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6"/>
  </p:notesMasterIdLst>
  <p:sldIdLst>
    <p:sldId id="256" r:id="rId2"/>
    <p:sldId id="362" r:id="rId3"/>
    <p:sldId id="363" r:id="rId4"/>
    <p:sldId id="364" r:id="rId5"/>
    <p:sldId id="365" r:id="rId6"/>
    <p:sldId id="366" r:id="rId7"/>
    <p:sldId id="383" r:id="rId8"/>
    <p:sldId id="385" r:id="rId9"/>
    <p:sldId id="386" r:id="rId10"/>
    <p:sldId id="387" r:id="rId11"/>
    <p:sldId id="388" r:id="rId12"/>
    <p:sldId id="389" r:id="rId13"/>
    <p:sldId id="384" r:id="rId14"/>
    <p:sldId id="368" r:id="rId15"/>
    <p:sldId id="370" r:id="rId16"/>
    <p:sldId id="373" r:id="rId17"/>
    <p:sldId id="374" r:id="rId18"/>
    <p:sldId id="375" r:id="rId19"/>
    <p:sldId id="376" r:id="rId20"/>
    <p:sldId id="377" r:id="rId21"/>
    <p:sldId id="378" r:id="rId22"/>
    <p:sldId id="392" r:id="rId23"/>
    <p:sldId id="390" r:id="rId24"/>
    <p:sldId id="391" r:id="rId25"/>
    <p:sldId id="404" r:id="rId26"/>
    <p:sldId id="399" r:id="rId27"/>
    <p:sldId id="393" r:id="rId28"/>
    <p:sldId id="396" r:id="rId29"/>
    <p:sldId id="397" r:id="rId30"/>
    <p:sldId id="400" r:id="rId31"/>
    <p:sldId id="403" r:id="rId32"/>
    <p:sldId id="402" r:id="rId33"/>
    <p:sldId id="401" r:id="rId34"/>
    <p:sldId id="26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109" d="100"/>
          <a:sy n="109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E895-6ECE-4AA8-ADB8-C5BFC3465238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292C-2479-43E7-A024-31F206261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67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74A0-0819-4367-B641-7998CA171EF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11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74A0-0819-4367-B641-7998CA171EF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0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8BB957-DA2B-4B10-95C6-3254319D5E0D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67A51-E721-47EC-9140-B566E52E221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horky.cz/ucebnice/pv/maso/hovezi.htm" TargetMode="External"/><Relationship Id="rId7" Type="http://schemas.openxmlformats.org/officeDocument/2006/relationships/hyperlink" Target="http://www.souhorky.cz/ucebnice/pv/maso/kralik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uhorky.cz/ucebnice/pv/maso/skop.htm" TargetMode="External"/><Relationship Id="rId5" Type="http://schemas.openxmlformats.org/officeDocument/2006/relationships/hyperlink" Target="http://www.souhorky.cz/ucebnice/pv/maso/vepr.htm" TargetMode="External"/><Relationship Id="rId4" Type="http://schemas.openxmlformats.org/officeDocument/2006/relationships/hyperlink" Target="http://www.souhorky.cz/ucebnice/pv/maso/teleci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egxzMyiSt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obby.idnes.cz/pet-kroku-jak-si-udelat-steak-doma-a-nemit-z-nej-podrazku-pjx-/hobby-domov.aspx?c=A110826_162910_hobby-domov_bma" TargetMode="External"/><Relationship Id="rId2" Type="http://schemas.openxmlformats.org/officeDocument/2006/relationships/hyperlink" Target="http://www.apetitonline.cz/recepty/1909-hovezi-gula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mC9SmCBUj4" TargetMode="External"/><Relationship Id="rId4" Type="http://schemas.openxmlformats.org/officeDocument/2006/relationships/hyperlink" Target="http://www.apetitonline.cz/skola-vareni/2989-skola-vareni-skvely-steak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etitonline.cz/recepty/1438-pravy-vidensky-rizek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vXGQIK-Qs" TargetMode="External"/><Relationship Id="rId2" Type="http://schemas.openxmlformats.org/officeDocument/2006/relationships/hyperlink" Target="https://www.youtube.com/watch?v=rUzXlovYv1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recepty.vareni.cz/veprova-plec-na-zampionech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7056784" cy="4104456"/>
          </a:xfrm>
        </p:spPr>
        <p:txBody>
          <a:bodyPr>
            <a:noAutofit/>
          </a:bodyPr>
          <a:lstStyle/>
          <a:p>
            <a:endParaRPr lang="cs-CZ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Přílohy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Masa jatečných zvířat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přednáška</a:t>
            </a:r>
          </a:p>
          <a:p>
            <a:pPr algn="ctr"/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Podle Ing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cs-CZ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Štindlové</a:t>
            </a: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215" y="1080802"/>
            <a:ext cx="755969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 rýže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r>
              <a:rPr lang="cs-CZ" sz="2000" dirty="0"/>
              <a:t>r</a:t>
            </a:r>
            <a:r>
              <a:rPr lang="cs-CZ" sz="2000" dirty="0" smtClean="0"/>
              <a:t>ýže </a:t>
            </a:r>
            <a:r>
              <a:rPr lang="cs-CZ" sz="2000" dirty="0"/>
              <a:t>je poměrně lehce stravitelná, je vhodná i v dietním stravování, k nejkvalitnějším patří </a:t>
            </a:r>
            <a:r>
              <a:rPr lang="cs-CZ" sz="2000" dirty="0" err="1"/>
              <a:t>dlouhozrná</a:t>
            </a:r>
            <a:r>
              <a:rPr lang="cs-CZ" sz="2000" dirty="0"/>
              <a:t> rýže, čím je rýže bělejší, tím je méně kvalitnější - má menší biologickou </a:t>
            </a:r>
            <a:r>
              <a:rPr lang="cs-CZ" sz="2000" dirty="0" smtClean="0"/>
              <a:t>hodnotu</a:t>
            </a:r>
          </a:p>
          <a:p>
            <a:r>
              <a:rPr lang="cs-CZ" sz="2000" dirty="0"/>
              <a:t>z tohoto hlediska je nejvhodnější rýže NATURAL, která je neloupaná, s typicky nahnědlou slupkou, velmi kvalitní je rýže BASMATI, ta pochází z předhůří Himalájí, je menší a je rovněž </a:t>
            </a:r>
            <a:r>
              <a:rPr lang="cs-CZ" sz="2000" dirty="0" smtClean="0"/>
              <a:t>neloupaná</a:t>
            </a:r>
          </a:p>
          <a:p>
            <a:r>
              <a:rPr lang="cs-CZ" sz="2000" dirty="0" smtClean="0"/>
              <a:t>v</a:t>
            </a:r>
            <a:r>
              <a:rPr lang="cs-CZ" sz="2000" dirty="0"/>
              <a:t> poslední době se objevuje i rýže divoká – pochází ze severní Ameriky a jsou to neloupaná semena divoké trávy, je relativně drahá, při přípravě je vhodné ji nejdříve spařit a asi 1 hodinu nechat </a:t>
            </a:r>
            <a:r>
              <a:rPr lang="cs-CZ" sz="2000" dirty="0" smtClean="0"/>
              <a:t>odmočit</a:t>
            </a:r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 rýže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r>
              <a:rPr lang="cs-CZ" sz="2000" dirty="0"/>
              <a:t>kari </a:t>
            </a:r>
            <a:r>
              <a:rPr lang="cs-CZ" sz="2000" dirty="0" smtClean="0"/>
              <a:t>rýže, papriková rýže, kečupová rýže, rýže </a:t>
            </a:r>
            <a:r>
              <a:rPr lang="cs-CZ" sz="2000" dirty="0"/>
              <a:t>s </a:t>
            </a:r>
            <a:r>
              <a:rPr lang="cs-CZ" sz="2000" dirty="0" smtClean="0"/>
              <a:t>hráškem, rýže </a:t>
            </a:r>
            <a:r>
              <a:rPr lang="cs-CZ" sz="2000" dirty="0"/>
              <a:t>se šunkou </a:t>
            </a:r>
            <a:br>
              <a:rPr lang="cs-CZ" sz="2000" dirty="0"/>
            </a:br>
            <a:r>
              <a:rPr lang="cs-CZ" sz="2000" dirty="0"/>
              <a:t>rýže </a:t>
            </a:r>
            <a:r>
              <a:rPr lang="cs-CZ" sz="2000" dirty="0" smtClean="0"/>
              <a:t>petrželová, rýže zeleninová, rýže </a:t>
            </a:r>
            <a:r>
              <a:rPr lang="cs-CZ" sz="2000" dirty="0"/>
              <a:t>se </a:t>
            </a:r>
            <a:r>
              <a:rPr lang="cs-CZ" sz="2000" dirty="0" smtClean="0"/>
              <a:t>sýrem, rýže </a:t>
            </a:r>
            <a:r>
              <a:rPr lang="cs-CZ" sz="2000" dirty="0"/>
              <a:t>žampiónová</a:t>
            </a:r>
            <a:endParaRPr lang="cs-CZ" sz="2000" dirty="0" smtClean="0"/>
          </a:p>
          <a:p>
            <a:r>
              <a:rPr lang="cs-CZ" sz="2000" b="1" dirty="0"/>
              <a:t>Vařená rýže 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Rýži přebereme a propláchneme v několika vodách, až ji zbavíme škrobu, poté ji vložíme do vařící dochucené vody, vaříme pomalu a po uvaření ji propláchneme ve studené vodě, můžeme dále používat na další přípravu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Dušená rýže 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Rýži přebereme a propláchneme v několika vodách, až ji zbavíme škrobu, správně by se měla opéct na tuku, v případě že ji opečete příliš, rýže zůstane sklovitá a tvrdá. Po opečení ji zalijeme vařící vodou v poměru 1 díl rýže : 1,5 dílu vařící vody, přidáme sůl, cibuli s hřebíčkem, zavaříme, poté ji s poklicí na 20 minut vložíme do rozehřáté trouby, je vhodné po 15 minutách rýži zkontrolovat, dá se ještě upravit množství vody, po udušení vyjmeme cibuli a rýži promícháme.</a:t>
            </a:r>
          </a:p>
          <a:p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ze zeleniny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r>
              <a:rPr lang="cs-CZ" sz="2000" dirty="0"/>
              <a:t>Zelenina je ve výživě velmi důležitá svým vysokým obsahem  minerálních látek, vitamínů a vlákniny, záleží však na způsobu úpravy, protože hlavně vitamíny se nešetrným způsobem úpravy ničí. 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Cibulová, Kořenová, Košťálová </a:t>
            </a:r>
            <a:r>
              <a:rPr lang="cs-CZ" sz="2000" b="1" dirty="0"/>
              <a:t>– </a:t>
            </a:r>
            <a:r>
              <a:rPr lang="cs-CZ" sz="2000" b="1" dirty="0" smtClean="0"/>
              <a:t>brukvovitá, Listová, Plodová, Lahůdková, Zelené </a:t>
            </a:r>
            <a:r>
              <a:rPr lang="cs-CZ" sz="2000" b="1" dirty="0"/>
              <a:t>natě    </a:t>
            </a:r>
            <a:endParaRPr lang="cs-CZ" sz="2000" b="1" dirty="0" smtClean="0"/>
          </a:p>
          <a:p>
            <a:endParaRPr lang="cs-CZ" sz="2000" dirty="0"/>
          </a:p>
          <a:p>
            <a:pPr algn="just"/>
            <a:r>
              <a:rPr lang="cs-CZ" sz="2000" dirty="0"/>
              <a:t>Doba tepelné úpravy má být co nejkratší, zeleninu vkládáme do vařící vody a vaříme mírným varem v osolené vodě, prudší var používáme u zeleniny s vyšším obsahem škrobu (mrkev, brukev), někdy přidáváme citrón a cukr, u zeleniny s obsahem vitamínu rozpustných v tucích přidáváme tuk. Po uvaření některé druhy chladíme vodou.  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Maso jatečných zvířat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844824"/>
            <a:ext cx="8412944" cy="4877370"/>
          </a:xfrm>
        </p:spPr>
        <p:txBody>
          <a:bodyPr>
            <a:normAutofit/>
          </a:bodyPr>
          <a:lstStyle/>
          <a:p>
            <a:r>
              <a:rPr lang="cs-CZ" sz="1400" b="1" dirty="0"/>
              <a:t>Charakteristika</a:t>
            </a:r>
            <a:endParaRPr lang="cs-CZ" sz="1400" dirty="0"/>
          </a:p>
          <a:p>
            <a:pPr lvl="0"/>
            <a:r>
              <a:rPr lang="cs-CZ" sz="1400" dirty="0"/>
              <a:t>masem rozumíme veškeré jedlé části těl teplokrevných, studenokrevných i některých bezobratlých živočichů, které se v čerstvém nebo upraveném stavu hodí k lidské výživě.</a:t>
            </a:r>
          </a:p>
          <a:p>
            <a:r>
              <a:rPr lang="cs-CZ" sz="1400" dirty="0"/>
              <a:t> </a:t>
            </a:r>
          </a:p>
          <a:p>
            <a:r>
              <a:rPr lang="cs-CZ" sz="1400" b="1" dirty="0"/>
              <a:t>Složení</a:t>
            </a:r>
            <a:endParaRPr lang="cs-CZ" sz="1400" dirty="0"/>
          </a:p>
          <a:p>
            <a:pPr lvl="0"/>
            <a:r>
              <a:rPr lang="cs-CZ" sz="1400" dirty="0"/>
              <a:t>Bílkoviny 15 – 22 %</a:t>
            </a:r>
          </a:p>
          <a:p>
            <a:pPr lvl="0"/>
            <a:r>
              <a:rPr lang="cs-CZ" sz="1400" dirty="0"/>
              <a:t>Cukry (glykogen) 1 – 5 %</a:t>
            </a:r>
          </a:p>
          <a:p>
            <a:pPr lvl="0"/>
            <a:r>
              <a:rPr lang="cs-CZ" sz="1400" dirty="0"/>
              <a:t>Tuky libové části 1 – 6 %, tučné části 15 – 22 %</a:t>
            </a:r>
          </a:p>
          <a:p>
            <a:pPr lvl="0"/>
            <a:r>
              <a:rPr lang="cs-CZ" sz="1400" dirty="0"/>
              <a:t>ML: P, K, Ca, Mg, Na, </a:t>
            </a:r>
            <a:r>
              <a:rPr lang="cs-CZ" sz="1400" dirty="0" err="1"/>
              <a:t>Fe</a:t>
            </a:r>
            <a:endParaRPr lang="cs-CZ" sz="1400" dirty="0"/>
          </a:p>
          <a:p>
            <a:pPr lvl="0"/>
            <a:r>
              <a:rPr lang="cs-CZ" sz="1400" dirty="0" err="1" smtClean="0"/>
              <a:t>Extraktní</a:t>
            </a:r>
            <a:r>
              <a:rPr lang="cs-CZ" sz="1400" dirty="0" smtClean="0"/>
              <a:t> </a:t>
            </a:r>
            <a:r>
              <a:rPr lang="cs-CZ" sz="1400" dirty="0"/>
              <a:t>látky</a:t>
            </a:r>
          </a:p>
          <a:p>
            <a:pPr lvl="0"/>
            <a:r>
              <a:rPr lang="cs-CZ" sz="1400" dirty="0"/>
              <a:t>Nežádoucí látky</a:t>
            </a:r>
          </a:p>
          <a:p>
            <a:pPr lvl="0"/>
            <a:r>
              <a:rPr lang="cs-CZ" sz="1400" dirty="0"/>
              <a:t>Barva je ovlivněna myoglobinem</a:t>
            </a:r>
          </a:p>
          <a:p>
            <a:r>
              <a:rPr lang="cs-CZ" sz="1400" dirty="0"/>
              <a:t> </a:t>
            </a:r>
          </a:p>
          <a:p>
            <a:r>
              <a:rPr lang="cs-CZ" sz="1400" b="1" dirty="0"/>
              <a:t>Význam</a:t>
            </a:r>
            <a:endParaRPr lang="cs-CZ" sz="1400" dirty="0"/>
          </a:p>
          <a:p>
            <a:pPr lvl="0"/>
            <a:r>
              <a:rPr lang="cs-CZ" sz="1400" dirty="0"/>
              <a:t>maso je velmi hodnotnou potravinou z hlediska biologického i energetického;</a:t>
            </a:r>
          </a:p>
          <a:p>
            <a:pPr lvl="0"/>
            <a:r>
              <a:rPr lang="cs-CZ" sz="1400" dirty="0"/>
              <a:t>dodává tělu plnohodnotné bílkoviny;</a:t>
            </a:r>
          </a:p>
          <a:p>
            <a:pPr lvl="0"/>
            <a:r>
              <a:rPr lang="cs-CZ" sz="1400" dirty="0"/>
              <a:t>vzbuzuje pocit sytosti;</a:t>
            </a:r>
          </a:p>
          <a:p>
            <a:pPr lvl="0"/>
            <a:r>
              <a:rPr lang="cs-CZ" sz="1400" dirty="0"/>
              <a:t>je důležitý zdroj na obsah </a:t>
            </a:r>
            <a:r>
              <a:rPr lang="cs-CZ" sz="1400" dirty="0" err="1"/>
              <a:t>Fe</a:t>
            </a:r>
            <a:r>
              <a:rPr lang="cs-CZ" sz="1400" dirty="0"/>
              <a:t> a </a:t>
            </a:r>
            <a:r>
              <a:rPr lang="cs-CZ" sz="1400" dirty="0" err="1"/>
              <a:t>vitámínů</a:t>
            </a:r>
            <a:r>
              <a:rPr lang="cs-CZ" sz="1400" dirty="0"/>
              <a:t> B</a:t>
            </a:r>
            <a:r>
              <a:rPr lang="cs-CZ" sz="1400" baseline="-25000" dirty="0"/>
              <a:t>1</a:t>
            </a:r>
            <a:r>
              <a:rPr lang="cs-CZ" sz="1400" dirty="0"/>
              <a:t>, B</a:t>
            </a:r>
            <a:r>
              <a:rPr lang="cs-CZ" sz="1400" baseline="-25000" dirty="0"/>
              <a:t>2.</a:t>
            </a:r>
            <a:endParaRPr lang="cs-CZ" sz="1400" dirty="0"/>
          </a:p>
          <a:p>
            <a:pPr algn="just"/>
            <a:endParaRPr lang="cs-CZ" sz="14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Rozdělení masa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844824"/>
            <a:ext cx="8412944" cy="48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/>
              <a:t>I.</a:t>
            </a:r>
            <a:r>
              <a:rPr lang="cs-CZ" sz="1400" dirty="0"/>
              <a:t>  </a:t>
            </a:r>
            <a:r>
              <a:rPr lang="cs-CZ" sz="1400" b="1" dirty="0"/>
              <a:t>Maso z teplokrevných živočichů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1.</a:t>
            </a:r>
            <a:r>
              <a:rPr lang="cs-CZ" sz="1400" dirty="0"/>
              <a:t>  </a:t>
            </a:r>
            <a:r>
              <a:rPr lang="cs-CZ" sz="1400" b="1" dirty="0"/>
              <a:t>Jateční </a:t>
            </a:r>
            <a:r>
              <a:rPr lang="cs-CZ" sz="1400" b="1" dirty="0" smtClean="0"/>
              <a:t>maso</a:t>
            </a:r>
            <a:endParaRPr lang="cs-CZ" sz="1400" dirty="0" smtClean="0"/>
          </a:p>
          <a:p>
            <a:pPr lvl="0"/>
            <a:r>
              <a:rPr lang="cs-CZ" sz="1400" dirty="0" smtClean="0">
                <a:hlinkClick r:id="rId3"/>
              </a:rPr>
              <a:t>Hovězí</a:t>
            </a:r>
            <a:r>
              <a:rPr lang="cs-CZ" sz="1400" dirty="0">
                <a:hlinkClick r:id="rId3"/>
              </a:rPr>
              <a:t> </a:t>
            </a:r>
            <a:r>
              <a:rPr lang="cs-CZ" sz="1400" dirty="0"/>
              <a:t>– z krav, býků, volů, </a:t>
            </a:r>
            <a:r>
              <a:rPr lang="cs-CZ" sz="1400" dirty="0" smtClean="0"/>
              <a:t>jalovic</a:t>
            </a:r>
            <a:endParaRPr lang="cs-CZ" sz="1400" dirty="0"/>
          </a:p>
          <a:p>
            <a:pPr lvl="0"/>
            <a:r>
              <a:rPr lang="cs-CZ" sz="1400" dirty="0" smtClean="0">
                <a:hlinkClick r:id="rId4"/>
              </a:rPr>
              <a:t>Telecí</a:t>
            </a:r>
            <a:endParaRPr lang="cs-CZ" sz="1400" dirty="0"/>
          </a:p>
          <a:p>
            <a:pPr lvl="0"/>
            <a:r>
              <a:rPr lang="cs-CZ" sz="1400" dirty="0">
                <a:hlinkClick r:id="rId5"/>
              </a:rPr>
              <a:t>Vepřové</a:t>
            </a:r>
            <a:r>
              <a:rPr lang="cs-CZ" sz="1400" dirty="0"/>
              <a:t> – z vepřů, prasnic, kanců, selat, </a:t>
            </a:r>
            <a:r>
              <a:rPr lang="cs-CZ" sz="1400" dirty="0" smtClean="0"/>
              <a:t>podsvinčat</a:t>
            </a:r>
            <a:endParaRPr lang="cs-CZ" sz="1400" dirty="0"/>
          </a:p>
          <a:p>
            <a:pPr lvl="0"/>
            <a:r>
              <a:rPr lang="cs-CZ" sz="1400" dirty="0">
                <a:hlinkClick r:id="rId6"/>
              </a:rPr>
              <a:t>Skopové</a:t>
            </a:r>
            <a:r>
              <a:rPr lang="cs-CZ" sz="1400" dirty="0"/>
              <a:t> – z jehňat, ovcí, beranů, </a:t>
            </a:r>
            <a:r>
              <a:rPr lang="cs-CZ" sz="1400" dirty="0" smtClean="0"/>
              <a:t>skopců</a:t>
            </a:r>
            <a:endParaRPr lang="cs-CZ" sz="1400" dirty="0"/>
          </a:p>
          <a:p>
            <a:pPr lvl="0"/>
            <a:r>
              <a:rPr lang="cs-CZ" sz="1400" dirty="0">
                <a:hlinkClick r:id="rId7"/>
              </a:rPr>
              <a:t>Králík, koza, nutrie, </a:t>
            </a:r>
            <a:r>
              <a:rPr lang="cs-CZ" sz="1400" dirty="0" smtClean="0">
                <a:hlinkClick r:id="rId7"/>
              </a:rPr>
              <a:t>kůň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2.</a:t>
            </a:r>
            <a:r>
              <a:rPr lang="cs-CZ" sz="1400" dirty="0"/>
              <a:t>   </a:t>
            </a:r>
            <a:r>
              <a:rPr lang="cs-CZ" sz="1400" b="1" dirty="0" smtClean="0"/>
              <a:t>Drůbeží</a:t>
            </a:r>
          </a:p>
          <a:p>
            <a:r>
              <a:rPr lang="cs-CZ" sz="1400" dirty="0" smtClean="0"/>
              <a:t>Kuřata</a:t>
            </a:r>
            <a:r>
              <a:rPr lang="cs-CZ" sz="1400" dirty="0"/>
              <a:t>, brojleři, slepice, kapouni, kohouti, </a:t>
            </a:r>
            <a:r>
              <a:rPr lang="cs-CZ" sz="1400" dirty="0" err="1"/>
              <a:t>poulardi</a:t>
            </a:r>
            <a:r>
              <a:rPr lang="cs-CZ" sz="1400" dirty="0"/>
              <a:t>, perličky, krůty, husy, kachny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3.</a:t>
            </a:r>
            <a:r>
              <a:rPr lang="cs-CZ" sz="1400" dirty="0"/>
              <a:t>   </a:t>
            </a:r>
            <a:r>
              <a:rPr lang="cs-CZ" sz="1400" b="1" dirty="0" smtClean="0"/>
              <a:t>Zvěřina</a:t>
            </a:r>
          </a:p>
          <a:p>
            <a:r>
              <a:rPr lang="cs-CZ" sz="1400" dirty="0" smtClean="0"/>
              <a:t>Vysoká </a:t>
            </a:r>
            <a:r>
              <a:rPr lang="cs-CZ" sz="1400" dirty="0"/>
              <a:t>(srstnatá, spárkatá) – jelen, srnec, daněk</a:t>
            </a:r>
          </a:p>
          <a:p>
            <a:pPr lvl="0"/>
            <a:r>
              <a:rPr lang="cs-CZ" sz="1400" dirty="0"/>
              <a:t>Nízká – zajíc, králík</a:t>
            </a:r>
          </a:p>
          <a:p>
            <a:pPr lvl="0"/>
            <a:r>
              <a:rPr lang="cs-CZ" sz="1400" dirty="0"/>
              <a:t>Pernatá – koroptev, křepelka, bažant</a:t>
            </a:r>
          </a:p>
          <a:p>
            <a:r>
              <a:rPr lang="cs-CZ" sz="1400" dirty="0"/>
              <a:t>Černá – divoké prase</a:t>
            </a:r>
            <a:endParaRPr lang="cs-CZ" sz="14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1340768"/>
            <a:ext cx="8412944" cy="474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b="1" dirty="0" smtClean="0"/>
              <a:t>II.</a:t>
            </a:r>
            <a:r>
              <a:rPr lang="cs-CZ" sz="1800" dirty="0" smtClean="0"/>
              <a:t> </a:t>
            </a:r>
            <a:r>
              <a:rPr lang="cs-CZ" sz="1800" b="1" dirty="0" smtClean="0"/>
              <a:t>Maso ze studenokrevných živočichů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1</a:t>
            </a:r>
            <a:r>
              <a:rPr lang="cs-CZ" sz="1800" b="1" dirty="0"/>
              <a:t>.</a:t>
            </a:r>
            <a:r>
              <a:rPr lang="cs-CZ" sz="1800" dirty="0"/>
              <a:t>  </a:t>
            </a:r>
            <a:r>
              <a:rPr lang="cs-CZ" sz="1800" b="1" dirty="0" smtClean="0"/>
              <a:t>Ryby</a:t>
            </a:r>
          </a:p>
          <a:p>
            <a:r>
              <a:rPr lang="cs-CZ" sz="1800" dirty="0" smtClean="0"/>
              <a:t>Sladkovodní</a:t>
            </a:r>
          </a:p>
          <a:p>
            <a:r>
              <a:rPr lang="cs-CZ" sz="1800" dirty="0" smtClean="0"/>
              <a:t>Mořské</a:t>
            </a:r>
          </a:p>
          <a:p>
            <a:pPr marL="0" indent="0">
              <a:buNone/>
            </a:pPr>
            <a:r>
              <a:rPr lang="cs-CZ" sz="1800" dirty="0" smtClean="0"/>
              <a:t> </a:t>
            </a:r>
          </a:p>
          <a:p>
            <a:pPr marL="0" indent="0">
              <a:buNone/>
            </a:pPr>
            <a:r>
              <a:rPr lang="cs-CZ" sz="1800" b="1" dirty="0" smtClean="0"/>
              <a:t> 2.</a:t>
            </a:r>
            <a:r>
              <a:rPr lang="cs-CZ" sz="1800" dirty="0" smtClean="0"/>
              <a:t>   </a:t>
            </a:r>
            <a:r>
              <a:rPr lang="cs-CZ" sz="1800" b="1" dirty="0" smtClean="0"/>
              <a:t>Korýši</a:t>
            </a:r>
          </a:p>
          <a:p>
            <a:pPr lvl="0"/>
            <a:r>
              <a:rPr lang="cs-CZ" sz="1800" dirty="0" smtClean="0"/>
              <a:t>Sladkovodní</a:t>
            </a:r>
          </a:p>
          <a:p>
            <a:pPr lvl="0"/>
            <a:r>
              <a:rPr lang="cs-CZ" sz="1800" dirty="0" smtClean="0"/>
              <a:t>Mořští</a:t>
            </a:r>
          </a:p>
          <a:p>
            <a:pPr marL="0" indent="0">
              <a:buNone/>
            </a:pPr>
            <a:r>
              <a:rPr lang="cs-CZ" sz="1800" dirty="0" smtClean="0"/>
              <a:t> </a:t>
            </a:r>
          </a:p>
          <a:p>
            <a:pPr marL="0" indent="0">
              <a:buNone/>
            </a:pPr>
            <a:r>
              <a:rPr lang="cs-CZ" sz="1800" b="1" dirty="0" smtClean="0"/>
              <a:t>3.</a:t>
            </a:r>
            <a:r>
              <a:rPr lang="cs-CZ" sz="1800" dirty="0" smtClean="0"/>
              <a:t>   </a:t>
            </a:r>
            <a:r>
              <a:rPr lang="cs-CZ" sz="1800" b="1" dirty="0" smtClean="0"/>
              <a:t>Měkkýši</a:t>
            </a:r>
          </a:p>
          <a:p>
            <a:r>
              <a:rPr lang="cs-CZ" sz="1800" dirty="0" smtClean="0"/>
              <a:t>Slimáci, ústřice</a:t>
            </a:r>
          </a:p>
          <a:p>
            <a:pPr marL="0" indent="0">
              <a:buNone/>
            </a:pPr>
            <a:r>
              <a:rPr lang="cs-CZ" sz="1800" dirty="0" smtClean="0"/>
              <a:t> </a:t>
            </a:r>
          </a:p>
          <a:p>
            <a:pPr marL="0" indent="0">
              <a:buNone/>
            </a:pPr>
            <a:r>
              <a:rPr lang="cs-CZ" sz="1800" b="1" dirty="0" smtClean="0"/>
              <a:t>4.</a:t>
            </a:r>
            <a:r>
              <a:rPr lang="cs-CZ" sz="1800" dirty="0" smtClean="0"/>
              <a:t>   </a:t>
            </a:r>
            <a:r>
              <a:rPr lang="cs-CZ" sz="1800" b="1" dirty="0" smtClean="0"/>
              <a:t>Obojživelníci</a:t>
            </a:r>
          </a:p>
          <a:p>
            <a:r>
              <a:rPr lang="cs-CZ" sz="1800" dirty="0" smtClean="0"/>
              <a:t>Žáby</a:t>
            </a:r>
          </a:p>
          <a:p>
            <a:pPr marL="0" indent="0">
              <a:buNone/>
            </a:pPr>
            <a:r>
              <a:rPr lang="cs-CZ" sz="1800" dirty="0" smtClean="0"/>
              <a:t>  </a:t>
            </a:r>
          </a:p>
          <a:p>
            <a:pPr marL="0" indent="0">
              <a:buNone/>
            </a:pPr>
            <a:r>
              <a:rPr lang="cs-CZ" sz="1800" b="1" dirty="0" smtClean="0"/>
              <a:t>III.   Vnitřnosti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IV.    Masné výrobky</a:t>
            </a:r>
            <a:endParaRPr lang="cs-CZ" sz="18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803" y="1412776"/>
            <a:ext cx="8229600" cy="474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b="1" dirty="0"/>
              <a:t>Jakost</a:t>
            </a:r>
            <a:endParaRPr lang="cs-CZ" sz="2000" dirty="0"/>
          </a:p>
          <a:p>
            <a:pPr lvl="0"/>
            <a:r>
              <a:rPr lang="cs-CZ" sz="2000" dirty="0"/>
              <a:t>na jakost masa má vliv mnoho činitelů, jako druh masa, pohlaví, zdravotní </a:t>
            </a:r>
            <a:r>
              <a:rPr lang="cs-CZ" sz="2000" dirty="0" smtClean="0"/>
              <a:t>stav, plemeno</a:t>
            </a:r>
            <a:r>
              <a:rPr lang="cs-CZ" sz="2000" dirty="0"/>
              <a:t>, způsob zacházení se zvířetem, krmení, části těla </a:t>
            </a:r>
            <a:r>
              <a:rPr lang="cs-CZ" sz="2000" dirty="0" smtClean="0"/>
              <a:t>zvířete</a:t>
            </a:r>
            <a:endParaRPr lang="cs-CZ" sz="2000" dirty="0"/>
          </a:p>
          <a:p>
            <a:pPr lvl="0"/>
            <a:r>
              <a:rPr lang="cs-CZ" sz="2000" dirty="0"/>
              <a:t>pro názornost si uveďme některé </a:t>
            </a:r>
            <a:r>
              <a:rPr lang="cs-CZ" sz="2000" dirty="0" smtClean="0"/>
              <a:t>příklady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Druh masa</a:t>
            </a:r>
            <a:r>
              <a:rPr lang="cs-CZ" sz="2000" dirty="0"/>
              <a:t> – jatečné, drůbeží, zvěřina, ryby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/>
              <a:t>Stáří </a:t>
            </a:r>
            <a:r>
              <a:rPr lang="cs-CZ" sz="2000" dirty="0"/>
              <a:t>– čím je kus starší, tím má hrubší vlákna a tím má více </a:t>
            </a:r>
            <a:r>
              <a:rPr lang="cs-CZ" sz="2000" dirty="0" err="1"/>
              <a:t>extraktních</a:t>
            </a:r>
            <a:r>
              <a:rPr lang="cs-CZ" sz="2000" dirty="0"/>
              <a:t> látek.</a:t>
            </a:r>
          </a:p>
          <a:p>
            <a:r>
              <a:rPr lang="cs-CZ" sz="2000" dirty="0" err="1"/>
              <a:t>Extraktní</a:t>
            </a:r>
            <a:r>
              <a:rPr lang="cs-CZ" sz="2000" dirty="0"/>
              <a:t> látky = 1 – 3 %, rozpustné ve vodě, dodávají masu i vývaru chuť i </a:t>
            </a:r>
            <a:r>
              <a:rPr lang="cs-CZ" sz="2000" dirty="0" smtClean="0"/>
              <a:t>vůni. Nemají </a:t>
            </a:r>
            <a:r>
              <a:rPr lang="cs-CZ" sz="2000" dirty="0"/>
              <a:t>výživnou hodnotu, povzbuzují chuť k jídlu a podporují trávení.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/>
              <a:t>Části těla</a:t>
            </a:r>
            <a:r>
              <a:rPr lang="cs-CZ" sz="2000" dirty="0"/>
              <a:t> – u savců je nejlepší maso z kýty a ze hřbetu, u ptáků je to hruď, u ryb hřbet a ocas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/>
              <a:t>Pohlaví</a:t>
            </a:r>
            <a:r>
              <a:rPr lang="cs-CZ" sz="2000" dirty="0"/>
              <a:t> – maso kleštěných zvířat nemá příchuť ani pach (býci, kanci), maso obsahuje více tuku. U </a:t>
            </a:r>
            <a:r>
              <a:rPr lang="cs-CZ" sz="2000" dirty="0" err="1"/>
              <a:t>nekleštěných</a:t>
            </a:r>
            <a:r>
              <a:rPr lang="cs-CZ" sz="2000" dirty="0"/>
              <a:t> se tuk ukládá kolem svalů a maso je chudé na tuk. Kleští se dobytek i drůbež (kapoun, </a:t>
            </a:r>
            <a:r>
              <a:rPr lang="cs-CZ" sz="2000" dirty="0" err="1"/>
              <a:t>pulard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6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340768"/>
            <a:ext cx="8229600" cy="474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Jakost posuzujeme z hlediska: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1</a:t>
            </a:r>
            <a:r>
              <a:rPr lang="cs-CZ" sz="2000" dirty="0"/>
              <a:t>.   </a:t>
            </a:r>
            <a:r>
              <a:rPr lang="cs-CZ" sz="2000" b="1" dirty="0"/>
              <a:t>Hygienického </a:t>
            </a:r>
            <a:r>
              <a:rPr lang="cs-CZ" sz="2000" dirty="0"/>
              <a:t>– v laboratořích, po porážce se kontroluje, zda maso není napadeno svalovcem, který způsobuje velmi nebezpečnou chorobu zvanou Trichinózu – uvnitř masa se vyskytují zrna.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/>
              <a:t>2.</a:t>
            </a:r>
            <a:r>
              <a:rPr lang="cs-CZ" sz="2000" dirty="0"/>
              <a:t>   </a:t>
            </a:r>
            <a:r>
              <a:rPr lang="cs-CZ" sz="2000" b="1" dirty="0"/>
              <a:t>Smyslového</a:t>
            </a:r>
            <a:endParaRPr lang="cs-CZ" sz="2000" dirty="0"/>
          </a:p>
          <a:p>
            <a:pPr lvl="0"/>
            <a:r>
              <a:rPr lang="cs-CZ" sz="2000" dirty="0"/>
              <a:t>vzhled: povrch musí být čistý, suchý</a:t>
            </a:r>
          </a:p>
          <a:p>
            <a:pPr lvl="0"/>
            <a:r>
              <a:rPr lang="cs-CZ" sz="2000" dirty="0"/>
              <a:t>konzistence: čerstvost zjistíme vtlačením palce do masa; jamka, která vznikla a rychle se vyrovná, signalizuje čerstvé maso</a:t>
            </a:r>
          </a:p>
          <a:p>
            <a:pPr lvl="0"/>
            <a:r>
              <a:rPr lang="cs-CZ" sz="2000" dirty="0"/>
              <a:t>vůně: musí odpovídat druhu masa</a:t>
            </a:r>
          </a:p>
          <a:p>
            <a:pPr lvl="0"/>
            <a:r>
              <a:rPr lang="cs-CZ" sz="2000" dirty="0"/>
              <a:t>chuťová zkouška se provádí až po dokonalé tepelné úpravě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0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980728"/>
            <a:ext cx="8229600" cy="5757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1800" b="1" dirty="0"/>
              <a:t>Zraní</a:t>
            </a:r>
            <a:endParaRPr lang="cs-CZ" sz="1800" dirty="0"/>
          </a:p>
          <a:p>
            <a:pPr lvl="0"/>
            <a:r>
              <a:rPr lang="cs-CZ" sz="1800" dirty="0"/>
              <a:t>bezprostředně po porážce je maso tuhé, tvrdé, těžce </a:t>
            </a:r>
            <a:r>
              <a:rPr lang="cs-CZ" sz="1800" dirty="0" smtClean="0"/>
              <a:t>stravitelné</a:t>
            </a:r>
            <a:endParaRPr lang="cs-CZ" sz="1800" dirty="0"/>
          </a:p>
          <a:p>
            <a:pPr lvl="0"/>
            <a:r>
              <a:rPr lang="cs-CZ" sz="1800" dirty="0"/>
              <a:t>posmrtná ztuhlost se nazývá „</a:t>
            </a:r>
            <a:r>
              <a:rPr lang="cs-CZ" sz="1800" dirty="0" err="1"/>
              <a:t>Rigor</a:t>
            </a:r>
            <a:r>
              <a:rPr lang="cs-CZ" sz="1800" dirty="0"/>
              <a:t> </a:t>
            </a:r>
            <a:r>
              <a:rPr lang="cs-CZ" sz="1800" dirty="0" err="1"/>
              <a:t>mortis</a:t>
            </a:r>
            <a:r>
              <a:rPr lang="cs-CZ" sz="1800" dirty="0" smtClean="0"/>
              <a:t>“</a:t>
            </a:r>
            <a:endParaRPr lang="cs-CZ" sz="1800" dirty="0"/>
          </a:p>
          <a:p>
            <a:pPr lvl="0"/>
            <a:r>
              <a:rPr lang="cs-CZ" sz="1800" dirty="0"/>
              <a:t>Souvisí s biochemickou reakcí  = část živočišného škrobu (glykogenu) se mění na kyselinu mléčnou, která uvolňuje </a:t>
            </a:r>
            <a:r>
              <a:rPr lang="cs-CZ" sz="1800" dirty="0" smtClean="0"/>
              <a:t>svalovinu. Dochází </a:t>
            </a:r>
            <a:r>
              <a:rPr lang="cs-CZ" sz="1800" dirty="0"/>
              <a:t>k uvolňování také chuťových a aromatických látek.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r>
              <a:rPr lang="cs-CZ" sz="1800" b="1" dirty="0"/>
              <a:t>Doba zrání je závislá na skladovací teplotě:</a:t>
            </a:r>
            <a:endParaRPr lang="cs-CZ" sz="1800" dirty="0"/>
          </a:p>
          <a:p>
            <a:pPr lvl="0"/>
            <a:r>
              <a:rPr lang="cs-CZ" sz="1800" dirty="0"/>
              <a:t>při teplotě + 3 °C až + 4 °C zraje 12 – 14 </a:t>
            </a:r>
            <a:r>
              <a:rPr lang="cs-CZ" sz="1800" dirty="0" smtClean="0"/>
              <a:t>dní</a:t>
            </a:r>
            <a:endParaRPr lang="cs-CZ" sz="1800" dirty="0"/>
          </a:p>
          <a:p>
            <a:pPr lvl="0"/>
            <a:r>
              <a:rPr lang="cs-CZ" sz="1800" dirty="0"/>
              <a:t>při teplotě + 7 °C  zraje 10 </a:t>
            </a:r>
            <a:r>
              <a:rPr lang="cs-CZ" sz="1800" dirty="0" smtClean="0"/>
              <a:t>dní</a:t>
            </a:r>
            <a:endParaRPr lang="cs-CZ" sz="1800" dirty="0"/>
          </a:p>
          <a:p>
            <a:pPr lvl="0"/>
            <a:r>
              <a:rPr lang="cs-CZ" sz="1800" dirty="0"/>
              <a:t>při teplotě + 13 °C zraje 3 </a:t>
            </a:r>
            <a:r>
              <a:rPr lang="cs-CZ" sz="1800" dirty="0" smtClean="0"/>
              <a:t>dny</a:t>
            </a:r>
            <a:endParaRPr lang="cs-CZ" sz="1800" dirty="0"/>
          </a:p>
          <a:p>
            <a:pPr lvl="0"/>
            <a:r>
              <a:rPr lang="cs-CZ" sz="1800" dirty="0"/>
              <a:t>při teplotě + 15 °C zraje 48 </a:t>
            </a:r>
            <a:r>
              <a:rPr lang="cs-CZ" sz="1800" dirty="0" smtClean="0"/>
              <a:t>hodin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                                                          </a:t>
            </a:r>
          </a:p>
          <a:p>
            <a:pPr marL="0" indent="0">
              <a:buNone/>
            </a:pPr>
            <a:r>
              <a:rPr lang="cs-CZ" sz="1800" b="1" dirty="0"/>
              <a:t>Konzervování masa 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Maso se konzervuje podobnými způsoby jako ostatní potraviny. Způsoby konzervace jsou </a:t>
            </a:r>
            <a:r>
              <a:rPr lang="cs-CZ" sz="1800" dirty="0" smtClean="0"/>
              <a:t>následující:</a:t>
            </a:r>
            <a:endParaRPr lang="cs-CZ" sz="1800" dirty="0"/>
          </a:p>
          <a:p>
            <a:pPr lvl="0"/>
            <a:r>
              <a:rPr lang="cs-CZ" sz="1800" dirty="0"/>
              <a:t>snížení teploty tj. chlazení a </a:t>
            </a:r>
            <a:r>
              <a:rPr lang="cs-CZ" sz="1800" dirty="0" smtClean="0"/>
              <a:t>mražení</a:t>
            </a:r>
            <a:endParaRPr lang="cs-CZ" sz="1800" dirty="0"/>
          </a:p>
          <a:p>
            <a:pPr lvl="0"/>
            <a:r>
              <a:rPr lang="cs-CZ" sz="1800" dirty="0"/>
              <a:t>snížení obsahu vody tj. sušení, nakládání do </a:t>
            </a:r>
            <a:r>
              <a:rPr lang="cs-CZ" sz="1800" dirty="0" smtClean="0"/>
              <a:t>soli</a:t>
            </a:r>
            <a:endParaRPr lang="cs-CZ" sz="1800" dirty="0"/>
          </a:p>
          <a:p>
            <a:pPr lvl="0"/>
            <a:r>
              <a:rPr lang="cs-CZ" sz="1800" dirty="0"/>
              <a:t>zvýšení teploty tj. sterilace, </a:t>
            </a:r>
            <a:r>
              <a:rPr lang="cs-CZ" sz="1800" dirty="0" smtClean="0"/>
              <a:t>uzení</a:t>
            </a:r>
            <a:endParaRPr lang="cs-CZ" sz="1800" dirty="0"/>
          </a:p>
          <a:p>
            <a:pPr lvl="0"/>
            <a:r>
              <a:rPr lang="cs-CZ" sz="1800" dirty="0"/>
              <a:t>zamezení přístupu vzduchu tj. vakuové </a:t>
            </a:r>
            <a:r>
              <a:rPr lang="cs-CZ" sz="1800" dirty="0" smtClean="0"/>
              <a:t>balení</a:t>
            </a:r>
          </a:p>
          <a:p>
            <a:pPr marL="0" lv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r>
              <a:rPr lang="cs-CZ" sz="1800" b="1" dirty="0"/>
              <a:t>Chlazení </a:t>
            </a:r>
            <a:r>
              <a:rPr lang="cs-CZ" sz="1800" dirty="0"/>
              <a:t>– používá se rychlé šokové chlazení, které probíhá při teplotě -25˚C a vlhkosti 95%. Je nutné, aby maso nebylo zchlazováno ve fázi posmrtného ztuhnutí, protože by zůstalo tuhé.</a:t>
            </a:r>
          </a:p>
          <a:p>
            <a:pPr marL="0" indent="0">
              <a:buNone/>
            </a:pPr>
            <a:r>
              <a:rPr lang="cs-CZ" sz="1800" dirty="0"/>
              <a:t>Vychlazené maso se skladuje v chladírnách při T 0 °C až 2 ˚C při vlhkosti 80 – 90%.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r>
              <a:rPr lang="cs-CZ" sz="1800" b="1" dirty="0"/>
              <a:t>Zmrazování</a:t>
            </a:r>
            <a:r>
              <a:rPr lang="cs-CZ" sz="1800" dirty="0"/>
              <a:t> - je nejvhodnější způsob konzervace masa, při němž se uchovávají  všechny cenné látky. Za zmražené maso se považuje to, které dosahuje uprostřed teplotu -7˚C. V mrazících komorách se může uchovávat až 9 měsíců. Rozmražené maso se nesmí znovu zmrazit!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r>
              <a:rPr lang="cs-CZ" sz="1800" b="1" dirty="0"/>
              <a:t>Sušení - </a:t>
            </a:r>
            <a:r>
              <a:rPr lang="cs-CZ" sz="1800" dirty="0"/>
              <a:t>je jedním z nejstarších způsobů konzervace.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r>
              <a:rPr lang="cs-CZ" sz="1800" b="1" dirty="0"/>
              <a:t>Solení -</a:t>
            </a:r>
            <a:r>
              <a:rPr lang="cs-CZ" sz="1800" dirty="0"/>
              <a:t> v masném průmyslu se používá dusitanová sůl, která konzervuje a ovlivňuje barvu masa – zvyšuje červené zbarvení, které je žádoucí u uzenářských výrobků.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Uzení</a:t>
            </a:r>
            <a:r>
              <a:rPr lang="cs-CZ" sz="1800" b="1" dirty="0"/>
              <a:t> </a:t>
            </a:r>
            <a:r>
              <a:rPr lang="cs-CZ" sz="1800" dirty="0"/>
              <a:t>– před</a:t>
            </a:r>
            <a:r>
              <a:rPr lang="cs-CZ" sz="1800" b="1" dirty="0"/>
              <a:t> </a:t>
            </a:r>
            <a:r>
              <a:rPr lang="cs-CZ" sz="1800" dirty="0"/>
              <a:t>uzením se maso nakládá do</a:t>
            </a:r>
            <a:r>
              <a:rPr lang="cs-CZ" sz="1800" b="1" dirty="0"/>
              <a:t> </a:t>
            </a:r>
            <a:r>
              <a:rPr lang="cs-CZ" sz="1800" dirty="0"/>
              <a:t>láku či </a:t>
            </a:r>
            <a:r>
              <a:rPr lang="cs-CZ" sz="1800" dirty="0" err="1"/>
              <a:t>rychlosoli</a:t>
            </a:r>
            <a:r>
              <a:rPr lang="cs-CZ" sz="1800" dirty="0"/>
              <a:t>. Aby se proces urychlil, je možné směs vstříknout do svaloviny. Naložené maso se konzervuje dýmem získaným z bukového dřeva. Teplota při uzení nemá být vyšší než 45˚C.</a:t>
            </a:r>
          </a:p>
          <a:p>
            <a:pPr algn="just"/>
            <a:endParaRPr lang="cs-CZ" sz="1800" dirty="0" smtClean="0"/>
          </a:p>
          <a:p>
            <a:endParaRPr lang="cs-CZ" sz="1800" b="1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938" y="1412776"/>
            <a:ext cx="8412944" cy="474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Skladování masa </a:t>
            </a:r>
            <a:endParaRPr lang="cs-CZ" sz="2000" dirty="0"/>
          </a:p>
          <a:p>
            <a:pPr lvl="0"/>
            <a:r>
              <a:rPr lang="cs-CZ" sz="2000" dirty="0"/>
              <a:t>maso se v půlkách, čtvrtích nebo menších částech  nechá oschnout, aby se na povrchu masa vytvořila přirozená ochrana, která zabraňuje vysychání a mikrobiální </a:t>
            </a:r>
            <a:r>
              <a:rPr lang="cs-CZ" sz="2000" dirty="0" smtClean="0"/>
              <a:t>infekci</a:t>
            </a:r>
            <a:endParaRPr lang="cs-CZ" sz="2000" dirty="0"/>
          </a:p>
          <a:p>
            <a:pPr lvl="0"/>
            <a:r>
              <a:rPr lang="cs-CZ" sz="2000" dirty="0"/>
              <a:t>v chladírnách se maso zavěsí na háky při teplotě 0˚C po dobu asi třiceti </a:t>
            </a:r>
            <a:r>
              <a:rPr lang="cs-CZ" sz="2000" dirty="0" smtClean="0"/>
              <a:t>hodin</a:t>
            </a:r>
            <a:endParaRPr lang="cs-CZ" sz="2000" dirty="0"/>
          </a:p>
          <a:p>
            <a:pPr lvl="0"/>
            <a:r>
              <a:rPr lang="cs-CZ" sz="2000" dirty="0"/>
              <a:t>na výsek se dopravuje co nejrychleji, při dodržování všech hygienických zásad, speciálními dopravními </a:t>
            </a:r>
            <a:r>
              <a:rPr lang="cs-CZ" sz="2000" dirty="0" smtClean="0"/>
              <a:t>prostředky</a:t>
            </a:r>
            <a:endParaRPr lang="cs-CZ" sz="2000" dirty="0"/>
          </a:p>
          <a:p>
            <a:pPr lvl="0"/>
            <a:r>
              <a:rPr lang="cs-CZ" sz="2000" dirty="0"/>
              <a:t>v zařízeních společného stravování se maso skladuje tak, aby se jakost zlepšila, tzn. necháme </a:t>
            </a:r>
            <a:r>
              <a:rPr lang="cs-CZ" sz="2000" dirty="0" smtClean="0"/>
              <a:t>dozrát</a:t>
            </a:r>
            <a:endParaRPr lang="cs-CZ" sz="2000" dirty="0"/>
          </a:p>
          <a:p>
            <a:pPr lvl="0"/>
            <a:r>
              <a:rPr lang="cs-CZ" sz="2000" dirty="0"/>
              <a:t>skladujeme v dobře chlazených prostorách s rovnoměrnou teplotou od 0˚C do 5˚C při relativní vlhkosti ovzduší okolo 70</a:t>
            </a:r>
            <a:r>
              <a:rPr lang="cs-CZ" sz="2000" dirty="0" smtClean="0"/>
              <a:t>%</a:t>
            </a:r>
            <a:endParaRPr lang="cs-CZ" sz="2000" dirty="0"/>
          </a:p>
          <a:p>
            <a:pPr lvl="0"/>
            <a:r>
              <a:rPr lang="cs-CZ" sz="2000" dirty="0"/>
              <a:t>maso nelze skladovat s jinými poživatinami, protože by mohly být znehodnoceny odtékající </a:t>
            </a:r>
            <a:r>
              <a:rPr lang="cs-CZ" sz="2000" dirty="0" smtClean="0"/>
              <a:t>šťávou</a:t>
            </a:r>
            <a:endParaRPr lang="cs-CZ" sz="2000" dirty="0"/>
          </a:p>
          <a:p>
            <a:pPr lvl="0"/>
            <a:r>
              <a:rPr lang="cs-CZ" sz="2000" dirty="0"/>
              <a:t>maso nelze skladovat se znečištěnými či intenzívně aromatickými </a:t>
            </a:r>
            <a:r>
              <a:rPr lang="cs-CZ" sz="2000" dirty="0" smtClean="0"/>
              <a:t>potravinami</a:t>
            </a:r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1) přílohy z </a:t>
            </a:r>
            <a:r>
              <a:rPr lang="cs-CZ" sz="2000" b="1" dirty="0" smtClean="0"/>
              <a:t>brambor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2) přílohy z obilovin a výrobků z nich</a:t>
            </a:r>
            <a:r>
              <a:rPr lang="cs-CZ" sz="2000" dirty="0"/>
              <a:t> (někdy se uvádějí zvlášť</a:t>
            </a:r>
            <a:r>
              <a:rPr lang="cs-CZ" sz="2000" dirty="0" smtClean="0"/>
              <a:t>)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    - </a:t>
            </a:r>
            <a:r>
              <a:rPr lang="cs-CZ" sz="2000" dirty="0" smtClean="0"/>
              <a:t>mouky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    - </a:t>
            </a:r>
            <a:r>
              <a:rPr lang="cs-CZ" sz="2000" dirty="0" smtClean="0"/>
              <a:t>těstovin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    - </a:t>
            </a:r>
            <a:r>
              <a:rPr lang="cs-CZ" sz="2000" dirty="0" smtClean="0"/>
              <a:t>rýže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3) obilných </a:t>
            </a:r>
            <a:r>
              <a:rPr lang="cs-CZ" sz="2000" b="1" dirty="0" smtClean="0"/>
              <a:t>vloček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4) ze </a:t>
            </a:r>
            <a:r>
              <a:rPr lang="cs-CZ" sz="2000" b="1" dirty="0" smtClean="0"/>
              <a:t>zeleniny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5) z </a:t>
            </a:r>
            <a:r>
              <a:rPr lang="cs-CZ" sz="2000" b="1" dirty="0" smtClean="0"/>
              <a:t>ovoce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6) z </a:t>
            </a:r>
            <a:r>
              <a:rPr lang="cs-CZ" sz="2000" b="1" dirty="0" smtClean="0"/>
              <a:t>hub</a:t>
            </a: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4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052736"/>
            <a:ext cx="8412944" cy="56852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2000" dirty="0"/>
              <a:t> </a:t>
            </a:r>
            <a:r>
              <a:rPr lang="cs-CZ" sz="2900" b="1" u="sng" dirty="0" smtClean="0"/>
              <a:t>Vady </a:t>
            </a:r>
            <a:r>
              <a:rPr lang="cs-CZ" sz="2900" b="1" u="sng" dirty="0"/>
              <a:t>masa</a:t>
            </a:r>
            <a:endParaRPr lang="cs-CZ" sz="2900" dirty="0"/>
          </a:p>
          <a:p>
            <a:pPr marL="0" indent="0" algn="just">
              <a:buNone/>
            </a:pPr>
            <a:r>
              <a:rPr lang="cs-CZ" sz="2000" dirty="0"/>
              <a:t>Posuzování masa je velmi náročná činnost, vyžaduje důkladnou přípravu, a proto je provádí specializovaný pracovník.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Cizí zápach – </a:t>
            </a:r>
            <a:r>
              <a:rPr lang="cs-CZ" sz="2000" dirty="0"/>
              <a:t>po jiných potravinách nebo s krmiva, po moči, po lécích. Takové maso se vylučuje ze spotřeby.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Znečištěné maso –</a:t>
            </a:r>
            <a:r>
              <a:rPr lang="cs-CZ" sz="2000" dirty="0"/>
              <a:t> k němu dochází při manipulaci, bývá doprovázeno mikrobiologickou infekcí. Pokud se jedná o místní znečištění, je možno maso omýt a postižená místa odřezat. Jinak se vylučuje se spotřeby.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Znehodnocení vajíčky much a červivění masa –</a:t>
            </a:r>
            <a:r>
              <a:rPr lang="cs-CZ" sz="2000" dirty="0"/>
              <a:t> mouchy kladou na povrch masa vajíčka, ze kterých se velmi rychle vylíhnou bílé larvy. Maso je nepoživatelné.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Zapaření  masa – </a:t>
            </a:r>
            <a:r>
              <a:rPr lang="cs-CZ" sz="2000" dirty="0"/>
              <a:t>dochází k němu u velkých částí při nesprávném skladování nebo které nebyly po porážce správně vychlazeny, vyznačuje se nepříjemným zápachem. Nutno vyloučit ze spotřeby.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Hniloba masa –</a:t>
            </a:r>
            <a:r>
              <a:rPr lang="cs-CZ" sz="2000" dirty="0"/>
              <a:t> v prvním stadiu se projevuje jako osliznutí, poté se šíří do hloubky. Maso je nepoživatelné.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Plesnivění –</a:t>
            </a:r>
            <a:r>
              <a:rPr lang="cs-CZ" sz="2000" dirty="0"/>
              <a:t> vzniká nesprávným skladováním ve vlhkém, plísní zamořeném prostředí. Maso je nepoživatelné.</a:t>
            </a:r>
          </a:p>
          <a:p>
            <a:pPr marL="0" indent="0" algn="just">
              <a:buNone/>
            </a:pPr>
            <a:r>
              <a:rPr lang="cs-CZ" sz="2000" dirty="0"/>
              <a:t> </a:t>
            </a:r>
          </a:p>
          <a:p>
            <a:pPr algn="just"/>
            <a:r>
              <a:rPr lang="cs-CZ" sz="2000" b="1" dirty="0"/>
              <a:t>Barevné skvrny –</a:t>
            </a:r>
            <a:r>
              <a:rPr lang="cs-CZ" sz="2000" dirty="0"/>
              <a:t> jsou způsobeny činností mikroorganizmů.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Za vadné maso se považuje i takové, které je napadeno některými cizopasníky, jako je svalovec a tasemnice.</a:t>
            </a:r>
          </a:p>
          <a:p>
            <a:pPr lvl="0" algn="just"/>
            <a:r>
              <a:rPr lang="cs-CZ" sz="2000" b="1" dirty="0"/>
              <a:t>Svalovec – </a:t>
            </a:r>
            <a:r>
              <a:rPr lang="cs-CZ" sz="2000" dirty="0"/>
              <a:t>je červ, který se dostává do střev a rychle se množí, pokud se jeho zárodky při tepelné úpravě nezničí;</a:t>
            </a:r>
          </a:p>
          <a:p>
            <a:pPr lvl="0" algn="just"/>
            <a:r>
              <a:rPr lang="cs-CZ" sz="2000" b="1" dirty="0"/>
              <a:t>Tasemnice – </a:t>
            </a:r>
            <a:r>
              <a:rPr lang="cs-CZ" sz="2000" dirty="0"/>
              <a:t>se vyvíjí v žaludku a tenkém střevě, kde se z ní může vyvinout až 5 metrů dlouhá dospělá tasemnice.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4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Hovězí maso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 z krav, volů, jalovic, býků</a:t>
            </a:r>
          </a:p>
          <a:p>
            <a:pPr algn="just"/>
            <a:r>
              <a:rPr lang="cs-CZ" sz="2000" dirty="0" smtClean="0"/>
              <a:t>Kvalita masa závisí na – pohlaví, stáří masa, zrání, …</a:t>
            </a:r>
          </a:p>
          <a:p>
            <a:pPr algn="just"/>
            <a:r>
              <a:rPr lang="cs-CZ" sz="2000" dirty="0" smtClean="0"/>
              <a:t>Nejvhodnější z mladých kusů 18 měsíců  až 2 roky</a:t>
            </a:r>
          </a:p>
          <a:p>
            <a:pPr algn="just"/>
            <a:r>
              <a:rPr lang="cs-CZ" sz="2000" b="1" dirty="0" smtClean="0"/>
              <a:t>Přední</a:t>
            </a:r>
            <a:r>
              <a:rPr lang="cs-CZ" sz="2000" dirty="0" smtClean="0"/>
              <a:t> – hrudí, žebro, podplečí, krk, kližky, bok </a:t>
            </a:r>
            <a:r>
              <a:rPr lang="cs-CZ" sz="2000" dirty="0" err="1"/>
              <a:t>b</a:t>
            </a:r>
            <a:r>
              <a:rPr lang="cs-CZ" sz="2000" dirty="0" err="1" smtClean="0"/>
              <a:t>.k</a:t>
            </a:r>
            <a:r>
              <a:rPr lang="cs-CZ" sz="2000" dirty="0" smtClean="0"/>
              <a:t>., bok </a:t>
            </a:r>
            <a:r>
              <a:rPr lang="cs-CZ" sz="2000" dirty="0" err="1" smtClean="0"/>
              <a:t>s.k</a:t>
            </a:r>
            <a:r>
              <a:rPr lang="cs-CZ" sz="2000" dirty="0" smtClean="0"/>
              <a:t>.</a:t>
            </a:r>
          </a:p>
          <a:p>
            <a:pPr algn="just"/>
            <a:r>
              <a:rPr lang="cs-CZ" sz="2000" b="1" dirty="0" smtClean="0"/>
              <a:t>Zadní – </a:t>
            </a:r>
            <a:r>
              <a:rPr lang="cs-CZ" sz="2000" dirty="0" smtClean="0"/>
              <a:t>svíčková, roštěnec vysoký a nízký, kýta, plec</a:t>
            </a:r>
            <a:endParaRPr lang="cs-CZ" sz="2000" b="1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www.youtube.com/watch?v=UegxzMyiStQ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196752"/>
            <a:ext cx="8412944" cy="5613256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Svíčková – nejkvalitnější, minutky, …</a:t>
            </a:r>
          </a:p>
          <a:p>
            <a:pPr algn="just"/>
            <a:r>
              <a:rPr lang="cs-CZ" sz="2000" dirty="0" smtClean="0"/>
              <a:t>Roštěnec nízký – (od kýty) – minutky, anglický rostbíf, roštěná</a:t>
            </a:r>
          </a:p>
          <a:p>
            <a:pPr algn="just"/>
            <a:r>
              <a:rPr lang="cs-CZ" sz="2000" dirty="0" smtClean="0"/>
              <a:t>Roštěnec vysoký  - (od krku) – dušení, pečení vcelku, plátky, …</a:t>
            </a:r>
          </a:p>
          <a:p>
            <a:pPr algn="just"/>
            <a:r>
              <a:rPr lang="cs-CZ" sz="2000" dirty="0" smtClean="0"/>
              <a:t>Kýta – dušení vcelku, plátky, závitky, rolády, …</a:t>
            </a:r>
          </a:p>
          <a:p>
            <a:pPr algn="just"/>
            <a:r>
              <a:rPr lang="cs-CZ" sz="2000" dirty="0" smtClean="0"/>
              <a:t>Plec – vaření, dušení, kostky, filé, …</a:t>
            </a:r>
          </a:p>
          <a:p>
            <a:pPr algn="just"/>
            <a:r>
              <a:rPr lang="cs-CZ" sz="2000" dirty="0" smtClean="0"/>
              <a:t>Žebro </a:t>
            </a:r>
            <a:r>
              <a:rPr lang="cs-CZ" sz="2000" dirty="0" err="1" smtClean="0"/>
              <a:t>sk</a:t>
            </a:r>
            <a:r>
              <a:rPr lang="cs-CZ" sz="2000" dirty="0" smtClean="0"/>
              <a:t>– vaření, sušení</a:t>
            </a:r>
          </a:p>
          <a:p>
            <a:pPr algn="just"/>
            <a:r>
              <a:rPr lang="cs-CZ" sz="2000" dirty="0" smtClean="0"/>
              <a:t>Podplečí </a:t>
            </a:r>
            <a:r>
              <a:rPr lang="cs-CZ" sz="2000" dirty="0" err="1" smtClean="0"/>
              <a:t>bk</a:t>
            </a:r>
            <a:r>
              <a:rPr lang="cs-CZ" sz="2000" dirty="0" smtClean="0"/>
              <a:t> (péro) – vaření, dušení, mletí</a:t>
            </a:r>
          </a:p>
          <a:p>
            <a:pPr algn="just"/>
            <a:r>
              <a:rPr lang="cs-CZ" sz="2000" dirty="0" smtClean="0"/>
              <a:t>Hrudí </a:t>
            </a:r>
            <a:r>
              <a:rPr lang="cs-CZ" sz="2000" dirty="0" err="1" smtClean="0"/>
              <a:t>sk</a:t>
            </a:r>
            <a:r>
              <a:rPr lang="cs-CZ" sz="2000" dirty="0" smtClean="0"/>
              <a:t>, pupeční žebro </a:t>
            </a:r>
            <a:r>
              <a:rPr lang="cs-CZ" sz="2000" dirty="0" err="1" smtClean="0"/>
              <a:t>sk</a:t>
            </a:r>
            <a:r>
              <a:rPr lang="cs-CZ" sz="2000" dirty="0" smtClean="0"/>
              <a:t>, krk, špička krku </a:t>
            </a:r>
            <a:r>
              <a:rPr lang="cs-CZ" sz="2000" dirty="0" err="1" smtClean="0"/>
              <a:t>sk</a:t>
            </a:r>
            <a:r>
              <a:rPr lang="cs-CZ" sz="2000" dirty="0" smtClean="0"/>
              <a:t> – vaření, dušení, mletí</a:t>
            </a:r>
          </a:p>
          <a:p>
            <a:pPr algn="just"/>
            <a:r>
              <a:rPr lang="cs-CZ" sz="2000" dirty="0" smtClean="0"/>
              <a:t>Kližka – guláš, vaření i dušení</a:t>
            </a:r>
          </a:p>
          <a:p>
            <a:pPr algn="just"/>
            <a:r>
              <a:rPr lang="cs-CZ" sz="2000" dirty="0" smtClean="0"/>
              <a:t>Oháňka – silné vývary</a:t>
            </a:r>
          </a:p>
          <a:p>
            <a:pPr algn="just"/>
            <a:r>
              <a:rPr lang="cs-CZ" sz="2000" dirty="0" smtClean="0"/>
              <a:t>Hlava – silné vývary</a:t>
            </a:r>
          </a:p>
          <a:p>
            <a:pPr algn="just"/>
            <a:r>
              <a:rPr lang="cs-CZ" sz="2000" dirty="0" smtClean="0"/>
              <a:t>Ořez, výřez - mletí</a:t>
            </a:r>
          </a:p>
          <a:p>
            <a:endParaRPr lang="cs-CZ" sz="2000" dirty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4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948" y="2203378"/>
            <a:ext cx="543810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10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60849"/>
            <a:ext cx="5094649" cy="3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988840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www.apetitonline.cz/recepty/1909-hovezi-gulas.html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http://hobby.idnes.cz/pet-kroku-jak-si-udelat-steak-doma-a-nemit-z-nej-podrazku-pjx-/</a:t>
            </a:r>
            <a:r>
              <a:rPr lang="cs-CZ" dirty="0" smtClean="0">
                <a:hlinkClick r:id="rId3"/>
              </a:rPr>
              <a:t>hobby-domov.aspx?c=A110826_162910_hobby-domov_bma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www.apetitonline.cz/skola-vareni/2989-skola-vareni-skvely-steak.html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www.youtube.com/watch?v=AmC9SmCBUj4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17556" y="980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 smtClean="0"/>
              <a:t>RECEPTY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3729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Základní rozdělení pokrmů ze svíčkové dle způsobu krájení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234888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69" y="2358608"/>
            <a:ext cx="72199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Telecí maso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Má světle růžovou barvu, jemné složení tkáně, příjemnou chuť, vůni po mléce</a:t>
            </a:r>
          </a:p>
          <a:p>
            <a:pPr algn="just"/>
            <a:r>
              <a:rPr lang="cs-CZ" sz="2000" dirty="0" smtClean="0"/>
              <a:t>Šťavnaté, křehké, má větší obsah vody, rychle se kazí</a:t>
            </a:r>
          </a:p>
          <a:p>
            <a:pPr algn="just"/>
            <a:r>
              <a:rPr lang="cs-CZ" sz="2000" dirty="0" smtClean="0"/>
              <a:t>Nejlepší maso je z telat (6-8 týdnů o hmotnosti 60-70kg)</a:t>
            </a:r>
          </a:p>
          <a:p>
            <a:pPr algn="just"/>
            <a:r>
              <a:rPr lang="cs-CZ" sz="2000" dirty="0" smtClean="0"/>
              <a:t>Dělení – středem páteře na poloviny, do kuchyní se dodává bez hlavy a nožiček nebo dělené na jednotlivé kusy</a:t>
            </a:r>
          </a:p>
          <a:p>
            <a:pPr algn="just"/>
            <a:r>
              <a:rPr lang="cs-CZ" sz="2000" dirty="0" smtClean="0"/>
              <a:t>Tržní druhy – krk, karbanátek, plec, ledvina, panenská svíčková, hrudí, kýta, kolena, oháňka, hlav, nožičky</a:t>
            </a:r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3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196752"/>
            <a:ext cx="8412944" cy="5613256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Kýta – dušení, pečení, vcelku</a:t>
            </a:r>
            <a:r>
              <a:rPr lang="cs-CZ" sz="2000" dirty="0"/>
              <a:t> </a:t>
            </a:r>
            <a:r>
              <a:rPr lang="cs-CZ" sz="2000" dirty="0" smtClean="0"/>
              <a:t>nebo porcovaná, minutky</a:t>
            </a:r>
          </a:p>
          <a:p>
            <a:pPr algn="just"/>
            <a:r>
              <a:rPr lang="cs-CZ" sz="2000" dirty="0" smtClean="0"/>
              <a:t>Pečeně (ledvina) – sekáme na porce (žebírka) – dušení, pečení, plnění</a:t>
            </a:r>
          </a:p>
          <a:p>
            <a:pPr algn="just"/>
            <a:r>
              <a:rPr lang="cs-CZ" sz="2000" dirty="0" smtClean="0"/>
              <a:t>Panenská svíčková – minutky, medailonky</a:t>
            </a:r>
          </a:p>
          <a:p>
            <a:pPr algn="just"/>
            <a:r>
              <a:rPr lang="cs-CZ" sz="2000" dirty="0" smtClean="0"/>
              <a:t>Plec – mletí, vaření, dušení, …</a:t>
            </a:r>
          </a:p>
          <a:p>
            <a:pPr algn="just"/>
            <a:r>
              <a:rPr lang="cs-CZ" sz="2000" dirty="0" smtClean="0"/>
              <a:t>Hrudí </a:t>
            </a:r>
            <a:r>
              <a:rPr lang="cs-CZ" sz="2000" dirty="0" err="1" smtClean="0"/>
              <a:t>sk</a:t>
            </a:r>
            <a:r>
              <a:rPr lang="cs-CZ" sz="2000" dirty="0" smtClean="0"/>
              <a:t> a chrupavkami – smažení, vaření dušení, pečení (plněné)</a:t>
            </a:r>
          </a:p>
          <a:p>
            <a:pPr algn="just"/>
            <a:r>
              <a:rPr lang="cs-CZ" sz="2000" dirty="0" smtClean="0"/>
              <a:t>Krk (karbanátek) – vaření, pečení, dušení</a:t>
            </a:r>
          </a:p>
          <a:p>
            <a:pPr algn="just"/>
            <a:r>
              <a:rPr lang="cs-CZ" sz="2000" dirty="0" smtClean="0"/>
              <a:t>Kolena - vcelku</a:t>
            </a:r>
          </a:p>
          <a:p>
            <a:pPr algn="just"/>
            <a:r>
              <a:rPr lang="cs-CZ" sz="2000" dirty="0" smtClean="0"/>
              <a:t>Hlava, nožičky – aspik, vývary, …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www.apetitonline.cz/recepty/1438-pravy-vidensky-rizek.html</a:t>
            </a:r>
            <a:endParaRPr lang="cs-CZ" sz="2000" dirty="0" smtClean="0"/>
          </a:p>
          <a:p>
            <a:endParaRPr lang="cs-CZ" sz="2000" dirty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45" y="1679296"/>
            <a:ext cx="5602710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0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340768"/>
            <a:ext cx="8229600" cy="539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Dále </a:t>
            </a:r>
            <a:r>
              <a:rPr lang="cs-CZ" sz="2000" b="1" dirty="0"/>
              <a:t>přílohy dělíme podle způsobu podávání</a:t>
            </a:r>
            <a:r>
              <a:rPr lang="cs-CZ" sz="2000" dirty="0"/>
              <a:t>: 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A) tepelně zpracované</a:t>
            </a: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      - </a:t>
            </a:r>
            <a:r>
              <a:rPr lang="cs-CZ" sz="2000" dirty="0" smtClean="0"/>
              <a:t>vařené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     - </a:t>
            </a:r>
            <a:r>
              <a:rPr lang="cs-CZ" sz="2000" dirty="0" smtClean="0"/>
              <a:t>dušené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     -  </a:t>
            </a:r>
            <a:r>
              <a:rPr lang="cs-CZ" sz="2000" dirty="0" smtClean="0"/>
              <a:t>pečené</a:t>
            </a: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      -  </a:t>
            </a:r>
            <a:r>
              <a:rPr lang="cs-CZ" sz="2000" dirty="0" smtClean="0"/>
              <a:t>smažené</a:t>
            </a:r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B) podávané za </a:t>
            </a:r>
            <a:r>
              <a:rPr lang="cs-CZ" sz="2000" b="1" dirty="0" err="1" smtClean="0"/>
              <a:t>syrova</a:t>
            </a:r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Vepřové maso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412944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Světle růžová svalovina prorostlá tukem, hůře stravitelná</a:t>
            </a:r>
          </a:p>
          <a:p>
            <a:pPr algn="just"/>
            <a:r>
              <a:rPr lang="cs-CZ" sz="2000" dirty="0" smtClean="0"/>
              <a:t>Chuť závisí na věku a způsobu krmení</a:t>
            </a:r>
          </a:p>
          <a:p>
            <a:pPr algn="just"/>
            <a:r>
              <a:rPr lang="cs-CZ" sz="2000" dirty="0" smtClean="0"/>
              <a:t>Dělení – středem páteře na dvě půlky a dále na jednotlivé části</a:t>
            </a:r>
          </a:p>
          <a:p>
            <a:pPr algn="just"/>
            <a:r>
              <a:rPr lang="cs-CZ" sz="2000" dirty="0" smtClean="0"/>
              <a:t>Tržní druhy – hlava, krkovice, plec, pečeně (kotleta), panenská svíčková, kýta, bůček, …</a:t>
            </a:r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www.youtube.com/watch?v=rUzXlovYv1A</a:t>
            </a: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www.youtube.com/watch?v=SkvXGQIK-Qs</a:t>
            </a:r>
            <a:endParaRPr lang="cs-CZ" sz="2000" dirty="0" smtClean="0"/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196752"/>
            <a:ext cx="8412944" cy="5613256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Kýta – dušení, pečení, opékání, smažení, …</a:t>
            </a:r>
          </a:p>
          <a:p>
            <a:pPr algn="just"/>
            <a:r>
              <a:rPr lang="cs-CZ" sz="2000" dirty="0" smtClean="0"/>
              <a:t>Plec – dušení, pečení</a:t>
            </a:r>
          </a:p>
          <a:p>
            <a:pPr algn="just"/>
            <a:r>
              <a:rPr lang="cs-CZ" sz="2000" dirty="0" smtClean="0"/>
              <a:t>Pečeně (kotleta) – pečení, minutky</a:t>
            </a:r>
          </a:p>
          <a:p>
            <a:pPr algn="just"/>
            <a:r>
              <a:rPr lang="cs-CZ" sz="2000" dirty="0" smtClean="0"/>
              <a:t>Panenská svíčková – minutky, speciality (medailonky)</a:t>
            </a:r>
          </a:p>
          <a:p>
            <a:pPr algn="just"/>
            <a:r>
              <a:rPr lang="cs-CZ" sz="2000" dirty="0" smtClean="0"/>
              <a:t>Krkovice – odděluje se mezi 3. a 4. žeberním obratlem</a:t>
            </a:r>
          </a:p>
          <a:p>
            <a:pPr algn="just"/>
            <a:r>
              <a:rPr lang="cs-CZ" sz="2000" dirty="0" smtClean="0"/>
              <a:t>Bůček – vaření, dušení, pečení, plnění</a:t>
            </a:r>
          </a:p>
          <a:p>
            <a:pPr algn="just"/>
            <a:r>
              <a:rPr lang="cs-CZ" sz="2000" dirty="0" smtClean="0"/>
              <a:t>Žebra – vaření, dušení, uzení</a:t>
            </a:r>
          </a:p>
          <a:p>
            <a:pPr algn="just"/>
            <a:r>
              <a:rPr lang="cs-CZ" sz="2000" dirty="0" smtClean="0"/>
              <a:t>Kolena – pečení, vaření, grilování</a:t>
            </a:r>
          </a:p>
          <a:p>
            <a:pPr algn="just"/>
            <a:r>
              <a:rPr lang="cs-CZ" sz="2000" dirty="0" smtClean="0"/>
              <a:t>Ocásek  - pečení, vaření, grilování</a:t>
            </a:r>
          </a:p>
          <a:p>
            <a:pPr algn="just"/>
            <a:r>
              <a:rPr lang="cs-CZ" sz="2000" dirty="0" smtClean="0"/>
              <a:t>Hlava, nožičky, lalok, paždík – zabíjačkové výrobky</a:t>
            </a:r>
          </a:p>
          <a:p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>
                <a:hlinkClick r:id="rId2"/>
              </a:rPr>
              <a:t>http://recepty.vareni.cz/veprova-plec-na-zampionech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9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Základní rozdělení pokrmů z vepřového masa dle způsobů krájení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752528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smtClean="0"/>
              <a:t>VEPŘOVÁ </a:t>
            </a:r>
            <a:r>
              <a:rPr lang="cs-CZ" sz="1800" b="1" dirty="0"/>
              <a:t>KOTLETA (ŽEBÍRKO) – </a:t>
            </a:r>
            <a:r>
              <a:rPr lang="cs-CZ" sz="1800" dirty="0"/>
              <a:t>je plátek masa s žeberní kostí, odseknutý z částečně vykostěné vepřové pečeně (karé), na </a:t>
            </a:r>
            <a:r>
              <a:rPr lang="pl-PL" sz="1800" dirty="0" smtClean="0"/>
              <a:t>porci </a:t>
            </a:r>
            <a:r>
              <a:rPr lang="pl-PL" sz="1800" dirty="0"/>
              <a:t>podáváme 1 kotletu o hmotnosti </a:t>
            </a:r>
            <a:r>
              <a:rPr lang="cs-CZ" sz="1800" dirty="0" smtClean="0"/>
              <a:t>100-150 </a:t>
            </a:r>
            <a:r>
              <a:rPr lang="cs-CZ" sz="1800" dirty="0"/>
              <a:t>g </a:t>
            </a:r>
          </a:p>
          <a:p>
            <a:pPr algn="just"/>
            <a:r>
              <a:rPr lang="cs-CZ" sz="1800" b="1" dirty="0"/>
              <a:t>VEPŘOVÝ ŘÍZEK </a:t>
            </a:r>
            <a:r>
              <a:rPr lang="cs-CZ" sz="1800" dirty="0"/>
              <a:t>- je plátek masa krájený z upravených částí </a:t>
            </a:r>
            <a:r>
              <a:rPr lang="cs-CZ" sz="1800" dirty="0" smtClean="0"/>
              <a:t>vykostěné </a:t>
            </a:r>
            <a:r>
              <a:rPr lang="cs-CZ" sz="1800" dirty="0"/>
              <a:t>kýty. Na porci podáváme 1 slabší </a:t>
            </a:r>
            <a:r>
              <a:rPr lang="pl-PL" sz="1800" dirty="0" smtClean="0"/>
              <a:t>plátek </a:t>
            </a:r>
            <a:r>
              <a:rPr lang="pl-PL" sz="1800" dirty="0"/>
              <a:t>masa o hmotnosti 100-150 </a:t>
            </a:r>
            <a:r>
              <a:rPr lang="pl-PL" sz="1800" dirty="0" smtClean="0"/>
              <a:t>g</a:t>
            </a:r>
            <a:endParaRPr lang="pl-PL" sz="1800" dirty="0"/>
          </a:p>
          <a:p>
            <a:pPr algn="just"/>
            <a:r>
              <a:rPr lang="cs-CZ" sz="1800" b="1" dirty="0"/>
              <a:t>VEPŘOVÝ ŘEZ (STEAK) -</a:t>
            </a:r>
            <a:r>
              <a:rPr lang="cs-CZ" sz="1800" dirty="0"/>
              <a:t>je silnější plátek masa krájený z netučné části </a:t>
            </a:r>
            <a:r>
              <a:rPr lang="cs-CZ" sz="1800" dirty="0" smtClean="0"/>
              <a:t>kýty </a:t>
            </a:r>
            <a:r>
              <a:rPr lang="cs-CZ" sz="1800" dirty="0"/>
              <a:t>– na rozdíl od telecího řezu musí být téměř </a:t>
            </a:r>
            <a:r>
              <a:rPr lang="cs-CZ" sz="1800" dirty="0" smtClean="0"/>
              <a:t>propečený</a:t>
            </a:r>
            <a:r>
              <a:rPr lang="cs-CZ" sz="1800" dirty="0"/>
              <a:t>, na porci podáváme 1 silnější plátek </a:t>
            </a:r>
            <a:r>
              <a:rPr lang="it-IT" sz="1800" dirty="0" smtClean="0"/>
              <a:t>masa </a:t>
            </a:r>
            <a:r>
              <a:rPr lang="it-IT" sz="1800" dirty="0"/>
              <a:t>o hmotnosti 150 g </a:t>
            </a:r>
          </a:p>
          <a:p>
            <a:pPr algn="just"/>
            <a:r>
              <a:rPr lang="cs-CZ" sz="1800" b="1" dirty="0"/>
              <a:t>VEPŘOVÉ MEDAILONKY - </a:t>
            </a:r>
            <a:r>
              <a:rPr lang="cs-CZ" sz="1800" dirty="0"/>
              <a:t>jsou menší oválné plátky masa, krájené </a:t>
            </a:r>
            <a:r>
              <a:rPr lang="cs-CZ" sz="1800" dirty="0" smtClean="0"/>
              <a:t>z </a:t>
            </a:r>
            <a:r>
              <a:rPr lang="cs-CZ" sz="1800" dirty="0"/>
              <a:t>vepřové panenky nebo pečlivě opracovaných </a:t>
            </a:r>
            <a:r>
              <a:rPr lang="cs-CZ" sz="1800" dirty="0" smtClean="0"/>
              <a:t>částí </a:t>
            </a:r>
            <a:r>
              <a:rPr lang="cs-CZ" sz="1800" dirty="0"/>
              <a:t>vykostěné vepřové kýty. Na porci </a:t>
            </a:r>
            <a:r>
              <a:rPr lang="cs-CZ" sz="1800" dirty="0" smtClean="0"/>
              <a:t>podáváme </a:t>
            </a:r>
            <a:r>
              <a:rPr lang="cs-CZ" sz="1800" dirty="0"/>
              <a:t>3-5 plátků masa o celkové hmotnosti </a:t>
            </a:r>
            <a:r>
              <a:rPr lang="cs-CZ" sz="1800" dirty="0" smtClean="0"/>
              <a:t>150 </a:t>
            </a:r>
            <a:r>
              <a:rPr lang="cs-CZ" sz="1800" dirty="0"/>
              <a:t>g </a:t>
            </a:r>
          </a:p>
          <a:p>
            <a:pPr algn="just"/>
            <a:r>
              <a:rPr lang="cs-CZ" sz="1800" b="1" dirty="0"/>
              <a:t>POKRMY NA JEHLE </a:t>
            </a:r>
            <a:r>
              <a:rPr lang="cs-CZ" sz="1800" dirty="0"/>
              <a:t>- připravujeme z vhodně upraveného masa </a:t>
            </a:r>
            <a:r>
              <a:rPr lang="cs-CZ" sz="1800" dirty="0" smtClean="0"/>
              <a:t>(</a:t>
            </a:r>
            <a:r>
              <a:rPr lang="cs-CZ" sz="1800" dirty="0"/>
              <a:t>nejčastěji kýty, vepřové panenky), </a:t>
            </a:r>
            <a:r>
              <a:rPr lang="cs-CZ" sz="1800" dirty="0" smtClean="0"/>
              <a:t>krájeného </a:t>
            </a:r>
            <a:r>
              <a:rPr lang="cs-CZ" sz="1800" dirty="0"/>
              <a:t>ve </a:t>
            </a:r>
            <a:r>
              <a:rPr lang="cs-CZ" sz="1800" dirty="0" smtClean="0"/>
              <a:t>formě </a:t>
            </a:r>
            <a:r>
              <a:rPr lang="cs-CZ" sz="1800" dirty="0"/>
              <a:t>medailonků, kostek nebo hranolků, které střídavě napichujeme na kovové jehly s různě upravenými a krájenými surovinami (např. anglická slanina, žampiony, šunka, telecí a drůbeží játra, ledvinky, cibule, rajčata, papriky, různé druhy uzenin, apod</a:t>
            </a:r>
            <a:r>
              <a:rPr lang="cs-CZ" sz="1800" dirty="0" smtClean="0"/>
              <a:t>.)</a:t>
            </a:r>
            <a:endParaRPr lang="cs-CZ" sz="18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1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TwAAACfCAMAAABTJJXAAAAAkFBMVEX///8AAAD+/v77+/v39/f4+Pjw8PDLy8v09PTt7e3X19eoqKjc3Nzj4+Pp6enb29u3t7fDw8O7u7vJycmWlpZ+fn6tra2MjIydnZ2GhoZ3d3fR0dGioqJwcHBoaGg/Pz9XV1deXl41NTVISEhiYmIiIiJRUVEpKSkzMzM9PT0sLCxGRkYXFxdra2sNDQ00NDQ9upd8AAAgAElEQVR4nO19h5qySLBoByTnHEQx4TiGff+3u10NKEZAcXbPuaf22/lHB5qmurpyVSPUGxyZ9L/4/+AaZPp/yPuvwsCVIQzan8adzP88kA01c6d+lAbwXxCki0VRFIt8zX6u9rvN4bDZrYog8KeOpwr/9mz/bajIRdYlLfbXczwQfooiT5M0iqdT23YyyxSvB//fToyi5xf3SNmXZbkoi5JRHfwo2f+z2SxPoiRKZ+Vqe3iO0NNucQzi0LWUf/vVvgANo5IN18/3l5derhaR5ma6IfcahiqqE0fpYrWbP0XlZhbZlnj92P/xANTWeuGd7+gC/WA8QidUVBTVkpwwjpLZatlG56FIfanfivyHga+94CQ/9VttiyifOnoLbR+J2yuQTcmO858LCrezOKPnWfxPBCOuZMJvrmUmCMviyw8kpqQF5YWX5pr+5Sd+AWC55ek/8AJl5E7q78hCGUpsQ55IzoPrYVScqbAIzfrxX3r0+JCBTD0F9qT9Xfw13N2D6PvxouaFh0Aig5nEnwOpfzggVlMPmE6z4gSZ6yEMiFyPOGQSMIFibcOONbRlrdEkxuCB/hhqreTIRGp4J0/T3vxHVS23GdAVXXXQOwPupNQ8f1YsbV0pR+F/GndIttP5PD7hUr0Tc2Ty03EzuVDZKm1+I/JhOoRg2KWKn7ZYHP+HugtOfrnTf6S/hYk7q3l0+OCvlGYduh1F9oQxd9dBRJOQYyNXViVkxoNsWqoUpfcI20pcMUBf/g/uXuvI57Z2DUF4yNtU+/UABGk4SLU0w3KhB0mG3YM/i9QofbQUT0ZgkGaPdDv+TUV+uJT6DvgnQJAKbOWQvyIu2+0cB1M/WkaWbyPjEHkIq1FWRH5vY4QiY+m9vEJwV4C+PdOe/jOaC03B6gLkvNCmws4FN2ZoPvWRUlhIS5Bp/qB/FIzk3qYW8f+x0CtUw+SMhHM//7/iRzA3zBzqpKsge/13JliXkaoeUlWbB+4hyMIEYXd17Et5hB6iXhfSmO/eXPkvMD8JdLpOI5Kok66pJkxUMMqhaAJbkEw4FdHeb0j1XtgAW8Tm7p1k0n31N4G9as6mMe2+kqGl6822ZscFT8dmCIm1QbfoMG0s/bu054Ldr/eZQ9ihYxEUvs3ECd1HZIiXC5gfyLj0X/Ltw3KLoNklBFWb4dp+JKSy1Jt36kIev+fNuQg/72i/zolJDvVfkbvskT4YPQaiAlNDAHNZ3JqHoaIQadOzmPB67O13Ye68lLKPgSAhadb+b4FtEu/QcDsSaHz91A0ntOo9HIctrbOWKookyEi/NRUm79+6jd2YMeKbG3/O+QSwKNJaB8stQ9dNR82RjTKb2K7uoExGxpTMaWZMQocJC7GfIvEGFG+/PalU1N42zChAkMSWbGU0n5dZoM2Lta2lrqYlSbjSNzZWwjjSd25kFM6W04f6nalk75M04Dxk2Jup6F7ekG8RpFrt2MZzgQuESg0l2EAYub5towKd0AYJBg5Q7Dqc6MjuGzMhqPwk2sNwZkCswP47uUEY3ekXvVhdlOIEI7SLfXOJArU0VTdLjT2idrJDK31r8yuLTjX5HTCOH1EI3AtbN0EtRZRRoRWX88AYHaWCViwxtlrf+LE79+ZIxgQ7m8hHwWKK4p16Svzc8fOtP0v4HIKveNPEEWI8NngLLpyTIGtVOdf8UbFHkM5HddvLPeHkTygBxiGwdZM5C6EymnBzq6ZRyXg26icTovbHvInJDdCYzbM/FlT/3JGzBSPIMUlPY+Me2Yp0zad+Jr18JOi1v+hNYCL+8/cjKGLvlVULDe94qBY6x2M6/5hJ8SMioztxz2Lae3k0kfa72Repwae1eEsfI5UFczZgbh6djUEcbHCf7yeuNXI8woyJiE8fj92AyART0OM6hb2qYpqSaxJdyiTHFVC4c1Dc4UzuAnL1Tw3hMI/A87EdhjMeHGVbeC+swRVG0AZ3eNL6Q9lLpjs4bZyiDYWyj4r/UyTNh06olSwFybZq6DIj4DKfIm2W56lPSWYoSkPF2kjIYzNkJpPC5gxIzDkZIoVLxlHYnttLGQ83zxIDJGSv7B6+KcAuRe78MJ8xlpYuCpUZKIplUGqYuqqjSXJcHEtXDa0JRCbG4+k/eEsJPVWSFrhejn/OTo/3gd88x/POYUQUio8v4l4WNdmE5LXuDibnvEQEXL0tgUPOwclmdCkpN9uFM6JTzgLlBPEEwgNItymudm32Ge4YUedbjF/LS2b97/POoRzywBZqAZ0UgdkbIRNqDfLkvQLCKA07kCi0ApWUMBkCPEFZ4d+PnM4ERBAjvNeg7fROdzzp4PEUMdncd58AFWJhLMojwOMYBJzPqTv4dbXku/gjUaewIQ5MGL0Efd9vMCGfPfG/UZT3mCYhl9uZbTumN5ipewm3lYUUt+BX7LrxKTB2DaqP4Hfqaf02EEH25smfoqTPALJ5Jja21UZMA2WKHZeJFGyBEumOk/BEg3ejKwDCD+5StdnbaAO2D5UfbsysuBmVUMqFHROCpPrI/jV3IRPZzQD+iEYAQQd8ROK0ErizfMaFR/+4+yNYAe5ej0BQ0rGpr2H/cCPod1TEbWMZbGRAloB4ZPLI1BX2JTc9kDuiL5O9BT6ArbHy/KbSIfksJdPvo9/Z5aBn6A8cy8KNg4TRWJHkOxTMCherS1uJfp0yTPZop5SZH+D6qlGLvMBTiRfcbys4th06HwZ3TQhqd1Lu/vFGfAIEpfezSm7TDojoL8gmdpxYxE5urLJSTI9ZQDcB8hKxqK8at0IO48at/7GzBgw8pvzQ+vdnyShvaOD2vb5S3o7KFFZTinbk17L2aCsfGHfbKL6jL3coVdN6AK+Ptd0fZnh1mcCHhoWz4XQ8W6d0ohvPbAOCuiXxDcj3NzxQ/7A5k/F048dT86QddF85oV3ia0HyGy3W1W7IxkVegA+jjEMqNxc+gSYlEDMP5lwoPMq+G2xhEsG8vYPe8QZ5E06QzYwSRxFdEA2mh2zZU0zVE9U60UnGwx7cAcwkG2Uc7lItBb3yxvEfIfKDR1Gw9eDwHzFud6l4a8AQ5KXVv411ix4FtZxReZ7LXSufA4FAj4DOe5/7I6ma/Lq37EBYDeYPTCsQrz/rtwoyQXHYPJ20vKIN1JcZfdQw0nhHulwkFh7JhReAjnL/KJp7N3t3Yt1d1A3mjWIY3+X4kYcs4hZWvdz7zKBmY4lT1DGmgLuDDA+BrwlVXE/l3DwCE+X+SfCN1kYfIe/FsxeIPw5NMkfTDGRPbW0qI9E09Dorj55VBvICj1Gv+JkGckVkGlwYnt/iATBbGb/nIWQGt9sYxGm8xHj9WEVkW+xHaz3Bf0Sf3U+jSIrK5a/ilBHDG1J91wk95OZBnonL/WpOiWRLuoh43drzB7i9QpqxrUiSQR1UZkgPXzgBmY3xFvJEnnG6WURRCl4tZkI+HgboYNUyEcq3NCJioFClt6EJcv7JTDXHjqO1kMznbGtSWTwLjStizNI+LztzgnieGRsJJ07iR88pD8TtG2+TgfPlrLDJr1w9gL2z8yjr5Qq5h2l3gnwDpoy01aLU6O8q0WxBkTKz8eEQuu/zspstIyo9jukP2k3S7PktNsZv+GnsJmGoSgpri6W7J8Ffz8Ui00ccu8f76H04cy0ja3cxZbIpjEw5niblDpWB5oiolyUw2QYSmanY8AJ5qWLz2S0EcqyHe6A0tmFfxfQfS44nf+oDRP4060wxpMQmvmZ3T8DJ9Y15TH7QdOdgZ+M8n7N1nUvSCxyMf+SnQxrugz9pDeU8ukv3u4QgQR8ZVk3eLskgha0LKPdtOT5IcPj1uTdBHOx0J2iJD7eitWHJ9m7Ds6JuQViBpkaMuwpHuHFyUGo/wnOyWAyb5FOY9dlnTOXO1j0StSZV2GcI2DyeffMlzUCn5CVbDwqNGRviCb2+d8tAVCOTELOvbZVppS/2wFjOJKePH5YQ3e/V4GmDh7KTAz6bmoxcZE4wPk+yWjGdr7WybcOo8kQubgnPWxX+UlmgtbMycumFVLDGskpPYyYzlbgYdgPjki1V04FNb84x3tpZnf/SEg5Z6wNwyVsDnzKs6TN3aheJXBrohcbzM07ElTArZazYLYKgdzHo6ZCFwn9heHEhW5GRD9+rOq9RaV9pgtvNr+wLRpw5eFpuRzugxAskZgHLTN982keOjMbzmEAbkfIKfEsOryGEFGPuMyFKKKODrm4qigOXVHtLEDQB5Km40m8p2j3Q8SaYIXefxGWgHI+J8hR5H6sqF1h1X9IbctxDejdAIErBfUqunKBQc+wUwiBLG7KE5u3rGIPTwOELeQmTavO6D9SNLK+qMUBRf1VYrb7nvngEiToe1/OHuEMJyARwAIquRmzRm+QGw13lKBEnV9JhYmmiAMhTIV0XvqPYvDOy/J7FPkYvT1wvUNbjIS/qj7zK1w5qCiOEqcIYmD1ZgJLd5CTVP5lsMC060UIL9GUdNwalsTjeDun0NG/GTPjNxwt9J72Rx9ASYDyDUE/kOIYP282rOWAbLAv5upKhMJRg9/pNqjNBQnE7ZE97zRgvckOQPFoGZ2/KA3N7XeEu1mKkCjIwqwNP6buenE3o1JjMiKvwKMK+sf8Y8vObzdcLc+zJ8ajZ8eFohe9pz/gZ4docEJGj6VJuI6pREL03e4BpzY6pM95WZCrnzGZ7fOetTBtCOlP5BkEyWpVHjn+7LwKlzthg3DB8iFgyubs5XPzQlWnqiLbtyTr4wCjllpBwzr/osF5fgNvfm9cH+nn1+sARd/XPqRAD/QFOm30SakHItu8Kau+LlkuGO9IMR44tRxb55Cbp+ph4QsvxK5o9Kgvuweif/dkPnDddsncwx0XnNYT6+AoWgMqN5OPl5SIVye5UkqeMH09BhkIaUZWwVnvC9dU01Ic74Zl6JI6LPIJGqoamfcJnhEhQRLZJJD1MZxF028x+5//gU9upMEW6a7uym6kG90hQZEQl9vya15Pk10PhO9Vf4ReKXMepOtY7/Hl19Jj9lFrWFROApoLkXdudFSLRCR1Z1SZSFay3GbqVZpDMAKbvvJGwSzcjb1qA3fvJr2cgIC9fqgEvFftDLUGIbhihjWTPESaSWDXg5DGiSqwxZlhUdbTmoD5jFSjfqFweh+sdX6p5poTIRDVqArz+G9M2z/LCER3booLMaHRS0Sm1eVlWdY+885oshsHIE0f0IJ2BovxRsGAYQMXUq1LAqGBUdVJR/c7XL0+NJnjkSqGpXQiEaSxllVRfi4ri/LeuBmX3Exwni+sOaPA5MzBfp8HaMVLQ7wQpimAosszw1eIVUKVb8TTfjgTHOCOW8hzdedOHRGlJiclQ74g6wks+ArZvPmZ79uvIY2LPFmSHYh/70V4rzHzWGJkVT+PbljDK0zhWed65bjtLXDYpcZSJpDZTHdoiIfhaD7HPhfjidanOPnZjNRDm4PBVJ+lCjBqRS5hdt9lygUFNxzFmdSxS5V17NY5IfqG+uTLJBm5bZSx19gEUH1ZlCPh1qQ5GuR67dqwdGfrC7B8ZN55yKENIAl5Sq1pGptdfqszw+KdIL3aEjD/ade5rD4gaV08yNHG48i2uPuqcDrv21bZQV+gUrfOgiHbGKdRErF04pMqEqcYtDFVHvGAEQSgO8/SNix2hSu9mCaCzgH4OUq0qGHh4YRRB3mcOgtXDrLozmAbKkCqYJmOuBtM7MnTh/THTcXSe/E6nk6aa0MZrxz+zOPbi97UJ4hDrVuhwvakzQ0WKPZHnyHkrsvtBOFjsiHhX6Qak7gd+HYadMbzTqsIehIPs+oufzeGIk0tlIbNu75lyPEQCZB1xH3sZ/Rq5trAC3x9O4IxvfyDKte6M5HaGzkXLI6TC+6FuVBA2/dU3vGdLc0s2u5+cNaRxRdxhXQSaXKwNcW/j93ReZmi8XUCxx2+HQ3180sAlA/Im20IEzYcOh6e0hT0ylx+w5CFBxK7p7YTQ3VAnTv38PSwkbxBsBdex//5AuLcpXjioBNcyZNeuGaOTNUZ/Uzk9u/imEaKeDdcbGqTyyFx2as8TrG5B7tIKf9huXUcpwpPfN71MVWPqNxA4IHB2BYQuMITEfLnACV0yqlOrGTCh256HIxDic63awCA45IVbdc3rP9fXVxLBZM80mdaB3jMXoKZ/t3srkLvF79g+BFkHjH0hkZFb8s4YCbpoFU2SKKl/jW2kOBb6ZajUUWEaBhPOPR/KNKku5DW+/Rcnr3Q8g0BPRm34ns8uMYlBAH46L/KtBAlbkBBPGJO6hp9rIwuSyErRmulkPxI0Begv4tbvTG8YEK7sDm97wXbtO3QXQqVk4jsx24G83uwJ39xx62eD5pM002w3QnOr8uC4fYPOytvcfAAQaAh10AbyPXJ6S9b6tTiNVLVq3/ske8HnVK2UaGNgcW1ENlpm+VxgWiDpK2+nf9LXnmGPt24aZKs5b8hanm8xFaa+jiauDpbrY5JnGCo4H3E2TAU7OIfEKRMrseOiEm79WEz0SbOD/sCExqxJuOkLOT4N3xScu05tX3IQ9IsWGPIeVf7wfBX4dyIjBQnQI9YUkEInAhcj/ZD3/S1bPQaec8I9e5VUwEyEoTlvnO4cLQqREeoGT4oqHpdxEDWqJwZAq6ZQDdpopxStHtaI7G9ikS+jxnSCzp4cV5C8UYDB5LMkLmzGyMM635kos4desdnLZgV95C1BDk9l0BFv9PedJqegdEqqxjR5PERtYxtuQAJIPSwzK+KIGnFm1j2enu0/4RF6LtfqPVLSIX8XRpIkAUnjJsO2YGq6rk8iRUzxAK9W9LBc4gkQYu4wXsWeIbtJoZteF4k/PA6ETIhpUiIwQyrrwdEccNtQKTOQYiFr3BrtekKG4tmOrE3U1LD4YRM9b8N4QN9bnsX9O69EkrMysq4Cj+jRrqUZ8mJKPUaV8rIzgCAfsAd0p4LrXuGaxNj4M+RQcEIjC+U1T5/rm8fGkCEMYCMqd9zpWyyylzAf2OCk1SjwSZ81WQpRGDO+CcbQDoevj5FBAS6Q4EBMzhO9SGZXZ+MeqkCoJ9uuJ7JZ+ZFsBsDHeqCEgrQYpIBqvLMys+8XENdx7p9BUauLEnnIoCzLVZil6+chpBD8dDTYMxkh6KFNHPzj+7Z0jJA3stanTCRXce1MtCf+6pd7I3uljPoPa5xegIPnCWxV+1ndAUHT33MiGC1uBudVnG4ohraKihlvMmx17BIfz5xMlsHdJYrRiqlIBhkzCsn0JcnSbRsZSFeg9fFmeuhVPRvigUW2hCmRmNfgTJ/EyAlkJzdhRVW7XRlbNswwQFosGmsdAhuEu/Gfrx8oA6YKpvNadk9VX05vTJ4nuLJjZwqjiAwy4Y4yN7mK7htbWSR9ASoGCuBSwZOkKt6VqnbSJFcFeATpouPQ0Fd1ly20xENHwNNWL7geW4odx9kiBDf1dqYgb8QDaJnYklRTANYFC3QKsFalq3e5Iog83LaAPIn6OJD1w5iRzN7Ua2olrk5b5QkFJMzsGNm6jULdA6+MDKzjhcTwMWNDu7rt+kplzMjPRtSTVddEXGB6UKc5E9CWsWBKd531s0R4B3mMwR6Z1KDgSLnx2oL9FF8kENTGtf7I2J3tWFYcykzt0FGTW6oxW/wpNgh7GfB4+Tg/7qaAwlXi6sJ5yDdmfwGmFbg2fwVzyuNWQBMhX0qBV+S8Hv4Hv+FlBK8wuGHC5f3fRA1qDOrrkNZeGioixxbs0NWJimS+SQqZNznEu+fT5CsEpjS8mBkt6uBckYR9q16eA6VTI4NkA96lsm4yQU8YjCIDd2p75Vvdt9ibzpi1ObnI8zq9XfBxSwIRlF6abTMhTGXbUX1FBQanQ1dXbtnI+fN0XgoKMrc0eXiTDzaxtHRfE+0+yl7ahs/foLpDFJCVACfFZVi1x0d8uYDmJO7cfTxu5dYo8LMmph2gYxO1FX0iwAnSh5asAFidVRYFqk/ikGr8toyfvBtVR5+tni8xt2f4H280LypKYVDw1175+pt9Eg3HX4Eo2gTtohDCtiM//sXDL5LuBIb3d5HH0O423jhAQHbAv5V2yQhFPkfFeDcBuEB0TRtNJZC9pp1z4bmqjhwH7vKkdLMqcHP5CG0X5YXMRDviCYBl7jvn3nBNj5JH49WLSTItKqr5nurjJM838MM7NHgD48RFQqvKuurLpmouPW3wFuN3z9gxWnaB0xzwy3Fn/O4b9ScOpIvIEE3bjdMaxXOnmWr2NNGDB2SCKsfjuUo1idebaszfIrGtLvVZdLWg6Yq6ityHSk9eJwmbbLI7r61GKW4g+2s/5JQ6VEduAZPsxWy2Xh8X9VRSYGOaERNkurxbo1Lix7CPz+20OXFlja/05hE6hEX4hcZjI7Jp9GFanl8s6972eHkMgkjzDMswVN1UPVU1DF21MtufbXGD5zSs+cADh5nAHR9wTgyYNZWbku+vzT6ShPOT2bZ9k2EQclXNsvOjHzhKzaFWknHpz1suHxb4BuaBd/3ENagGD4mKGbU/da6Q2iuyoDth+rs53T7yCg6rme91EQzdN2nUPH+kQnMcmteaWY/8nmfjE7b57TiY7ZfrSJ3hJcMLIw4vhgcojpvAO2xNRA1Psu04iiLf9iy9Li5owYmxPGvilz+pkmntA1PJFlrTn5HXoZhcCJcaluWFcTSbl+tivt+t9vvyZ7efLwLftZrErS75vIDzADhhg8kWCIzqfOHmpknNVD4FGi5s7GtTzVUzWztv5B4xPGbkbJa5ZiiKIVraeuudNzRTAVVyueqPgkA10B8Q85wpgM6CtfQBd3QGeqSugFSBnHoZbzdIr445sDfz82igOxpRxVWKVgNIEBjDVeKm5WUzz0FEwpbrt76dO3S29511uSJlnj+gc3LJ4EAVk/DRetmw7ETr66+U8U35h6zhxKwPv7nAWD05+wK5OkHGqo4KSULz2oMhb+DEKY5jiqpcaP4vrQJ+/VOO6r50pqGKlXjqudBVyfhl1mwcbVrRHW1fNaInpQdwo6a8fDCjSh9Krq8BZaauG8srQ5ekJfsWKEcux+vD8WySc7y6pnL2ga6ulXtCh8bxR4DjtRqnzCLQxW6UE6FsuIsbV4vtRMwQ5bQUVb0Cv1H01Zrj7VfVerYfOlor3QFgXz9zhtMqm+x6pckvXvKvkiyKs2A3iRzvVzyG8RyVytqx882IJ2/cAAHktXkD4e0K8M3Bz+91lfwMJtfRb15RnN5FJcH7wn8pUov8olQqFXUrJqW6QL+JbC7QA9fTWADlQzfsLIemrTfnJWp/rapwhxpunxTEmZt915R21qAYbwUnQIXxAxt3r4aaeFoi34m/drxxPcWLH4YShSlYa0puDunThnRqGguMtruH8kwy+TafDJymnL/oKzf1Z8rR+HGSo4nROgmjxN/5i/UIxdBPgAfPwtbHAnNfpH194pc3UuP6QaC0kadUCnFy40nJmqoz1aFT5E+JMaV2pmhIMxzLtF1V+qqgk6+8KjHvC0T4L+1DDu849R+A0JYYeuVpEW9CtdN/QZK14dBWnk61uUir/L/m7Dzk1zLtL+Fqj9pcrtFbGRy8DF59H1atOIp6CbvQ4sL3CGT+Dk0W/hiu/GBJ4zY+Ni1OUGWgfVGa9oCyleEWXeLfFLbEpUuO+9k5Yu/ApC3KFk1ci23mw+S8I05D0vO+AAt8OIY1Zy7xOcWA8hjMRaEvRj7tuRtoW5Q1QVruva3sLsJjbH+Rp/8cSlxI01JeLpfOtbedoF3LOcDk2tNemN8BeqnfJpPGCiOk6tdWgfOo1/EfwuRsbQuCAYZEC3nRRduDpplDuxJ8CPR0KX43GjlR5WIAB8n8vWq/0dV8TGh31chuwsjTdiqWfpeg8G2YX/SArIUln/HiVS7OXJPEf8+Jr8BtyTQNF1d/s9uyjLxZ4/U+rPC5OWfbuE6r+n/4df1vKO8tWLTCKOVN7oDV9gcQjO8S1r4LwYW5aS19bnYJdm+GFW2MDQqcHkzOv9/Q1qklMYzhves/hPBCV9OWcb2/MJMNHvfwuYGQtBDm3CXxJ+fJ6Xbw55ZQekFN1Oo6s71Iru2/ijzCky3qRIgIFzd/1s+dOHlE7m/n1m5aEVwoj7by8ta4eHhrlfLxxblx8Ln9CCcaUFDrbqqXKRN4VvUV4O6LrrFHoLQ63CcXPtdWD/K7BeVFYYSnXt8fpDguMFtny5Fz8OvcrmtQG0+pwAP3f2eDQ3Bn3/LkLC/GjtpSD+4LlUN5aoayaZtpMPmyMa41rqbVFkTrnbv4suDXgauvw4THumujUV8wfa5WmuiVq9GvdE9OadU2FU8OmgooPYrQZvL89TfgAGQPUfkF5rktN4l6+sVAOv2xfcFQtGtUKF7F3kzNxK0NklZ6FhE0ZOvI82XDVyWZWWxaaBzJVPeQ8xULBMzqMAB6IpQhCUNNW3F9CSTINUZF/4KwEYDnWzfuEvA7+Qur/l0+NOas5YtM2la72d/480zTwsC3l2paotJIXT9w0wB9yyD3mDRT5cpsxQc2qfl1hIxpLpvzuuE/VQpCfDEumIL5e5adWRX4hg/MHJJxLYQNjH4RRlKOHAeFU9sHclWZ+avPR+d7BI42xufkLaNK0thcnUACuMMFk1gCqbxTf4Y8Co+en7NPmJriN9OGOTUacoHLstkPoS/MlROKMj1G6sxLXCTO7UC2p+UX9HqdJ39snUp++rgQ11F43UBahNQuLz3s8IZyEfdnyCMU0uMc2a6sG/lsP0LbLJzXB9HL1YpXsmOWZT/GOpiiojhY+2m2DFSMfhyn2I96DgAHZofhn6k2rw8dsR9J0hBWFXpmbFcCZ9Pfzvy4gI83CoUN6sNu9S7O4rRpu0M4EfqL8mLziB5ygf+F0CdRrc84ol8wfYOqHWZZB5WTR4jZM3YCSJYE0DbNN5tdvQUgEkDCJrzQyT7HWIDwsKR7GVRD1InLZ5Tc5dMAAAHGSURBVE1E91GgaL7ALranJ7SgvmMlgT66uCBAVFZSnSJMYE73RaOwK34L3m6EPV/9wd/ozv0EmHbs1qaZEZ0uDnim1aXukWMQMgXwlRJs/AS/ehy4TNDkUy1Ik+leCb/h7IPNyP5fq7zhCn6UYCnwmg4u8+Qsx3/qFGCqOWSmECQA/ZWOUKctnpimHMMxArEKwfnroCNQnpsm7kIU8tgIysRNvpNeo/IiqIA/3GQia/dADVfKPAF3nsTF8h9yvGo5waUNGUeQaF3n+TLWYTONdAs40V18091XYQqx4mvq1HcdSaHhxH+j+30vYNPi9eATF1bw50E6PEzYx79xlVO4/1u7tuKwYPK0jvOEJEF3X5kX/IiKG9uhnU07PLN2AOR4gUztWBVq5MIDA5A3qa60gfzcVP1vAM4Yw442Z7TVtu0hoevExa2xuU0SRbUIbrrtkLea3/cECW/qUiD8vPE2Qe7Pfvt3QvYC9apFN++vAB+uDgrAkvpmAcvHUHdE362nr4iqIcfvexXvQLWT1DVvHw3n+QY2aNDFuO01hoJpO38cSPwcuBEOwuSPo3j380D9E+b/BXhYtUGIst4z1eWvM47+f4b/B3pBuMRKKvp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64" y="1628800"/>
            <a:ext cx="8315400" cy="46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5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Dávkování příloh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536" y="1988840"/>
            <a:ext cx="8229600" cy="474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V současné době již velikost příloh není dána recepturami, ty se považují pouze za doporučující a závisí již většinou na samotné provozovně nebo na přání hosta. 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přílohy z brambor</a:t>
            </a:r>
            <a:r>
              <a:rPr lang="cs-CZ" sz="2000" dirty="0"/>
              <a:t> </a:t>
            </a:r>
            <a:r>
              <a:rPr lang="cs-CZ" sz="2000" dirty="0" smtClean="0"/>
              <a:t>- výjimka </a:t>
            </a:r>
            <a:r>
              <a:rPr lang="cs-CZ" sz="2000" dirty="0"/>
              <a:t>smažených - </a:t>
            </a:r>
            <a:r>
              <a:rPr lang="cs-CZ" sz="2000" b="1" dirty="0"/>
              <a:t>200g 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/>
              <a:t>přílohy z těstovin - 200 g </a:t>
            </a:r>
            <a:br>
              <a:rPr lang="cs-CZ" sz="2000" b="1" dirty="0"/>
            </a:br>
            <a:r>
              <a:rPr lang="cs-CZ" sz="2000" b="1" dirty="0"/>
              <a:t>z rýže na váhu -150 g </a:t>
            </a:r>
            <a:br>
              <a:rPr lang="cs-CZ" sz="2000" b="1" dirty="0"/>
            </a:br>
            <a:r>
              <a:rPr lang="cs-CZ" sz="2000" b="1" dirty="0"/>
              <a:t>houskové, karlovarské a ostatní knedlíky - 160 g </a:t>
            </a:r>
            <a:br>
              <a:rPr lang="cs-CZ" sz="2000" b="1" dirty="0"/>
            </a:br>
            <a:r>
              <a:rPr lang="cs-CZ" sz="2000" b="1" dirty="0"/>
              <a:t>ostatní moučné přílohy - 200 g </a:t>
            </a:r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 brambor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potraviny </a:t>
            </a:r>
            <a:r>
              <a:rPr lang="cs-CZ" sz="2000" dirty="0"/>
              <a:t>sytící a současně i </a:t>
            </a:r>
            <a:r>
              <a:rPr lang="cs-CZ" sz="2000" dirty="0" smtClean="0"/>
              <a:t>ochranné</a:t>
            </a:r>
          </a:p>
          <a:p>
            <a:pPr algn="just"/>
            <a:r>
              <a:rPr lang="cs-CZ" sz="2000" dirty="0" smtClean="0"/>
              <a:t>nejdůležitější </a:t>
            </a:r>
            <a:r>
              <a:rPr lang="cs-CZ" sz="2000" dirty="0"/>
              <a:t>látkou v bramborách je škrob, dále je důležitý význam bílkovin, ten je sice pouze 2 %, ale složením svých aminokyselin se bílkoviny v bramborách poměrně podobají bílkovinám </a:t>
            </a:r>
            <a:r>
              <a:rPr lang="cs-CZ" sz="2000" dirty="0" smtClean="0"/>
              <a:t>mase</a:t>
            </a:r>
          </a:p>
          <a:p>
            <a:pPr algn="just"/>
            <a:r>
              <a:rPr lang="cs-CZ" sz="2000" dirty="0" smtClean="0"/>
              <a:t>z</a:t>
            </a:r>
            <a:r>
              <a:rPr lang="cs-CZ" sz="2000" dirty="0"/>
              <a:t> nerostných látek je důležitý obsah K, </a:t>
            </a:r>
            <a:r>
              <a:rPr lang="cs-CZ" sz="2000" dirty="0" err="1"/>
              <a:t>Fe</a:t>
            </a:r>
            <a:r>
              <a:rPr lang="cs-CZ" sz="2000" dirty="0"/>
              <a:t> a dále je zde obsažen vitamín </a:t>
            </a:r>
            <a:r>
              <a:rPr lang="cs-CZ" sz="2000" dirty="0" smtClean="0"/>
              <a:t>C</a:t>
            </a:r>
          </a:p>
          <a:p>
            <a:pPr algn="just"/>
            <a:r>
              <a:rPr lang="cs-CZ" sz="2000" dirty="0"/>
              <a:t>b</a:t>
            </a:r>
            <a:r>
              <a:rPr lang="cs-CZ" sz="2000" dirty="0" smtClean="0"/>
              <a:t>rambory </a:t>
            </a:r>
            <a:r>
              <a:rPr lang="cs-CZ" sz="2000" dirty="0"/>
              <a:t>se v současné době dodávají oškrábané nebo loupané, tyto jsou chemicky ošetřeny, aby nedocházelo k </a:t>
            </a:r>
            <a:r>
              <a:rPr lang="cs-CZ" sz="2000" dirty="0" smtClean="0"/>
              <a:t>černání</a:t>
            </a:r>
          </a:p>
          <a:p>
            <a:pPr algn="just"/>
            <a:r>
              <a:rPr lang="cs-CZ" sz="2000" dirty="0" smtClean="0"/>
              <a:t>chemické </a:t>
            </a:r>
            <a:r>
              <a:rPr lang="cs-CZ" sz="2000" dirty="0"/>
              <a:t>ošetření však ovlivňuje chuť brambor, je nutné je okamžitě po dodání opláchnou a </a:t>
            </a:r>
            <a:r>
              <a:rPr lang="cs-CZ" sz="2000" dirty="0" smtClean="0"/>
              <a:t>zkonzumovat</a:t>
            </a:r>
          </a:p>
          <a:p>
            <a:pPr algn="just"/>
            <a:r>
              <a:rPr lang="cs-CZ" sz="2000" dirty="0" smtClean="0"/>
              <a:t>z</a:t>
            </a:r>
            <a:r>
              <a:rPr lang="cs-CZ" sz="2000" dirty="0"/>
              <a:t> loupaných brambor jsou nejvhodnější brambory vakuově balené, nesmí však dojít k roztržení obalu, v tom případě je brambory nutno dát do vody a co nejrychleji </a:t>
            </a:r>
            <a:r>
              <a:rPr lang="cs-CZ" sz="2000" dirty="0" smtClean="0"/>
              <a:t>zkonzumovat</a:t>
            </a: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Varianty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88840"/>
            <a:ext cx="8248761" cy="474916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Vařené brambory </a:t>
            </a:r>
            <a:r>
              <a:rPr lang="cs-CZ" sz="2000" dirty="0" smtClean="0"/>
              <a:t>- Šťouchané brambory, Bramborová kaše, Gratinované brambory, Brambory vařené ve slupce</a:t>
            </a:r>
          </a:p>
          <a:p>
            <a:r>
              <a:rPr lang="cs-CZ" sz="2000" b="1" dirty="0" smtClean="0"/>
              <a:t>Dušené brambory</a:t>
            </a:r>
          </a:p>
          <a:p>
            <a:r>
              <a:rPr lang="cs-CZ" sz="2000" b="1" dirty="0" smtClean="0"/>
              <a:t>Smažené brambory</a:t>
            </a:r>
          </a:p>
          <a:p>
            <a:r>
              <a:rPr lang="cs-CZ" sz="2000" b="1" dirty="0" smtClean="0"/>
              <a:t>Pečené brambory</a:t>
            </a:r>
          </a:p>
          <a:p>
            <a:r>
              <a:rPr lang="cs-CZ" sz="2000" b="1" dirty="0" smtClean="0"/>
              <a:t>Bramborové těsto</a:t>
            </a:r>
            <a:r>
              <a:rPr lang="cs-CZ" sz="2000" dirty="0" smtClean="0"/>
              <a:t> (syrové – chlupaté knedlíky, bramboráčky, …; vařené – šišky, knedlíky, …)</a:t>
            </a:r>
          </a:p>
          <a:p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 </a:t>
            </a:r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 mouky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Řadíme zde všechny přílohy, ve kterých mouka tvoří základní část, z mouky vytváříme  různé druhy těst, které můžeme dále doplňovat a tepelně zpracováváme vařením. </a:t>
            </a:r>
            <a:endParaRPr lang="cs-CZ" sz="2000" dirty="0" smtClean="0"/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 smtClean="0"/>
              <a:t>Karlovarský knedlík</a:t>
            </a:r>
          </a:p>
          <a:p>
            <a:pPr algn="just"/>
            <a:r>
              <a:rPr lang="cs-CZ" sz="2000" dirty="0" smtClean="0"/>
              <a:t>Houskový knedlík</a:t>
            </a:r>
          </a:p>
          <a:p>
            <a:pPr algn="just"/>
            <a:r>
              <a:rPr lang="cs-CZ" sz="2000" dirty="0" smtClean="0"/>
              <a:t>Špekový knedlík</a:t>
            </a:r>
          </a:p>
          <a:p>
            <a:pPr algn="just"/>
            <a:r>
              <a:rPr lang="cs-CZ" sz="2000" dirty="0" smtClean="0"/>
              <a:t>Halušky</a:t>
            </a:r>
          </a:p>
          <a:p>
            <a:pPr algn="just"/>
            <a:r>
              <a:rPr lang="cs-CZ" sz="2000" dirty="0" smtClean="0"/>
              <a:t>Krupicové noky</a:t>
            </a:r>
          </a:p>
          <a:p>
            <a:pPr algn="just"/>
            <a:endParaRPr lang="cs-CZ" sz="200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 těstovin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r>
              <a:rPr lang="cs-CZ" sz="2000" dirty="0"/>
              <a:t>Těstoviny pocházejí původně z Asie, vyrábějí se z tence vyváleného nekvašeného těsta, jehož základem je pšeničná mouka z tvrdé pšenice s vysokým obsahem lepku, voda, a vejce. </a:t>
            </a:r>
            <a:endParaRPr lang="cs-CZ" sz="2000" dirty="0" smtClean="0"/>
          </a:p>
          <a:p>
            <a:r>
              <a:rPr lang="cs-CZ" sz="2000" dirty="0" smtClean="0"/>
              <a:t>Po </a:t>
            </a:r>
            <a:r>
              <a:rPr lang="cs-CZ" sz="2000" dirty="0"/>
              <a:t>vypracování  se těsto nechá odležet a pak upravuje na požadované tvary a dosušuje, po usušení má vlhkost asi 12 %.  </a:t>
            </a:r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63634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19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Přílohy z těstovin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916832"/>
            <a:ext cx="8553561" cy="4749160"/>
          </a:xfrm>
        </p:spPr>
        <p:txBody>
          <a:bodyPr>
            <a:normAutofit/>
          </a:bodyPr>
          <a:lstStyle/>
          <a:p>
            <a:r>
              <a:rPr lang="cs-CZ" sz="2000" b="1" dirty="0"/>
              <a:t>Druhy - dělení:</a:t>
            </a:r>
            <a:br>
              <a:rPr lang="cs-CZ" sz="2000" b="1" dirty="0"/>
            </a:br>
            <a:r>
              <a:rPr lang="cs-CZ" sz="2000" b="1" dirty="0"/>
              <a:t>1) Podle obsahu vajec</a:t>
            </a:r>
            <a:r>
              <a:rPr lang="cs-CZ" sz="2000" dirty="0"/>
              <a:t> </a:t>
            </a:r>
            <a:br>
              <a:rPr lang="cs-CZ" sz="2000" dirty="0"/>
            </a:br>
            <a:r>
              <a:rPr lang="cs-CZ" sz="2000" dirty="0"/>
              <a:t>    - bezvaječné </a:t>
            </a:r>
            <a:br>
              <a:rPr lang="cs-CZ" sz="2000" dirty="0"/>
            </a:br>
            <a:r>
              <a:rPr lang="cs-CZ" sz="2000" dirty="0"/>
              <a:t>    - </a:t>
            </a:r>
            <a:r>
              <a:rPr lang="cs-CZ" sz="2000" dirty="0" err="1"/>
              <a:t>vícevaječné</a:t>
            </a:r>
            <a:endParaRPr lang="cs-CZ" sz="2000" dirty="0"/>
          </a:p>
          <a:p>
            <a:r>
              <a:rPr lang="cs-CZ" sz="2000" b="1" dirty="0"/>
              <a:t>2) Podle tvaru 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   - krátké - nudle (vlasové, </a:t>
            </a:r>
            <a:r>
              <a:rPr lang="cs-CZ" sz="2000" dirty="0" err="1"/>
              <a:t>pološiroké</a:t>
            </a:r>
            <a:r>
              <a:rPr lang="cs-CZ" sz="2000" dirty="0"/>
              <a:t>, široké, abeceda, flíčky, atd.), mušle, vřetena, kolínka, růžky. </a:t>
            </a:r>
            <a:br>
              <a:rPr lang="cs-CZ" sz="2000" dirty="0"/>
            </a:br>
            <a:r>
              <a:rPr lang="cs-CZ" sz="2000" dirty="0"/>
              <a:t>    - dlouhé - makaróny, špagety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Domácí </a:t>
            </a:r>
            <a:r>
              <a:rPr lang="cs-CZ" sz="2000" b="1" dirty="0"/>
              <a:t>těstoviny 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Připravujeme je z hrubé mouky, vajec a vody, vypracujeme tužší těsto, necháme odležet, vyválíme a nakrájíme na požadované tvary, necháme usušit.</a:t>
            </a:r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19458" name="AutoShape 2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xQSEhUUEhQUFRUVFBQXFRQVFBQVFxUXFBUWFxQUFBUYHCggGBolHBQUITEhJSkrLi4uFx8zODMsNygtLisBCgoKDg0OGxAQGiwkICQsLCwsLCwsLCwsLCwsLCwsLCwsLCwsLCwsLCwsLCwsLCwsLCwsLCwsLCwsLCwsLCwsLP/AABEIAOEA4QMBIgACEQEDEQH/xAAbAAABBQEBAAAAAAAAAAAAAAAFAAECAwQGB//EAEAQAAEDAgQDBAgEBAQHAQAAAAEAAhEDIQQSMUEFUWFxgZGhBhMiMrHB0fAUQlLhI3KS8RVDYoIHJDOTorLCFv/EABgBAQADAQAAAAAAAAAAAAAAAAABAgME/8QAJBEBAQACAgMAAQQDAAAAAAAAAAECEQMhEjFBURMiMmEEQoH/2gAMAwEAAhEDEQA/AOsafvVOqaTlcubTpNC2UMds/wAfqseYJpCnG3H0rcd+xloUajUOw2KydRy+iJteHCQujHKZMcsbGcNSc1WuamaLKyq/DLew2Q/DrfTQO8Koq1yhCCkhMVYQowgYJwEgFY0IIhPCctTDRAk6iCpFA6taqwnc9Eo4qrAXP4mrJW7iNdBX1bqtSWIfZczhsPnxec6MafFxAHlK6GvcLLw+hlLjuT8P7rPNfBtATt1SJUmBZNYmkmhJQnQfwTiArMDhY6EbtI1BRN5suN9HantCrTM06liRpm2kbOGi6o1ZUy79os1TterGmyobErW2iQEWqotVtGqWm3902W4VlSgQp2jTfRrB/by+imAg9F0m2o8lvp4n9Xj9VtjyfljlxWemxmq2sWFrpuFsoustGS9VkKaighF0xCkmIQOWpNUhokgiVGU5UJQOGpSolyqdUQXl6oq1VVUqjmsWIxJNmAu7reKhLDxfFQYQoYm621eG1HmXEN7TPkFJnB2jUk+QVO1kGVWkXIUmdFpGGa0WaB3fNZ5VMl8UnK1gUGiVcwLOtIbKkrIPVJQl55X9HfwlZxhzS7k45HD9QG/YdEfwuKLmA6nQ/wA33dddjeHMxDcjxsYI1aYsQvPKL8mI9UHB3t5ZGhExmE9Lq2eFwv8ASOPPyjopMaytGHrO3WciLDuS4i4sw9QtMOgAHq4hs+aitG6gc0QtdevpOywcIZ7DRyCxekWMyGmxur3H+kanzCfETuidC7p36LS12vaqME2w7E1N01Yn3Wi3UzfwhD2K8PaCDc2Px6IjQbG/yQ/hxu4dB5f3W4Low/i5eT+TUG9iY0yqmOVoKuoiaZ5JCmeRU8ym16BvUmNFB7Vqc+yxVHoIx1UXUOvkoByd1VBF9Ecyqn0m/ZKk56qc5QlHKOQUHFOmhQIOUfVyr2UZWqlh00BuJpZWOJ5fGyEBGuPOysDeZnuH90Gass/bXD0sYr2FV0lYGib9w+iyrSLPBJLKnQbqLpIHQ/ArgK3B/wDmG1bj1btBudDPQT5LsRXh47Y8QsvEKQcSW76iR3xC6eXHfplxZ+PQW43sq+K1ZbSpDV78x/lYD8y1V/jWNnNbtBhZeDVXV8U+rlIZTbkp5hEjUuA6k+QXO6nU4UZWgLnONDPjqXJlEmOr3/SmfFHqlWFyuDxXrsfUIuG5WD/YJPm5yVGM+u2piG9yF0akYh3VrT8R8kWHuLl6uJ/5yOTGT3kqcjCdV1lB0VGnmY8fsIvKAeuFjyhHyVtx3pz8s7iQTyqw5KVoxTzKTXqkuUc6DUXrM8pZlWXIEokp0oUCBTZVbkUm00SpFNWMorQykr2U0FVOirXBWQqKj1KHNcfrTVjZoA79T8Vgpp8ZUzVXH/UfirsJSJK5sruuiemilTV7WhSDBCcKqyORJPmSROmWvhasghjrEHQ7EKDsPUzg+reR0aV1cqUrs243E1uGOkkUnwdsht0WOrW9UcpaWW0Iy253XocrnvS3ggrN9ZEua2CObRy6iSscsJ7jfDk71XKY7jFNrC7MCQDABkk7ABB/QbhrqYfVqGS8l3YXGTCI4HhdJggNaN9Bvda6tSBAWTo2MtxALYlcVhq+bH1jNhUDW/7GNB85VnEuLlgIaQXdL5f36Kv0RwJkONwSXSd5Mqtu1senZPokDtuukw7HloyscbC8QNOboQlrA4taTEkAnlzldFjPSOhT/NmPJonz0WvH05uW70zOwtbk0dpLj4CPiqn4Z+74/laP/qUK4h6bONqbGjq4lx8AgWM45Xfc1D/tho8le5MtOmrUSP8AMf2yB8Ag+KxEH/qu/rI+a5zEYpztSTfckqlo6KPI06D8Ydqr/wDuH6pm8QqbVHHvB+K59wH6G+AVLnjYNHcnkadSzjdQfmB7WjziFroekDvzNaewlv1XFDE93YSPgtVHE8nkdoDh9fNPM07mlx6n+YOZ2iR5X8kTw2Mpv9x7Xdhv3jULzkYp8TZ38pg+B+qupY5u4ObbMI8DzVpkjT0tjwpms0briMBj3tPutc3k658dV0WDx9B8BzQw9dP6vrCuhurYm1kMrYqJKLnDs/SFz/pHUY2GMADtXEbDZvz7lFykiZN0KoCT1OqI0RCGYd91ubVXM6dNoKi4rL65bcEA9wB0m4UaPSjOkj3+H0/0/wDk76p1r+ky/VqUpSq8yWZaslwKcFUhyapXDWlziA0AkkmAANSUAjino5TeS9rzS3dpkA3MH3fFcrjXUYLKWZ4NjWda3Ok0adpnsQX0y9MnYpxp0iW0AdN6hH5n9LWHeb6PhKobTEEm1j29Fjbjtt+6T2G4nhbxUDNQ42dzG/fC67A0RSaAIELBgiZOYXG247evRa61E5S5xM7ARCy1J6b4Xc3RD8SHnJmAJmO3ksGLY5pIdY/HsWBzSTO6KYXFNrN9XW1/K/Q9jvqqTlsqvJhMvTHSaXnIyJubwIyiT7R0H7LO1uYCNTsujw/BKZJAbMEe+4j/ANdkVp8CyOEvYzmA0gxvDiV0a3Pbn3pwz6LmOLXggjUFW4WmXnKBc6aWvquyp8KZSqh3rPWQQWnSDO43R9/CqNX2jTZJvmDRM8zz70mKLXlmNoereWEglvI20B+aw1zNwup47wVzK/8AEa3JEl4AAIGtrQ7oO5YMXgsOWk0Qc1jDnNAg6kTBkRMKLZPaXPVaZDssXkCO3QKzGUHUnZHiHCJEg/ArTjjSEZA8O/NLgeyCLclkfRzXm55gO33IvKjq/U9lTrkdVczGOGvnuq3cPeBmyktImRpy0PVVtadDJ1gcu46KdI26bhfHw2A9jXN7Id3OF/GUbNejUE03XP5XAB3jo4LjMEab3hslogkztAJMdLJVKhYRoQRLSDII6FWmVhqV2mGx1Shp7TBqx02/lP5ezRAH4pz3uc/UuJPfoqKfF5GV57CoVKomyZXc2tx9XTW2tdEaDpCC4J2Y9wR3DiyydNmk2U5V+Br6OadDY84KrxTslJzhrEDtNh5lQ4awBgA0AUfUX06L/FuiSFx92SV/PJl+niKZksypzJZl0OdcHLzn/iZ6REn8LTNhBqkbnVtPs0J7RyXcY/GClTfUOjGOd2wJAXhxc6vWJJl1R5JPVxklUzummE+t/AOFurOmJA56HnJ5THwXbU+GR7uVuURUrE+xSG8E/wCb0GmmuhfhXAKdPDZrl0EMDXBpebBoaTP+oZtpJ2BGTD4R1Z8ez/DdBmzKYB0pUt4Nsxu46c1SY6MstsOFwUg5C+J/6ptTtJmCJfNxJjXRFKNSjBa+KhIABFsrubSBb9t1L0hyNcGQ78pJAkXOkZhfu3WjhGEayXODQT7ulh4xKWRHlQCvhHMgPBE6EggHsO6odT8fiuur0W1PYdcGdAfFp2NlzGKomm4td3HmFy8mPj69OjDPy9tfD+KOZAdNtHbjlPMLqOH1W4hxJJkAXsQZH5Y000XI8P4e+u7K0aav2aOv0XccN4c2i0Bm2+5J1JWn+PMt7+Kctn/U3cMyEGZE+CJ4RpaImRsfkqHuJ1KVKrlJ7l06m9sF3EsC2tTLXDUETynquPxvo9TbIyO2FjAMRvuu5F1kx+FFRpBsYOUjUH7iyrnNzpMcJguGU2GRPTM0Hob6qWN4PSqkOuCLEiAD22v+66Gnwek8AHMHgCbm8bkaLLXwoBLQSb6fBYzcm6tQ3hmEFJjmOkgkkBxB8NkBq8Jqt9rO0vBJALcrA2TAaLrqa9B2s6aAjy6IbS4mwvcwuAeLFrhBnpOoVvL89GgqtiqNUZMTSFOtHs1actcZ/U0WdpqOYQ2rRNFrpmpTiAZgNNoJt1810poBx9pgMGZN7/JZOI8OApve0u3c5pObMbuykeMQrTLyiLNOXexwAJ0MjvGoKgyufBbX1RVb7FnBxJYRrPKexYq9Z73FziXOi9tAOzQJUwX4XiQ4noF0GFeuZ4QZB7gukwtA8x2RB8VR1Y9zdN6QYnKxjZAl8ydIaPqQruFVA5sz3xZBvSV59bRadg8g9fZGncivCy7cz3BR9Ws6FPBJS+9ElZm1ymlMUy6XGA+ndYtwNWN8jfF7Z8pXEegmCzV80TkbIHU2HzK7n0zol+DqgbZXf0uBPlKC/wDC/CzWqs3ytMzpAJ79Qs8pvJpL+13WBqFjqbXNBLQ8M0Aj87gdzLBPIOC28OwEOzHTUAbuN3PPK5Ngg7cRLqdFsPa0ZnubmEhxEgzsTcjew2XV4bQHnp2Kd/FAniPo/SfLsvtSXdJOqDV6Dm2ykRyHku2fog2JZJKpnhtMrnuDYhxeHEe7NiI2iCO9b8fw2nUcMzZBM6xHSQoU8MGvm4Myes62W972mCCJjbfks5OtVO/wnhcOGNDWgNA0AC0gQrMG1aKtITysuielaxGpcDnZPiLARrO6VfCHnceCiXS6+jb96X0N1NxMcoUqhghRoi1lKs0PaRv8Cos66GCsDmJEc7dgm6zPpy8PN9iNBB3M8lozwwztc9Bv8/BVvf7M/ZWEsWZOKhuUrz30ye0OpOBuZbPZcffVd9jmE3m3dyXN8X4RnLS7KWg3aR99NFHLPKLYXVCeCcVLiGEzNr7GF0bYIObQXO237rzvEH1NdzWyAPd5gEde9FOEY9wdBMh9jMm+xXPjyePVaZYb7jXxTDtDiWMtnAn2iQXCMwgadOiFurOY4VNnhzXNHsyA4ZmOGoBgHvC6yjSDmFjtYiTudig/FeFkNzjsI52j6LoxzZ2MXA3kGHbwRygjZdTgGyJBO/XxC4bDZg8wCXAH2RcmNRHmjmA9I2Uvfc1vaYVm/HdzSXFmuq4sXhrabdNS4lxN9h7q6bAUA1trIDgq7a9Z1VnuuiCREwNb9ZXSsaTAG9oVZ7aZeizJIr/hYSWnjWH6mLKUycplu5ldemHtc06OBB7xC4z0GecLxJ1J5tUDqUne+ZnjEd67Zc36V8LJLcRTkPpkF0akAyHDqCq1M/A36Pxmde5m0mABYR4H9l2GF5chHgue4Bkfh21GgBxd7UflJEW6R8Udw7xCzt1YlfWJhB8RWN57kXchOLBDtLfPb5qOTLUIxAiZcCTsoVqukCFnrvIdcqVKS3rzXLM76aaFOE8Qbo9wDupA8kWrOJbIueQ3XCYhha6Rv8FrwPFYaGudBNm3ub6AfRbcfP1rJW4fYP1seWg+zPQ2jt6IO/iZEkt1cJ5QFkxuNc4gXAbodz2qo4qZlVy5fL6TF1TeLMDbHMeQ8lfQrlxDpAkaarluGUjUdYhrRrHTYLpsKG6AQtcOS5Is0nXAuI1QuQwZReOu2yJV72PcsL8N7RMxIghRe71BkzAuLek9exYsToVvx1UNAm14n77kKqYtpBgyQYIgiDZZZ5a6WkcJ6YMGcO3HLYEb98Ifgahc4AA5pFuc6Qt/pNXOR7iJJB9kch9+SC8IxBJa4aiCsdblrXenp16TQ50OMCQOfTzU6NMOpF7mz7xImRvHyWLAYk1KYc67gSSNuQhFeDz6uHaHN5nT4rTC7rPKdOMq5KVQ1HZszgTTcNjmGYO0glpI70DwPCvXvZmFg74QfBdT6XsbnbTb75JcdIAI1PcD2AK3hGEgSNAIE8tS4jmTfsgbLp/1TxTeWxPA4MNAAEQj/BqXtFx20+qG0bNR7hlLKwczf6KMJ205cumqEk6S3coKUxTlMpVMq8QyWkdFYkgBYCu6g6W3pmM7OUHUcxcnp2Lv8BXa9gc0gg6QuFqDK8jqiPDarqZlhi8lh9x3cPdPUeG6zuP2LSuwzarE9syo4fiDXiPddu069o2cOoVqyy7qwXicPAJOi57GY809JM9hjqPNdTi6mUEHT4QuE47jhlOmciA0GQCdzzI+iwyx31F5V7eJNfo8ds+Kz1tLbG1vguW/w6m5wAzZvzlsXJOrTPvSekRoiDeA4u/qXnKNnPDjf+Zs/BUy47+VpRkcQMw+baOi/ettEl8Bok7kaRzXJUMLiHW9ku0mCbaXMwBK630Z4PUoEmpUzF2jWyGtG8TeTbwVfH+y0cwggAAWG4+CMYaqS24vz5oT63lsr2YkgidF0YZTFnZsUqnqsVd/eoVMTsdVhr4u3PqVfLklJiox1yWkdvZCFY52VsT4WLir8djoBIidlgEvOY67cguTKxrAp+Gze9M6dAg44XkqZQIBMjl1C7GrQtbx5qeH4eAQ9wkjQG/eqyX4nZYXD+rpNGrov8gpOxgw9MyQXuMMZuefcOawY3i+XMWQ4t95x9yn/MRqeguuC4nxN+Kqmm17gCP4lU++4aZG/oZ0C6OLj+1X31HT0apr1jBzEn238z+kf6RbwXY0KQHsDXdcn6HcOqMF8pA0d9QuyoXcA25Oq2bamM0IYXBgx+ka9eiKhV0mZQByVgW2M05Mst06SSSsqCpipFRKlUyZOUxQDeIshwdz+SuwTpV2JpZmkeCwYXXkQgM5ARft7DzB2Ksp42oyx/iN6kB479Hd8KihV2dY+R7FOq6FFkTGHjfFAWnKCHGwDhEfULiK7YJN80j9yu7JDrESOREhYq/B6b9o7DHkVjeP8LzIH9HqBa0u3d59/wB7osCRubzO0q1uDLRDSIHMEfD6KDqb+U9hHzhc/Jx576i8yi/AUGskgAE79l1szy7X76IeysRYtd3Nn4J/XtE6jlLX9+yr45T4bjYQMxnr9yrmMlsnwlDhjW2v4gqDaoHuz4P+itJfwN9QwPv4rHXqD+37Jy4nY94+qj6hx6D72S4ZX1DcCTTNWrAEARPQfVGGUmtAgC261UMHzPgAFvoYZrbxfmb+E6K2H+Pfpcwo4Zz2+y2f9RsP6j8kzuFiP4ji6fytlre93vO8kfcUPrm63x4sYpcqGYrCscw0y0ZIjKBAjoBovOMfRw2HrhjJaXOAJlzrnQHluvTqjZXKf/hh/Eq5nVKglzAQBeb9ronxVrNrceWq14PFgAUqdyfedFh0HPtXVcCweX2j2D5lct6M4Nzn3F+R2iZnku8oU8rQOQ/uq4RrzZa6i1OEwThauY6SSSAOQokK8tUHNUqqSE0KwhRIQVuWHF04OYd/1RBwVT2oHwtQOF1a+kdtOR+RQwgsMjT4Ihh8TIQQyx0TgK9wlVObyUaSjKZxTF6YPBVUllBSdTScEmlNCHq0+VThOOt00GarmHooQrWnp8kF9Mnkr2HqFlYCenmtFPDje/apE6lYRAv8PFD6jdytdeqBYLNBcYUimlSLii1GllEKWFw2UdVflQVgKQUoShSEE6aE6gJJJJBjLVAsWotTFisqxuYqyxbSxQNNBic1VvatzqSrdSQDqjFjLS0y3Tki76KzVaCCGHxMq5zlgq4fcJMxBbqoGntTtgpqdZrlZ6tRpOyyhMApQnDQo0kwaptYpBqeU0GDVOIUC9VuqGfkFKGprk1aus1JjzoCt2H4bu8z0QUUaRdp4onhsOG9TzVrKYAgWU4UhQkkkUDJk6ZAkydJEkkkkgWVLKpwlClVVlTFiuhKEFGRRNJaYSyoMjqKqdh0QypixAKfhFmqYFHciiaSDmqnDO5Q/C1G6HxXT+pCb8OEHNh1QatB7CpCo79B8Qui/DBL8MEAFjj+l3krAxx/KfFHBQCcUQoAmnhSdVppYMBb/Vpw1BUxkKwBSypwEDJKUJQiUYTKcJoQQhNCnlShBCE0KyEoQQhJTypkCSSSUoOkkkgScJJIEkkkgRTJJIEnSSQOEgkkgdJJJA6YpJIEE6SSBBMUkkCKZJJQkimSSQJJJJA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2230</TotalTime>
  <Words>971</Words>
  <Application>Microsoft Office PowerPoint</Application>
  <PresentationFormat>Předvádění na obrazovce (4:3)</PresentationFormat>
  <Paragraphs>285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Calibri</vt:lpstr>
      <vt:lpstr>Constantia</vt:lpstr>
      <vt:lpstr>Times New Roman</vt:lpstr>
      <vt:lpstr>Wingdings</vt:lpstr>
      <vt:lpstr>Wingdings 2</vt:lpstr>
      <vt:lpstr>Tok</vt:lpstr>
      <vt:lpstr>Prezentace aplikace PowerPoint</vt:lpstr>
      <vt:lpstr>Přílohy</vt:lpstr>
      <vt:lpstr>Prezentace aplikace PowerPoint</vt:lpstr>
      <vt:lpstr>Dávkování příloh</vt:lpstr>
      <vt:lpstr>Přílohy z brambor</vt:lpstr>
      <vt:lpstr>Varianty</vt:lpstr>
      <vt:lpstr>Přílohy z mouky</vt:lpstr>
      <vt:lpstr>Přílohy z těstovin</vt:lpstr>
      <vt:lpstr>Přílohy z těstovin</vt:lpstr>
      <vt:lpstr>Přílohy z rýže</vt:lpstr>
      <vt:lpstr>Přílohy z rýže</vt:lpstr>
      <vt:lpstr>Přílohy ze zeleniny</vt:lpstr>
      <vt:lpstr>Maso jatečných zvířat</vt:lpstr>
      <vt:lpstr>Rozdělení masa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Hovězí maso</vt:lpstr>
      <vt:lpstr>Prezentace aplikace PowerPoint</vt:lpstr>
      <vt:lpstr>Prezentace aplikace PowerPoint</vt:lpstr>
      <vt:lpstr>Prezentace aplikace PowerPoint</vt:lpstr>
      <vt:lpstr>Prezentace aplikace PowerPoint</vt:lpstr>
      <vt:lpstr>Základní rozdělení pokrmů ze svíčkové dle způsobu krájení</vt:lpstr>
      <vt:lpstr>Telecí maso</vt:lpstr>
      <vt:lpstr>Prezentace aplikace PowerPoint</vt:lpstr>
      <vt:lpstr>Prezentace aplikace PowerPoint</vt:lpstr>
      <vt:lpstr>Vepřové maso</vt:lpstr>
      <vt:lpstr>Prezentace aplikace PowerPoint</vt:lpstr>
      <vt:lpstr>Základní rozdělení pokrmů z vepřového masa dle způsobů krájení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Slezská univerzita v Opavě      Obchodně podnikatelská fakulta v Karviné</dc:title>
  <dc:creator>Admin</dc:creator>
  <cp:lastModifiedBy>kos0005</cp:lastModifiedBy>
  <cp:revision>239</cp:revision>
  <dcterms:created xsi:type="dcterms:W3CDTF">2012-02-09T11:15:06Z</dcterms:created>
  <dcterms:modified xsi:type="dcterms:W3CDTF">2018-04-03T06:07:31Z</dcterms:modified>
</cp:coreProperties>
</file>