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67"/>
  </p:notesMasterIdLst>
  <p:sldIdLst>
    <p:sldId id="256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262" r:id="rId6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>
      <p:cViewPr varScale="1">
        <p:scale>
          <a:sx n="106" d="100"/>
          <a:sy n="106" d="100"/>
        </p:scale>
        <p:origin x="174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A1B6-1165-4819-A0E2-8F797338B5A9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1A8F4-C16F-40CD-9461-FC6AE550C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51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74A0-0819-4367-B641-7998CA171EF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40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567A51-E721-47EC-9140-B566E52E221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8BB957-DA2B-4B10-95C6-3254319D5E0D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67A51-E721-47EC-9140-B566E52E2218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7344816" cy="4104456"/>
          </a:xfrm>
        </p:spPr>
        <p:txBody>
          <a:bodyPr>
            <a:noAutofit/>
          </a:bodyPr>
          <a:lstStyle/>
          <a:p>
            <a:endParaRPr lang="cs-CZ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Příprava těst a moučníků</a:t>
            </a:r>
            <a:endParaRPr lang="cs-CZ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8" y="1106958"/>
            <a:ext cx="7565792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2) Moučník z litého těsta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omelety, palačinky, lívance, trhance</a:t>
            </a:r>
          </a:p>
          <a:p>
            <a:pPr algn="just"/>
            <a:r>
              <a:rPr lang="cs-CZ" dirty="0" smtClean="0"/>
              <a:t>slané varianty – některé druhy vložek do polévek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ečení, smažení</a:t>
            </a:r>
          </a:p>
          <a:p>
            <a:pPr algn="just"/>
            <a:r>
              <a:rPr lang="cs-CZ" dirty="0" smtClean="0"/>
              <a:t>těsto – v části mléka rozšleháme žloutky + cukr + sůl, za stálého míchání přidáme mouku (hladkou nebo polohrubou), ředíme mlékem, kypříme tuhým sněhem</a:t>
            </a:r>
          </a:p>
          <a:p>
            <a:pPr algn="just"/>
            <a:r>
              <a:rPr lang="cs-CZ" dirty="0"/>
              <a:t>c</a:t>
            </a:r>
            <a:r>
              <a:rPr lang="cs-CZ" dirty="0" smtClean="0"/>
              <a:t>ukr připaluje těsto (minimum)</a:t>
            </a:r>
          </a:p>
          <a:p>
            <a:pPr algn="just"/>
            <a:r>
              <a:rPr lang="cs-CZ" dirty="0" smtClean="0"/>
              <a:t>trhance – kypříme kypřícím práškem nebo droždím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odáváme se zavařeninou, kompotem, šlehačkou,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48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8530" y="3766225"/>
            <a:ext cx="3462822" cy="22020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96752"/>
            <a:ext cx="2478201" cy="22657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773946"/>
            <a:ext cx="2485632" cy="21943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196752"/>
            <a:ext cx="3471360" cy="22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3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3) Moučník z piškotového těsta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t</a:t>
            </a:r>
            <a:r>
              <a:rPr lang="cs-CZ" dirty="0" smtClean="0"/>
              <a:t>ěsto (přesně odvážené suroviny) – vejce, cukr, mouka + chu</a:t>
            </a:r>
            <a:r>
              <a:rPr lang="cs-CZ" dirty="0"/>
              <a:t>ť</a:t>
            </a:r>
            <a:r>
              <a:rPr lang="cs-CZ" dirty="0" smtClean="0"/>
              <a:t>. přísady (kůra, </a:t>
            </a:r>
            <a:r>
              <a:rPr lang="cs-CZ" dirty="0" err="1" smtClean="0"/>
              <a:t>vanilk</a:t>
            </a:r>
            <a:r>
              <a:rPr lang="cs-CZ" dirty="0" smtClean="0"/>
              <a:t>. </a:t>
            </a:r>
            <a:r>
              <a:rPr lang="cs-CZ" dirty="0"/>
              <a:t>c</a:t>
            </a:r>
            <a:r>
              <a:rPr lang="cs-CZ" dirty="0" smtClean="0"/>
              <a:t>ukr, ořechy, kakao, …)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ostup: žloutky ušleháme s půlkou cukru a kůrou, smícháme se sněhem, lehce vmícháme mouku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řipravujeme dle potřeby</a:t>
            </a:r>
          </a:p>
          <a:p>
            <a:pPr algn="just"/>
            <a:r>
              <a:rPr lang="cs-CZ" dirty="0"/>
              <a:t>t</a:t>
            </a:r>
            <a:r>
              <a:rPr lang="cs-CZ" dirty="0" smtClean="0"/>
              <a:t>eplé a studené moučníky, slané do polévek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ečená piškotová těsta – jako polotovar na moučníky</a:t>
            </a:r>
          </a:p>
          <a:p>
            <a:pPr algn="just"/>
            <a:r>
              <a:rPr lang="cs-CZ" dirty="0" smtClean="0"/>
              <a:t>v cukrářství – polotovar na rolády a dorty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0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785812"/>
            <a:ext cx="69532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5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4) Moučníky z bramborového těsta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</a:t>
            </a:r>
            <a:r>
              <a:rPr lang="cs-CZ" dirty="0" smtClean="0"/>
              <a:t>ředem uvařené, oloupané, mleté nebo nastrouhané brambory</a:t>
            </a:r>
          </a:p>
          <a:p>
            <a:pPr algn="just"/>
            <a:r>
              <a:rPr lang="cs-CZ" dirty="0"/>
              <a:t>š</a:t>
            </a:r>
            <a:r>
              <a:rPr lang="cs-CZ" dirty="0" smtClean="0"/>
              <a:t>išky, taštičky, knedlíky</a:t>
            </a:r>
          </a:p>
          <a:p>
            <a:pPr algn="just"/>
            <a:r>
              <a:rPr lang="cs-CZ" dirty="0" smtClean="0"/>
              <a:t>šišky s mákem, cukrem, máslem</a:t>
            </a:r>
          </a:p>
          <a:p>
            <a:pPr algn="just"/>
            <a:r>
              <a:rPr lang="cs-CZ" dirty="0" smtClean="0"/>
              <a:t>taštičky a knedlíky s náplní (povidla, ovoce, …)</a:t>
            </a:r>
          </a:p>
          <a:p>
            <a:pPr algn="just"/>
            <a:r>
              <a:rPr lang="cs-CZ" dirty="0" smtClean="0"/>
              <a:t>hlavní pokrm nebo moučník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25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142334"/>
            <a:ext cx="2736304" cy="27363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28" y="3986762"/>
            <a:ext cx="3598232" cy="26522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940385"/>
            <a:ext cx="1960144" cy="26978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142334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5) Moučníky z ovoce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záviny z listového těsta, žemlovka, jablka v županu, 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597" y="355549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6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6) Moučníky z tvarohu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 smtClean="0"/>
              <a:t>Jemné tvarohové knedlíky s džemem</a:t>
            </a:r>
          </a:p>
          <a:p>
            <a:pPr algn="just"/>
            <a:r>
              <a:rPr lang="cs-CZ" dirty="0" smtClean="0"/>
              <a:t>postup: housky (veky) na kostičky, navlhčíme mlékem; měkký tvaroh prolisujeme sítem nebo nastrouháme + sůl + vejce + spařené rozinky + kůra z citronu + vanilkový cukr+ hrubá mouka + housky</a:t>
            </a:r>
          </a:p>
          <a:p>
            <a:pPr algn="just"/>
            <a:r>
              <a:rPr lang="cs-CZ" dirty="0"/>
              <a:t>z</a:t>
            </a:r>
            <a:r>
              <a:rPr lang="cs-CZ" dirty="0" smtClean="0"/>
              <a:t> těsta tvoříme menší kulaté knedlíky, vaříme v osolené vodě 5 – 6 min.</a:t>
            </a:r>
          </a:p>
          <a:p>
            <a:pPr algn="just"/>
            <a:r>
              <a:rPr lang="cs-CZ" dirty="0"/>
              <a:t>k</a:t>
            </a:r>
            <a:r>
              <a:rPr lang="cs-CZ" dirty="0" smtClean="0"/>
              <a:t>nedlíky obalíme v pražené strouhance, přelijeme švestkovým džemem, máslem a posypeme cukrem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další varianty – tvarohová žemlovka, tvarohový závin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145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3922052"/>
            <a:ext cx="2625824" cy="24617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900819"/>
            <a:ext cx="2112234" cy="17723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021" y="3922052"/>
            <a:ext cx="3192355" cy="24748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1900819"/>
            <a:ext cx="2268664" cy="17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7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7) Moučníky z těstovin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Zapékané nudle</a:t>
            </a:r>
          </a:p>
          <a:p>
            <a:pPr algn="just"/>
            <a:r>
              <a:rPr lang="cs-CZ" dirty="0" smtClean="0"/>
              <a:t>široké nudle uvaříme v osolené vodě, scedíme propláchneme studenou vodu, omastíme máslem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ekáč vymastíme máslem, nudle rozvrstvíme, potřeme povidly + ořechy + cukr, …, nudle…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ečeme v troubě</a:t>
            </a:r>
          </a:p>
          <a:p>
            <a:pPr algn="just"/>
            <a:r>
              <a:rPr lang="cs-CZ" dirty="0"/>
              <a:t>č</a:t>
            </a:r>
            <a:r>
              <a:rPr lang="cs-CZ" dirty="0" smtClean="0"/>
              <a:t>ástečně opečené nudle zalijeme mlékem s vejci</a:t>
            </a:r>
          </a:p>
          <a:p>
            <a:pPr algn="just"/>
            <a:r>
              <a:rPr lang="cs-CZ" dirty="0"/>
              <a:t>s</a:t>
            </a:r>
            <a:r>
              <a:rPr lang="cs-CZ" dirty="0" smtClean="0"/>
              <a:t>ervírujeme nakrájené na čtverce nebo obdélníky s cukrem a máslem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98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servis</a:t>
            </a:r>
          </a:p>
          <a:p>
            <a:pPr algn="just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ve školních jídelnách jako hl. chod</a:t>
            </a:r>
          </a:p>
          <a:p>
            <a:pPr algn="just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ysoká energetická hodnota</a:t>
            </a:r>
          </a:p>
          <a:p>
            <a:pPr algn="just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ýroba v teplé kuchyni</a:t>
            </a:r>
          </a:p>
          <a:p>
            <a:pPr algn="just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ěkteré moučníky se dokončují, zdobí, flambují… před hostem</a:t>
            </a:r>
          </a:p>
          <a:p>
            <a:pPr algn="just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důraz se klade na …</a:t>
            </a:r>
          </a:p>
          <a:p>
            <a:pPr algn="just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ílem není zasytit</a:t>
            </a:r>
          </a:p>
          <a:p>
            <a:pPr algn="just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nové směry v racionální výživě</a:t>
            </a:r>
          </a:p>
        </p:txBody>
      </p:sp>
    </p:spTree>
    <p:extLst>
      <p:ext uri="{BB962C8B-B14F-4D97-AF65-F5344CB8AC3E}">
        <p14:creationId xmlns:p14="http://schemas.microsoft.com/office/powerpoint/2010/main" val="18119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8) Moučníky z kynutého těsta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teplé a studené moučníky nebo hlavní pokrm</a:t>
            </a:r>
          </a:p>
          <a:p>
            <a:pPr algn="just"/>
            <a:r>
              <a:rPr lang="cs-CZ" dirty="0"/>
              <a:t>l</a:t>
            </a:r>
            <a:r>
              <a:rPr lang="cs-CZ" dirty="0" smtClean="0"/>
              <a:t>ívance, vdolky, ovocné koláče, záviny, buchty, bábovky, …</a:t>
            </a:r>
          </a:p>
          <a:p>
            <a:pPr algn="just"/>
            <a:r>
              <a:rPr lang="cs-CZ" dirty="0"/>
              <a:t>t</a:t>
            </a:r>
            <a:r>
              <a:rPr lang="cs-CZ" dirty="0" smtClean="0"/>
              <a:t>ěsto: polohrubá prosátá mouka + droždí + tekutina + vejce + tuk + cukr + chuťové přísady (citronová nebo pomerančová kůra, vanilkový cukr, …)</a:t>
            </a:r>
          </a:p>
          <a:p>
            <a:pPr algn="just"/>
            <a:r>
              <a:rPr lang="cs-CZ" dirty="0"/>
              <a:t>t</a:t>
            </a:r>
            <a:r>
              <a:rPr lang="cs-CZ" dirty="0" smtClean="0"/>
              <a:t>uk (nahřátý) - máslo, sádlo, rostlinné tuky</a:t>
            </a:r>
          </a:p>
          <a:p>
            <a:pPr algn="just"/>
            <a:r>
              <a:rPr lang="cs-CZ" dirty="0" smtClean="0"/>
              <a:t>vejce – celá nebo rozdělená</a:t>
            </a:r>
          </a:p>
          <a:p>
            <a:pPr algn="just"/>
            <a:r>
              <a:rPr lang="cs-CZ" dirty="0" smtClean="0"/>
              <a:t>sůl – přidává se do těsta v tekutině (jinak zpomaluje proces množení kvasinek)</a:t>
            </a:r>
          </a:p>
          <a:p>
            <a:pPr algn="just"/>
            <a:r>
              <a:rPr lang="cs-CZ" dirty="0"/>
              <a:t>c</a:t>
            </a:r>
            <a:r>
              <a:rPr lang="cs-CZ" dirty="0" smtClean="0"/>
              <a:t>ukr – dodává křehkost a zvětšuje obsah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79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8a) Moučníky z kynutého těsta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příprava kvásku: droždí + cukr rozpustíme mícháním v nádobě, přidáme vlažné mléko, část ohřáté mouky a vypracujeme těsto; zaprášíme moukou, zakryjeme ubrouskem a necháme kynout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říprava těsta: do vykynutého kvásku přidáme ostatní vlažné suroviny a vypracujeme těsto; zakryjeme ubrouskem a necháme odpočinout (2 - 3 krát zamícháme)</a:t>
            </a:r>
          </a:p>
          <a:p>
            <a:pPr algn="just"/>
            <a:r>
              <a:rPr lang="cs-CZ" dirty="0"/>
              <a:t>t</a:t>
            </a:r>
            <a:r>
              <a:rPr lang="cs-CZ" dirty="0" smtClean="0"/>
              <a:t>ěsto nesmí rychle kynout – během tepelné úpravy ztrácí výrobky objem</a:t>
            </a:r>
          </a:p>
          <a:p>
            <a:pPr algn="just"/>
            <a:r>
              <a:rPr lang="cs-CZ" dirty="0" smtClean="0"/>
              <a:t>různé hustoty těsta (lité, polotuhé, tuhé)</a:t>
            </a:r>
          </a:p>
          <a:p>
            <a:pPr algn="just"/>
            <a:r>
              <a:rPr lang="cs-CZ" dirty="0"/>
              <a:t>v</a:t>
            </a:r>
            <a:r>
              <a:rPr lang="cs-CZ" dirty="0" smtClean="0"/>
              <a:t>aření, pečení, smažení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703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305" y="2048072"/>
            <a:ext cx="2088232" cy="19250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100" y="2048072"/>
            <a:ext cx="3022746" cy="19364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55" y="4277068"/>
            <a:ext cx="1850999" cy="21937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977" y="4259306"/>
            <a:ext cx="2684496" cy="21937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4259306"/>
            <a:ext cx="3264024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8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9) Moučníky z listového těsta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/>
              <a:t>s</a:t>
            </a:r>
            <a:r>
              <a:rPr lang="cs-CZ" dirty="0" smtClean="0"/>
              <a:t>uroviny: polohrubá mouka, tuk, žloutky, voda, sůl, ocet</a:t>
            </a:r>
          </a:p>
          <a:p>
            <a:pPr algn="just"/>
            <a:r>
              <a:rPr lang="cs-CZ" dirty="0"/>
              <a:t>o</a:t>
            </a:r>
            <a:r>
              <a:rPr lang="cs-CZ" dirty="0" smtClean="0"/>
              <a:t>cet – podporuje nabobtnání moučných bílkovin a pružnost těsta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ostup: těsto (2/3 mouky) vypracujeme ve stroji, necháme odpočinout; těsto spojíme tukovou částí (tukovou část zabalíme do vyváleného těsta a 4 krát přeložíme); přeložení opakujeme ještě 2 krát</a:t>
            </a:r>
          </a:p>
          <a:p>
            <a:pPr algn="just"/>
            <a:r>
              <a:rPr lang="cs-CZ" dirty="0"/>
              <a:t>b</a:t>
            </a:r>
            <a:r>
              <a:rPr lang="cs-CZ" dirty="0" smtClean="0"/>
              <a:t>ěhem zpracování dáváme těsto do chladu</a:t>
            </a:r>
          </a:p>
          <a:p>
            <a:pPr algn="just"/>
            <a:r>
              <a:rPr lang="cs-CZ" dirty="0"/>
              <a:t>v</a:t>
            </a:r>
            <a:r>
              <a:rPr lang="cs-CZ" dirty="0" smtClean="0"/>
              <a:t>ýrobky: šátečky, trubičky, záviny</a:t>
            </a:r>
          </a:p>
          <a:p>
            <a:pPr algn="just"/>
            <a:r>
              <a:rPr lang="cs-CZ" dirty="0"/>
              <a:t>v</a:t>
            </a:r>
            <a:r>
              <a:rPr lang="cs-CZ" dirty="0" smtClean="0"/>
              <a:t>ýrobky potíráme vejce, trouba 200 – 220 °c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437112"/>
            <a:ext cx="2267744" cy="21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98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10) Moučníky z pálené hmoty – odpalovaného těsta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suroviny: hladká mouka, tuk, vejce, voda, sůl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říprava: za stálého míchání </a:t>
            </a:r>
            <a:r>
              <a:rPr lang="cs-CZ" dirty="0"/>
              <a:t>vsypeme mouku </a:t>
            </a:r>
            <a:r>
              <a:rPr lang="cs-CZ" dirty="0" smtClean="0"/>
              <a:t>do osolené vroucí tekutiny, odstavíme z ohně a po promíchání dáme na oheň</a:t>
            </a:r>
          </a:p>
          <a:p>
            <a:pPr algn="just"/>
            <a:r>
              <a:rPr lang="cs-CZ" dirty="0" smtClean="0"/>
              <a:t>Správné těsto – nelepí!</a:t>
            </a:r>
          </a:p>
          <a:p>
            <a:pPr algn="just"/>
            <a:r>
              <a:rPr lang="cs-CZ" dirty="0"/>
              <a:t>t</a:t>
            </a:r>
            <a:r>
              <a:rPr lang="cs-CZ" dirty="0" smtClean="0"/>
              <a:t>ěsto po vychladnutí mícháme a přidáváme vejce částečně vychlazené těsto stříkáme pomocí sáčku na plech</a:t>
            </a:r>
          </a:p>
          <a:p>
            <a:pPr algn="just"/>
            <a:r>
              <a:rPr lang="cs-CZ" dirty="0"/>
              <a:t>t</a:t>
            </a:r>
            <a:r>
              <a:rPr lang="cs-CZ" dirty="0" smtClean="0"/>
              <a:t>rouba 240 °C</a:t>
            </a:r>
          </a:p>
          <a:p>
            <a:pPr algn="just"/>
            <a:r>
              <a:rPr lang="cs-CZ" dirty="0"/>
              <a:t>b</a:t>
            </a:r>
            <a:r>
              <a:rPr lang="cs-CZ" dirty="0" smtClean="0"/>
              <a:t>ěhem  pečení nesmíme troubu prvních 10 minut otevřít (zastavilo by se vypařování)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726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0961" y="1091829"/>
            <a:ext cx="2553816" cy="25362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74307"/>
            <a:ext cx="2653574" cy="25538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861048"/>
            <a:ext cx="2878037" cy="27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8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11) Nákypy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suroviny – mléko, vejce, máslo, cukr, ovoce a předem připravených surovin (rýže, krupice, ovesné vločky, …)</a:t>
            </a:r>
          </a:p>
          <a:p>
            <a:pPr algn="just"/>
            <a:r>
              <a:rPr lang="cs-CZ" dirty="0" smtClean="0"/>
              <a:t>pečeme ve formě nebo vodní lázni</a:t>
            </a:r>
          </a:p>
          <a:p>
            <a:pPr algn="just"/>
            <a:r>
              <a:rPr lang="cs-CZ" dirty="0"/>
              <a:t>f</a:t>
            </a:r>
            <a:r>
              <a:rPr lang="cs-CZ" dirty="0" smtClean="0"/>
              <a:t>ormu vymažeme máslem, vysypeme strouhankou, plníme do ¾</a:t>
            </a:r>
          </a:p>
          <a:p>
            <a:pPr algn="just"/>
            <a:r>
              <a:rPr lang="cs-CZ" dirty="0" smtClean="0"/>
              <a:t>servírujeme teplé s ovocnými šťávami, kompoty, 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581128"/>
            <a:ext cx="2873896" cy="21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07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12) Moučníky z lineckého těsta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suroviny: hladká mouka, moučkový cukr, tuk, vejce, mléko (smetana), chuťové přísady, (kypřící prášek)</a:t>
            </a:r>
          </a:p>
          <a:p>
            <a:pPr algn="just"/>
            <a:r>
              <a:rPr lang="cs-CZ" dirty="0"/>
              <a:t>d</a:t>
            </a:r>
            <a:r>
              <a:rPr lang="cs-CZ" dirty="0" smtClean="0"/>
              <a:t>ruhy: linecké (víc tuku) nebo vaflové (nastrouhané mandle)</a:t>
            </a:r>
          </a:p>
          <a:p>
            <a:pPr algn="just"/>
            <a:r>
              <a:rPr lang="cs-CZ" dirty="0"/>
              <a:t>t</a:t>
            </a:r>
            <a:r>
              <a:rPr lang="cs-CZ" dirty="0" smtClean="0"/>
              <a:t>ěsto důkladně vypracujeme, necháme odležet</a:t>
            </a:r>
          </a:p>
          <a:p>
            <a:pPr algn="just"/>
            <a:r>
              <a:rPr lang="cs-CZ" dirty="0" smtClean="0"/>
              <a:t>na pomoučené desce válíme pomocí válečku, tvořítky vykrajujeme, potíráme vejcem, příp. sypeme doplňky</a:t>
            </a:r>
          </a:p>
          <a:p>
            <a:pPr algn="just"/>
            <a:r>
              <a:rPr lang="cs-CZ" dirty="0"/>
              <a:t>t</a:t>
            </a:r>
            <a:r>
              <a:rPr lang="cs-CZ" dirty="0" smtClean="0"/>
              <a:t>rouba 200 °C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085184"/>
            <a:ext cx="1666528" cy="16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86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A</a:t>
            </a:r>
            <a:r>
              <a:rPr lang="cs-CZ" sz="4000" dirty="0" smtClean="0"/>
              <a:t>) Polevy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2000" b="1" dirty="0" smtClean="0"/>
              <a:t>1. Základní agarová poleva</a:t>
            </a:r>
          </a:p>
          <a:p>
            <a:pPr algn="just"/>
            <a:r>
              <a:rPr lang="cs-CZ" sz="2000" dirty="0"/>
              <a:t>c</a:t>
            </a:r>
            <a:r>
              <a:rPr lang="cs-CZ" sz="2000" dirty="0" smtClean="0"/>
              <a:t>ukr, voda, agar suchý, škrobový sirup</a:t>
            </a:r>
          </a:p>
          <a:p>
            <a:pPr algn="just"/>
            <a:r>
              <a:rPr lang="cs-CZ" sz="2000" dirty="0"/>
              <a:t>a</a:t>
            </a:r>
            <a:r>
              <a:rPr lang="cs-CZ" sz="2000" dirty="0" smtClean="0"/>
              <a:t>gar vaříme s vodou, po rozvaření přidáme cukr, sirup a převaříme</a:t>
            </a:r>
          </a:p>
          <a:p>
            <a:pPr algn="just"/>
            <a:r>
              <a:rPr lang="cs-CZ" sz="2000" dirty="0" smtClean="0"/>
              <a:t>pro ovocné výrobky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b="1" dirty="0" smtClean="0"/>
              <a:t>2. Základní fondánová poleva</a:t>
            </a:r>
          </a:p>
          <a:p>
            <a:pPr algn="just"/>
            <a:r>
              <a:rPr lang="cs-CZ" sz="2000" dirty="0"/>
              <a:t>c</a:t>
            </a:r>
            <a:r>
              <a:rPr lang="cs-CZ" sz="2000" dirty="0" smtClean="0"/>
              <a:t>ukr, škrobový sirup, voda</a:t>
            </a:r>
          </a:p>
          <a:p>
            <a:pPr algn="just"/>
            <a:r>
              <a:rPr lang="cs-CZ" sz="2000" dirty="0"/>
              <a:t>c</a:t>
            </a:r>
            <a:r>
              <a:rPr lang="cs-CZ" sz="2000" dirty="0" smtClean="0"/>
              <a:t>ukr a vodu vaříme při 112,5 °C, přidáme sirup a dovaříme</a:t>
            </a:r>
          </a:p>
          <a:p>
            <a:pPr algn="just"/>
            <a:r>
              <a:rPr lang="cs-CZ" sz="2000" dirty="0"/>
              <a:t>b</a:t>
            </a:r>
            <a:r>
              <a:rPr lang="cs-CZ" sz="2000" dirty="0" smtClean="0"/>
              <a:t>ěhem vaření odstraňujeme  pěnu a nečistoty</a:t>
            </a:r>
          </a:p>
          <a:p>
            <a:pPr algn="just"/>
            <a:r>
              <a:rPr lang="cs-CZ" sz="2000" dirty="0" smtClean="0"/>
              <a:t>po dosažení teploty 115 °C umícháme vařenou cukrovou směs se stroji na fondán</a:t>
            </a:r>
          </a:p>
          <a:p>
            <a:pPr algn="just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846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1" dirty="0" smtClean="0"/>
              <a:t>3. Kakaová cukrářská poleva - ředěná</a:t>
            </a:r>
            <a:endParaRPr lang="cs-CZ" sz="2000" b="1" dirty="0"/>
          </a:p>
          <a:p>
            <a:pPr algn="just"/>
            <a:r>
              <a:rPr lang="cs-CZ" sz="2000" dirty="0" smtClean="0"/>
              <a:t>kakaová cukrářská poleva, ztužený pokrmový tuk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olevu se ztuženým tukem zahřejeme nad párou na teplotu 50 °C – promícháme</a:t>
            </a:r>
          </a:p>
          <a:p>
            <a:pPr algn="just"/>
            <a:r>
              <a:rPr lang="cs-CZ" sz="2000" dirty="0"/>
              <a:t>n</a:t>
            </a:r>
            <a:r>
              <a:rPr lang="cs-CZ" sz="2000" dirty="0" smtClean="0"/>
              <a:t>a zdobení a polévání</a:t>
            </a:r>
          </a:p>
          <a:p>
            <a:pPr algn="just"/>
            <a:endParaRPr lang="cs-CZ" sz="2000" dirty="0" smtClean="0"/>
          </a:p>
          <a:p>
            <a:pPr marL="0" indent="0" algn="just">
              <a:buNone/>
            </a:pPr>
            <a:r>
              <a:rPr lang="cs-CZ" sz="2000" b="1" dirty="0" smtClean="0"/>
              <a:t>4. Bílková poleva</a:t>
            </a:r>
          </a:p>
          <a:p>
            <a:pPr algn="just"/>
            <a:r>
              <a:rPr lang="cs-CZ" sz="2000" dirty="0" smtClean="0"/>
              <a:t>moučkový cukr, bílky, citron. Šťáva</a:t>
            </a:r>
          </a:p>
          <a:p>
            <a:pPr algn="just"/>
            <a:r>
              <a:rPr lang="cs-CZ" sz="2000" dirty="0" smtClean="0"/>
              <a:t>mícháme do zhoustnutí</a:t>
            </a:r>
          </a:p>
          <a:p>
            <a:pPr algn="just"/>
            <a:r>
              <a:rPr lang="cs-CZ" sz="2000" dirty="0" smtClean="0"/>
              <a:t>na zdobení a polévání (perníčky)</a:t>
            </a:r>
          </a:p>
          <a:p>
            <a:pPr algn="just"/>
            <a:endParaRPr lang="cs-CZ" sz="2000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0506" y="4941166"/>
            <a:ext cx="3029736" cy="15841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941166"/>
            <a:ext cx="2476500" cy="16094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5517" y="4941166"/>
            <a:ext cx="2436558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11824"/>
          </a:xfrm>
        </p:spPr>
        <p:txBody>
          <a:bodyPr>
            <a:normAutofit/>
          </a:bodyPr>
          <a:lstStyle/>
          <a:p>
            <a:pPr algn="just"/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ravidlo: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čím je moučník hůře stravitelný…</a:t>
            </a:r>
          </a:p>
          <a:p>
            <a:pPr algn="just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dezert = zakončení sestavy menu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oučník x dezert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pecifické výrobky v Česku</a:t>
            </a:r>
          </a:p>
          <a:p>
            <a:pPr algn="just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zásady: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zima x léto, po „těžkém“ menu podáváme</a:t>
            </a:r>
          </a:p>
          <a:p>
            <a:pPr algn="just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suroviny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eplé moučníky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elké akce a servis moučníků</a:t>
            </a:r>
          </a:p>
          <a:p>
            <a:pPr algn="just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charakter dané země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ohaté země – 2 až 3 moučníky</a:t>
            </a:r>
          </a:p>
          <a:p>
            <a:pPr algn="just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B) Náplně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cs-CZ" dirty="0" smtClean="0"/>
              <a:t>Tvarohová</a:t>
            </a:r>
          </a:p>
          <a:p>
            <a:pPr marL="514350" indent="-514350" algn="just">
              <a:buAutoNum type="arabicPeriod"/>
            </a:pPr>
            <a:r>
              <a:rPr lang="cs-CZ" dirty="0" smtClean="0"/>
              <a:t>Maková</a:t>
            </a:r>
          </a:p>
          <a:p>
            <a:pPr marL="514350" indent="-514350" algn="just">
              <a:buAutoNum type="arabicPeriod"/>
            </a:pPr>
            <a:r>
              <a:rPr lang="cs-CZ" dirty="0" smtClean="0"/>
              <a:t>Ořechová</a:t>
            </a:r>
          </a:p>
          <a:p>
            <a:pPr marL="514350" indent="-514350" algn="just">
              <a:buAutoNum type="arabicPeriod"/>
            </a:pPr>
            <a:r>
              <a:rPr lang="cs-CZ" dirty="0" smtClean="0"/>
              <a:t>Povidlová</a:t>
            </a:r>
          </a:p>
        </p:txBody>
      </p:sp>
      <p:pic>
        <p:nvPicPr>
          <p:cNvPr id="20482" name="Picture 2" descr="https://encrypted-tbn1.gstatic.com/images?q=tbn:ANd9GcRhJbNnHmSXx0x7mzuLfI0bawPCaTLgYdlIHBEa7H0qJ0rE6B-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080"/>
            <a:ext cx="3172433" cy="2376264"/>
          </a:xfrm>
          <a:prstGeom prst="rect">
            <a:avLst/>
          </a:prstGeom>
          <a:noFill/>
        </p:spPr>
      </p:pic>
      <p:pic>
        <p:nvPicPr>
          <p:cNvPr id="20484" name="Picture 4" descr="http://img.aktualne.centrum.cz/535/12/5351277-ko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149080"/>
            <a:ext cx="2808312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7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1. Tvarohová náplň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t</a:t>
            </a:r>
            <a:r>
              <a:rPr lang="cs-CZ" dirty="0" smtClean="0"/>
              <a:t>varoh promícháme s vejcem, cukrem, nastrouhaným muškátovým oříškem, kůrou z citronu a spařenými rozinkami</a:t>
            </a:r>
          </a:p>
          <a:p>
            <a:endParaRPr lang="cs-CZ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5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2. Maková náplň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m</a:t>
            </a:r>
            <a:r>
              <a:rPr lang="cs-CZ" dirty="0" smtClean="0"/>
              <a:t>ák umeleme v mlýnku, nasypeme do vroucího mléka a pomalu vaříme (občas promícháme)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 zhoustnutí přimícháme cukr, nastrouhaný perník, kůru z citronu, spařené rozinky</a:t>
            </a:r>
          </a:p>
          <a:p>
            <a:pPr algn="just"/>
            <a:r>
              <a:rPr lang="cs-CZ" dirty="0"/>
              <a:t>k</a:t>
            </a:r>
            <a:r>
              <a:rPr lang="cs-CZ" dirty="0" smtClean="0"/>
              <a:t>rátce povaříme</a:t>
            </a:r>
          </a:p>
        </p:txBody>
      </p:sp>
    </p:spTree>
    <p:extLst>
      <p:ext uri="{BB962C8B-B14F-4D97-AF65-F5344CB8AC3E}">
        <p14:creationId xmlns:p14="http://schemas.microsoft.com/office/powerpoint/2010/main" val="5124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3. Ořechová náplň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ořechy nastrouháme, rozmícháme s mlékem (smetanou), cukrem, vanilkovým cukrem, medem, kůrou z citronu</a:t>
            </a:r>
          </a:p>
          <a:p>
            <a:pPr algn="just"/>
            <a:r>
              <a:rPr lang="cs-CZ" dirty="0" smtClean="0"/>
              <a:t>hustější konzistence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7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4. Povidlová náplň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</a:t>
            </a:r>
            <a:r>
              <a:rPr lang="cs-CZ" dirty="0" smtClean="0"/>
              <a:t>ovidla promícháme s cukrem, vanilkovým cukrem, rumem, vodou a tlučeným badyánem</a:t>
            </a:r>
          </a:p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987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C) Cukrářské náplně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AutoNum type="arabicPeriod"/>
            </a:pPr>
            <a:r>
              <a:rPr lang="cs-CZ" dirty="0" smtClean="0"/>
              <a:t>Máslové </a:t>
            </a:r>
          </a:p>
          <a:p>
            <a:pPr marL="514350" indent="-514350" algn="just">
              <a:buAutoNum type="arabicPeriod"/>
            </a:pPr>
            <a:r>
              <a:rPr lang="cs-CZ" dirty="0" smtClean="0"/>
              <a:t>Tukové</a:t>
            </a:r>
          </a:p>
          <a:p>
            <a:pPr marL="514350" indent="-514350" algn="just">
              <a:buAutoNum type="arabicPeriod"/>
            </a:pPr>
            <a:r>
              <a:rPr lang="cs-CZ" dirty="0" smtClean="0"/>
              <a:t>Ze šlehačky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 smtClean="0"/>
              <a:t>Základní žloutkový krém</a:t>
            </a:r>
          </a:p>
          <a:p>
            <a:pPr algn="just"/>
            <a:r>
              <a:rPr lang="cs-CZ" dirty="0"/>
              <a:t>c</a:t>
            </a:r>
            <a:r>
              <a:rPr lang="cs-CZ" dirty="0" smtClean="0"/>
              <a:t>ukr, žloutky, mléko, krémový prášek, vanilkový cukr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rášek + žloutky + vanilkový cukr rozmícháme s 1/4 mléka</a:t>
            </a:r>
          </a:p>
          <a:p>
            <a:pPr algn="just"/>
            <a:r>
              <a:rPr lang="cs-CZ" dirty="0" smtClean="0"/>
              <a:t>zbylé mléko a cukr přivedeme k varu, za stálého míchání vlijeme směs surovin</a:t>
            </a:r>
          </a:p>
          <a:p>
            <a:pPr algn="just"/>
            <a:r>
              <a:rPr lang="cs-CZ" dirty="0"/>
              <a:t>u</a:t>
            </a:r>
            <a:r>
              <a:rPr lang="cs-CZ" dirty="0" smtClean="0"/>
              <a:t>vařený krém vychladíme – nebudou hrudky</a:t>
            </a:r>
            <a:endParaRPr lang="cs-CZ" dirty="0"/>
          </a:p>
        </p:txBody>
      </p:sp>
      <p:pic>
        <p:nvPicPr>
          <p:cNvPr id="15362" name="Picture 2" descr="http://www.petveci.cz/foto/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950152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4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1. Máslové krémy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základní máslový krém – základní žloutkový krém + máslo + cukr</a:t>
            </a:r>
          </a:p>
          <a:p>
            <a:pPr algn="just"/>
            <a:r>
              <a:rPr lang="cs-CZ" dirty="0"/>
              <a:t>m</a:t>
            </a:r>
            <a:r>
              <a:rPr lang="cs-CZ" dirty="0" smtClean="0"/>
              <a:t>áslový krém po vychladnutí šleháme a přidáme suroviny (mírně zahřejeme)</a:t>
            </a:r>
          </a:p>
          <a:p>
            <a:pPr algn="just"/>
            <a:r>
              <a:rPr lang="cs-CZ" dirty="0" smtClean="0"/>
              <a:t>varianty: kávový máslový krém, oříškový máslový krém,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4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2. Tukové krémy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základní tukový krém – základní žloutkový krém + rostlinný tuk + cukr</a:t>
            </a:r>
          </a:p>
          <a:p>
            <a:pPr algn="just"/>
            <a:r>
              <a:rPr lang="cs-CZ" dirty="0"/>
              <a:t>š</a:t>
            </a:r>
            <a:r>
              <a:rPr lang="cs-CZ" dirty="0" smtClean="0"/>
              <a:t>leháme ve stroji</a:t>
            </a:r>
          </a:p>
          <a:p>
            <a:pPr algn="just"/>
            <a:r>
              <a:rPr lang="cs-CZ" dirty="0"/>
              <a:t>v</a:t>
            </a:r>
            <a:r>
              <a:rPr lang="cs-CZ" dirty="0" smtClean="0"/>
              <a:t>arianty: tukový kávový krém, tukový krém s likérovým výtažkem,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3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3. Krémy připravované ze šlehačky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000" dirty="0" smtClean="0"/>
              <a:t>Šlehačková náplň – 33 % smetana ke šlehání, moučkový cukr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Pařížská šlehačka lehká – 33 % smetana, kakaový prášek, cukr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Pařížský krém těžký – 33 % smetana, cukr, neředěná cukrářská kakaová poleva, kakaový prášek, ztužený pokrmový tuk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Cikánský krém – 33 % smetana, cukr, neředěná cukrářská kakaová poleva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Žloutková šlehačka – šlehačková náplň, základní žloutkový řez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Karamelový krém – cukr, 33 % smetana, máslo, vanilkový cukr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810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</a:t>
            </a:r>
            <a:r>
              <a:rPr lang="cs-CZ" sz="4000" dirty="0" smtClean="0"/>
              <a:t>) Krémy (teplé sladké omáčky)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AutoNum type="arabicPeriod"/>
            </a:pPr>
            <a:r>
              <a:rPr lang="cs-CZ" dirty="0" smtClean="0"/>
              <a:t>Vanilkový krém</a:t>
            </a:r>
          </a:p>
          <a:p>
            <a:pPr marL="514350" indent="-514350" algn="just">
              <a:buAutoNum type="arabicPeriod"/>
            </a:pPr>
            <a:r>
              <a:rPr lang="cs-CZ" dirty="0" smtClean="0"/>
              <a:t>Kakaový krém</a:t>
            </a:r>
          </a:p>
          <a:p>
            <a:pPr marL="514350" indent="-514350" algn="just">
              <a:buAutoNum type="arabicPeriod"/>
            </a:pPr>
            <a:r>
              <a:rPr lang="cs-CZ" dirty="0" smtClean="0"/>
              <a:t>Kávový krém</a:t>
            </a:r>
          </a:p>
          <a:p>
            <a:pPr marL="514350" indent="-514350" algn="just">
              <a:buAutoNum type="arabicPeriod"/>
            </a:pPr>
            <a:r>
              <a:rPr lang="cs-CZ" dirty="0" smtClean="0"/>
              <a:t>Vinná pěna (šodó)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D</a:t>
            </a:r>
            <a:r>
              <a:rPr lang="cs-CZ" b="1" dirty="0" smtClean="0"/>
              <a:t>)* </a:t>
            </a:r>
            <a:r>
              <a:rPr lang="cs-CZ" b="1" dirty="0"/>
              <a:t>S</a:t>
            </a:r>
            <a:r>
              <a:rPr lang="cs-CZ" b="1" dirty="0" smtClean="0"/>
              <a:t>tudené krémy</a:t>
            </a:r>
          </a:p>
          <a:p>
            <a:pPr algn="just"/>
            <a:r>
              <a:rPr lang="cs-CZ" dirty="0"/>
              <a:t>t</a:t>
            </a:r>
            <a:r>
              <a:rPr lang="cs-CZ" dirty="0" smtClean="0"/>
              <a:t>vořeny různými druhy teplých krémů, které spojujeme želatinou + kompotované ovoce, piškoty, rozinky, oříšky, …</a:t>
            </a:r>
          </a:p>
          <a:p>
            <a:pPr algn="just"/>
            <a:r>
              <a:rPr lang="cs-CZ" dirty="0"/>
              <a:t>d</a:t>
            </a:r>
            <a:r>
              <a:rPr lang="cs-CZ" dirty="0" smtClean="0"/>
              <a:t>áme do formy, (3/4 objemu)</a:t>
            </a:r>
          </a:p>
          <a:p>
            <a:pPr algn="just"/>
            <a:r>
              <a:rPr lang="cs-CZ" dirty="0"/>
              <a:t>v</a:t>
            </a:r>
            <a:r>
              <a:rPr lang="cs-CZ" dirty="0" smtClean="0"/>
              <a:t>aříme v páře, necháme vychladnout a ztuhnout</a:t>
            </a:r>
          </a:p>
          <a:p>
            <a:pPr algn="just"/>
            <a:endParaRPr lang="cs-CZ" dirty="0" smtClean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11268" name="AutoShape 4" descr="data:image/jpeg;base64,/9j/4AAQSkZJRgABAQAAAQABAAD/2wCEAAkGBxQTEhQUExQVFhUXFxcYGBgVFhUVFRoXFxUYGBcVFBcYHCggGRolHBQUITEhJSksLi4uFx8zODMsNygtLiwBCgoKDg0OGxAQGywkICQsLCwsLDQsLCwsLDQsLCwsLCwsLCwsLCwsLCwsLCwsLCwsLCwsLCwsLCwsLCwsLCwsLP/AABEIAKgBKwMBIgACEQEDEQH/xAAcAAAABwEBAAAAAAAAAAAAAAAAAQIDBAUGBwj/xABBEAABAwIEAwYFAwMDAQcFAAABAAIRAyEEBRIxQVFhBhMicYGRMqGxwfAHQtEUUuEjcpLxYoKDk6KywhUkM0RT/8QAGgEAAgMBAQAAAAAAAAAAAAAAAwQAAQIFBv/EACoRAAMAAgEEAQQCAQUAAAAAAAABAgMRIQQSMUFREyJhcTKBFAVCkaGx/9oADAMBAAIRAxEAPwDQBxBsbJ5leLpg/RHEQum0jzKul4JNTESoYcLpxwSKLJmOaiSRLqqYqmnDh3bp+lhw25Tz6oCw7+A0YVr7iuYIsUisbJ/EthMU26pW0/YCoe+0AJhSKOKMQbqHVr8Ew2uSdLQS47AK3O1yZWTsrUlpUzENFgnaArVRLGGOfBTcH2XEB9V0n+0bevNaSiwBoaAlbyyv4nVwdLlvnI9L4KPCdnWls1CSfOArbL8K2mIaIUprISktV1XlnQjDEfxQ2GXlK0pSCyFEoI0ShAJJSkkqECRI0ShApQLkCkqiDgqomsG5TaCsmgq1IH4VR47Duabgxz4K/bUhHU8Yg3CJGRyxbN06tcGbp1C3YpzvA7exVlispESw7cP4VTUZCYmprwc+4vHwwwgiYxKAWwYqnULdlMoYobGyhuCmUMGC2SsVr2Fx929IfpMAdbYpTqHJV9VhpmxS/wCtdELHa3ygqyJcNEeu3xSlBx5oAyi1IgD3sodW6cB2TIvsnHC4TDOehTk7RENn1TLinMLiBsVmt6DY2u7klsfqaowIBglJDTqsUrugLm5WOEH279eBrE1JvFlU4rGECxhS8ZiQAZKostwjsRVFNsxPiPADiUXHpLb8IU6nudqY8ssMta+u8MZ6ngBzK6DgMlpUmgtb4uLjuU9gsvp0qTWU2gR7nqTxU5jeaSzZ3b44R2ej6GcC3XNfPx+gmttdLRIiUuPipQlIlCVCC5RqDVx7QYFz0TL8Y4m0BAvqIn2bWOmWZRahzVeanMqmzDO/GKdEjq7ryB+6C+rXpBJwNmpSSsXh88nUXEiCBqkgWIs0iZMT+EK6OIcAXNe8XFnQ6bwdxIPSy1PUt+jb6Vr2XBck61U0s7Y1wZVsS6A6IAJMBruR2v1CtqlFHm1XgDeOo/kCUSYfTI2KR3zhuFvZjRJRJqniAU7KhAkJQQVkHGvndFiMM14g78Cm0tj432UT14M1KpaZUVsMWG4/hNQtC8Bw0m4P5IVTicGWb3B2KZjJvyc3N0/ZyvAzRoatlLoOI8J9E7Row0Rui1B1nWKjrZcx28+yLi2y4JGKw0XCkFp1CUqdZjgFE9FOE9ldTQcEuozS6ECEQBr0UlCnYu9k00XRh50x6pFFhLp4XR/lsSfOkkE87pl7kus+3qob33bJW0gF1p6Ha9WNiq/FYwgRJ90eMxESqLGYncraQOrbekO1KrqjwxslziGgbrr/AGfyxlCgGNAmPEeJPElZf9L8raKZxDwC98hpI2aDFvM/Zbmm2/Rc/qcvc+1eEd//AE7pPpT315Yuk2AlISilKnSDlJKEqux2Pg6Gb8Ty/wArF2oW2amW3pEutXDd9+XFQa1dzug6bppsC/Hmm6tVc7L1NV44QzGJIaczTsksrnimquKjdVWY501jSSknQypbJnaDOO7YWj4nA+g5rL4PFOD4F4ufNZ6jmrsRiXuJtqAHRrbx91rcvwFSqdQHhF7kNHz3Re1z+zfalwIy7KHDxODSXuOkEthv7rBw+K1txfbitLh6gkmoROkOaJLhEEEQbcBvB6JVDKqhh3xAcDytOg7aoRVKjBJbENdMPEOMCCzV5RY8QiYu73wFqlS0g8dhmvZwDgDO1yTDPXwn39VdYfFO7pmuztI1Tzi8rJY7Gd2ysXAeC5Adpvw0jiblDA543EMpgE6QGzciTFwY5FTJbl7XBnJibjnwaGpnNMfDqqf7BI/5Gykszak5kwZg+EiHW36fNFhqbNIaWgDoAIUF+TljpafCNtj6EKlVrnYtrG+NEzDt70SG6bT8Uny2Qc91MwU9lztMCQRboQrLF4YOE8U7humuWLZEk+EQqVUOFktV9WkWGQpWGxAcOqZVAmh0oIyklaKHKVSLHZPVmhzdJ/Coqeo1OBVmWk1pkEVHUzpftwPROvDXixupGNo940AfE3bqOSpTYxxTE6pb9iGTeN6fKH5d8JUynT0hQqbzum6lRx4lac7Bq1PJIrs1PEcNyhUeASITXelo80QE7qaK7v8AkzL3SbeSS90fnVIZ4fJNvMmU5o5Dp/2N4y7fMqM6ARq22TuIcAPzdVmJ1OMgGL+SIvAGuK4W2NZjiGiYIPUqtyDCf1WLp0XHwE6nx/a25HrYeqjZo5zQZW2/SDJGlj8W673EsZyDQfEfMkfJAzX2zwdDosDyZN0jo1PDtY1rabQ1oAAAEADgApIsEzS38kslcw9CKlFKbc5JNRQsLGYjQwnjw6ngqLDg8dzcoszxwNUj9rLdJ4lY7OM+rYglmFeKbAYdVJi+oAeL9oN4mJPGJC52Xuz5O2fCGsc9k7fs2tV9lGxFXS0SQBzJ6x9ws+7NXtpBpFWq4wQWtmWXJIcT5bm3GblDshXZXf3jmuIc93dtffSJgnzN/dDrpdeWHT42XNfB1SJa3V5QfbmsRnNGrUOmIcZsZAHmSuu1ajKTSZ2G30XP8xququeQduc+gb1QnhU0i8eRtMquz2X0sI3UAalR0kufGmeOhsWaI3ud7q0wuYPfU3OmPEQQIDrWmxseNlEy/Dh1RjHuLtUgBpbIMzLi7YGfn5rV0aGmm0MptpvJhpaBqsSSSOJgwJCN9Pve9hJ+3lomYPGaGtdVdDANLXAucHiWAPkNtb6xNlWZpl0PqOpudLrmm6Rcm+k9Li87pVSrTIqVXktDWP0ngQwjVTgCSCQTBHJZit2naGDv3Nc5oczVSY6NXxQIIkGG+K33RsmJXP59Fw3Fdy/sfI1MqOqudDajW6AG6nuadV52aAFMyDPmUaopNpMGtsnURBfxvffa3IWWay0Oqhmpx1CSLEkmZJdyJuedlaDBML2yAQAAYu4GQW1Bwi4PksYZcya6i1VNPwdEp4rD1QHatDuIvAOxBBFjNthPqrClSIbwcOnLyWNwtN7nS7xWcBMghhj4Sd402tK0GSMcGadi0yDtMi5I/OatuHfKE6jU7TJVEs1CNrT5GblXLNlnMfVMHUGhwAl/AtHiNuas8urxTEmY4qY8i7tLwYyY327DxNBU2JGhwIIEmPPor3vQQsjjMxbWpvb+8PDmRa7XWE8NkW8spL8lYsTpmiouJFwQeqMhU7s70NbaWgEnVIeXNYXEERbaxm5IUxmYNJbwBiB+4czEXaLeqLOWa8MqsFz5RKRzxCj4mtpm4DW7uM77xHGyfZdocNj97/Ra71vQN42lsmMqCxVbmlCH6uDjI+4UygdwfNKx1PVSIFyIPtvCNjrTFc8d0fopWbFGxspNLinaWxTTOauQq0WPAJgPTzm6oAUluBEcVW0vJfa6fBjXGfdR6j94T4cOZ9h0/wAqK6o2DZ3Hlf8ACnEcm3+RNITFuM/K6hZzjWsAHS3+VJaSWkMMEHjuRwWTzNxaTrB4+6prb5CY6cylK8+ynzfFudc+gXduxmTnC4OjTJlwbLo21O8RA8iY9FwJoNTEUmsGouqMAHMl4svS1KQIPJJdQ+dHb6KNTsdYbTzROcj4BM1EsPCKlRRKuLDZJ4An2EpGMqwsrn2baaVT/aR72UrhbLlbZmO1mcEUagF3VLHjYmTPpPuqHKcfVptDWVBoY4uALGltgSKj3/FMtAgcPDaVExtXvDBPNOYfLnadIBAMzuZB3BHL+B5rn4bUTydJ4+7kuaDWxTL3vdSa8zoD9IYDOph1OIYQ8A2aTO5FhsuwBDG9yYJpkgEbEbgj0hZrB4B7g0wYiCduEHawEGNlf5M4Uat9nmRvE8pWMmfdLQRRKxtb5JnajONIa0E8ZB5dFl24snfbVc3HJaDtzhmupl4MGJEbzFwuVYfPSH92+RfnY+XWyF9OqptA1UqUdJp0qZdSqNJlpbOm8iRIdyBE891rG49pbpI1CmABEamuAsDImSA02g3PVczy+udPeMeNPEXnqeoHFW9HMSyoXEgkwbHU0mLahMmxOyrHdYnprgYSnIkm/Bf1MAKrZDSWmXBsE+LWZcNMgHwt3N5nqsH2sxVA4mixkN11IfpAj4gA46bSTMgWkTAkzsDmD20mxUGl0gFhZqaBDpM3kbbjjuuddsMQ6vXo6BT1MIb4SS5zmRL6kgcRYi26di4pcA8k2uTo2W5SW2DvE0BzYg6jpLiTxvYA/JN4JmrEfDBIIcBLdxDgRw3Puk9ls1YTD5Dg0gxYtIJFjxsApTcI01pa+CNLwTZzrzMcONvWyxFJzwAtUq0y4yidQbfgfFw8p6rY0KECVQ5WDbVuLSfvP5ZabUAyeEKsc8vYDLXjRn89xrKFGpVdEMa4322IA6kmB6rn2U9r3Cz37tjbjwsNtoVv26psxNB9ME6g9pYd5I3PlcrE5flBonvKh1EbTtPAlIXkly3s63TxEw1S5Z1cZkGUNRMu038yslgQS/UDpkkg/wDa4T6qJgsW+qC2bEfNWuBNM4eoHva3u3anOJs3SPFJ4WhLO8mapXwv+zEysSf5GGUtbiCSTJkdeOykYegNQBcWxPTfy8go2bdoqeHptdT/ANVz40kDmN3TcfVMMz5rywEEvLgD4frCNPTdvL8keen48FjTpUqeJY1xLjVdpb+6XAT6WC6KKQ0BotsuQZ1UP/1PAMbuKlJ5A5VKoH/tafddgqu3T/S4lP3IS6vI61shixClUhdRaifjiF0UIsqX4eHujaSPK6arQJAUzMrVZFiQCfoq1wunJ55OVk+1tIdwr4Mq0mVTcY/OaV3xFgVKnZUZO0x2ib/llCqDwjh59ZVlUbAj5bGeSi16DpFjH8R/KfTODUP4K+viC10jh91RZxig5WmPdBKy2ZOuVLS1sL01U259COy1YNzDDOO3etHqbD5kL0frkLzV2Qe0ZhhS/wCEVm77TfT84XpN0EWXMzeT0+FakfcmKqdJTVRCDFXj2SFz/tjg3907Te8+l10bENVPjcKHAyFGto0no4hWpGOv3U3A9oCAGPi3KxWozPKxTqm1nXH3VPmfZ1jxIEcoXLqpmnNHQhtraEYfO6tN5hzS1w4HxeRB4KXmWbHSBrMb+Xl/hZapldem4gDW3he/qo76lcRa3UrXYq8NFb1zo29TPteHLXOlwHPfzXNsdTJqWBJJsBv6K3aXaTO+/JbP9PuyZc/v3HewiRtB3B5xy+FahrFt+SVPetPgzuT9nsxLAGS1ryIG9yCQSWgxYGx6WWiy/srjHUnkuL9JHgeynAe5oJh1oHxbRsF0V2XtpgslwnxWiJtNtgequcO8tZa5n1sJM8/NW7VeeClXZ45OTUP02xTIfUxLWyJ0ljnuJ3gibWjfnCqMdgHYSvpqQSRZ4aWggWMA3B2n0Xa8yMSSZN9pi8X+S5x+q9MtoUTBk1CQ639pkHz+yxbmn2oJiyV7KTE0y8NfRJFQcr6m7QRz+yiDtM6i6HOLiCWmBPTfl/CpcDVe7w6jC1/ZPJWPqanCzRIt1jdBWNR9tcjLrjaNR2Q7aCsNOmd+IkQbyN1rsRmbcRTNFrnNIPiAGkuH9rS7a8Ta8QkdmsppUzqaxrSb2ABUPFVW1MRUc15B1bhxb8OloaTNh4jf6biTja3p8PjQHcW+FrXO/wA/oYr4WBAAH19zdVWNwGoQtBVxQ8Gu37STIIjYlpA33UyvloDZttul8mB92i+9x5OfhxoGG3LrDz5+m6p2ZS6tVa0SdRJePEAGtePivE/EVqc1wYFSm87Q/aQAS2AZG1yqzLc1pYeuA4eEGrLgS8w7Y33nVuOLUfpcSUt/k1eRt8fArMMADiKLTENJdHE6WlxH/Fqe7MYEuxIBFmsc6Otmt9i/5KE7OGHFurP1Bml2gQJvDRbyDvdN5b2rbhm13FlQ1HzoAjSD4iA6/DUNp2R+1dxlxfZr8CsrqHEZ203LG1jER8NBpLTPImlK7NUcuR/o1lbnPq4txs0d0y4J1GC8nlDdI66iurPcmcc6Qj1DXdpegnFPXgEcgopKlsdEcoCOhZkLOQJaeJb9Cq95n2VlnDZe3/bb3Vay7fIwmo/ijmZv5sTFwfJGQi07KQ0jkttgktmYp0tzF/n+W3Trxz5oqT7SOf8AnZOVoHl1sttvZiJSngyOf0YuNiT+fRYzMRut1mn+oHEfCAdPXqsPmLUxvciUpLLteGUGHtVp3j/UZfl4hf0XqSmJaCNoXliu25Xob9PsxfXwFCo67i0tPmxxZPrpn1XPyo9Fie0ahmwSXBCid0ohBCkSq1RatFWLmqO+AoWY7tRhPgt+77KuGCtCue1ed4ZrdJcXOa64Y3UAQLtc7YGDsqXLs9oVTpaSHWs4ad+AOx9Fx+tTd7XgbwZYS7d8kTHYKBZskqkxeEgbLaYtnhWbzAW8knLe+B1GQzMWIG8FdQ/S+tOGDmukEkEciI9wZB91zXHU5JhXv6b57/T1XUHWDyC0+X3En0Ty12b+AF/B1/FYTUJm5gphhLGaXOG5I/jyTmIxQfTIpuEi/LbeU06u1pmbQIG9yDIsr+3yDSb4CqEnQSJHSd/bqov6gZP/AFGBdpguYRUAMSA34gOVik4rFnQ5wmxE8DGw35yFIy7OWvsNjIIcIjcQQfRCrPM8IPOC9d3wckweW6B1Ku8uDhVHdmwEEeStO0GXClVdpADZJHIA3geUqtwr9DwR+fxuloqqv7hva7eDZ0+0BogeGSdh6e6reylB1Y1nTB7wuaImHDefUR6I8zwbq1MaSBb5kEH6qb2Cy92HAa46uJP1+66M/wAl8AHUxifb5fkd/qGPbqlsybEmbExw3n0IATuFxLjQqMBkNdAPRwBDRHWVmW1oksIOshxmw9PMEW5q6ykuOEq1Yt3zB6Na1pPW7o9EreXbb/AfNhU4/wC0RK2FOqoddhIkkg03CDLx/bE7c1jO1BHe62kuECSTMS1sS3g3xxudl0bH4UPYazGgv0mQbA2i55hYbN8uDnsmmWh0tJYdUgAeLgCPEPMHZOzSqVoTx/y5KDE4lto4Dc7k8fLoqjFVS88xta0CfiMefzUnNJDiBFg0WAAiAJMcNr8zdS+zHZmriq4pCRwe6I0MHxkSN+A6lSZGbtKfwdT/AEowRp4EOIjvajnj/aA2mD5Huy7/ALy170nD4dtNjGMEMY0NaBsGtEAD0CNyblaWjj3XdTYSn0yCdJUSgPEOl1M7sEapiLlaBsrczMvLdtMATttP3UMt6GenGOKXiKmt7ncCflAj6Jum8tO/Iwdk2lpHLut02AWE8VGNSFLqVJJkD5pgVmj9g+f8rSB1+zN062h0Hbpe3T3j0SazzUdpBhvS3G5t5hKxOHGseR4HedvcH8Cf7sNaTPntb29UdtefYnM025fhFbiaY02Fo2k8Sbc1hc1w5BIW5xFWbNE234b/AF8lmu0NGD5/XifmtR8FZGuGvRgcaIK6b+i2f/Hg3biajPInxj0Jn1XPMxp3S+yucnB4ulX/AGgw8D+x3xfY+iWyydnp73KPTDH3T5CgYHGMrU21KZDmuAIINiCptJ0jySg2MYzDF48L3MIvLfvzCx/aaviW/wCiKjZcD44LXwOA07uO1hN7LdQsv2w7POrgOYYc24Qsk7Ta8kOVZhgjSLmVHEOBJIcfCTIbDo8QtqvbY2IIVPUbIaWTxdv4rAmw3sBvdbXG5O4GX0nB9m6nE1KUCC3WIJ0AgiN4cL2VDjmkvb3waGnV46TA2oAb6YGkSfC2SLNB3Sy0LNa8lv2Rzk1mmlUMvYJklpc4E8omwi/W6l5pR3Kx2X4J7KtOqxlQvY4SwNdxbpILp8M7jUIXRhQDhskc+NTW59nV6TK7jn0c+xtOCoNM6ajHbQ5pn1v8pW1zLJCSYCzOPyh7ZBarx5F4Y0534Lmvnb2a4fBHDmLzf7JWD7S1nl2m+5vLrRcgffhKq3DvRwB4jy6KVQwwpCdYEiDsBvP2CG3Mr8nRxSteDT4DNSwAvklzSQJ42AG1/VN0cwJBkAXE+c/NU2FgvGl/eO2DQOO2/urfDZU975fIaCCGDnzdzKXcOl2+gt1Ecvyx3tViiXAmL2v5KswlOTe43v8AytXiMoFVsOHuqupkNVjh3b/D/aWgj0KZWlyczv40XGBfLAJ5KwzzEDDYGtU/c5uhuwJc/wANvIEn0VPl2QYp7tQrhun9ndtLDy6z5EIs07O4rEvY3EYhoptM6KdOPW7j4otJndMJvWwMKO9OnwvJlctr1cQ5tClT1O2vsB/cTsBtfhHous4bJmswYw87Mu7m+dRd/wArpeS5PSw7NNJgaIEn9zurjxKsKzrdFJxrWjXVdX9VpTwkc/q16zCcOWmHgjWNg2PFHXhdVmZ4IPbUqlpdRZMuBHdiSGhrTqF5A8IPEWV9SqMx1Z7p/wDtqN6jhILnNdApt5h2ne9vNODvMS8CNFFlgwCGADZoaLHzTOHFqdAbyOX+fZj8i7O18YdTaQw1Ak+KoP8AUI5tpjc3ddxG/FdLyLJaOEp6KTd7uc673u/ucfsLDgpOHpBoAGwT0piYU+Ba8tX5ASkoygxsmPfyWwQ/hWW8/oixL+7p1J4ggdSU5UEEEbKDnVWXAC4aL+ZEn5QtwtsDmvthsrqRSgb+n0SKZNj+cECb+v59k0c3fAuqLjy/Nk2RyCW64CSW9fmoRmZo19LjNxcRts7fqb/NNVi6pMmAL229fY+6U5zTvIMwSNud79OuyedWbpdHlseu5HQDgmH+uRJLfDfA06mGsA2A33ve8nrDt1m88dqPlPvP+ArbE1XOEWiTA997KvqYcu+XzMXW4nXLBZcvd9smLzKiqCrTW6zLBgTx6f54rKZhRI6dPVDyzvkf6PL/ALWdK/RjPW927CPMOa4uZJ3abmPIk+4XUgYuF5UoV30ntqU3Fr2mWkcCF6K7FdpKeNw7XgjWAA9vEOG6RudPZ14rZqAZRplphOhCNiXUwdwPZNnCs/sb7BPwhCmiEY4ZkRpaPQLOZplBpy5l28RxHlzC1ZakliFkwzkWmbi3L4MSxsoHAh24WmxeTtddnhPyP8KCcK5nxN9eHuuXk6e4/Q5OZMpxkFM7safQJFbshh3RqpC3K30V/ScE+42shrgL9Sl7KXLuzlGiZp02tNxMX91Op4YAnrdTaPX0TukWCrTrkp5G/I1QwfEp/wDp2pUW/wApbBzW0kuATbF4RmgTzSjTGocZv7p3RI3TjyGi6PMtrQN0LJgLFfqBnTmUhSpT3tY92zTuAficB0BgdSFe47Fl1hPosv2Ywv8AVY9+JdenhxppyPCXSQIPmHPP/hpiYJGl9z9F7gMiFHD0sM2AGw6pH7qhG3UAQPQKzp0A0QApBCQmktAapvyJCAKOERWjAFIFOG9eKTTpwJ4/RSMMQGku2Fz5KFMS7EaaU8dh5qnbWN/eepPn5WTWIx2u+wE6W8up8/sm6Dvr8imYjS5Odlzq648Cu+N7kX4Ex7Hz4InVXcCCLSIE23MESm3HcbkAee29tz4fmmq/rx8+HD3HuiJC7ppErXwIHGbQbmeCac+OfpMfVKo1JF7gxx+iUGtN/F8iqL8mPp7e8k7CIA49ZSi3VNvvAHP3J9U61gAAcb3O07QZM+fPgUkX2LdtrjYQYsZER1MJnfIj2cDFUANgwd/IGYvxKj1nT4bgWMbCPwqZ3EtEkTB2IPEzH5/KJ2GPLlxEcZnhy+XMLSaMOafhFFisKXGADy9Y/wCirMZk4Avv/nYe61tQMYODneh2mI+XVVOMpvf0HqbQLdeHv5LNN1+guLtxv5Zz3MMPBiyayjNK2EqirRcWkESJs4cnBabMMvY0HieMCfyxH5KzGLpwdkvUHUw5tnorsrn9LGUW1KbhMeIcWniCFdAwvLOWZtXw1QVKDix3EDZ3Rw2IXe+w/bCjjaYkhtUDxMJvPTmEtUaHprZsGlKTdglNehmhcIQggoQKEaCChZGq4BjuEHmLJh2WkfC73VgjQawRXlG1dIqv6WoOAPkUfdvH7forOUSF/iQa+qyCGu/tTgaeSklJKtdLBPqsbDiEzW6lPOKgYyrARpxzPgxtspO1mZdxh3lnxu8LY3k7kdY+cK/7J5P/AEmEpUSPHGupH/8AR249BDR0aFkstb/W5kGb0cND38i8Hwt9XR/wXRKjlUctsJk+1Kf7Yy8pBRuKINlFAiYTracCeKNwgJ6kQGFzrBQrYeGggzsqbF5mHAtaCWEnl4ouN/JJxWOLmlvwsn1McHdNvy6iUnB06QIADgRYnbe1h/hHxxrliOfM39sjdU2ttYx736bI6NSxHP7EfZP4WC2Im0ff+EzhiASCByIgdQduhPujbE+3lP5A83HnG8+UfnBJiQNrcDN9x7/wl1nXPC9/WOX5dJpt8Rgb/m3ESPyynojXIikfX84p3QenqETWAyRA4R/08t0oNNoiP9wU2RS0Z5uDfPwPH/ddG/KE3/S1IP8Apv6eF3AeX2QQWvrP4K/xF8gZh38ab7A/sdtPkkVMI8XFN5Nj8J5bbdEEFPrP4M/4i+SS/L3PvocHXGzunTz91DfhKgMOp1I3B0EkdDb09EEFlZX4DV0q0qT5/wDSvxuW1wP/AMbiOYY48N7DcSbws7mGU1Xf/r1OOzH8/JBBX9Xa8F/4/bXFMz2KyDETahX/APKqH6BRWZTimkOZQxLXDYtpVgR5ENQQQayfgexxxyzp/YbtliWxSxmHxJGwq9xV2/7fh+a6nQrNc0FskHoUEEGuQy44FjVyPslgHkfZBBUaD0nkhpPIoIKEBpPIoaTyKCCogNJ5FFpPIoIKyBFp5H2SS08j7IIKixmow8j7LKdq8ZUp03uZTqOcB4Q1jneI2FgPX0RoKq8GoeqLD9NMkdh8GH1ARVrnvHyIcBs1p9JPqtI8EnZBBRLXBVU6bbE6Oh9kurTPIoIKzIzmWMFKn8Je87NAP/qIFgs87EVqrxra7SD4WhpAG3Dja0+aCCPGkvAlmVXWt8fA7WwzzchwiIgGdjvz/wAJ3BUnAfCfY8IHLnPuggr73opYV37DFMtvDjc8CTc/SR8t1B7t8nwu34tPHnbkUEFc2YyYd+x6pTef2m8jY/wl06T5DtLvY7iBy3i6CCneRYVvexs0HcGut0J+qU5p/sd6tcf/AIlBBTvK+il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0" name="AutoShape 6" descr="data:image/jpeg;base64,/9j/4AAQSkZJRgABAQAAAQABAAD/2wCEAAkGBxQTEhQUExQVFhUXFxcYGBgVFhUVFRoXFxUYGBcVFBcYHCggGRolHBQUITEhJSksLi4uFx8zODMsNygtLiwBCgoKDg0OGxAQGywkICQsLCwsLDQsLCwsLDQsLCwsLCwsLCwsLCwsLCwsLCwsLCwsLCwsLCwsLCwsLCwsLCwsLP/AABEIAKgBKwMBIgACEQEDEQH/xAAcAAAABwEBAAAAAAAAAAAAAAAAAQIDBAUGBwj/xABBEAABAwIEAwYFAwMDAQcFAAABAAIRAyEEBRIxQVFhBhMicYGRMqGxwfAHQtEUUuEjcpLxYoKDk6KywhUkM0RT/8QAGgEAAgMBAQAAAAAAAAAAAAAAAwQAAQIFBv/EACoRAAMAAgEEAQQCAQUAAAAAAAABAgMRIQQSMUFREyJhcTKBFAVCkaGx/9oADAMBAAIRAxEAPwDQBxBsbJ5leLpg/RHEQum0jzKul4JNTESoYcLpxwSKLJmOaiSRLqqYqmnDh3bp+lhw25Tz6oCw7+A0YVr7iuYIsUisbJ/EthMU26pW0/YCoe+0AJhSKOKMQbqHVr8Ew2uSdLQS47AK3O1yZWTsrUlpUzENFgnaArVRLGGOfBTcH2XEB9V0n+0bevNaSiwBoaAlbyyv4nVwdLlvnI9L4KPCdnWls1CSfOArbL8K2mIaIUprISktV1XlnQjDEfxQ2GXlK0pSCyFEoI0ShAJJSkkqECRI0ShApQLkCkqiDgqomsG5TaCsmgq1IH4VR47Duabgxz4K/bUhHU8Yg3CJGRyxbN06tcGbp1C3YpzvA7exVlispESw7cP4VTUZCYmprwc+4vHwwwgiYxKAWwYqnULdlMoYobGyhuCmUMGC2SsVr2Fx929IfpMAdbYpTqHJV9VhpmxS/wCtdELHa3ygqyJcNEeu3xSlBx5oAyi1IgD3sodW6cB2TIvsnHC4TDOehTk7RENn1TLinMLiBsVmt6DY2u7klsfqaowIBglJDTqsUrugLm5WOEH279eBrE1JvFlU4rGECxhS8ZiQAZKostwjsRVFNsxPiPADiUXHpLb8IU6nudqY8ssMta+u8MZ6ngBzK6DgMlpUmgtb4uLjuU9gsvp0qTWU2gR7nqTxU5jeaSzZ3b44R2ej6GcC3XNfPx+gmttdLRIiUuPipQlIlCVCC5RqDVx7QYFz0TL8Y4m0BAvqIn2bWOmWZRahzVeanMqmzDO/GKdEjq7ryB+6C+rXpBJwNmpSSsXh88nUXEiCBqkgWIs0iZMT+EK6OIcAXNe8XFnQ6bwdxIPSy1PUt+jb6Vr2XBck61U0s7Y1wZVsS6A6IAJMBruR2v1CtqlFHm1XgDeOo/kCUSYfTI2KR3zhuFvZjRJRJqniAU7KhAkJQQVkHGvndFiMM14g78Cm0tj432UT14M1KpaZUVsMWG4/hNQtC8Bw0m4P5IVTicGWb3B2KZjJvyc3N0/ZyvAzRoatlLoOI8J9E7Row0Rui1B1nWKjrZcx28+yLi2y4JGKw0XCkFp1CUqdZjgFE9FOE9ldTQcEuozS6ECEQBr0UlCnYu9k00XRh50x6pFFhLp4XR/lsSfOkkE87pl7kus+3qob33bJW0gF1p6Ha9WNiq/FYwgRJ90eMxESqLGYncraQOrbekO1KrqjwxslziGgbrr/AGfyxlCgGNAmPEeJPElZf9L8raKZxDwC98hpI2aDFvM/Zbmm2/Rc/qcvc+1eEd//AE7pPpT315Yuk2AlISilKnSDlJKEqux2Pg6Gb8Ty/wArF2oW2amW3pEutXDd9+XFQa1dzug6bppsC/Hmm6tVc7L1NV44QzGJIaczTsksrnimquKjdVWY501jSSknQypbJnaDOO7YWj4nA+g5rL4PFOD4F4ufNZ6jmrsRiXuJtqAHRrbx91rcvwFSqdQHhF7kNHz3Re1z+zfalwIy7KHDxODSXuOkEthv7rBw+K1txfbitLh6gkmoROkOaJLhEEEQbcBvB6JVDKqhh3xAcDytOg7aoRVKjBJbENdMPEOMCCzV5RY8QiYu73wFqlS0g8dhmvZwDgDO1yTDPXwn39VdYfFO7pmuztI1Tzi8rJY7Gd2ysXAeC5Adpvw0jiblDA543EMpgE6QGzciTFwY5FTJbl7XBnJibjnwaGpnNMfDqqf7BI/5Gykszak5kwZg+EiHW36fNFhqbNIaWgDoAIUF+TljpafCNtj6EKlVrnYtrG+NEzDt70SG6bT8Uny2Qc91MwU9lztMCQRboQrLF4YOE8U7humuWLZEk+EQqVUOFktV9WkWGQpWGxAcOqZVAmh0oIyklaKHKVSLHZPVmhzdJ/Coqeo1OBVmWk1pkEVHUzpftwPROvDXixupGNo940AfE3bqOSpTYxxTE6pb9iGTeN6fKH5d8JUynT0hQqbzum6lRx4lac7Bq1PJIrs1PEcNyhUeASITXelo80QE7qaK7v8AkzL3SbeSS90fnVIZ4fJNvMmU5o5Dp/2N4y7fMqM6ARq22TuIcAPzdVmJ1OMgGL+SIvAGuK4W2NZjiGiYIPUqtyDCf1WLp0XHwE6nx/a25HrYeqjZo5zQZW2/SDJGlj8W673EsZyDQfEfMkfJAzX2zwdDosDyZN0jo1PDtY1rabQ1oAAAEADgApIsEzS38kslcw9CKlFKbc5JNRQsLGYjQwnjw6ngqLDg8dzcoszxwNUj9rLdJ4lY7OM+rYglmFeKbAYdVJi+oAeL9oN4mJPGJC52Xuz5O2fCGsc9k7fs2tV9lGxFXS0SQBzJ6x9ws+7NXtpBpFWq4wQWtmWXJIcT5bm3GblDshXZXf3jmuIc93dtffSJgnzN/dDrpdeWHT42XNfB1SJa3V5QfbmsRnNGrUOmIcZsZAHmSuu1ajKTSZ2G30XP8xququeQduc+gb1QnhU0i8eRtMquz2X0sI3UAalR0kufGmeOhsWaI3ud7q0wuYPfU3OmPEQQIDrWmxseNlEy/Dh1RjHuLtUgBpbIMzLi7YGfn5rV0aGmm0MptpvJhpaBqsSSSOJgwJCN9Pve9hJ+3lomYPGaGtdVdDANLXAucHiWAPkNtb6xNlWZpl0PqOpudLrmm6Rcm+k9Li87pVSrTIqVXktDWP0ngQwjVTgCSCQTBHJZit2naGDv3Nc5oczVSY6NXxQIIkGG+K33RsmJXP59Fw3Fdy/sfI1MqOqudDajW6AG6nuadV52aAFMyDPmUaopNpMGtsnURBfxvffa3IWWay0Oqhmpx1CSLEkmZJdyJuedlaDBML2yAQAAYu4GQW1Bwi4PksYZcya6i1VNPwdEp4rD1QHatDuIvAOxBBFjNthPqrClSIbwcOnLyWNwtN7nS7xWcBMghhj4Sd402tK0GSMcGadi0yDtMi5I/OatuHfKE6jU7TJVEs1CNrT5GblXLNlnMfVMHUGhwAl/AtHiNuas8urxTEmY4qY8i7tLwYyY327DxNBU2JGhwIIEmPPor3vQQsjjMxbWpvb+8PDmRa7XWE8NkW8spL8lYsTpmiouJFwQeqMhU7s70NbaWgEnVIeXNYXEERbaxm5IUxmYNJbwBiB+4czEXaLeqLOWa8MqsFz5RKRzxCj4mtpm4DW7uM77xHGyfZdocNj97/Ra71vQN42lsmMqCxVbmlCH6uDjI+4UygdwfNKx1PVSIFyIPtvCNjrTFc8d0fopWbFGxspNLinaWxTTOauQq0WPAJgPTzm6oAUluBEcVW0vJfa6fBjXGfdR6j94T4cOZ9h0/wAqK6o2DZ3Hlf8ACnEcm3+RNITFuM/K6hZzjWsAHS3+VJaSWkMMEHjuRwWTzNxaTrB4+6prb5CY6cylK8+ynzfFudc+gXduxmTnC4OjTJlwbLo21O8RA8iY9FwJoNTEUmsGouqMAHMl4svS1KQIPJJdQ+dHb6KNTsdYbTzROcj4BM1EsPCKlRRKuLDZJ4An2EpGMqwsrn2baaVT/aR72UrhbLlbZmO1mcEUagF3VLHjYmTPpPuqHKcfVptDWVBoY4uALGltgSKj3/FMtAgcPDaVExtXvDBPNOYfLnadIBAMzuZB3BHL+B5rn4bUTydJ4+7kuaDWxTL3vdSa8zoD9IYDOph1OIYQ8A2aTO5FhsuwBDG9yYJpkgEbEbgj0hZrB4B7g0wYiCduEHawEGNlf5M4Uat9nmRvE8pWMmfdLQRRKxtb5JnajONIa0E8ZB5dFl24snfbVc3HJaDtzhmupl4MGJEbzFwuVYfPSH92+RfnY+XWyF9OqptA1UqUdJp0qZdSqNJlpbOm8iRIdyBE891rG49pbpI1CmABEamuAsDImSA02g3PVczy+udPeMeNPEXnqeoHFW9HMSyoXEgkwbHU0mLahMmxOyrHdYnprgYSnIkm/Bf1MAKrZDSWmXBsE+LWZcNMgHwt3N5nqsH2sxVA4mixkN11IfpAj4gA46bSTMgWkTAkzsDmD20mxUGl0gFhZqaBDpM3kbbjjuuddsMQ6vXo6BT1MIb4SS5zmRL6kgcRYi26di4pcA8k2uTo2W5SW2DvE0BzYg6jpLiTxvYA/JN4JmrEfDBIIcBLdxDgRw3Puk9ls1YTD5Dg0gxYtIJFjxsApTcI01pa+CNLwTZzrzMcONvWyxFJzwAtUq0y4yidQbfgfFw8p6rY0KECVQ5WDbVuLSfvP5ZabUAyeEKsc8vYDLXjRn89xrKFGpVdEMa4322IA6kmB6rn2U9r3Cz37tjbjwsNtoVv26psxNB9ME6g9pYd5I3PlcrE5flBonvKh1EbTtPAlIXkly3s63TxEw1S5Z1cZkGUNRMu038yslgQS/UDpkkg/wDa4T6qJgsW+qC2bEfNWuBNM4eoHva3u3anOJs3SPFJ4WhLO8mapXwv+zEysSf5GGUtbiCSTJkdeOykYegNQBcWxPTfy8go2bdoqeHptdT/ANVz40kDmN3TcfVMMz5rywEEvLgD4frCNPTdvL8keen48FjTpUqeJY1xLjVdpb+6XAT6WC6KKQ0BotsuQZ1UP/1PAMbuKlJ5A5VKoH/tafddgqu3T/S4lP3IS6vI61shixClUhdRaifjiF0UIsqX4eHujaSPK6arQJAUzMrVZFiQCfoq1wunJ55OVk+1tIdwr4Mq0mVTcY/OaV3xFgVKnZUZO0x2ib/llCqDwjh59ZVlUbAj5bGeSi16DpFjH8R/KfTODUP4K+viC10jh91RZxig5WmPdBKy2ZOuVLS1sL01U259COy1YNzDDOO3etHqbD5kL0frkLzV2Qe0ZhhS/wCEVm77TfT84XpN0EWXMzeT0+FakfcmKqdJTVRCDFXj2SFz/tjg3907Te8+l10bENVPjcKHAyFGto0no4hWpGOv3U3A9oCAGPi3KxWozPKxTqm1nXH3VPmfZ1jxIEcoXLqpmnNHQhtraEYfO6tN5hzS1w4HxeRB4KXmWbHSBrMb+Xl/hZapldem4gDW3he/qo76lcRa3UrXYq8NFb1zo29TPteHLXOlwHPfzXNsdTJqWBJJsBv6K3aXaTO+/JbP9PuyZc/v3HewiRtB3B5xy+FahrFt+SVPetPgzuT9nsxLAGS1ryIG9yCQSWgxYGx6WWiy/srjHUnkuL9JHgeynAe5oJh1oHxbRsF0V2XtpgslwnxWiJtNtgequcO8tZa5n1sJM8/NW7VeeClXZ45OTUP02xTIfUxLWyJ0ljnuJ3gibWjfnCqMdgHYSvpqQSRZ4aWggWMA3B2n0Xa8yMSSZN9pi8X+S5x+q9MtoUTBk1CQ639pkHz+yxbmn2oJiyV7KTE0y8NfRJFQcr6m7QRz+yiDtM6i6HOLiCWmBPTfl/CpcDVe7w6jC1/ZPJWPqanCzRIt1jdBWNR9tcjLrjaNR2Q7aCsNOmd+IkQbyN1rsRmbcRTNFrnNIPiAGkuH9rS7a8Ta8QkdmsppUzqaxrSb2ABUPFVW1MRUc15B1bhxb8OloaTNh4jf6biTja3p8PjQHcW+FrXO/wA/oYr4WBAAH19zdVWNwGoQtBVxQ8Gu37STIIjYlpA33UyvloDZttul8mB92i+9x5OfhxoGG3LrDz5+m6p2ZS6tVa0SdRJePEAGtePivE/EVqc1wYFSm87Q/aQAS2AZG1yqzLc1pYeuA4eEGrLgS8w7Y33nVuOLUfpcSUt/k1eRt8fArMMADiKLTENJdHE6WlxH/Fqe7MYEuxIBFmsc6Otmt9i/5KE7OGHFurP1Bml2gQJvDRbyDvdN5b2rbhm13FlQ1HzoAjSD4iA6/DUNp2R+1dxlxfZr8CsrqHEZ203LG1jER8NBpLTPImlK7NUcuR/o1lbnPq4txs0d0y4J1GC8nlDdI66iurPcmcc6Qj1DXdpegnFPXgEcgopKlsdEcoCOhZkLOQJaeJb9Cq95n2VlnDZe3/bb3Vay7fIwmo/ijmZv5sTFwfJGQi07KQ0jkttgktmYp0tzF/n+W3Trxz5oqT7SOf8AnZOVoHl1sttvZiJSngyOf0YuNiT+fRYzMRut1mn+oHEfCAdPXqsPmLUxvciUpLLteGUGHtVp3j/UZfl4hf0XqSmJaCNoXliu25Xob9PsxfXwFCo67i0tPmxxZPrpn1XPyo9Fie0ahmwSXBCid0ohBCkSq1RatFWLmqO+AoWY7tRhPgt+77KuGCtCue1ed4ZrdJcXOa64Y3UAQLtc7YGDsqXLs9oVTpaSHWs4ad+AOx9Fx+tTd7XgbwZYS7d8kTHYKBZskqkxeEgbLaYtnhWbzAW8knLe+B1GQzMWIG8FdQ/S+tOGDmukEkEciI9wZB91zXHU5JhXv6b57/T1XUHWDyC0+X3En0Ty12b+AF/B1/FYTUJm5gphhLGaXOG5I/jyTmIxQfTIpuEi/LbeU06u1pmbQIG9yDIsr+3yDSb4CqEnQSJHSd/bqov6gZP/AFGBdpguYRUAMSA34gOVik4rFnQ5wmxE8DGw35yFIy7OWvsNjIIcIjcQQfRCrPM8IPOC9d3wckweW6B1Ku8uDhVHdmwEEeStO0GXClVdpADZJHIA3geUqtwr9DwR+fxuloqqv7hva7eDZ0+0BogeGSdh6e6reylB1Y1nTB7wuaImHDefUR6I8zwbq1MaSBb5kEH6qb2Cy92HAa46uJP1+66M/wAl8AHUxifb5fkd/qGPbqlsybEmbExw3n0IATuFxLjQqMBkNdAPRwBDRHWVmW1oksIOshxmw9PMEW5q6ykuOEq1Yt3zB6Na1pPW7o9EreXbb/AfNhU4/wC0RK2FOqoddhIkkg03CDLx/bE7c1jO1BHe62kuECSTMS1sS3g3xxudl0bH4UPYazGgv0mQbA2i55hYbN8uDnsmmWh0tJYdUgAeLgCPEPMHZOzSqVoTx/y5KDE4lto4Dc7k8fLoqjFVS88xta0CfiMefzUnNJDiBFg0WAAiAJMcNr8zdS+zHZmriq4pCRwe6I0MHxkSN+A6lSZGbtKfwdT/AEowRp4EOIjvajnj/aA2mD5Huy7/ALy170nD4dtNjGMEMY0NaBsGtEAD0CNyblaWjj3XdTYSn0yCdJUSgPEOl1M7sEapiLlaBsrczMvLdtMATttP3UMt6GenGOKXiKmt7ncCflAj6Jum8tO/Iwdk2lpHLut02AWE8VGNSFLqVJJkD5pgVmj9g+f8rSB1+zN062h0Hbpe3T3j0SazzUdpBhvS3G5t5hKxOHGseR4HedvcH8Cf7sNaTPntb29UdtefYnM025fhFbiaY02Fo2k8Sbc1hc1w5BIW5xFWbNE234b/AF8lmu0NGD5/XifmtR8FZGuGvRgcaIK6b+i2f/Hg3biajPInxj0Jn1XPMxp3S+yucnB4ulX/AGgw8D+x3xfY+iWyydnp73KPTDH3T5CgYHGMrU21KZDmuAIINiCptJ0jySg2MYzDF48L3MIvLfvzCx/aaviW/wCiKjZcD44LXwOA07uO1hN7LdQsv2w7POrgOYYc24Qsk7Ta8kOVZhgjSLmVHEOBJIcfCTIbDo8QtqvbY2IIVPUbIaWTxdv4rAmw3sBvdbXG5O4GX0nB9m6nE1KUCC3WIJ0AgiN4cL2VDjmkvb3waGnV46TA2oAb6YGkSfC2SLNB3Sy0LNa8lv2Rzk1mmlUMvYJklpc4E8omwi/W6l5pR3Kx2X4J7KtOqxlQvY4SwNdxbpILp8M7jUIXRhQDhskc+NTW59nV6TK7jn0c+xtOCoNM6ajHbQ5pn1v8pW1zLJCSYCzOPyh7ZBarx5F4Y0534Lmvnb2a4fBHDmLzf7JWD7S1nl2m+5vLrRcgffhKq3DvRwB4jy6KVQwwpCdYEiDsBvP2CG3Mr8nRxSteDT4DNSwAvklzSQJ42AG1/VN0cwJBkAXE+c/NU2FgvGl/eO2DQOO2/urfDZU975fIaCCGDnzdzKXcOl2+gt1Ecvyx3tViiXAmL2v5KswlOTe43v8AytXiMoFVsOHuqupkNVjh3b/D/aWgj0KZWlyczv40XGBfLAJ5KwzzEDDYGtU/c5uhuwJc/wANvIEn0VPl2QYp7tQrhun9ndtLDy6z5EIs07O4rEvY3EYhoptM6KdOPW7j4otJndMJvWwMKO9OnwvJlctr1cQ5tClT1O2vsB/cTsBtfhHous4bJmswYw87Mu7m+dRd/wArpeS5PSw7NNJgaIEn9zurjxKsKzrdFJxrWjXVdX9VpTwkc/q16zCcOWmHgjWNg2PFHXhdVmZ4IPbUqlpdRZMuBHdiSGhrTqF5A8IPEWV9SqMx1Z7p/wDtqN6jhILnNdApt5h2ne9vNODvMS8CNFFlgwCGADZoaLHzTOHFqdAbyOX+fZj8i7O18YdTaQw1Ak+KoP8AUI5tpjc3ddxG/FdLyLJaOEp6KTd7uc673u/ucfsLDgpOHpBoAGwT0piYU+Ba8tX5ASkoygxsmPfyWwQ/hWW8/oixL+7p1J4ggdSU5UEEEbKDnVWXAC4aL+ZEn5QtwtsDmvthsrqRSgb+n0SKZNj+cECb+v59k0c3fAuqLjy/Nk2RyCW64CSW9fmoRmZo19LjNxcRts7fqb/NNVi6pMmAL229fY+6U5zTvIMwSNud79OuyedWbpdHlseu5HQDgmH+uRJLfDfA06mGsA2A33ve8nrDt1m88dqPlPvP+ArbE1XOEWiTA997KvqYcu+XzMXW4nXLBZcvd9smLzKiqCrTW6zLBgTx6f54rKZhRI6dPVDyzvkf6PL/ALWdK/RjPW927CPMOa4uZJ3abmPIk+4XUgYuF5UoV30ntqU3Fr2mWkcCF6K7FdpKeNw7XgjWAA9vEOG6RudPZ14rZqAZRplphOhCNiXUwdwPZNnCs/sb7BPwhCmiEY4ZkRpaPQLOZplBpy5l28RxHlzC1ZakliFkwzkWmbi3L4MSxsoHAh24WmxeTtddnhPyP8KCcK5nxN9eHuuXk6e4/Q5OZMpxkFM7safQJFbshh3RqpC3K30V/ScE+42shrgL9Sl7KXLuzlGiZp02tNxMX91Op4YAnrdTaPX0TukWCrTrkp5G/I1QwfEp/wDp2pUW/wApbBzW0kuATbF4RmgTzSjTGocZv7p3RI3TjyGi6PMtrQN0LJgLFfqBnTmUhSpT3tY92zTuAficB0BgdSFe47Fl1hPosv2Ywv8AVY9+JdenhxppyPCXSQIPmHPP/hpiYJGl9z9F7gMiFHD0sM2AGw6pH7qhG3UAQPQKzp0A0QApBCQmktAapvyJCAKOERWjAFIFOG9eKTTpwJ4/RSMMQGku2Fz5KFMS7EaaU8dh5qnbWN/eepPn5WTWIx2u+wE6W8up8/sm6Dvr8imYjS5Odlzq648Cu+N7kX4Ex7Hz4InVXcCCLSIE23MESm3HcbkAee29tz4fmmq/rx8+HD3HuiJC7ppErXwIHGbQbmeCac+OfpMfVKo1JF7gxx+iUGtN/F8iqL8mPp7e8k7CIA49ZSi3VNvvAHP3J9U61gAAcb3O07QZM+fPgUkX2LdtrjYQYsZER1MJnfIj2cDFUANgwd/IGYvxKj1nT4bgWMbCPwqZ3EtEkTB2IPEzH5/KJ2GPLlxEcZnhy+XMLSaMOafhFFisKXGADy9Y/wCirMZk4Avv/nYe61tQMYODneh2mI+XVVOMpvf0HqbQLdeHv5LNN1+guLtxv5Zz3MMPBiyayjNK2EqirRcWkESJs4cnBabMMvY0HieMCfyxH5KzGLpwdkvUHUw5tnorsrn9LGUW1KbhMeIcWniCFdAwvLOWZtXw1QVKDix3EDZ3Rw2IXe+w/bCjjaYkhtUDxMJvPTmEtUaHprZsGlKTdglNehmhcIQggoQKEaCChZGq4BjuEHmLJh2WkfC73VgjQawRXlG1dIqv6WoOAPkUfdvH7forOUSF/iQa+qyCGu/tTgaeSklJKtdLBPqsbDiEzW6lPOKgYyrARpxzPgxtspO1mZdxh3lnxu8LY3k7kdY+cK/7J5P/AEmEpUSPHGupH/8AR249BDR0aFkstb/W5kGb0cND38i8Hwt9XR/wXRKjlUctsJk+1Kf7Yy8pBRuKINlFAiYTracCeKNwgJ6kQGFzrBQrYeGggzsqbF5mHAtaCWEnl4ouN/JJxWOLmlvwsn1McHdNvy6iUnB06QIADgRYnbe1h/hHxxrliOfM39sjdU2ttYx736bI6NSxHP7EfZP4WC2Im0ff+EzhiASCByIgdQduhPujbE+3lP5A83HnG8+UfnBJiQNrcDN9x7/wl1nXPC9/WOX5dJpt8Rgb/m3ESPyynojXIikfX84p3QenqETWAyRA4R/08t0oNNoiP9wU2RS0Z5uDfPwPH/ddG/KE3/S1IP8Apv6eF3AeX2QQWvrP4K/xF8gZh38ab7A/sdtPkkVMI8XFN5Nj8J5bbdEEFPrP4M/4i+SS/L3PvocHXGzunTz91DfhKgMOp1I3B0EkdDb09EEFlZX4DV0q0qT5/wDSvxuW1wP/AMbiOYY48N7DcSbws7mGU1Xf/r1OOzH8/JBBX9Xa8F/4/bXFMz2KyDETahX/APKqH6BRWZTimkOZQxLXDYtpVgR5ENQQQayfgexxxyzp/YbtliWxSxmHxJGwq9xV2/7fh+a6nQrNc0FskHoUEEGuQy44FjVyPslgHkfZBBUaD0nkhpPIoIKEBpPIoaTyKCCogNJ5FFpPIoIKyBFp5H2SS08j7IIKixmow8j7LKdq8ZUp03uZTqOcB4Q1jneI2FgPX0RoKq8GoeqLD9NMkdh8GH1ARVrnvHyIcBs1p9JPqtI8EnZBBRLXBVU6bbE6Oh9kurTPIoIKzIzmWMFKn8Je87NAP/qIFgs87EVqrxra7SD4WhpAG3Dja0+aCCPGkvAlmVXWt8fA7WwzzchwiIgGdjvz/wAJ3BUnAfCfY8IHLnPuggr73opYV37DFMtvDjc8CTc/SR8t1B7t8nwu34tPHnbkUEFc2YyYd+x6pTef2m8jY/wl06T5DtLvY7iBy3i6CCneRYVvexs0HcGut0J+qU5p/sd6tcf/AIlBBTvK+il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2" name="AutoShape 8" descr="data:image/jpeg;base64,/9j/4AAQSkZJRgABAQAAAQABAAD/2wCEAAkGBxQTEhQUExQVFhUXFxcYGBgVFhUVFRoXFxUYGBcVFBcYHCggGRolHBQUITEhJSksLi4uFx8zODMsNygtLiwBCgoKDg0OGxAQGywkICQsLCwsLDQsLCwsLDQsLCwsLCwsLCwsLCwsLCwsLCwsLCwsLCwsLCwsLCwsLCwsLCwsLP/AABEIAKgBKwMBIgACEQEDEQH/xAAcAAAABwEBAAAAAAAAAAAAAAAAAQIDBAUGBwj/xABBEAABAwIEAwYFAwMDAQcFAAABAAIRAyEEBRIxQVFhBhMicYGRMqGxwfAHQtEUUuEjcpLxYoKDk6KywhUkM0RT/8QAGgEAAgMBAQAAAAAAAAAAAAAAAwQAAQIFBv/EACoRAAMAAgEEAQQCAQUAAAAAAAABAgMRIQQSMUFREyJhcTKBFAVCkaGx/9oADAMBAAIRAxEAPwDQBxBsbJ5leLpg/RHEQum0jzKul4JNTESoYcLpxwSKLJmOaiSRLqqYqmnDh3bp+lhw25Tz6oCw7+A0YVr7iuYIsUisbJ/EthMU26pW0/YCoe+0AJhSKOKMQbqHVr8Ew2uSdLQS47AK3O1yZWTsrUlpUzENFgnaArVRLGGOfBTcH2XEB9V0n+0bevNaSiwBoaAlbyyv4nVwdLlvnI9L4KPCdnWls1CSfOArbL8K2mIaIUprISktV1XlnQjDEfxQ2GXlK0pSCyFEoI0ShAJJSkkqECRI0ShApQLkCkqiDgqomsG5TaCsmgq1IH4VR47Duabgxz4K/bUhHU8Yg3CJGRyxbN06tcGbp1C3YpzvA7exVlispESw7cP4VTUZCYmprwc+4vHwwwgiYxKAWwYqnULdlMoYobGyhuCmUMGC2SsVr2Fx929IfpMAdbYpTqHJV9VhpmxS/wCtdELHa3ygqyJcNEeu3xSlBx5oAyi1IgD3sodW6cB2TIvsnHC4TDOehTk7RENn1TLinMLiBsVmt6DY2u7klsfqaowIBglJDTqsUrugLm5WOEH279eBrE1JvFlU4rGECxhS8ZiQAZKostwjsRVFNsxPiPADiUXHpLb8IU6nudqY8ssMta+u8MZ6ngBzK6DgMlpUmgtb4uLjuU9gsvp0qTWU2gR7nqTxU5jeaSzZ3b44R2ej6GcC3XNfPx+gmttdLRIiUuPipQlIlCVCC5RqDVx7QYFz0TL8Y4m0BAvqIn2bWOmWZRahzVeanMqmzDO/GKdEjq7ryB+6C+rXpBJwNmpSSsXh88nUXEiCBqkgWIs0iZMT+EK6OIcAXNe8XFnQ6bwdxIPSy1PUt+jb6Vr2XBck61U0s7Y1wZVsS6A6IAJMBruR2v1CtqlFHm1XgDeOo/kCUSYfTI2KR3zhuFvZjRJRJqniAU7KhAkJQQVkHGvndFiMM14g78Cm0tj432UT14M1KpaZUVsMWG4/hNQtC8Bw0m4P5IVTicGWb3B2KZjJvyc3N0/ZyvAzRoatlLoOI8J9E7Row0Rui1B1nWKjrZcx28+yLi2y4JGKw0XCkFp1CUqdZjgFE9FOE9ldTQcEuozS6ECEQBr0UlCnYu9k00XRh50x6pFFhLp4XR/lsSfOkkE87pl7kus+3qob33bJW0gF1p6Ha9WNiq/FYwgRJ90eMxESqLGYncraQOrbekO1KrqjwxslziGgbrr/AGfyxlCgGNAmPEeJPElZf9L8raKZxDwC98hpI2aDFvM/Zbmm2/Rc/qcvc+1eEd//AE7pPpT315Yuk2AlISilKnSDlJKEqux2Pg6Gb8Ty/wArF2oW2amW3pEutXDd9+XFQa1dzug6bppsC/Hmm6tVc7L1NV44QzGJIaczTsksrnimquKjdVWY501jSSknQypbJnaDOO7YWj4nA+g5rL4PFOD4F4ufNZ6jmrsRiXuJtqAHRrbx91rcvwFSqdQHhF7kNHz3Re1z+zfalwIy7KHDxODSXuOkEthv7rBw+K1txfbitLh6gkmoROkOaJLhEEEQbcBvB6JVDKqhh3xAcDytOg7aoRVKjBJbENdMPEOMCCzV5RY8QiYu73wFqlS0g8dhmvZwDgDO1yTDPXwn39VdYfFO7pmuztI1Tzi8rJY7Gd2ysXAeC5Adpvw0jiblDA543EMpgE6QGzciTFwY5FTJbl7XBnJibjnwaGpnNMfDqqf7BI/5Gykszak5kwZg+EiHW36fNFhqbNIaWgDoAIUF+TljpafCNtj6EKlVrnYtrG+NEzDt70SG6bT8Uny2Qc91MwU9lztMCQRboQrLF4YOE8U7humuWLZEk+EQqVUOFktV9WkWGQpWGxAcOqZVAmh0oIyklaKHKVSLHZPVmhzdJ/Coqeo1OBVmWk1pkEVHUzpftwPROvDXixupGNo940AfE3bqOSpTYxxTE6pb9iGTeN6fKH5d8JUynT0hQqbzum6lRx4lac7Bq1PJIrs1PEcNyhUeASITXelo80QE7qaK7v8AkzL3SbeSS90fnVIZ4fJNvMmU5o5Dp/2N4y7fMqM6ARq22TuIcAPzdVmJ1OMgGL+SIvAGuK4W2NZjiGiYIPUqtyDCf1WLp0XHwE6nx/a25HrYeqjZo5zQZW2/SDJGlj8W673EsZyDQfEfMkfJAzX2zwdDosDyZN0jo1PDtY1rabQ1oAAAEADgApIsEzS38kslcw9CKlFKbc5JNRQsLGYjQwnjw6ngqLDg8dzcoszxwNUj9rLdJ4lY7OM+rYglmFeKbAYdVJi+oAeL9oN4mJPGJC52Xuz5O2fCGsc9k7fs2tV9lGxFXS0SQBzJ6x9ws+7NXtpBpFWq4wQWtmWXJIcT5bm3GblDshXZXf3jmuIc93dtffSJgnzN/dDrpdeWHT42XNfB1SJa3V5QfbmsRnNGrUOmIcZsZAHmSuu1ajKTSZ2G30XP8xququeQduc+gb1QnhU0i8eRtMquz2X0sI3UAalR0kufGmeOhsWaI3ud7q0wuYPfU3OmPEQQIDrWmxseNlEy/Dh1RjHuLtUgBpbIMzLi7YGfn5rV0aGmm0MptpvJhpaBqsSSSOJgwJCN9Pve9hJ+3lomYPGaGtdVdDANLXAucHiWAPkNtb6xNlWZpl0PqOpudLrmm6Rcm+k9Li87pVSrTIqVXktDWP0ngQwjVTgCSCQTBHJZit2naGDv3Nc5oczVSY6NXxQIIkGG+K33RsmJXP59Fw3Fdy/sfI1MqOqudDajW6AG6nuadV52aAFMyDPmUaopNpMGtsnURBfxvffa3IWWay0Oqhmpx1CSLEkmZJdyJuedlaDBML2yAQAAYu4GQW1Bwi4PksYZcya6i1VNPwdEp4rD1QHatDuIvAOxBBFjNthPqrClSIbwcOnLyWNwtN7nS7xWcBMghhj4Sd402tK0GSMcGadi0yDtMi5I/OatuHfKE6jU7TJVEs1CNrT5GblXLNlnMfVMHUGhwAl/AtHiNuas8urxTEmY4qY8i7tLwYyY327DxNBU2JGhwIIEmPPor3vQQsjjMxbWpvb+8PDmRa7XWE8NkW8spL8lYsTpmiouJFwQeqMhU7s70NbaWgEnVIeXNYXEERbaxm5IUxmYNJbwBiB+4czEXaLeqLOWa8MqsFz5RKRzxCj4mtpm4DW7uM77xHGyfZdocNj97/Ra71vQN42lsmMqCxVbmlCH6uDjI+4UygdwfNKx1PVSIFyIPtvCNjrTFc8d0fopWbFGxspNLinaWxTTOauQq0WPAJgPTzm6oAUluBEcVW0vJfa6fBjXGfdR6j94T4cOZ9h0/wAqK6o2DZ3Hlf8ACnEcm3+RNITFuM/K6hZzjWsAHS3+VJaSWkMMEHjuRwWTzNxaTrB4+6prb5CY6cylK8+ynzfFudc+gXduxmTnC4OjTJlwbLo21O8RA8iY9FwJoNTEUmsGouqMAHMl4svS1KQIPJJdQ+dHb6KNTsdYbTzROcj4BM1EsPCKlRRKuLDZJ4An2EpGMqwsrn2baaVT/aR72UrhbLlbZmO1mcEUagF3VLHjYmTPpPuqHKcfVptDWVBoY4uALGltgSKj3/FMtAgcPDaVExtXvDBPNOYfLnadIBAMzuZB3BHL+B5rn4bUTydJ4+7kuaDWxTL3vdSa8zoD9IYDOph1OIYQ8A2aTO5FhsuwBDG9yYJpkgEbEbgj0hZrB4B7g0wYiCduEHawEGNlf5M4Uat9nmRvE8pWMmfdLQRRKxtb5JnajONIa0E8ZB5dFl24snfbVc3HJaDtzhmupl4MGJEbzFwuVYfPSH92+RfnY+XWyF9OqptA1UqUdJp0qZdSqNJlpbOm8iRIdyBE891rG49pbpI1CmABEamuAsDImSA02g3PVczy+udPeMeNPEXnqeoHFW9HMSyoXEgkwbHU0mLahMmxOyrHdYnprgYSnIkm/Bf1MAKrZDSWmXBsE+LWZcNMgHwt3N5nqsH2sxVA4mixkN11IfpAj4gA46bSTMgWkTAkzsDmD20mxUGl0gFhZqaBDpM3kbbjjuuddsMQ6vXo6BT1MIb4SS5zmRL6kgcRYi26di4pcA8k2uTo2W5SW2DvE0BzYg6jpLiTxvYA/JN4JmrEfDBIIcBLdxDgRw3Puk9ls1YTD5Dg0gxYtIJFjxsApTcI01pa+CNLwTZzrzMcONvWyxFJzwAtUq0y4yidQbfgfFw8p6rY0KECVQ5WDbVuLSfvP5ZabUAyeEKsc8vYDLXjRn89xrKFGpVdEMa4322IA6kmB6rn2U9r3Cz37tjbjwsNtoVv26psxNB9ME6g9pYd5I3PlcrE5flBonvKh1EbTtPAlIXkly3s63TxEw1S5Z1cZkGUNRMu038yslgQS/UDpkkg/wDa4T6qJgsW+qC2bEfNWuBNM4eoHva3u3anOJs3SPFJ4WhLO8mapXwv+zEysSf5GGUtbiCSTJkdeOykYegNQBcWxPTfy8go2bdoqeHptdT/ANVz40kDmN3TcfVMMz5rywEEvLgD4frCNPTdvL8keen48FjTpUqeJY1xLjVdpb+6XAT6WC6KKQ0BotsuQZ1UP/1PAMbuKlJ5A5VKoH/tafddgqu3T/S4lP3IS6vI61shixClUhdRaifjiF0UIsqX4eHujaSPK6arQJAUzMrVZFiQCfoq1wunJ55OVk+1tIdwr4Mq0mVTcY/OaV3xFgVKnZUZO0x2ib/llCqDwjh59ZVlUbAj5bGeSi16DpFjH8R/KfTODUP4K+viC10jh91RZxig5WmPdBKy2ZOuVLS1sL01U259COy1YNzDDOO3etHqbD5kL0frkLzV2Qe0ZhhS/wCEVm77TfT84XpN0EWXMzeT0+FakfcmKqdJTVRCDFXj2SFz/tjg3907Te8+l10bENVPjcKHAyFGto0no4hWpGOv3U3A9oCAGPi3KxWozPKxTqm1nXH3VPmfZ1jxIEcoXLqpmnNHQhtraEYfO6tN5hzS1w4HxeRB4KXmWbHSBrMb+Xl/hZapldem4gDW3he/qo76lcRa3UrXYq8NFb1zo29TPteHLXOlwHPfzXNsdTJqWBJJsBv6K3aXaTO+/JbP9PuyZc/v3HewiRtB3B5xy+FahrFt+SVPetPgzuT9nsxLAGS1ryIG9yCQSWgxYGx6WWiy/srjHUnkuL9JHgeynAe5oJh1oHxbRsF0V2XtpgslwnxWiJtNtgequcO8tZa5n1sJM8/NW7VeeClXZ45OTUP02xTIfUxLWyJ0ljnuJ3gibWjfnCqMdgHYSvpqQSRZ4aWggWMA3B2n0Xa8yMSSZN9pi8X+S5x+q9MtoUTBk1CQ639pkHz+yxbmn2oJiyV7KTE0y8NfRJFQcr6m7QRz+yiDtM6i6HOLiCWmBPTfl/CpcDVe7w6jC1/ZPJWPqanCzRIt1jdBWNR9tcjLrjaNR2Q7aCsNOmd+IkQbyN1rsRmbcRTNFrnNIPiAGkuH9rS7a8Ta8QkdmsppUzqaxrSb2ABUPFVW1MRUc15B1bhxb8OloaTNh4jf6biTja3p8PjQHcW+FrXO/wA/oYr4WBAAH19zdVWNwGoQtBVxQ8Gu37STIIjYlpA33UyvloDZttul8mB92i+9x5OfhxoGG3LrDz5+m6p2ZS6tVa0SdRJePEAGtePivE/EVqc1wYFSm87Q/aQAS2AZG1yqzLc1pYeuA4eEGrLgS8w7Y33nVuOLUfpcSUt/k1eRt8fArMMADiKLTENJdHE6WlxH/Fqe7MYEuxIBFmsc6Otmt9i/5KE7OGHFurP1Bml2gQJvDRbyDvdN5b2rbhm13FlQ1HzoAjSD4iA6/DUNp2R+1dxlxfZr8CsrqHEZ203LG1jER8NBpLTPImlK7NUcuR/o1lbnPq4txs0d0y4J1GC8nlDdI66iurPcmcc6Qj1DXdpegnFPXgEcgopKlsdEcoCOhZkLOQJaeJb9Cq95n2VlnDZe3/bb3Vay7fIwmo/ijmZv5sTFwfJGQi07KQ0jkttgktmYp0tzF/n+W3Trxz5oqT7SOf8AnZOVoHl1sttvZiJSngyOf0YuNiT+fRYzMRut1mn+oHEfCAdPXqsPmLUxvciUpLLteGUGHtVp3j/UZfl4hf0XqSmJaCNoXliu25Xob9PsxfXwFCo67i0tPmxxZPrpn1XPyo9Fie0ahmwSXBCid0ohBCkSq1RatFWLmqO+AoWY7tRhPgt+77KuGCtCue1ed4ZrdJcXOa64Y3UAQLtc7YGDsqXLs9oVTpaSHWs4ad+AOx9Fx+tTd7XgbwZYS7d8kTHYKBZskqkxeEgbLaYtnhWbzAW8knLe+B1GQzMWIG8FdQ/S+tOGDmukEkEciI9wZB91zXHU5JhXv6b57/T1XUHWDyC0+X3En0Ty12b+AF/B1/FYTUJm5gphhLGaXOG5I/jyTmIxQfTIpuEi/LbeU06u1pmbQIG9yDIsr+3yDSb4CqEnQSJHSd/bqov6gZP/AFGBdpguYRUAMSA34gOVik4rFnQ5wmxE8DGw35yFIy7OWvsNjIIcIjcQQfRCrPM8IPOC9d3wckweW6B1Ku8uDhVHdmwEEeStO0GXClVdpADZJHIA3geUqtwr9DwR+fxuloqqv7hva7eDZ0+0BogeGSdh6e6reylB1Y1nTB7wuaImHDefUR6I8zwbq1MaSBb5kEH6qb2Cy92HAa46uJP1+66M/wAl8AHUxifb5fkd/qGPbqlsybEmbExw3n0IATuFxLjQqMBkNdAPRwBDRHWVmW1oksIOshxmw9PMEW5q6ykuOEq1Yt3zB6Na1pPW7o9EreXbb/AfNhU4/wC0RK2FOqoddhIkkg03CDLx/bE7c1jO1BHe62kuECSTMS1sS3g3xxudl0bH4UPYazGgv0mQbA2i55hYbN8uDnsmmWh0tJYdUgAeLgCPEPMHZOzSqVoTx/y5KDE4lto4Dc7k8fLoqjFVS88xta0CfiMefzUnNJDiBFg0WAAiAJMcNr8zdS+zHZmriq4pCRwe6I0MHxkSN+A6lSZGbtKfwdT/AEowRp4EOIjvajnj/aA2mD5Huy7/ALy170nD4dtNjGMEMY0NaBsGtEAD0CNyblaWjj3XdTYSn0yCdJUSgPEOl1M7sEapiLlaBsrczMvLdtMATttP3UMt6GenGOKXiKmt7ncCflAj6Jum8tO/Iwdk2lpHLut02AWE8VGNSFLqVJJkD5pgVmj9g+f8rSB1+zN062h0Hbpe3T3j0SazzUdpBhvS3G5t5hKxOHGseR4HedvcH8Cf7sNaTPntb29UdtefYnM025fhFbiaY02Fo2k8Sbc1hc1w5BIW5xFWbNE234b/AF8lmu0NGD5/XifmtR8FZGuGvRgcaIK6b+i2f/Hg3biajPInxj0Jn1XPMxp3S+yucnB4ulX/AGgw8D+x3xfY+iWyydnp73KPTDH3T5CgYHGMrU21KZDmuAIINiCptJ0jySg2MYzDF48L3MIvLfvzCx/aaviW/wCiKjZcD44LXwOA07uO1hN7LdQsv2w7POrgOYYc24Qsk7Ta8kOVZhgjSLmVHEOBJIcfCTIbDo8QtqvbY2IIVPUbIaWTxdv4rAmw3sBvdbXG5O4GX0nB9m6nE1KUCC3WIJ0AgiN4cL2VDjmkvb3waGnV46TA2oAb6YGkSfC2SLNB3Sy0LNa8lv2Rzk1mmlUMvYJklpc4E8omwi/W6l5pR3Kx2X4J7KtOqxlQvY4SwNdxbpILp8M7jUIXRhQDhskc+NTW59nV6TK7jn0c+xtOCoNM6ajHbQ5pn1v8pW1zLJCSYCzOPyh7ZBarx5F4Y0534Lmvnb2a4fBHDmLzf7JWD7S1nl2m+5vLrRcgffhKq3DvRwB4jy6KVQwwpCdYEiDsBvP2CG3Mr8nRxSteDT4DNSwAvklzSQJ42AG1/VN0cwJBkAXE+c/NU2FgvGl/eO2DQOO2/urfDZU975fIaCCGDnzdzKXcOl2+gt1Ecvyx3tViiXAmL2v5KswlOTe43v8AytXiMoFVsOHuqupkNVjh3b/D/aWgj0KZWlyczv40XGBfLAJ5KwzzEDDYGtU/c5uhuwJc/wANvIEn0VPl2QYp7tQrhun9ndtLDy6z5EIs07O4rEvY3EYhoptM6KdOPW7j4otJndMJvWwMKO9OnwvJlctr1cQ5tClT1O2vsB/cTsBtfhHous4bJmswYw87Mu7m+dRd/wArpeS5PSw7NNJgaIEn9zurjxKsKzrdFJxrWjXVdX9VpTwkc/q16zCcOWmHgjWNg2PFHXhdVmZ4IPbUqlpdRZMuBHdiSGhrTqF5A8IPEWV9SqMx1Z7p/wDtqN6jhILnNdApt5h2ne9vNODvMS8CNFFlgwCGADZoaLHzTOHFqdAbyOX+fZj8i7O18YdTaQw1Ak+KoP8AUI5tpjc3ddxG/FdLyLJaOEp6KTd7uc673u/ucfsLDgpOHpBoAGwT0piYU+Ba8tX5ASkoygxsmPfyWwQ/hWW8/oixL+7p1J4ggdSU5UEEEbKDnVWXAC4aL+ZEn5QtwtsDmvthsrqRSgb+n0SKZNj+cECb+v59k0c3fAuqLjy/Nk2RyCW64CSW9fmoRmZo19LjNxcRts7fqb/NNVi6pMmAL229fY+6U5zTvIMwSNud79OuyedWbpdHlseu5HQDgmH+uRJLfDfA06mGsA2A33ve8nrDt1m88dqPlPvP+ArbE1XOEWiTA997KvqYcu+XzMXW4nXLBZcvd9smLzKiqCrTW6zLBgTx6f54rKZhRI6dPVDyzvkf6PL/ALWdK/RjPW927CPMOa4uZJ3abmPIk+4XUgYuF5UoV30ntqU3Fr2mWkcCF6K7FdpKeNw7XgjWAA9vEOG6RudPZ14rZqAZRplphOhCNiXUwdwPZNnCs/sb7BPwhCmiEY4ZkRpaPQLOZplBpy5l28RxHlzC1ZakliFkwzkWmbi3L4MSxsoHAh24WmxeTtddnhPyP8KCcK5nxN9eHuuXk6e4/Q5OZMpxkFM7safQJFbshh3RqpC3K30V/ScE+42shrgL9Sl7KXLuzlGiZp02tNxMX91Op4YAnrdTaPX0TukWCrTrkp5G/I1QwfEp/wDp2pUW/wApbBzW0kuATbF4RmgTzSjTGocZv7p3RI3TjyGi6PMtrQN0LJgLFfqBnTmUhSpT3tY92zTuAficB0BgdSFe47Fl1hPosv2Ywv8AVY9+JdenhxppyPCXSQIPmHPP/hpiYJGl9z9F7gMiFHD0sM2AGw6pH7qhG3UAQPQKzp0A0QApBCQmktAapvyJCAKOERWjAFIFOG9eKTTpwJ4/RSMMQGku2Fz5KFMS7EaaU8dh5qnbWN/eepPn5WTWIx2u+wE6W8up8/sm6Dvr8imYjS5Odlzq648Cu+N7kX4Ex7Hz4InVXcCCLSIE23MESm3HcbkAee29tz4fmmq/rx8+HD3HuiJC7ppErXwIHGbQbmeCac+OfpMfVKo1JF7gxx+iUGtN/F8iqL8mPp7e8k7CIA49ZSi3VNvvAHP3J9U61gAAcb3O07QZM+fPgUkX2LdtrjYQYsZER1MJnfIj2cDFUANgwd/IGYvxKj1nT4bgWMbCPwqZ3EtEkTB2IPEzH5/KJ2GPLlxEcZnhy+XMLSaMOafhFFisKXGADy9Y/wCirMZk4Avv/nYe61tQMYODneh2mI+XVVOMpvf0HqbQLdeHv5LNN1+guLtxv5Zz3MMPBiyayjNK2EqirRcWkESJs4cnBabMMvY0HieMCfyxH5KzGLpwdkvUHUw5tnorsrn9LGUW1KbhMeIcWniCFdAwvLOWZtXw1QVKDix3EDZ3Rw2IXe+w/bCjjaYkhtUDxMJvPTmEtUaHprZsGlKTdglNehmhcIQggoQKEaCChZGq4BjuEHmLJh2WkfC73VgjQawRXlG1dIqv6WoOAPkUfdvH7forOUSF/iQa+qyCGu/tTgaeSklJKtdLBPqsbDiEzW6lPOKgYyrARpxzPgxtspO1mZdxh3lnxu8LY3k7kdY+cK/7J5P/AEmEpUSPHGupH/8AR249BDR0aFkstb/W5kGb0cND38i8Hwt9XR/wXRKjlUctsJk+1Kf7Yy8pBRuKINlFAiYTracCeKNwgJ6kQGFzrBQrYeGggzsqbF5mHAtaCWEnl4ouN/JJxWOLmlvwsn1McHdNvy6iUnB06QIADgRYnbe1h/hHxxrliOfM39sjdU2ttYx736bI6NSxHP7EfZP4WC2Im0ff+EzhiASCByIgdQduhPujbE+3lP5A83HnG8+UfnBJiQNrcDN9x7/wl1nXPC9/WOX5dJpt8Rgb/m3ESPyynojXIikfX84p3QenqETWAyRA4R/08t0oNNoiP9wU2RS0Z5uDfPwPH/ddG/KE3/S1IP8Apv6eF3AeX2QQWvrP4K/xF8gZh38ab7A/sdtPkkVMI8XFN5Nj8J5bbdEEFPrP4M/4i+SS/L3PvocHXGzunTz91DfhKgMOp1I3B0EkdDb09EEFlZX4DV0q0qT5/wDSvxuW1wP/AMbiOYY48N7DcSbws7mGU1Xf/r1OOzH8/JBBX9Xa8F/4/bXFMz2KyDETahX/APKqH6BRWZTimkOZQxLXDYtpVgR5ENQQQayfgexxxyzp/YbtliWxSxmHxJGwq9xV2/7fh+a6nQrNc0FskHoUEEGuQy44FjVyPslgHkfZBBUaD0nkhpPIoIKEBpPIoaTyKCCogNJ5FFpPIoIKyBFp5H2SS08j7IIKixmow8j7LKdq8ZUp03uZTqOcB4Q1jneI2FgPX0RoKq8GoeqLD9NMkdh8GH1ARVrnvHyIcBs1p9JPqtI8EnZBBRLXBVU6bbE6Oh9kurTPIoIKzIzmWMFKn8Je87NAP/qIFgs87EVqrxra7SD4WhpAG3Dja0+aCCPGkvAlmVXWt8fA7WwzzchwiIgGdjvz/wAJ3BUnAfCfY8IHLnPuggr73opYV37DFMtvDjc8CTc/SR8t1B7t8nwu34tPHnbkUEFc2YyYd+x6pTef2m8jY/wl06T5DtLvY7iBy3i6CCneRYVvexs0HcGut0J+qU5p/sd6tcf/AIlBBTvK+il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4" name="Picture 10" descr="http://i53.tinypic.com/2nghj0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2808312" cy="2106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5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80526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r</a:t>
            </a:r>
            <a:r>
              <a:rPr lang="cs-CZ" dirty="0" smtClean="0"/>
              <a:t>espektování chuťových rozdílů, dodržování technologických postupů</a:t>
            </a:r>
          </a:p>
          <a:p>
            <a:pPr algn="just"/>
            <a:r>
              <a:rPr lang="cs-CZ" dirty="0" smtClean="0"/>
              <a:t>doplňky -  ořechy, likéry, destiláty, …</a:t>
            </a:r>
          </a:p>
          <a:p>
            <a:pPr algn="just"/>
            <a:r>
              <a:rPr lang="cs-CZ" dirty="0" smtClean="0"/>
              <a:t>pracoviště: 1) výroba teplých moučníků</a:t>
            </a:r>
          </a:p>
          <a:p>
            <a:pPr marL="0" indent="0" algn="just">
              <a:buNone/>
            </a:pPr>
            <a:r>
              <a:rPr lang="cs-CZ" dirty="0" smtClean="0"/>
              <a:t>                       2) výroba měkkého cukrářského zboží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                 3) výroba zmrzlin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      příp.   4) výroba jemného pekařského pečiva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 smtClean="0"/>
              <a:t>pracovníci: cukráři, kuchaři, pekaři</a:t>
            </a:r>
          </a:p>
        </p:txBody>
      </p:sp>
    </p:spTree>
    <p:extLst>
      <p:ext uri="{BB962C8B-B14F-4D97-AF65-F5344CB8AC3E}">
        <p14:creationId xmlns:p14="http://schemas.microsoft.com/office/powerpoint/2010/main" val="13875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1. Vanilkový krém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konzumní mléko, 8 žloutků, krémový prášek, vanilka, cukr</a:t>
            </a:r>
          </a:p>
          <a:p>
            <a:pPr algn="just"/>
            <a:r>
              <a:rPr lang="cs-CZ" dirty="0"/>
              <a:t>d</a:t>
            </a:r>
            <a:r>
              <a:rPr lang="cs-CZ" dirty="0" smtClean="0"/>
              <a:t>o mléka přidáme krémový prášek, cukr, žloutky a vanilku, rozmícháme a nad párou zahříváme</a:t>
            </a:r>
          </a:p>
          <a:p>
            <a:pPr algn="just"/>
            <a:r>
              <a:rPr lang="cs-CZ" dirty="0"/>
              <a:t>v</a:t>
            </a:r>
            <a:r>
              <a:rPr lang="cs-CZ" dirty="0" smtClean="0"/>
              <a:t>ařený krém procedíme</a:t>
            </a:r>
          </a:p>
          <a:p>
            <a:pPr algn="just"/>
            <a:r>
              <a:rPr lang="cs-CZ" dirty="0"/>
              <a:t>n</a:t>
            </a:r>
            <a:r>
              <a:rPr lang="cs-CZ" dirty="0" smtClean="0"/>
              <a:t>a dukátové buchtičky nebo základ pro ostatní krémy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2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2. Kakaový krém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k</a:t>
            </a:r>
            <a:r>
              <a:rPr lang="cs-CZ" dirty="0" smtClean="0"/>
              <a:t>onzumní mléko, 8 žloutků, krémový prášek, kakao, cukr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říprava jako vanilkový krém + kakao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9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3. Kávový krém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12 % smetana, vaření silná černá káva, 4 žloutky, cukr, krémový prášek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říprava jako u vanilkového krému + vývar z kávy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9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4. Vinná pěna (šodó)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b</a:t>
            </a:r>
            <a:r>
              <a:rPr lang="cs-CZ" dirty="0" smtClean="0"/>
              <a:t>ílé víno, 2 vejce, 4 žloutky, cukr, citronová kůra</a:t>
            </a:r>
          </a:p>
          <a:p>
            <a:pPr algn="just"/>
            <a:r>
              <a:rPr lang="cs-CZ" dirty="0" smtClean="0"/>
              <a:t>suroviny ušleháme v kotlíku nad párou do zpěnění a zhoustnutí</a:t>
            </a:r>
          </a:p>
        </p:txBody>
      </p:sp>
    </p:spTree>
    <p:extLst>
      <p:ext uri="{BB962C8B-B14F-4D97-AF65-F5344CB8AC3E}">
        <p14:creationId xmlns:p14="http://schemas.microsoft.com/office/powerpoint/2010/main" val="3666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E) Teplé pudinky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1. Kávový pudink</a:t>
            </a:r>
          </a:p>
          <a:p>
            <a:pPr marL="0" indent="0" algn="just">
              <a:buNone/>
            </a:pPr>
            <a:r>
              <a:rPr lang="cs-CZ" dirty="0" smtClean="0"/>
              <a:t>2. Čokoládový pudink</a:t>
            </a:r>
          </a:p>
          <a:p>
            <a:pPr marL="0" indent="0" algn="just">
              <a:buNone/>
            </a:pPr>
            <a:r>
              <a:rPr lang="cs-CZ" dirty="0" smtClean="0"/>
              <a:t>3. Tvarohový pudink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E</a:t>
            </a:r>
            <a:r>
              <a:rPr lang="cs-CZ" dirty="0" smtClean="0"/>
              <a:t>)* Studené pudinky</a:t>
            </a:r>
          </a:p>
          <a:p>
            <a:pPr algn="just"/>
            <a:r>
              <a:rPr lang="cs-CZ" dirty="0" smtClean="0"/>
              <a:t>připravujeme z krémů spojených škrobovou omáčkou, agarem a želatinou</a:t>
            </a:r>
          </a:p>
          <a:p>
            <a:pPr algn="just"/>
            <a:r>
              <a:rPr lang="cs-CZ" dirty="0" smtClean="0"/>
              <a:t>přidáváme chuť. Přísady – ovocné protlaky, ořechy, …</a:t>
            </a:r>
          </a:p>
          <a:p>
            <a:pPr algn="just"/>
            <a:r>
              <a:rPr lang="cs-CZ" dirty="0"/>
              <a:t>n</a:t>
            </a:r>
            <a:r>
              <a:rPr lang="cs-CZ" dirty="0" smtClean="0"/>
              <a:t>aléváme do forem a v ledničce necháme </a:t>
            </a:r>
            <a:r>
              <a:rPr lang="cs-CZ" dirty="0"/>
              <a:t>z</a:t>
            </a:r>
            <a:r>
              <a:rPr lang="cs-CZ" dirty="0" smtClean="0"/>
              <a:t>tuhnout</a:t>
            </a:r>
          </a:p>
          <a:p>
            <a:pPr algn="just"/>
            <a:endParaRPr lang="cs-CZ" dirty="0"/>
          </a:p>
        </p:txBody>
      </p:sp>
      <p:sp>
        <p:nvSpPr>
          <p:cNvPr id="5122" name="AutoShape 2" descr="data:image/jpeg;base64,/9j/4AAQSkZJRgABAQAAAQABAAD/2wCEAAkGBxQTEhUUEBQVFRQVFRQUFhQVFBUUFBcUFBQWFhQUFBUYHCggGBolHBQUITEhJSkrLi4uFx8zODMsNygtLisBCgoKDg0OGxAQGiwcHCQsLCwsLCwsLCwsLCwsLCwsLCwsLCwsLCwsLCwsLCwsLCwsLCwsLCwsLCwsLCwsLCwsLP/AABEIALcBDQMBEQACEQEDEQH/xAAbAAABBQEBAAAAAAAAAAAAAAAEAQIDBQYHAP/EAEEQAAEDAgMGBAMGBAQFBQAAAAEAAgMEERIhMQUGQVFhcRMigZFSobEHMkJiwdEUFSNyM1Ph8YKSssLwFhckQ6L/xAAaAQACAwEBAAAAAAAAAAAAAAACAwABBAUG/8QALhEAAgIBBAEEAQQCAQUAAAAAAAECAxEEEiExQQUTIlEyFCNhcUKBoRVSkcHR/9oADAMBAAIRAxEAPwDoFMs5oDAVCDiVCh8brIkymP23GHMB+F3ycEF6+IVTwylEaymgcI1CC+GFZBpYpkojMashJFHkoyD2xKJlMlbGiRRI1vRGgcE0Y6IkwWgiMIiidqLIJIFZQ8FWUOCsocoQUKyChQoVQgoUIKoQ8oQgFUMTwNWAXHcXR44yUDwS3uT80OMhNkzahugN1e1oHJM3NTBB4aoQXCqIewqFGRpUg0BgUIOsoUPaFCBEjcUbh+Uf/lXNZiyo/kVbYlkwaci+CpgmRpiKmCZGOjKomSMxlWQWJp4qmQkDSoQkaCjRTJWAokCydiJAsmYEYJK1EiiQKwR4VlDgrKHKyChWQVQoVQgqhDyhBVCGR3hnlpqj+IiZ4rHNDJowfNhGj2cyOS0VpSWG8APgsYKYSWecVnAODSC02PMKnLZwibdzyyyhjA0CS5Nh4SJrFUQWxUILZQh6/VQhlKU5JA4MarIPBUKJWq0QOgb5D2KLwB5KoBYjUeIUIIQpgg1zVCETlRYihBwRIoe1EUSMRFMmaUSAJWORFEzSrRRI0qwR4KIoc0qyDgrKFVkFUKFUIKoQVQh66hCo2zDd7SqlkOJDX0TpmNwSvjezNr259w4HUdE2qe3tZFzX0A0u3pocquLG3/PhGJvd8erfmmyhCXMWDl+S/pNpxStvC9ruxzHccElxa7LEdK48bIQh7XDiSVCC42clRDM06QOC2lQg9pUIENRFBkJ8p7FF4B8lXdYzQLdQs9dQoaSoWCVtZHELyvawfmNvYIW0h1WnsteILJDsnaUVSXCneHluo0NuYvqFcPn0M1Okt06TsjjJYyQOaLuaQBqbJmxoyJpvCKiXeSlbrOz0N/oEtzivJuh6bqZrKgxn/q+jH/3D0BV+7H7D/wCkat/4M0FFI2RgfG5rmkXuHA5J8VlZRzrK5Vy2yWGLRVLJb+E4Ptrh4d1a56BnCUPy4C2hWL/o94zb2xNvyuL+ytNFuueM44I/5jDiwGVgf8JcA72Kvcs4L9ixrcovAYEQoeFChVZBVZBVChQoQ8oQVQhWbcP9MkGzmWdfkjiskbwQ7H2o2Rtjk7lwv0VuOCuyqqS9riWggl18vu25WS3kNYGnZ8MpxPbgk/zIyWO9wjU2gXEmZBUR/wCHM2Vvwyizv+cK8p9lYYTFtYjKaF7OrfO33CvYn0ybmHR1sJFw9vqbfVD7bJuKCnKyGgMYrKJWBQgSArKCmHyHsrfRXkBwrMOPYVeCyo2nt6KF4jddz3WyFrC5sMROirKTwbaNBZbBzXCRNvBU+C1uJ4jxavwPe0Do4C1+6bKCj2K0sFOXWf4MS/dltTeQV0Jcb2xuuSPe7Ul0Rlzk78fVZafEFU8fwBbEJ2fUiR9TBgzbIGOMmJvLCB81UIe1LOS9Xd+up27HnwbPbG+zoo2SMpzLBIP8VkmGzibWsRcd1qnZhZS4OJT6epycXLEl4OcyVrPGdK6mfK19y4SyNBaTqWuaLE9wsfxzlrJ6OPuqpQjPa19FVtMwgg073uBvdj22ew8i4ZOHUJc4R/xNun1NuMWL/a8gsFa9jg6Nxa4G4LSRmEKTQdjhYsSWTfbH+06VrLTw+I4AgStIaemJpFj7rXC9pco89f6PGUswlhfRU7V3uknOOSR2IDCB4QYA08nAlKtslPzg3aTRV0cYyimoduOgnZPHhL2EkF13A3BBv6EpUFKEtx0NRCq+l1PhMtt496xXtaZKZrZW2vK2Q/dvcjARx6lOssVnaMOg0U9JL4zzH6Nr9k+1vExQF8hwDE1riHtsTwda4tyutGneeDjeuadQkrElz9HRjGtO088mNIVYLPKEFUKPKyCqEPXUIYnf9tRG5s1Obtw4JWWuHM1v3C0UtdMGSYFuxVtlI8F4vo5l7OB7JtkNqBUjUbRkEWEtBN8i05+qzJB5JYJ4pMtHctEPBZI6ntpmFMFZIiSDkqwWmMdG12rGnuFeWTgp6dZR4fCoUEBWQmarKJ5cmd1JdEj2B2SBpWbxTysY1lO3FLKS0WzLRxLR+p0VSylwbdDXVKbla8RRQs3Oc0GWqkBIGLB965HB7jqOyS8R7fJ0peqRm/bqjhEFBvPURSljYxNG1ucLSXBreNnfunwtmnjsl+holWpZ2y+y+ZPs6YgVFOyOR2eF7W3vrqE/Nb7RzXXq618JNopa7duR8UstMylc1tzGYWHxCBwA+JU601lDq9Xsmo2t/wA5MdXTPbGWVGIO4B92nuGlLkmlydav23LdAzjnNGmaRwjoJtjXTjgPdTcibf5E8foFNxNuPJKypPNo9lReIhMcD3kBuJ989LN9zl6okv8AYp2RXfB1fcXZEIpi2ojheb6AtkPYW49FrqjHbyeb9Q1FjszW2kZ/eTd4GpYKaknijOowgsJ+LCDf0KCcFnhGzRax+2/cmmRRV9XQTCTwpYqVrmtdjY0Ygcs7dTklbrK3nGEaXVptZXs3JzNaN/Hy08k1M2NxY4DwnuwOI4nPU25J36jMcxOU/SlC1V2NrPkTdfeiOqfjc19NKSG5vxQyHSwBtc+gV13Kf8MrW+nWaeOE98f+UbdOOMeUIKrKPBQgqhADbUBdGbajP0VZwWim2LA2Ivc1jbuHmyzNtCmKxy4ZHFFXtGqq8RMTo5GE3EbgWuA5By1JQa5E8pgLNrSMynglZ+Zoxj0I4JUqV4YSn9ovNmbxRmwEzezvKfmluuSCyi/ZPjF/KexBVckGHDxBCohQQtWQ0BkZVlE8ZVkCo1ZQte6waPVBawq0VdfW+GzEM3GzWN5vOTR7pGWa6Kfclz15LKkpDDHeR2KVwGN3/aOTQrueyPfIic/cn8ViPgoNvSCVhia+0r7NjjH3i48TybrcpFMPc5bN2nzXJTa+K7ZmK5sdJ4kcU0nitAacNrPec3Eng0aWWme2CwnydWhWahqcoLb/AOjMVDy4kuJJOpJuSs2WzrqKgsLom2ftuemJ8CRzL5lvAm1rkFHGco9Ga7TU3/msi1m+E74/DnEU4zAMsYc4dnZFH788c8iV6ZQpboNx/ozWNvwN+f7pTsf0dKFEfti+IODWj0QOTHqutE9JtN8ZxRnCezT8iFSlJdFWV02LEkWkO98w1ZA/q+BhPyATlqJo58/StPJ5Ta/pgW1dvS1AaJMFm5NDGBgA5WHBDK2UuzRp9JVp/wAef7AW1ByNzcaWJy7ckptmtbGsYL/Yu89bE9rmSPeDezJHksdbI6nh3Tq7pxfZztV6dprItbUn/BuI98qaviNNWRmNzhhcQ4EBw0cw6n2Wv342LbI4EvTNRpJ+7U8pGN3x2OaZkEYaDGS4tlbmJL6G/A24LNdDb10dj0/VK+UpS7+vo2G7W7FNNA3xWuJtdsgJa9ljlhHCyXRJOTUjl67XXV2tRfHlfZb7tbYmiqjQVh8Q4S+CfTxIwL2d1A+i31z52s5+q00J0/qauPtfTNnZPOULZQh6yhD1lCCPjBBB0OShDJz1HgvLXXIBsHdOqtRXgLI2upWzMBZqM7g2KdGTQtor4qieE2JxDkRmo3krAc2sp5RaeJt+N2hDlovBJ/IqZwxRXafyPLfoUStZW0YdnOGTZ5h3IP1V+7/BW0ZC5c7JrLOibc56IkCySQ5qMgTTjNWimQVbruPTJIseWNgsIoaGN020SXfcp2AgcMTtD319kjPOTrWONWiSj3Jl3tKfgstkss59cTm9Vt2RlRK+IgEgxhxFy0cS3kVopk4Lg9HVo4TqjGXXZd7ubstdEJqi5c/NrTy+I8yUE+ssy6z1CUZe1VwkGVW7UMgPkA6tyKUpPwZYa+2L5eTD7ybJdTkNccTHZMfxaeR6J0LM8M7Om1KvWV2ZOqJBIORCZg1ZIoInPNmjr0A5nkhwMUsEksQH4gTyH7quBqbZCVRYUKFxh8VpBAdhcB95vIkcii28ZFe78trA7qgshtHQvkthGrwwdXHh7IZcLJbtjDs6nsjdKJkQZKA/ibjK51sFkc2ed1HqU5TzDgE2x9njJGl1K7BIM8B+663I8CtNXyXfIdHrEovbasr7KCh2tLAGMqWFrS8hz9QbCwJH4Xiwz4rTGbxyarKYTbnW+ToO7s48NuA6ZX9eNuKwOThZlHE1MHu+RaPo2STwSnJ0LnObb87CxzT0zv6LdRanJGTfKFcorpl+umYT11CC3UIeuoQW6hCn29TNtjPYlU0/AUSot5LAWN8nAo4N+SpYKuu2k5mUjSR8Qz907289C92BaOZsoycD00KBwki8osIaAD8bm+iDBeQ9rCPxg9VZCvibmsZoLekZYI0gWMcc1RYbBkCeivOEV2wPCeSyjguOmawOcBZzwMR520+qXPhFb5Swn0jP7cqsDHu5NPuscVlm3Tw3TSOdbKpjLMxp/G8X7XuVqfCPS2y9upy+kdZq8gGjQAAeiRa/B5JcvLPQaK63hFMyP2iMBpXk8CCPdAnmR1PTG1akczrJg+JpI85Ngfktvg7mGpCUlG6SRkEWriA48zxv0CVOWA3JQg5y8HT6Hciljjs5niOtm52pPTks85YWcnBs9TulLKeEUe3dwQQXUpz/AMsnI/2nghrtb7N2m9V/xt/8mKlfK28ZBaQ0xubaxIvezhxstKkddQhJb1yNghDoXkC7mvbn0IN0a6FyeJmz3J2aBOA438FjXW4eJJqfQWCzXvHBz/ULmquPJ0ylhDteSXXBT7PNzeBl7HsgjJwkXjKOafaReOUH8El8beBy1/VaqrM5R6H01qVePoO+zuvJDonHNlj1toPlZK1Cw8iPUqksSRvoXaKqZYZxJrgvInXaCu/B5ijBJYY6yIoVQgqhDyhBk0Qc0tIyIsrTwQx8tLLG98cYBF74XcubSnQkmDI9XWexoALH6W1v2TFwxbKr+VMGZccd9Rl7onNkUUH0lZIzLNzeuaVwwyxbUMOZbYqngsfRUZcVhUR7ZczwBrLBMawgE8lYNbNuT0Sww6Rpa0A5E8OKq3hFw5YyJlyFnGN8ElfJYLPc+CVowO+1RaNrfjdn2bmlVLk7fpteZ5+gDcKmxVIdwYCfUpsnyjb6pPbTj7NzVOuVmm8s87FcErTkjzwUYX7S6m1Ph+Jw+WaCrmR2PS4fuZMD4QbG2R3w2aPzc1v8HXzmWEaL7MqTFK+Q8MgepzKyXPlIxep2ba1H7OpEZJNnR59CNCVDhhMxn2qbGFm1LBZws19uI4Hut8uGmdr0XUt5pl14MvsaGNxa9nlbJ5HszIbI2xHa45p0Tde2uGXu40o/ian+75DJY9R2ZPUY/sxZ0Wid5kuh4mefn0NqR5iguWLC4vgxX2l7Ox04kAzjIJ/tOR+qZW8SOv6Tao2bX5KX7MqN+OWaxwBoZc6F19Bzsj1H4mv1ayOFDydKiKRWzz0i62dJdtvVd3TSzHBhtXOQtaRZ5Qh4lQgqhDyhCv2rTYgHDUfRHDsF9FBBWi+GEgPGRxDPrZaXB+RW5FRtKEteXOc4G9zcap0GmsAPK5Ej2uAQCMuY/VE6U1lFKz7LZguLtcCCszgOUiSGaoZm50TR+Ytb9XLnpSNTwOftaK/9aqYT8MZxHtkrUW+2DuS6Dtl7U8R2GGMtbqXu1t2GiJcAvnsrtrbVJmIYcm+X21WS2WZGmuOEWOw5nPDnO0FgO+pS2yp/Qu0pFjtlyNrXBid9IC6NrgCcLs7DQEaqVSS4Ox6ZYozaYb9ntJhifIfxHLsMv3RN5bZXq1iclFF283KzN8nLXQQ/RNfRSOa/aYSfDHVBR+Z3vSlw2YSrmcbM/Cy9gtrZ1FHnJ077O6XBTtPF7i79B9FiseZnC9Snusx9G1doqs6OWuxqQuwwPfWm8SkePyG3cC4+i3Wv4pj/AE6ey9M5HuzVYXPYeLcYH5mZ/S6fBnptXDOGWW41Z/8ANdn/AImL91nvXkRroZ039HWIHZjus0HiSPLy6CK0ea/MJmoXyyBX0CzQhzSHC4ORB0QLlDIycXlDqSACPA0ABtwABYJsflW0VOTcssaxZ4lssNnPs75LraSeHgy2otl0jKRzvIHlFzqBztwURBWEPZ0cL+6Ioo91ZXufUCV5c9kmGx4NA8tlMELGqrTHfEL8W9eijRMkdBteOWwPlcR91xz9Oaoszm8Oxyx2K58Mm4e02c08jzC1VWvoTOANs+gqSTIZQ5jfuBzcd76Ap2+PQGGJvDTlkYdMI2uPBotqihZFFOLZnYS+3kfYdFo31sXiaMfQ0M0jsOB7s8yQ4rhpnRaydV3G3ejjBdUBodwYSNOJIR74pA7JFvWbTDXlkDbAnzP4f8Kxzuy8RNMacLMior6azrjjmlzQUWafZcOCFoOtsR7lKb4FvmRX1j7lYJPLNUegORt8lQabXKLdtO2OMNaLZcOa0ySjEQ5ucssAYLuWRLkZ4CJRkmWPCKj2ZbejYP8AEMI46g8ikRk4Syjo6TU+1I56N0KjxA1zbAnN/C3ErX76wdl66rblM6lsemEbWsbo0ALKnmR526bnJyZbv0TLOhCGJAY/a7LwkdPqFusX7ZWneLUcFjPhztPASZ+9j8kyt8I9lP5QDd33eHXR9JS30Nx+qC5fFi7Vu07X8HaYisXk8iw6rF2tK06jmCYqHeCFjbgpMOUGxabJxHPNNp4bRUuskLm2JHVIksSC7ROw5g/+XW2mWJJiprguo33APMLsp5RjZ6R1gTyVoFjo7FoIyvnkiKMJW1dXR1cjmgSRSEPeMOdgLXB7JjisZQCbzg10UsVXCHMIc1w9QeR5EJaYbRzXeTd2drw1rnWxf03jIgnQEo8A5NGNoPhgbTbTafMLCYG7SOBJ4EKova8ot8rAyRj6drTTOBjOo+9c8COS3x2T7Mr3RI9oVErvNLDiGji5pLATooq4dZJvkVM9KRYjw7G/3SPmi9uJPcYFSNkOr3W7ry3P2d9JGg2bTAZlFEth5cBoEWRcidkeNzR1HtxRt8CXwXdW+wWa2XBVaKOU5rEahKdmJ7RzIRQWZIqTwi02g7JOuYqtAEAzSYIY2TyBXYVEjLUnAeSvqWZoZBpsdSjNSHZUg55yTLOgEMSQgmsF4vRb5c1AQ4mcA29AWzScsbre6ur8T2lct1a/ofJP/WikGpEbj/c02P8A0o7OioL4Sizt1I+7QeYB91zWeTsWJNFpa8fZa2t1Jl6kNhak1oKTEeyzgfRMXEyJ5RHUN83dBcsSLj0Pa3JFW8FMsKN/lty/VdumWYmOxYYRdOABRP4TrO/w3HI/CeR6KIjQY+NrhmAQRb0KIHByrbVXPsirDo/NTSm+E3w9Rfg5UWb/AGbtGCuhD4yCOLfxNPI/urUimjLb87Oe4WfIXsH4XWDm9QfxJ0EhcmLuQQ6NsP3sJuLHMAcSjl8eUDHnhmj3oxGH+m4Bx8uFxtf0Q1ZyXNIzO7OzJIxJ48bX4i0tN+9/0T5TbA2kVHGOC86d4sALKwRALlRIGRdbGhzJ5C3qUUujPNhG0X5LHcxlSKglZhwVsll5L8gT7p1CzIXa/iTV7s1LXySCIacKoIuRLIqsIhhSwivnzKWw0OpRmrr7JIMfojs6AQxJDC5R/S9FvXNQpfmcZ20GfxMrH/F9Re6uh/E9bRn2YtGddDbAQbtJcB0Idp9D6pk1waIPwdt2HJeFn9o+i5jPLalYsZf0hu0jutlHNbRhnxIWFKrXJciWpjy7J81wLhLkHnzAP/maXcsxyNj3gdEEFZJE1Nk7vl+q6mll4M9iDLLcIPSMBBDswciCqLK1zZIQfDOJnBpzLegPEKbsExkqK3eSnkY6OtjbhGofp3sUSlEFwZFu5BSQNlm2c8Oa8i8LpAQHcMB1HZU8ESYfVOnmj/rUrXt4gPAeO3NMg2gZIz2zYoIqi8Mj4XgG8cgtrwz1CZKyOOQIweeBarbEEzyypqGgtfiaAbZ2t7IqrlDok693YNT1DmYhDOHtLibudp0C1+9VLsQq7EDw7Sa0ZuC8xuR6ZUWS8BNPtPxDZmduZtkri93QctM4L5Motpb7Fr8EUQBBsS52L1yQynh4Rsq9Ni45kzpG6D3upGSS2xSXfkLWB+6PZFnjk4mqUVa4x6Qu0H5rDY8sKC4AHJTDLPYzPK53M29lpoXxbE2vlIgqzmlTfIyI6nCKCKYsiCwtDTolosAfqhYaJaX7yuv8ipdBMqK0pDEhBBbc4/dboP8AaFf5HGvtFoS2px28sjR/zDIj6IdPLKwer9NsU6dvlGbpS4lsbc7vBA/NpdOnLETY0o5kztWxIi2Jg5ABcp5b4PLaiSlY2aDZ51C3aV+DDaSs1VdSBfQXa4WjtCemAnQjuPZK/KDQ9d5EgKTWwpoIcOI7rfTLEhD5Rkv/AHLp2yOjnjkjcxxaSLPFwdcs1s/URzhmpemWyjujyXNHvXSTD+lUR3+FxwH5o1ZF9MRPR3Q/KLFrnTEXYAW82m4+SVZv8AxUVwzDb0bCfUjzOss6nKLyxrjFrBjnbjTxm8ctrHgSPoj/AFAHtI3O7G9FXSsDKkGdgyvfzgdDx9U2GpQEqGzcNjp6yPHFhJOocLOaeThqCtkLIzRllFxOf7d2DURP+418dzmGeYfuilDH49FRkn2BuiblcEHoEG7AzaAAFcc9eaPYBa5rmBtjxIOfutNLXRz9VlPJh6jZRNa2Bhvjla3nkTnf0uUmUcSwdON+NPvfhHfxGGMDW6NAA7NFgim8I8kvlLLKaodcrA3lmpIHchCLmjbhhHW591sittZnlzMr5jmsz7HInhGSbHoFiO1SpdhIR4yQ4IAOGaWwiWlGaKtckk+CeRSwpDUkILgzZbuttXMBUvyM/tjZUc7SyQXH69Fjy4vg3UXyqeYlZs/dOCF2KNufMm5HbkrsnKSw2Ps11k1hmjgZbJKUscGGXPIbRnzLVp38xVi4CXfeTbFiYtcoKjOSfDlCZdgkgs4+6R1JodF5QMx9iQs2cSHYyg2N91trl5M8kcj302TE6tkcJQMRbiAaXf1MPmFx0AJ5J02mzvaCc1Ulgj2buzST3AklYWi7/PE7D3DgMuVr6ooRgx1999XOE8/wyym3MqIRehqy9psMNy3Jw0dYkD5Jjra/FmN6uuzi6vDDQ+WGD+sC1zMLCw2IaBlia4feacrHqs7s9viZzZbIvjoL3WrA8udM0uacmtGWEDpxR6P9zMpIzxcpptcF5VUNJMD4Twx/wnI+xWmyiD64CTsj2gKko30zw/O3McR15pUYyreS5NTWC9g2lFU2a44JAbtOmfT9ltq1CZlspa5K3aezi1/mjLr54mDI9xwK0e3CfIpWSjwYp1IA1cFHtHHL4C6NoponVEhsLWa3TEeSfX8VuZkti7Z+3ED+zOnNVtCSpeLeE3Flpjfk0ewKqL3SyT1SXs0KpeTqlc+wS7pHCqRTOKxmkjIUwQvKgWaByFlts4ikZ4cvJUu1WMeEx6Jy6BEsksISTRQgA5LYRNS6o6uypdE0qlqJEjWcIMpdPVbKPxFT7K+TUrJLscjzf0CBrJZIArUSsksJs4d02viSAl0Gzahar10xUSaN+SuEsICSBdpHQjjl68EM19eQq3jsoxVEGx109VzuU8Ps2ximsgu39uOhjZhsMeJpN/OMsnN4dFphZ8RFvwe5rKOV7SqCXvu69yXcmkXyaG9eK1Q6O/pLoTgnECBOLgcQuSG3wjXLkQjwdWE+OfBb7J2hIw3jIAjLS6RrsDi3ETY3PmB00VZwDdTCxfLz0jbOqjKQ2UYfGaHMBNnYHaYjoHcVk1MZ7kzzep0i2Nx5xwyy2MY2zFjDiaQWAjmMv0XY0u1RSic9L9sh3hhI7tPqnWGnTYfYNR7xyRgNk87PmOyUrPsfPQxnzHhl5DTwVTcUTrO421B6hGqoz5Rzra7KXiSJoto1cAwBomb+FxvcAcCmpTjwZmoS5M46C5aDpe5OgA4k9Fy0ss9U7FFNhlduzJXOZmYYGDykjzvvq5rDoOpWr9PKzGeEc+HqENMnj5Sf/Bqd2d34qNjmQ4vMcTnOILnECwvbIdlSjGDwjl6rUz1Et0h+0JFhulll1Lgr0oaOpmXkaOt/ZHWsyBm8RLSuctF75E1oqxqsq7HsLZonJcADQksIbLoqLAClsJE1Lqjp/IqXRPIitKiRBZQwyk0PdbdP+IqfZXzanusk/wAmNieZwVFkihR7ErXZQZVVADRcrXdJbULhF5KDbO+cEHkuZJPgZbL+48OyBP45N+n9NtueVwikrt+C+IBsVzfO7gLWORFs0lybWJM3R9Hak8smi2i2raC4uidbC54IcDyJGoPVG5Qm1lcmC/Tz02UuUZvealn8QB+GSNosHsdcAZWPvwTYVxhlp5F22wnQ49MzMjP6lmjNrb5C5ucgFoXKywvT7Pag3JhUUYije52ZDbNB0u7IgDiUuacmkuh0NbPUXKEeEQ0IMgEbbNJBc9z7NaMOdyTwsAEWM8HplZs+T5LMQ1MrsTQ55ZhJIzFiLNwNGoytcJUo7k0Ju9mMcPjJs6GthYxrmXuxxu9o8tzm9pGrSCh0+oVHwabPKamEqJNSXDCtpVLZG4muBxC4zzt1C6jujNZTJp5xXkz9THkls7FUke2NUOZKMBsSmQlgbqK4zhybnY20GzsJk8j2HC62QJ5rZCxNcnndTo3CXx6YTu9shpaJHi982g6W5lZtPUsbmTW6puW1F0H3cW6WP+xUnY5T2mFLCyLLkCstj2hR5ZS1T7lYJPLNkVhEKhYZshvmJ5D6p+mXyyJufGCSucpa+S4IAZqkrsYwsaJz6AECQERzHJRloriUlsYT0RzKbR2BMImV3FRI1mQxhdHoVs0/TFT7AZxme6zW/kxkehrP3QlseoUD1M+EKm8FpZMbvbvI5guNTZrf3Rwg7pc9I6Gk06lLBk6GK93XxFxJJPM6o7ZeD0MUoxwi0o6MvdYD1vkAEhvPRU7FFclvs+djHYWjL8Tj+g5Koz2vk52pplbHJdsgZM11sm5X6kLUnGSyji2aeUXhozW2KNkR8gaXO0DbAut+EX/F048EyEt3CYizSzWM8IxlfVOe6zrswm+AgggjmDndaksHX0WmjUsx5JaOcNxY7vY6wxAgPFje7Q7LuEDOzHlYXDC3bSLXtNKXsLWlrTezmstm08ycyT1VZw8oZGtSi42JM0O6+1BGxgaLmQvEo4Oab363z16JUV8jn+paL3E89JcFlU7KZhDv6hFrAO0tra4Ga2x00PyZ5muiKlyRvHltwCa0dODwwSIgPaeoQGtybiy8ipTjeWuIBsdTxTUZHcsJM3G7O0GuhAJALMiOnAo9PYnA42upcLM+GWclsV266HsrslH/AGZUnjkErJLLlXyNNUSnc+5WRPJoPOyRSyikWWzWWjJ5n5LXRxBsTY8ywDVb0ib5GxRBAc1I9kYYSmSfAKIwUjIZDUHJA2WkV7ilNjAmg1Kfp+xcwqZFcVEiWcMKo+K16fpipglQPMe6RavkxkXwNA+qDwWeeVRCj2rIg7GwOf7zC8rBlYC9jrc8Vrp+MGdnQR8iU8eWRCRN8nUzgtS/w47fif8A9P8Aql4E43y/hDKWB78miw4uOQCmApzjBfyWk1eI2eHHpbXmeKDc3wuhFen3y3yM9Wu8Vj4zchwy5hzc2kdiFo06cZpo16nTwdTyZf8Amz3gCa0mEWDnDzgcr6n1XWlH6OHXV/2PBJLUYgwZeUEaZWJvolnR08JRXLywmmebnLJ3lNtS0m5Av2S5HRgk44LrY3+KHDQhzi0DQZ209PVSEcyE6p4pafZvo/NTDounHmJ5GXFhSubqgaNSYL4WY7ocDd/BraaEFoOhIGnGyeonNlJ5K+jqnRuDmGxHsRyPRcyE3Ho6VtcbFhmm2ftkPOQs74dbnpzTXZl5XZyLdLKH9E9XVYunRZb3ufWAILCK5r881lS5GZHyyaDmmSKReuZhYByC2P4wwIjy8lVUlY5Pk0I9TaoodkYTIimwUQgpAZBUnJDLotAJSgwzZwzPZatN2LmEylXcVEiSEGF0XFatOKmD1I8xSbvzYcehiX4LGSBCyynrorqJDIs51tmPFUv5NIbfsB/qn7sRPRaKOK8hFM1rRiOYHzPILPLlmt5fAQyPGcUuTdQONuCpvBTeFiIZVVdg1rcm2Bt+6BtyFV1eWBSHFdt8wbjr0RRjg0x45A8TWMllcbOY13lva5cLXHv81soi9yB1tjVe3w/JiIiumzk1sJASmbYRLHZlI+VwZE1z3nIBoJJv9O6Da5PCNfuwqjum8I6X/JxRUwicAaiSz5D8I4MaemS1KvZHHk8/Zq5au7cvwXX/ANC9lOJZhTYccGO9LdkbX0mHMI2ga55A4oidBc8knsfJpLk2+ydgksBmJvYWbyC1Rhxycq3UJS+JlTEuNg7G8WEWcDyIVdckk8rBdbzSuaWPZo5gJ6kc+qmsm01JeUY9HTGalGXaZUw7Vacn3HpcfLNZ42Vy74GWaGcfx5L3YkETnYvEDrZ4Q4fQ5rRVVDOc5MNqsjw1gu6x2WWaddFY4E18dlJNJnmue+zSgilIOidXhgtj5SqsIhiSEC1RQPotAaAMN2dx7LVpxcwiUqXEiMCQggqk4rXQLmQVf3ik3fkFHoiBySvAR6RuSGSImV1SFaDi+TnNS68rr2viIyFuJ1/dXI9LpsKtDpHNB520HC/MpaTNKywZ9YDxzumKsYokT9oXNtToAijQyPCWQeKqxnM6aD4iOH+qeqlEJv48FxEKctd/Flji853cWi2oJ4/7KRUlLMTk6y6Ukq4Lgy+3IqMZUfjF19XFvhD+24xH3W+MuPkZaqrgCGI8SglJeDqUVT/yOg7lb8fwgEZp4i21i9gLZT1cc8R9kVeo2cNGfXejfqPlGbz9eDcbYjirIm1dO4ubYBzRq3nccCFqeLFuicGv3NLN02LBW0TbOGA681UItsZbLK5L7+XPmFsNubjkPTmn7WzF7sYFps7ZENMMTjd3xO0/4QrUVEz26idnHgdNtck+QC3M8UxYYjBn4oWvF433H5h+q5/sJ9HRWqx+SPGhI1tqly08sDo6hMl2lA6VoDc8I0vb6rHbXOax9DaJwreX5M5/CkOsVh24eGdPflZQ2ohIII1BVS4JHEk0zS1tbIGNs4ggW/35rTO6biuTmV0QcnwVH84kv5g13pb6JPuvyPejh4D6ban5bdimRsM89I15Cv5m3jf2VuxMV+nkhW1oOh+RQJgODRBU1F8go34BQOHocFhdJPhTK5bSnyEunBRTkmUuDwkSUEFU9Q1ozWumaihclkHnlubpNstzCiQ+MkOSXARIZRZHlYKK+teqCRz3ehhYS9lsOrho651ueKfXFS4Oxob0lhmVm2lmtMaEjre9FLDIJtpjESdSb5ZDsAmKnIp6yEPiLHUGQkka6kqShtQ2m33OEsBNyALcON/olG72+CF7L6okxXsRQ3CpkvYkOCoJYLTZOyJpzaFl+pc1o+ZUUXLoC3V10rMmdP3M3Uqae/iSNax4s6Mea9+ugPVbdPTOPLfB5b1T1GnUfjHleTTYaalFyLHnYud7rS5RgcVznYA1m9xOUDLfmdmfQJMtR9Fxo8sqjVvebvcSev6IFJsZsSD4Jsloi+Bb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4" name="AutoShape 4" descr="data:image/jpeg;base64,/9j/4AAQSkZJRgABAQAAAQABAAD/2wCEAAkGBxQTEhUUEBQVFRQVFRQUFhQVFBUUFBcUFBQWFhQUFBUYHCggGBolHBQUITEhJSkrLi4uFx8zODMsNygtLisBCgoKDg0OGxAQGiwcHCQsLCwsLCwsLCwsLCwsLCwsLCwsLCwsLCwsLCwsLCwsLCwsLCwsLCwsLCwsLCwsLCwsLP/AABEIALcBDQMBEQACEQEDEQH/xAAbAAABBQEBAAAAAAAAAAAAAAAEAQIDBQYHAP/EAEEQAAEDAgMGBAMGBAQFBQAAAAEAAgMEERIhMQUGQVFhcRMigZFSobEHMkJiwdEUFSNyM1Ph8YKSssLwFhckQ6L/xAAaAQACAwEBAAAAAAAAAAAAAAACAwABBAUG/8QALhEAAgIBBAEEAQQCAQUAAAAAAAECAxEEEiExQQUTIlEyFCNhcUKBoRVSkcHR/9oADAMBAAIRAxEAPwDoFMs5oDAVCDiVCh8brIkymP23GHMB+F3ycEF6+IVTwylEaymgcI1CC+GFZBpYpkojMashJFHkoyD2xKJlMlbGiRRI1vRGgcE0Y6IkwWgiMIiidqLIJIFZQ8FWUOCsocoQUKyChQoVQgoUIKoQ8oQgFUMTwNWAXHcXR44yUDwS3uT80OMhNkzahugN1e1oHJM3NTBB4aoQXCqIewqFGRpUg0BgUIOsoUPaFCBEjcUbh+Uf/lXNZiyo/kVbYlkwaci+CpgmRpiKmCZGOjKomSMxlWQWJp4qmQkDSoQkaCjRTJWAokCydiJAsmYEYJK1EiiQKwR4VlDgrKHKyChWQVQoVQgqhDyhBVCGR3hnlpqj+IiZ4rHNDJowfNhGj2cyOS0VpSWG8APgsYKYSWecVnAODSC02PMKnLZwibdzyyyhjA0CS5Nh4SJrFUQWxUILZQh6/VQhlKU5JA4MarIPBUKJWq0QOgb5D2KLwB5KoBYjUeIUIIQpgg1zVCETlRYihBwRIoe1EUSMRFMmaUSAJWORFEzSrRRI0qwR4KIoc0qyDgrKFVkFUKFUIKoQVQh66hCo2zDd7SqlkOJDX0TpmNwSvjezNr259w4HUdE2qe3tZFzX0A0u3pocquLG3/PhGJvd8erfmmyhCXMWDl+S/pNpxStvC9ruxzHccElxa7LEdK48bIQh7XDiSVCC42clRDM06QOC2lQg9pUIENRFBkJ8p7FF4B8lXdYzQLdQs9dQoaSoWCVtZHELyvawfmNvYIW0h1WnsteILJDsnaUVSXCneHluo0NuYvqFcPn0M1Okt06TsjjJYyQOaLuaQBqbJmxoyJpvCKiXeSlbrOz0N/oEtzivJuh6bqZrKgxn/q+jH/3D0BV+7H7D/wCkat/4M0FFI2RgfG5rmkXuHA5J8VlZRzrK5Vy2yWGLRVLJb+E4Ptrh4d1a56BnCUPy4C2hWL/o94zb2xNvyuL+ytNFuueM44I/5jDiwGVgf8JcA72Kvcs4L9ixrcovAYEQoeFChVZBVZBVChQoQ8oQVQhWbcP9MkGzmWdfkjiskbwQ7H2o2Rtjk7lwv0VuOCuyqqS9riWggl18vu25WS3kNYGnZ8MpxPbgk/zIyWO9wjU2gXEmZBUR/wCHM2Vvwyizv+cK8p9lYYTFtYjKaF7OrfO33CvYn0ybmHR1sJFw9vqbfVD7bJuKCnKyGgMYrKJWBQgSArKCmHyHsrfRXkBwrMOPYVeCyo2nt6KF4jddz3WyFrC5sMROirKTwbaNBZbBzXCRNvBU+C1uJ4jxavwPe0Do4C1+6bKCj2K0sFOXWf4MS/dltTeQV0Jcb2xuuSPe7Ul0Rlzk78fVZafEFU8fwBbEJ2fUiR9TBgzbIGOMmJvLCB81UIe1LOS9Xd+up27HnwbPbG+zoo2SMpzLBIP8VkmGzibWsRcd1qnZhZS4OJT6epycXLEl4OcyVrPGdK6mfK19y4SyNBaTqWuaLE9wsfxzlrJ6OPuqpQjPa19FVtMwgg073uBvdj22ew8i4ZOHUJc4R/xNun1NuMWL/a8gsFa9jg6Nxa4G4LSRmEKTQdjhYsSWTfbH+06VrLTw+I4AgStIaemJpFj7rXC9pco89f6PGUswlhfRU7V3uknOOSR2IDCB4QYA08nAlKtslPzg3aTRV0cYyimoduOgnZPHhL2EkF13A3BBv6EpUFKEtx0NRCq+l1PhMtt496xXtaZKZrZW2vK2Q/dvcjARx6lOssVnaMOg0U9JL4zzH6Nr9k+1vExQF8hwDE1riHtsTwda4tyutGneeDjeuadQkrElz9HRjGtO088mNIVYLPKEFUKPKyCqEPXUIYnf9tRG5s1Obtw4JWWuHM1v3C0UtdMGSYFuxVtlI8F4vo5l7OB7JtkNqBUjUbRkEWEtBN8i05+qzJB5JYJ4pMtHctEPBZI6ntpmFMFZIiSDkqwWmMdG12rGnuFeWTgp6dZR4fCoUEBWQmarKJ5cmd1JdEj2B2SBpWbxTysY1lO3FLKS0WzLRxLR+p0VSylwbdDXVKbla8RRQs3Oc0GWqkBIGLB965HB7jqOyS8R7fJ0peqRm/bqjhEFBvPURSljYxNG1ucLSXBreNnfunwtmnjsl+holWpZ2y+y+ZPs6YgVFOyOR2eF7W3vrqE/Nb7RzXXq618JNopa7duR8UstMylc1tzGYWHxCBwA+JU601lDq9Xsmo2t/wA5MdXTPbGWVGIO4B92nuGlLkmlydav23LdAzjnNGmaRwjoJtjXTjgPdTcibf5E8foFNxNuPJKypPNo9lReIhMcD3kBuJ989LN9zl6okv8AYp2RXfB1fcXZEIpi2ojheb6AtkPYW49FrqjHbyeb9Q1FjszW2kZ/eTd4GpYKaknijOowgsJ+LCDf0KCcFnhGzRax+2/cmmRRV9XQTCTwpYqVrmtdjY0Ygcs7dTklbrK3nGEaXVptZXs3JzNaN/Hy08k1M2NxY4DwnuwOI4nPU25J36jMcxOU/SlC1V2NrPkTdfeiOqfjc19NKSG5vxQyHSwBtc+gV13Kf8MrW+nWaeOE98f+UbdOOMeUIKrKPBQgqhADbUBdGbajP0VZwWim2LA2Ivc1jbuHmyzNtCmKxy4ZHFFXtGqq8RMTo5GE3EbgWuA5By1JQa5E8pgLNrSMynglZ+Zoxj0I4JUqV4YSn9ovNmbxRmwEzezvKfmluuSCyi/ZPjF/KexBVckGHDxBCohQQtWQ0BkZVlE8ZVkCo1ZQte6waPVBawq0VdfW+GzEM3GzWN5vOTR7pGWa6Kfclz15LKkpDDHeR2KVwGN3/aOTQrueyPfIic/cn8ViPgoNvSCVhia+0r7NjjH3i48TybrcpFMPc5bN2nzXJTa+K7ZmK5sdJ4kcU0nitAacNrPec3Eng0aWWme2CwnydWhWahqcoLb/AOjMVDy4kuJJOpJuSs2WzrqKgsLom2ftuemJ8CRzL5lvAm1rkFHGco9Ga7TU3/msi1m+E74/DnEU4zAMsYc4dnZFH788c8iV6ZQpboNx/ozWNvwN+f7pTsf0dKFEfti+IODWj0QOTHqutE9JtN8ZxRnCezT8iFSlJdFWV02LEkWkO98w1ZA/q+BhPyATlqJo58/StPJ5Ta/pgW1dvS1AaJMFm5NDGBgA5WHBDK2UuzRp9JVp/wAef7AW1ByNzcaWJy7ckptmtbGsYL/Yu89bE9rmSPeDezJHksdbI6nh3Tq7pxfZztV6dprItbUn/BuI98qaviNNWRmNzhhcQ4EBw0cw6n2Wv342LbI4EvTNRpJ+7U8pGN3x2OaZkEYaDGS4tlbmJL6G/A24LNdDb10dj0/VK+UpS7+vo2G7W7FNNA3xWuJtdsgJa9ljlhHCyXRJOTUjl67XXV2tRfHlfZb7tbYmiqjQVh8Q4S+CfTxIwL2d1A+i31z52s5+q00J0/qauPtfTNnZPOULZQh6yhD1lCCPjBBB0OShDJz1HgvLXXIBsHdOqtRXgLI2upWzMBZqM7g2KdGTQtor4qieE2JxDkRmo3krAc2sp5RaeJt+N2hDlovBJ/IqZwxRXafyPLfoUStZW0YdnOGTZ5h3IP1V+7/BW0ZC5c7JrLOibc56IkCySQ5qMgTTjNWimQVbruPTJIseWNgsIoaGN020SXfcp2AgcMTtD319kjPOTrWONWiSj3Jl3tKfgstkss59cTm9Vt2RlRK+IgEgxhxFy0cS3kVopk4Lg9HVo4TqjGXXZd7ubstdEJqi5c/NrTy+I8yUE+ssy6z1CUZe1VwkGVW7UMgPkA6tyKUpPwZYa+2L5eTD7ybJdTkNccTHZMfxaeR6J0LM8M7Om1KvWV2ZOqJBIORCZg1ZIoInPNmjr0A5nkhwMUsEksQH4gTyH7quBqbZCVRYUKFxh8VpBAdhcB95vIkcii28ZFe78trA7qgshtHQvkthGrwwdXHh7IZcLJbtjDs6nsjdKJkQZKA/ibjK51sFkc2ed1HqU5TzDgE2x9njJGl1K7BIM8B+663I8CtNXyXfIdHrEovbasr7KCh2tLAGMqWFrS8hz9QbCwJH4Xiwz4rTGbxyarKYTbnW+ToO7s48NuA6ZX9eNuKwOThZlHE1MHu+RaPo2STwSnJ0LnObb87CxzT0zv6LdRanJGTfKFcorpl+umYT11CC3UIeuoQW6hCn29TNtjPYlU0/AUSot5LAWN8nAo4N+SpYKuu2k5mUjSR8Qz907289C92BaOZsoycD00KBwki8osIaAD8bm+iDBeQ9rCPxg9VZCvibmsZoLekZYI0gWMcc1RYbBkCeivOEV2wPCeSyjguOmawOcBZzwMR520+qXPhFb5Swn0jP7cqsDHu5NPuscVlm3Tw3TSOdbKpjLMxp/G8X7XuVqfCPS2y9upy+kdZq8gGjQAAeiRa/B5JcvLPQaK63hFMyP2iMBpXk8CCPdAnmR1PTG1akczrJg+JpI85Ngfktvg7mGpCUlG6SRkEWriA48zxv0CVOWA3JQg5y8HT6Hciljjs5niOtm52pPTks85YWcnBs9TulLKeEUe3dwQQXUpz/AMsnI/2nghrtb7N2m9V/xt/8mKlfK28ZBaQ0xubaxIvezhxstKkddQhJb1yNghDoXkC7mvbn0IN0a6FyeJmz3J2aBOA438FjXW4eJJqfQWCzXvHBz/ULmquPJ0ylhDteSXXBT7PNzeBl7HsgjJwkXjKOafaReOUH8El8beBy1/VaqrM5R6H01qVePoO+zuvJDonHNlj1toPlZK1Cw8iPUqksSRvoXaKqZYZxJrgvInXaCu/B5ijBJYY6yIoVQgqhDyhBk0Qc0tIyIsrTwQx8tLLG98cYBF74XcubSnQkmDI9XWexoALH6W1v2TFwxbKr+VMGZccd9Rl7onNkUUH0lZIzLNzeuaVwwyxbUMOZbYqngsfRUZcVhUR7ZczwBrLBMawgE8lYNbNuT0Sww6Rpa0A5E8OKq3hFw5YyJlyFnGN8ElfJYLPc+CVowO+1RaNrfjdn2bmlVLk7fpteZ5+gDcKmxVIdwYCfUpsnyjb6pPbTj7NzVOuVmm8s87FcErTkjzwUYX7S6m1Ph+Jw+WaCrmR2PS4fuZMD4QbG2R3w2aPzc1v8HXzmWEaL7MqTFK+Q8MgepzKyXPlIxep2ba1H7OpEZJNnR59CNCVDhhMxn2qbGFm1LBZws19uI4Hut8uGmdr0XUt5pl14MvsaGNxa9nlbJ5HszIbI2xHa45p0Tde2uGXu40o/ian+75DJY9R2ZPUY/sxZ0Wid5kuh4mefn0NqR5iguWLC4vgxX2l7Ox04kAzjIJ/tOR+qZW8SOv6Tao2bX5KX7MqN+OWaxwBoZc6F19Bzsj1H4mv1ayOFDydKiKRWzz0i62dJdtvVd3TSzHBhtXOQtaRZ5Qh4lQgqhDyhCv2rTYgHDUfRHDsF9FBBWi+GEgPGRxDPrZaXB+RW5FRtKEteXOc4G9zcap0GmsAPK5Ej2uAQCMuY/VE6U1lFKz7LZguLtcCCszgOUiSGaoZm50TR+Ytb9XLnpSNTwOftaK/9aqYT8MZxHtkrUW+2DuS6Dtl7U8R2GGMtbqXu1t2GiJcAvnsrtrbVJmIYcm+X21WS2WZGmuOEWOw5nPDnO0FgO+pS2yp/Qu0pFjtlyNrXBid9IC6NrgCcLs7DQEaqVSS4Ox6ZYozaYb9ntJhifIfxHLsMv3RN5bZXq1iclFF283KzN8nLXQQ/RNfRSOa/aYSfDHVBR+Z3vSlw2YSrmcbM/Cy9gtrZ1FHnJ077O6XBTtPF7i79B9FiseZnC9Snusx9G1doqs6OWuxqQuwwPfWm8SkePyG3cC4+i3Wv4pj/AE6ey9M5HuzVYXPYeLcYH5mZ/S6fBnptXDOGWW41Z/8ANdn/AImL91nvXkRroZ039HWIHZjus0HiSPLy6CK0ea/MJmoXyyBX0CzQhzSHC4ORB0QLlDIycXlDqSACPA0ABtwABYJsflW0VOTcssaxZ4lssNnPs75LraSeHgy2otl0jKRzvIHlFzqBztwURBWEPZ0cL+6Ioo91ZXufUCV5c9kmGx4NA8tlMELGqrTHfEL8W9eijRMkdBteOWwPlcR91xz9Oaoszm8Oxyx2K58Mm4e02c08jzC1VWvoTOANs+gqSTIZQ5jfuBzcd76Ap2+PQGGJvDTlkYdMI2uPBotqihZFFOLZnYS+3kfYdFo31sXiaMfQ0M0jsOB7s8yQ4rhpnRaydV3G3ejjBdUBodwYSNOJIR74pA7JFvWbTDXlkDbAnzP4f8Kxzuy8RNMacLMior6azrjjmlzQUWafZcOCFoOtsR7lKb4FvmRX1j7lYJPLNUegORt8lQabXKLdtO2OMNaLZcOa0ySjEQ5ucssAYLuWRLkZ4CJRkmWPCKj2ZbejYP8AEMI46g8ikRk4Syjo6TU+1I56N0KjxA1zbAnN/C3ErX76wdl66rblM6lsemEbWsbo0ALKnmR526bnJyZbv0TLOhCGJAY/a7LwkdPqFusX7ZWneLUcFjPhztPASZ+9j8kyt8I9lP5QDd33eHXR9JS30Nx+qC5fFi7Vu07X8HaYisXk8iw6rF2tK06jmCYqHeCFjbgpMOUGxabJxHPNNp4bRUuskLm2JHVIksSC7ROw5g/+XW2mWJJiprguo33APMLsp5RjZ6R1gTyVoFjo7FoIyvnkiKMJW1dXR1cjmgSRSEPeMOdgLXB7JjisZQCbzg10UsVXCHMIc1w9QeR5EJaYbRzXeTd2drw1rnWxf03jIgnQEo8A5NGNoPhgbTbTafMLCYG7SOBJ4EKova8ot8rAyRj6drTTOBjOo+9c8COS3x2T7Mr3RI9oVErvNLDiGji5pLATooq4dZJvkVM9KRYjw7G/3SPmi9uJPcYFSNkOr3W7ry3P2d9JGg2bTAZlFEth5cBoEWRcidkeNzR1HtxRt8CXwXdW+wWa2XBVaKOU5rEahKdmJ7RzIRQWZIqTwi02g7JOuYqtAEAzSYIY2TyBXYVEjLUnAeSvqWZoZBpsdSjNSHZUg55yTLOgEMSQgmsF4vRb5c1AQ4mcA29AWzScsbre6ur8T2lct1a/ofJP/WikGpEbj/c02P8A0o7OioL4Sizt1I+7QeYB91zWeTsWJNFpa8fZa2t1Jl6kNhak1oKTEeyzgfRMXEyJ5RHUN83dBcsSLj0Pa3JFW8FMsKN/lty/VdumWYmOxYYRdOABRP4TrO/w3HI/CeR6KIjQY+NrhmAQRb0KIHByrbVXPsirDo/NTSm+E3w9Rfg5UWb/AGbtGCuhD4yCOLfxNPI/urUimjLb87Oe4WfIXsH4XWDm9QfxJ0EhcmLuQQ6NsP3sJuLHMAcSjl8eUDHnhmj3oxGH+m4Bx8uFxtf0Q1ZyXNIzO7OzJIxJ48bX4i0tN+9/0T5TbA2kVHGOC86d4sALKwRALlRIGRdbGhzJ5C3qUUujPNhG0X5LHcxlSKglZhwVsll5L8gT7p1CzIXa/iTV7s1LXySCIacKoIuRLIqsIhhSwivnzKWw0OpRmrr7JIMfojs6AQxJDC5R/S9FvXNQpfmcZ20GfxMrH/F9Re6uh/E9bRn2YtGddDbAQbtJcB0Idp9D6pk1waIPwdt2HJeFn9o+i5jPLalYsZf0hu0jutlHNbRhnxIWFKrXJciWpjy7J81wLhLkHnzAP/maXcsxyNj3gdEEFZJE1Nk7vl+q6mll4M9iDLLcIPSMBBDswciCqLK1zZIQfDOJnBpzLegPEKbsExkqK3eSnkY6OtjbhGofp3sUSlEFwZFu5BSQNlm2c8Oa8i8LpAQHcMB1HZU8ESYfVOnmj/rUrXt4gPAeO3NMg2gZIz2zYoIqi8Mj4XgG8cgtrwz1CZKyOOQIweeBarbEEzyypqGgtfiaAbZ2t7IqrlDok693YNT1DmYhDOHtLibudp0C1+9VLsQq7EDw7Sa0ZuC8xuR6ZUWS8BNPtPxDZmduZtkri93QctM4L5Motpb7Fr8EUQBBsS52L1yQynh4Rsq9Ni45kzpG6D3upGSS2xSXfkLWB+6PZFnjk4mqUVa4x6Qu0H5rDY8sKC4AHJTDLPYzPK53M29lpoXxbE2vlIgqzmlTfIyI6nCKCKYsiCwtDTolosAfqhYaJaX7yuv8ipdBMqK0pDEhBBbc4/dboP8AaFf5HGvtFoS2px28sjR/zDIj6IdPLKwer9NsU6dvlGbpS4lsbc7vBA/NpdOnLETY0o5kztWxIi2Jg5ABcp5b4PLaiSlY2aDZ51C3aV+DDaSs1VdSBfQXa4WjtCemAnQjuPZK/KDQ9d5EgKTWwpoIcOI7rfTLEhD5Rkv/AHLp2yOjnjkjcxxaSLPFwdcs1s/URzhmpemWyjujyXNHvXSTD+lUR3+FxwH5o1ZF9MRPR3Q/KLFrnTEXYAW82m4+SVZv8AxUVwzDb0bCfUjzOss6nKLyxrjFrBjnbjTxm8ctrHgSPoj/AFAHtI3O7G9FXSsDKkGdgyvfzgdDx9U2GpQEqGzcNjp6yPHFhJOocLOaeThqCtkLIzRllFxOf7d2DURP+418dzmGeYfuilDH49FRkn2BuiblcEHoEG7AzaAAFcc9eaPYBa5rmBtjxIOfutNLXRz9VlPJh6jZRNa2Bhvjla3nkTnf0uUmUcSwdON+NPvfhHfxGGMDW6NAA7NFgim8I8kvlLLKaodcrA3lmpIHchCLmjbhhHW591sittZnlzMr5jmsz7HInhGSbHoFiO1SpdhIR4yQ4IAOGaWwiWlGaKtckk+CeRSwpDUkILgzZbuttXMBUvyM/tjZUc7SyQXH69Fjy4vg3UXyqeYlZs/dOCF2KNufMm5HbkrsnKSw2Ps11k1hmjgZbJKUscGGXPIbRnzLVp38xVi4CXfeTbFiYtcoKjOSfDlCZdgkgs4+6R1JodF5QMx9iQs2cSHYyg2N91trl5M8kcj302TE6tkcJQMRbiAaXf1MPmFx0AJ5J02mzvaCc1Ulgj2buzST3AklYWi7/PE7D3DgMuVr6ooRgx1999XOE8/wyym3MqIRehqy9psMNy3Jw0dYkD5Jjra/FmN6uuzi6vDDQ+WGD+sC1zMLCw2IaBlia4feacrHqs7s9viZzZbIvjoL3WrA8udM0uacmtGWEDpxR6P9zMpIzxcpptcF5VUNJMD4Twx/wnI+xWmyiD64CTsj2gKko30zw/O3McR15pUYyreS5NTWC9g2lFU2a44JAbtOmfT9ltq1CZlspa5K3aezi1/mjLr54mDI9xwK0e3CfIpWSjwYp1IA1cFHtHHL4C6NoponVEhsLWa3TEeSfX8VuZkti7Z+3ED+zOnNVtCSpeLeE3Flpjfk0ewKqL3SyT1SXs0KpeTqlc+wS7pHCqRTOKxmkjIUwQvKgWaByFlts4ikZ4cvJUu1WMeEx6Jy6BEsksISTRQgA5LYRNS6o6uypdE0qlqJEjWcIMpdPVbKPxFT7K+TUrJLscjzf0CBrJZIArUSsksJs4d02viSAl0Gzahar10xUSaN+SuEsICSBdpHQjjl68EM19eQq3jsoxVEGx109VzuU8Ps2ximsgu39uOhjZhsMeJpN/OMsnN4dFphZ8RFvwe5rKOV7SqCXvu69yXcmkXyaG9eK1Q6O/pLoTgnECBOLgcQuSG3wjXLkQjwdWE+OfBb7J2hIw3jIAjLS6RrsDi3ETY3PmB00VZwDdTCxfLz0jbOqjKQ2UYfGaHMBNnYHaYjoHcVk1MZ7kzzep0i2Nx5xwyy2MY2zFjDiaQWAjmMv0XY0u1RSic9L9sh3hhI7tPqnWGnTYfYNR7xyRgNk87PmOyUrPsfPQxnzHhl5DTwVTcUTrO421B6hGqoz5Rzra7KXiSJoto1cAwBomb+FxvcAcCmpTjwZmoS5M46C5aDpe5OgA4k9Fy0ss9U7FFNhlduzJXOZmYYGDykjzvvq5rDoOpWr9PKzGeEc+HqENMnj5Sf/Bqd2d34qNjmQ4vMcTnOILnECwvbIdlSjGDwjl6rUz1Et0h+0JFhulll1Lgr0oaOpmXkaOt/ZHWsyBm8RLSuctF75E1oqxqsq7HsLZonJcADQksIbLoqLAClsJE1Lqjp/IqXRPIitKiRBZQwyk0PdbdP+IqfZXzanusk/wAmNieZwVFkihR7ErXZQZVVADRcrXdJbULhF5KDbO+cEHkuZJPgZbL+48OyBP45N+n9NtueVwikrt+C+IBsVzfO7gLWORFs0lybWJM3R9Hak8smi2i2raC4uidbC54IcDyJGoPVG5Qm1lcmC/Tz02UuUZvealn8QB+GSNosHsdcAZWPvwTYVxhlp5F22wnQ49MzMjP6lmjNrb5C5ucgFoXKywvT7Pag3JhUUYije52ZDbNB0u7IgDiUuacmkuh0NbPUXKEeEQ0IMgEbbNJBc9z7NaMOdyTwsAEWM8HplZs+T5LMQ1MrsTQ55ZhJIzFiLNwNGoytcJUo7k0Ju9mMcPjJs6GthYxrmXuxxu9o8tzm9pGrSCh0+oVHwabPKamEqJNSXDCtpVLZG4muBxC4zzt1C6jujNZTJp5xXkz9THkls7FUke2NUOZKMBsSmQlgbqK4zhybnY20GzsJk8j2HC62QJ5rZCxNcnndTo3CXx6YTu9shpaJHi982g6W5lZtPUsbmTW6puW1F0H3cW6WP+xUnY5T2mFLCyLLkCstj2hR5ZS1T7lYJPLNkVhEKhYZshvmJ5D6p+mXyyJufGCSucpa+S4IAZqkrsYwsaJz6AECQERzHJRloriUlsYT0RzKbR2BMImV3FRI1mQxhdHoVs0/TFT7AZxme6zW/kxkehrP3QlseoUD1M+EKm8FpZMbvbvI5guNTZrf3Rwg7pc9I6Gk06lLBk6GK93XxFxJJPM6o7ZeD0MUoxwi0o6MvdYD1vkAEhvPRU7FFclvs+djHYWjL8Tj+g5Koz2vk52pplbHJdsgZM11sm5X6kLUnGSyji2aeUXhozW2KNkR8gaXO0DbAut+EX/F048EyEt3CYizSzWM8IxlfVOe6zrswm+AgggjmDndaksHX0WmjUsx5JaOcNxY7vY6wxAgPFje7Q7LuEDOzHlYXDC3bSLXtNKXsLWlrTezmstm08ycyT1VZw8oZGtSi42JM0O6+1BGxgaLmQvEo4Oab363z16JUV8jn+paL3E89JcFlU7KZhDv6hFrAO0tra4Ga2x00PyZ5muiKlyRvHltwCa0dODwwSIgPaeoQGtybiy8ipTjeWuIBsdTxTUZHcsJM3G7O0GuhAJALMiOnAo9PYnA42upcLM+GWclsV266HsrslH/AGZUnjkErJLLlXyNNUSnc+5WRPJoPOyRSyikWWzWWjJ5n5LXRxBsTY8ywDVb0ib5GxRBAc1I9kYYSmSfAKIwUjIZDUHJA2WkV7ilNjAmg1Kfp+xcwqZFcVEiWcMKo+K16fpipglQPMe6RavkxkXwNA+qDwWeeVRCj2rIg7GwOf7zC8rBlYC9jrc8Vrp+MGdnQR8iU8eWRCRN8nUzgtS/w47fif8A9P8Aql4E43y/hDKWB78miw4uOQCmApzjBfyWk1eI2eHHpbXmeKDc3wuhFen3y3yM9Wu8Vj4zchwy5hzc2kdiFo06cZpo16nTwdTyZf8Amz3gCa0mEWDnDzgcr6n1XWlH6OHXV/2PBJLUYgwZeUEaZWJvolnR08JRXLywmmebnLJ3lNtS0m5Av2S5HRgk44LrY3+KHDQhzi0DQZ209PVSEcyE6p4pafZvo/NTDounHmJ5GXFhSubqgaNSYL4WY7ocDd/BraaEFoOhIGnGyeonNlJ5K+jqnRuDmGxHsRyPRcyE3Ho6VtcbFhmm2ftkPOQs74dbnpzTXZl5XZyLdLKH9E9XVYunRZb3ufWAILCK5r881lS5GZHyyaDmmSKReuZhYByC2P4wwIjy8lVUlY5Pk0I9TaoodkYTIimwUQgpAZBUnJDLotAJSgwzZwzPZatN2LmEylXcVEiSEGF0XFatOKmD1I8xSbvzYcehiX4LGSBCyynrorqJDIs51tmPFUv5NIbfsB/qn7sRPRaKOK8hFM1rRiOYHzPILPLlmt5fAQyPGcUuTdQONuCpvBTeFiIZVVdg1rcm2Bt+6BtyFV1eWBSHFdt8wbjr0RRjg0x45A8TWMllcbOY13lva5cLXHv81soi9yB1tjVe3w/JiIiumzk1sJASmbYRLHZlI+VwZE1z3nIBoJJv9O6Da5PCNfuwqjum8I6X/JxRUwicAaiSz5D8I4MaemS1KvZHHk8/Zq5au7cvwXX/ANC9lOJZhTYccGO9LdkbX0mHMI2ga55A4oidBc8knsfJpLk2+ydgksBmJvYWbyC1Rhxycq3UJS+JlTEuNg7G8WEWcDyIVdckk8rBdbzSuaWPZo5gJ6kc+qmsm01JeUY9HTGalGXaZUw7Vacn3HpcfLNZ42Vy74GWaGcfx5L3YkETnYvEDrZ4Q4fQ5rRVVDOc5MNqsjw1gu6x2WWaddFY4E18dlJNJnmue+zSgilIOidXhgtj5SqsIhiSEC1RQPotAaAMN2dx7LVpxcwiUqXEiMCQggqk4rXQLmQVf3ik3fkFHoiBySvAR6RuSGSImV1SFaDi+TnNS68rr2viIyFuJ1/dXI9LpsKtDpHNB520HC/MpaTNKywZ9YDxzumKsYokT9oXNtToAijQyPCWQeKqxnM6aD4iOH+qeqlEJv48FxEKctd/Flji853cWi2oJ4/7KRUlLMTk6y6Ukq4Lgy+3IqMZUfjF19XFvhD+24xH3W+MuPkZaqrgCGI8SglJeDqUVT/yOg7lb8fwgEZp4i21i9gLZT1cc8R9kVeo2cNGfXejfqPlGbz9eDcbYjirIm1dO4ubYBzRq3nccCFqeLFuicGv3NLN02LBW0TbOGA681UItsZbLK5L7+XPmFsNubjkPTmn7WzF7sYFps7ZENMMTjd3xO0/4QrUVEz26idnHgdNtck+QC3M8UxYYjBn4oWvF433H5h+q5/sJ9HRWqx+SPGhI1tqly08sDo6hMl2lA6VoDc8I0vb6rHbXOax9DaJwreX5M5/CkOsVh24eGdPflZQ2ohIII1BVS4JHEk0zS1tbIGNs4ggW/35rTO6biuTmV0QcnwVH84kv5g13pb6JPuvyPejh4D6ban5bdimRsM89I15Cv5m3jf2VuxMV+nkhW1oOh+RQJgODRBU1F8go34BQOHocFhdJPhTK5bSnyEunBRTkmUuDwkSUEFU9Q1ozWumaihclkHnlubpNstzCiQ+MkOSXARIZRZHlYKK+teqCRz3ehhYS9lsOrho651ueKfXFS4Oxob0lhmVm2lmtMaEjre9FLDIJtpjESdSb5ZDsAmKnIp6yEPiLHUGQkka6kqShtQ2m33OEsBNyALcON/olG72+CF7L6okxXsRQ3CpkvYkOCoJYLTZOyJpzaFl+pc1o+ZUUXLoC3V10rMmdP3M3Uqae/iSNax4s6Mea9+ugPVbdPTOPLfB5b1T1GnUfjHleTTYaalFyLHnYud7rS5RgcVznYA1m9xOUDLfmdmfQJMtR9Fxo8sqjVvebvcSev6IFJsZsSD4Jsloi+Bb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6" name="AutoShape 6" descr="data:image/jpeg;base64,/9j/4AAQSkZJRgABAQAAAQABAAD/2wCEAAkGBxQTEhUUEBQVFRQVFRQUFhQVFBUUFBcUFBQWFhQUFBUYHCggGBolHBQUITEhJSkrLi4uFx8zODMsNygtLisBCgoKDg0OGxAQGiwcHCQsLCwsLCwsLCwsLCwsLCwsLCwsLCwsLCwsLCwsLCwsLCwsLCwsLCwsLCwsLCwsLCwsLP/AABEIALcBDQMBEQACEQEDEQH/xAAbAAABBQEBAAAAAAAAAAAAAAAEAQIDBQYHAP/EAEEQAAEDAgMGBAMGBAQFBQAAAAEAAgMEERIhMQUGQVFhcRMigZFSobEHMkJiwdEUFSNyM1Ph8YKSssLwFhckQ6L/xAAaAQACAwEBAAAAAAAAAAAAAAACAwABBAUG/8QALhEAAgIBBAEEAQQCAQUAAAAAAAECAxEEEiExQQUTIlEyFCNhcUKBoRVSkcHR/9oADAMBAAIRAxEAPwDoFMs5oDAVCDiVCh8brIkymP23GHMB+F3ycEF6+IVTwylEaymgcI1CC+GFZBpYpkojMashJFHkoyD2xKJlMlbGiRRI1vRGgcE0Y6IkwWgiMIiidqLIJIFZQ8FWUOCsocoQUKyChQoVQgoUIKoQ8oQgFUMTwNWAXHcXR44yUDwS3uT80OMhNkzahugN1e1oHJM3NTBB4aoQXCqIewqFGRpUg0BgUIOsoUPaFCBEjcUbh+Uf/lXNZiyo/kVbYlkwaci+CpgmRpiKmCZGOjKomSMxlWQWJp4qmQkDSoQkaCjRTJWAokCydiJAsmYEYJK1EiiQKwR4VlDgrKHKyChWQVQoVQgqhDyhBVCGR3hnlpqj+IiZ4rHNDJowfNhGj2cyOS0VpSWG8APgsYKYSWecVnAODSC02PMKnLZwibdzyyyhjA0CS5Nh4SJrFUQWxUILZQh6/VQhlKU5JA4MarIPBUKJWq0QOgb5D2KLwB5KoBYjUeIUIIQpgg1zVCETlRYihBwRIoe1EUSMRFMmaUSAJWORFEzSrRRI0qwR4KIoc0qyDgrKFVkFUKFUIKoQVQh66hCo2zDd7SqlkOJDX0TpmNwSvjezNr259w4HUdE2qe3tZFzX0A0u3pocquLG3/PhGJvd8erfmmyhCXMWDl+S/pNpxStvC9ruxzHccElxa7LEdK48bIQh7XDiSVCC42clRDM06QOC2lQg9pUIENRFBkJ8p7FF4B8lXdYzQLdQs9dQoaSoWCVtZHELyvawfmNvYIW0h1WnsteILJDsnaUVSXCneHluo0NuYvqFcPn0M1Okt06TsjjJYyQOaLuaQBqbJmxoyJpvCKiXeSlbrOz0N/oEtzivJuh6bqZrKgxn/q+jH/3D0BV+7H7D/wCkat/4M0FFI2RgfG5rmkXuHA5J8VlZRzrK5Vy2yWGLRVLJb+E4Ptrh4d1a56BnCUPy4C2hWL/o94zb2xNvyuL+ytNFuueM44I/5jDiwGVgf8JcA72Kvcs4L9ixrcovAYEQoeFChVZBVZBVChQoQ8oQVQhWbcP9MkGzmWdfkjiskbwQ7H2o2Rtjk7lwv0VuOCuyqqS9riWggl18vu25WS3kNYGnZ8MpxPbgk/zIyWO9wjU2gXEmZBUR/wCHM2Vvwyizv+cK8p9lYYTFtYjKaF7OrfO33CvYn0ybmHR1sJFw9vqbfVD7bJuKCnKyGgMYrKJWBQgSArKCmHyHsrfRXkBwrMOPYVeCyo2nt6KF4jddz3WyFrC5sMROirKTwbaNBZbBzXCRNvBU+C1uJ4jxavwPe0Do4C1+6bKCj2K0sFOXWf4MS/dltTeQV0Jcb2xuuSPe7Ul0Rlzk78fVZafEFU8fwBbEJ2fUiR9TBgzbIGOMmJvLCB81UIe1LOS9Xd+up27HnwbPbG+zoo2SMpzLBIP8VkmGzibWsRcd1qnZhZS4OJT6epycXLEl4OcyVrPGdK6mfK19y4SyNBaTqWuaLE9wsfxzlrJ6OPuqpQjPa19FVtMwgg073uBvdj22ew8i4ZOHUJc4R/xNun1NuMWL/a8gsFa9jg6Nxa4G4LSRmEKTQdjhYsSWTfbH+06VrLTw+I4AgStIaemJpFj7rXC9pco89f6PGUswlhfRU7V3uknOOSR2IDCB4QYA08nAlKtslPzg3aTRV0cYyimoduOgnZPHhL2EkF13A3BBv6EpUFKEtx0NRCq+l1PhMtt496xXtaZKZrZW2vK2Q/dvcjARx6lOssVnaMOg0U9JL4zzH6Nr9k+1vExQF8hwDE1riHtsTwda4tyutGneeDjeuadQkrElz9HRjGtO088mNIVYLPKEFUKPKyCqEPXUIYnf9tRG5s1Obtw4JWWuHM1v3C0UtdMGSYFuxVtlI8F4vo5l7OB7JtkNqBUjUbRkEWEtBN8i05+qzJB5JYJ4pMtHctEPBZI6ntpmFMFZIiSDkqwWmMdG12rGnuFeWTgp6dZR4fCoUEBWQmarKJ5cmd1JdEj2B2SBpWbxTysY1lO3FLKS0WzLRxLR+p0VSylwbdDXVKbla8RRQs3Oc0GWqkBIGLB965HB7jqOyS8R7fJ0peqRm/bqjhEFBvPURSljYxNG1ucLSXBreNnfunwtmnjsl+holWpZ2y+y+ZPs6YgVFOyOR2eF7W3vrqE/Nb7RzXXq618JNopa7duR8UstMylc1tzGYWHxCBwA+JU601lDq9Xsmo2t/wA5MdXTPbGWVGIO4B92nuGlLkmlydav23LdAzjnNGmaRwjoJtjXTjgPdTcibf5E8foFNxNuPJKypPNo9lReIhMcD3kBuJ989LN9zl6okv8AYp2RXfB1fcXZEIpi2ojheb6AtkPYW49FrqjHbyeb9Q1FjszW2kZ/eTd4GpYKaknijOowgsJ+LCDf0KCcFnhGzRax+2/cmmRRV9XQTCTwpYqVrmtdjY0Ygcs7dTklbrK3nGEaXVptZXs3JzNaN/Hy08k1M2NxY4DwnuwOI4nPU25J36jMcxOU/SlC1V2NrPkTdfeiOqfjc19NKSG5vxQyHSwBtc+gV13Kf8MrW+nWaeOE98f+UbdOOMeUIKrKPBQgqhADbUBdGbajP0VZwWim2LA2Ivc1jbuHmyzNtCmKxy4ZHFFXtGqq8RMTo5GE3EbgWuA5By1JQa5E8pgLNrSMynglZ+Zoxj0I4JUqV4YSn9ovNmbxRmwEzezvKfmluuSCyi/ZPjF/KexBVckGHDxBCohQQtWQ0BkZVlE8ZVkCo1ZQte6waPVBawq0VdfW+GzEM3GzWN5vOTR7pGWa6Kfclz15LKkpDDHeR2KVwGN3/aOTQrueyPfIic/cn8ViPgoNvSCVhia+0r7NjjH3i48TybrcpFMPc5bN2nzXJTa+K7ZmK5sdJ4kcU0nitAacNrPec3Eng0aWWme2CwnydWhWahqcoLb/AOjMVDy4kuJJOpJuSs2WzrqKgsLom2ftuemJ8CRzL5lvAm1rkFHGco9Ga7TU3/msi1m+E74/DnEU4zAMsYc4dnZFH788c8iV6ZQpboNx/ozWNvwN+f7pTsf0dKFEfti+IODWj0QOTHqutE9JtN8ZxRnCezT8iFSlJdFWV02LEkWkO98w1ZA/q+BhPyATlqJo58/StPJ5Ta/pgW1dvS1AaJMFm5NDGBgA5WHBDK2UuzRp9JVp/wAef7AW1ByNzcaWJy7ckptmtbGsYL/Yu89bE9rmSPeDezJHksdbI6nh3Tq7pxfZztV6dprItbUn/BuI98qaviNNWRmNzhhcQ4EBw0cw6n2Wv342LbI4EvTNRpJ+7U8pGN3x2OaZkEYaDGS4tlbmJL6G/A24LNdDb10dj0/VK+UpS7+vo2G7W7FNNA3xWuJtdsgJa9ljlhHCyXRJOTUjl67XXV2tRfHlfZb7tbYmiqjQVh8Q4S+CfTxIwL2d1A+i31z52s5+q00J0/qauPtfTNnZPOULZQh6yhD1lCCPjBBB0OShDJz1HgvLXXIBsHdOqtRXgLI2upWzMBZqM7g2KdGTQtor4qieE2JxDkRmo3krAc2sp5RaeJt+N2hDlovBJ/IqZwxRXafyPLfoUStZW0YdnOGTZ5h3IP1V+7/BW0ZC5c7JrLOibc56IkCySQ5qMgTTjNWimQVbruPTJIseWNgsIoaGN020SXfcp2AgcMTtD319kjPOTrWONWiSj3Jl3tKfgstkss59cTm9Vt2RlRK+IgEgxhxFy0cS3kVopk4Lg9HVo4TqjGXXZd7ubstdEJqi5c/NrTy+I8yUE+ssy6z1CUZe1VwkGVW7UMgPkA6tyKUpPwZYa+2L5eTD7ybJdTkNccTHZMfxaeR6J0LM8M7Om1KvWV2ZOqJBIORCZg1ZIoInPNmjr0A5nkhwMUsEksQH4gTyH7quBqbZCVRYUKFxh8VpBAdhcB95vIkcii28ZFe78trA7qgshtHQvkthGrwwdXHh7IZcLJbtjDs6nsjdKJkQZKA/ibjK51sFkc2ed1HqU5TzDgE2x9njJGl1K7BIM8B+663I8CtNXyXfIdHrEovbasr7KCh2tLAGMqWFrS8hz9QbCwJH4Xiwz4rTGbxyarKYTbnW+ToO7s48NuA6ZX9eNuKwOThZlHE1MHu+RaPo2STwSnJ0LnObb87CxzT0zv6LdRanJGTfKFcorpl+umYT11CC3UIeuoQW6hCn29TNtjPYlU0/AUSot5LAWN8nAo4N+SpYKuu2k5mUjSR8Qz907289C92BaOZsoycD00KBwki8osIaAD8bm+iDBeQ9rCPxg9VZCvibmsZoLekZYI0gWMcc1RYbBkCeivOEV2wPCeSyjguOmawOcBZzwMR520+qXPhFb5Swn0jP7cqsDHu5NPuscVlm3Tw3TSOdbKpjLMxp/G8X7XuVqfCPS2y9upy+kdZq8gGjQAAeiRa/B5JcvLPQaK63hFMyP2iMBpXk8CCPdAnmR1PTG1akczrJg+JpI85Ngfktvg7mGpCUlG6SRkEWriA48zxv0CVOWA3JQg5y8HT6Hciljjs5niOtm52pPTks85YWcnBs9TulLKeEUe3dwQQXUpz/AMsnI/2nghrtb7N2m9V/xt/8mKlfK28ZBaQ0xubaxIvezhxstKkddQhJb1yNghDoXkC7mvbn0IN0a6FyeJmz3J2aBOA438FjXW4eJJqfQWCzXvHBz/ULmquPJ0ylhDteSXXBT7PNzeBl7HsgjJwkXjKOafaReOUH8El8beBy1/VaqrM5R6H01qVePoO+zuvJDonHNlj1toPlZK1Cw8iPUqksSRvoXaKqZYZxJrgvInXaCu/B5ijBJYY6yIoVQgqhDyhBk0Qc0tIyIsrTwQx8tLLG98cYBF74XcubSnQkmDI9XWexoALH6W1v2TFwxbKr+VMGZccd9Rl7onNkUUH0lZIzLNzeuaVwwyxbUMOZbYqngsfRUZcVhUR7ZczwBrLBMawgE8lYNbNuT0Sww6Rpa0A5E8OKq3hFw5YyJlyFnGN8ElfJYLPc+CVowO+1RaNrfjdn2bmlVLk7fpteZ5+gDcKmxVIdwYCfUpsnyjb6pPbTj7NzVOuVmm8s87FcErTkjzwUYX7S6m1Ph+Jw+WaCrmR2PS4fuZMD4QbG2R3w2aPzc1v8HXzmWEaL7MqTFK+Q8MgepzKyXPlIxep2ba1H7OpEZJNnR59CNCVDhhMxn2qbGFm1LBZws19uI4Hut8uGmdr0XUt5pl14MvsaGNxa9nlbJ5HszIbI2xHa45p0Tde2uGXu40o/ian+75DJY9R2ZPUY/sxZ0Wid5kuh4mefn0NqR5iguWLC4vgxX2l7Ox04kAzjIJ/tOR+qZW8SOv6Tao2bX5KX7MqN+OWaxwBoZc6F19Bzsj1H4mv1ayOFDydKiKRWzz0i62dJdtvVd3TSzHBhtXOQtaRZ5Qh4lQgqhDyhCv2rTYgHDUfRHDsF9FBBWi+GEgPGRxDPrZaXB+RW5FRtKEteXOc4G9zcap0GmsAPK5Ej2uAQCMuY/VE6U1lFKz7LZguLtcCCszgOUiSGaoZm50TR+Ytb9XLnpSNTwOftaK/9aqYT8MZxHtkrUW+2DuS6Dtl7U8R2GGMtbqXu1t2GiJcAvnsrtrbVJmIYcm+X21WS2WZGmuOEWOw5nPDnO0FgO+pS2yp/Qu0pFjtlyNrXBid9IC6NrgCcLs7DQEaqVSS4Ox6ZYozaYb9ntJhifIfxHLsMv3RN5bZXq1iclFF283KzN8nLXQQ/RNfRSOa/aYSfDHVBR+Z3vSlw2YSrmcbM/Cy9gtrZ1FHnJ077O6XBTtPF7i79B9FiseZnC9Snusx9G1doqs6OWuxqQuwwPfWm8SkePyG3cC4+i3Wv4pj/AE6ey9M5HuzVYXPYeLcYH5mZ/S6fBnptXDOGWW41Z/8ANdn/AImL91nvXkRroZ039HWIHZjus0HiSPLy6CK0ea/MJmoXyyBX0CzQhzSHC4ORB0QLlDIycXlDqSACPA0ABtwABYJsflW0VOTcssaxZ4lssNnPs75LraSeHgy2otl0jKRzvIHlFzqBztwURBWEPZ0cL+6Ioo91ZXufUCV5c9kmGx4NA8tlMELGqrTHfEL8W9eijRMkdBteOWwPlcR91xz9Oaoszm8Oxyx2K58Mm4e02c08jzC1VWvoTOANs+gqSTIZQ5jfuBzcd76Ap2+PQGGJvDTlkYdMI2uPBotqihZFFOLZnYS+3kfYdFo31sXiaMfQ0M0jsOB7s8yQ4rhpnRaydV3G3ejjBdUBodwYSNOJIR74pA7JFvWbTDXlkDbAnzP4f8Kxzuy8RNMacLMior6azrjjmlzQUWafZcOCFoOtsR7lKb4FvmRX1j7lYJPLNUegORt8lQabXKLdtO2OMNaLZcOa0ySjEQ5ucssAYLuWRLkZ4CJRkmWPCKj2ZbejYP8AEMI46g8ikRk4Syjo6TU+1I56N0KjxA1zbAnN/C3ErX76wdl66rblM6lsemEbWsbo0ALKnmR526bnJyZbv0TLOhCGJAY/a7LwkdPqFusX7ZWneLUcFjPhztPASZ+9j8kyt8I9lP5QDd33eHXR9JS30Nx+qC5fFi7Vu07X8HaYisXk8iw6rF2tK06jmCYqHeCFjbgpMOUGxabJxHPNNp4bRUuskLm2JHVIksSC7ROw5g/+XW2mWJJiprguo33APMLsp5RjZ6R1gTyVoFjo7FoIyvnkiKMJW1dXR1cjmgSRSEPeMOdgLXB7JjisZQCbzg10UsVXCHMIc1w9QeR5EJaYbRzXeTd2drw1rnWxf03jIgnQEo8A5NGNoPhgbTbTafMLCYG7SOBJ4EKova8ot8rAyRj6drTTOBjOo+9c8COS3x2T7Mr3RI9oVErvNLDiGji5pLATooq4dZJvkVM9KRYjw7G/3SPmi9uJPcYFSNkOr3W7ry3P2d9JGg2bTAZlFEth5cBoEWRcidkeNzR1HtxRt8CXwXdW+wWa2XBVaKOU5rEahKdmJ7RzIRQWZIqTwi02g7JOuYqtAEAzSYIY2TyBXYVEjLUnAeSvqWZoZBpsdSjNSHZUg55yTLOgEMSQgmsF4vRb5c1AQ4mcA29AWzScsbre6ur8T2lct1a/ofJP/WikGpEbj/c02P8A0o7OioL4Sizt1I+7QeYB91zWeTsWJNFpa8fZa2t1Jl6kNhak1oKTEeyzgfRMXEyJ5RHUN83dBcsSLj0Pa3JFW8FMsKN/lty/VdumWYmOxYYRdOABRP4TrO/w3HI/CeR6KIjQY+NrhmAQRb0KIHByrbVXPsirDo/NTSm+E3w9Rfg5UWb/AGbtGCuhD4yCOLfxNPI/urUimjLb87Oe4WfIXsH4XWDm9QfxJ0EhcmLuQQ6NsP3sJuLHMAcSjl8eUDHnhmj3oxGH+m4Bx8uFxtf0Q1ZyXNIzO7OzJIxJ48bX4i0tN+9/0T5TbA2kVHGOC86d4sALKwRALlRIGRdbGhzJ5C3qUUujPNhG0X5LHcxlSKglZhwVsll5L8gT7p1CzIXa/iTV7s1LXySCIacKoIuRLIqsIhhSwivnzKWw0OpRmrr7JIMfojs6AQxJDC5R/S9FvXNQpfmcZ20GfxMrH/F9Re6uh/E9bRn2YtGddDbAQbtJcB0Idp9D6pk1waIPwdt2HJeFn9o+i5jPLalYsZf0hu0jutlHNbRhnxIWFKrXJciWpjy7J81wLhLkHnzAP/maXcsxyNj3gdEEFZJE1Nk7vl+q6mll4M9iDLLcIPSMBBDswciCqLK1zZIQfDOJnBpzLegPEKbsExkqK3eSnkY6OtjbhGofp3sUSlEFwZFu5BSQNlm2c8Oa8i8LpAQHcMB1HZU8ESYfVOnmj/rUrXt4gPAeO3NMg2gZIz2zYoIqi8Mj4XgG8cgtrwz1CZKyOOQIweeBarbEEzyypqGgtfiaAbZ2t7IqrlDok693YNT1DmYhDOHtLibudp0C1+9VLsQq7EDw7Sa0ZuC8xuR6ZUWS8BNPtPxDZmduZtkri93QctM4L5Motpb7Fr8EUQBBsS52L1yQynh4Rsq9Ni45kzpG6D3upGSS2xSXfkLWB+6PZFnjk4mqUVa4x6Qu0H5rDY8sKC4AHJTDLPYzPK53M29lpoXxbE2vlIgqzmlTfIyI6nCKCKYsiCwtDTolosAfqhYaJaX7yuv8ipdBMqK0pDEhBBbc4/dboP8AaFf5HGvtFoS2px28sjR/zDIj6IdPLKwer9NsU6dvlGbpS4lsbc7vBA/NpdOnLETY0o5kztWxIi2Jg5ABcp5b4PLaiSlY2aDZ51C3aV+DDaSs1VdSBfQXa4WjtCemAnQjuPZK/KDQ9d5EgKTWwpoIcOI7rfTLEhD5Rkv/AHLp2yOjnjkjcxxaSLPFwdcs1s/URzhmpemWyjujyXNHvXSTD+lUR3+FxwH5o1ZF9MRPR3Q/KLFrnTEXYAW82m4+SVZv8AxUVwzDb0bCfUjzOss6nKLyxrjFrBjnbjTxm8ctrHgSPoj/AFAHtI3O7G9FXSsDKkGdgyvfzgdDx9U2GpQEqGzcNjp6yPHFhJOocLOaeThqCtkLIzRllFxOf7d2DURP+418dzmGeYfuilDH49FRkn2BuiblcEHoEG7AzaAAFcc9eaPYBa5rmBtjxIOfutNLXRz9VlPJh6jZRNa2Bhvjla3nkTnf0uUmUcSwdON+NPvfhHfxGGMDW6NAA7NFgim8I8kvlLLKaodcrA3lmpIHchCLmjbhhHW591sittZnlzMr5jmsz7HInhGSbHoFiO1SpdhIR4yQ4IAOGaWwiWlGaKtckk+CeRSwpDUkILgzZbuttXMBUvyM/tjZUc7SyQXH69Fjy4vg3UXyqeYlZs/dOCF2KNufMm5HbkrsnKSw2Ps11k1hmjgZbJKUscGGXPIbRnzLVp38xVi4CXfeTbFiYtcoKjOSfDlCZdgkgs4+6R1JodF5QMx9iQs2cSHYyg2N91trl5M8kcj302TE6tkcJQMRbiAaXf1MPmFx0AJ5J02mzvaCc1Ulgj2buzST3AklYWi7/PE7D3DgMuVr6ooRgx1999XOE8/wyym3MqIRehqy9psMNy3Jw0dYkD5Jjra/FmN6uuzi6vDDQ+WGD+sC1zMLCw2IaBlia4feacrHqs7s9viZzZbIvjoL3WrA8udM0uacmtGWEDpxR6P9zMpIzxcpptcF5VUNJMD4Twx/wnI+xWmyiD64CTsj2gKko30zw/O3McR15pUYyreS5NTWC9g2lFU2a44JAbtOmfT9ltq1CZlspa5K3aezi1/mjLr54mDI9xwK0e3CfIpWSjwYp1IA1cFHtHHL4C6NoponVEhsLWa3TEeSfX8VuZkti7Z+3ED+zOnNVtCSpeLeE3Flpjfk0ewKqL3SyT1SXs0KpeTqlc+wS7pHCqRTOKxmkjIUwQvKgWaByFlts4ikZ4cvJUu1WMeEx6Jy6BEsksISTRQgA5LYRNS6o6uypdE0qlqJEjWcIMpdPVbKPxFT7K+TUrJLscjzf0CBrJZIArUSsksJs4d02viSAl0Gzahar10xUSaN+SuEsICSBdpHQjjl68EM19eQq3jsoxVEGx109VzuU8Ps2ximsgu39uOhjZhsMeJpN/OMsnN4dFphZ8RFvwe5rKOV7SqCXvu69yXcmkXyaG9eK1Q6O/pLoTgnECBOLgcQuSG3wjXLkQjwdWE+OfBb7J2hIw3jIAjLS6RrsDi3ETY3PmB00VZwDdTCxfLz0jbOqjKQ2UYfGaHMBNnYHaYjoHcVk1MZ7kzzep0i2Nx5xwyy2MY2zFjDiaQWAjmMv0XY0u1RSic9L9sh3hhI7tPqnWGnTYfYNR7xyRgNk87PmOyUrPsfPQxnzHhl5DTwVTcUTrO421B6hGqoz5Rzra7KXiSJoto1cAwBomb+FxvcAcCmpTjwZmoS5M46C5aDpe5OgA4k9Fy0ss9U7FFNhlduzJXOZmYYGDykjzvvq5rDoOpWr9PKzGeEc+HqENMnj5Sf/Bqd2d34qNjmQ4vMcTnOILnECwvbIdlSjGDwjl6rUz1Et0h+0JFhulll1Lgr0oaOpmXkaOt/ZHWsyBm8RLSuctF75E1oqxqsq7HsLZonJcADQksIbLoqLAClsJE1Lqjp/IqXRPIitKiRBZQwyk0PdbdP+IqfZXzanusk/wAmNieZwVFkihR7ErXZQZVVADRcrXdJbULhF5KDbO+cEHkuZJPgZbL+48OyBP45N+n9NtueVwikrt+C+IBsVzfO7gLWORFs0lybWJM3R9Hak8smi2i2raC4uidbC54IcDyJGoPVG5Qm1lcmC/Tz02UuUZvealn8QB+GSNosHsdcAZWPvwTYVxhlp5F22wnQ49MzMjP6lmjNrb5C5ucgFoXKywvT7Pag3JhUUYije52ZDbNB0u7IgDiUuacmkuh0NbPUXKEeEQ0IMgEbbNJBc9z7NaMOdyTwsAEWM8HplZs+T5LMQ1MrsTQ55ZhJIzFiLNwNGoytcJUo7k0Ju9mMcPjJs6GthYxrmXuxxu9o8tzm9pGrSCh0+oVHwabPKamEqJNSXDCtpVLZG4muBxC4zzt1C6jujNZTJp5xXkz9THkls7FUke2NUOZKMBsSmQlgbqK4zhybnY20GzsJk8j2HC62QJ5rZCxNcnndTo3CXx6YTu9shpaJHi982g6W5lZtPUsbmTW6puW1F0H3cW6WP+xUnY5T2mFLCyLLkCstj2hR5ZS1T7lYJPLNkVhEKhYZshvmJ5D6p+mXyyJufGCSucpa+S4IAZqkrsYwsaJz6AECQERzHJRloriUlsYT0RzKbR2BMImV3FRI1mQxhdHoVs0/TFT7AZxme6zW/kxkehrP3QlseoUD1M+EKm8FpZMbvbvI5guNTZrf3Rwg7pc9I6Gk06lLBk6GK93XxFxJJPM6o7ZeD0MUoxwi0o6MvdYD1vkAEhvPRU7FFclvs+djHYWjL8Tj+g5Koz2vk52pplbHJdsgZM11sm5X6kLUnGSyji2aeUXhozW2KNkR8gaXO0DbAut+EX/F048EyEt3CYizSzWM8IxlfVOe6zrswm+AgggjmDndaksHX0WmjUsx5JaOcNxY7vY6wxAgPFje7Q7LuEDOzHlYXDC3bSLXtNKXsLWlrTezmstm08ycyT1VZw8oZGtSi42JM0O6+1BGxgaLmQvEo4Oab363z16JUV8jn+paL3E89JcFlU7KZhDv6hFrAO0tra4Ga2x00PyZ5muiKlyRvHltwCa0dODwwSIgPaeoQGtybiy8ipTjeWuIBsdTxTUZHcsJM3G7O0GuhAJALMiOnAo9PYnA42upcLM+GWclsV266HsrslH/AGZUnjkErJLLlXyNNUSnc+5WRPJoPOyRSyikWWzWWjJ5n5LXRxBsTY8ywDVb0ib5GxRBAc1I9kYYSmSfAKIwUjIZDUHJA2WkV7ilNjAmg1Kfp+xcwqZFcVEiWcMKo+K16fpipglQPMe6RavkxkXwNA+qDwWeeVRCj2rIg7GwOf7zC8rBlYC9jrc8Vrp+MGdnQR8iU8eWRCRN8nUzgtS/w47fif8A9P8Aql4E43y/hDKWB78miw4uOQCmApzjBfyWk1eI2eHHpbXmeKDc3wuhFen3y3yM9Wu8Vj4zchwy5hzc2kdiFo06cZpo16nTwdTyZf8Amz3gCa0mEWDnDzgcr6n1XWlH6OHXV/2PBJLUYgwZeUEaZWJvolnR08JRXLywmmebnLJ3lNtS0m5Av2S5HRgk44LrY3+KHDQhzi0DQZ209PVSEcyE6p4pafZvo/NTDounHmJ5GXFhSubqgaNSYL4WY7ocDd/BraaEFoOhIGnGyeonNlJ5K+jqnRuDmGxHsRyPRcyE3Ho6VtcbFhmm2ftkPOQs74dbnpzTXZl5XZyLdLKH9E9XVYunRZb3ufWAILCK5r881lS5GZHyyaDmmSKReuZhYByC2P4wwIjy8lVUlY5Pk0I9TaoodkYTIimwUQgpAZBUnJDLotAJSgwzZwzPZatN2LmEylXcVEiSEGF0XFatOKmD1I8xSbvzYcehiX4LGSBCyynrorqJDIs51tmPFUv5NIbfsB/qn7sRPRaKOK8hFM1rRiOYHzPILPLlmt5fAQyPGcUuTdQONuCpvBTeFiIZVVdg1rcm2Bt+6BtyFV1eWBSHFdt8wbjr0RRjg0x45A8TWMllcbOY13lva5cLXHv81soi9yB1tjVe3w/JiIiumzk1sJASmbYRLHZlI+VwZE1z3nIBoJJv9O6Da5PCNfuwqjum8I6X/JxRUwicAaiSz5D8I4MaemS1KvZHHk8/Zq5au7cvwXX/ANC9lOJZhTYccGO9LdkbX0mHMI2ga55A4oidBc8knsfJpLk2+ydgksBmJvYWbyC1Rhxycq3UJS+JlTEuNg7G8WEWcDyIVdckk8rBdbzSuaWPZo5gJ6kc+qmsm01JeUY9HTGalGXaZUw7Vacn3HpcfLNZ42Vy74GWaGcfx5L3YkETnYvEDrZ4Q4fQ5rRVVDOc5MNqsjw1gu6x2WWaddFY4E18dlJNJnmue+zSgilIOidXhgtj5SqsIhiSEC1RQPotAaAMN2dx7LVpxcwiUqXEiMCQggqk4rXQLmQVf3ik3fkFHoiBySvAR6RuSGSImV1SFaDi+TnNS68rr2viIyFuJ1/dXI9LpsKtDpHNB520HC/MpaTNKywZ9YDxzumKsYokT9oXNtToAijQyPCWQeKqxnM6aD4iOH+qeqlEJv48FxEKctd/Flji853cWi2oJ4/7KRUlLMTk6y6Ukq4Lgy+3IqMZUfjF19XFvhD+24xH3W+MuPkZaqrgCGI8SglJeDqUVT/yOg7lb8fwgEZp4i21i9gLZT1cc8R9kVeo2cNGfXejfqPlGbz9eDcbYjirIm1dO4ubYBzRq3nccCFqeLFuicGv3NLN02LBW0TbOGA681UItsZbLK5L7+XPmFsNubjkPTmn7WzF7sYFps7ZENMMTjd3xO0/4QrUVEz26idnHgdNtck+QC3M8UxYYjBn4oWvF433H5h+q5/sJ9HRWqx+SPGhI1tqly08sDo6hMl2lA6VoDc8I0vb6rHbXOax9DaJwreX5M5/CkOsVh24eGdPflZQ2ohIII1BVS4JHEk0zS1tbIGNs4ggW/35rTO6biuTmV0QcnwVH84kv5g13pb6JPuvyPejh4D6ban5bdimRsM89I15Cv5m3jf2VuxMV+nkhW1oOh+RQJgODRBU1F8go34BQOHocFhdJPhTK5bSnyEunBRTkmUuDwkSUEFU9Q1ozWumaihclkHnlubpNstzCiQ+MkOSXARIZRZHlYKK+teqCRz3ehhYS9lsOrho651ueKfXFS4Oxob0lhmVm2lmtMaEjre9FLDIJtpjESdSb5ZDsAmKnIp6yEPiLHUGQkka6kqShtQ2m33OEsBNyALcON/olG72+CF7L6okxXsRQ3CpkvYkOCoJYLTZOyJpzaFl+pc1o+ZUUXLoC3V10rMmdP3M3Uqae/iSNax4s6Mea9+ugPVbdPTOPLfB5b1T1GnUfjHleTTYaalFyLHnYud7rS5RgcVznYA1m9xOUDLfmdmfQJMtR9Fxo8sqjVvebvcSev6IFJsZsSD4Jsloi+Bb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8" name="AutoShape 8" descr="data:image/jpeg;base64,/9j/4AAQSkZJRgABAQAAAQABAAD/2wCEAAkGBxQTEhUUEBQVFRQVFRQUFhQVFBUUFBcUFBQWFhQUFBUYHCggGBolHBQUITEhJSkrLi4uFx8zODMsNygtLisBCgoKDg0OGxAQGiwcHCQsLCwsLCwsLCwsLCwsLCwsLCwsLCwsLCwsLCwsLCwsLCwsLCwsLCwsLCwsLCwsLCwsLP/AABEIALcBDQMBEQACEQEDEQH/xAAbAAABBQEBAAAAAAAAAAAAAAAEAQIDBQYHAP/EAEEQAAEDAgMGBAMGBAQFBQAAAAEAAgMEERIhMQUGQVFhcRMigZFSobEHMkJiwdEUFSNyM1Ph8YKSssLwFhckQ6L/xAAaAQACAwEBAAAAAAAAAAAAAAACAwABBAUG/8QALhEAAgIBBAEEAQQCAQUAAAAAAAECAxEEEiExQQUTIlEyFCNhcUKBoRVSkcHR/9oADAMBAAIRAxEAPwDoFMs5oDAVCDiVCh8brIkymP23GHMB+F3ycEF6+IVTwylEaymgcI1CC+GFZBpYpkojMashJFHkoyD2xKJlMlbGiRRI1vRGgcE0Y6IkwWgiMIiidqLIJIFZQ8FWUOCsocoQUKyChQoVQgoUIKoQ8oQgFUMTwNWAXHcXR44yUDwS3uT80OMhNkzahugN1e1oHJM3NTBB4aoQXCqIewqFGRpUg0BgUIOsoUPaFCBEjcUbh+Uf/lXNZiyo/kVbYlkwaci+CpgmRpiKmCZGOjKomSMxlWQWJp4qmQkDSoQkaCjRTJWAokCydiJAsmYEYJK1EiiQKwR4VlDgrKHKyChWQVQoVQgqhDyhBVCGR3hnlpqj+IiZ4rHNDJowfNhGj2cyOS0VpSWG8APgsYKYSWecVnAODSC02PMKnLZwibdzyyyhjA0CS5Nh4SJrFUQWxUILZQh6/VQhlKU5JA4MarIPBUKJWq0QOgb5D2KLwB5KoBYjUeIUIIQpgg1zVCETlRYihBwRIoe1EUSMRFMmaUSAJWORFEzSrRRI0qwR4KIoc0qyDgrKFVkFUKFUIKoQVQh66hCo2zDd7SqlkOJDX0TpmNwSvjezNr259w4HUdE2qe3tZFzX0A0u3pocquLG3/PhGJvd8erfmmyhCXMWDl+S/pNpxStvC9ruxzHccElxa7LEdK48bIQh7XDiSVCC42clRDM06QOC2lQg9pUIENRFBkJ8p7FF4B8lXdYzQLdQs9dQoaSoWCVtZHELyvawfmNvYIW0h1WnsteILJDsnaUVSXCneHluo0NuYvqFcPn0M1Okt06TsjjJYyQOaLuaQBqbJmxoyJpvCKiXeSlbrOz0N/oEtzivJuh6bqZrKgxn/q+jH/3D0BV+7H7D/wCkat/4M0FFI2RgfG5rmkXuHA5J8VlZRzrK5Vy2yWGLRVLJb+E4Ptrh4d1a56BnCUPy4C2hWL/o94zb2xNvyuL+ytNFuueM44I/5jDiwGVgf8JcA72Kvcs4L9ixrcovAYEQoeFChVZBVZBVChQoQ8oQVQhWbcP9MkGzmWdfkjiskbwQ7H2o2Rtjk7lwv0VuOCuyqqS9riWggl18vu25WS3kNYGnZ8MpxPbgk/zIyWO9wjU2gXEmZBUR/wCHM2Vvwyizv+cK8p9lYYTFtYjKaF7OrfO33CvYn0ybmHR1sJFw9vqbfVD7bJuKCnKyGgMYrKJWBQgSArKCmHyHsrfRXkBwrMOPYVeCyo2nt6KF4jddz3WyFrC5sMROirKTwbaNBZbBzXCRNvBU+C1uJ4jxavwPe0Do4C1+6bKCj2K0sFOXWf4MS/dltTeQV0Jcb2xuuSPe7Ul0Rlzk78fVZafEFU8fwBbEJ2fUiR9TBgzbIGOMmJvLCB81UIe1LOS9Xd+up27HnwbPbG+zoo2SMpzLBIP8VkmGzibWsRcd1qnZhZS4OJT6epycXLEl4OcyVrPGdK6mfK19y4SyNBaTqWuaLE9wsfxzlrJ6OPuqpQjPa19FVtMwgg073uBvdj22ew8i4ZOHUJc4R/xNun1NuMWL/a8gsFa9jg6Nxa4G4LSRmEKTQdjhYsSWTfbH+06VrLTw+I4AgStIaemJpFj7rXC9pco89f6PGUswlhfRU7V3uknOOSR2IDCB4QYA08nAlKtslPzg3aTRV0cYyimoduOgnZPHhL2EkF13A3BBv6EpUFKEtx0NRCq+l1PhMtt496xXtaZKZrZW2vK2Q/dvcjARx6lOssVnaMOg0U9JL4zzH6Nr9k+1vExQF8hwDE1riHtsTwda4tyutGneeDjeuadQkrElz9HRjGtO088mNIVYLPKEFUKPKyCqEPXUIYnf9tRG5s1Obtw4JWWuHM1v3C0UtdMGSYFuxVtlI8F4vo5l7OB7JtkNqBUjUbRkEWEtBN8i05+qzJB5JYJ4pMtHctEPBZI6ntpmFMFZIiSDkqwWmMdG12rGnuFeWTgp6dZR4fCoUEBWQmarKJ5cmd1JdEj2B2SBpWbxTysY1lO3FLKS0WzLRxLR+p0VSylwbdDXVKbla8RRQs3Oc0GWqkBIGLB965HB7jqOyS8R7fJ0peqRm/bqjhEFBvPURSljYxNG1ucLSXBreNnfunwtmnjsl+holWpZ2y+y+ZPs6YgVFOyOR2eF7W3vrqE/Nb7RzXXq618JNopa7duR8UstMylc1tzGYWHxCBwA+JU601lDq9Xsmo2t/wA5MdXTPbGWVGIO4B92nuGlLkmlydav23LdAzjnNGmaRwjoJtjXTjgPdTcibf5E8foFNxNuPJKypPNo9lReIhMcD3kBuJ989LN9zl6okv8AYp2RXfB1fcXZEIpi2ojheb6AtkPYW49FrqjHbyeb9Q1FjszW2kZ/eTd4GpYKaknijOowgsJ+LCDf0KCcFnhGzRax+2/cmmRRV9XQTCTwpYqVrmtdjY0Ygcs7dTklbrK3nGEaXVptZXs3JzNaN/Hy08k1M2NxY4DwnuwOI4nPU25J36jMcxOU/SlC1V2NrPkTdfeiOqfjc19NKSG5vxQyHSwBtc+gV13Kf8MrW+nWaeOE98f+UbdOOMeUIKrKPBQgqhADbUBdGbajP0VZwWim2LA2Ivc1jbuHmyzNtCmKxy4ZHFFXtGqq8RMTo5GE3EbgWuA5By1JQa5E8pgLNrSMynglZ+Zoxj0I4JUqV4YSn9ovNmbxRmwEzezvKfmluuSCyi/ZPjF/KexBVckGHDxBCohQQtWQ0BkZVlE8ZVkCo1ZQte6waPVBawq0VdfW+GzEM3GzWN5vOTR7pGWa6Kfclz15LKkpDDHeR2KVwGN3/aOTQrueyPfIic/cn8ViPgoNvSCVhia+0r7NjjH3i48TybrcpFMPc5bN2nzXJTa+K7ZmK5sdJ4kcU0nitAacNrPec3Eng0aWWme2CwnydWhWahqcoLb/AOjMVDy4kuJJOpJuSs2WzrqKgsLom2ftuemJ8CRzL5lvAm1rkFHGco9Ga7TU3/msi1m+E74/DnEU4zAMsYc4dnZFH788c8iV6ZQpboNx/ozWNvwN+f7pTsf0dKFEfti+IODWj0QOTHqutE9JtN8ZxRnCezT8iFSlJdFWV02LEkWkO98w1ZA/q+BhPyATlqJo58/StPJ5Ta/pgW1dvS1AaJMFm5NDGBgA5WHBDK2UuzRp9JVp/wAef7AW1ByNzcaWJy7ckptmtbGsYL/Yu89bE9rmSPeDezJHksdbI6nh3Tq7pxfZztV6dprItbUn/BuI98qaviNNWRmNzhhcQ4EBw0cw6n2Wv342LbI4EvTNRpJ+7U8pGN3x2OaZkEYaDGS4tlbmJL6G/A24LNdDb10dj0/VK+UpS7+vo2G7W7FNNA3xWuJtdsgJa9ljlhHCyXRJOTUjl67XXV2tRfHlfZb7tbYmiqjQVh8Q4S+CfTxIwL2d1A+i31z52s5+q00J0/qauPtfTNnZPOULZQh6yhD1lCCPjBBB0OShDJz1HgvLXXIBsHdOqtRXgLI2upWzMBZqM7g2KdGTQtor4qieE2JxDkRmo3krAc2sp5RaeJt+N2hDlovBJ/IqZwxRXafyPLfoUStZW0YdnOGTZ5h3IP1V+7/BW0ZC5c7JrLOibc56IkCySQ5qMgTTjNWimQVbruPTJIseWNgsIoaGN020SXfcp2AgcMTtD319kjPOTrWONWiSj3Jl3tKfgstkss59cTm9Vt2RlRK+IgEgxhxFy0cS3kVopk4Lg9HVo4TqjGXXZd7ubstdEJqi5c/NrTy+I8yUE+ssy6z1CUZe1VwkGVW7UMgPkA6tyKUpPwZYa+2L5eTD7ybJdTkNccTHZMfxaeR6J0LM8M7Om1KvWV2ZOqJBIORCZg1ZIoInPNmjr0A5nkhwMUsEksQH4gTyH7quBqbZCVRYUKFxh8VpBAdhcB95vIkcii28ZFe78trA7qgshtHQvkthGrwwdXHh7IZcLJbtjDs6nsjdKJkQZKA/ibjK51sFkc2ed1HqU5TzDgE2x9njJGl1K7BIM8B+663I8CtNXyXfIdHrEovbasr7KCh2tLAGMqWFrS8hz9QbCwJH4Xiwz4rTGbxyarKYTbnW+ToO7s48NuA6ZX9eNuKwOThZlHE1MHu+RaPo2STwSnJ0LnObb87CxzT0zv6LdRanJGTfKFcorpl+umYT11CC3UIeuoQW6hCn29TNtjPYlU0/AUSot5LAWN8nAo4N+SpYKuu2k5mUjSR8Qz907289C92BaOZsoycD00KBwki8osIaAD8bm+iDBeQ9rCPxg9VZCvibmsZoLekZYI0gWMcc1RYbBkCeivOEV2wPCeSyjguOmawOcBZzwMR520+qXPhFb5Swn0jP7cqsDHu5NPuscVlm3Tw3TSOdbKpjLMxp/G8X7XuVqfCPS2y9upy+kdZq8gGjQAAeiRa/B5JcvLPQaK63hFMyP2iMBpXk8CCPdAnmR1PTG1akczrJg+JpI85Ngfktvg7mGpCUlG6SRkEWriA48zxv0CVOWA3JQg5y8HT6Hciljjs5niOtm52pPTks85YWcnBs9TulLKeEUe3dwQQXUpz/AMsnI/2nghrtb7N2m9V/xt/8mKlfK28ZBaQ0xubaxIvezhxstKkddQhJb1yNghDoXkC7mvbn0IN0a6FyeJmz3J2aBOA438FjXW4eJJqfQWCzXvHBz/ULmquPJ0ylhDteSXXBT7PNzeBl7HsgjJwkXjKOafaReOUH8El8beBy1/VaqrM5R6H01qVePoO+zuvJDonHNlj1toPlZK1Cw8iPUqksSRvoXaKqZYZxJrgvInXaCu/B5ijBJYY6yIoVQgqhDyhBk0Qc0tIyIsrTwQx8tLLG98cYBF74XcubSnQkmDI9XWexoALH6W1v2TFwxbKr+VMGZccd9Rl7onNkUUH0lZIzLNzeuaVwwyxbUMOZbYqngsfRUZcVhUR7ZczwBrLBMawgE8lYNbNuT0Sww6Rpa0A5E8OKq3hFw5YyJlyFnGN8ElfJYLPc+CVowO+1RaNrfjdn2bmlVLk7fpteZ5+gDcKmxVIdwYCfUpsnyjb6pPbTj7NzVOuVmm8s87FcErTkjzwUYX7S6m1Ph+Jw+WaCrmR2PS4fuZMD4QbG2R3w2aPzc1v8HXzmWEaL7MqTFK+Q8MgepzKyXPlIxep2ba1H7OpEZJNnR59CNCVDhhMxn2qbGFm1LBZws19uI4Hut8uGmdr0XUt5pl14MvsaGNxa9nlbJ5HszIbI2xHa45p0Tde2uGXu40o/ian+75DJY9R2ZPUY/sxZ0Wid5kuh4mefn0NqR5iguWLC4vgxX2l7Ox04kAzjIJ/tOR+qZW8SOv6Tao2bX5KX7MqN+OWaxwBoZc6F19Bzsj1H4mv1ayOFDydKiKRWzz0i62dJdtvVd3TSzHBhtXOQtaRZ5Qh4lQgqhDyhCv2rTYgHDUfRHDsF9FBBWi+GEgPGRxDPrZaXB+RW5FRtKEteXOc4G9zcap0GmsAPK5Ej2uAQCMuY/VE6U1lFKz7LZguLtcCCszgOUiSGaoZm50TR+Ytb9XLnpSNTwOftaK/9aqYT8MZxHtkrUW+2DuS6Dtl7U8R2GGMtbqXu1t2GiJcAvnsrtrbVJmIYcm+X21WS2WZGmuOEWOw5nPDnO0FgO+pS2yp/Qu0pFjtlyNrXBid9IC6NrgCcLs7DQEaqVSS4Ox6ZYozaYb9ntJhifIfxHLsMv3RN5bZXq1iclFF283KzN8nLXQQ/RNfRSOa/aYSfDHVBR+Z3vSlw2YSrmcbM/Cy9gtrZ1FHnJ077O6XBTtPF7i79B9FiseZnC9Snusx9G1doqs6OWuxqQuwwPfWm8SkePyG3cC4+i3Wv4pj/AE6ey9M5HuzVYXPYeLcYH5mZ/S6fBnptXDOGWW41Z/8ANdn/AImL91nvXkRroZ039HWIHZjus0HiSPLy6CK0ea/MJmoXyyBX0CzQhzSHC4ORB0QLlDIycXlDqSACPA0ABtwABYJsflW0VOTcssaxZ4lssNnPs75LraSeHgy2otl0jKRzvIHlFzqBztwURBWEPZ0cL+6Ioo91ZXufUCV5c9kmGx4NA8tlMELGqrTHfEL8W9eijRMkdBteOWwPlcR91xz9Oaoszm8Oxyx2K58Mm4e02c08jzC1VWvoTOANs+gqSTIZQ5jfuBzcd76Ap2+PQGGJvDTlkYdMI2uPBotqihZFFOLZnYS+3kfYdFo31sXiaMfQ0M0jsOB7s8yQ4rhpnRaydV3G3ejjBdUBodwYSNOJIR74pA7JFvWbTDXlkDbAnzP4f8Kxzuy8RNMacLMior6azrjjmlzQUWafZcOCFoOtsR7lKb4FvmRX1j7lYJPLNUegORt8lQabXKLdtO2OMNaLZcOa0ySjEQ5ucssAYLuWRLkZ4CJRkmWPCKj2ZbejYP8AEMI46g8ikRk4Syjo6TU+1I56N0KjxA1zbAnN/C3ErX76wdl66rblM6lsemEbWsbo0ALKnmR526bnJyZbv0TLOhCGJAY/a7LwkdPqFusX7ZWneLUcFjPhztPASZ+9j8kyt8I9lP5QDd33eHXR9JS30Nx+qC5fFi7Vu07X8HaYisXk8iw6rF2tK06jmCYqHeCFjbgpMOUGxabJxHPNNp4bRUuskLm2JHVIksSC7ROw5g/+XW2mWJJiprguo33APMLsp5RjZ6R1gTyVoFjo7FoIyvnkiKMJW1dXR1cjmgSRSEPeMOdgLXB7JjisZQCbzg10UsVXCHMIc1w9QeR5EJaYbRzXeTd2drw1rnWxf03jIgnQEo8A5NGNoPhgbTbTafMLCYG7SOBJ4EKova8ot8rAyRj6drTTOBjOo+9c8COS3x2T7Mr3RI9oVErvNLDiGji5pLATooq4dZJvkVM9KRYjw7G/3SPmi9uJPcYFSNkOr3W7ry3P2d9JGg2bTAZlFEth5cBoEWRcidkeNzR1HtxRt8CXwXdW+wWa2XBVaKOU5rEahKdmJ7RzIRQWZIqTwi02g7JOuYqtAEAzSYIY2TyBXYVEjLUnAeSvqWZoZBpsdSjNSHZUg55yTLOgEMSQgmsF4vRb5c1AQ4mcA29AWzScsbre6ur8T2lct1a/ofJP/WikGpEbj/c02P8A0o7OioL4Sizt1I+7QeYB91zWeTsWJNFpa8fZa2t1Jl6kNhak1oKTEeyzgfRMXEyJ5RHUN83dBcsSLj0Pa3JFW8FMsKN/lty/VdumWYmOxYYRdOABRP4TrO/w3HI/CeR6KIjQY+NrhmAQRb0KIHByrbVXPsirDo/NTSm+E3w9Rfg5UWb/AGbtGCuhD4yCOLfxNPI/urUimjLb87Oe4WfIXsH4XWDm9QfxJ0EhcmLuQQ6NsP3sJuLHMAcSjl8eUDHnhmj3oxGH+m4Bx8uFxtf0Q1ZyXNIzO7OzJIxJ48bX4i0tN+9/0T5TbA2kVHGOC86d4sALKwRALlRIGRdbGhzJ5C3qUUujPNhG0X5LHcxlSKglZhwVsll5L8gT7p1CzIXa/iTV7s1LXySCIacKoIuRLIqsIhhSwivnzKWw0OpRmrr7JIMfojs6AQxJDC5R/S9FvXNQpfmcZ20GfxMrH/F9Re6uh/E9bRn2YtGddDbAQbtJcB0Idp9D6pk1waIPwdt2HJeFn9o+i5jPLalYsZf0hu0jutlHNbRhnxIWFKrXJciWpjy7J81wLhLkHnzAP/maXcsxyNj3gdEEFZJE1Nk7vl+q6mll4M9iDLLcIPSMBBDswciCqLK1zZIQfDOJnBpzLegPEKbsExkqK3eSnkY6OtjbhGofp3sUSlEFwZFu5BSQNlm2c8Oa8i8LpAQHcMB1HZU8ESYfVOnmj/rUrXt4gPAeO3NMg2gZIz2zYoIqi8Mj4XgG8cgtrwz1CZKyOOQIweeBarbEEzyypqGgtfiaAbZ2t7IqrlDok693YNT1DmYhDOHtLibudp0C1+9VLsQq7EDw7Sa0ZuC8xuR6ZUWS8BNPtPxDZmduZtkri93QctM4L5Motpb7Fr8EUQBBsS52L1yQynh4Rsq9Ni45kzpG6D3upGSS2xSXfkLWB+6PZFnjk4mqUVa4x6Qu0H5rDY8sKC4AHJTDLPYzPK53M29lpoXxbE2vlIgqzmlTfIyI6nCKCKYsiCwtDTolosAfqhYaJaX7yuv8ipdBMqK0pDEhBBbc4/dboP8AaFf5HGvtFoS2px28sjR/zDIj6IdPLKwer9NsU6dvlGbpS4lsbc7vBA/NpdOnLETY0o5kztWxIi2Jg5ABcp5b4PLaiSlY2aDZ51C3aV+DDaSs1VdSBfQXa4WjtCemAnQjuPZK/KDQ9d5EgKTWwpoIcOI7rfTLEhD5Rkv/AHLp2yOjnjkjcxxaSLPFwdcs1s/URzhmpemWyjujyXNHvXSTD+lUR3+FxwH5o1ZF9MRPR3Q/KLFrnTEXYAW82m4+SVZv8AxUVwzDb0bCfUjzOss6nKLyxrjFrBjnbjTxm8ctrHgSPoj/AFAHtI3O7G9FXSsDKkGdgyvfzgdDx9U2GpQEqGzcNjp6yPHFhJOocLOaeThqCtkLIzRllFxOf7d2DURP+418dzmGeYfuilDH49FRkn2BuiblcEHoEG7AzaAAFcc9eaPYBa5rmBtjxIOfutNLXRz9VlPJh6jZRNa2Bhvjla3nkTnf0uUmUcSwdON+NPvfhHfxGGMDW6NAA7NFgim8I8kvlLLKaodcrA3lmpIHchCLmjbhhHW591sittZnlzMr5jmsz7HInhGSbHoFiO1SpdhIR4yQ4IAOGaWwiWlGaKtckk+CeRSwpDUkILgzZbuttXMBUvyM/tjZUc7SyQXH69Fjy4vg3UXyqeYlZs/dOCF2KNufMm5HbkrsnKSw2Ps11k1hmjgZbJKUscGGXPIbRnzLVp38xVi4CXfeTbFiYtcoKjOSfDlCZdgkgs4+6R1JodF5QMx9iQs2cSHYyg2N91trl5M8kcj302TE6tkcJQMRbiAaXf1MPmFx0AJ5J02mzvaCc1Ulgj2buzST3AklYWi7/PE7D3DgMuVr6ooRgx1999XOE8/wyym3MqIRehqy9psMNy3Jw0dYkD5Jjra/FmN6uuzi6vDDQ+WGD+sC1zMLCw2IaBlia4feacrHqs7s9viZzZbIvjoL3WrA8udM0uacmtGWEDpxR6P9zMpIzxcpptcF5VUNJMD4Twx/wnI+xWmyiD64CTsj2gKko30zw/O3McR15pUYyreS5NTWC9g2lFU2a44JAbtOmfT9ltq1CZlspa5K3aezi1/mjLr54mDI9xwK0e3CfIpWSjwYp1IA1cFHtHHL4C6NoponVEhsLWa3TEeSfX8VuZkti7Z+3ED+zOnNVtCSpeLeE3Flpjfk0ewKqL3SyT1SXs0KpeTqlc+wS7pHCqRTOKxmkjIUwQvKgWaByFlts4ikZ4cvJUu1WMeEx6Jy6BEsksISTRQgA5LYRNS6o6uypdE0qlqJEjWcIMpdPVbKPxFT7K+TUrJLscjzf0CBrJZIArUSsksJs4d02viSAl0Gzahar10xUSaN+SuEsICSBdpHQjjl68EM19eQq3jsoxVEGx109VzuU8Ps2ximsgu39uOhjZhsMeJpN/OMsnN4dFphZ8RFvwe5rKOV7SqCXvu69yXcmkXyaG9eK1Q6O/pLoTgnECBOLgcQuSG3wjXLkQjwdWE+OfBb7J2hIw3jIAjLS6RrsDi3ETY3PmB00VZwDdTCxfLz0jbOqjKQ2UYfGaHMBNnYHaYjoHcVk1MZ7kzzep0i2Nx5xwyy2MY2zFjDiaQWAjmMv0XY0u1RSic9L9sh3hhI7tPqnWGnTYfYNR7xyRgNk87PmOyUrPsfPQxnzHhl5DTwVTcUTrO421B6hGqoz5Rzra7KXiSJoto1cAwBomb+FxvcAcCmpTjwZmoS5M46C5aDpe5OgA4k9Fy0ss9U7FFNhlduzJXOZmYYGDykjzvvq5rDoOpWr9PKzGeEc+HqENMnj5Sf/Bqd2d34qNjmQ4vMcTnOILnECwvbIdlSjGDwjl6rUz1Et0h+0JFhulll1Lgr0oaOpmXkaOt/ZHWsyBm8RLSuctF75E1oqxqsq7HsLZonJcADQksIbLoqLAClsJE1Lqjp/IqXRPIitKiRBZQwyk0PdbdP+IqfZXzanusk/wAmNieZwVFkihR7ErXZQZVVADRcrXdJbULhF5KDbO+cEHkuZJPgZbL+48OyBP45N+n9NtueVwikrt+C+IBsVzfO7gLWORFs0lybWJM3R9Hak8smi2i2raC4uidbC54IcDyJGoPVG5Qm1lcmC/Tz02UuUZvealn8QB+GSNosHsdcAZWPvwTYVxhlp5F22wnQ49MzMjP6lmjNrb5C5ucgFoXKywvT7Pag3JhUUYije52ZDbNB0u7IgDiUuacmkuh0NbPUXKEeEQ0IMgEbbNJBc9z7NaMOdyTwsAEWM8HplZs+T5LMQ1MrsTQ55ZhJIzFiLNwNGoytcJUo7k0Ju9mMcPjJs6GthYxrmXuxxu9o8tzm9pGrSCh0+oVHwabPKamEqJNSXDCtpVLZG4muBxC4zzt1C6jujNZTJp5xXkz9THkls7FUke2NUOZKMBsSmQlgbqK4zhybnY20GzsJk8j2HC62QJ5rZCxNcnndTo3CXx6YTu9shpaJHi982g6W5lZtPUsbmTW6puW1F0H3cW6WP+xUnY5T2mFLCyLLkCstj2hR5ZS1T7lYJPLNkVhEKhYZshvmJ5D6p+mXyyJufGCSucpa+S4IAZqkrsYwsaJz6AECQERzHJRloriUlsYT0RzKbR2BMImV3FRI1mQxhdHoVs0/TFT7AZxme6zW/kxkehrP3QlseoUD1M+EKm8FpZMbvbvI5guNTZrf3Rwg7pc9I6Gk06lLBk6GK93XxFxJJPM6o7ZeD0MUoxwi0o6MvdYD1vkAEhvPRU7FFclvs+djHYWjL8Tj+g5Koz2vk52pplbHJdsgZM11sm5X6kLUnGSyji2aeUXhozW2KNkR8gaXO0DbAut+EX/F048EyEt3CYizSzWM8IxlfVOe6zrswm+AgggjmDndaksHX0WmjUsx5JaOcNxY7vY6wxAgPFje7Q7LuEDOzHlYXDC3bSLXtNKXsLWlrTezmstm08ycyT1VZw8oZGtSi42JM0O6+1BGxgaLmQvEo4Oab363z16JUV8jn+paL3E89JcFlU7KZhDv6hFrAO0tra4Ga2x00PyZ5muiKlyRvHltwCa0dODwwSIgPaeoQGtybiy8ipTjeWuIBsdTxTUZHcsJM3G7O0GuhAJALMiOnAo9PYnA42upcLM+GWclsV266HsrslH/AGZUnjkErJLLlXyNNUSnc+5WRPJoPOyRSyikWWzWWjJ5n5LXRxBsTY8ywDVb0ib5GxRBAc1I9kYYSmSfAKIwUjIZDUHJA2WkV7ilNjAmg1Kfp+xcwqZFcVEiWcMKo+K16fpipglQPMe6RavkxkXwNA+qDwWeeVRCj2rIg7GwOf7zC8rBlYC9jrc8Vrp+MGdnQR8iU8eWRCRN8nUzgtS/w47fif8A9P8Aql4E43y/hDKWB78miw4uOQCmApzjBfyWk1eI2eHHpbXmeKDc3wuhFen3y3yM9Wu8Vj4zchwy5hzc2kdiFo06cZpo16nTwdTyZf8Amz3gCa0mEWDnDzgcr6n1XWlH6OHXV/2PBJLUYgwZeUEaZWJvolnR08JRXLywmmebnLJ3lNtS0m5Av2S5HRgk44LrY3+KHDQhzi0DQZ209PVSEcyE6p4pafZvo/NTDounHmJ5GXFhSubqgaNSYL4WY7ocDd/BraaEFoOhIGnGyeonNlJ5K+jqnRuDmGxHsRyPRcyE3Ho6VtcbFhmm2ftkPOQs74dbnpzTXZl5XZyLdLKH9E9XVYunRZb3ufWAILCK5r881lS5GZHyyaDmmSKReuZhYByC2P4wwIjy8lVUlY5Pk0I9TaoodkYTIimwUQgpAZBUnJDLotAJSgwzZwzPZatN2LmEylXcVEiSEGF0XFatOKmD1I8xSbvzYcehiX4LGSBCyynrorqJDIs51tmPFUv5NIbfsB/qn7sRPRaKOK8hFM1rRiOYHzPILPLlmt5fAQyPGcUuTdQONuCpvBTeFiIZVVdg1rcm2Bt+6BtyFV1eWBSHFdt8wbjr0RRjg0x45A8TWMllcbOY13lva5cLXHv81soi9yB1tjVe3w/JiIiumzk1sJASmbYRLHZlI+VwZE1z3nIBoJJv9O6Da5PCNfuwqjum8I6X/JxRUwicAaiSz5D8I4MaemS1KvZHHk8/Zq5au7cvwXX/ANC9lOJZhTYccGO9LdkbX0mHMI2ga55A4oidBc8knsfJpLk2+ydgksBmJvYWbyC1Rhxycq3UJS+JlTEuNg7G8WEWcDyIVdckk8rBdbzSuaWPZo5gJ6kc+qmsm01JeUY9HTGalGXaZUw7Vacn3HpcfLNZ42Vy74GWaGcfx5L3YkETnYvEDrZ4Q4fQ5rRVVDOc5MNqsjw1gu6x2WWaddFY4E18dlJNJnmue+zSgilIOidXhgtj5SqsIhiSEC1RQPotAaAMN2dx7LVpxcwiUqXEiMCQggqk4rXQLmQVf3ik3fkFHoiBySvAR6RuSGSImV1SFaDi+TnNS68rr2viIyFuJ1/dXI9LpsKtDpHNB520HC/MpaTNKywZ9YDxzumKsYokT9oXNtToAijQyPCWQeKqxnM6aD4iOH+qeqlEJv48FxEKctd/Flji853cWi2oJ4/7KRUlLMTk6y6Ukq4Lgy+3IqMZUfjF19XFvhD+24xH3W+MuPkZaqrgCGI8SglJeDqUVT/yOg7lb8fwgEZp4i21i9gLZT1cc8R9kVeo2cNGfXejfqPlGbz9eDcbYjirIm1dO4ubYBzRq3nccCFqeLFuicGv3NLN02LBW0TbOGA681UItsZbLK5L7+XPmFsNubjkPTmn7WzF7sYFps7ZENMMTjd3xO0/4QrUVEz26idnHgdNtck+QC3M8UxYYjBn4oWvF433H5h+q5/sJ9HRWqx+SPGhI1tqly08sDo6hMl2lA6VoDc8I0vb6rHbXOax9DaJwreX5M5/CkOsVh24eGdPflZQ2ohIII1BVS4JHEk0zS1tbIGNs4ggW/35rTO6biuTmV0QcnwVH84kv5g13pb6JPuvyPejh4D6ban5bdimRsM89I15Cv5m3jf2VuxMV+nkhW1oOh+RQJgODRBU1F8go34BQOHocFhdJPhTK5bSnyEunBRTkmUuDwkSUEFU9Q1ozWumaihclkHnlubpNstzCiQ+MkOSXARIZRZHlYKK+teqCRz3ehhYS9lsOrho651ueKfXFS4Oxob0lhmVm2lmtMaEjre9FLDIJtpjESdSb5ZDsAmKnIp6yEPiLHUGQkka6kqShtQ2m33OEsBNyALcON/olG72+CF7L6okxXsRQ3CpkvYkOCoJYLTZOyJpzaFl+pc1o+ZUUXLoC3V10rMmdP3M3Uqae/iSNax4s6Mea9+ugPVbdPTOPLfB5b1T1GnUfjHleTTYaalFyLHnYud7rS5RgcVznYA1m9xOUDLfmdmfQJMtR9Fxo8sqjVvebvcSev6IFJsZsSD4Jsloi+Bb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30" name="AutoShape 10" descr="data:image/jpeg;base64,/9j/4AAQSkZJRgABAQAAAQABAAD/2wCEAAkGBxQTEhUUEBQVFRQVFRQUFhQVFBUUFBcUFBQWFhQUFBUYHCggGBolHBQUITEhJSkrLi4uFx8zODMsNygtLisBCgoKDg0OGxAQGiwcHCQsLCwsLCwsLCwsLCwsLCwsLCwsLCwsLCwsLCwsLCwsLCwsLCwsLCwsLCwsLCwsLCwsLP/AABEIALcBDQMBEQACEQEDEQH/xAAbAAABBQEBAAAAAAAAAAAAAAAEAQIDBQYHAP/EAEEQAAEDAgMGBAMGBAQFBQAAAAEAAgMEERIhMQUGQVFhcRMigZFSobEHMkJiwdEUFSNyM1Ph8YKSssLwFhckQ6L/xAAaAQACAwEBAAAAAAAAAAAAAAACAwABBAUG/8QALhEAAgIBBAEEAQQCAQUAAAAAAAECAxEEEiExQQUTIlEyFCNhcUKBoRVSkcHR/9oADAMBAAIRAxEAPwDoFMs5oDAVCDiVCh8brIkymP23GHMB+F3ycEF6+IVTwylEaymgcI1CC+GFZBpYpkojMashJFHkoyD2xKJlMlbGiRRI1vRGgcE0Y6IkwWgiMIiidqLIJIFZQ8FWUOCsocoQUKyChQoVQgoUIKoQ8oQgFUMTwNWAXHcXR44yUDwS3uT80OMhNkzahugN1e1oHJM3NTBB4aoQXCqIewqFGRpUg0BgUIOsoUPaFCBEjcUbh+Uf/lXNZiyo/kVbYlkwaci+CpgmRpiKmCZGOjKomSMxlWQWJp4qmQkDSoQkaCjRTJWAokCydiJAsmYEYJK1EiiQKwR4VlDgrKHKyChWQVQoVQgqhDyhBVCGR3hnlpqj+IiZ4rHNDJowfNhGj2cyOS0VpSWG8APgsYKYSWecVnAODSC02PMKnLZwibdzyyyhjA0CS5Nh4SJrFUQWxUILZQh6/VQhlKU5JA4MarIPBUKJWq0QOgb5D2KLwB5KoBYjUeIUIIQpgg1zVCETlRYihBwRIoe1EUSMRFMmaUSAJWORFEzSrRRI0qwR4KIoc0qyDgrKFVkFUKFUIKoQVQh66hCo2zDd7SqlkOJDX0TpmNwSvjezNr259w4HUdE2qe3tZFzX0A0u3pocquLG3/PhGJvd8erfmmyhCXMWDl+S/pNpxStvC9ruxzHccElxa7LEdK48bIQh7XDiSVCC42clRDM06QOC2lQg9pUIENRFBkJ8p7FF4B8lXdYzQLdQs9dQoaSoWCVtZHELyvawfmNvYIW0h1WnsteILJDsnaUVSXCneHluo0NuYvqFcPn0M1Okt06TsjjJYyQOaLuaQBqbJmxoyJpvCKiXeSlbrOz0N/oEtzivJuh6bqZrKgxn/q+jH/3D0BV+7H7D/wCkat/4M0FFI2RgfG5rmkXuHA5J8VlZRzrK5Vy2yWGLRVLJb+E4Ptrh4d1a56BnCUPy4C2hWL/o94zb2xNvyuL+ytNFuueM44I/5jDiwGVgf8JcA72Kvcs4L9ixrcovAYEQoeFChVZBVZBVChQoQ8oQVQhWbcP9MkGzmWdfkjiskbwQ7H2o2Rtjk7lwv0VuOCuyqqS9riWggl18vu25WS3kNYGnZ8MpxPbgk/zIyWO9wjU2gXEmZBUR/wCHM2Vvwyizv+cK8p9lYYTFtYjKaF7OrfO33CvYn0ybmHR1sJFw9vqbfVD7bJuKCnKyGgMYrKJWBQgSArKCmHyHsrfRXkBwrMOPYVeCyo2nt6KF4jddz3WyFrC5sMROirKTwbaNBZbBzXCRNvBU+C1uJ4jxavwPe0Do4C1+6bKCj2K0sFOXWf4MS/dltTeQV0Jcb2xuuSPe7Ul0Rlzk78fVZafEFU8fwBbEJ2fUiR9TBgzbIGOMmJvLCB81UIe1LOS9Xd+up27HnwbPbG+zoo2SMpzLBIP8VkmGzibWsRcd1qnZhZS4OJT6epycXLEl4OcyVrPGdK6mfK19y4SyNBaTqWuaLE9wsfxzlrJ6OPuqpQjPa19FVtMwgg073uBvdj22ew8i4ZOHUJc4R/xNun1NuMWL/a8gsFa9jg6Nxa4G4LSRmEKTQdjhYsSWTfbH+06VrLTw+I4AgStIaemJpFj7rXC9pco89f6PGUswlhfRU7V3uknOOSR2IDCB4QYA08nAlKtslPzg3aTRV0cYyimoduOgnZPHhL2EkF13A3BBv6EpUFKEtx0NRCq+l1PhMtt496xXtaZKZrZW2vK2Q/dvcjARx6lOssVnaMOg0U9JL4zzH6Nr9k+1vExQF8hwDE1riHtsTwda4tyutGneeDjeuadQkrElz9HRjGtO088mNIVYLPKEFUKPKyCqEPXUIYnf9tRG5s1Obtw4JWWuHM1v3C0UtdMGSYFuxVtlI8F4vo5l7OB7JtkNqBUjUbRkEWEtBN8i05+qzJB5JYJ4pMtHctEPBZI6ntpmFMFZIiSDkqwWmMdG12rGnuFeWTgp6dZR4fCoUEBWQmarKJ5cmd1JdEj2B2SBpWbxTysY1lO3FLKS0WzLRxLR+p0VSylwbdDXVKbla8RRQs3Oc0GWqkBIGLB965HB7jqOyS8R7fJ0peqRm/bqjhEFBvPURSljYxNG1ucLSXBreNnfunwtmnjsl+holWpZ2y+y+ZPs6YgVFOyOR2eF7W3vrqE/Nb7RzXXq618JNopa7duR8UstMylc1tzGYWHxCBwA+JU601lDq9Xsmo2t/wA5MdXTPbGWVGIO4B92nuGlLkmlydav23LdAzjnNGmaRwjoJtjXTjgPdTcibf5E8foFNxNuPJKypPNo9lReIhMcD3kBuJ989LN9zl6okv8AYp2RXfB1fcXZEIpi2ojheb6AtkPYW49FrqjHbyeb9Q1FjszW2kZ/eTd4GpYKaknijOowgsJ+LCDf0KCcFnhGzRax+2/cmmRRV9XQTCTwpYqVrmtdjY0Ygcs7dTklbrK3nGEaXVptZXs3JzNaN/Hy08k1M2NxY4DwnuwOI4nPU25J36jMcxOU/SlC1V2NrPkTdfeiOqfjc19NKSG5vxQyHSwBtc+gV13Kf8MrW+nWaeOE98f+UbdOOMeUIKrKPBQgqhADbUBdGbajP0VZwWim2LA2Ivc1jbuHmyzNtCmKxy4ZHFFXtGqq8RMTo5GE3EbgWuA5By1JQa5E8pgLNrSMynglZ+Zoxj0I4JUqV4YSn9ovNmbxRmwEzezvKfmluuSCyi/ZPjF/KexBVckGHDxBCohQQtWQ0BkZVlE8ZVkCo1ZQte6waPVBawq0VdfW+GzEM3GzWN5vOTR7pGWa6Kfclz15LKkpDDHeR2KVwGN3/aOTQrueyPfIic/cn8ViPgoNvSCVhia+0r7NjjH3i48TybrcpFMPc5bN2nzXJTa+K7ZmK5sdJ4kcU0nitAacNrPec3Eng0aWWme2CwnydWhWahqcoLb/AOjMVDy4kuJJOpJuSs2WzrqKgsLom2ftuemJ8CRzL5lvAm1rkFHGco9Ga7TU3/msi1m+E74/DnEU4zAMsYc4dnZFH788c8iV6ZQpboNx/ozWNvwN+f7pTsf0dKFEfti+IODWj0QOTHqutE9JtN8ZxRnCezT8iFSlJdFWV02LEkWkO98w1ZA/q+BhPyATlqJo58/StPJ5Ta/pgW1dvS1AaJMFm5NDGBgA5WHBDK2UuzRp9JVp/wAef7AW1ByNzcaWJy7ckptmtbGsYL/Yu89bE9rmSPeDezJHksdbI6nh3Tq7pxfZztV6dprItbUn/BuI98qaviNNWRmNzhhcQ4EBw0cw6n2Wv342LbI4EvTNRpJ+7U8pGN3x2OaZkEYaDGS4tlbmJL6G/A24LNdDb10dj0/VK+UpS7+vo2G7W7FNNA3xWuJtdsgJa9ljlhHCyXRJOTUjl67XXV2tRfHlfZb7tbYmiqjQVh8Q4S+CfTxIwL2d1A+i31z52s5+q00J0/qauPtfTNnZPOULZQh6yhD1lCCPjBBB0OShDJz1HgvLXXIBsHdOqtRXgLI2upWzMBZqM7g2KdGTQtor4qieE2JxDkRmo3krAc2sp5RaeJt+N2hDlovBJ/IqZwxRXafyPLfoUStZW0YdnOGTZ5h3IP1V+7/BW0ZC5c7JrLOibc56IkCySQ5qMgTTjNWimQVbruPTJIseWNgsIoaGN020SXfcp2AgcMTtD319kjPOTrWONWiSj3Jl3tKfgstkss59cTm9Vt2RlRK+IgEgxhxFy0cS3kVopk4Lg9HVo4TqjGXXZd7ubstdEJqi5c/NrTy+I8yUE+ssy6z1CUZe1VwkGVW7UMgPkA6tyKUpPwZYa+2L5eTD7ybJdTkNccTHZMfxaeR6J0LM8M7Om1KvWV2ZOqJBIORCZg1ZIoInPNmjr0A5nkhwMUsEksQH4gTyH7quBqbZCVRYUKFxh8VpBAdhcB95vIkcii28ZFe78trA7qgshtHQvkthGrwwdXHh7IZcLJbtjDs6nsjdKJkQZKA/ibjK51sFkc2ed1HqU5TzDgE2x9njJGl1K7BIM8B+663I8CtNXyXfIdHrEovbasr7KCh2tLAGMqWFrS8hz9QbCwJH4Xiwz4rTGbxyarKYTbnW+ToO7s48NuA6ZX9eNuKwOThZlHE1MHu+RaPo2STwSnJ0LnObb87CxzT0zv6LdRanJGTfKFcorpl+umYT11CC3UIeuoQW6hCn29TNtjPYlU0/AUSot5LAWN8nAo4N+SpYKuu2k5mUjSR8Qz907289C92BaOZsoycD00KBwki8osIaAD8bm+iDBeQ9rCPxg9VZCvibmsZoLekZYI0gWMcc1RYbBkCeivOEV2wPCeSyjguOmawOcBZzwMR520+qXPhFb5Swn0jP7cqsDHu5NPuscVlm3Tw3TSOdbKpjLMxp/G8X7XuVqfCPS2y9upy+kdZq8gGjQAAeiRa/B5JcvLPQaK63hFMyP2iMBpXk8CCPdAnmR1PTG1akczrJg+JpI85Ngfktvg7mGpCUlG6SRkEWriA48zxv0CVOWA3JQg5y8HT6Hciljjs5niOtm52pPTks85YWcnBs9TulLKeEUe3dwQQXUpz/AMsnI/2nghrtb7N2m9V/xt/8mKlfK28ZBaQ0xubaxIvezhxstKkddQhJb1yNghDoXkC7mvbn0IN0a6FyeJmz3J2aBOA438FjXW4eJJqfQWCzXvHBz/ULmquPJ0ylhDteSXXBT7PNzeBl7HsgjJwkXjKOafaReOUH8El8beBy1/VaqrM5R6H01qVePoO+zuvJDonHNlj1toPlZK1Cw8iPUqksSRvoXaKqZYZxJrgvInXaCu/B5ijBJYY6yIoVQgqhDyhBk0Qc0tIyIsrTwQx8tLLG98cYBF74XcubSnQkmDI9XWexoALH6W1v2TFwxbKr+VMGZccd9Rl7onNkUUH0lZIzLNzeuaVwwyxbUMOZbYqngsfRUZcVhUR7ZczwBrLBMawgE8lYNbNuT0Sww6Rpa0A5E8OKq3hFw5YyJlyFnGN8ElfJYLPc+CVowO+1RaNrfjdn2bmlVLk7fpteZ5+gDcKmxVIdwYCfUpsnyjb6pPbTj7NzVOuVmm8s87FcErTkjzwUYX7S6m1Ph+Jw+WaCrmR2PS4fuZMD4QbG2R3w2aPzc1v8HXzmWEaL7MqTFK+Q8MgepzKyXPlIxep2ba1H7OpEZJNnR59CNCVDhhMxn2qbGFm1LBZws19uI4Hut8uGmdr0XUt5pl14MvsaGNxa9nlbJ5HszIbI2xHa45p0Tde2uGXu40o/ian+75DJY9R2ZPUY/sxZ0Wid5kuh4mefn0NqR5iguWLC4vgxX2l7Ox04kAzjIJ/tOR+qZW8SOv6Tao2bX5KX7MqN+OWaxwBoZc6F19Bzsj1H4mv1ayOFDydKiKRWzz0i62dJdtvVd3TSzHBhtXOQtaRZ5Qh4lQgqhDyhCv2rTYgHDUfRHDsF9FBBWi+GEgPGRxDPrZaXB+RW5FRtKEteXOc4G9zcap0GmsAPK5Ej2uAQCMuY/VE6U1lFKz7LZguLtcCCszgOUiSGaoZm50TR+Ytb9XLnpSNTwOftaK/9aqYT8MZxHtkrUW+2DuS6Dtl7U8R2GGMtbqXu1t2GiJcAvnsrtrbVJmIYcm+X21WS2WZGmuOEWOw5nPDnO0FgO+pS2yp/Qu0pFjtlyNrXBid9IC6NrgCcLs7DQEaqVSS4Ox6ZYozaYb9ntJhifIfxHLsMv3RN5bZXq1iclFF283KzN8nLXQQ/RNfRSOa/aYSfDHVBR+Z3vSlw2YSrmcbM/Cy9gtrZ1FHnJ077O6XBTtPF7i79B9FiseZnC9Snusx9G1doqs6OWuxqQuwwPfWm8SkePyG3cC4+i3Wv4pj/AE6ey9M5HuzVYXPYeLcYH5mZ/S6fBnptXDOGWW41Z/8ANdn/AImL91nvXkRroZ039HWIHZjus0HiSPLy6CK0ea/MJmoXyyBX0CzQhzSHC4ORB0QLlDIycXlDqSACPA0ABtwABYJsflW0VOTcssaxZ4lssNnPs75LraSeHgy2otl0jKRzvIHlFzqBztwURBWEPZ0cL+6Ioo91ZXufUCV5c9kmGx4NA8tlMELGqrTHfEL8W9eijRMkdBteOWwPlcR91xz9Oaoszm8Oxyx2K58Mm4e02c08jzC1VWvoTOANs+gqSTIZQ5jfuBzcd76Ap2+PQGGJvDTlkYdMI2uPBotqihZFFOLZnYS+3kfYdFo31sXiaMfQ0M0jsOB7s8yQ4rhpnRaydV3G3ejjBdUBodwYSNOJIR74pA7JFvWbTDXlkDbAnzP4f8Kxzuy8RNMacLMior6azrjjmlzQUWafZcOCFoOtsR7lKb4FvmRX1j7lYJPLNUegORt8lQabXKLdtO2OMNaLZcOa0ySjEQ5ucssAYLuWRLkZ4CJRkmWPCKj2ZbejYP8AEMI46g8ikRk4Syjo6TU+1I56N0KjxA1zbAnN/C3ErX76wdl66rblM6lsemEbWsbo0ALKnmR526bnJyZbv0TLOhCGJAY/a7LwkdPqFusX7ZWneLUcFjPhztPASZ+9j8kyt8I9lP5QDd33eHXR9JS30Nx+qC5fFi7Vu07X8HaYisXk8iw6rF2tK06jmCYqHeCFjbgpMOUGxabJxHPNNp4bRUuskLm2JHVIksSC7ROw5g/+XW2mWJJiprguo33APMLsp5RjZ6R1gTyVoFjo7FoIyvnkiKMJW1dXR1cjmgSRSEPeMOdgLXB7JjisZQCbzg10UsVXCHMIc1w9QeR5EJaYbRzXeTd2drw1rnWxf03jIgnQEo8A5NGNoPhgbTbTafMLCYG7SOBJ4EKova8ot8rAyRj6drTTOBjOo+9c8COS3x2T7Mr3RI9oVErvNLDiGji5pLATooq4dZJvkVM9KRYjw7G/3SPmi9uJPcYFSNkOr3W7ry3P2d9JGg2bTAZlFEth5cBoEWRcidkeNzR1HtxRt8CXwXdW+wWa2XBVaKOU5rEahKdmJ7RzIRQWZIqTwi02g7JOuYqtAEAzSYIY2TyBXYVEjLUnAeSvqWZoZBpsdSjNSHZUg55yTLOgEMSQgmsF4vRb5c1AQ4mcA29AWzScsbre6ur8T2lct1a/ofJP/WikGpEbj/c02P8A0o7OioL4Sizt1I+7QeYB91zWeTsWJNFpa8fZa2t1Jl6kNhak1oKTEeyzgfRMXEyJ5RHUN83dBcsSLj0Pa3JFW8FMsKN/lty/VdumWYmOxYYRdOABRP4TrO/w3HI/CeR6KIjQY+NrhmAQRb0KIHByrbVXPsirDo/NTSm+E3w9Rfg5UWb/AGbtGCuhD4yCOLfxNPI/urUimjLb87Oe4WfIXsH4XWDm9QfxJ0EhcmLuQQ6NsP3sJuLHMAcSjl8eUDHnhmj3oxGH+m4Bx8uFxtf0Q1ZyXNIzO7OzJIxJ48bX4i0tN+9/0T5TbA2kVHGOC86d4sALKwRALlRIGRdbGhzJ5C3qUUujPNhG0X5LHcxlSKglZhwVsll5L8gT7p1CzIXa/iTV7s1LXySCIacKoIuRLIqsIhhSwivnzKWw0OpRmrr7JIMfojs6AQxJDC5R/S9FvXNQpfmcZ20GfxMrH/F9Re6uh/E9bRn2YtGddDbAQbtJcB0Idp9D6pk1waIPwdt2HJeFn9o+i5jPLalYsZf0hu0jutlHNbRhnxIWFKrXJciWpjy7J81wLhLkHnzAP/maXcsxyNj3gdEEFZJE1Nk7vl+q6mll4M9iDLLcIPSMBBDswciCqLK1zZIQfDOJnBpzLegPEKbsExkqK3eSnkY6OtjbhGofp3sUSlEFwZFu5BSQNlm2c8Oa8i8LpAQHcMB1HZU8ESYfVOnmj/rUrXt4gPAeO3NMg2gZIz2zYoIqi8Mj4XgG8cgtrwz1CZKyOOQIweeBarbEEzyypqGgtfiaAbZ2t7IqrlDok693YNT1DmYhDOHtLibudp0C1+9VLsQq7EDw7Sa0ZuC8xuR6ZUWS8BNPtPxDZmduZtkri93QctM4L5Motpb7Fr8EUQBBsS52L1yQynh4Rsq9Ni45kzpG6D3upGSS2xSXfkLWB+6PZFnjk4mqUVa4x6Qu0H5rDY8sKC4AHJTDLPYzPK53M29lpoXxbE2vlIgqzmlTfIyI6nCKCKYsiCwtDTolosAfqhYaJaX7yuv8ipdBMqK0pDEhBBbc4/dboP8AaFf5HGvtFoS2px28sjR/zDIj6IdPLKwer9NsU6dvlGbpS4lsbc7vBA/NpdOnLETY0o5kztWxIi2Jg5ABcp5b4PLaiSlY2aDZ51C3aV+DDaSs1VdSBfQXa4WjtCemAnQjuPZK/KDQ9d5EgKTWwpoIcOI7rfTLEhD5Rkv/AHLp2yOjnjkjcxxaSLPFwdcs1s/URzhmpemWyjujyXNHvXSTD+lUR3+FxwH5o1ZF9MRPR3Q/KLFrnTEXYAW82m4+SVZv8AxUVwzDb0bCfUjzOss6nKLyxrjFrBjnbjTxm8ctrHgSPoj/AFAHtI3O7G9FXSsDKkGdgyvfzgdDx9U2GpQEqGzcNjp6yPHFhJOocLOaeThqCtkLIzRllFxOf7d2DURP+418dzmGeYfuilDH49FRkn2BuiblcEHoEG7AzaAAFcc9eaPYBa5rmBtjxIOfutNLXRz9VlPJh6jZRNa2Bhvjla3nkTnf0uUmUcSwdON+NPvfhHfxGGMDW6NAA7NFgim8I8kvlLLKaodcrA3lmpIHchCLmjbhhHW591sittZnlzMr5jmsz7HInhGSbHoFiO1SpdhIR4yQ4IAOGaWwiWlGaKtckk+CeRSwpDUkILgzZbuttXMBUvyM/tjZUc7SyQXH69Fjy4vg3UXyqeYlZs/dOCF2KNufMm5HbkrsnKSw2Ps11k1hmjgZbJKUscGGXPIbRnzLVp38xVi4CXfeTbFiYtcoKjOSfDlCZdgkgs4+6R1JodF5QMx9iQs2cSHYyg2N91trl5M8kcj302TE6tkcJQMRbiAaXf1MPmFx0AJ5J02mzvaCc1Ulgj2buzST3AklYWi7/PE7D3DgMuVr6ooRgx1999XOE8/wyym3MqIRehqy9psMNy3Jw0dYkD5Jjra/FmN6uuzi6vDDQ+WGD+sC1zMLCw2IaBlia4feacrHqs7s9viZzZbIvjoL3WrA8udM0uacmtGWEDpxR6P9zMpIzxcpptcF5VUNJMD4Twx/wnI+xWmyiD64CTsj2gKko30zw/O3McR15pUYyreS5NTWC9g2lFU2a44JAbtOmfT9ltq1CZlspa5K3aezi1/mjLr54mDI9xwK0e3CfIpWSjwYp1IA1cFHtHHL4C6NoponVEhsLWa3TEeSfX8VuZkti7Z+3ED+zOnNVtCSpeLeE3Flpjfk0ewKqL3SyT1SXs0KpeTqlc+wS7pHCqRTOKxmkjIUwQvKgWaByFlts4ikZ4cvJUu1WMeEx6Jy6BEsksISTRQgA5LYRNS6o6uypdE0qlqJEjWcIMpdPVbKPxFT7K+TUrJLscjzf0CBrJZIArUSsksJs4d02viSAl0Gzahar10xUSaN+SuEsICSBdpHQjjl68EM19eQq3jsoxVEGx109VzuU8Ps2ximsgu39uOhjZhsMeJpN/OMsnN4dFphZ8RFvwe5rKOV7SqCXvu69yXcmkXyaG9eK1Q6O/pLoTgnECBOLgcQuSG3wjXLkQjwdWE+OfBb7J2hIw3jIAjLS6RrsDi3ETY3PmB00VZwDdTCxfLz0jbOqjKQ2UYfGaHMBNnYHaYjoHcVk1MZ7kzzep0i2Nx5xwyy2MY2zFjDiaQWAjmMv0XY0u1RSic9L9sh3hhI7tPqnWGnTYfYNR7xyRgNk87PmOyUrPsfPQxnzHhl5DTwVTcUTrO421B6hGqoz5Rzra7KXiSJoto1cAwBomb+FxvcAcCmpTjwZmoS5M46C5aDpe5OgA4k9Fy0ss9U7FFNhlduzJXOZmYYGDykjzvvq5rDoOpWr9PKzGeEc+HqENMnj5Sf/Bqd2d34qNjmQ4vMcTnOILnECwvbIdlSjGDwjl6rUz1Et0h+0JFhulll1Lgr0oaOpmXkaOt/ZHWsyBm8RLSuctF75E1oqxqsq7HsLZonJcADQksIbLoqLAClsJE1Lqjp/IqXRPIitKiRBZQwyk0PdbdP+IqfZXzanusk/wAmNieZwVFkihR7ErXZQZVVADRcrXdJbULhF5KDbO+cEHkuZJPgZbL+48OyBP45N+n9NtueVwikrt+C+IBsVzfO7gLWORFs0lybWJM3R9Hak8smi2i2raC4uidbC54IcDyJGoPVG5Qm1lcmC/Tz02UuUZvealn8QB+GSNosHsdcAZWPvwTYVxhlp5F22wnQ49MzMjP6lmjNrb5C5ucgFoXKywvT7Pag3JhUUYije52ZDbNB0u7IgDiUuacmkuh0NbPUXKEeEQ0IMgEbbNJBc9z7NaMOdyTwsAEWM8HplZs+T5LMQ1MrsTQ55ZhJIzFiLNwNGoytcJUo7k0Ju9mMcPjJs6GthYxrmXuxxu9o8tzm9pGrSCh0+oVHwabPKamEqJNSXDCtpVLZG4muBxC4zzt1C6jujNZTJp5xXkz9THkls7FUke2NUOZKMBsSmQlgbqK4zhybnY20GzsJk8j2HC62QJ5rZCxNcnndTo3CXx6YTu9shpaJHi982g6W5lZtPUsbmTW6puW1F0H3cW6WP+xUnY5T2mFLCyLLkCstj2hR5ZS1T7lYJPLNkVhEKhYZshvmJ5D6p+mXyyJufGCSucpa+S4IAZqkrsYwsaJz6AECQERzHJRloriUlsYT0RzKbR2BMImV3FRI1mQxhdHoVs0/TFT7AZxme6zW/kxkehrP3QlseoUD1M+EKm8FpZMbvbvI5guNTZrf3Rwg7pc9I6Gk06lLBk6GK93XxFxJJPM6o7ZeD0MUoxwi0o6MvdYD1vkAEhvPRU7FFclvs+djHYWjL8Tj+g5Koz2vk52pplbHJdsgZM11sm5X6kLUnGSyji2aeUXhozW2KNkR8gaXO0DbAut+EX/F048EyEt3CYizSzWM8IxlfVOe6zrswm+AgggjmDndaksHX0WmjUsx5JaOcNxY7vY6wxAgPFje7Q7LuEDOzHlYXDC3bSLXtNKXsLWlrTezmstm08ycyT1VZw8oZGtSi42JM0O6+1BGxgaLmQvEo4Oab363z16JUV8jn+paL3E89JcFlU7KZhDv6hFrAO0tra4Ga2x00PyZ5muiKlyRvHltwCa0dODwwSIgPaeoQGtybiy8ipTjeWuIBsdTxTUZHcsJM3G7O0GuhAJALMiOnAo9PYnA42upcLM+GWclsV266HsrslH/AGZUnjkErJLLlXyNNUSnc+5WRPJoPOyRSyikWWzWWjJ5n5LXRxBsTY8ywDVb0ib5GxRBAc1I9kYYSmSfAKIwUjIZDUHJA2WkV7ilNjAmg1Kfp+xcwqZFcVEiWcMKo+K16fpipglQPMe6RavkxkXwNA+qDwWeeVRCj2rIg7GwOf7zC8rBlYC9jrc8Vrp+MGdnQR8iU8eWRCRN8nUzgtS/w47fif8A9P8Aql4E43y/hDKWB78miw4uOQCmApzjBfyWk1eI2eHHpbXmeKDc3wuhFen3y3yM9Wu8Vj4zchwy5hzc2kdiFo06cZpo16nTwdTyZf8Amz3gCa0mEWDnDzgcr6n1XWlH6OHXV/2PBJLUYgwZeUEaZWJvolnR08JRXLywmmebnLJ3lNtS0m5Av2S5HRgk44LrY3+KHDQhzi0DQZ209PVSEcyE6p4pafZvo/NTDounHmJ5GXFhSubqgaNSYL4WY7ocDd/BraaEFoOhIGnGyeonNlJ5K+jqnRuDmGxHsRyPRcyE3Ho6VtcbFhmm2ftkPOQs74dbnpzTXZl5XZyLdLKH9E9XVYunRZb3ufWAILCK5r881lS5GZHyyaDmmSKReuZhYByC2P4wwIjy8lVUlY5Pk0I9TaoodkYTIimwUQgpAZBUnJDLotAJSgwzZwzPZatN2LmEylXcVEiSEGF0XFatOKmD1I8xSbvzYcehiX4LGSBCyynrorqJDIs51tmPFUv5NIbfsB/qn7sRPRaKOK8hFM1rRiOYHzPILPLlmt5fAQyPGcUuTdQONuCpvBTeFiIZVVdg1rcm2Bt+6BtyFV1eWBSHFdt8wbjr0RRjg0x45A8TWMllcbOY13lva5cLXHv81soi9yB1tjVe3w/JiIiumzk1sJASmbYRLHZlI+VwZE1z3nIBoJJv9O6Da5PCNfuwqjum8I6X/JxRUwicAaiSz5D8I4MaemS1KvZHHk8/Zq5au7cvwXX/ANC9lOJZhTYccGO9LdkbX0mHMI2ga55A4oidBc8knsfJpLk2+ydgksBmJvYWbyC1Rhxycq3UJS+JlTEuNg7G8WEWcDyIVdckk8rBdbzSuaWPZo5gJ6kc+qmsm01JeUY9HTGalGXaZUw7Vacn3HpcfLNZ42Vy74GWaGcfx5L3YkETnYvEDrZ4Q4fQ5rRVVDOc5MNqsjw1gu6x2WWaddFY4E18dlJNJnmue+zSgilIOidXhgtj5SqsIhiSEC1RQPotAaAMN2dx7LVpxcwiUqXEiMCQggqk4rXQLmQVf3ik3fkFHoiBySvAR6RuSGSImV1SFaDi+TnNS68rr2viIyFuJ1/dXI9LpsKtDpHNB520HC/MpaTNKywZ9YDxzumKsYokT9oXNtToAijQyPCWQeKqxnM6aD4iOH+qeqlEJv48FxEKctd/Flji853cWi2oJ4/7KRUlLMTk6y6Ukq4Lgy+3IqMZUfjF19XFvhD+24xH3W+MuPkZaqrgCGI8SglJeDqUVT/yOg7lb8fwgEZp4i21i9gLZT1cc8R9kVeo2cNGfXejfqPlGbz9eDcbYjirIm1dO4ubYBzRq3nccCFqeLFuicGv3NLN02LBW0TbOGA681UItsZbLK5L7+XPmFsNubjkPTmn7WzF7sYFps7ZENMMTjd3xO0/4QrUVEz26idnHgdNtck+QC3M8UxYYjBn4oWvF433H5h+q5/sJ9HRWqx+SPGhI1tqly08sDo6hMl2lA6VoDc8I0vb6rHbXOax9DaJwreX5M5/CkOsVh24eGdPflZQ2ohIII1BVS4JHEk0zS1tbIGNs4ggW/35rTO6biuTmV0QcnwVH84kv5g13pb6JPuvyPejh4D6ban5bdimRsM89I15Cv5m3jf2VuxMV+nkhW1oOh+RQJgODRBU1F8go34BQOHocFhdJPhTK5bSnyEunBRTkmUuDwkSUEFU9Q1ozWumaihclkHnlubpNstzCiQ+MkOSXARIZRZHlYKK+teqCRz3ehhYS9lsOrho651ueKfXFS4Oxob0lhmVm2lmtMaEjre9FLDIJtpjESdSb5ZDsAmKnIp6yEPiLHUGQkka6kqShtQ2m33OEsBNyALcON/olG72+CF7L6okxXsRQ3CpkvYkOCoJYLTZOyJpzaFl+pc1o+ZUUXLoC3V10rMmdP3M3Uqae/iSNax4s6Mea9+ugPVbdPTOPLfB5b1T1GnUfjHleTTYaalFyLHnYud7rS5RgcVznYA1m9xOUDLfmdmfQJMtR9Fxo8sqjVvebvcSev6IFJsZsSD4Jsloi+Bbif/Z"/>
          <p:cNvSpPr>
            <a:spLocks noChangeAspect="1" noChangeArrowheads="1"/>
          </p:cNvSpPr>
          <p:nvPr/>
        </p:nvSpPr>
        <p:spPr bwMode="auto">
          <a:xfrm>
            <a:off x="155575" y="-1042988"/>
            <a:ext cx="3209925" cy="218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32" name="Picture 12" descr="http://siapbisnis.net/wp-content/uploads/2014/06/puding-ce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708920"/>
            <a:ext cx="2201813" cy="1496188"/>
          </a:xfrm>
          <a:prstGeom prst="rect">
            <a:avLst/>
          </a:prstGeom>
          <a:noFill/>
        </p:spPr>
      </p:pic>
      <p:pic>
        <p:nvPicPr>
          <p:cNvPr id="5134" name="Picture 14" descr="http://wikiresep.com/foto/2012/10/Puding-Dom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48680"/>
            <a:ext cx="2158685" cy="1972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1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1. Kávový pudink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k</a:t>
            </a:r>
            <a:r>
              <a:rPr lang="cs-CZ" dirty="0" smtClean="0"/>
              <a:t>onzumní mléko, vařená silná černá káva, máslo, hladká mouka, 8 vajec, moučkový cukr</a:t>
            </a:r>
          </a:p>
          <a:p>
            <a:pPr algn="just"/>
            <a:r>
              <a:rPr lang="cs-CZ" dirty="0" smtClean="0"/>
              <a:t>máslo + mouka + mléko + káva = bešamel a necháme vychladnout</a:t>
            </a:r>
          </a:p>
          <a:p>
            <a:pPr algn="just"/>
            <a:r>
              <a:rPr lang="cs-CZ" dirty="0" smtClean="0"/>
              <a:t>žloutky + cukr našleháme a vmícháme do bešamelu</a:t>
            </a:r>
          </a:p>
          <a:p>
            <a:pPr algn="just"/>
            <a:r>
              <a:rPr lang="cs-CZ" dirty="0" smtClean="0"/>
              <a:t>přidáme sníh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udinkovou formu vymažeme, vysypeme moukou, naplníme do 1/3 a vaříme ve vodní lázni ¾ hodiny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odáváme s kompotem</a:t>
            </a:r>
          </a:p>
        </p:txBody>
      </p:sp>
    </p:spTree>
    <p:extLst>
      <p:ext uri="{BB962C8B-B14F-4D97-AF65-F5344CB8AC3E}">
        <p14:creationId xmlns:p14="http://schemas.microsoft.com/office/powerpoint/2010/main" val="2443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2. Čokoládový pudink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m</a:t>
            </a:r>
            <a:r>
              <a:rPr lang="cs-CZ" dirty="0" smtClean="0"/>
              <a:t>léko, hrubá mouka, čokoláda, cukr, 12 vajec, sůl, vanilkový cukr</a:t>
            </a:r>
          </a:p>
          <a:p>
            <a:pPr algn="just"/>
            <a:r>
              <a:rPr lang="cs-CZ" dirty="0"/>
              <a:t>d</a:t>
            </a:r>
            <a:r>
              <a:rPr lang="cs-CZ" dirty="0" smtClean="0"/>
              <a:t>o vroucího mléka přidáme 2/3 másla, sůl, za stálého míchání přisypeme mouku, provaříme. Přidáme čokoládu, umícháme dohladka a necháme vychladnout.</a:t>
            </a:r>
          </a:p>
          <a:p>
            <a:pPr algn="just"/>
            <a:r>
              <a:rPr lang="cs-CZ" dirty="0"/>
              <a:t>ž</a:t>
            </a:r>
            <a:r>
              <a:rPr lang="cs-CZ" dirty="0" smtClean="0"/>
              <a:t>loutky + cukr vyšleháme do pěny</a:t>
            </a:r>
          </a:p>
          <a:p>
            <a:pPr algn="just"/>
            <a:r>
              <a:rPr lang="cs-CZ" dirty="0"/>
              <a:t>v</a:t>
            </a:r>
            <a:r>
              <a:rPr lang="cs-CZ" dirty="0" smtClean="0"/>
              <a:t>še smícháme, uvaříme ve vodní lázni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odáváme se šlehačkou</a:t>
            </a:r>
          </a:p>
        </p:txBody>
      </p:sp>
    </p:spTree>
    <p:extLst>
      <p:ext uri="{BB962C8B-B14F-4D97-AF65-F5344CB8AC3E}">
        <p14:creationId xmlns:p14="http://schemas.microsoft.com/office/powerpoint/2010/main" val="12615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3. Tvarohový pudink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</a:t>
            </a:r>
            <a:r>
              <a:rPr lang="cs-CZ" dirty="0" smtClean="0"/>
              <a:t>rolisovaný tvaroh, máslo, 8 vajec, mandle, krystalový cukr, vanilkový cukr, citronová kůra</a:t>
            </a:r>
          </a:p>
          <a:p>
            <a:pPr algn="just"/>
            <a:r>
              <a:rPr lang="cs-CZ" dirty="0" smtClean="0"/>
              <a:t>žloutky + máslo + cukr umícháme, přidáme tvaroh, mandle (nasekané) + vanilkový cukr + kůra a promícháme</a:t>
            </a:r>
          </a:p>
          <a:p>
            <a:pPr algn="just"/>
            <a:r>
              <a:rPr lang="cs-CZ" dirty="0" smtClean="0"/>
              <a:t>vmícháme sníh</a:t>
            </a:r>
          </a:p>
          <a:p>
            <a:pPr algn="just"/>
            <a:r>
              <a:rPr lang="cs-CZ" dirty="0" smtClean="0"/>
              <a:t>vaříme ve vodní láni</a:t>
            </a:r>
          </a:p>
          <a:p>
            <a:pPr algn="just"/>
            <a:r>
              <a:rPr lang="cs-CZ" dirty="0" smtClean="0"/>
              <a:t>podáváme se šlehačkou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6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Moučníky na objednávku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z</a:t>
            </a:r>
            <a:r>
              <a:rPr lang="cs-CZ" sz="2000" dirty="0" smtClean="0"/>
              <a:t>ařazujeme jako moučníky teplé</a:t>
            </a:r>
          </a:p>
          <a:p>
            <a:pPr algn="just"/>
            <a:r>
              <a:rPr lang="cs-CZ" sz="2000" dirty="0"/>
              <a:t>j</a:t>
            </a:r>
            <a:r>
              <a:rPr lang="cs-CZ" sz="2000" dirty="0" smtClean="0"/>
              <a:t>sou náročné na úpravu</a:t>
            </a:r>
          </a:p>
          <a:p>
            <a:pPr algn="just"/>
            <a:r>
              <a:rPr lang="cs-CZ" sz="2000" dirty="0"/>
              <a:t>n</a:t>
            </a:r>
            <a:r>
              <a:rPr lang="cs-CZ" sz="2000" dirty="0" smtClean="0"/>
              <a:t>apř. palačinky, trhance, lívance, noky (z krupice, ze sněhové hmoty), smažené výrobky z kynutého těsta, omelety, …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uroviny musí být připraveny předem</a:t>
            </a:r>
          </a:p>
          <a:p>
            <a:pPr algn="just"/>
            <a:r>
              <a:rPr lang="cs-CZ" sz="2000" dirty="0" smtClean="0"/>
              <a:t>znakem moučníku na objednávku je čerstvost</a:t>
            </a:r>
          </a:p>
          <a:p>
            <a:pPr algn="just"/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1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Moučníky na objednávku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z hlediska technologického lze připravit složité a náročné moučníky na objednávku, které mají charakter moučníku hotového a předpřipraveného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řevážně moučníky z tvarohu, kynutých a pálených těst, listového těsta i piškotové a bílkové hmoty</a:t>
            </a:r>
          </a:p>
          <a:p>
            <a:pPr algn="just"/>
            <a:r>
              <a:rPr lang="cs-CZ" sz="2000" dirty="0"/>
              <a:t>t</a:t>
            </a:r>
            <a:r>
              <a:rPr lang="cs-CZ" sz="2000" dirty="0" smtClean="0"/>
              <a:t>aké cukrářské výrobky se šlehanou smetanou</a:t>
            </a:r>
          </a:p>
          <a:p>
            <a:pPr marL="457200" indent="-457200" algn="just">
              <a:buAutoNum type="arabicParenR"/>
            </a:pPr>
            <a:endParaRPr lang="cs-CZ" sz="2000" dirty="0" smtClean="0"/>
          </a:p>
          <a:p>
            <a:pPr algn="just"/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2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Přísady:</a:t>
            </a:r>
          </a:p>
          <a:p>
            <a:pPr algn="just"/>
            <a:r>
              <a:rPr lang="cs-CZ" dirty="0"/>
              <a:t>n</a:t>
            </a:r>
            <a:r>
              <a:rPr lang="cs-CZ" dirty="0" smtClean="0"/>
              <a:t>ěkolik skupin dle druhu surovin, přísad, způsobu kypření, vzájemného vztahu…</a:t>
            </a:r>
          </a:p>
          <a:p>
            <a:pPr algn="just"/>
            <a:r>
              <a:rPr lang="cs-CZ" dirty="0"/>
              <a:t>d</a:t>
            </a:r>
            <a:r>
              <a:rPr lang="cs-CZ" dirty="0" smtClean="0"/>
              <a:t>vojí význam – pevnost, objem</a:t>
            </a:r>
          </a:p>
          <a:p>
            <a:pPr algn="just"/>
            <a:r>
              <a:rPr lang="cs-CZ" dirty="0" smtClean="0"/>
              <a:t>rovnováha</a:t>
            </a:r>
          </a:p>
          <a:p>
            <a:pPr algn="just"/>
            <a:r>
              <a:rPr lang="cs-CZ" dirty="0"/>
              <a:t>s</a:t>
            </a:r>
            <a:r>
              <a:rPr lang="cs-CZ" dirty="0" smtClean="0"/>
              <a:t>truktura = mouka + vejce</a:t>
            </a:r>
          </a:p>
          <a:p>
            <a:pPr algn="just"/>
            <a:r>
              <a:rPr lang="cs-CZ" dirty="0" smtClean="0"/>
              <a:t>korpus</a:t>
            </a:r>
          </a:p>
          <a:p>
            <a:pPr algn="just"/>
            <a:r>
              <a:rPr lang="cs-CZ" dirty="0" smtClean="0"/>
              <a:t>tuk</a:t>
            </a:r>
          </a:p>
          <a:p>
            <a:pPr algn="just"/>
            <a:r>
              <a:rPr lang="cs-CZ" dirty="0" smtClean="0"/>
              <a:t>cukr</a:t>
            </a:r>
          </a:p>
          <a:p>
            <a:pPr algn="just"/>
            <a:r>
              <a:rPr lang="cs-CZ" dirty="0"/>
              <a:t>k</a:t>
            </a:r>
            <a:r>
              <a:rPr lang="cs-CZ" dirty="0" smtClean="0"/>
              <a:t>ypřící prášek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2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Moučníky na objednávku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Sněhové noky s čokoládovou omáčkou – (bílky + cukr = sníh), lžící namočenou v horkém mléce vykrajujeme noky a </a:t>
            </a:r>
            <a:r>
              <a:rPr lang="cs-CZ" sz="2000" dirty="0" err="1" smtClean="0"/>
              <a:t>pošírujeme</a:t>
            </a:r>
            <a:r>
              <a:rPr lang="cs-CZ" sz="2000" dirty="0" smtClean="0"/>
              <a:t> v mléce, lžící je obracíme. Podáváme přelité čokoládovou omáčkou.</a:t>
            </a:r>
          </a:p>
          <a:p>
            <a:pPr algn="just"/>
            <a:r>
              <a:rPr lang="cs-CZ" sz="2000" dirty="0" smtClean="0"/>
              <a:t>Trhanec s mandlemi</a:t>
            </a:r>
          </a:p>
          <a:p>
            <a:pPr algn="just"/>
            <a:r>
              <a:rPr lang="cs-CZ" sz="2000" dirty="0" smtClean="0"/>
              <a:t>Lívance</a:t>
            </a:r>
          </a:p>
          <a:p>
            <a:pPr algn="just"/>
            <a:r>
              <a:rPr lang="cs-CZ" sz="2000" dirty="0" smtClean="0"/>
              <a:t>Palačinky</a:t>
            </a:r>
          </a:p>
          <a:p>
            <a:pPr algn="just"/>
            <a:r>
              <a:rPr lang="cs-CZ" sz="2000" dirty="0" smtClean="0"/>
              <a:t>Banány se šlehačkou</a:t>
            </a:r>
          </a:p>
          <a:p>
            <a:pPr algn="just"/>
            <a:r>
              <a:rPr lang="cs-CZ" sz="2000" dirty="0" smtClean="0"/>
              <a:t>Omeleta s ananasem – těsto (vejce, mléko) vlijeme na pánev, posypeme kostkami ananasu, dopečeme, svineme</a:t>
            </a:r>
          </a:p>
          <a:p>
            <a:pPr algn="just"/>
            <a:r>
              <a:rPr lang="cs-CZ" sz="2000" dirty="0" smtClean="0"/>
              <a:t>Krupicový nákyp – uvaříme krupici a vmícháme žloutky a cukr + sníh</a:t>
            </a:r>
          </a:p>
          <a:p>
            <a:pPr algn="just"/>
            <a:r>
              <a:rPr lang="cs-CZ" sz="2000" dirty="0" smtClean="0"/>
              <a:t>Smažená jablka  - silnější plátky jablek namočíme v těstě a smažíme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3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Zmrzlina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 smtClean="0"/>
              <a:t>Příprava zmrzliny:</a:t>
            </a:r>
          </a:p>
          <a:p>
            <a:pPr marL="457200" indent="-457200" algn="just">
              <a:buAutoNum type="alphaLcParenR"/>
            </a:pPr>
            <a:r>
              <a:rPr lang="cs-CZ" sz="2000" dirty="0" smtClean="0"/>
              <a:t>z mléka, vajec, žloutků, cukru a chuťových přísad</a:t>
            </a:r>
          </a:p>
          <a:p>
            <a:pPr marL="457200" indent="-457200" algn="just">
              <a:buAutoNum type="alphaLcParenR"/>
            </a:pPr>
            <a:r>
              <a:rPr lang="cs-CZ" sz="2000" dirty="0"/>
              <a:t>z</a:t>
            </a:r>
            <a:r>
              <a:rPr lang="cs-CZ" sz="2000" dirty="0" smtClean="0"/>
              <a:t> mléka, cukru, žloutků, smetany a chuťových přísad</a:t>
            </a:r>
          </a:p>
          <a:p>
            <a:pPr marL="457200" indent="-457200" algn="just">
              <a:buAutoNum type="alphaLcParenR"/>
            </a:pPr>
            <a:r>
              <a:rPr lang="cs-CZ" sz="2000" dirty="0"/>
              <a:t>z</a:t>
            </a:r>
            <a:r>
              <a:rPr lang="cs-CZ" sz="2000" dirty="0" smtClean="0"/>
              <a:t> cukru, žloutků, smetany a chuťových přísad</a:t>
            </a:r>
          </a:p>
          <a:p>
            <a:pPr marL="457200" indent="-457200" algn="just">
              <a:buAutoNum type="alphaLcParenR"/>
            </a:pPr>
            <a:r>
              <a:rPr lang="cs-CZ" sz="2000" dirty="0"/>
              <a:t>z</a:t>
            </a:r>
            <a:r>
              <a:rPr lang="cs-CZ" sz="2000" dirty="0" smtClean="0"/>
              <a:t> ovocných protlaků, cukru, zahušťovacích a chuťových přísad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6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Zmrzlina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r>
              <a:rPr lang="cs-CZ" sz="2000" dirty="0"/>
              <a:t>p</a:t>
            </a:r>
            <a:r>
              <a:rPr lang="cs-CZ" sz="2000" dirty="0" smtClean="0"/>
              <a:t>řipravená směs se mrazí v mrazícím stroji při teplotě asi -10°C za stálého míchání na hotový výrobek</a:t>
            </a:r>
          </a:p>
          <a:p>
            <a:r>
              <a:rPr lang="cs-CZ" sz="2000" dirty="0" smtClean="0"/>
              <a:t>druhy:</a:t>
            </a:r>
          </a:p>
          <a:p>
            <a:pPr marL="457200" indent="-457200">
              <a:buAutoNum type="alphaLcParenR"/>
            </a:pPr>
            <a:r>
              <a:rPr lang="cs-CZ" sz="2000" dirty="0" smtClean="0"/>
              <a:t>Mléčné</a:t>
            </a:r>
          </a:p>
          <a:p>
            <a:pPr marL="457200" indent="-457200">
              <a:buAutoNum type="alphaLcParenR"/>
            </a:pPr>
            <a:r>
              <a:rPr lang="cs-CZ" sz="2000" dirty="0" smtClean="0"/>
              <a:t>Ovocné zmrzliny vodové</a:t>
            </a:r>
          </a:p>
          <a:p>
            <a:pPr marL="457200" indent="-457200">
              <a:buAutoNum type="alphaLcParenR"/>
            </a:pPr>
            <a:r>
              <a:rPr lang="cs-CZ" sz="2000" dirty="0" smtClean="0"/>
              <a:t>Smetanové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8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Mléčné zmrzliny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p</a:t>
            </a:r>
            <a:r>
              <a:rPr lang="cs-CZ" sz="2000" dirty="0" smtClean="0"/>
              <a:t>řipravujeme </a:t>
            </a:r>
            <a:r>
              <a:rPr lang="cs-CZ" sz="2000" dirty="0"/>
              <a:t>z čerstvého nebo sušeného mléka, vaječných </a:t>
            </a:r>
            <a:r>
              <a:rPr lang="cs-CZ" sz="2000" dirty="0" smtClean="0"/>
              <a:t>žloutků, krystalového </a:t>
            </a:r>
            <a:r>
              <a:rPr lang="cs-CZ" sz="2000" dirty="0"/>
              <a:t>cukru a krémového </a:t>
            </a:r>
            <a:r>
              <a:rPr lang="cs-CZ" sz="2000" dirty="0" smtClean="0"/>
              <a:t>prášku</a:t>
            </a:r>
            <a:endParaRPr lang="cs-CZ" sz="2000" dirty="0"/>
          </a:p>
          <a:p>
            <a:pPr algn="just"/>
            <a:r>
              <a:rPr lang="cs-CZ" sz="2000" b="1" dirty="0"/>
              <a:t>Mléčná vanilková zmrzlina </a:t>
            </a:r>
            <a:r>
              <a:rPr lang="cs-CZ" sz="2000" dirty="0"/>
              <a:t>– krémový prášek rozmícháme v menším množství mléka. Zbývající mléko zavaříme s cukrem a rozkrojenou vanilkou. Do vroucího mléka zavaříme za stálého míchání připravený krémový prášek. Do této směsi zamícháme rozšlehané žloutky, procedíme a ponecháme vychladnout. Studenou směs vmícháme do výrobníku </a:t>
            </a:r>
            <a:r>
              <a:rPr lang="cs-CZ" sz="2000" dirty="0" smtClean="0"/>
              <a:t>zmrzliny.</a:t>
            </a:r>
            <a:endParaRPr lang="cs-CZ" sz="2000" dirty="0"/>
          </a:p>
          <a:p>
            <a:pPr algn="just"/>
            <a:r>
              <a:rPr lang="cs-CZ" sz="2000" dirty="0"/>
              <a:t>o</a:t>
            </a:r>
            <a:r>
              <a:rPr lang="cs-CZ" sz="2000" dirty="0" smtClean="0"/>
              <a:t>bdobně </a:t>
            </a:r>
            <a:r>
              <a:rPr lang="cs-CZ" sz="2000" dirty="0"/>
              <a:t>připravujeme zmrzlinu čokoládovou, oříškovou, kakaovou, mandlovou, apod. </a:t>
            </a:r>
            <a:r>
              <a:rPr lang="cs-CZ" sz="2000" dirty="0" smtClean="0"/>
              <a:t>               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5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Ovocné zmrzliny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připravujeme </a:t>
            </a:r>
            <a:r>
              <a:rPr lang="cs-CZ" sz="2000" dirty="0"/>
              <a:t>z krystalového cukru, ovocného protlaku (čerstvého </a:t>
            </a:r>
            <a:r>
              <a:rPr lang="cs-CZ" sz="2000" dirty="0" smtClean="0"/>
              <a:t>nebo konzervovaného </a:t>
            </a:r>
            <a:r>
              <a:rPr lang="cs-CZ" sz="2000" dirty="0"/>
              <a:t>ovoce), kukuřičného škrobu, kyseliny citronové a </a:t>
            </a:r>
            <a:r>
              <a:rPr lang="cs-CZ" sz="2000" dirty="0" smtClean="0"/>
              <a:t>vody</a:t>
            </a:r>
            <a:endParaRPr lang="cs-CZ" sz="2000" dirty="0"/>
          </a:p>
          <a:p>
            <a:pPr algn="just"/>
            <a:r>
              <a:rPr lang="cs-CZ" sz="2000" dirty="0"/>
              <a:t>Cukr převaříme s vodou a zahustíme </a:t>
            </a:r>
            <a:r>
              <a:rPr lang="cs-CZ" sz="2000" dirty="0" smtClean="0"/>
              <a:t>škrobem. </a:t>
            </a:r>
            <a:r>
              <a:rPr lang="cs-CZ" sz="2000" dirty="0"/>
              <a:t>Po převaření přidáme ovocný protlak, dochutíme kyselinou citronovou, procedíme a vychladíme. Studenou směs vymícháme ve výrobníku zmrzliny. </a:t>
            </a:r>
            <a:endParaRPr lang="cs-CZ" sz="2000" dirty="0" smtClean="0"/>
          </a:p>
          <a:p>
            <a:pPr algn="just"/>
            <a:r>
              <a:rPr lang="cs-CZ" sz="2000" dirty="0" smtClean="0"/>
              <a:t>takto </a:t>
            </a:r>
            <a:r>
              <a:rPr lang="cs-CZ" sz="2000" dirty="0"/>
              <a:t>připravujeme zmrzlinu citronovou, jahodovou, meruňkovou, malinovou </a:t>
            </a:r>
            <a:r>
              <a:rPr lang="cs-CZ" sz="2000" dirty="0" smtClean="0"/>
              <a:t>atd</a:t>
            </a:r>
            <a:r>
              <a:rPr lang="cs-CZ" sz="2000" dirty="0"/>
              <a:t>.</a:t>
            </a:r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2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Smetanové zmrzliny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p</a:t>
            </a:r>
            <a:r>
              <a:rPr lang="cs-CZ" sz="2000" dirty="0" smtClean="0"/>
              <a:t>řipravujeme </a:t>
            </a:r>
            <a:r>
              <a:rPr lang="cs-CZ" sz="2000" dirty="0"/>
              <a:t>z krystalového cukru, smetany, mléka a vaječných </a:t>
            </a:r>
            <a:r>
              <a:rPr lang="cs-CZ" sz="2000" dirty="0" smtClean="0"/>
              <a:t>žloutků</a:t>
            </a:r>
            <a:endParaRPr lang="cs-CZ" sz="2000" dirty="0"/>
          </a:p>
          <a:p>
            <a:pPr algn="just"/>
            <a:r>
              <a:rPr lang="cs-CZ" sz="2000" dirty="0"/>
              <a:t>Do části mléka zamícháme žloutky. Zbytek mléka, spolu se smetanou a cukrem, procedíme a necháme zahřát na 80°C, za stálého míchání zavaříme rozšlehané žloutky a odtáhneme z tepelného zdroje. Směs procedíme a ponecháme vychladnout – studenou směs vymícháme ve výrobníku zmrzliny. </a:t>
            </a:r>
          </a:p>
          <a:p>
            <a:pPr algn="just"/>
            <a:r>
              <a:rPr lang="cs-CZ" sz="2000" dirty="0"/>
              <a:t>t</a:t>
            </a:r>
            <a:r>
              <a:rPr lang="cs-CZ" sz="2000" dirty="0" smtClean="0"/>
              <a:t>akto </a:t>
            </a:r>
            <a:r>
              <a:rPr lang="cs-CZ" sz="2000" dirty="0"/>
              <a:t>připravujeme smetanovou zmrzlinu oříškovou, čokoládovou, punčovou, vanilkovou, kávovou, jahodovou, </a:t>
            </a:r>
            <a:r>
              <a:rPr lang="cs-CZ" sz="2000" dirty="0" smtClean="0"/>
              <a:t>atd</a:t>
            </a:r>
            <a:r>
              <a:rPr lang="cs-CZ" sz="2000" dirty="0"/>
              <a:t>.</a:t>
            </a:r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8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Zmrzlinové poháry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p</a:t>
            </a:r>
            <a:r>
              <a:rPr lang="cs-CZ" sz="2000" dirty="0" smtClean="0"/>
              <a:t>řipravujeme </a:t>
            </a:r>
            <a:r>
              <a:rPr lang="cs-CZ" sz="2000" dirty="0"/>
              <a:t>z různých druhů zmrzlin, které upravujeme ve vhodné kombinaci do </a:t>
            </a:r>
            <a:r>
              <a:rPr lang="cs-CZ" sz="2000" dirty="0" smtClean="0"/>
              <a:t>pohárů</a:t>
            </a:r>
          </a:p>
          <a:p>
            <a:pPr algn="just"/>
            <a:r>
              <a:rPr lang="cs-CZ" sz="2000" dirty="0" smtClean="0"/>
              <a:t>chuť </a:t>
            </a:r>
            <a:r>
              <a:rPr lang="cs-CZ" sz="2000" dirty="0"/>
              <a:t>zmrzliny zvýrazňujeme přísadou kvalitního vína, ovocné šťávy nebo likéru (</a:t>
            </a:r>
            <a:r>
              <a:rPr lang="cs-CZ" sz="2000" dirty="0" err="1"/>
              <a:t>Curacao</a:t>
            </a:r>
            <a:r>
              <a:rPr lang="cs-CZ" sz="2000" dirty="0"/>
              <a:t>, Griotka, vaječný likér, kávový likér, apod</a:t>
            </a:r>
            <a:r>
              <a:rPr lang="cs-CZ" sz="2000" dirty="0" smtClean="0"/>
              <a:t>.)</a:t>
            </a:r>
          </a:p>
          <a:p>
            <a:pPr algn="just"/>
            <a:r>
              <a:rPr lang="cs-CZ" sz="2000" dirty="0" smtClean="0"/>
              <a:t>na </a:t>
            </a:r>
            <a:r>
              <a:rPr lang="cs-CZ" sz="2000" dirty="0"/>
              <a:t>zdobení používáme čerstvé i kompotované ovoce, šlehačku, strouhanou čokoládu, kokos, ořechy, mandle, pistácie, apod. </a:t>
            </a:r>
            <a:endParaRPr lang="cs-CZ" sz="2000" dirty="0" smtClean="0"/>
          </a:p>
          <a:p>
            <a:pPr algn="just"/>
            <a:r>
              <a:rPr lang="cs-CZ" sz="2000" dirty="0" smtClean="0"/>
              <a:t>zmrzlinové </a:t>
            </a:r>
            <a:r>
              <a:rPr lang="cs-CZ" sz="2000" dirty="0"/>
              <a:t>poháry podáváme s piškoty, vaflemi, apod. </a:t>
            </a:r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2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Zmrzlinové poháry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/>
              <a:t>Arabský zmrzlinový pohár </a:t>
            </a:r>
            <a:r>
              <a:rPr lang="cs-CZ" sz="2000" dirty="0"/>
              <a:t>– do poháru upravíme kávovou </a:t>
            </a:r>
            <a:r>
              <a:rPr lang="cs-CZ" sz="2000" dirty="0" smtClean="0"/>
              <a:t>smetanovou zmrzlinu</a:t>
            </a:r>
            <a:r>
              <a:rPr lang="cs-CZ" sz="2000" dirty="0"/>
              <a:t>, zalijeme kávovým likérem a zdobíme šlehačkou a datlemi </a:t>
            </a:r>
          </a:p>
          <a:p>
            <a:pPr algn="just"/>
            <a:r>
              <a:rPr lang="cs-CZ" sz="2000" b="1" dirty="0"/>
              <a:t>Čokoládový pohár </a:t>
            </a:r>
            <a:r>
              <a:rPr lang="cs-CZ" sz="2000" dirty="0"/>
              <a:t>- do poháru upravíme smetanovou čokoládovou zmrzlinu, přelijeme ji vaječným koňakem, zdobíme šlehačkou a posypeme na plátky krájenými praženými mandlemi </a:t>
            </a:r>
          </a:p>
          <a:p>
            <a:pPr algn="just"/>
            <a:r>
              <a:rPr lang="cs-CZ" sz="2000" b="1" dirty="0"/>
              <a:t>Zmrzlinový pohár s míchanou zmrzlinou </a:t>
            </a:r>
            <a:r>
              <a:rPr lang="cs-CZ" sz="2000" dirty="0"/>
              <a:t>– do poháru upravíme vanilkovou a čokoládovou mléčnou zmrzlinu, posypeme na plátky krájenými praženými mandlemi a v rumu macerovanými rozinkami. Zdobíme šlehačkou a strouhanou </a:t>
            </a:r>
            <a:r>
              <a:rPr lang="cs-CZ" sz="2000" dirty="0" smtClean="0"/>
              <a:t>čokoládou</a:t>
            </a:r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3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Ovocné dezerty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mohou být servírované čerstvé, celé plody, omyté plody jako stolní ovoce</a:t>
            </a:r>
          </a:p>
          <a:p>
            <a:pPr algn="just"/>
            <a:r>
              <a:rPr lang="cs-CZ" sz="2000" dirty="0" smtClean="0"/>
              <a:t>další varianty – saláty, koktejly, kompoty, želé</a:t>
            </a:r>
          </a:p>
          <a:p>
            <a:pPr algn="just"/>
            <a:r>
              <a:rPr lang="cs-CZ" sz="2000" dirty="0" smtClean="0"/>
              <a:t>v Německu nejčastěji jako ovocné pudinky se smetanou (Rote </a:t>
            </a:r>
            <a:r>
              <a:rPr lang="cs-CZ" sz="2000" dirty="0" err="1" smtClean="0"/>
              <a:t>Grütze</a:t>
            </a:r>
            <a:r>
              <a:rPr lang="cs-CZ" sz="2000" dirty="0" smtClean="0"/>
              <a:t>)</a:t>
            </a:r>
          </a:p>
          <a:p>
            <a:pPr algn="just"/>
            <a:r>
              <a:rPr lang="cs-CZ" sz="2000" dirty="0" smtClean="0"/>
              <a:t>mohou být kombinovány se zmrzlinou nebo krémem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819383"/>
            <a:ext cx="2619375" cy="17430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431" y="3933745"/>
            <a:ext cx="2628713" cy="26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Sladké pokrmy z rýže a krupice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nejznámějším v </a:t>
            </a:r>
            <a:r>
              <a:rPr lang="cs-CZ" sz="2000" dirty="0" err="1" smtClean="0"/>
              <a:t>Něměcku</a:t>
            </a:r>
            <a:r>
              <a:rPr lang="cs-CZ" sz="2000" dirty="0" smtClean="0"/>
              <a:t> je </a:t>
            </a:r>
            <a:r>
              <a:rPr lang="cs-CZ" sz="2000" dirty="0" err="1" smtClean="0"/>
              <a:t>Reis</a:t>
            </a:r>
            <a:r>
              <a:rPr lang="cs-CZ" sz="2000" dirty="0" smtClean="0"/>
              <a:t> </a:t>
            </a:r>
            <a:r>
              <a:rPr lang="cs-CZ" sz="2000" dirty="0" err="1" smtClean="0"/>
              <a:t>Trauttmansdorff</a:t>
            </a:r>
            <a:endParaRPr lang="cs-CZ" sz="2000" dirty="0" smtClean="0"/>
          </a:p>
          <a:p>
            <a:pPr algn="just"/>
            <a:r>
              <a:rPr lang="cs-CZ" sz="2000" dirty="0" smtClean="0"/>
              <a:t>rýžové nákypy a mléčná rýže s ovocem</a:t>
            </a:r>
          </a:p>
          <a:p>
            <a:pPr algn="just"/>
            <a:r>
              <a:rPr lang="cs-CZ" sz="2000" dirty="0" smtClean="0"/>
              <a:t>z krupice se vyrábí krupicové flameri – plněno do formy a po vychladnutí se vyklopí na talíř a podává se s ovocem nebo s ovocnými šťávami</a:t>
            </a:r>
          </a:p>
          <a:p>
            <a:pPr algn="just"/>
            <a:r>
              <a:rPr lang="cs-CZ" sz="2000" dirty="0" smtClean="0"/>
              <a:t>krupicová kaše nebo pečené krupicové řezy</a:t>
            </a:r>
          </a:p>
          <a:p>
            <a:pPr marL="457200" indent="-457200" algn="just">
              <a:buAutoNum type="arabicParenR"/>
            </a:pPr>
            <a:endParaRPr lang="cs-CZ" sz="2000" dirty="0" smtClean="0"/>
          </a:p>
          <a:p>
            <a:pPr algn="just"/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599" y="4077071"/>
            <a:ext cx="2710545" cy="2448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077071"/>
            <a:ext cx="2520972" cy="24487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81" y="4589903"/>
            <a:ext cx="2581289" cy="19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0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Druhy: </a:t>
            </a:r>
            <a:r>
              <a:rPr lang="cs-CZ" dirty="0" smtClean="0"/>
              <a:t>1) kaše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2) různé druhy těst (tvarohové, kynuté, …)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3) těstoviny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4) více druhů surovin (žemlovka, 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8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Dezerty se zmrzlinou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Smetanová zmrzlina nebo zmrzlinový parfet</a:t>
            </a:r>
          </a:p>
          <a:p>
            <a:pPr algn="just"/>
            <a:r>
              <a:rPr lang="cs-CZ" sz="2000" dirty="0" smtClean="0"/>
              <a:t>„</a:t>
            </a:r>
            <a:r>
              <a:rPr lang="cs-CZ" sz="2000" dirty="0" err="1" smtClean="0"/>
              <a:t>Parfait</a:t>
            </a:r>
            <a:r>
              <a:rPr lang="cs-CZ" sz="2000" dirty="0" smtClean="0"/>
              <a:t>“ (fr. </a:t>
            </a:r>
            <a:r>
              <a:rPr lang="cs-CZ" sz="2000" dirty="0"/>
              <a:t>p</a:t>
            </a:r>
            <a:r>
              <a:rPr lang="cs-CZ" sz="2000" dirty="0" smtClean="0"/>
              <a:t>erfektní) je </a:t>
            </a:r>
            <a:r>
              <a:rPr lang="cs-CZ" sz="2000" dirty="0"/>
              <a:t>původem sladký, mražený krém složený obvykle z jedné základní suroviny. Setkat se můžeme i se slanými </a:t>
            </a:r>
            <a:r>
              <a:rPr lang="cs-CZ" sz="2000" dirty="0" err="1"/>
              <a:t>parfaity</a:t>
            </a:r>
            <a:r>
              <a:rPr lang="cs-CZ" sz="2000" dirty="0"/>
              <a:t>, v tom případě se jedná o našlehané pokrmy, servírované pomocí </a:t>
            </a:r>
            <a:r>
              <a:rPr lang="cs-CZ" sz="2000" dirty="0" err="1"/>
              <a:t>zdobítek</a:t>
            </a:r>
            <a:r>
              <a:rPr lang="cs-CZ" sz="2000" dirty="0"/>
              <a:t>.</a:t>
            </a:r>
            <a:endParaRPr lang="cs-CZ" sz="2000" dirty="0" smtClean="0"/>
          </a:p>
          <a:p>
            <a:pPr algn="just"/>
            <a:r>
              <a:rPr lang="cs-CZ" sz="2000" dirty="0" smtClean="0"/>
              <a:t>Vaječný krém se zmrzlinou</a:t>
            </a:r>
          </a:p>
          <a:p>
            <a:pPr algn="just"/>
            <a:r>
              <a:rPr lang="cs-CZ" sz="2000" dirty="0" smtClean="0"/>
              <a:t>Ovocná zmrzlina</a:t>
            </a:r>
          </a:p>
          <a:p>
            <a:pPr algn="just"/>
            <a:r>
              <a:rPr lang="cs-CZ" sz="2000" dirty="0" smtClean="0"/>
              <a:t>Sorbet – mražený dezert vyrobený z ovocné šťávy nebo a cukru a vody</a:t>
            </a:r>
          </a:p>
          <a:p>
            <a:pPr algn="just"/>
            <a:r>
              <a:rPr lang="cs-CZ" sz="2000" dirty="0" smtClean="0"/>
              <a:t>Ledové nápoje</a:t>
            </a:r>
          </a:p>
          <a:p>
            <a:pPr algn="just"/>
            <a:r>
              <a:rPr lang="cs-CZ" sz="2000" dirty="0" smtClean="0"/>
              <a:t>Zmrzlinové dezerty (poháry)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346" y="704088"/>
            <a:ext cx="2462613" cy="15377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818793"/>
            <a:ext cx="2154535" cy="18448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660" y="4818793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Podávání zmrzlinových pohárů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n</a:t>
            </a:r>
            <a:r>
              <a:rPr lang="cs-CZ" sz="2000" dirty="0" smtClean="0"/>
              <a:t>a talířích, ve skleněných miskách zmrzlinových pohárech, …</a:t>
            </a:r>
          </a:p>
          <a:p>
            <a:pPr algn="just"/>
            <a:r>
              <a:rPr lang="cs-CZ" sz="2000" dirty="0" smtClean="0"/>
              <a:t>Hruška Helena – půlka kompotované hrušky na vanilkové zmrzlině</a:t>
            </a:r>
          </a:p>
          <a:p>
            <a:pPr algn="just"/>
            <a:r>
              <a:rPr lang="cs-CZ" sz="2000" dirty="0" smtClean="0"/>
              <a:t>Broskev </a:t>
            </a:r>
            <a:r>
              <a:rPr lang="cs-CZ" sz="2000" dirty="0" err="1" smtClean="0"/>
              <a:t>Melba</a:t>
            </a:r>
            <a:r>
              <a:rPr lang="cs-CZ" sz="2000" dirty="0" smtClean="0"/>
              <a:t> – půlka kompotované broskve na vanilkové zmrzlině s malinovým pyré</a:t>
            </a:r>
          </a:p>
          <a:p>
            <a:pPr algn="just"/>
            <a:r>
              <a:rPr lang="cs-CZ" sz="2000" dirty="0" smtClean="0"/>
              <a:t>Banánový split - oloupaný, podélně rozpůlený banán na vanilkové zmrzlině s čokoládovou polevou</a:t>
            </a:r>
          </a:p>
          <a:p>
            <a:pPr algn="just"/>
            <a:r>
              <a:rPr lang="cs-CZ" sz="2000" dirty="0" err="1" smtClean="0"/>
              <a:t>Coupe</a:t>
            </a:r>
            <a:r>
              <a:rPr lang="cs-CZ" sz="2000" dirty="0" smtClean="0"/>
              <a:t> </a:t>
            </a:r>
            <a:r>
              <a:rPr lang="cs-CZ" sz="2000" dirty="0" err="1" smtClean="0"/>
              <a:t>danemark</a:t>
            </a:r>
            <a:r>
              <a:rPr lang="cs-CZ" sz="2000" dirty="0"/>
              <a:t>– vanilková </a:t>
            </a:r>
            <a:r>
              <a:rPr lang="cs-CZ" sz="2000" dirty="0" smtClean="0"/>
              <a:t>zmrzlina je podávána ve vysoké sklenici s horkou čokoládovou polevou</a:t>
            </a:r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Ledový káva – studenou, lehce oslazenou kávu </a:t>
            </a:r>
          </a:p>
          <a:p>
            <a:pPr marL="271463" indent="0" algn="just">
              <a:buNone/>
            </a:pPr>
            <a:r>
              <a:rPr lang="cs-CZ" sz="2000" dirty="0" smtClean="0"/>
              <a:t>s vanilkovou zmrzlinou nalijeme do vysoké </a:t>
            </a:r>
          </a:p>
          <a:p>
            <a:pPr marL="0" indent="271463" algn="just">
              <a:buNone/>
            </a:pPr>
            <a:r>
              <a:rPr lang="cs-CZ" sz="2000" dirty="0" smtClean="0"/>
              <a:t>sklenice a ozdobíme šlehačkou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85229"/>
            <a:ext cx="2004814" cy="15036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72529" y="4509120"/>
            <a:ext cx="2116460" cy="21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Teplé sladké pokrmy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000" dirty="0" smtClean="0"/>
              <a:t>Palačinky nebo </a:t>
            </a:r>
            <a:r>
              <a:rPr lang="cs-CZ" sz="2000" dirty="0" err="1" smtClean="0"/>
              <a:t>Crépes</a:t>
            </a:r>
            <a:endParaRPr lang="cs-CZ" sz="2000" dirty="0" smtClean="0"/>
          </a:p>
          <a:p>
            <a:pPr algn="just"/>
            <a:r>
              <a:rPr lang="cs-CZ" sz="2000" dirty="0" smtClean="0"/>
              <a:t>Trhance</a:t>
            </a:r>
          </a:p>
          <a:p>
            <a:pPr algn="just"/>
            <a:r>
              <a:rPr lang="cs-CZ" sz="2000" dirty="0" smtClean="0"/>
              <a:t>Omelety – Omeleta </a:t>
            </a:r>
            <a:r>
              <a:rPr lang="cs-CZ" sz="2000" dirty="0" err="1" smtClean="0"/>
              <a:t>Surprise</a:t>
            </a:r>
            <a:r>
              <a:rPr lang="cs-CZ" sz="2000" dirty="0" smtClean="0"/>
              <a:t> (horká omeleta </a:t>
            </a:r>
          </a:p>
          <a:p>
            <a:pPr marL="0" indent="0" algn="just">
              <a:buNone/>
            </a:pPr>
            <a:r>
              <a:rPr lang="cs-CZ" sz="2000" dirty="0" smtClean="0"/>
              <a:t>     se zmrzlinou a hořícím destilátem)</a:t>
            </a:r>
          </a:p>
          <a:p>
            <a:pPr algn="just"/>
            <a:r>
              <a:rPr lang="cs-CZ" sz="2000" dirty="0" smtClean="0"/>
              <a:t>Záviny</a:t>
            </a:r>
          </a:p>
          <a:p>
            <a:pPr algn="just"/>
            <a:r>
              <a:rPr lang="cs-CZ" sz="2000" dirty="0" smtClean="0"/>
              <a:t>Smažené koblihy (z odpalovaného těsta)</a:t>
            </a:r>
          </a:p>
          <a:p>
            <a:pPr algn="just"/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/>
              <a:t>https://www.youtube.com/watch?v=98Gg4FS21F4</a:t>
            </a:r>
          </a:p>
          <a:p>
            <a:pPr algn="just"/>
            <a:r>
              <a:rPr lang="cs-CZ" sz="2000" dirty="0" smtClean="0"/>
              <a:t>https</a:t>
            </a:r>
            <a:r>
              <a:rPr lang="cs-CZ" sz="2000" dirty="0"/>
              <a:t>://www.youtube.com/watch?v=2giFkcfz4sE</a:t>
            </a:r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933056"/>
            <a:ext cx="3047029" cy="19468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23797"/>
            <a:ext cx="3047029" cy="33300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91" y="4363420"/>
            <a:ext cx="205250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Sladké krémy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d</a:t>
            </a:r>
            <a:r>
              <a:rPr lang="cs-CZ" sz="2000" dirty="0" smtClean="0"/>
              <a:t>ůležitými komponenty jsou krémy vinné (</a:t>
            </a:r>
            <a:r>
              <a:rPr lang="cs-CZ" sz="2000" dirty="0" err="1" smtClean="0"/>
              <a:t>sabayon</a:t>
            </a:r>
            <a:r>
              <a:rPr lang="cs-CZ" sz="2000" dirty="0" smtClean="0"/>
              <a:t>) vanilkové, čokoládové, nugátové, marcipánové nebo pyré z různých druhů čerstvého ovoce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785" y="3933055"/>
            <a:ext cx="2449997" cy="24499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221088"/>
            <a:ext cx="2431157" cy="217143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85" y="4653137"/>
            <a:ext cx="2400367" cy="17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5526" y="1070738"/>
            <a:ext cx="864096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Děkuji za pozornost</a:t>
            </a:r>
          </a:p>
          <a:p>
            <a:pPr marL="0" indent="0" algn="ctr">
              <a:buNone/>
            </a:pPr>
            <a:r>
              <a:rPr lang="cs-CZ" sz="5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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27848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těsta a hmoty – syrové polotovary vzniklé zpracováním…</a:t>
            </a:r>
          </a:p>
          <a:p>
            <a:pPr algn="just"/>
            <a:r>
              <a:rPr lang="cs-CZ" dirty="0" smtClean="0"/>
              <a:t>korpus – polotovar vzniklý pečením nebo jinou úpravou</a:t>
            </a:r>
          </a:p>
          <a:p>
            <a:pPr algn="just"/>
            <a:r>
              <a:rPr lang="cs-CZ" dirty="0"/>
              <a:t>s</a:t>
            </a:r>
            <a:r>
              <a:rPr lang="cs-CZ" dirty="0" smtClean="0"/>
              <a:t>něhová hmota – našlehané bílky s cukrem (1:4)</a:t>
            </a:r>
          </a:p>
          <a:p>
            <a:pPr algn="just"/>
            <a:r>
              <a:rPr lang="cs-CZ" dirty="0"/>
              <a:t>n</a:t>
            </a:r>
            <a:r>
              <a:rPr lang="cs-CZ" dirty="0" smtClean="0"/>
              <a:t>áplně – polotovary vzniklé zpracování  surovin (máslo, tuk, bílky, jádroviny, smetana, …)</a:t>
            </a:r>
          </a:p>
          <a:p>
            <a:pPr algn="just"/>
            <a:r>
              <a:rPr lang="cs-CZ" dirty="0"/>
              <a:t>k</a:t>
            </a:r>
            <a:r>
              <a:rPr lang="cs-CZ" dirty="0" smtClean="0"/>
              <a:t>rémy – vařené nebo šlehané náplně z různých tuků, mléka, …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olevy – polotovary z různých surovin; mísení, vaření, tření, …</a:t>
            </a:r>
          </a:p>
          <a:p>
            <a:pPr algn="just"/>
            <a:r>
              <a:rPr lang="cs-CZ" dirty="0"/>
              <a:t>f</a:t>
            </a:r>
            <a:r>
              <a:rPr lang="cs-CZ" dirty="0" smtClean="0"/>
              <a:t>ondánová hmota – druh polevy (cukr + sirup)</a:t>
            </a:r>
          </a:p>
          <a:p>
            <a:pPr algn="just"/>
            <a:r>
              <a:rPr lang="cs-CZ" dirty="0"/>
              <a:t>m</a:t>
            </a:r>
            <a:r>
              <a:rPr lang="cs-CZ" dirty="0" smtClean="0"/>
              <a:t>odelovací hmoty – tvárlivé polotovary (mandle + cukr 1:2)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5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1) Kaše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</a:t>
            </a:r>
            <a:r>
              <a:rPr lang="cs-CZ" dirty="0" smtClean="0"/>
              <a:t>avařením krupice, vloček, rýže, </a:t>
            </a:r>
            <a:r>
              <a:rPr lang="cs-CZ" dirty="0" err="1" smtClean="0"/>
              <a:t>jahel</a:t>
            </a:r>
            <a:r>
              <a:rPr lang="cs-CZ" dirty="0" smtClean="0"/>
              <a:t> do vroucího mléka (mírně osolené + tuk)</a:t>
            </a:r>
          </a:p>
          <a:p>
            <a:pPr algn="just"/>
            <a:r>
              <a:rPr lang="cs-CZ" dirty="0" smtClean="0"/>
              <a:t>posypeme moučkovým cukrem, mletou skořicí, nastrouhanou čokoládou a rozehřátým máslem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08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124744"/>
            <a:ext cx="3072341" cy="2304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73016"/>
            <a:ext cx="3072341" cy="30723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124744"/>
            <a:ext cx="450801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91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</TotalTime>
  <Words>2951</Words>
  <Application>Microsoft Office PowerPoint</Application>
  <PresentationFormat>Předvádění na obrazovce (4:3)</PresentationFormat>
  <Paragraphs>348</Paragraphs>
  <Slides>65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1" baseType="lpstr">
      <vt:lpstr>Calibri</vt:lpstr>
      <vt:lpstr>Constantia</vt:lpstr>
      <vt:lpstr>Times New Roman</vt:lpstr>
      <vt:lpstr>Wingdings</vt:lpstr>
      <vt:lpstr>Wingdings 2</vt:lpstr>
      <vt:lpstr>Tok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1) Kaše</vt:lpstr>
      <vt:lpstr>Prezentace aplikace PowerPoint</vt:lpstr>
      <vt:lpstr>2) Moučník z litého těsta</vt:lpstr>
      <vt:lpstr>Prezentace aplikace PowerPoint</vt:lpstr>
      <vt:lpstr>3) Moučník z piškotového těsta</vt:lpstr>
      <vt:lpstr>Prezentace aplikace PowerPoint</vt:lpstr>
      <vt:lpstr>4) Moučníky z bramborového těsta</vt:lpstr>
      <vt:lpstr>Prezentace aplikace PowerPoint</vt:lpstr>
      <vt:lpstr>5) Moučníky z ovoce</vt:lpstr>
      <vt:lpstr>6) Moučníky z tvarohu</vt:lpstr>
      <vt:lpstr>Prezentace aplikace PowerPoint</vt:lpstr>
      <vt:lpstr>7) Moučníky z těstovin</vt:lpstr>
      <vt:lpstr>8) Moučníky z kynutého těsta</vt:lpstr>
      <vt:lpstr>8a) Moučníky z kynutého těsta</vt:lpstr>
      <vt:lpstr>Prezentace aplikace PowerPoint</vt:lpstr>
      <vt:lpstr>9) Moučníky z listového těsta</vt:lpstr>
      <vt:lpstr>10) Moučníky z pálené hmoty – odpalovaného těsta</vt:lpstr>
      <vt:lpstr>Prezentace aplikace PowerPoint</vt:lpstr>
      <vt:lpstr>11) Nákypy</vt:lpstr>
      <vt:lpstr>12) Moučníky z lineckého těsta</vt:lpstr>
      <vt:lpstr>A) Polevy</vt:lpstr>
      <vt:lpstr>Prezentace aplikace PowerPoint</vt:lpstr>
      <vt:lpstr>B) Náplně</vt:lpstr>
      <vt:lpstr>1. Tvarohová náplň</vt:lpstr>
      <vt:lpstr>2. Maková náplň</vt:lpstr>
      <vt:lpstr>3. Ořechová náplň</vt:lpstr>
      <vt:lpstr>4. Povidlová náplň</vt:lpstr>
      <vt:lpstr>C) Cukrářské náplně </vt:lpstr>
      <vt:lpstr>1. Máslové krémy</vt:lpstr>
      <vt:lpstr>2. Tukové krémy</vt:lpstr>
      <vt:lpstr>3. Krémy připravované ze šlehačky</vt:lpstr>
      <vt:lpstr>D) Krémy (teplé sladké omáčky)</vt:lpstr>
      <vt:lpstr>1. Vanilkový krém</vt:lpstr>
      <vt:lpstr>2. Kakaový krém</vt:lpstr>
      <vt:lpstr>3. Kávový krém</vt:lpstr>
      <vt:lpstr>4. Vinná pěna (šodó)</vt:lpstr>
      <vt:lpstr>E) Teplé pudinky</vt:lpstr>
      <vt:lpstr>1. Kávový pudink</vt:lpstr>
      <vt:lpstr>2. Čokoládový pudink</vt:lpstr>
      <vt:lpstr>3. Tvarohový pudink</vt:lpstr>
      <vt:lpstr>Moučníky na objednávku</vt:lpstr>
      <vt:lpstr>Moučníky na objednávku</vt:lpstr>
      <vt:lpstr>Moučníky na objednávku</vt:lpstr>
      <vt:lpstr>Zmrzlina</vt:lpstr>
      <vt:lpstr>Zmrzlina</vt:lpstr>
      <vt:lpstr>Mléčné zmrzliny</vt:lpstr>
      <vt:lpstr>Ovocné zmrzliny</vt:lpstr>
      <vt:lpstr>Smetanové zmrzliny</vt:lpstr>
      <vt:lpstr>Zmrzlinové poháry</vt:lpstr>
      <vt:lpstr>Zmrzlinové poháry</vt:lpstr>
      <vt:lpstr>Ovocné dezerty</vt:lpstr>
      <vt:lpstr>Sladké pokrmy z rýže a krupice</vt:lpstr>
      <vt:lpstr>Dezerty se zmrzlinou</vt:lpstr>
      <vt:lpstr>Podávání zmrzlinových pohárů</vt:lpstr>
      <vt:lpstr>Teplé sladké pokrmy</vt:lpstr>
      <vt:lpstr>Sladké krémy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Slezská univerzita v Opavě      Obchodně podnikatelská fakulta v Karviné</dc:title>
  <dc:creator>Admin</dc:creator>
  <cp:lastModifiedBy>Jiří Štindl</cp:lastModifiedBy>
  <cp:revision>40</cp:revision>
  <dcterms:created xsi:type="dcterms:W3CDTF">2012-02-09T11:15:06Z</dcterms:created>
  <dcterms:modified xsi:type="dcterms:W3CDTF">2015-04-26T21:25:37Z</dcterms:modified>
</cp:coreProperties>
</file>