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15" r:id="rId2"/>
    <p:sldId id="316" r:id="rId3"/>
    <p:sldId id="274" r:id="rId4"/>
    <p:sldId id="275" r:id="rId5"/>
    <p:sldId id="277" r:id="rId6"/>
    <p:sldId id="280" r:id="rId7"/>
    <p:sldId id="283" r:id="rId8"/>
    <p:sldId id="311" r:id="rId9"/>
    <p:sldId id="270" r:id="rId10"/>
    <p:sldId id="276" r:id="rId11"/>
    <p:sldId id="271" r:id="rId12"/>
    <p:sldId id="312" r:id="rId13"/>
    <p:sldId id="313" r:id="rId14"/>
    <p:sldId id="314" r:id="rId15"/>
    <p:sldId id="301" r:id="rId16"/>
    <p:sldId id="273" r:id="rId17"/>
    <p:sldId id="272" r:id="rId18"/>
    <p:sldId id="257" r:id="rId19"/>
    <p:sldId id="258" r:id="rId20"/>
    <p:sldId id="259" r:id="rId21"/>
    <p:sldId id="302" r:id="rId22"/>
    <p:sldId id="304" r:id="rId23"/>
    <p:sldId id="260" r:id="rId24"/>
    <p:sldId id="305" r:id="rId25"/>
    <p:sldId id="261" r:id="rId26"/>
    <p:sldId id="306" r:id="rId27"/>
    <p:sldId id="308" r:id="rId28"/>
    <p:sldId id="309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4" r:id="rId37"/>
    <p:sldId id="295" r:id="rId38"/>
    <p:sldId id="297" r:id="rId39"/>
    <p:sldId id="293" r:id="rId40"/>
    <p:sldId id="296" r:id="rId41"/>
    <p:sldId id="310" r:id="rId42"/>
    <p:sldId id="266" r:id="rId43"/>
    <p:sldId id="284" r:id="rId44"/>
    <p:sldId id="264" r:id="rId45"/>
    <p:sldId id="279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8AA937-BACA-427E-B526-4B8E02B757BD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46BE6-1C68-4A00-ADB5-60F1894B4E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0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C375E-42E7-4506-B9D8-9CD7F6E7AAE0}" type="datetimeFigureOut">
              <a:rPr lang="cs-CZ" smtClean="0"/>
              <a:pPr/>
              <a:t>5.3.2021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55D9B-FBE6-4BF0-8D38-273F886592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Food &amp; </a:t>
            </a:r>
            <a:r>
              <a:rPr lang="cs-CZ" b="1" dirty="0" err="1">
                <a:solidFill>
                  <a:srgbClr val="FF0000"/>
                </a:solidFill>
              </a:rPr>
              <a:t>Beverage</a:t>
            </a:r>
            <a:r>
              <a:rPr lang="cs-CZ" b="1" dirty="0">
                <a:solidFill>
                  <a:srgbClr val="FF0000"/>
                </a:solidFill>
              </a:rPr>
              <a:t> 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Miroslava Kostková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344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Kantýny a cateringové služby = prodej pokrmů a nápojů za upravené ceny (v uzavřeném typu stravování, v centrálních výrobnách a jejich dodávek na objednávku.</a:t>
            </a:r>
          </a:p>
          <a:p>
            <a:pPr>
              <a:buNone/>
            </a:pPr>
            <a:r>
              <a:rPr lang="cs-CZ" dirty="0" smtClean="0"/>
              <a:t>Zahraniční klasifikace rozeznává ještě další kategorie – Steak House, </a:t>
            </a:r>
            <a:r>
              <a:rPr lang="cs-CZ" dirty="0" err="1" smtClean="0"/>
              <a:t>Coffee</a:t>
            </a:r>
            <a:r>
              <a:rPr lang="cs-CZ" dirty="0" smtClean="0"/>
              <a:t> </a:t>
            </a:r>
            <a:r>
              <a:rPr lang="cs-CZ" dirty="0" err="1" smtClean="0"/>
              <a:t>Shop</a:t>
            </a:r>
            <a:r>
              <a:rPr lang="cs-CZ" dirty="0" smtClean="0"/>
              <a:t>, </a:t>
            </a:r>
            <a:r>
              <a:rPr lang="cs-CZ" dirty="0" err="1" smtClean="0"/>
              <a:t>Cafeterie</a:t>
            </a:r>
            <a:r>
              <a:rPr lang="cs-CZ" dirty="0" smtClean="0"/>
              <a:t>, </a:t>
            </a:r>
            <a:r>
              <a:rPr lang="cs-CZ" dirty="0" err="1" smtClean="0"/>
              <a:t>Fast</a:t>
            </a:r>
            <a:r>
              <a:rPr lang="cs-CZ" dirty="0" smtClean="0"/>
              <a:t> </a:t>
            </a:r>
            <a:r>
              <a:rPr lang="cs-CZ" dirty="0" err="1" smtClean="0"/>
              <a:t>Food</a:t>
            </a:r>
            <a:r>
              <a:rPr lang="cs-CZ" dirty="0" smtClean="0"/>
              <a:t>, </a:t>
            </a:r>
            <a:r>
              <a:rPr lang="cs-CZ" dirty="0" err="1" smtClean="0"/>
              <a:t>Pizzeria</a:t>
            </a:r>
            <a:r>
              <a:rPr lang="cs-CZ" dirty="0" smtClean="0"/>
              <a:t>, </a:t>
            </a:r>
            <a:r>
              <a:rPr lang="cs-CZ" dirty="0" err="1" smtClean="0"/>
              <a:t>Paneria</a:t>
            </a:r>
            <a:r>
              <a:rPr lang="cs-CZ" dirty="0" smtClean="0"/>
              <a:t>, </a:t>
            </a:r>
            <a:r>
              <a:rPr lang="cs-CZ" dirty="0" err="1" smtClean="0"/>
              <a:t>Creperia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Sezónní, příležitostná odbytová střediska – zahrádky, předzahrádky, terasy, atria, salónky, sály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Gastronomická zařízení - dělení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cs-CZ" dirty="0" smtClean="0"/>
              <a:t>Podle funkce:</a:t>
            </a:r>
          </a:p>
          <a:p>
            <a:pPr lvl="0"/>
            <a:r>
              <a:rPr lang="cs-CZ" dirty="0" smtClean="0"/>
              <a:t>zařízení s funkcí stravovací,</a:t>
            </a:r>
          </a:p>
          <a:p>
            <a:pPr lvl="0"/>
            <a:r>
              <a:rPr lang="cs-CZ" dirty="0" smtClean="0"/>
              <a:t>zařízení s funkcí doplňkového </a:t>
            </a:r>
          </a:p>
          <a:p>
            <a:pPr lvl="0">
              <a:buNone/>
            </a:pPr>
            <a:r>
              <a:rPr lang="cs-CZ" dirty="0" smtClean="0"/>
              <a:t>	stravování,</a:t>
            </a:r>
          </a:p>
          <a:p>
            <a:pPr lvl="0"/>
            <a:r>
              <a:rPr lang="cs-CZ" dirty="0" smtClean="0"/>
              <a:t>zařízení s funkcí společensko-zábavní.</a:t>
            </a:r>
          </a:p>
          <a:p>
            <a:pPr>
              <a:buNone/>
            </a:pPr>
            <a:endParaRPr lang="cs-CZ" dirty="0" smtClean="0"/>
          </a:p>
          <a:p>
            <a:pPr lvl="0">
              <a:buNone/>
            </a:pPr>
            <a:r>
              <a:rPr lang="cs-CZ" dirty="0" smtClean="0"/>
              <a:t>Podle místa působnosti:</a:t>
            </a:r>
          </a:p>
          <a:p>
            <a:pPr lvl="0"/>
            <a:r>
              <a:rPr lang="cs-CZ" dirty="0" smtClean="0"/>
              <a:t>ve městě, na venkově, v lázeňských </a:t>
            </a:r>
          </a:p>
          <a:p>
            <a:pPr lvl="0"/>
            <a:r>
              <a:rPr lang="cs-CZ" dirty="0" smtClean="0"/>
              <a:t>a rekreačních oblastech.</a:t>
            </a:r>
          </a:p>
          <a:p>
            <a:endParaRPr lang="cs-CZ" dirty="0" smtClean="0"/>
          </a:p>
          <a:p>
            <a:pPr lvl="0">
              <a:buNone/>
            </a:pPr>
            <a:r>
              <a:rPr lang="cs-CZ" dirty="0" smtClean="0"/>
              <a:t>Podle doby provozu:</a:t>
            </a:r>
          </a:p>
          <a:p>
            <a:pPr lvl="0"/>
            <a:r>
              <a:rPr lang="cs-CZ" dirty="0" smtClean="0"/>
              <a:t>s celoročním, příležitostným a sezónním provozem.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101" y="0"/>
            <a:ext cx="7710332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094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047" y="100428"/>
            <a:ext cx="5761905" cy="66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78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Stroje a zařízení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181484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Chladící, mrazící</a:t>
            </a:r>
          </a:p>
          <a:p>
            <a:pPr algn="just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Stroje a zařízení pro mechanickou úpravu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potravin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pracovní stoly, mixéry, kutry, robot, …</a:t>
            </a:r>
          </a:p>
          <a:p>
            <a:pPr algn="just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Stroje a zařízení pro tepelnou úpravu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potravin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varné kotle, pece, </a:t>
            </a:r>
            <a:r>
              <a:rPr 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konvektomaty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grily, fritézy, mikrovlnné trouby, …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Technika pro udržení teploty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jídel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vodní lázeň, teplé výdejní pulty, …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83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Činnosti v gastronomickém zařízení: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5013325"/>
          </a:xfrm>
        </p:spPr>
        <p:txBody>
          <a:bodyPr/>
          <a:lstStyle/>
          <a:p>
            <a:pPr eaLnBrk="1" hangingPunct="1"/>
            <a:r>
              <a:rPr lang="cs-CZ" altLang="cs-CZ" b="1" smtClean="0"/>
              <a:t>nákupní a skladovací činnosti </a:t>
            </a:r>
            <a:r>
              <a:rPr lang="cs-CZ" altLang="cs-CZ" smtClean="0"/>
              <a:t>– nákup  a skladování zboží a surovin,</a:t>
            </a:r>
          </a:p>
          <a:p>
            <a:pPr eaLnBrk="1" hangingPunct="1"/>
            <a:r>
              <a:rPr lang="cs-CZ" altLang="cs-CZ" b="1" smtClean="0"/>
              <a:t>výrobní činnosti </a:t>
            </a:r>
            <a:r>
              <a:rPr lang="cs-CZ" altLang="cs-CZ" smtClean="0"/>
              <a:t>– zabezpečení výroby jídel,</a:t>
            </a:r>
          </a:p>
          <a:p>
            <a:pPr eaLnBrk="1" hangingPunct="1"/>
            <a:r>
              <a:rPr lang="cs-CZ" altLang="cs-CZ" b="1" smtClean="0"/>
              <a:t>prodejní a odbytové činnosti </a:t>
            </a:r>
            <a:r>
              <a:rPr lang="cs-CZ" altLang="cs-CZ" smtClean="0"/>
              <a:t>– prodej jídel, nápojů, stravování hostů,</a:t>
            </a:r>
          </a:p>
          <a:p>
            <a:pPr eaLnBrk="1" hangingPunct="1"/>
            <a:r>
              <a:rPr lang="cs-CZ" altLang="cs-CZ" smtClean="0"/>
              <a:t>kontrolní činnost na úseku F&amp; B.</a:t>
            </a:r>
          </a:p>
        </p:txBody>
      </p:sp>
    </p:spTree>
    <p:extLst>
      <p:ext uri="{BB962C8B-B14F-4D97-AF65-F5344CB8AC3E}">
        <p14:creationId xmlns:p14="http://schemas.microsoft.com/office/powerpoint/2010/main" val="24519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800" dirty="0" smtClean="0"/>
              <a:t>V hotelu stravovací úsek zajišťuje:</a:t>
            </a:r>
          </a:p>
          <a:p>
            <a:pPr lvl="0"/>
            <a:r>
              <a:rPr lang="cs-CZ" sz="3800" dirty="0" smtClean="0"/>
              <a:t>snídaně, celodenní stravování,  </a:t>
            </a:r>
          </a:p>
          <a:p>
            <a:pPr lvl="0"/>
            <a:r>
              <a:rPr lang="cs-CZ" sz="3800" dirty="0" smtClean="0"/>
              <a:t>stravování skupin – oddělené vyhrazené stravování,    </a:t>
            </a:r>
          </a:p>
          <a:p>
            <a:pPr lvl="0"/>
            <a:r>
              <a:rPr lang="cs-CZ" sz="3800" dirty="0" err="1" smtClean="0"/>
              <a:t>Room</a:t>
            </a:r>
            <a:r>
              <a:rPr lang="cs-CZ" sz="3800" dirty="0" smtClean="0"/>
              <a:t> Servis,</a:t>
            </a:r>
          </a:p>
          <a:p>
            <a:pPr lvl="0"/>
            <a:r>
              <a:rPr lang="cs-CZ" sz="3800" dirty="0" smtClean="0"/>
              <a:t> rychlé občerstvení, </a:t>
            </a:r>
          </a:p>
          <a:p>
            <a:pPr>
              <a:buNone/>
            </a:pPr>
            <a:r>
              <a:rPr lang="cs-CZ" sz="3800" dirty="0" smtClean="0"/>
              <a:t>banketní činnost – zajišťování akcí.</a:t>
            </a:r>
            <a:r>
              <a:rPr lang="cs-CZ" sz="3800" b="1" dirty="0" smtClean="0"/>
              <a:t> </a:t>
            </a:r>
          </a:p>
          <a:p>
            <a:pPr>
              <a:buNone/>
            </a:pPr>
            <a:r>
              <a:rPr lang="cs-CZ" sz="3800" b="1" dirty="0" smtClean="0"/>
              <a:t>F&amp; B manažer = vedoucí stravovacího úseku</a:t>
            </a:r>
            <a:endParaRPr lang="cs-CZ" sz="3800" dirty="0" smtClean="0"/>
          </a:p>
          <a:p>
            <a:pPr lvl="0"/>
            <a:r>
              <a:rPr lang="cs-CZ" sz="3800" dirty="0" smtClean="0"/>
              <a:t>řeší otázky plánování, kontroly, péče o zákazníka, stanovování zásad, forem a způsobu obsluhy, zajišťuje plynulost procesů nákupu, skladování, výroby, prodeje a kontroly s cílem zabezpečit rentabilitu provozu.</a:t>
            </a:r>
            <a:endParaRPr lang="cs-CZ" sz="3600" dirty="0" smtClean="0"/>
          </a:p>
          <a:p>
            <a:pPr lvl="0"/>
            <a:endParaRPr lang="cs-CZ" sz="38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Pracovní funkce a náplně práce pracovníků stravovacího úseku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cs-CZ" dirty="0" smtClean="0"/>
              <a:t>podmíněno velikostí zařízení, počtem středisek, rozsahem poskytovaných služeb, způsobem provozování apod., pracovníci výrobní a odbytové části: </a:t>
            </a:r>
          </a:p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Management:</a:t>
            </a:r>
          </a:p>
          <a:p>
            <a:r>
              <a:rPr lang="cs-CZ" dirty="0" smtClean="0"/>
              <a:t>F&amp; B manažér,</a:t>
            </a:r>
          </a:p>
          <a:p>
            <a:r>
              <a:rPr lang="cs-CZ" dirty="0"/>
              <a:t>P</a:t>
            </a:r>
            <a:r>
              <a:rPr lang="cs-CZ" dirty="0" smtClean="0"/>
              <a:t>rovozní,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NÁKUP A SKLADOVÁNÍ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VÝROBA</a:t>
            </a:r>
          </a:p>
          <a:p>
            <a:r>
              <a:rPr lang="cs-CZ" dirty="0" smtClean="0"/>
              <a:t>Vedoucí výrobního střediska – </a:t>
            </a:r>
            <a:r>
              <a:rPr lang="cs-CZ" dirty="0" err="1" smtClean="0"/>
              <a:t>Executive</a:t>
            </a:r>
            <a:r>
              <a:rPr lang="cs-CZ" dirty="0" smtClean="0"/>
              <a:t> </a:t>
            </a:r>
            <a:r>
              <a:rPr lang="cs-CZ" dirty="0" err="1" smtClean="0"/>
              <a:t>Chef</a:t>
            </a:r>
            <a:r>
              <a:rPr lang="cs-CZ" dirty="0" smtClean="0"/>
              <a:t>,</a:t>
            </a:r>
          </a:p>
          <a:p>
            <a:r>
              <a:rPr lang="cs-CZ" dirty="0" smtClean="0"/>
              <a:t>Šéfkuchař – </a:t>
            </a:r>
            <a:r>
              <a:rPr lang="cs-CZ" dirty="0" err="1" smtClean="0"/>
              <a:t>Sous</a:t>
            </a:r>
            <a:r>
              <a:rPr lang="cs-CZ" dirty="0" smtClean="0"/>
              <a:t> </a:t>
            </a:r>
            <a:r>
              <a:rPr lang="cs-CZ" dirty="0" err="1" smtClean="0"/>
              <a:t>Cef</a:t>
            </a:r>
            <a:r>
              <a:rPr lang="cs-CZ" dirty="0" smtClean="0"/>
              <a:t>, </a:t>
            </a:r>
            <a:r>
              <a:rPr lang="cs-CZ" dirty="0" err="1" smtClean="0"/>
              <a:t>Pastry</a:t>
            </a:r>
            <a:r>
              <a:rPr lang="cs-CZ" dirty="0" smtClean="0"/>
              <a:t> </a:t>
            </a:r>
            <a:r>
              <a:rPr lang="cs-CZ" dirty="0" err="1" smtClean="0"/>
              <a:t>Chef</a:t>
            </a:r>
            <a:r>
              <a:rPr lang="cs-CZ" dirty="0" smtClean="0"/>
              <a:t>,</a:t>
            </a:r>
          </a:p>
          <a:p>
            <a:r>
              <a:rPr lang="cs-CZ" dirty="0" smtClean="0"/>
              <a:t>Kuchař, cukrář</a:t>
            </a:r>
          </a:p>
          <a:p>
            <a:r>
              <a:rPr lang="cs-CZ" dirty="0" smtClean="0"/>
              <a:t>Pomocný kuchař</a:t>
            </a:r>
          </a:p>
          <a:p>
            <a:r>
              <a:rPr lang="cs-CZ" dirty="0" smtClean="0"/>
              <a:t>Kuchyňská hospodyně,</a:t>
            </a:r>
          </a:p>
          <a:p>
            <a:r>
              <a:rPr lang="cs-CZ" dirty="0" err="1" smtClean="0"/>
              <a:t>Manažér</a:t>
            </a:r>
            <a:r>
              <a:rPr lang="cs-CZ" dirty="0" smtClean="0"/>
              <a:t> cateringových služeb,</a:t>
            </a:r>
          </a:p>
          <a:p>
            <a:r>
              <a:rPr lang="cs-CZ" dirty="0" err="1" smtClean="0"/>
              <a:t>Manažér</a:t>
            </a:r>
            <a:r>
              <a:rPr lang="cs-CZ" dirty="0" smtClean="0"/>
              <a:t> slavnostních příležitostí,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ODBYT</a:t>
            </a:r>
            <a:endParaRPr lang="cs-CZ" b="1" dirty="0"/>
          </a:p>
          <a:p>
            <a:r>
              <a:rPr lang="cs-CZ" dirty="0"/>
              <a:t>Vedoucí odbytového střediska – Restaurant </a:t>
            </a:r>
            <a:r>
              <a:rPr lang="cs-CZ" dirty="0" err="1"/>
              <a:t>Manager</a:t>
            </a:r>
            <a:r>
              <a:rPr lang="cs-CZ" dirty="0"/>
              <a:t>, </a:t>
            </a:r>
            <a:r>
              <a:rPr lang="cs-CZ" dirty="0" err="1"/>
              <a:t>Banqueting</a:t>
            </a:r>
            <a:r>
              <a:rPr lang="cs-CZ" dirty="0"/>
              <a:t> </a:t>
            </a:r>
            <a:r>
              <a:rPr lang="cs-CZ" dirty="0" err="1"/>
              <a:t>Manager</a:t>
            </a:r>
            <a:r>
              <a:rPr lang="cs-CZ" dirty="0"/>
              <a:t>,</a:t>
            </a:r>
          </a:p>
          <a:p>
            <a:r>
              <a:rPr lang="cs-CZ" dirty="0"/>
              <a:t>Vedoucí směny – </a:t>
            </a:r>
            <a:r>
              <a:rPr lang="cs-CZ" dirty="0" err="1"/>
              <a:t>Supervisor</a:t>
            </a:r>
            <a:r>
              <a:rPr lang="cs-CZ" dirty="0" smtClean="0"/>
              <a:t>, vrchní číšník</a:t>
            </a:r>
            <a:endParaRPr lang="cs-CZ" dirty="0"/>
          </a:p>
          <a:p>
            <a:r>
              <a:rPr lang="cs-CZ" dirty="0"/>
              <a:t>Číšník, servírka</a:t>
            </a:r>
            <a:r>
              <a:rPr lang="cs-CZ" dirty="0" smtClean="0"/>
              <a:t>, barman, </a:t>
            </a:r>
            <a:r>
              <a:rPr lang="cs-CZ" dirty="0" err="1" smtClean="0"/>
              <a:t>comi</a:t>
            </a:r>
            <a:r>
              <a:rPr lang="cs-CZ" dirty="0" smtClean="0"/>
              <a:t> de bar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Skladové hospodářství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Zásoby</a:t>
            </a:r>
            <a:r>
              <a:rPr lang="cs-CZ" dirty="0"/>
              <a:t>: suroviny, zásoby hotových výrobků, obchodní zboží.</a:t>
            </a:r>
          </a:p>
          <a:p>
            <a:pPr>
              <a:buNone/>
            </a:pPr>
            <a:r>
              <a:rPr lang="cs-CZ" dirty="0"/>
              <a:t>Plánování zásob – faktory, které ovlivňují výši zásob:</a:t>
            </a:r>
          </a:p>
          <a:p>
            <a:pPr lvl="0"/>
            <a:r>
              <a:rPr lang="cs-CZ" dirty="0"/>
              <a:t>maloobchodní obrat, sortiment zboží, dodávkový cyklus, vlastnosti zboží, velikost minimálních dodávek, bankovní úvěr.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40442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Pracovní operace skladu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635798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/>
              <a:t>Objednávka </a:t>
            </a:r>
            <a:r>
              <a:rPr lang="cs-CZ" sz="2400" b="1" dirty="0" smtClean="0"/>
              <a:t>zboží:</a:t>
            </a:r>
            <a:r>
              <a:rPr lang="cs-CZ" sz="2400" dirty="0" smtClean="0"/>
              <a:t> </a:t>
            </a:r>
            <a:r>
              <a:rPr lang="cs-CZ" sz="2400" dirty="0"/>
              <a:t>písemná, osobní, věcná.</a:t>
            </a:r>
          </a:p>
          <a:p>
            <a:pPr>
              <a:buNone/>
            </a:pPr>
            <a:r>
              <a:rPr lang="cs-CZ" sz="2400" b="1" dirty="0"/>
              <a:t>Dodávka </a:t>
            </a:r>
            <a:r>
              <a:rPr lang="cs-CZ" sz="2400" b="1" dirty="0" smtClean="0"/>
              <a:t>zboží:</a:t>
            </a:r>
            <a:r>
              <a:rPr lang="cs-CZ" sz="2400" dirty="0" smtClean="0"/>
              <a:t> </a:t>
            </a:r>
            <a:r>
              <a:rPr lang="cs-CZ" sz="2400" dirty="0"/>
              <a:t>v proměnlivém množství a sortimentu, v pevném množství.</a:t>
            </a:r>
          </a:p>
          <a:p>
            <a:pPr>
              <a:buNone/>
            </a:pPr>
            <a:r>
              <a:rPr lang="cs-CZ" sz="2400" b="1" dirty="0"/>
              <a:t>Pracovní operace ve skladě:</a:t>
            </a:r>
          </a:p>
          <a:p>
            <a:pPr lvl="0"/>
            <a:r>
              <a:rPr lang="cs-CZ" sz="2400" dirty="0"/>
              <a:t>příjem zboží – sortimentní, kvantitativní, kvalitativní.</a:t>
            </a:r>
          </a:p>
          <a:p>
            <a:pPr lvl="0"/>
            <a:r>
              <a:rPr lang="cs-CZ" sz="2400" dirty="0"/>
              <a:t>uložení a skladování zásob</a:t>
            </a:r>
          </a:p>
          <a:p>
            <a:pPr lvl="0"/>
            <a:r>
              <a:rPr lang="cs-CZ" sz="2400" dirty="0"/>
              <a:t>výdej zboží ze skladu</a:t>
            </a:r>
          </a:p>
          <a:p>
            <a:pPr lvl="0"/>
            <a:r>
              <a:rPr lang="cs-CZ" sz="2400" dirty="0"/>
              <a:t>reklamace zboží</a:t>
            </a:r>
          </a:p>
          <a:p>
            <a:pPr lvl="0"/>
            <a:r>
              <a:rPr lang="cs-CZ" sz="2400" dirty="0"/>
              <a:t>inventarizace zásob /skutečný stav zásob, přebytky, přirozené úbytky, manka/</a:t>
            </a:r>
          </a:p>
          <a:p>
            <a:pPr lvl="0"/>
            <a:r>
              <a:rPr lang="cs-CZ" sz="2400" dirty="0"/>
              <a:t>hospodaření s obaly / přepravní – vnější a distribuční – výrobní, obaly finanční a evidenční/</a:t>
            </a:r>
          </a:p>
          <a:p>
            <a:pPr>
              <a:buNone/>
            </a:pPr>
            <a:r>
              <a:rPr lang="cs-CZ" sz="2400" b="1" dirty="0"/>
              <a:t>Pracovníci skladu.</a:t>
            </a:r>
          </a:p>
          <a:p>
            <a:pPr>
              <a:buNone/>
            </a:pPr>
            <a:r>
              <a:rPr lang="cs-CZ" sz="2400" b="1" dirty="0"/>
              <a:t>Druhy a typy </a:t>
            </a:r>
            <a:r>
              <a:rPr lang="cs-CZ" sz="2400" b="1" dirty="0" smtClean="0"/>
              <a:t>skladů – </a:t>
            </a:r>
            <a:r>
              <a:rPr lang="cs-CZ" sz="2400" dirty="0" smtClean="0"/>
              <a:t>suché, chladné, chladící, mrazící.</a:t>
            </a:r>
            <a:endParaRPr lang="cs-CZ" sz="2400" b="1" dirty="0"/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720840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i="1" dirty="0"/>
              <a:t>„V podnikání dostanete buď peníze, nebo zkušenosti. Vezměte si zkušenosti a peníze přijdou.‘‘</a:t>
            </a:r>
            <a:endParaRPr lang="cs-CZ" sz="2800" dirty="0"/>
          </a:p>
          <a:p>
            <a:pPr>
              <a:defRPr/>
            </a:pPr>
            <a:r>
              <a:rPr lang="cs-CZ" sz="2800" i="1" dirty="0"/>
              <a:t>						Harold </a:t>
            </a:r>
            <a:r>
              <a:rPr lang="cs-CZ" sz="2800" i="1" dirty="0" err="1"/>
              <a:t>Geneen</a:t>
            </a:r>
            <a:endParaRPr lang="cs-CZ" sz="2800" i="1" dirty="0"/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endParaRPr lang="cs-CZ" sz="2800" i="1" dirty="0"/>
          </a:p>
          <a:p>
            <a:pPr>
              <a:defRPr/>
            </a:pPr>
            <a:r>
              <a:rPr lang="cs-CZ" sz="2800" i="1" dirty="0"/>
              <a:t>„Moderní obchodní vztahy nespočívají v řešení výrobních úkolů výrobce-dodavatele, ale v řešení problémů zákazníka.“</a:t>
            </a:r>
          </a:p>
          <a:p>
            <a:pPr>
              <a:defRPr/>
            </a:pPr>
            <a:r>
              <a:rPr lang="cs-CZ" sz="2800" i="1" dirty="0"/>
              <a:t>						Veber, Srpová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21004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Výrobní středisko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= </a:t>
            </a:r>
            <a:r>
              <a:rPr lang="cs-CZ" b="1" dirty="0"/>
              <a:t>spojení výroby, odbytu a spotřeby v místě, čase – vliv na decentralizaci výrobní činnosti v malých provozních jednotkách bez možnosti efektivního využití moderní </a:t>
            </a:r>
            <a:r>
              <a:rPr lang="cs-CZ" b="1" dirty="0" smtClean="0"/>
              <a:t>velkovýroby.</a:t>
            </a:r>
            <a:endParaRPr lang="cs-CZ" dirty="0"/>
          </a:p>
          <a:p>
            <a:pPr lvl="0"/>
            <a:r>
              <a:rPr lang="cs-CZ" dirty="0" smtClean="0"/>
              <a:t>Každodenní </a:t>
            </a:r>
            <a:r>
              <a:rPr lang="cs-CZ" dirty="0"/>
              <a:t>změny výrobního sortimentu kladou zvýšené nároky na </a:t>
            </a:r>
            <a:r>
              <a:rPr lang="cs-CZ" dirty="0" smtClean="0"/>
              <a:t>kvalifikaci,</a:t>
            </a:r>
            <a:endParaRPr lang="cs-CZ" dirty="0"/>
          </a:p>
          <a:p>
            <a:pPr lvl="0"/>
            <a:r>
              <a:rPr lang="cs-CZ" dirty="0"/>
              <a:t>výkyvy ve frekvenci </a:t>
            </a:r>
            <a:r>
              <a:rPr lang="cs-CZ" dirty="0" smtClean="0"/>
              <a:t>spotřebitelů,</a:t>
            </a:r>
            <a:endParaRPr lang="cs-CZ" dirty="0"/>
          </a:p>
          <a:p>
            <a:pPr lvl="0"/>
            <a:r>
              <a:rPr lang="cs-CZ" dirty="0"/>
              <a:t>charakteristický relativně krátký výrobní </a:t>
            </a:r>
            <a:r>
              <a:rPr lang="cs-CZ" dirty="0" smtClean="0"/>
              <a:t>cyklus,</a:t>
            </a:r>
            <a:endParaRPr lang="cs-CZ" dirty="0"/>
          </a:p>
          <a:p>
            <a:pPr lvl="0"/>
            <a:r>
              <a:rPr lang="cs-CZ" dirty="0"/>
              <a:t>vysoká spotřeba živé práce a nízké využití technických </a:t>
            </a:r>
            <a:r>
              <a:rPr lang="cs-CZ" dirty="0" smtClean="0"/>
              <a:t>prostředků,</a:t>
            </a:r>
            <a:endParaRPr lang="cs-CZ" dirty="0"/>
          </a:p>
          <a:p>
            <a:pPr lvl="0"/>
            <a:r>
              <a:rPr lang="cs-CZ" dirty="0"/>
              <a:t>z ekonomického hlediska = pokračování výrobního procesu ve sféře </a:t>
            </a:r>
            <a:r>
              <a:rPr lang="cs-CZ" dirty="0" smtClean="0"/>
              <a:t>oběhu.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Charakteristika výroby ve veřejném stravování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obvykle místně a časově spojena s prodejem a spotřebou pokrmů a nápojů,</a:t>
            </a:r>
          </a:p>
          <a:p>
            <a:pPr eaLnBrk="1" hangingPunct="1"/>
            <a:r>
              <a:rPr lang="cs-CZ" altLang="cs-CZ" sz="2800" b="1" smtClean="0"/>
              <a:t>široký výrobní sortiment v malém množství </a:t>
            </a:r>
            <a:r>
              <a:rPr lang="cs-CZ" altLang="cs-CZ" sz="2800" smtClean="0"/>
              <a:t>– vyšší nároky na pracovníky, vybavenost a zásoby,</a:t>
            </a:r>
          </a:p>
          <a:p>
            <a:pPr eaLnBrk="1" hangingPunct="1"/>
            <a:r>
              <a:rPr lang="cs-CZ" altLang="cs-CZ" sz="2800" smtClean="0"/>
              <a:t>objem výroby závisí na poptávce, </a:t>
            </a:r>
            <a:r>
              <a:rPr lang="cs-CZ" altLang="cs-CZ" sz="2800" b="1" smtClean="0"/>
              <a:t>nelze vyrábět na sklad,</a:t>
            </a:r>
          </a:p>
          <a:p>
            <a:pPr eaLnBrk="1" hangingPunct="1"/>
            <a:r>
              <a:rPr lang="cs-CZ" altLang="cs-CZ" sz="2800" b="1" smtClean="0"/>
              <a:t>malovýrobní charakter </a:t>
            </a:r>
            <a:r>
              <a:rPr lang="cs-CZ" altLang="cs-CZ" sz="2800" smtClean="0"/>
              <a:t>je dán existencí velkého množství malých podniků s malým počtem vyráběných pokrmů – znesnadňuje uplatnění moderní průmyslové technologie.</a:t>
            </a:r>
          </a:p>
        </p:txBody>
      </p:sp>
    </p:spTree>
    <p:extLst>
      <p:ext uri="{BB962C8B-B14F-4D97-AF65-F5344CB8AC3E}">
        <p14:creationId xmlns:p14="http://schemas.microsoft.com/office/powerpoint/2010/main" val="377570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Výrobní středisko se obvykle člení na: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62500" lnSpcReduction="20000"/>
          </a:bodyPr>
          <a:lstStyle/>
          <a:p>
            <a:pPr eaLnBrk="1" hangingPunct="1"/>
            <a:r>
              <a:rPr lang="cs-CZ" altLang="cs-CZ" sz="3800" dirty="0" smtClean="0"/>
              <a:t>hlavní kuchyně (varna, teplá kuchyně) s výdejními pulty – tepelné zpracování,</a:t>
            </a:r>
          </a:p>
          <a:p>
            <a:pPr eaLnBrk="1" hangingPunct="1"/>
            <a:r>
              <a:rPr lang="cs-CZ" altLang="cs-CZ" sz="3800" dirty="0" smtClean="0"/>
              <a:t>studená kuchyně,</a:t>
            </a:r>
          </a:p>
          <a:p>
            <a:pPr eaLnBrk="1" hangingPunct="1"/>
            <a:r>
              <a:rPr lang="cs-CZ" altLang="cs-CZ" sz="3800" dirty="0" smtClean="0"/>
              <a:t>cukrárna,</a:t>
            </a:r>
          </a:p>
          <a:p>
            <a:pPr eaLnBrk="1" hangingPunct="1"/>
            <a:r>
              <a:rPr lang="cs-CZ" altLang="cs-CZ" sz="3800" dirty="0" smtClean="0"/>
              <a:t>přípravny – pro hrubou a čistou přípravu, stavebně odděleny,</a:t>
            </a:r>
          </a:p>
          <a:p>
            <a:pPr eaLnBrk="1" hangingPunct="1"/>
            <a:r>
              <a:rPr lang="cs-CZ" altLang="cs-CZ" sz="3800" dirty="0" smtClean="0"/>
              <a:t>umývárny – stolní a kuchyňské nádobí,</a:t>
            </a:r>
            <a:endParaRPr lang="cs-CZ" altLang="zh-CN" sz="3800" dirty="0" smtClean="0"/>
          </a:p>
          <a:p>
            <a:pPr eaLnBrk="1" hangingPunct="1"/>
            <a:r>
              <a:rPr lang="cs-CZ" altLang="zh-CN" sz="3800" dirty="0" smtClean="0"/>
              <a:t>příruční sklady.</a:t>
            </a:r>
          </a:p>
          <a:p>
            <a:pPr>
              <a:buNone/>
            </a:pPr>
            <a:r>
              <a:rPr lang="cs-CZ" altLang="cs-CZ" sz="3800" dirty="0"/>
              <a:t>Moderní technologie potlačuje </a:t>
            </a:r>
            <a:r>
              <a:rPr lang="cs-CZ" altLang="cs-CZ" sz="3800" b="1" dirty="0"/>
              <a:t>řemeslný charakter výroby</a:t>
            </a:r>
            <a:r>
              <a:rPr lang="cs-CZ" altLang="cs-CZ" sz="3800" dirty="0"/>
              <a:t> jídel, způsobuje úsporu pracovních sil, zvyšuje hygienu přípravy pokrmů a zlepšují pracovní prostředí.</a:t>
            </a:r>
            <a:endParaRPr lang="cs-CZ" altLang="cs-CZ" sz="3800" b="1" dirty="0"/>
          </a:p>
          <a:p>
            <a:pPr>
              <a:buNone/>
            </a:pPr>
            <a:endParaRPr lang="cs-CZ" altLang="cs-CZ" sz="3800" b="1" dirty="0"/>
          </a:p>
          <a:p>
            <a:pPr>
              <a:buNone/>
            </a:pPr>
            <a:r>
              <a:rPr lang="cs-CZ" altLang="cs-CZ" sz="3800" b="1" dirty="0"/>
              <a:t>Zajištění rentability</a:t>
            </a:r>
            <a:r>
              <a:rPr lang="cs-CZ" altLang="cs-CZ" sz="3800" dirty="0"/>
              <a:t> – používání nových surovin, využití konveniencí, moderní techniky a technologie, změna v přístupu k řízení všech procesů, pochopení požadavků hosta, vytváření nabídky pozitivně ovlivňující klienta.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096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12576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Plánování výroby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60722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= </a:t>
            </a:r>
            <a:r>
              <a:rPr lang="cs-CZ" b="1" dirty="0"/>
              <a:t>určení optimálního objemu a struktury sortimentu.</a:t>
            </a:r>
          </a:p>
          <a:p>
            <a:pPr>
              <a:buNone/>
            </a:pPr>
            <a:r>
              <a:rPr lang="cs-CZ" dirty="0" smtClean="0"/>
              <a:t>Receptury – </a:t>
            </a:r>
            <a:r>
              <a:rPr lang="cs-CZ" dirty="0"/>
              <a:t>význam:</a:t>
            </a:r>
          </a:p>
          <a:p>
            <a:pPr lvl="0"/>
            <a:r>
              <a:rPr lang="cs-CZ" dirty="0"/>
              <a:t>sestavení výrobního </a:t>
            </a:r>
            <a:r>
              <a:rPr lang="cs-CZ" dirty="0" smtClean="0"/>
              <a:t>plánu,</a:t>
            </a:r>
            <a:endParaRPr lang="cs-CZ" dirty="0"/>
          </a:p>
          <a:p>
            <a:pPr lvl="0"/>
            <a:r>
              <a:rPr lang="cs-CZ" dirty="0"/>
              <a:t>plánování </a:t>
            </a:r>
            <a:r>
              <a:rPr lang="cs-CZ" dirty="0" smtClean="0"/>
              <a:t>spotřeby,</a:t>
            </a:r>
            <a:endParaRPr lang="cs-CZ" dirty="0"/>
          </a:p>
          <a:p>
            <a:pPr lvl="0"/>
            <a:r>
              <a:rPr lang="cs-CZ" dirty="0"/>
              <a:t>zajištění jednotných a standardních užitných v</a:t>
            </a:r>
            <a:r>
              <a:rPr lang="cs-CZ" dirty="0" smtClean="0"/>
              <a:t>lastností,</a:t>
            </a:r>
            <a:endParaRPr lang="cs-CZ" dirty="0"/>
          </a:p>
          <a:p>
            <a:pPr lvl="0"/>
            <a:r>
              <a:rPr lang="cs-CZ" dirty="0"/>
              <a:t>tvorba </a:t>
            </a:r>
            <a:r>
              <a:rPr lang="cs-CZ" dirty="0" smtClean="0"/>
              <a:t>cen.</a:t>
            </a: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Operativní plán </a:t>
            </a:r>
            <a:r>
              <a:rPr lang="cs-CZ" dirty="0"/>
              <a:t>výroby ovlivňuje:</a:t>
            </a:r>
          </a:p>
          <a:p>
            <a:pPr lvl="0"/>
            <a:r>
              <a:rPr lang="cs-CZ" i="1" dirty="0"/>
              <a:t>vnitřní činitelé </a:t>
            </a:r>
            <a:r>
              <a:rPr lang="cs-CZ" dirty="0"/>
              <a:t>– pracovníci, </a:t>
            </a:r>
            <a:r>
              <a:rPr lang="cs-CZ" dirty="0" err="1"/>
              <a:t>technol</a:t>
            </a:r>
            <a:r>
              <a:rPr lang="cs-CZ" dirty="0"/>
              <a:t>. zařízení, rozsah výrobních a odbytových kapacit, cenové </a:t>
            </a:r>
            <a:r>
              <a:rPr lang="cs-CZ" dirty="0" err="1"/>
              <a:t>sortim</a:t>
            </a:r>
            <a:r>
              <a:rPr lang="cs-CZ" dirty="0"/>
              <a:t>. </a:t>
            </a:r>
            <a:r>
              <a:rPr lang="cs-CZ" dirty="0" smtClean="0"/>
              <a:t>minimum, </a:t>
            </a:r>
            <a:r>
              <a:rPr lang="cs-CZ" dirty="0"/>
              <a:t>stravovací </a:t>
            </a:r>
            <a:r>
              <a:rPr lang="cs-CZ" dirty="0" smtClean="0"/>
              <a:t>limit,</a:t>
            </a:r>
            <a:endParaRPr lang="cs-CZ" dirty="0"/>
          </a:p>
          <a:p>
            <a:pPr lvl="0"/>
            <a:r>
              <a:rPr lang="cs-CZ" i="1" dirty="0"/>
              <a:t>vnější činitelé </a:t>
            </a:r>
            <a:r>
              <a:rPr lang="cs-CZ" dirty="0"/>
              <a:t>– charakter a rozsah spotřebitelské poptávky, kvalita, dodav. – odběr. vztahy, nabídka </a:t>
            </a:r>
            <a:r>
              <a:rPr lang="cs-CZ" dirty="0" smtClean="0"/>
              <a:t>konkurence.</a:t>
            </a:r>
            <a:r>
              <a:rPr lang="cs-CZ" dirty="0"/>
              <a:t> </a:t>
            </a:r>
          </a:p>
          <a:p>
            <a:pPr>
              <a:buNone/>
            </a:pPr>
            <a:r>
              <a:rPr lang="cs-CZ" b="1" dirty="0"/>
              <a:t>Výrobní plán:</a:t>
            </a:r>
          </a:p>
          <a:p>
            <a:pPr lvl="0"/>
            <a:r>
              <a:rPr lang="cs-CZ" dirty="0"/>
              <a:t>podchycuje objem a strukturu výroby</a:t>
            </a:r>
          </a:p>
          <a:p>
            <a:pPr lvl="0"/>
            <a:r>
              <a:rPr lang="cs-CZ" dirty="0"/>
              <a:t>organizace práce a </a:t>
            </a:r>
            <a:r>
              <a:rPr lang="cs-CZ" dirty="0" err="1"/>
              <a:t>prac</a:t>
            </a:r>
            <a:r>
              <a:rPr lang="cs-CZ" dirty="0"/>
              <a:t>. doby</a:t>
            </a:r>
          </a:p>
          <a:p>
            <a:pPr lvl="0"/>
            <a:r>
              <a:rPr lang="cs-CZ" dirty="0"/>
              <a:t>normování spotřeby surovin ze skladu</a:t>
            </a:r>
          </a:p>
          <a:p>
            <a:pPr lvl="0"/>
            <a:r>
              <a:rPr lang="cs-CZ" dirty="0"/>
              <a:t>kontrola spotřeby surovin ve výrobním středisku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Organizace práce ve výrobním středisku: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příprava pracoviště,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kontrola připravenosti pracovníků, kontrola prostředí,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zajištění surovin pro výrobu jídel,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zpracování surovin a jejich příprava pro výrobu pokrmů,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výroba pokrmů dle výrobního plánu a jejich expedice,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výdej pokrmů dle objednávek,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sledování kvality,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smtClean="0"/>
              <a:t>hygiena odpadového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325645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548680"/>
            <a:ext cx="8229600" cy="602302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Pracovní operace:</a:t>
            </a:r>
          </a:p>
          <a:p>
            <a:pPr lvl="0"/>
            <a:r>
              <a:rPr lang="cs-CZ" dirty="0"/>
              <a:t>hrubé a čisté opracování </a:t>
            </a:r>
            <a:r>
              <a:rPr lang="cs-CZ" dirty="0" smtClean="0"/>
              <a:t>surovin,</a:t>
            </a:r>
            <a:endParaRPr lang="cs-CZ" dirty="0"/>
          </a:p>
          <a:p>
            <a:pPr lvl="0"/>
            <a:r>
              <a:rPr lang="cs-CZ" dirty="0"/>
              <a:t>výroba </a:t>
            </a:r>
            <a:r>
              <a:rPr lang="cs-CZ" dirty="0" smtClean="0"/>
              <a:t>pokrmů,</a:t>
            </a:r>
            <a:endParaRPr lang="cs-CZ" dirty="0"/>
          </a:p>
          <a:p>
            <a:pPr lvl="0"/>
            <a:r>
              <a:rPr lang="cs-CZ" dirty="0"/>
              <a:t>dohotovování a expedice, nebo </a:t>
            </a:r>
            <a:endParaRPr lang="cs-CZ" dirty="0" smtClean="0"/>
          </a:p>
          <a:p>
            <a:pPr lvl="0">
              <a:buNone/>
            </a:pPr>
            <a:r>
              <a:rPr lang="cs-CZ" dirty="0"/>
              <a:t>	</a:t>
            </a:r>
            <a:r>
              <a:rPr lang="cs-CZ" dirty="0" smtClean="0"/>
              <a:t>krátkodobé skladování.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b="1" dirty="0"/>
              <a:t>Pomocné provozy</a:t>
            </a:r>
            <a:r>
              <a:rPr lang="cs-CZ" dirty="0"/>
              <a:t> – příruční sklad, </a:t>
            </a:r>
            <a:endParaRPr lang="cs-CZ" dirty="0" smtClean="0"/>
          </a:p>
          <a:p>
            <a:pPr>
              <a:buNone/>
            </a:pPr>
            <a:r>
              <a:rPr lang="cs-CZ" dirty="0"/>
              <a:t>	</a:t>
            </a:r>
            <a:r>
              <a:rPr lang="cs-CZ" dirty="0" smtClean="0"/>
              <a:t>umývárny</a:t>
            </a:r>
            <a:r>
              <a:rPr lang="cs-CZ" dirty="0"/>
              <a:t>, výčep </a:t>
            </a:r>
            <a:r>
              <a:rPr lang="cs-CZ" dirty="0" smtClean="0"/>
              <a:t>nápojů.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Zařazení pracovníků.</a:t>
            </a:r>
          </a:p>
          <a:p>
            <a:r>
              <a:rPr lang="cs-CZ" dirty="0" smtClean="0"/>
              <a:t>Jídelní </a:t>
            </a:r>
            <a:r>
              <a:rPr lang="cs-CZ" dirty="0"/>
              <a:t>a nápojový lístek – tvorba a význam.</a:t>
            </a:r>
          </a:p>
          <a:p>
            <a:r>
              <a:rPr lang="cs-CZ" dirty="0"/>
              <a:t>Formy prodeje.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Při sestavování výrobního plánu se vychází</a:t>
            </a:r>
            <a:r>
              <a:rPr lang="cs-CZ" altLang="cs-CZ" sz="3400" smtClean="0"/>
              <a:t>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070" y="1556792"/>
            <a:ext cx="8229600" cy="4941887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 JL – provoz </a:t>
            </a:r>
            <a:r>
              <a:rPr lang="cs-CZ" altLang="cs-CZ" sz="2400" dirty="0" err="1" smtClean="0"/>
              <a:t>a'la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carte</a:t>
            </a:r>
            <a:r>
              <a:rPr lang="cs-CZ" altLang="cs-CZ" sz="2400" dirty="0" smtClean="0"/>
              <a:t>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 vytvořené nabídky gastronomických služeb pro akce,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 obsazenosti hotelu – snídaně v ceně ubytování, polopenze,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 předpokládané poptávky, kterou lze naplánovat s přihlédnutím k obsazenosti hotelu, rezervace, s přihlédnutím k akcím, které se budou v daném místě a okolí konat,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na základě zkušeností z uplynulého období (hospodářská situace, vliv podnebí, účinek propagačních akcí, rozložení hostů v průběhu dne, návštěvnost </a:t>
            </a:r>
            <a:r>
              <a:rPr lang="cs-CZ" altLang="cs-CZ" sz="2400" dirty="0" err="1"/>
              <a:t>pasantních</a:t>
            </a:r>
            <a:r>
              <a:rPr lang="cs-CZ" altLang="cs-CZ" sz="2400" dirty="0"/>
              <a:t> hostů),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z výrobních možností (kapacita výrobního střediska, technologické vybavení, schopnosti a dovednosti pracovníků),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ze zásob surovin na skladě a z možnosti dodavatelů,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z gastronomických hledisek (racionální výživa, pestrost pokrmů, sezónnost, obměna sortimentu, zařazování novinek apod</a:t>
            </a:r>
            <a:r>
              <a:rPr lang="cs-CZ" altLang="cs-CZ" sz="2400" dirty="0" smtClean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317560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 dirty="0" smtClean="0"/>
              <a:t>Uplatňování nových trendů </a:t>
            </a:r>
            <a:br>
              <a:rPr lang="cs-CZ" altLang="cs-CZ" sz="3600" b="1" dirty="0" smtClean="0"/>
            </a:br>
            <a:r>
              <a:rPr lang="cs-CZ" altLang="cs-CZ" sz="3600" b="1" dirty="0" smtClean="0"/>
              <a:t>ve výrobě</a:t>
            </a:r>
            <a:endParaRPr lang="cs-CZ" altLang="cs-CZ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229600" cy="5797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b="1" dirty="0" smtClean="0"/>
              <a:t>Vzhled současné kuchyně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Nové kuchyňské technologie </a:t>
            </a:r>
            <a:r>
              <a:rPr lang="cs-CZ" altLang="cs-CZ" sz="2400" dirty="0" smtClean="0"/>
              <a:t>– indukční sporáky, </a:t>
            </a:r>
            <a:r>
              <a:rPr lang="cs-CZ" altLang="cs-CZ" sz="2400" dirty="0" err="1" smtClean="0"/>
              <a:t>konvektomaty</a:t>
            </a:r>
            <a:r>
              <a:rPr lang="cs-CZ" altLang="cs-CZ" sz="2400" dirty="0" smtClean="0"/>
              <a:t>, mikrovlnná zařízení, víceúčelové stroje, stolní a varná zařízení (fritézy, grilovací desky, salamandry), technologie pro šokové zchlazování a zmrazování, mycí systémy, technologie pro přípravu pokrmů před hostem, multifunkční varné jednotky, termoboxy, přístroje na měření teplot, gastronádoby, zásobníky na jídlo a nádobí, výdejní linky, banketové vozíky (vyhřívané i chlazené) aj.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Uplatňování nových technologických postupů </a:t>
            </a:r>
            <a:r>
              <a:rPr lang="cs-CZ" altLang="cs-CZ" sz="2400" dirty="0" smtClean="0"/>
              <a:t>a systémů přípravy pokrmů (</a:t>
            </a:r>
            <a:r>
              <a:rPr lang="cs-CZ" altLang="cs-CZ" sz="2400" dirty="0" err="1" smtClean="0"/>
              <a:t>cook</a:t>
            </a:r>
            <a:r>
              <a:rPr lang="cs-CZ" altLang="cs-CZ" sz="2400" dirty="0" smtClean="0"/>
              <a:t> &amp; </a:t>
            </a:r>
            <a:r>
              <a:rPr lang="cs-CZ" altLang="cs-CZ" sz="2400" dirty="0" err="1" smtClean="0"/>
              <a:t>chill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cook</a:t>
            </a:r>
            <a:r>
              <a:rPr lang="cs-CZ" altLang="cs-CZ" sz="2400" dirty="0" smtClean="0"/>
              <a:t> &amp; </a:t>
            </a:r>
            <a:r>
              <a:rPr lang="cs-CZ" altLang="cs-CZ" sz="2400" dirty="0" err="1" smtClean="0"/>
              <a:t>freeze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cook</a:t>
            </a:r>
            <a:r>
              <a:rPr lang="cs-CZ" altLang="cs-CZ" sz="2400" dirty="0" smtClean="0"/>
              <a:t> &amp; hold).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4450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/>
              <a:t>Uplatňování nových trendů </a:t>
            </a:r>
            <a:br>
              <a:rPr lang="cs-CZ" altLang="cs-CZ" sz="3200" b="1" dirty="0"/>
            </a:br>
            <a:r>
              <a:rPr lang="cs-CZ" altLang="cs-CZ" sz="3200" b="1" dirty="0"/>
              <a:t>ve výrobě</a:t>
            </a:r>
            <a:endParaRPr lang="cs-CZ" altLang="cs-CZ" sz="3200" dirty="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4248200"/>
          </a:xfrm>
        </p:spPr>
        <p:txBody>
          <a:bodyPr/>
          <a:lstStyle/>
          <a:p>
            <a:pPr eaLnBrk="1" hangingPunct="1"/>
            <a:endParaRPr lang="cs-CZ" altLang="cs-CZ" sz="1800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marL="0" indent="0" eaLnBrk="1" hangingPunct="1">
              <a:buNone/>
            </a:pPr>
            <a:endParaRPr lang="cs-CZ" altLang="cs-CZ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2520" y="1417638"/>
            <a:ext cx="8229600" cy="579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cs-CZ" altLang="cs-CZ" sz="1800" dirty="0"/>
              <a:t>Dostupnost surovin, výrobků a materiálů</a:t>
            </a:r>
          </a:p>
          <a:p>
            <a:pPr eaLnBrk="1" hangingPunct="1"/>
            <a:r>
              <a:rPr lang="cs-CZ" altLang="cs-CZ" sz="1800" dirty="0"/>
              <a:t>Více čerstvé zeleniny</a:t>
            </a:r>
          </a:p>
          <a:p>
            <a:pPr eaLnBrk="1" hangingPunct="1"/>
            <a:r>
              <a:rPr lang="cs-CZ" altLang="cs-CZ" sz="1800" dirty="0"/>
              <a:t>Roste význam rostlinných produktů</a:t>
            </a:r>
          </a:p>
          <a:p>
            <a:pPr eaLnBrk="1" hangingPunct="1"/>
            <a:r>
              <a:rPr lang="cs-CZ" altLang="cs-CZ" sz="1800" dirty="0"/>
              <a:t>Používání zeleného koření</a:t>
            </a:r>
          </a:p>
          <a:p>
            <a:pPr eaLnBrk="1" hangingPunct="1"/>
            <a:r>
              <a:rPr lang="cs-CZ" altLang="cs-CZ" sz="1800" dirty="0"/>
              <a:t>Snižuje se spotřeba jatečného masa</a:t>
            </a:r>
          </a:p>
          <a:p>
            <a:pPr eaLnBrk="1" hangingPunct="1"/>
            <a:r>
              <a:rPr lang="cs-CZ" altLang="cs-CZ" sz="1800" dirty="0"/>
              <a:t>Větší výběr pečiva</a:t>
            </a:r>
          </a:p>
          <a:p>
            <a:pPr eaLnBrk="1" hangingPunct="1"/>
            <a:r>
              <a:rPr lang="cs-CZ" altLang="cs-CZ" sz="1800" dirty="0"/>
              <a:t>Méně energeticky náročné pokrmy (saláty, bílé maso, méně tuku apod.)</a:t>
            </a:r>
          </a:p>
          <a:p>
            <a:pPr eaLnBrk="1" hangingPunct="1"/>
            <a:r>
              <a:rPr lang="cs-CZ" altLang="cs-CZ" sz="1800" dirty="0"/>
              <a:t>Cukrářská produkce – lehkost</a:t>
            </a:r>
          </a:p>
          <a:p>
            <a:pPr eaLnBrk="1" hangingPunct="1"/>
            <a:r>
              <a:rPr lang="cs-CZ" altLang="cs-CZ" sz="1800" kern="0" dirty="0" smtClean="0"/>
              <a:t>Nápoje (ovocné šťávy, minerální vody, lehké alkoholické míšené nápoje)</a:t>
            </a:r>
          </a:p>
          <a:p>
            <a:pPr eaLnBrk="1" hangingPunct="1"/>
            <a:r>
              <a:rPr lang="cs-CZ" altLang="cs-CZ" sz="1800" kern="0" dirty="0" smtClean="0"/>
              <a:t>Preference jednodušších úprav pokrmů</a:t>
            </a:r>
          </a:p>
          <a:p>
            <a:pPr eaLnBrk="1" hangingPunct="1"/>
            <a:r>
              <a:rPr lang="cs-CZ" altLang="cs-CZ" sz="1800" kern="0" dirty="0" smtClean="0"/>
              <a:t>Menší porce – pestrost a dokonalá chuť</a:t>
            </a:r>
          </a:p>
          <a:p>
            <a:pPr eaLnBrk="1" hangingPunct="1"/>
            <a:r>
              <a:rPr lang="cs-CZ" altLang="cs-CZ" sz="1800" kern="0" dirty="0" smtClean="0"/>
              <a:t>Kvalita je považována za podmínku prodeje</a:t>
            </a:r>
          </a:p>
          <a:p>
            <a:pPr eaLnBrk="1" hangingPunct="1"/>
            <a:r>
              <a:rPr lang="cs-CZ" altLang="cs-CZ" sz="1800" kern="0" dirty="0" smtClean="0"/>
              <a:t>Důraz kladen na úpravu pokrmu na talíři (barevnost, dekorace, umělecká díla)</a:t>
            </a:r>
          </a:p>
          <a:p>
            <a:pPr eaLnBrk="1" hangingPunct="1"/>
            <a:r>
              <a:rPr lang="cs-CZ" altLang="cs-CZ" sz="1800" kern="0" dirty="0" smtClean="0"/>
              <a:t>Front </a:t>
            </a:r>
            <a:r>
              <a:rPr lang="cs-CZ" altLang="cs-CZ" sz="1800" kern="0" dirty="0" err="1" smtClean="0"/>
              <a:t>cooking</a:t>
            </a:r>
            <a:endParaRPr lang="cs-CZ" altLang="cs-CZ" sz="1800" kern="0" dirty="0" smtClean="0"/>
          </a:p>
          <a:p>
            <a:pPr eaLnBrk="1" hangingPunct="1"/>
            <a:r>
              <a:rPr lang="cs-CZ" altLang="cs-CZ" sz="1800" kern="0" dirty="0" err="1" smtClean="0"/>
              <a:t>Slow</a:t>
            </a:r>
            <a:r>
              <a:rPr lang="cs-CZ" altLang="cs-CZ" sz="1800" kern="0" dirty="0" smtClean="0"/>
              <a:t> Food</a:t>
            </a:r>
          </a:p>
          <a:p>
            <a:pPr eaLnBrk="1" hangingPunct="1"/>
            <a:r>
              <a:rPr lang="cs-CZ" altLang="cs-CZ" sz="1800" kern="0" dirty="0" smtClean="0"/>
              <a:t>Používání konveniencí</a:t>
            </a:r>
          </a:p>
          <a:p>
            <a:pPr eaLnBrk="1" hangingPunct="1"/>
            <a:endParaRPr lang="cs-CZ" altLang="cs-CZ" kern="0" dirty="0" smtClean="0"/>
          </a:p>
        </p:txBody>
      </p:sp>
    </p:spTree>
    <p:extLst>
      <p:ext uri="{BB962C8B-B14F-4D97-AF65-F5344CB8AC3E}">
        <p14:creationId xmlns:p14="http://schemas.microsoft.com/office/powerpoint/2010/main" val="25045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zh-CN" sz="3200" b="1" dirty="0" smtClean="0"/>
              <a:t>Vytvoření výrobního a prodejního programu</a:t>
            </a:r>
            <a:r>
              <a:rPr lang="cs-CZ" altLang="zh-CN" sz="3200" dirty="0" smtClean="0"/>
              <a:t> </a:t>
            </a:r>
            <a:endParaRPr 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naplánování, </a:t>
            </a:r>
          </a:p>
          <a:p>
            <a:pPr eaLnBrk="1" hangingPunct="1">
              <a:defRPr/>
            </a:pPr>
            <a:r>
              <a:rPr lang="cs-CZ" dirty="0" smtClean="0"/>
              <a:t>sestavení nabídky jídel a nápojů na základě vlastních možností, kapacit a schopností podniku, analýzy konkurence </a:t>
            </a:r>
          </a:p>
          <a:p>
            <a:pPr eaLnBrk="1" hangingPunct="1">
              <a:defRPr/>
            </a:pPr>
            <a:r>
              <a:rPr lang="cs-CZ" dirty="0" smtClean="0"/>
              <a:t>určení cenové politiky, systému a způsobu obsluhy, marketingu, </a:t>
            </a:r>
          </a:p>
          <a:p>
            <a:pPr eaLnBrk="1" hangingPunct="1">
              <a:defRPr/>
            </a:pPr>
            <a:r>
              <a:rPr lang="cs-CZ" dirty="0" smtClean="0"/>
              <a:t>zajištění dozoru nad standardy a kvalitou poskytovaných gastronomických služeb.</a:t>
            </a:r>
          </a:p>
        </p:txBody>
      </p:sp>
    </p:spTree>
    <p:extLst>
      <p:ext uri="{BB962C8B-B14F-4D97-AF65-F5344CB8AC3E}">
        <p14:creationId xmlns:p14="http://schemas.microsoft.com/office/powerpoint/2010/main" val="280703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290"/>
            <a:ext cx="5050904" cy="642942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b="1" dirty="0"/>
              <a:t>Hostinská činnost</a:t>
            </a:r>
            <a:r>
              <a:rPr lang="cs-CZ" dirty="0"/>
              <a:t> – </a:t>
            </a:r>
            <a:r>
              <a:rPr lang="cs-CZ" dirty="0" smtClean="0"/>
              <a:t>živnost ohlašovací </a:t>
            </a:r>
            <a:r>
              <a:rPr lang="cs-CZ" dirty="0"/>
              <a:t>řemeslná, volné určení typu RZ a rozsah služeb.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Food &amp; </a:t>
            </a:r>
            <a:r>
              <a:rPr lang="cs-CZ" b="1" dirty="0" err="1" smtClean="0">
                <a:solidFill>
                  <a:srgbClr val="FF0000"/>
                </a:solidFill>
              </a:rPr>
              <a:t>Beverage</a:t>
            </a:r>
            <a:r>
              <a:rPr lang="cs-CZ" b="1" dirty="0" smtClean="0">
                <a:solidFill>
                  <a:srgbClr val="FF0000"/>
                </a:solidFill>
              </a:rPr>
              <a:t> management – </a:t>
            </a:r>
          </a:p>
          <a:p>
            <a:pPr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řízení stravovacích činností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smtClean="0"/>
              <a:t>= systém řízení stravovací činnosti hotelového nebo samostatného restauračního podniku, problematika řízení procesů v oblasti plánování výroby, prodeje a kontroly práce ve stravovacím úseku (konec 80.let, převzato z manuálů mezinárodních hotel. společností).</a:t>
            </a:r>
          </a:p>
          <a:p>
            <a:pPr>
              <a:buNone/>
            </a:pPr>
            <a:r>
              <a:rPr lang="cs-CZ" dirty="0" smtClean="0"/>
              <a:t>FOOD = jídlo, strava</a:t>
            </a:r>
          </a:p>
          <a:p>
            <a:pPr>
              <a:buNone/>
            </a:pPr>
            <a:r>
              <a:rPr lang="cs-CZ" dirty="0" smtClean="0"/>
              <a:t>BEVERAGE = nápoje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628800"/>
            <a:ext cx="3357554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>
                <a:cs typeface="Times New Roman" panose="02020603050405020304" pitchFamily="18" charset="0"/>
              </a:rPr>
              <a:t>Nabídka – JL a NL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Přímá - světelné tabule, vývěsné tabule apod., nepřímá,</a:t>
            </a:r>
          </a:p>
          <a:p>
            <a:pPr eaLnBrk="1" hangingPunct="1">
              <a:defRPr/>
            </a:pPr>
            <a:r>
              <a:rPr lang="cs-CZ" dirty="0" smtClean="0"/>
              <a:t>měla by reagovat na  konkrétní spotřebitelskou poptávku,</a:t>
            </a:r>
          </a:p>
          <a:p>
            <a:pPr eaLnBrk="1" hangingPunct="1">
              <a:defRPr/>
            </a:pPr>
            <a:r>
              <a:rPr lang="cs-CZ" dirty="0" smtClean="0"/>
              <a:t>je obrazem osobnosti odpovědné             za provoz,</a:t>
            </a:r>
          </a:p>
          <a:p>
            <a:pPr eaLnBrk="1" hangingPunct="1">
              <a:defRPr/>
            </a:pPr>
            <a:r>
              <a:rPr lang="cs-CZ" dirty="0" smtClean="0"/>
              <a:t>představuje spolupráci výroby a odbytu.</a:t>
            </a:r>
          </a:p>
        </p:txBody>
      </p:sp>
    </p:spTree>
    <p:extLst>
      <p:ext uri="{BB962C8B-B14F-4D97-AF65-F5344CB8AC3E}">
        <p14:creationId xmlns:p14="http://schemas.microsoft.com/office/powerpoint/2010/main" val="860495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800" b="1" dirty="0" smtClean="0"/>
              <a:t>Postup při sestavení nabídky   pro stravovací úsek: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dirty="0" smtClean="0"/>
              <a:t>stanovení cílů (podle druhu restaurace, okolí, situace v zásobování, dovedností zaměstnanců, technického vybavení apod.),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b="1" dirty="0" smtClean="0"/>
              <a:t>analýza trhu,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b="1" dirty="0" smtClean="0"/>
              <a:t>analýza konkurence,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b="1" dirty="0" smtClean="0"/>
              <a:t>vlastní plánování a sestavení nabídky,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b="1" dirty="0" smtClean="0"/>
              <a:t>cenová politika,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dirty="0" smtClean="0"/>
              <a:t>způsob a systém obsluhy,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dirty="0" smtClean="0"/>
              <a:t>marketingové činnosti,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dirty="0" smtClean="0"/>
              <a:t>opatření k podpoře prodeje,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400" dirty="0" smtClean="0"/>
              <a:t>kontrolní činnost – dozor nad standardy a kvalitou.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40992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76250"/>
            <a:ext cx="8229600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Analýza provozních nákladů a výkonů</a:t>
            </a:r>
            <a:r>
              <a:rPr lang="cs-CZ" sz="3200" dirty="0" smtClean="0"/>
              <a:t> </a:t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/>
              <a:t>– počet obsluhujících, odhad: náklady        na suroviny a materiál pro výrobu, průměrná mzda, odhad tržeb, průměrná tržba na 1 hosta, používané kontrolní metody (systém pokladen), odhad hrubého zisku.</a:t>
            </a:r>
          </a:p>
        </p:txBody>
      </p:sp>
    </p:spTree>
    <p:extLst>
      <p:ext uri="{BB962C8B-B14F-4D97-AF65-F5344CB8AC3E}">
        <p14:creationId xmlns:p14="http://schemas.microsoft.com/office/powerpoint/2010/main" val="11369094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Nejčastější metody tvorby cen v gastronomii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b="1" dirty="0" smtClean="0"/>
              <a:t>1. Tvorba cen podle nákladů</a:t>
            </a:r>
            <a:endParaRPr lang="cs-CZ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CS orientovaná na náklady,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podkladem jsou kalkulace = vyčíslení struktury a výše nákladů, přesně určují výši přímých surovinových nákladů,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+ náklady nepřímé (energie, mzdy, nájemné, vybavení, doprava apod.), stanovují se podle normativů, limitů, odborných propočtů, zdůvodněného odhadu vývoje,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+  průměrná míra zisku (přirážka), DPH, spotřební daň apod.,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600" dirty="0" smtClean="0"/>
              <a:t>je administrativně jednoduchá a často používaná.</a:t>
            </a:r>
          </a:p>
        </p:txBody>
      </p:sp>
    </p:spTree>
    <p:extLst>
      <p:ext uri="{BB962C8B-B14F-4D97-AF65-F5344CB8AC3E}">
        <p14:creationId xmlns:p14="http://schemas.microsoft.com/office/powerpoint/2010/main" val="1779482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FFC000"/>
                </a:solidFill>
              </a:rPr>
              <a:t>2. Tvorba cen </a:t>
            </a:r>
            <a:br>
              <a:rPr lang="cs-CZ" b="1" dirty="0" smtClean="0">
                <a:solidFill>
                  <a:srgbClr val="FFC000"/>
                </a:solidFill>
              </a:rPr>
            </a:br>
            <a:r>
              <a:rPr lang="cs-CZ" b="1" dirty="0" smtClean="0">
                <a:solidFill>
                  <a:srgbClr val="FFC000"/>
                </a:solidFill>
              </a:rPr>
              <a:t>podle konkurence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Předchází důsledná analýza konkurence,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může být vhodným vodítkem pro volbu taktiky,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jednoduchá, zprostředkovaně odráží pohled zákazníka na konkurenční produkty,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ale </a:t>
            </a:r>
            <a:r>
              <a:rPr lang="cs-CZ" sz="4400" dirty="0" smtClean="0"/>
              <a:t>nezohledňuje vlastní náklady ani velikost poptávky.</a:t>
            </a:r>
          </a:p>
        </p:txBody>
      </p:sp>
    </p:spTree>
    <p:extLst>
      <p:ext uri="{BB962C8B-B14F-4D97-AF65-F5344CB8AC3E}">
        <p14:creationId xmlns:p14="http://schemas.microsoft.com/office/powerpoint/2010/main" val="14905485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800" b="1" dirty="0" smtClean="0">
                <a:solidFill>
                  <a:srgbClr val="FFC000"/>
                </a:solidFill>
              </a:rPr>
              <a:t>3. Tvorba cen podle poptávky</a:t>
            </a:r>
            <a:r>
              <a:rPr lang="cs-CZ" sz="3800" dirty="0" smtClean="0"/>
              <a:t/>
            </a:r>
            <a:br>
              <a:rPr lang="cs-CZ" sz="3800" dirty="0" smtClean="0"/>
            </a:br>
            <a:endParaRPr lang="cs-CZ" sz="3800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 smtClean="0"/>
              <a:t>poznání CT, </a:t>
            </a:r>
          </a:p>
          <a:p>
            <a:pPr eaLnBrk="1" hangingPunct="1">
              <a:defRPr/>
            </a:pPr>
            <a:r>
              <a:rPr lang="cs-CZ" sz="2800" dirty="0" smtClean="0"/>
              <a:t>Platí: </a:t>
            </a:r>
            <a:r>
              <a:rPr lang="cs-CZ" sz="3600" dirty="0" smtClean="0"/>
              <a:t>ne náklady, ale trh určuje cenu,</a:t>
            </a:r>
          </a:p>
          <a:p>
            <a:pPr eaLnBrk="1" hangingPunct="1">
              <a:defRPr/>
            </a:pPr>
            <a:r>
              <a:rPr lang="cs-CZ" sz="2800" dirty="0" smtClean="0"/>
              <a:t>cena musí zajistit ziskové a efektivní hospodaření,</a:t>
            </a:r>
          </a:p>
          <a:p>
            <a:pPr eaLnBrk="1" hangingPunct="1">
              <a:defRPr/>
            </a:pPr>
            <a:r>
              <a:rPr lang="cs-CZ" sz="2800" dirty="0" smtClean="0"/>
              <a:t>vychází z celkové elasticity poptávky (cenová pružnost ale závisí také na přítomnosti konkurence, ochoty hostů zaplatit určitou cenu, podle struktury výdajů domácností, z nezbytnosti produktu pro zákazníka, možnosti substituce, sezónnosti),</a:t>
            </a:r>
          </a:p>
          <a:p>
            <a:pPr eaLnBrk="1" hangingPunct="1">
              <a:defRPr/>
            </a:pPr>
            <a:r>
              <a:rPr lang="cs-CZ" sz="3600" dirty="0" smtClean="0">
                <a:solidFill>
                  <a:srgbClr val="FFC000"/>
                </a:solidFill>
              </a:rPr>
              <a:t>obtížná metoda.</a:t>
            </a:r>
          </a:p>
        </p:txBody>
      </p:sp>
    </p:spTree>
    <p:extLst>
      <p:ext uri="{BB962C8B-B14F-4D97-AF65-F5344CB8AC3E}">
        <p14:creationId xmlns:p14="http://schemas.microsoft.com/office/powerpoint/2010/main" val="4280284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3800" b="1" dirty="0" smtClean="0">
                <a:solidFill>
                  <a:srgbClr val="FFC000"/>
                </a:solidFill>
              </a:rPr>
              <a:t>4. Kalkulace prodejních </a:t>
            </a:r>
            <a:r>
              <a:rPr lang="cs-CZ" sz="3800" b="1" smtClean="0">
                <a:solidFill>
                  <a:srgbClr val="FFC000"/>
                </a:solidFill>
              </a:rPr>
              <a:t>cen jídel    </a:t>
            </a:r>
            <a:r>
              <a:rPr lang="cs-CZ" sz="3800" b="1" dirty="0" smtClean="0">
                <a:solidFill>
                  <a:srgbClr val="FFC000"/>
                </a:solidFill>
              </a:rPr>
              <a:t/>
            </a:r>
            <a:br>
              <a:rPr lang="cs-CZ" sz="3800" b="1" dirty="0" smtClean="0">
                <a:solidFill>
                  <a:srgbClr val="FFC000"/>
                </a:solidFill>
              </a:rPr>
            </a:br>
            <a:r>
              <a:rPr lang="cs-CZ" sz="3800" b="1" dirty="0" smtClean="0">
                <a:solidFill>
                  <a:srgbClr val="FFC000"/>
                </a:solidFill>
              </a:rPr>
              <a:t> a nápojů </a:t>
            </a:r>
            <a:r>
              <a:rPr lang="cs-CZ" sz="3600" b="1" dirty="0" smtClean="0">
                <a:solidFill>
                  <a:srgbClr val="FFC000"/>
                </a:solidFill>
              </a:rPr>
              <a:t>ze zkušenosti </a:t>
            </a:r>
            <a:endParaRPr lang="cs-CZ" sz="3800" b="1" dirty="0" smtClean="0">
              <a:solidFill>
                <a:srgbClr val="FFC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informace o nákladech své produkce,</a:t>
            </a:r>
          </a:p>
          <a:p>
            <a:pPr eaLnBrk="1" hangingPunct="1">
              <a:defRPr/>
            </a:pPr>
            <a:r>
              <a:rPr lang="cs-CZ" dirty="0" smtClean="0"/>
              <a:t>vlastní představa o zisku,</a:t>
            </a:r>
          </a:p>
          <a:p>
            <a:pPr eaLnBrk="1" hangingPunct="1">
              <a:defRPr/>
            </a:pPr>
            <a:r>
              <a:rPr lang="cs-CZ" sz="4000" dirty="0" smtClean="0"/>
              <a:t>vychází se </a:t>
            </a:r>
            <a:r>
              <a:rPr lang="cs-CZ" sz="4000" dirty="0" smtClean="0">
                <a:solidFill>
                  <a:srgbClr val="FFC000"/>
                </a:solidFill>
              </a:rPr>
              <a:t>ze zkušenosti </a:t>
            </a:r>
            <a:r>
              <a:rPr lang="cs-CZ" sz="4000" dirty="0" smtClean="0"/>
              <a:t>z minulých období</a:t>
            </a:r>
            <a:r>
              <a:rPr lang="cs-CZ" dirty="0" smtClean="0"/>
              <a:t>, z účetní evidence, popř. z odhadu.</a:t>
            </a:r>
          </a:p>
        </p:txBody>
      </p:sp>
    </p:spTree>
    <p:extLst>
      <p:ext uri="{BB962C8B-B14F-4D97-AF65-F5344CB8AC3E}">
        <p14:creationId xmlns:p14="http://schemas.microsoft.com/office/powerpoint/2010/main" val="1252880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Kalkulační metody: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Přirážková metoda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= </a:t>
            </a:r>
            <a:r>
              <a:rPr lang="cs-CZ" dirty="0" err="1" smtClean="0"/>
              <a:t>metoda</a:t>
            </a:r>
            <a:r>
              <a:rPr lang="cs-CZ" dirty="0" smtClean="0"/>
              <a:t> použití koeficientů = základní metoda, </a:t>
            </a:r>
          </a:p>
          <a:p>
            <a:pPr eaLnBrk="1" hangingPunct="1">
              <a:defRPr/>
            </a:pPr>
            <a:r>
              <a:rPr lang="cs-CZ" dirty="0" smtClean="0"/>
              <a:t>vychází z přímých nákladů na suroviny a zboží + zisková přirážka (pokrytí nepřímých nákladů, zisk),</a:t>
            </a:r>
          </a:p>
          <a:p>
            <a:pPr eaLnBrk="1" hangingPunct="1">
              <a:defRPr/>
            </a:pPr>
            <a:r>
              <a:rPr lang="cs-CZ" dirty="0" smtClean="0"/>
              <a:t>jednoduchá, ale nebere v úvahu pracnost pokrmů ani situaci na trhu.</a:t>
            </a:r>
            <a:endParaRPr lang="cs-CZ" b="1" dirty="0" smtClean="0"/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Prodejní cena = přímé náklady + zisková přirážka (200-300 %)+ DPH</a:t>
            </a:r>
          </a:p>
        </p:txBody>
      </p:sp>
    </p:spTree>
    <p:extLst>
      <p:ext uri="{BB962C8B-B14F-4D97-AF65-F5344CB8AC3E}">
        <p14:creationId xmlns:p14="http://schemas.microsoft.com/office/powerpoint/2010/main" val="3002945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Další metody:</a:t>
            </a:r>
            <a:r>
              <a:rPr lang="cs-CZ" sz="3200" dirty="0" smtClean="0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metoda rozvržení nákladů,</a:t>
            </a:r>
          </a:p>
          <a:p>
            <a:pPr eaLnBrk="1" hangingPunct="1">
              <a:defRPr/>
            </a:pPr>
            <a:r>
              <a:rPr lang="cs-CZ" b="1" dirty="0" smtClean="0"/>
              <a:t>aplikace ziskového rozpětí,</a:t>
            </a:r>
          </a:p>
          <a:p>
            <a:pPr eaLnBrk="1" hangingPunct="1">
              <a:defRPr/>
            </a:pPr>
            <a:r>
              <a:rPr lang="cs-CZ" b="1" dirty="0" smtClean="0"/>
              <a:t>vztah ceny a objemu prodeje,</a:t>
            </a:r>
          </a:p>
          <a:p>
            <a:pPr eaLnBrk="1" hangingPunct="1">
              <a:defRPr/>
            </a:pPr>
            <a:r>
              <a:rPr lang="cs-CZ" b="1" dirty="0" smtClean="0"/>
              <a:t>integrovaná metoda (</a:t>
            </a:r>
            <a:r>
              <a:rPr lang="cs-CZ" b="1" dirty="0" err="1" smtClean="0"/>
              <a:t>Integrating</a:t>
            </a:r>
            <a:r>
              <a:rPr lang="cs-CZ" b="1" dirty="0" smtClean="0"/>
              <a:t> Menu </a:t>
            </a:r>
            <a:r>
              <a:rPr lang="cs-CZ" b="1" dirty="0" err="1" smtClean="0"/>
              <a:t>Pricing</a:t>
            </a:r>
            <a:r>
              <a:rPr lang="cs-CZ" b="1" dirty="0" smtClean="0"/>
              <a:t> </a:t>
            </a:r>
            <a:r>
              <a:rPr lang="cs-CZ" b="1" dirty="0" err="1" smtClean="0"/>
              <a:t>System</a:t>
            </a:r>
            <a:r>
              <a:rPr lang="cs-CZ" b="1" dirty="0" smtClean="0"/>
              <a:t>),</a:t>
            </a:r>
          </a:p>
          <a:p>
            <a:pPr eaLnBrk="1" hangingPunct="1">
              <a:defRPr/>
            </a:pPr>
            <a:r>
              <a:rPr lang="cs-CZ" b="1" dirty="0" smtClean="0"/>
              <a:t>metoda Menu </a:t>
            </a:r>
            <a:r>
              <a:rPr lang="cs-CZ" b="1" dirty="0" err="1" smtClean="0"/>
              <a:t>Engineering</a:t>
            </a:r>
            <a:r>
              <a:rPr lang="cs-CZ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834244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Při tvorbě cen – kombinace: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Cena musí zabezpečit </a:t>
            </a:r>
            <a:r>
              <a:rPr lang="cs-CZ" sz="3600" b="1" dirty="0" smtClean="0"/>
              <a:t>úhradu nákladů</a:t>
            </a:r>
            <a:r>
              <a:rPr lang="cs-CZ" sz="3600" dirty="0" smtClean="0"/>
              <a:t>, </a:t>
            </a:r>
          </a:p>
          <a:p>
            <a:pPr eaLnBrk="1" hangingPunct="1">
              <a:defRPr/>
            </a:pPr>
            <a:r>
              <a:rPr lang="cs-CZ" dirty="0" smtClean="0"/>
              <a:t>vytvářet základ pro efektivní hospodaření a rozvoj firmy,</a:t>
            </a:r>
          </a:p>
          <a:p>
            <a:pPr eaLnBrk="1" hangingPunct="1">
              <a:defRPr/>
            </a:pPr>
            <a:r>
              <a:rPr lang="cs-CZ" dirty="0" smtClean="0"/>
              <a:t>operativně reagovat na konkrétní spotřebitelskou poptávku,</a:t>
            </a:r>
          </a:p>
          <a:p>
            <a:pPr eaLnBrk="1" hangingPunct="1">
              <a:defRPr/>
            </a:pPr>
            <a:r>
              <a:rPr lang="cs-CZ" dirty="0" smtClean="0"/>
              <a:t>vycházet z cílových skupin zákazníků, na kterou se podnik zaměřuje.</a:t>
            </a:r>
          </a:p>
        </p:txBody>
      </p:sp>
    </p:spTree>
    <p:extLst>
      <p:ext uri="{BB962C8B-B14F-4D97-AF65-F5344CB8AC3E}">
        <p14:creationId xmlns:p14="http://schemas.microsoft.com/office/powerpoint/2010/main" val="90983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Funkce</a:t>
            </a:r>
            <a:r>
              <a:rPr lang="en-US" b="1" dirty="0" smtClean="0"/>
              <a:t> </a:t>
            </a:r>
            <a:r>
              <a:rPr lang="en-US" b="1" dirty="0" err="1" smtClean="0"/>
              <a:t>gastronomických</a:t>
            </a:r>
            <a:r>
              <a:rPr lang="en-US" b="1" dirty="0" smtClean="0"/>
              <a:t> </a:t>
            </a:r>
            <a:r>
              <a:rPr lang="en-US" b="1" dirty="0" err="1" smtClean="0"/>
              <a:t>provozů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8579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 smtClean="0"/>
              <a:t>Základním</a:t>
            </a:r>
            <a:r>
              <a:rPr lang="en-US" dirty="0" smtClean="0"/>
              <a:t> </a:t>
            </a:r>
            <a:r>
              <a:rPr lang="en-US" dirty="0" err="1" smtClean="0"/>
              <a:t>úkolem</a:t>
            </a:r>
            <a:r>
              <a:rPr lang="en-US" dirty="0" smtClean="0"/>
              <a:t> </a:t>
            </a:r>
            <a:r>
              <a:rPr lang="en-US" dirty="0" err="1" smtClean="0"/>
              <a:t>gastronomických</a:t>
            </a:r>
            <a:r>
              <a:rPr lang="en-US" dirty="0" smtClean="0"/>
              <a:t> </a:t>
            </a:r>
            <a:r>
              <a:rPr lang="en-US" dirty="0" err="1" smtClean="0"/>
              <a:t>provozů</a:t>
            </a:r>
            <a:r>
              <a:rPr lang="en-US" dirty="0" smtClean="0"/>
              <a:t> je </a:t>
            </a:r>
            <a:r>
              <a:rPr lang="en-US" b="1" dirty="0" err="1" smtClean="0"/>
              <a:t>uspokojovat</a:t>
            </a:r>
            <a:r>
              <a:rPr lang="en-US" b="1" dirty="0" smtClean="0"/>
              <a:t> </a:t>
            </a:r>
            <a:r>
              <a:rPr lang="en-US" b="1" dirty="0" err="1" smtClean="0"/>
              <a:t>poptávku</a:t>
            </a:r>
            <a:r>
              <a:rPr lang="en-US" b="1" dirty="0" smtClean="0"/>
              <a:t> </a:t>
            </a:r>
            <a:r>
              <a:rPr lang="en-US" b="1" dirty="0" err="1" smtClean="0"/>
              <a:t>výživových</a:t>
            </a:r>
            <a:r>
              <a:rPr lang="en-US" b="1" dirty="0" smtClean="0"/>
              <a:t> </a:t>
            </a:r>
            <a:r>
              <a:rPr lang="en-US" b="1" dirty="0" err="1" smtClean="0"/>
              <a:t>potřeb</a:t>
            </a:r>
            <a:r>
              <a:rPr lang="en-US" b="1" dirty="0" smtClean="0"/>
              <a:t> </a:t>
            </a:r>
            <a:r>
              <a:rPr lang="en-US" b="1" dirty="0" err="1" smtClean="0"/>
              <a:t>obyvatelstva</a:t>
            </a:r>
            <a:r>
              <a:rPr lang="en-US" b="1" dirty="0" smtClean="0"/>
              <a:t> </a:t>
            </a:r>
            <a:r>
              <a:rPr lang="en-US" dirty="0" err="1" smtClean="0"/>
              <a:t>rozvojem</a:t>
            </a:r>
            <a:r>
              <a:rPr lang="en-US" dirty="0" smtClean="0"/>
              <a:t> </a:t>
            </a:r>
            <a:r>
              <a:rPr lang="en-US" dirty="0" err="1" smtClean="0"/>
              <a:t>výroby</a:t>
            </a:r>
            <a:r>
              <a:rPr lang="en-US" dirty="0" smtClean="0"/>
              <a:t>, </a:t>
            </a:r>
            <a:r>
              <a:rPr lang="en-US" dirty="0" err="1" smtClean="0"/>
              <a:t>prodeje</a:t>
            </a:r>
            <a:r>
              <a:rPr lang="en-US" dirty="0" smtClean="0"/>
              <a:t> a </a:t>
            </a:r>
            <a:r>
              <a:rPr lang="en-US" dirty="0" err="1" smtClean="0"/>
              <a:t>organizací</a:t>
            </a:r>
            <a:r>
              <a:rPr lang="en-US" dirty="0" smtClean="0"/>
              <a:t> </a:t>
            </a:r>
            <a:r>
              <a:rPr lang="en-US" dirty="0" err="1" smtClean="0"/>
              <a:t>spotřeby</a:t>
            </a:r>
            <a:r>
              <a:rPr lang="en-US" dirty="0" smtClean="0"/>
              <a:t> </a:t>
            </a:r>
            <a:r>
              <a:rPr lang="en-US" dirty="0" err="1" smtClean="0"/>
              <a:t>pokrmů</a:t>
            </a:r>
            <a:r>
              <a:rPr lang="en-US" dirty="0" smtClean="0"/>
              <a:t> a </a:t>
            </a:r>
            <a:r>
              <a:rPr lang="en-US" dirty="0" err="1" smtClean="0"/>
              <a:t>nápojů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en-US" dirty="0" err="1" smtClean="0"/>
              <a:t>Gastronomie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svá</a:t>
            </a:r>
            <a:r>
              <a:rPr lang="en-US" dirty="0" smtClean="0"/>
              <a:t> </a:t>
            </a:r>
            <a:r>
              <a:rPr lang="en-US" dirty="0" err="1" smtClean="0"/>
              <a:t>specifika</a:t>
            </a:r>
            <a:r>
              <a:rPr lang="cs-CZ" dirty="0" smtClean="0"/>
              <a:t> - </a:t>
            </a:r>
            <a:r>
              <a:rPr lang="en-US" dirty="0" err="1" smtClean="0"/>
              <a:t>propojení</a:t>
            </a:r>
            <a:r>
              <a:rPr lang="en-US" dirty="0" smtClean="0"/>
              <a:t> </a:t>
            </a:r>
            <a:r>
              <a:rPr lang="en-US" dirty="0" err="1" smtClean="0"/>
              <a:t>výroby</a:t>
            </a:r>
            <a:r>
              <a:rPr lang="en-US" dirty="0" smtClean="0"/>
              <a:t> a </a:t>
            </a:r>
            <a:r>
              <a:rPr lang="en-US" dirty="0" err="1" smtClean="0"/>
              <a:t>oběhu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dvou</a:t>
            </a:r>
            <a:r>
              <a:rPr lang="en-US" dirty="0" smtClean="0"/>
              <a:t> </a:t>
            </a:r>
            <a:r>
              <a:rPr lang="en-US" dirty="0" err="1" smtClean="0"/>
              <a:t>technologicky</a:t>
            </a:r>
            <a:r>
              <a:rPr lang="en-US" dirty="0" smtClean="0"/>
              <a:t> a </a:t>
            </a:r>
            <a:r>
              <a:rPr lang="en-US" dirty="0" err="1" smtClean="0"/>
              <a:t>ekonomicky</a:t>
            </a:r>
            <a:r>
              <a:rPr lang="en-US" dirty="0" smtClean="0"/>
              <a:t> </a:t>
            </a:r>
            <a:r>
              <a:rPr lang="en-US" dirty="0" err="1" smtClean="0"/>
              <a:t>odlišných</a:t>
            </a:r>
            <a:r>
              <a:rPr lang="en-US" dirty="0" smtClean="0"/>
              <a:t> </a:t>
            </a:r>
            <a:r>
              <a:rPr lang="en-US" dirty="0" err="1" smtClean="0"/>
              <a:t>činností</a:t>
            </a:r>
            <a:r>
              <a:rPr lang="en-US" dirty="0" smtClean="0"/>
              <a:t> v 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odvětví</a:t>
            </a:r>
            <a:r>
              <a:rPr lang="en-US" dirty="0" smtClean="0"/>
              <a:t> v </a:t>
            </a:r>
            <a:r>
              <a:rPr lang="en-US" dirty="0" err="1" smtClean="0"/>
              <a:t>rámci</a:t>
            </a:r>
            <a:r>
              <a:rPr lang="en-US" dirty="0" smtClean="0"/>
              <a:t> </a:t>
            </a:r>
            <a:r>
              <a:rPr lang="en-US" dirty="0" err="1" smtClean="0"/>
              <a:t>provozních</a:t>
            </a:r>
            <a:r>
              <a:rPr lang="en-US" dirty="0" smtClean="0"/>
              <a:t> </a:t>
            </a:r>
            <a:r>
              <a:rPr lang="en-US" dirty="0" err="1" smtClean="0"/>
              <a:t>jednotek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en-US" b="1" dirty="0" err="1" smtClean="0"/>
              <a:t>Propojení</a:t>
            </a:r>
            <a:r>
              <a:rPr lang="en-US" b="1" dirty="0" smtClean="0"/>
              <a:t> </a:t>
            </a:r>
            <a:r>
              <a:rPr lang="en-US" b="1" dirty="0" err="1" smtClean="0"/>
              <a:t>výroby</a:t>
            </a:r>
            <a:r>
              <a:rPr lang="en-US" b="1" dirty="0" smtClean="0"/>
              <a:t> a </a:t>
            </a:r>
            <a:r>
              <a:rPr lang="en-US" b="1" dirty="0" err="1" smtClean="0"/>
              <a:t>oběhu</a:t>
            </a:r>
            <a:r>
              <a:rPr lang="en-US" b="1" dirty="0" smtClean="0"/>
              <a:t> je </a:t>
            </a:r>
            <a:r>
              <a:rPr lang="en-US" b="1" dirty="0" err="1" smtClean="0"/>
              <a:t>charakteristické</a:t>
            </a:r>
            <a:r>
              <a:rPr lang="en-US" b="1" dirty="0" smtClean="0"/>
              <a:t>:</a:t>
            </a:r>
            <a:endParaRPr lang="cs-CZ" b="1" dirty="0" smtClean="0"/>
          </a:p>
          <a:p>
            <a:pPr lvl="0"/>
            <a:r>
              <a:rPr lang="en-US" dirty="0" err="1" smtClean="0"/>
              <a:t>místním</a:t>
            </a:r>
            <a:r>
              <a:rPr lang="en-US" dirty="0" smtClean="0"/>
              <a:t> </a:t>
            </a:r>
            <a:r>
              <a:rPr lang="en-US" dirty="0" err="1" smtClean="0"/>
              <a:t>spojením</a:t>
            </a:r>
            <a:r>
              <a:rPr lang="en-US" dirty="0" smtClean="0"/>
              <a:t> </a:t>
            </a:r>
            <a:r>
              <a:rPr lang="en-US" dirty="0" err="1" smtClean="0"/>
              <a:t>výroby</a:t>
            </a:r>
            <a:r>
              <a:rPr lang="en-US" dirty="0" smtClean="0"/>
              <a:t>, </a:t>
            </a:r>
            <a:r>
              <a:rPr lang="en-US" dirty="0" err="1" smtClean="0"/>
              <a:t>odbytu</a:t>
            </a:r>
            <a:r>
              <a:rPr lang="en-US" dirty="0" smtClean="0"/>
              <a:t> a </a:t>
            </a:r>
            <a:r>
              <a:rPr lang="en-US" dirty="0" err="1" smtClean="0"/>
              <a:t>konečné</a:t>
            </a:r>
            <a:r>
              <a:rPr lang="en-US" dirty="0" smtClean="0"/>
              <a:t> </a:t>
            </a:r>
            <a:r>
              <a:rPr lang="en-US" dirty="0" err="1" smtClean="0"/>
              <a:t>spotřeby</a:t>
            </a:r>
            <a:r>
              <a:rPr lang="en-US" dirty="0" smtClean="0"/>
              <a:t> </a:t>
            </a:r>
            <a:r>
              <a:rPr lang="en-US" dirty="0" err="1" smtClean="0"/>
              <a:t>pokrmů</a:t>
            </a:r>
            <a:r>
              <a:rPr lang="en-US" dirty="0" smtClean="0"/>
              <a:t> a </a:t>
            </a:r>
            <a:r>
              <a:rPr lang="en-US" dirty="0" err="1" smtClean="0"/>
              <a:t>nápojů</a:t>
            </a:r>
            <a:r>
              <a:rPr lang="en-US" dirty="0" smtClean="0"/>
              <a:t> s </a:t>
            </a:r>
            <a:r>
              <a:rPr lang="en-US" dirty="0" err="1" smtClean="0"/>
              <a:t>produkcí</a:t>
            </a:r>
            <a:r>
              <a:rPr lang="en-US" dirty="0" smtClean="0"/>
              <a:t> a </a:t>
            </a:r>
            <a:r>
              <a:rPr lang="en-US" dirty="0" err="1" smtClean="0"/>
              <a:t>realizací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,</a:t>
            </a:r>
            <a:endParaRPr lang="cs-CZ" dirty="0" smtClean="0"/>
          </a:p>
          <a:p>
            <a:pPr lvl="0"/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výrobou</a:t>
            </a:r>
            <a:r>
              <a:rPr lang="en-US" dirty="0" smtClean="0"/>
              <a:t>, </a:t>
            </a:r>
            <a:r>
              <a:rPr lang="en-US" dirty="0" err="1" smtClean="0"/>
              <a:t>odbytem</a:t>
            </a:r>
            <a:r>
              <a:rPr lang="en-US" dirty="0" smtClean="0"/>
              <a:t> a </a:t>
            </a:r>
            <a:r>
              <a:rPr lang="en-US" dirty="0" err="1" smtClean="0"/>
              <a:t>spotřebou</a:t>
            </a:r>
            <a:r>
              <a:rPr lang="en-US" dirty="0" smtClean="0"/>
              <a:t> </a:t>
            </a:r>
            <a:r>
              <a:rPr lang="en-US" dirty="0" err="1" smtClean="0"/>
              <a:t>existuje</a:t>
            </a:r>
            <a:r>
              <a:rPr lang="en-US" dirty="0" smtClean="0"/>
              <a:t> </a:t>
            </a:r>
            <a:r>
              <a:rPr lang="en-US" dirty="0" err="1" smtClean="0"/>
              <a:t>relativně</a:t>
            </a:r>
            <a:r>
              <a:rPr lang="en-US" dirty="0" smtClean="0"/>
              <a:t> </a:t>
            </a:r>
            <a:r>
              <a:rPr lang="en-US" dirty="0" err="1" smtClean="0"/>
              <a:t>těsná</a:t>
            </a:r>
            <a:r>
              <a:rPr lang="en-US" dirty="0" smtClean="0"/>
              <a:t> </a:t>
            </a:r>
            <a:r>
              <a:rPr lang="en-US" dirty="0" err="1" smtClean="0"/>
              <a:t>časová</a:t>
            </a:r>
            <a:r>
              <a:rPr lang="en-US" dirty="0" smtClean="0"/>
              <a:t> </a:t>
            </a:r>
            <a:r>
              <a:rPr lang="en-US" dirty="0" err="1" smtClean="0"/>
              <a:t>kontinuita</a:t>
            </a:r>
            <a:r>
              <a:rPr lang="en-US" dirty="0" smtClean="0"/>
              <a:t>,</a:t>
            </a:r>
            <a:endParaRPr lang="cs-CZ" dirty="0" smtClean="0"/>
          </a:p>
          <a:p>
            <a:pPr lvl="0"/>
            <a:r>
              <a:rPr lang="en-US" dirty="0" err="1" smtClean="0"/>
              <a:t>produkovaný</a:t>
            </a:r>
            <a:r>
              <a:rPr lang="en-US" dirty="0" smtClean="0"/>
              <a:t> </a:t>
            </a:r>
            <a:r>
              <a:rPr lang="en-US" dirty="0" err="1" smtClean="0"/>
              <a:t>sortiment</a:t>
            </a:r>
            <a:r>
              <a:rPr lang="en-US" dirty="0" smtClean="0"/>
              <a:t> z </a:t>
            </a:r>
            <a:r>
              <a:rPr lang="en-US" dirty="0" err="1" smtClean="0"/>
              <a:t>hlediska</a:t>
            </a:r>
            <a:r>
              <a:rPr lang="en-US" dirty="0" smtClean="0"/>
              <a:t> </a:t>
            </a:r>
            <a:r>
              <a:rPr lang="en-US" dirty="0" err="1" smtClean="0"/>
              <a:t>času</a:t>
            </a:r>
            <a:r>
              <a:rPr lang="en-US" dirty="0" smtClean="0"/>
              <a:t> je </a:t>
            </a:r>
            <a:r>
              <a:rPr lang="en-US" dirty="0" err="1" smtClean="0"/>
              <a:t>vysoce</a:t>
            </a:r>
            <a:r>
              <a:rPr lang="en-US" dirty="0" smtClean="0"/>
              <a:t> </a:t>
            </a:r>
            <a:r>
              <a:rPr lang="en-US" dirty="0" err="1" smtClean="0"/>
              <a:t>variabilní</a:t>
            </a:r>
            <a:r>
              <a:rPr lang="en-US" dirty="0" smtClean="0"/>
              <a:t>, </a:t>
            </a:r>
            <a:r>
              <a:rPr lang="en-US" dirty="0" err="1" smtClean="0"/>
              <a:t>mění</a:t>
            </a:r>
            <a:r>
              <a:rPr lang="en-US" dirty="0" smtClean="0"/>
              <a:t> se </a:t>
            </a:r>
            <a:r>
              <a:rPr lang="en-US" dirty="0" err="1" smtClean="0"/>
              <a:t>i</a:t>
            </a:r>
            <a:r>
              <a:rPr lang="en-US" dirty="0" smtClean="0"/>
              <a:t> v 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dne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b="1" dirty="0" smtClean="0"/>
              <a:t>Náklady na suroviny</a:t>
            </a:r>
            <a:endParaRPr lang="cs-CZ" sz="320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00213"/>
            <a:ext cx="8229600" cy="572135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Náklady na suroviny a zboží k přípravě pokrmů – tvoří 30 % k docílenému obratu,</a:t>
            </a:r>
          </a:p>
          <a:p>
            <a:pPr eaLnBrk="1" hangingPunct="1">
              <a:defRPr/>
            </a:pPr>
            <a:r>
              <a:rPr lang="cs-CZ" dirty="0" smtClean="0"/>
              <a:t>náklady u nápojů 17 – 22 % k obratu.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/>
              <a:t>Podíl kolísá podle druhu podniku, kvality služeb a nakupovaných produktů.</a:t>
            </a:r>
          </a:p>
        </p:txBody>
      </p:sp>
    </p:spTree>
    <p:extLst>
      <p:ext uri="{BB962C8B-B14F-4D97-AF65-F5344CB8AC3E}">
        <p14:creationId xmlns:p14="http://schemas.microsoft.com/office/powerpoint/2010/main" val="2856042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Specifika prodeje ve veřejném stravování: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95850"/>
          </a:xfrm>
        </p:spPr>
        <p:txBody>
          <a:bodyPr/>
          <a:lstStyle/>
          <a:p>
            <a:pPr eaLnBrk="1" hangingPunct="1"/>
            <a:r>
              <a:rPr lang="cs-CZ" altLang="cs-CZ" sz="2000" dirty="0" smtClean="0"/>
              <a:t>prodej je ve většině případů těsně spojen s výrobou a následnou spotřebou,</a:t>
            </a:r>
          </a:p>
          <a:p>
            <a:pPr eaLnBrk="1" hangingPunct="1"/>
            <a:r>
              <a:rPr lang="cs-CZ" altLang="cs-CZ" sz="2000" dirty="0" smtClean="0"/>
              <a:t>spotřeba se uskutečňuje většinou na stejném místě, (vliv na vybavení, prostorové uspořádání a průběh vlastního prodeje),</a:t>
            </a:r>
          </a:p>
          <a:p>
            <a:pPr eaLnBrk="1" hangingPunct="1"/>
            <a:r>
              <a:rPr lang="cs-CZ" altLang="cs-CZ" sz="2000" dirty="0" smtClean="0"/>
              <a:t>delší čas uskutečnění jednoho prodeje.</a:t>
            </a:r>
          </a:p>
          <a:p>
            <a:pPr marL="0" indent="0" eaLnBrk="1" hangingPunct="1">
              <a:buNone/>
            </a:pPr>
            <a:r>
              <a:rPr lang="cs-CZ" altLang="zh-CN" sz="2000" b="1" dirty="0" smtClean="0"/>
              <a:t>Obsluhovat</a:t>
            </a:r>
            <a:r>
              <a:rPr lang="cs-CZ" altLang="zh-CN" sz="2000" dirty="0" smtClean="0"/>
              <a:t> = nejen předkládat jídla a nápoje, ale také nabídka pohody, možnost odpočinku, vlastní péče o hosta, ovlivňování jeho rozhodování, profesionální chování a zručnost obsluhujícího, elegantní servis. </a:t>
            </a:r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409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929190" y="428604"/>
            <a:ext cx="4086196" cy="39290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259632" y="764704"/>
            <a:ext cx="66437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3200" b="1" dirty="0" smtClean="0"/>
              <a:t>Odbytové činnosti gastronomického podniku</a:t>
            </a:r>
          </a:p>
          <a:p>
            <a:pPr>
              <a:buNone/>
            </a:pPr>
            <a:endParaRPr lang="cs-CZ" sz="3200" b="1" dirty="0"/>
          </a:p>
          <a:p>
            <a:pPr>
              <a:buNone/>
            </a:pPr>
            <a:r>
              <a:rPr lang="cs-CZ" sz="2400" b="1" dirty="0" smtClean="0"/>
              <a:t>Pracovní operace:</a:t>
            </a:r>
          </a:p>
          <a:p>
            <a:pPr>
              <a:buNone/>
            </a:pPr>
            <a:endParaRPr lang="cs-CZ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Příprava odbytové místnosti, personálu, kontrola zařízení a uvedení do chodu, příprava provozu,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obsluha zákazníka,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vyúčtování s hostem – na základě důvěry, </a:t>
            </a:r>
            <a:r>
              <a:rPr lang="cs-CZ" sz="2400" dirty="0" err="1" smtClean="0"/>
              <a:t>guest</a:t>
            </a:r>
            <a:r>
              <a:rPr lang="cs-CZ" sz="2400" dirty="0" smtClean="0"/>
              <a:t> </a:t>
            </a:r>
            <a:r>
              <a:rPr lang="cs-CZ" sz="2400" dirty="0" err="1" smtClean="0"/>
              <a:t>check</a:t>
            </a:r>
            <a:r>
              <a:rPr lang="cs-CZ" sz="2400" dirty="0" smtClean="0"/>
              <a:t> </a:t>
            </a:r>
            <a:r>
              <a:rPr lang="cs-CZ" sz="2400" dirty="0" err="1" smtClean="0"/>
              <a:t>system</a:t>
            </a:r>
            <a:r>
              <a:rPr lang="cs-CZ" sz="2400" dirty="0" smtClean="0"/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kontrola tržeb a spotřeby,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ukončení provozu.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922"/>
            <a:ext cx="8229600" cy="650085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Zařazení </a:t>
            </a:r>
            <a:r>
              <a:rPr lang="cs-CZ" b="1" dirty="0" smtClean="0"/>
              <a:t>pracovníků:</a:t>
            </a:r>
            <a:endParaRPr lang="cs-CZ" dirty="0"/>
          </a:p>
          <a:p>
            <a:pPr lvl="0"/>
            <a:r>
              <a:rPr lang="cs-CZ" dirty="0" err="1"/>
              <a:t>polévkář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err="1" smtClean="0"/>
              <a:t>nápojář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 </a:t>
            </a:r>
            <a:r>
              <a:rPr lang="cs-CZ" dirty="0" err="1"/>
              <a:t>sommeliér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err="1" smtClean="0"/>
              <a:t>debarasiér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err="1" smtClean="0"/>
              <a:t>ordeuvriér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err="1" smtClean="0"/>
              <a:t>maitre</a:t>
            </a:r>
            <a:r>
              <a:rPr lang="cs-CZ" dirty="0" smtClean="0"/>
              <a:t> </a:t>
            </a:r>
            <a:r>
              <a:rPr lang="cs-CZ" dirty="0"/>
              <a:t>d´hotel, </a:t>
            </a:r>
            <a:endParaRPr lang="cs-CZ" dirty="0" smtClean="0"/>
          </a:p>
          <a:p>
            <a:pPr lvl="0"/>
            <a:r>
              <a:rPr lang="cs-CZ" dirty="0" err="1" smtClean="0"/>
              <a:t>chef</a:t>
            </a:r>
            <a:r>
              <a:rPr lang="cs-CZ" dirty="0" smtClean="0"/>
              <a:t> </a:t>
            </a:r>
            <a:r>
              <a:rPr lang="cs-CZ" dirty="0"/>
              <a:t>de rang, </a:t>
            </a:r>
            <a:endParaRPr lang="cs-CZ" dirty="0" smtClean="0"/>
          </a:p>
          <a:p>
            <a:pPr lvl="0"/>
            <a:r>
              <a:rPr lang="cs-CZ" dirty="0" err="1" smtClean="0"/>
              <a:t>commis</a:t>
            </a:r>
            <a:r>
              <a:rPr lang="cs-CZ" dirty="0" smtClean="0"/>
              <a:t> </a:t>
            </a:r>
            <a:r>
              <a:rPr lang="cs-CZ" dirty="0"/>
              <a:t>de </a:t>
            </a:r>
            <a:r>
              <a:rPr lang="cs-CZ" dirty="0" smtClean="0"/>
              <a:t>rang, </a:t>
            </a:r>
          </a:p>
          <a:p>
            <a:pPr lvl="0"/>
            <a:r>
              <a:rPr lang="cs-CZ" dirty="0" err="1" smtClean="0"/>
              <a:t>buffetiér</a:t>
            </a:r>
            <a:r>
              <a:rPr lang="cs-CZ" dirty="0"/>
              <a:t>, </a:t>
            </a:r>
            <a:endParaRPr lang="cs-CZ" dirty="0" smtClean="0"/>
          </a:p>
          <a:p>
            <a:pPr lvl="0"/>
            <a:r>
              <a:rPr lang="cs-CZ" dirty="0" err="1" smtClean="0"/>
              <a:t>barista</a:t>
            </a:r>
            <a:r>
              <a:rPr lang="cs-CZ" dirty="0" smtClean="0"/>
              <a:t>, barman, </a:t>
            </a:r>
          </a:p>
          <a:p>
            <a:pPr lvl="0"/>
            <a:r>
              <a:rPr lang="cs-CZ" dirty="0" smtClean="0"/>
              <a:t>kuchyňská </a:t>
            </a:r>
            <a:r>
              <a:rPr lang="cs-CZ" dirty="0"/>
              <a:t>pokladní, </a:t>
            </a:r>
            <a:endParaRPr lang="cs-CZ" dirty="0" smtClean="0"/>
          </a:p>
          <a:p>
            <a:pPr lvl="0"/>
            <a:r>
              <a:rPr lang="cs-CZ" dirty="0" smtClean="0"/>
              <a:t>vedoucí </a:t>
            </a:r>
            <a:r>
              <a:rPr lang="cs-CZ" dirty="0"/>
              <a:t>odbytového střediska.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399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Způsoby obsluhy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6437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francouzský</a:t>
            </a:r>
            <a:r>
              <a:rPr lang="cs-CZ" dirty="0"/>
              <a:t>, anglický, americký, ruský, </a:t>
            </a:r>
            <a:r>
              <a:rPr lang="cs-CZ" dirty="0" smtClean="0"/>
              <a:t>mezinárodní.</a:t>
            </a:r>
            <a:endParaRPr lang="cs-CZ" dirty="0"/>
          </a:p>
          <a:p>
            <a:pPr>
              <a:buNone/>
            </a:pPr>
            <a:r>
              <a:rPr lang="cs-CZ" dirty="0"/>
              <a:t> </a:t>
            </a:r>
            <a:r>
              <a:rPr lang="cs-CZ" b="1" dirty="0" smtClean="0"/>
              <a:t>Samoobsluha</a:t>
            </a:r>
            <a:r>
              <a:rPr lang="cs-CZ" b="1" dirty="0"/>
              <a:t>.</a:t>
            </a:r>
            <a:endParaRPr lang="cs-CZ" dirty="0"/>
          </a:p>
          <a:p>
            <a:pPr>
              <a:buNone/>
            </a:pPr>
            <a:r>
              <a:rPr lang="cs-CZ" b="1" dirty="0"/>
              <a:t>Kombinované systémy obsluhy:</a:t>
            </a:r>
            <a:endParaRPr lang="cs-CZ" dirty="0"/>
          </a:p>
          <a:p>
            <a:pPr lvl="0"/>
            <a:r>
              <a:rPr lang="cs-CZ" dirty="0"/>
              <a:t>obsluha u barového </a:t>
            </a:r>
            <a:r>
              <a:rPr lang="cs-CZ" dirty="0" smtClean="0"/>
              <a:t>pultu,</a:t>
            </a:r>
            <a:endParaRPr lang="cs-CZ" dirty="0"/>
          </a:p>
          <a:p>
            <a:pPr lvl="0"/>
            <a:r>
              <a:rPr lang="cs-CZ" dirty="0"/>
              <a:t>nabídkový /bufetový / </a:t>
            </a:r>
            <a:r>
              <a:rPr lang="cs-CZ" dirty="0" smtClean="0"/>
              <a:t>stůl,</a:t>
            </a:r>
            <a:endParaRPr lang="cs-CZ" dirty="0"/>
          </a:p>
          <a:p>
            <a:pPr lvl="0"/>
            <a:r>
              <a:rPr lang="cs-CZ" dirty="0"/>
              <a:t>obsluha z nabídkového </a:t>
            </a:r>
            <a:r>
              <a:rPr lang="cs-CZ" dirty="0" smtClean="0"/>
              <a:t>vozíků,</a:t>
            </a:r>
            <a:endParaRPr lang="cs-CZ" dirty="0"/>
          </a:p>
          <a:p>
            <a:pPr lvl="0"/>
            <a:r>
              <a:rPr lang="cs-CZ" dirty="0"/>
              <a:t>etážová </a:t>
            </a:r>
            <a:r>
              <a:rPr lang="cs-CZ" dirty="0" smtClean="0"/>
              <a:t>služba,</a:t>
            </a:r>
            <a:endParaRPr lang="cs-CZ" dirty="0"/>
          </a:p>
          <a:p>
            <a:pPr lvl="0"/>
            <a:r>
              <a:rPr lang="cs-CZ" dirty="0"/>
              <a:t>prodej přes </a:t>
            </a:r>
            <a:r>
              <a:rPr lang="cs-CZ" dirty="0" smtClean="0"/>
              <a:t>pult,</a:t>
            </a:r>
            <a:endParaRPr lang="cs-CZ" dirty="0"/>
          </a:p>
          <a:p>
            <a:pPr lvl="0"/>
            <a:r>
              <a:rPr lang="cs-CZ" dirty="0"/>
              <a:t>ambulantní </a:t>
            </a:r>
            <a:r>
              <a:rPr lang="cs-CZ" dirty="0" smtClean="0"/>
              <a:t>prodej,</a:t>
            </a:r>
            <a:endParaRPr lang="cs-CZ" dirty="0"/>
          </a:p>
          <a:p>
            <a:pPr lvl="0"/>
            <a:r>
              <a:rPr lang="cs-CZ" dirty="0"/>
              <a:t>automatový </a:t>
            </a:r>
            <a:r>
              <a:rPr lang="cs-CZ" dirty="0" smtClean="0"/>
              <a:t>prodej.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5961" y="1052736"/>
            <a:ext cx="8229600" cy="652462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Etážový </a:t>
            </a:r>
            <a:r>
              <a:rPr lang="cs-CZ" sz="2400" dirty="0"/>
              <a:t>servis</a:t>
            </a:r>
          </a:p>
          <a:p>
            <a:r>
              <a:rPr lang="cs-CZ" sz="2400" dirty="0"/>
              <a:t>poskytování gastronomických služeb v hotelových pokojích24 </a:t>
            </a:r>
            <a:r>
              <a:rPr lang="cs-CZ" sz="2400" dirty="0" smtClean="0"/>
              <a:t>hod., do pozdních večerních hodin, nebo jen snídaně,</a:t>
            </a:r>
          </a:p>
          <a:p>
            <a:pPr eaLnBrk="1" hangingPunct="1"/>
            <a:r>
              <a:rPr lang="cs-CZ" sz="2400" dirty="0" smtClean="0"/>
              <a:t>etážový lístek,</a:t>
            </a:r>
          </a:p>
          <a:p>
            <a:pPr eaLnBrk="1" hangingPunct="1"/>
            <a:r>
              <a:rPr lang="cs-CZ" sz="2400" dirty="0" smtClean="0"/>
              <a:t>obsluhující obchodně zdatný s taktem, diskrétní,s nevtíravým chováním,</a:t>
            </a:r>
          </a:p>
          <a:p>
            <a:pPr eaLnBrk="1" hangingPunct="1"/>
            <a:r>
              <a:rPr lang="cs-CZ" sz="2400" dirty="0" smtClean="0"/>
              <a:t>objednávky zpravidla telefonicky, </a:t>
            </a:r>
          </a:p>
          <a:p>
            <a:pPr eaLnBrk="1" hangingPunct="1"/>
            <a:r>
              <a:rPr lang="cs-CZ" sz="2400" dirty="0" smtClean="0"/>
              <a:t>pro servis snídaní - visačky,</a:t>
            </a:r>
          </a:p>
          <a:p>
            <a:pPr eaLnBrk="1" hangingPunct="1"/>
            <a:r>
              <a:rPr lang="cs-CZ" sz="2400" dirty="0" smtClean="0"/>
              <a:t>přípravna číšníků v blízkosti schodiště a výtahů,</a:t>
            </a:r>
          </a:p>
          <a:p>
            <a:pPr eaLnBrk="1" hangingPunct="1"/>
            <a:r>
              <a:rPr lang="cs-CZ" sz="2400" dirty="0" smtClean="0"/>
              <a:t>specifický inventář a vybavení pracoviště (vozíky na přepravu plat, přepravní skříně, termosy, pojízdné stoly, skříňky na inventář, </a:t>
            </a:r>
            <a:r>
              <a:rPr lang="cs-CZ" sz="2400" dirty="0" err="1" smtClean="0"/>
              <a:t>kloše</a:t>
            </a:r>
            <a:r>
              <a:rPr lang="cs-CZ" sz="2400" dirty="0" smtClean="0"/>
              <a:t>, konvičky, plata apod.)</a:t>
            </a:r>
          </a:p>
          <a:p>
            <a:pPr eaLnBrk="1" hangingPunct="1"/>
            <a:r>
              <a:rPr lang="cs-CZ" sz="2400" dirty="0" smtClean="0"/>
              <a:t>poplatek za servis - cena vyšší o 10 – 20 %.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3200" b="1" dirty="0" err="1" smtClean="0"/>
              <a:t>Room</a:t>
            </a:r>
            <a:r>
              <a:rPr lang="cs-CZ" sz="3200" b="1" dirty="0" smtClean="0"/>
              <a:t> servis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7252" y="54868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Charakteristika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gastronomických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služeb</a:t>
            </a:r>
            <a:r>
              <a:rPr lang="en-US" sz="3200" b="1" dirty="0" smtClean="0"/>
              <a:t> je </a:t>
            </a:r>
            <a:r>
              <a:rPr lang="en-US" sz="3200" b="1" dirty="0" err="1" smtClean="0"/>
              <a:t>dána</a:t>
            </a:r>
            <a:r>
              <a:rPr lang="en-US" sz="3200" b="1" dirty="0" smtClean="0"/>
              <a:t>: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err="1" smtClean="0"/>
              <a:t>vázaností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místo</a:t>
            </a:r>
            <a:r>
              <a:rPr lang="en-US" dirty="0" smtClean="0"/>
              <a:t>,</a:t>
            </a:r>
            <a:endParaRPr lang="cs-CZ" dirty="0" smtClean="0"/>
          </a:p>
          <a:p>
            <a:pPr lvl="0"/>
            <a:r>
              <a:rPr lang="en-US" dirty="0" err="1" smtClean="0"/>
              <a:t>časovostí</a:t>
            </a:r>
            <a:r>
              <a:rPr lang="en-US" dirty="0" smtClean="0"/>
              <a:t> – </a:t>
            </a:r>
            <a:r>
              <a:rPr lang="en-US" dirty="0" err="1" smtClean="0"/>
              <a:t>tvorba</a:t>
            </a:r>
            <a:r>
              <a:rPr lang="en-US" dirty="0" smtClean="0"/>
              <a:t>, </a:t>
            </a:r>
            <a:r>
              <a:rPr lang="en-US" dirty="0" err="1" smtClean="0"/>
              <a:t>realizace</a:t>
            </a:r>
            <a:r>
              <a:rPr lang="en-US" dirty="0" smtClean="0"/>
              <a:t> a </a:t>
            </a:r>
            <a:r>
              <a:rPr lang="en-US" dirty="0" err="1" smtClean="0"/>
              <a:t>spotřeba</a:t>
            </a:r>
            <a:r>
              <a:rPr lang="en-US" dirty="0" smtClean="0"/>
              <a:t> </a:t>
            </a:r>
            <a:r>
              <a:rPr lang="en-US" dirty="0" err="1" smtClean="0"/>
              <a:t>služeb</a:t>
            </a:r>
            <a:r>
              <a:rPr lang="en-US" dirty="0" smtClean="0"/>
              <a:t> je </a:t>
            </a:r>
            <a:r>
              <a:rPr lang="en-US" dirty="0" err="1" smtClean="0"/>
              <a:t>časově</a:t>
            </a:r>
            <a:r>
              <a:rPr lang="en-US" dirty="0" smtClean="0"/>
              <a:t> </a:t>
            </a:r>
            <a:r>
              <a:rPr lang="en-US" dirty="0" err="1" smtClean="0"/>
              <a:t>propojená</a:t>
            </a:r>
            <a:r>
              <a:rPr lang="en-US" dirty="0" smtClean="0"/>
              <a:t>,</a:t>
            </a:r>
            <a:endParaRPr lang="cs-CZ" dirty="0" smtClean="0"/>
          </a:p>
          <a:p>
            <a:pPr lvl="0"/>
            <a:r>
              <a:rPr lang="en-US" dirty="0" err="1" smtClean="0"/>
              <a:t>pomíjivostí</a:t>
            </a:r>
            <a:r>
              <a:rPr lang="en-US" dirty="0" smtClean="0"/>
              <a:t>,</a:t>
            </a:r>
            <a:endParaRPr lang="cs-CZ" dirty="0" smtClean="0"/>
          </a:p>
          <a:p>
            <a:pPr lvl="0"/>
            <a:r>
              <a:rPr lang="en-US" dirty="0" err="1" smtClean="0"/>
              <a:t>osobním</a:t>
            </a:r>
            <a:r>
              <a:rPr lang="en-US" dirty="0" smtClean="0"/>
              <a:t> </a:t>
            </a:r>
            <a:r>
              <a:rPr lang="en-US" dirty="0" err="1" smtClean="0"/>
              <a:t>charakterem</a:t>
            </a:r>
            <a:r>
              <a:rPr lang="en-US" dirty="0" smtClean="0"/>
              <a:t> – </a:t>
            </a:r>
            <a:r>
              <a:rPr lang="en-US" dirty="0" err="1" smtClean="0"/>
              <a:t>slouží</a:t>
            </a:r>
            <a:r>
              <a:rPr lang="en-US" dirty="0" smtClean="0"/>
              <a:t> k </a:t>
            </a:r>
            <a:r>
              <a:rPr lang="en-US" dirty="0" err="1" smtClean="0"/>
              <a:t>bezprostřednímu</a:t>
            </a:r>
            <a:r>
              <a:rPr lang="en-US" dirty="0" smtClean="0"/>
              <a:t> </a:t>
            </a:r>
            <a:r>
              <a:rPr lang="en-US" dirty="0" err="1" smtClean="0"/>
              <a:t>uspokojování</a:t>
            </a:r>
            <a:r>
              <a:rPr lang="en-US" dirty="0" smtClean="0"/>
              <a:t> </a:t>
            </a:r>
            <a:r>
              <a:rPr lang="en-US" dirty="0" err="1" smtClean="0"/>
              <a:t>potřeb</a:t>
            </a:r>
            <a:r>
              <a:rPr lang="en-US" dirty="0" smtClean="0"/>
              <a:t> </a:t>
            </a:r>
            <a:r>
              <a:rPr lang="en-US" dirty="0" err="1" smtClean="0"/>
              <a:t>klientů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výslednicí</a:t>
            </a:r>
            <a:r>
              <a:rPr lang="en-US" dirty="0" smtClean="0"/>
              <a:t> </a:t>
            </a:r>
            <a:r>
              <a:rPr lang="en-US" dirty="0" err="1" smtClean="0"/>
              <a:t>společné</a:t>
            </a:r>
            <a:r>
              <a:rPr lang="en-US" dirty="0" smtClean="0"/>
              <a:t> </a:t>
            </a:r>
            <a:r>
              <a:rPr lang="en-US" dirty="0" err="1" smtClean="0"/>
              <a:t>činnosti</a:t>
            </a:r>
            <a:r>
              <a:rPr lang="en-US" dirty="0" smtClean="0"/>
              <a:t> </a:t>
            </a:r>
            <a:r>
              <a:rPr lang="en-US" dirty="0" err="1" smtClean="0"/>
              <a:t>mnoha</a:t>
            </a:r>
            <a:r>
              <a:rPr lang="en-US" dirty="0" smtClean="0"/>
              <a:t> </a:t>
            </a:r>
            <a:r>
              <a:rPr lang="en-US" dirty="0" err="1" smtClean="0"/>
              <a:t>odvětví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se </a:t>
            </a:r>
            <a:r>
              <a:rPr lang="en-US" dirty="0" err="1" smtClean="0"/>
              <a:t>podílejí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zabezpečení</a:t>
            </a:r>
            <a:r>
              <a:rPr lang="en-US" dirty="0" smtClean="0"/>
              <a:t> </a:t>
            </a:r>
            <a:r>
              <a:rPr lang="en-US" dirty="0" err="1" smtClean="0"/>
              <a:t>fungování</a:t>
            </a:r>
            <a:r>
              <a:rPr lang="en-US" dirty="0" smtClean="0"/>
              <a:t> </a:t>
            </a:r>
            <a:r>
              <a:rPr lang="en-US" dirty="0" err="1" smtClean="0"/>
              <a:t>podniku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Hotelové stravovací služby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29600" cy="5929330"/>
          </a:xfrm>
        </p:spPr>
        <p:txBody>
          <a:bodyPr>
            <a:normAutofit fontScale="92500"/>
          </a:bodyPr>
          <a:lstStyle/>
          <a:p>
            <a:pPr lvl="0"/>
            <a:r>
              <a:rPr lang="cs-CZ" b="1" dirty="0" smtClean="0"/>
              <a:t>Ubytování </a:t>
            </a:r>
            <a:r>
              <a:rPr lang="cs-CZ" b="1" dirty="0"/>
              <a:t>bez snídaně</a:t>
            </a:r>
            <a:r>
              <a:rPr lang="cs-CZ" dirty="0"/>
              <a:t> – sazba, při které cena ubytování neobsahuje jídla ani nápoje</a:t>
            </a:r>
          </a:p>
          <a:p>
            <a:pPr lvl="0"/>
            <a:r>
              <a:rPr lang="cs-CZ" b="1" dirty="0"/>
              <a:t>Ubytování se snídaní</a:t>
            </a:r>
            <a:r>
              <a:rPr lang="cs-CZ" dirty="0"/>
              <a:t> – sazba, při které je do ceny ubytování zahrnuta snídaně</a:t>
            </a:r>
          </a:p>
          <a:p>
            <a:pPr lvl="0"/>
            <a:r>
              <a:rPr lang="cs-CZ" b="1" dirty="0"/>
              <a:t>Polopenze</a:t>
            </a:r>
            <a:r>
              <a:rPr lang="cs-CZ" dirty="0"/>
              <a:t> – sazba, při které je do ceny ubytování zahrnuta snídaně </a:t>
            </a:r>
            <a:r>
              <a:rPr lang="cs-CZ"/>
              <a:t>a </a:t>
            </a:r>
            <a:r>
              <a:rPr lang="cs-CZ" smtClean="0"/>
              <a:t>oběd</a:t>
            </a:r>
            <a:r>
              <a:rPr lang="cs-CZ" dirty="0"/>
              <a:t>, nebo večeře</a:t>
            </a:r>
          </a:p>
          <a:p>
            <a:pPr lvl="0"/>
            <a:r>
              <a:rPr lang="cs-CZ" b="1" dirty="0"/>
              <a:t>Plná penze</a:t>
            </a:r>
            <a:r>
              <a:rPr lang="cs-CZ" dirty="0"/>
              <a:t> – sazba, při které je do ceny ubytování zahrnuta snídaně, oběd a večeře</a:t>
            </a:r>
          </a:p>
          <a:p>
            <a:pPr lvl="0"/>
            <a:r>
              <a:rPr lang="cs-CZ" b="1" dirty="0" err="1"/>
              <a:t>All</a:t>
            </a:r>
            <a:r>
              <a:rPr lang="cs-CZ" b="1" dirty="0"/>
              <a:t> </a:t>
            </a:r>
            <a:r>
              <a:rPr lang="cs-CZ" b="1" dirty="0" err="1"/>
              <a:t>inclusive</a:t>
            </a:r>
            <a:r>
              <a:rPr lang="cs-CZ" dirty="0"/>
              <a:t>, vše v ceně – sazba, při které je do ceny zahrnuto ubytování, strava a určené nápoje, společně s užíváním stanovených zařízení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Restaurační zařízení – klasifikace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Hostinská činnost – živnost řemeslná, volné určení typu RZ a rozsah služeb.</a:t>
            </a:r>
          </a:p>
          <a:p>
            <a:pPr>
              <a:buNone/>
            </a:pPr>
            <a:r>
              <a:rPr lang="cs-CZ" b="1" dirty="0" smtClean="0"/>
              <a:t>Klasifikace</a:t>
            </a:r>
          </a:p>
          <a:p>
            <a:pPr lvl="0"/>
            <a:r>
              <a:rPr lang="cs-CZ" dirty="0" smtClean="0"/>
              <a:t>Neexistuje jednotná klasifikace SZ.</a:t>
            </a:r>
          </a:p>
          <a:p>
            <a:pPr lvl="0"/>
            <a:r>
              <a:rPr lang="cs-CZ" dirty="0" smtClean="0"/>
              <a:t>Doporučení 1994, podle </a:t>
            </a:r>
            <a:r>
              <a:rPr lang="cs-CZ" dirty="0" err="1" smtClean="0"/>
              <a:t>EUROSTATu</a:t>
            </a:r>
            <a:r>
              <a:rPr lang="cs-CZ" dirty="0" smtClean="0"/>
              <a:t> a UNWTO ke statistice CR z důvodu sjednocení v EU – základní informace, zlepšení orientace pro podnikatele, ochrana před </a:t>
            </a:r>
            <a:r>
              <a:rPr lang="cs-CZ" dirty="0" err="1" smtClean="0"/>
              <a:t>nekalou</a:t>
            </a:r>
            <a:r>
              <a:rPr lang="cs-CZ" dirty="0" smtClean="0"/>
              <a:t> konkurencí a také spotřebitele.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Gastronomická zařízení</a:t>
            </a:r>
            <a:r>
              <a:rPr lang="cs-CZ" dirty="0" smtClean="0"/>
              <a:t> - dělení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 smtClean="0"/>
              <a:t>Podle funkce</a:t>
            </a:r>
            <a:r>
              <a:rPr lang="cs-CZ" dirty="0" smtClean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zařízení s funkcí stravovací (základní),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zařízení s funkcí doplňkového stravování,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zařízení s funkcí společensko-zábavní.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 smtClean="0"/>
              <a:t>Podle místa působnosti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ve městě, na venkově, v lázeňských a rekreačních oblastech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b="1" dirty="0" smtClean="0"/>
              <a:t>Podle doby provozu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s celoročním, příležitostným a sezónním provozem.</a:t>
            </a:r>
          </a:p>
        </p:txBody>
      </p:sp>
    </p:spTree>
    <p:extLst>
      <p:ext uri="{BB962C8B-B14F-4D97-AF65-F5344CB8AC3E}">
        <p14:creationId xmlns:p14="http://schemas.microsoft.com/office/powerpoint/2010/main" val="144139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Kategorizace hostinských zařízení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Dělí se podle druhu do kategorií podle převažujícího charakteru jejich činnosti podle statistické metody EU </a:t>
            </a:r>
          </a:p>
          <a:p>
            <a:pPr lvl="0">
              <a:buNone/>
            </a:pP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RESTAURACE </a:t>
            </a:r>
            <a:endParaRPr lang="cs-CZ" dirty="0" smtClean="0"/>
          </a:p>
          <a:p>
            <a:pPr lvl="0"/>
            <a:r>
              <a:rPr lang="cs-CZ" dirty="0" smtClean="0"/>
              <a:t>restaurace – </a:t>
            </a:r>
            <a:r>
              <a:rPr lang="cs-CZ" dirty="0" err="1" smtClean="0"/>
              <a:t>restaurace</a:t>
            </a:r>
            <a:r>
              <a:rPr lang="cs-CZ" dirty="0" smtClean="0"/>
              <a:t>, pohostinství, motoresty,</a:t>
            </a:r>
          </a:p>
          <a:p>
            <a:pPr lvl="0"/>
            <a:r>
              <a:rPr lang="cs-CZ" dirty="0" smtClean="0"/>
              <a:t>samoobslužné restaurace (jídelny) – </a:t>
            </a:r>
            <a:r>
              <a:rPr lang="cs-CZ" dirty="0" err="1" smtClean="0"/>
              <a:t>samooobslužná</a:t>
            </a:r>
            <a:r>
              <a:rPr lang="cs-CZ" dirty="0" smtClean="0"/>
              <a:t> restaurace, bufet,</a:t>
            </a:r>
          </a:p>
          <a:p>
            <a:pPr lvl="0"/>
            <a:r>
              <a:rPr lang="cs-CZ" dirty="0" smtClean="0"/>
              <a:t>rychlé občerstvení – bistro, občerstvení, kiosek,</a:t>
            </a:r>
          </a:p>
          <a:p>
            <a:pPr lvl="0"/>
            <a:r>
              <a:rPr lang="cs-CZ" dirty="0" smtClean="0"/>
              <a:t>železniční jídelní vozy a jiná zařízení pro přepravu cestujících </a:t>
            </a:r>
          </a:p>
          <a:p>
            <a:pPr lvl="0">
              <a:buNone/>
            </a:pP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BARY</a:t>
            </a:r>
            <a:endParaRPr lang="cs-CZ" dirty="0" smtClean="0"/>
          </a:p>
          <a:p>
            <a:pPr lvl="0"/>
            <a:r>
              <a:rPr lang="cs-CZ" dirty="0" smtClean="0"/>
              <a:t>bary – gril bar, pizzerie </a:t>
            </a:r>
            <a:r>
              <a:rPr lang="cs-CZ" dirty="0" err="1" smtClean="0"/>
              <a:t>snack</a:t>
            </a:r>
            <a:r>
              <a:rPr lang="cs-CZ" dirty="0" smtClean="0"/>
              <a:t> bar, aperitiv bar, lobby bar, koktejl bar aj.,</a:t>
            </a:r>
          </a:p>
          <a:p>
            <a:pPr lvl="0"/>
            <a:r>
              <a:rPr lang="cs-CZ" dirty="0" smtClean="0"/>
              <a:t>noční kluby, varieté, dancing,</a:t>
            </a:r>
          </a:p>
          <a:p>
            <a:pPr lvl="0"/>
            <a:r>
              <a:rPr lang="cs-CZ" dirty="0" smtClean="0"/>
              <a:t>pivnice, hostinec, výčep piva,</a:t>
            </a:r>
          </a:p>
          <a:p>
            <a:pPr lvl="0"/>
            <a:r>
              <a:rPr lang="cs-CZ" dirty="0" smtClean="0"/>
              <a:t>vinárny,</a:t>
            </a:r>
          </a:p>
          <a:p>
            <a:pPr lvl="0"/>
            <a:r>
              <a:rPr lang="cs-CZ" dirty="0" smtClean="0"/>
              <a:t>kavárny, espresa 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2874</Words>
  <Application>Microsoft Office PowerPoint</Application>
  <PresentationFormat>Předvádění na obrazovce (4:3)</PresentationFormat>
  <Paragraphs>344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宋体</vt:lpstr>
      <vt:lpstr>Arial</vt:lpstr>
      <vt:lpstr>Calibri</vt:lpstr>
      <vt:lpstr>Times New Roman</vt:lpstr>
      <vt:lpstr>Wingdings</vt:lpstr>
      <vt:lpstr>Motiv sady Office</vt:lpstr>
      <vt:lpstr>Food &amp; Beverage management</vt:lpstr>
      <vt:lpstr>Prezentace aplikace PowerPoint</vt:lpstr>
      <vt:lpstr>Prezentace aplikace PowerPoint</vt:lpstr>
      <vt:lpstr>Funkce gastronomických provozů </vt:lpstr>
      <vt:lpstr>Charakteristika gastronomických služeb je dána: </vt:lpstr>
      <vt:lpstr>Hotelové stravovací služby </vt:lpstr>
      <vt:lpstr>Restaurační zařízení – klasifikace </vt:lpstr>
      <vt:lpstr>Gastronomická zařízení - dělení</vt:lpstr>
      <vt:lpstr>Kategorizace hostinských zařízení </vt:lpstr>
      <vt:lpstr>Prezentace aplikace PowerPoint</vt:lpstr>
      <vt:lpstr>Gastronomická zařízení - dělení </vt:lpstr>
      <vt:lpstr>Prezentace aplikace PowerPoint</vt:lpstr>
      <vt:lpstr>Prezentace aplikace PowerPoint</vt:lpstr>
      <vt:lpstr>Stroje a zařízení</vt:lpstr>
      <vt:lpstr>Činnosti v gastronomickém zařízení:</vt:lpstr>
      <vt:lpstr>Prezentace aplikace PowerPoint</vt:lpstr>
      <vt:lpstr>Pracovní funkce a náplně práce pracovníků stravovacího úseku </vt:lpstr>
      <vt:lpstr>Skladové hospodářství </vt:lpstr>
      <vt:lpstr>Pracovní operace skladu</vt:lpstr>
      <vt:lpstr>Výrobní středisko </vt:lpstr>
      <vt:lpstr>Charakteristika výroby ve veřejném stravování</vt:lpstr>
      <vt:lpstr>Výrobní středisko se obvykle člení na:</vt:lpstr>
      <vt:lpstr>Plánování výroby </vt:lpstr>
      <vt:lpstr>Organizace práce ve výrobním středisku:</vt:lpstr>
      <vt:lpstr>Prezentace aplikace PowerPoint</vt:lpstr>
      <vt:lpstr>Při sestavování výrobního plánu se vychází:</vt:lpstr>
      <vt:lpstr>Uplatňování nových trendů  ve výrobě</vt:lpstr>
      <vt:lpstr>Uplatňování nových trendů  ve výrobě</vt:lpstr>
      <vt:lpstr>Vytvoření výrobního a prodejního programu </vt:lpstr>
      <vt:lpstr>Nabídka – JL a NL</vt:lpstr>
      <vt:lpstr>Postup při sestavení nabídky   pro stravovací úsek:</vt:lpstr>
      <vt:lpstr>Analýza provozních nákladů a výkonů  </vt:lpstr>
      <vt:lpstr>Nejčastější metody tvorby cen v gastronomii</vt:lpstr>
      <vt:lpstr>2. Tvorba cen  podle konkurence</vt:lpstr>
      <vt:lpstr>3. Tvorba cen podle poptávky </vt:lpstr>
      <vt:lpstr>4. Kalkulace prodejních cen jídel      a nápojů ze zkušenosti </vt:lpstr>
      <vt:lpstr>Kalkulační metody:</vt:lpstr>
      <vt:lpstr>Další metody: </vt:lpstr>
      <vt:lpstr>Při tvorbě cen – kombinace:</vt:lpstr>
      <vt:lpstr>Náklady na suroviny</vt:lpstr>
      <vt:lpstr>Specifika prodeje ve veřejném stravování:</vt:lpstr>
      <vt:lpstr>Prezentace aplikace PowerPoint</vt:lpstr>
      <vt:lpstr>Prezentace aplikace PowerPoint</vt:lpstr>
      <vt:lpstr>Způsoby obsluhy</vt:lpstr>
      <vt:lpstr>Room servis</vt:lpstr>
    </vt:vector>
  </TitlesOfParts>
  <Company>SO pro zachranu velryb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 stravovacích služeb</dc:title>
  <dc:creator>Filip</dc:creator>
  <cp:lastModifiedBy>Mirka</cp:lastModifiedBy>
  <cp:revision>36</cp:revision>
  <dcterms:created xsi:type="dcterms:W3CDTF">2009-11-29T18:25:00Z</dcterms:created>
  <dcterms:modified xsi:type="dcterms:W3CDTF">2021-03-05T07:31:35Z</dcterms:modified>
</cp:coreProperties>
</file>