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334" r:id="rId2"/>
    <p:sldId id="300" r:id="rId3"/>
    <p:sldId id="331" r:id="rId4"/>
    <p:sldId id="332" r:id="rId5"/>
    <p:sldId id="333" r:id="rId6"/>
    <p:sldId id="277" r:id="rId7"/>
    <p:sldId id="287" r:id="rId8"/>
    <p:sldId id="288" r:id="rId9"/>
    <p:sldId id="278" r:id="rId10"/>
    <p:sldId id="291" r:id="rId11"/>
    <p:sldId id="279" r:id="rId12"/>
    <p:sldId id="330" r:id="rId13"/>
    <p:sldId id="335" r:id="rId14"/>
    <p:sldId id="321" r:id="rId15"/>
    <p:sldId id="305" r:id="rId16"/>
    <p:sldId id="316" r:id="rId17"/>
    <p:sldId id="301" r:id="rId18"/>
    <p:sldId id="306" r:id="rId19"/>
    <p:sldId id="302" r:id="rId20"/>
    <p:sldId id="324" r:id="rId21"/>
    <p:sldId id="325" r:id="rId22"/>
    <p:sldId id="329" r:id="rId23"/>
    <p:sldId id="307" r:id="rId24"/>
    <p:sldId id="328" r:id="rId25"/>
    <p:sldId id="336" r:id="rId26"/>
    <p:sldId id="337" r:id="rId27"/>
    <p:sldId id="304" r:id="rId28"/>
    <p:sldId id="319" r:id="rId29"/>
    <p:sldId id="309" r:id="rId30"/>
    <p:sldId id="320" r:id="rId31"/>
    <p:sldId id="317" r:id="rId32"/>
    <p:sldId id="312" r:id="rId33"/>
    <p:sldId id="314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69" d="100"/>
          <a:sy n="69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8BB957-DA2B-4B10-95C6-3254319D5E0D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Nabídka, servis, snídaně, </a:t>
            </a:r>
            <a:r>
              <a:rPr lang="cs-CZ" dirty="0" err="1" smtClean="0"/>
              <a:t>brunch</a:t>
            </a:r>
            <a:r>
              <a:rPr lang="cs-CZ" dirty="0" smtClean="0"/>
              <a:t>, pracovní funkce </a:t>
            </a:r>
            <a:br>
              <a:rPr lang="cs-CZ" dirty="0" smtClean="0"/>
            </a:br>
            <a:r>
              <a:rPr lang="cs-CZ" dirty="0" smtClean="0"/>
              <a:t>v restauraci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Podle ing. Kláry </a:t>
            </a:r>
            <a:r>
              <a:rPr lang="cs-CZ" smtClean="0"/>
              <a:t>Štindlové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76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Systémy obsluhy při jednoduché obsluze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Systém vrchního číšníka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 založen na kolektivní práci číšníků, jednotliví členové plní funkce pod vedením vrchního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výhoda: jednoduchá organizace práce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nevýhoda: ztížená orientace hostů při objednávce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vrchní číšník odpovídá za chod celé restaurace</a:t>
            </a:r>
          </a:p>
          <a:p>
            <a:pPr algn="just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Jídlonoš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zastupuje vrchního číšníka, odpovídá za servis pokrmů.</a:t>
            </a:r>
          </a:p>
          <a:p>
            <a:pPr algn="just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Polévkař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odpovídá za rychlý servis polévek, za dostatek pečiva a chleba. Pomáhá při přípravě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pracoviště a úklidu.</a:t>
            </a:r>
          </a:p>
          <a:p>
            <a:pPr algn="just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Nápojař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zabezpečuje nabídku a servis nápojů.</a:t>
            </a:r>
          </a:p>
          <a:p>
            <a:pPr marL="0" indent="0" algn="just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Rajónový systém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používá se převážně v menších restauracích, na zahrádkách a v zábavných střediscích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spočívá v tom, že číšník je odpovědný za veškerou obsluhu na svěřeném úseku (4 – 6 stolů)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provádí vše, od uvítání hosta, objednávky, obsluhy až po vyúčtování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výhoda: snadná orientace hostů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nevýhoda: z hygienických důvodů – práce s jídlem a s penězi</a:t>
            </a:r>
          </a:p>
          <a:p>
            <a:pPr algn="just">
              <a:lnSpc>
                <a:spcPct val="150000"/>
              </a:lnSpc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04" y="4869160"/>
            <a:ext cx="1142311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1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Snídaně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Doba podávání </a:t>
            </a:r>
            <a:r>
              <a:rPr lang="cs-CZ" sz="2000" dirty="0" smtClean="0"/>
              <a:t>je </a:t>
            </a:r>
            <a:r>
              <a:rPr lang="cs-CZ" sz="2000" dirty="0"/>
              <a:t>od 6 </a:t>
            </a:r>
            <a:r>
              <a:rPr lang="cs-CZ" sz="2000" dirty="0" smtClean="0"/>
              <a:t>do </a:t>
            </a:r>
            <a:r>
              <a:rPr lang="cs-CZ" sz="2000" dirty="0"/>
              <a:t>10 hod. někdy i déle. </a:t>
            </a:r>
            <a:endParaRPr lang="cs-CZ" sz="2000" dirty="0" smtClean="0"/>
          </a:p>
          <a:p>
            <a:pPr algn="just"/>
            <a:r>
              <a:rPr lang="cs-CZ" sz="2000" dirty="0" smtClean="0"/>
              <a:t>Jednoduché </a:t>
            </a:r>
            <a:r>
              <a:rPr lang="cs-CZ" sz="2000" dirty="0"/>
              <a:t>snídaně (základní) se skládá z teplého nápoje, pečiva, másla a džemu nebo medu</a:t>
            </a:r>
            <a:r>
              <a:rPr lang="cs-CZ" sz="2000" dirty="0" smtClean="0"/>
              <a:t>, můžeme </a:t>
            </a:r>
            <a:r>
              <a:rPr lang="cs-CZ" sz="2000" dirty="0"/>
              <a:t>ji doplnit jogurtem nebo vejcem ve skořápce</a:t>
            </a:r>
            <a:r>
              <a:rPr lang="cs-CZ" sz="2000" dirty="0" smtClean="0"/>
              <a:t>.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Složitá snídaně je složena z jednoduché snídaně a vydatný pokrm (masitý, vaječný, </a:t>
            </a:r>
            <a:r>
              <a:rPr lang="cs-CZ" sz="2000" dirty="0" smtClean="0"/>
              <a:t>mléčný aj</a:t>
            </a:r>
            <a:r>
              <a:rPr lang="cs-CZ" sz="2000" dirty="0"/>
              <a:t>.) a ovocné nebo zeleninové šťávy</a:t>
            </a:r>
            <a:r>
              <a:rPr lang="cs-CZ" sz="2000" dirty="0" smtClean="0"/>
              <a:t>.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512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latin typeface="Times New Roman" pitchFamily="18" charset="0"/>
                <a:cs typeface="Times New Roman" pitchFamily="18" charset="0"/>
              </a:rPr>
              <a:t>Snídaně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229600" cy="43891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sz="2800" b="1" dirty="0"/>
              <a:t>Způsob podávání snídaní:</a:t>
            </a:r>
          </a:p>
          <a:p>
            <a:pPr algn="just"/>
            <a:r>
              <a:rPr lang="cs-CZ" sz="2800" dirty="0"/>
              <a:t>1) </a:t>
            </a:r>
            <a:r>
              <a:rPr lang="cs-CZ" sz="2800" dirty="0" err="1" smtClean="0"/>
              <a:t>a´la</a:t>
            </a:r>
            <a:r>
              <a:rPr lang="cs-CZ" sz="2800" dirty="0" smtClean="0"/>
              <a:t> </a:t>
            </a:r>
            <a:r>
              <a:rPr lang="cs-CZ" sz="2800" dirty="0" err="1" smtClean="0"/>
              <a:t>carte</a:t>
            </a:r>
            <a:r>
              <a:rPr lang="cs-CZ" sz="2800" dirty="0" smtClean="0"/>
              <a:t> </a:t>
            </a:r>
            <a:r>
              <a:rPr lang="cs-CZ" sz="2800" dirty="0"/>
              <a:t>s plnou obsluhou, výběr ze snídaňového lístku (snídaňový lístek má obsahovat co nejširší nabídku pokrmů a nápojů, urychluje podávání snídaní), host platí co zkonzumoval</a:t>
            </a:r>
          </a:p>
          <a:p>
            <a:pPr algn="just"/>
            <a:r>
              <a:rPr lang="cs-CZ" sz="2800" dirty="0"/>
              <a:t>2) nabídkové stoly se samoobsluhou, zúčtování podle individuální konzumace </a:t>
            </a:r>
          </a:p>
          <a:p>
            <a:pPr algn="just"/>
            <a:r>
              <a:rPr lang="cs-CZ" sz="2800" dirty="0"/>
              <a:t>3)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d'hôtel</a:t>
            </a:r>
            <a:r>
              <a:rPr lang="cs-CZ" sz="2800" dirty="0" smtClean="0"/>
              <a:t>– </a:t>
            </a:r>
            <a:r>
              <a:rPr lang="cs-CZ" sz="2800" dirty="0"/>
              <a:t>volný výběr pokrmů, teplých i studených nápojů ze pevně stanovenou cenu (výhodné pro více strávníků od 30 – 40)</a:t>
            </a:r>
          </a:p>
          <a:p>
            <a:pPr algn="just"/>
            <a:r>
              <a:rPr lang="cs-CZ" sz="2800" dirty="0"/>
              <a:t>4) na hotelových pokojích – v luxusních hotelech, zajišťuje etážový číšníci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b="1" dirty="0"/>
              <a:t>Pro servis jednoduché snídaně </a:t>
            </a:r>
            <a:r>
              <a:rPr lang="cs-CZ" sz="2800" dirty="0"/>
              <a:t>zakládáme před hosta dezertní talíř a ubrousek, vpravo dezertní nůž, na úroveň špičky nože zakládáme podšálek s rozetou, šálkem a lžičkou, doprostřed stolu zakládáme košíček s pečivem a talířek s baleným máslem, džemem nebo medem.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b="1" dirty="0"/>
              <a:t>Pro servis složité snídaně </a:t>
            </a:r>
            <a:r>
              <a:rPr lang="cs-CZ" sz="2800" dirty="0"/>
              <a:t>zakládáme před hosta dezertní příbor (nůž a vidlička) a ubrousek, vpravo podšálek, rozeta, šálek a lžička (v luxusních </a:t>
            </a:r>
            <a:r>
              <a:rPr lang="cs-CZ" sz="2800" dirty="0" err="1"/>
              <a:t>snídárnách</a:t>
            </a:r>
            <a:r>
              <a:rPr lang="cs-CZ" sz="2800" dirty="0"/>
              <a:t> přinášíme nahřátý šálek až s nápojem), vlevo vedle vidličky dezertní talíř s dezertním nožem, tzv. mazacím na máslo, med a džem.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55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" y="980728"/>
            <a:ext cx="9216561" cy="42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3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Snídaně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Provozní </a:t>
            </a:r>
            <a:r>
              <a:rPr lang="cs-CZ" sz="2000" dirty="0"/>
              <a:t>řád výdeje snídaní formou bufetových stolů v prostoru restaurace je rozdělen do dvou </a:t>
            </a:r>
            <a:r>
              <a:rPr lang="cs-CZ" sz="2000" dirty="0" smtClean="0"/>
              <a:t>základních míst.</a:t>
            </a:r>
          </a:p>
          <a:p>
            <a:pPr algn="just"/>
            <a:r>
              <a:rPr lang="cs-CZ" sz="2000" dirty="0" smtClean="0"/>
              <a:t>Jedním </a:t>
            </a:r>
            <a:r>
              <a:rPr lang="cs-CZ" sz="2000" dirty="0"/>
              <a:t>je samostatný bufetový stůl (teplý a studený) doplněný o indukční plotýnky pro </a:t>
            </a:r>
            <a:r>
              <a:rPr lang="cs-CZ" sz="2000" dirty="0" smtClean="0"/>
              <a:t>přípravu teplých </a:t>
            </a:r>
            <a:r>
              <a:rPr lang="cs-CZ" sz="2000" dirty="0"/>
              <a:t>jídel přímo před hostem, v těsné blízkosti kuchyně. </a:t>
            </a:r>
            <a:endParaRPr lang="cs-CZ" sz="2000" dirty="0" smtClean="0"/>
          </a:p>
          <a:p>
            <a:pPr algn="just"/>
            <a:r>
              <a:rPr lang="cs-CZ" sz="2000" dirty="0" smtClean="0"/>
              <a:t>Ten </a:t>
            </a:r>
            <a:r>
              <a:rPr lang="cs-CZ" sz="2000" dirty="0"/>
              <a:t>bude sloužit pro stálou klientelu hotelu – V.I.P</a:t>
            </a:r>
            <a:r>
              <a:rPr lang="cs-CZ" sz="2000" dirty="0" smtClean="0"/>
              <a:t>. </a:t>
            </a:r>
            <a:r>
              <a:rPr lang="cs-CZ" sz="2000" dirty="0" err="1" smtClean="0"/>
              <a:t>buffet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/>
            <a:r>
              <a:rPr lang="cs-CZ" sz="2000" dirty="0" smtClean="0"/>
              <a:t>Větší </a:t>
            </a:r>
            <a:r>
              <a:rPr lang="cs-CZ" sz="2000" dirty="0"/>
              <a:t>část objemu snídaní se bude vydávat z bufetového stolu – 2x teplý a studený – který je </a:t>
            </a:r>
            <a:r>
              <a:rPr lang="cs-CZ" sz="2000" dirty="0" smtClean="0"/>
              <a:t>umístěn v </a:t>
            </a:r>
            <a:r>
              <a:rPr lang="cs-CZ" sz="2000" dirty="0"/>
              <a:t>opačné části restaurace, za lobby </a:t>
            </a:r>
            <a:r>
              <a:rPr lang="cs-CZ" sz="2000" dirty="0" smtClean="0"/>
              <a:t>barem.</a:t>
            </a:r>
          </a:p>
          <a:p>
            <a:pPr algn="just"/>
            <a:r>
              <a:rPr lang="cs-CZ" sz="2000" dirty="0" smtClean="0"/>
              <a:t>Sortiment </a:t>
            </a:r>
            <a:r>
              <a:rPr lang="cs-CZ" sz="2000" dirty="0"/>
              <a:t>snídaní bude během provozu neustále doplňován </a:t>
            </a:r>
            <a:r>
              <a:rPr lang="cs-CZ" sz="2000" dirty="0" smtClean="0"/>
              <a:t>snídaňovými kuchaři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/>
            <a:r>
              <a:rPr lang="cs-CZ" sz="2000" dirty="0" err="1" smtClean="0"/>
              <a:t>Buffet</a:t>
            </a:r>
            <a:r>
              <a:rPr lang="cs-CZ" sz="2000" dirty="0" smtClean="0"/>
              <a:t> </a:t>
            </a:r>
            <a:r>
              <a:rPr lang="cs-CZ" sz="2000" dirty="0"/>
              <a:t>v zadní části restaurace bude doplňován pomocí vozíků.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187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Druhy snídaní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Kontinentální – jednoduchá nabídka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Kompletní – vybírána a doplňována dle JL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Anglicko-americká - bohatá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Snídaňový bufet – samoobslužný systém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Snídaně na pokojích</a:t>
            </a:r>
          </a:p>
        </p:txBody>
      </p:sp>
    </p:spTree>
    <p:extLst>
      <p:ext uri="{BB962C8B-B14F-4D97-AF65-F5344CB8AC3E}">
        <p14:creationId xmlns:p14="http://schemas.microsoft.com/office/powerpoint/2010/main" val="42216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Části jednotlivých snídaní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 algn="just"/>
            <a:r>
              <a:rPr lang="cs-CZ" sz="1600" b="1" dirty="0" smtClean="0"/>
              <a:t>Kontinentální </a:t>
            </a:r>
          </a:p>
          <a:p>
            <a:pPr marL="0" indent="0" algn="just"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Káva, čaj, mléko, nebo kakao</a:t>
            </a:r>
          </a:p>
          <a:p>
            <a:pPr marL="0" indent="0" algn="just"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Chléb, pečivo, tousty</a:t>
            </a:r>
          </a:p>
          <a:p>
            <a:pPr marL="0" indent="0" algn="just"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Máslo, Různé druhy džemů na výběr, včelí med</a:t>
            </a:r>
          </a:p>
          <a:p>
            <a:pPr marL="0" indent="0" algn="just">
              <a:buNone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Kompletní</a:t>
            </a:r>
          </a:p>
          <a:p>
            <a:pPr marL="0" indent="0" algn="just"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Doplněná různými šťávami, vaječnými jídly, uzeninou, sýry, jogurty, …</a:t>
            </a:r>
          </a:p>
          <a:p>
            <a:pPr marL="0" indent="0" algn="just">
              <a:buNone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Anglická a americká snídaně</a:t>
            </a:r>
          </a:p>
          <a:p>
            <a:pPr marL="0" indent="0" algn="just"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Rozšířená o omelety, míchaná vejce, koláče, šunku, malé steaky, ovesné kaše, vafle, …</a:t>
            </a:r>
          </a:p>
          <a:p>
            <a:pPr marL="0" indent="0" algn="just">
              <a:buNone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Snídaně doplňována podle JL</a:t>
            </a:r>
          </a:p>
          <a:p>
            <a:pPr marL="0" indent="0" algn="just"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Snídaňový lístek – čerstvé ovoce a zeleninové šťávy; vaječná jídla nebo šunka; mléko a mléčné produkty</a:t>
            </a:r>
          </a:p>
          <a:p>
            <a:pPr marL="0" indent="0" algn="just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Národní snídaně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Holandská 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Navíc suchary a koláče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Vaječná jídla a studená pečeně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Mléčné produkty, sýry</a:t>
            </a: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Skandinávská 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Studené a teplé porce z ryb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Navíc Knäckebrot</a:t>
            </a: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Švýcarská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Sýry, mléčné produkty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Müsli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Různé druhy chlebů</a:t>
            </a:r>
          </a:p>
        </p:txBody>
      </p:sp>
    </p:spTree>
    <p:extLst>
      <p:ext uri="{BB962C8B-B14F-4D97-AF65-F5344CB8AC3E}">
        <p14:creationId xmlns:p14="http://schemas.microsoft.com/office/powerpoint/2010/main" val="17356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Jednoduchá snídaně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Dezertní talíř s ubrouskem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Dezertní nůž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Podšálek s kávovou lžičkou</a:t>
            </a:r>
          </a:p>
        </p:txBody>
      </p:sp>
    </p:spTree>
    <p:extLst>
      <p:ext uri="{BB962C8B-B14F-4D97-AF65-F5344CB8AC3E}">
        <p14:creationId xmlns:p14="http://schemas.microsoft.com/office/powerpoint/2010/main" val="15745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Složitá snídaně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Dezertní talíř s ubrouskem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Dezertní nůž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dezertní vidlička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Podšálek s kávovou lžičkou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Sůl a pepř</a:t>
            </a: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Způsoby nabídky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Nabídku dělíme na: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aktivní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– hostovy nabízíme u stolu</a:t>
            </a:r>
          </a:p>
          <a:p>
            <a:pPr marL="0" indent="0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                         pasivní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– poskytujeme určité informace, předkládáme jídelní lístek</a:t>
            </a: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AKTIVNÍ NABÍDKA:</a:t>
            </a:r>
          </a:p>
          <a:p>
            <a:pPr marL="273050" indent="-27305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a) nabídkové vozíky – zboží je nabízeno přímo před zraky hostů, kteří se rozhodují o druhu   a množství zboží podle vzhledu</a:t>
            </a:r>
          </a:p>
          <a:p>
            <a:pPr marL="273050" indent="-27305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b) nabídka z mís a na platech – používá se v menších provozovnách kde se nevyplatí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používání vozíků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c) vitríny a nabídkové stoly – možno použít ve všech provozovnách, zboží stále doplňujeme</a:t>
            </a: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PASIVNÍ NABÍDKA:</a:t>
            </a: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a) jídelní a nápojové lístky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b) ústní nabídka – číšník při objednávce doporučuje určité zboží, ale nesmí je vnucovat</a:t>
            </a:r>
          </a:p>
          <a:p>
            <a:pPr algn="just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23050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1800" b="1" u="sng" dirty="0">
                <a:solidFill>
                  <a:srgbClr val="FF0000"/>
                </a:solidFill>
              </a:rPr>
              <a:t>Rozsah a strukturu snídaní v hotelu předepisuje standard společnosti – rozšířený o místní a </a:t>
            </a:r>
            <a:r>
              <a:rPr lang="cs-CZ" sz="1800" b="1" u="sng" dirty="0" smtClean="0">
                <a:solidFill>
                  <a:srgbClr val="FF0000"/>
                </a:solidFill>
              </a:rPr>
              <a:t>sezónní produkty:</a:t>
            </a:r>
          </a:p>
          <a:p>
            <a:pPr marL="0" indent="0">
              <a:buNone/>
            </a:pPr>
            <a:r>
              <a:rPr lang="cs-CZ" sz="2000" b="1" dirty="0"/>
              <a:t>Výběr </a:t>
            </a:r>
            <a:r>
              <a:rPr lang="cs-CZ" sz="2000" b="1" dirty="0" err="1"/>
              <a:t>Danish</a:t>
            </a:r>
            <a:r>
              <a:rPr lang="cs-CZ" sz="2000" b="1" dirty="0"/>
              <a:t> </a:t>
            </a:r>
            <a:r>
              <a:rPr lang="cs-CZ" sz="2000" b="1" dirty="0" err="1"/>
              <a:t>pastry</a:t>
            </a:r>
            <a:r>
              <a:rPr lang="cs-CZ" sz="2000" b="1" dirty="0"/>
              <a:t> - sladké pečivo</a:t>
            </a:r>
          </a:p>
          <a:p>
            <a:pPr marL="0" indent="0">
              <a:buNone/>
            </a:pPr>
            <a:r>
              <a:rPr lang="cs-CZ" sz="2000" dirty="0"/>
              <a:t>• mini croissant</a:t>
            </a:r>
          </a:p>
          <a:p>
            <a:pPr marL="0" indent="0">
              <a:buNone/>
            </a:pPr>
            <a:r>
              <a:rPr lang="cs-CZ" sz="2000" dirty="0"/>
              <a:t>• mini čokoládová rolka</a:t>
            </a:r>
          </a:p>
          <a:p>
            <a:pPr marL="0" indent="0">
              <a:buNone/>
            </a:pPr>
            <a:r>
              <a:rPr lang="cs-CZ" sz="2000" dirty="0"/>
              <a:t>• mini rozinkový šnek</a:t>
            </a:r>
          </a:p>
          <a:p>
            <a:pPr marL="0" indent="0">
              <a:buNone/>
            </a:pPr>
            <a:r>
              <a:rPr lang="cs-CZ" sz="2000" dirty="0"/>
              <a:t>• domácí tlačené koláčky – tvarohové, povidlové, makové</a:t>
            </a:r>
          </a:p>
          <a:p>
            <a:pPr marL="0" indent="0">
              <a:buNone/>
            </a:pPr>
            <a:r>
              <a:rPr lang="cs-CZ" sz="2000" dirty="0"/>
              <a:t>• domácí ovocný koláč</a:t>
            </a:r>
          </a:p>
          <a:p>
            <a:pPr marL="0" indent="0">
              <a:buNone/>
            </a:pPr>
            <a:r>
              <a:rPr lang="cs-CZ" sz="2000" dirty="0"/>
              <a:t>• teplé domácí lívance s javorovým sirupem a skořicovým cukrem</a:t>
            </a:r>
          </a:p>
          <a:p>
            <a:pPr marL="0" indent="0">
              <a:buNone/>
            </a:pPr>
            <a:r>
              <a:rPr lang="cs-CZ" sz="2000" b="1" dirty="0"/>
              <a:t>Jogurty</a:t>
            </a:r>
          </a:p>
          <a:p>
            <a:pPr marL="0" indent="0">
              <a:buNone/>
            </a:pPr>
            <a:r>
              <a:rPr lang="cs-CZ" sz="2000" dirty="0"/>
              <a:t>• domácí ovocný jogurt s lesními plody</a:t>
            </a:r>
          </a:p>
          <a:p>
            <a:pPr marL="0" indent="0">
              <a:buNone/>
            </a:pPr>
            <a:r>
              <a:rPr lang="cs-CZ" sz="2000" dirty="0"/>
              <a:t>• bílý jogurt</a:t>
            </a:r>
          </a:p>
          <a:p>
            <a:pPr marL="0" indent="0">
              <a:buNone/>
            </a:pPr>
            <a:r>
              <a:rPr lang="cs-CZ" sz="2000" dirty="0"/>
              <a:t>• mini jogurt – jogurt Bio</a:t>
            </a:r>
          </a:p>
          <a:p>
            <a:pPr marL="0" indent="0">
              <a:buNone/>
            </a:pPr>
            <a:r>
              <a:rPr lang="cs-CZ" sz="2000" b="1" dirty="0"/>
              <a:t>Zdravá výživa</a:t>
            </a:r>
          </a:p>
          <a:p>
            <a:pPr marL="0" indent="0">
              <a:buNone/>
            </a:pPr>
            <a:r>
              <a:rPr lang="cs-CZ" sz="2000" dirty="0"/>
              <a:t>• 6 druhů cereálií</a:t>
            </a:r>
          </a:p>
          <a:p>
            <a:pPr marL="0" indent="0">
              <a:buNone/>
            </a:pPr>
            <a:r>
              <a:rPr lang="cs-CZ" sz="2000" dirty="0"/>
              <a:t>• ovocné bio müsli</a:t>
            </a:r>
          </a:p>
          <a:p>
            <a:pPr marL="0" indent="0">
              <a:buNone/>
            </a:pPr>
            <a:r>
              <a:rPr lang="cs-CZ" sz="2000" dirty="0"/>
              <a:t>• sušené tropické ovoce</a:t>
            </a:r>
          </a:p>
          <a:p>
            <a:pPr marL="0" indent="0">
              <a:buNone/>
            </a:pPr>
            <a:r>
              <a:rPr lang="cs-CZ" sz="2000" dirty="0"/>
              <a:t>• sušené švestky a hrušky</a:t>
            </a:r>
          </a:p>
          <a:p>
            <a:pPr marL="0" indent="0">
              <a:buNone/>
            </a:pPr>
            <a:r>
              <a:rPr lang="cs-CZ" sz="2000" b="1" dirty="0"/>
              <a:t>Studený bufet</a:t>
            </a:r>
          </a:p>
          <a:p>
            <a:pPr marL="0" indent="0">
              <a:buNone/>
            </a:pPr>
            <a:r>
              <a:rPr lang="cs-CZ" sz="2000" dirty="0"/>
              <a:t>• selekce krájených sýrů – </a:t>
            </a:r>
            <a:r>
              <a:rPr lang="cs-CZ" sz="2000" dirty="0" err="1"/>
              <a:t>madeland</a:t>
            </a:r>
            <a:r>
              <a:rPr lang="cs-CZ" sz="2000" dirty="0"/>
              <a:t>, eidam, uzený eidam, koliba, </a:t>
            </a:r>
            <a:r>
              <a:rPr lang="cs-CZ" sz="2000" dirty="0" err="1"/>
              <a:t>blaťácké</a:t>
            </a:r>
            <a:r>
              <a:rPr lang="cs-CZ" sz="2000" dirty="0"/>
              <a:t> zlato</a:t>
            </a:r>
          </a:p>
          <a:p>
            <a:pPr marL="0" indent="0">
              <a:buNone/>
            </a:pPr>
            <a:r>
              <a:rPr lang="cs-CZ" sz="2000" dirty="0"/>
              <a:t>• selekce uzenin – šunka, šunkový salám, </a:t>
            </a:r>
            <a:r>
              <a:rPr lang="cs-CZ" sz="2000" dirty="0" err="1"/>
              <a:t>herkules</a:t>
            </a:r>
            <a:r>
              <a:rPr lang="cs-CZ" sz="2000" dirty="0"/>
              <a:t>, </a:t>
            </a:r>
            <a:r>
              <a:rPr lang="cs-CZ" sz="2000" dirty="0" err="1"/>
              <a:t>křemešník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• norský uzený losos</a:t>
            </a:r>
          </a:p>
          <a:p>
            <a:pPr marL="0" indent="0">
              <a:buNone/>
            </a:pPr>
            <a:r>
              <a:rPr lang="cs-CZ" sz="2000" dirty="0"/>
              <a:t>• porce mini paštiky</a:t>
            </a:r>
          </a:p>
          <a:p>
            <a:pPr marL="0" indent="0">
              <a:buNone/>
            </a:pPr>
            <a:r>
              <a:rPr lang="cs-CZ" sz="2000" dirty="0"/>
              <a:t>• por. mini máslo a mini </a:t>
            </a:r>
            <a:r>
              <a:rPr lang="cs-CZ" sz="2000" dirty="0" err="1"/>
              <a:t>rama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• por. mini sýry</a:t>
            </a:r>
          </a:p>
          <a:p>
            <a:pPr marL="0" indent="0">
              <a:buNone/>
            </a:pPr>
            <a:r>
              <a:rPr lang="cs-CZ" sz="2000" dirty="0"/>
              <a:t>• krájené čerstvé ovoce – pomeranč, grepy, vodní meloun</a:t>
            </a:r>
          </a:p>
          <a:p>
            <a:pPr marL="0" indent="0">
              <a:buNone/>
            </a:pPr>
            <a:r>
              <a:rPr lang="cs-CZ" sz="2000" dirty="0"/>
              <a:t>• asijský koutek</a:t>
            </a:r>
          </a:p>
          <a:p>
            <a:pPr marL="0" indent="0">
              <a:buNone/>
            </a:pPr>
            <a:r>
              <a:rPr lang="cs-CZ" sz="2000" b="1" dirty="0"/>
              <a:t>Teplý bufet</a:t>
            </a:r>
          </a:p>
          <a:p>
            <a:pPr marL="0" indent="0">
              <a:buNone/>
            </a:pPr>
            <a:r>
              <a:rPr lang="cs-CZ" sz="2000" dirty="0"/>
              <a:t>• grilované bavorské klobásky &amp; vídeňské mini párečky / sázená vejce</a:t>
            </a:r>
          </a:p>
          <a:p>
            <a:pPr marL="0" indent="0">
              <a:buNone/>
            </a:pPr>
            <a:r>
              <a:rPr lang="cs-CZ" sz="2000" dirty="0"/>
              <a:t>• grilovaná anglická slanina / míchaná vajíčka</a:t>
            </a:r>
          </a:p>
          <a:p>
            <a:pPr marL="0" indent="0">
              <a:buNone/>
            </a:pPr>
            <a:r>
              <a:rPr lang="cs-CZ" sz="2000" dirty="0"/>
              <a:t>• pečené tomaty v bylinkové krustě / asijské nudle</a:t>
            </a:r>
          </a:p>
          <a:p>
            <a:pPr marL="0" indent="0">
              <a:buNone/>
            </a:pPr>
            <a:r>
              <a:rPr lang="cs-CZ" sz="2000" dirty="0"/>
              <a:t>• bílé fazole v tomatové omáčce s bylinkami / bramborové </a:t>
            </a:r>
            <a:r>
              <a:rPr lang="cs-CZ" sz="2000" dirty="0" err="1"/>
              <a:t>rösti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sz="2000" dirty="0" err="1"/>
              <a:t>porič</a:t>
            </a:r>
            <a:r>
              <a:rPr lang="cs-CZ" sz="2000" dirty="0"/>
              <a:t> - ovesná kokosová kaše / domácí lívance</a:t>
            </a:r>
          </a:p>
          <a:p>
            <a:pPr marL="0" indent="0">
              <a:buNone/>
            </a:pPr>
            <a:r>
              <a:rPr lang="cs-CZ" sz="2000" dirty="0"/>
              <a:t>• domácí polévka - vždy krémová nebo přesnídávková (čiré polévky nepřipravovat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r>
              <a:rPr lang="cs-CZ" sz="2000" b="1" dirty="0" smtClean="0"/>
              <a:t>Džemy</a:t>
            </a:r>
          </a:p>
          <a:p>
            <a:pPr marL="0" indent="0">
              <a:buNone/>
            </a:pPr>
            <a:r>
              <a:rPr lang="cs-CZ" sz="2000" b="1" dirty="0" smtClean="0"/>
              <a:t>Pečivo</a:t>
            </a:r>
          </a:p>
          <a:p>
            <a:pPr marL="0" indent="0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Sezónní ovoce</a:t>
            </a:r>
          </a:p>
          <a:p>
            <a:pPr marL="0" indent="0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Nápojový bufet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Snídaně na </a:t>
            </a:r>
            <a:r>
              <a:rPr lang="cs-CZ" sz="4400" dirty="0" err="1" smtClean="0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 Servis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Prostírání na plata určená pro servis na pokojích, je možnost prostírat přímo na servírovací </a:t>
            </a:r>
            <a:r>
              <a:rPr lang="cs-CZ" sz="2000" dirty="0" smtClean="0"/>
              <a:t>vozík (pokud </a:t>
            </a:r>
            <a:r>
              <a:rPr lang="cs-CZ" sz="2000" dirty="0"/>
              <a:t>jsou hotelové pokoje dostatečně velké). </a:t>
            </a:r>
            <a:endParaRPr lang="cs-CZ" sz="2000" dirty="0" smtClean="0"/>
          </a:p>
          <a:p>
            <a:pPr algn="just"/>
            <a:r>
              <a:rPr lang="cs-CZ" sz="2000" dirty="0" smtClean="0"/>
              <a:t>Standardní </a:t>
            </a:r>
            <a:r>
              <a:rPr lang="cs-CZ" sz="2000" dirty="0"/>
              <a:t>servis Continental snídaně – pečivo, sladké </a:t>
            </a:r>
            <a:r>
              <a:rPr lang="cs-CZ" sz="2000" dirty="0" smtClean="0"/>
              <a:t>pečivo, marmeláda</a:t>
            </a:r>
            <a:r>
              <a:rPr lang="cs-CZ" sz="2000" dirty="0"/>
              <a:t>, med, máslo, margarin, tavený sýr, vařené vejce a jogurt – doplněnou teplým nápojem a </a:t>
            </a:r>
            <a:r>
              <a:rPr lang="cs-CZ" sz="2000" dirty="0" smtClean="0"/>
              <a:t>sklenkou </a:t>
            </a:r>
            <a:r>
              <a:rPr lang="cs-CZ" sz="2000" dirty="0" err="1" smtClean="0"/>
              <a:t>juice</a:t>
            </a:r>
            <a:r>
              <a:rPr lang="cs-CZ" sz="2000" dirty="0"/>
              <a:t>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945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latin typeface="Times New Roman" pitchFamily="18" charset="0"/>
                <a:cs typeface="Times New Roman" pitchFamily="18" charset="0"/>
              </a:rPr>
              <a:t>Snídaně na </a:t>
            </a:r>
            <a:r>
              <a:rPr lang="cs-CZ" sz="5400" dirty="0" err="1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cs-CZ" sz="5400" dirty="0">
                <a:latin typeface="Times New Roman" pitchFamily="18" charset="0"/>
                <a:cs typeface="Times New Roman" pitchFamily="18" charset="0"/>
              </a:rPr>
              <a:t> Servis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/>
              <a:t>Tato snídaně se podle požadavků hosta rozšíří na tzv. Americkou snídaní – doplní se teplé jídlo – ham and </a:t>
            </a:r>
            <a:r>
              <a:rPr lang="cs-CZ" sz="2800" dirty="0" err="1"/>
              <a:t>eggs</a:t>
            </a:r>
            <a:r>
              <a:rPr lang="cs-CZ" sz="2800" dirty="0"/>
              <a:t>, </a:t>
            </a:r>
            <a:r>
              <a:rPr lang="cs-CZ" sz="2800" dirty="0" err="1"/>
              <a:t>bacon</a:t>
            </a:r>
            <a:r>
              <a:rPr lang="cs-CZ" sz="2800" dirty="0"/>
              <a:t> and </a:t>
            </a:r>
            <a:r>
              <a:rPr lang="cs-CZ" sz="2800" dirty="0" err="1"/>
              <a:t>eggs</a:t>
            </a:r>
            <a:r>
              <a:rPr lang="cs-CZ" sz="2800" dirty="0"/>
              <a:t>, omelety, atd. </a:t>
            </a:r>
          </a:p>
          <a:p>
            <a:pPr algn="just"/>
            <a:r>
              <a:rPr lang="cs-CZ" sz="2800" dirty="0"/>
              <a:t>Objednávku snídaně může host provést telefonicky, nebo vyplněním objednávkového lístku přímo na pokoji a následným zavěšením na dveře od pokoje.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59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8318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Times New Roman" pitchFamily="18" charset="0"/>
                <a:cs typeface="Times New Roman" pitchFamily="18" charset="0"/>
              </a:rPr>
              <a:t>Brunch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5656"/>
            <a:ext cx="8229600" cy="5193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eakfast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unch</a:t>
            </a:r>
          </a:p>
          <a:p>
            <a:pPr marL="0" indent="0" algn="just">
              <a:buNone/>
            </a:pPr>
            <a:endParaRPr lang="cs-CZ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Velmi oblíbené</a:t>
            </a:r>
          </a:p>
          <a:p>
            <a:pPr algn="just"/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Něco mezi snídaní a obědem</a:t>
            </a:r>
          </a:p>
          <a:p>
            <a:pPr algn="just"/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Snídaňový bufet doplněn o polévky, malé teplé pokrmy, saláty </a:t>
            </a:r>
            <a:r>
              <a:rPr lang="cs-CZ" sz="2200" smtClean="0">
                <a:latin typeface="Times New Roman" pitchFamily="18" charset="0"/>
                <a:cs typeface="Times New Roman" pitchFamily="18" charset="0"/>
              </a:rPr>
              <a:t>a sladká jídla</a:t>
            </a: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Oběd, večeře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as podávání</a:t>
            </a:r>
          </a:p>
          <a:p>
            <a:pPr algn="just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očet chodů</a:t>
            </a:r>
          </a:p>
          <a:p>
            <a:pPr algn="just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ůležitost „akce“</a:t>
            </a:r>
          </a:p>
        </p:txBody>
      </p:sp>
    </p:spTree>
    <p:extLst>
      <p:ext uri="{BB962C8B-B14F-4D97-AF65-F5344CB8AC3E}">
        <p14:creationId xmlns:p14="http://schemas.microsoft.com/office/powerpoint/2010/main" val="29389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19" y="116632"/>
            <a:ext cx="8981997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0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" y="404664"/>
            <a:ext cx="919087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2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Oběd, večeře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as podávání</a:t>
            </a:r>
          </a:p>
          <a:p>
            <a:pPr algn="just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očet chodů</a:t>
            </a:r>
          </a:p>
          <a:p>
            <a:pPr algn="just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ůležitost „akce“</a:t>
            </a:r>
          </a:p>
        </p:txBody>
      </p:sp>
    </p:spTree>
    <p:extLst>
      <p:ext uri="{BB962C8B-B14F-4D97-AF65-F5344CB8AC3E}">
        <p14:creationId xmlns:p14="http://schemas.microsoft.com/office/powerpoint/2010/main" val="29084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Servis předkrmů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Studené předkrmy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Zelenina a ovoce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Ryby, korýši, měkkýši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Drůbež a jateční maso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Zvěřina</a:t>
            </a: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Koktejly,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canapes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saláty, výběrové speciality (paštiky, galantiny, …)</a:t>
            </a: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Servis</a:t>
            </a:r>
          </a:p>
        </p:txBody>
      </p:sp>
    </p:spTree>
    <p:extLst>
      <p:ext uri="{BB962C8B-B14F-4D97-AF65-F5344CB8AC3E}">
        <p14:creationId xmlns:p14="http://schemas.microsoft.com/office/powerpoint/2010/main" val="38899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Servis polévek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Polévkové nádobí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Teriny</a:t>
            </a:r>
          </a:p>
          <a:p>
            <a:pPr algn="just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Gratinovací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šálky – kávová lžička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Šálky na servírování polévky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Polévkový talíř – polévková lžíce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Polévkové bujón šálky – dezertní lžíce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 smtClean="0"/>
              <a:t>Popis </a:t>
            </a:r>
            <a:r>
              <a:rPr lang="cs-CZ" sz="3600" b="1" dirty="0"/>
              <a:t>pracovních funkcí v restauračním zařízení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7500" lnSpcReduction="20000"/>
          </a:bodyPr>
          <a:lstStyle/>
          <a:p>
            <a:r>
              <a:rPr lang="cs-CZ" sz="2900" b="1" dirty="0" smtClean="0"/>
              <a:t>Vedoucí </a:t>
            </a:r>
            <a:r>
              <a:rPr lang="cs-CZ" sz="2900" b="1" dirty="0"/>
              <a:t>provozu restaurace (F&amp;B </a:t>
            </a:r>
            <a:r>
              <a:rPr lang="cs-CZ" sz="2900" b="1" dirty="0" err="1"/>
              <a:t>manager</a:t>
            </a:r>
            <a:r>
              <a:rPr lang="cs-CZ" sz="2900" b="1" dirty="0"/>
              <a:t>)</a:t>
            </a:r>
            <a:r>
              <a:rPr lang="cs-CZ" sz="2900" dirty="0"/>
              <a:t> - musí mít řádné odborné vzdělání a mnoho zkušeností. Je nejvyšším reprezentantem a má zodpovědnost za celé odbytové a výrobní středisko, spolupracuje s kuchyní, zpracovává jídelní lístky s vedoucím šéfkuchařem, schvaluje rozpis služeb a plány dovolených, organizuje a provádí školení personálu, plánuje nábor personálu a rozdělení personálu do jednotlivých úseků.</a:t>
            </a:r>
          </a:p>
          <a:p>
            <a:r>
              <a:rPr lang="cs-CZ" sz="2900" b="1" dirty="0"/>
              <a:t>Vedoucí šéfkuchař (</a:t>
            </a:r>
            <a:r>
              <a:rPr lang="cs-CZ" sz="2900" b="1" dirty="0" err="1"/>
              <a:t>Executive</a:t>
            </a:r>
            <a:r>
              <a:rPr lang="cs-CZ" sz="2900" b="1" dirty="0"/>
              <a:t> </a:t>
            </a:r>
            <a:r>
              <a:rPr lang="cs-CZ" sz="2900" b="1" dirty="0" err="1"/>
              <a:t>Chef</a:t>
            </a:r>
            <a:r>
              <a:rPr lang="cs-CZ" sz="2900" b="1" dirty="0"/>
              <a:t>)</a:t>
            </a:r>
            <a:r>
              <a:rPr lang="cs-CZ" sz="2900" dirty="0"/>
              <a:t> – je podřízen vedoucímu provozu a je nadřízen ostatním pracovníkům výrobního střediska. Zodpovídá za chod celé kuchyně, plánuje a řídí přípravu pokrmů, upravuje a sestavuje nové menu, kontroluje a doplňuje stav zásob a dohlíží na činnost personálu kuchyně.</a:t>
            </a:r>
          </a:p>
          <a:p>
            <a:r>
              <a:rPr lang="cs-CZ" sz="2900" b="1" dirty="0"/>
              <a:t>Zástupce vedoucího šéfkuchaře (</a:t>
            </a:r>
            <a:r>
              <a:rPr lang="cs-CZ" sz="2900" b="1" dirty="0" err="1"/>
              <a:t>Sous</a:t>
            </a:r>
            <a:r>
              <a:rPr lang="cs-CZ" sz="2900" b="1" dirty="0"/>
              <a:t> </a:t>
            </a:r>
            <a:r>
              <a:rPr lang="cs-CZ" sz="2900" b="1" dirty="0" err="1"/>
              <a:t>Chef</a:t>
            </a:r>
            <a:r>
              <a:rPr lang="cs-CZ" sz="2900" b="1" dirty="0"/>
              <a:t>)</a:t>
            </a:r>
            <a:r>
              <a:rPr lang="cs-CZ" sz="2900" dirty="0"/>
              <a:t> – je podřízen vedoucímu šéfkuchaři a je nadřízen kuchařům, cukrářům a pomocným pracovníkům. Je zodpovědný za všechny úkony, které na něj deleguje vedoucí šéfkuchař, např. zaškolení nových pracovníků, jednání s dodavateli, vyřizování objednávek a sledování stavu zásob. Zodpovídá také za čistotu výrobního střediska a za dodržování hygienických předpisů.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594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Servis předkrmů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Teplé předkrmy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Zelenina a ovoce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Ryby, korýši, měkkýši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Drůbež a jateční maso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Zvěřina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Vejce</a:t>
            </a:r>
          </a:p>
          <a:p>
            <a:pPr algn="just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Vaječná jídla, zeleninová jídla, těstoviny, plněné palačinky, …</a:t>
            </a: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Servis</a:t>
            </a:r>
          </a:p>
        </p:txBody>
      </p:sp>
    </p:spTree>
    <p:extLst>
      <p:ext uri="{BB962C8B-B14F-4D97-AF65-F5344CB8AC3E}">
        <p14:creationId xmlns:p14="http://schemas.microsoft.com/office/powerpoint/2010/main" val="38322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Servis dezertů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Sýrové, sladké, čerstvé</a:t>
            </a:r>
          </a:p>
          <a:p>
            <a:pPr marL="0" indent="0" algn="just">
              <a:buNone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Studené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Pokrmy z krémů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Drobné pečivo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Ovocné dezerty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Zmrzlina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Sladké pokrmy z rýže a krupice</a:t>
            </a: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Teplé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Nákypy a pudinky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Omelety a palačinky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Smažené koblihy, vdolky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záviny</a:t>
            </a:r>
          </a:p>
          <a:p>
            <a:pPr marL="0" indent="0"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Zapékané dezerty</a:t>
            </a: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Restaurace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941" y="187936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Kvalita obsluhy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Jednání s hostem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Obsluha zvláštních skupin</a:t>
            </a:r>
          </a:p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Zázemí obsluhy</a:t>
            </a:r>
          </a:p>
          <a:p>
            <a:pPr algn="just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Výčep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941" y="187936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Stará se odborným způsobem o nápoje, provádí jejich temperování a připravuje je k expedici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Leští sklo a karafy a má je připraveny v dostatečném množství 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Obsluhuje a udržuje v čistotě výčepní zařízení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Provádí kontrolu baru a vyúčtování</a:t>
            </a: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Zařízení baru (skříňky, výčep piva, 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výrobník ledu, …)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56797"/>
            <a:ext cx="8640960" cy="6153912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Vrchní číšník (Restaurant </a:t>
            </a:r>
            <a:r>
              <a:rPr lang="cs-CZ" sz="2400" b="1" dirty="0" err="1" smtClean="0"/>
              <a:t>manager</a:t>
            </a:r>
            <a:r>
              <a:rPr lang="cs-CZ" sz="2400" b="1" dirty="0" smtClean="0"/>
              <a:t>)</a:t>
            </a:r>
            <a:r>
              <a:rPr lang="cs-CZ" sz="2400" dirty="0" smtClean="0"/>
              <a:t> – je podřízen vedoucímu provozu a je nadřízen ostatním pracovníkům obsluhy. Hovoří nejméně dvěma cizími jazyky, skvěle ovládá práci u stolu (flambování, </a:t>
            </a:r>
            <a:r>
              <a:rPr lang="cs-CZ" sz="2400" dirty="0" err="1" smtClean="0"/>
              <a:t>dranžírování</a:t>
            </a:r>
            <a:r>
              <a:rPr lang="cs-CZ" sz="2400" dirty="0" smtClean="0"/>
              <a:t>, výroba míchaných nápojů) a musí být schopný zastoupit vedení restaurace za jeho nepřítomnosti. Dále přebírá a eviduje objednávky na rezervaci míst, je schopen poradit při volbě menu a výběru vína, sestavuje rozpisy směn a plány dovolených, dohlíží na odborný výkon obsluhy a je pověřen výcvikem učňů a praktikantů.</a:t>
            </a:r>
          </a:p>
          <a:p>
            <a:r>
              <a:rPr lang="cs-CZ" sz="2400" b="1" dirty="0" smtClean="0"/>
              <a:t>Vedoucí úseku (</a:t>
            </a:r>
            <a:r>
              <a:rPr lang="cs-CZ" sz="2400" b="1" dirty="0" err="1" smtClean="0"/>
              <a:t>Chef</a:t>
            </a:r>
            <a:r>
              <a:rPr lang="cs-CZ" sz="2400" b="1" dirty="0" smtClean="0"/>
              <a:t> de </a:t>
            </a:r>
            <a:r>
              <a:rPr lang="cs-CZ" sz="2400" b="1" dirty="0" err="1" smtClean="0"/>
              <a:t>rang</a:t>
            </a:r>
            <a:r>
              <a:rPr lang="cs-CZ" sz="2400" b="1" dirty="0" smtClean="0"/>
              <a:t>)</a:t>
            </a:r>
            <a:r>
              <a:rPr lang="cs-CZ" sz="2400" dirty="0" smtClean="0"/>
              <a:t> – je podřízen vrchnímu číšníkovi a je nadřízen zástupci vedoucího úseku, pomocníkům a ostatních pracovníků obsluhy. Musí ovládat cizí jazyky a musí být společensky kultivovaný. Přijímá objednávky a provádí zaúčtování, vyúčtování s hostem a následně s podnikem, v případě potřeby provádí vlastní obsluhu a kontroluje spolupracovníky.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891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4603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cs-CZ" sz="2800" b="1" dirty="0" err="1"/>
              <a:t>Sommeliér</a:t>
            </a:r>
            <a:r>
              <a:rPr lang="cs-CZ" sz="2800" b="1" dirty="0"/>
              <a:t> </a:t>
            </a:r>
            <a:r>
              <a:rPr lang="cs-CZ" sz="2800" dirty="0"/>
              <a:t>– je odborníkem přes vína. Jeho pracovní náplní není jen znalost vín, ale také i ostatní nápoje a pokrmy, které lze spojit dohromady. Má na starost vinný sklep, odpovídá za nákup, uskladnění a prodej vín. V restauraci hostům doporučuje víno, provádí degustaci a servírování vína v láhvích.</a:t>
            </a:r>
          </a:p>
          <a:p>
            <a:r>
              <a:rPr lang="cs-CZ" sz="2800" b="1" dirty="0"/>
              <a:t>Pomocný číšník (</a:t>
            </a:r>
            <a:r>
              <a:rPr lang="cs-CZ" sz="2800" b="1" dirty="0" err="1"/>
              <a:t>Commis</a:t>
            </a:r>
            <a:r>
              <a:rPr lang="cs-CZ" sz="2800" b="1" dirty="0"/>
              <a:t> de </a:t>
            </a:r>
            <a:r>
              <a:rPr lang="cs-CZ" sz="2800" b="1" dirty="0" err="1"/>
              <a:t>rang</a:t>
            </a:r>
            <a:r>
              <a:rPr lang="cs-CZ" sz="2800" b="1" dirty="0"/>
              <a:t>)</a:t>
            </a:r>
            <a:r>
              <a:rPr lang="cs-CZ" sz="2800" dirty="0"/>
              <a:t> – je podřízen vedoucímu úseku nebo zástupci úseku. Plní jejich instrukce a je oprávněn udělit instrukce pracovníkům pro výpomoc a učňům nebo praktikantům. Spolupracuje s obsluhou při prostírání stolů a tabulí, připravuje servírovací stolky, provádí servis pokrmů a nápojů, provádí </a:t>
            </a:r>
            <a:r>
              <a:rPr lang="cs-CZ" sz="2800" dirty="0" err="1"/>
              <a:t>debaras</a:t>
            </a:r>
            <a:r>
              <a:rPr lang="cs-CZ" sz="2800" dirty="0"/>
              <a:t> a je nápomocný vedoucímu úseku při provádění zvláštních způsobů obsluhy.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39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Způsoby prodeje a placení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à la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carte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(ala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kart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) – nejvíce používané, je to volný výběr nabízených pokrmů a nápojů</a:t>
            </a:r>
          </a:p>
          <a:p>
            <a:pPr marL="0" indent="27305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podle jídelních a nápojových lístků, co host zkonzumoval – to zaplatí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à la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ala menu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) – je to způsob prodeje předem sestavených menu, která jsou</a:t>
            </a:r>
          </a:p>
          <a:p>
            <a:pPr marL="0" indent="27305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připravena k výběru na jídelním lístku za jednu cenu, nápoje jsou zvlášť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skupinový prodej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– používá se při stravování větších skupin, předběžná dohoda na</a:t>
            </a:r>
          </a:p>
          <a:p>
            <a:pPr marL="27305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jednotném menu, na přesném čase a způsobu placení, pokrmy většinou platí organizátor,</a:t>
            </a:r>
          </a:p>
          <a:p>
            <a:pPr marL="27305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nápoje si vybírají a hradí účastníci</a:t>
            </a:r>
          </a:p>
          <a:p>
            <a:pPr marL="273050" indent="-27305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prodej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na úvěr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– používá se při placení většího počtu osob na společný účet, předpokladem je řádná písemná objednávka a následné stvrzení účtu podpisem a razítkem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platební karty</a:t>
            </a:r>
          </a:p>
          <a:p>
            <a:pPr marL="0" indent="0" algn="just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předplatné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– abonence – prodej na stravenky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cs-CZ" sz="1800" b="1" dirty="0" err="1">
                <a:latin typeface="Times New Roman" pitchFamily="18" charset="0"/>
                <a:cs typeface="Times New Roman" pitchFamily="18" charset="0"/>
              </a:rPr>
              <a:t>d'hôtel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host si může vybrat libovolné množství nabízených pokrmů a nápojů za</a:t>
            </a:r>
          </a:p>
          <a:p>
            <a:pPr marL="176213" indent="96838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pevně stanovenou cenu, můžeme používat na snídaně, obědy i večeře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placení v hotovosti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– nejrozšířenější způsob placení u nás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2188518" cy="12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Způsoby obsluhy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– určují jakým pracovním postupem a na jaké úrovni se hostům podávají pokrmy</a:t>
            </a:r>
          </a:p>
          <a:p>
            <a:pPr marL="0" indent="0" algn="just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1) Restaurační: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jednoduchá obsluha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základní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- vyšší forma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složitá obsluha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základní forma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- vyšší forma</a:t>
            </a:r>
          </a:p>
          <a:p>
            <a:pPr marL="0" indent="0" algn="just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2) Slavnostní – banket, raut, recepce, koktejl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3) Kavárenský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4) Vinárenský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5) Barový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6) Etážový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7) Table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d'hôte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Kombinovaný – použití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kloše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(la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cloche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– zvon), servis pokrmu probíhá 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klubové   talíři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založený masový sbíráme</a:t>
            </a:r>
          </a:p>
        </p:txBody>
      </p:sp>
    </p:spTree>
    <p:extLst>
      <p:ext uri="{BB962C8B-B14F-4D97-AF65-F5344CB8AC3E}">
        <p14:creationId xmlns:p14="http://schemas.microsoft.com/office/powerpoint/2010/main" val="34133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Systémy obsluhy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- navazují na způsoby obsluhy</a:t>
            </a:r>
          </a:p>
          <a:p>
            <a:pPr algn="just">
              <a:buFontTx/>
              <a:buChar char="-"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b="1" dirty="0"/>
              <a:t>1) </a:t>
            </a:r>
            <a:r>
              <a:rPr lang="cs-CZ" sz="1800" dirty="0"/>
              <a:t>systém vrchního číšníka</a:t>
            </a:r>
          </a:p>
          <a:p>
            <a:pPr marL="0" indent="0">
              <a:buNone/>
            </a:pPr>
            <a:r>
              <a:rPr lang="cs-CZ" sz="1800" b="1" dirty="0"/>
              <a:t>2) </a:t>
            </a:r>
            <a:r>
              <a:rPr lang="cs-CZ" sz="1800" dirty="0"/>
              <a:t>systém rajónový</a:t>
            </a:r>
          </a:p>
          <a:p>
            <a:pPr marL="0" indent="0">
              <a:buNone/>
            </a:pPr>
            <a:r>
              <a:rPr lang="cs-CZ" sz="1800" b="1" dirty="0"/>
              <a:t>3) </a:t>
            </a:r>
            <a:r>
              <a:rPr lang="cs-CZ" sz="1800" dirty="0"/>
              <a:t>systém francouzský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286879"/>
            <a:ext cx="58832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48536"/>
            <a:ext cx="77978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Jednoduchá obsluha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972" y="198884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základní forma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pokrmy a přílohy jsou upraveny na jednom talíři</a:t>
            </a:r>
          </a:p>
          <a:p>
            <a:pPr algn="just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číšník zprava zakládá talíř přímo před hosta, kompoty zakládány napravo a saláty nalevo od talíře</a:t>
            </a:r>
          </a:p>
          <a:p>
            <a:pPr algn="just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vyšší forma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hotové pokrmy se podávají na masovém talíři</a:t>
            </a:r>
          </a:p>
          <a:p>
            <a:pPr algn="just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přílohy zvlášť na dezertním talíři s překládacím příborem </a:t>
            </a:r>
          </a:p>
          <a:p>
            <a:pPr algn="just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číšník zprava nejdříve zakládá přílohu nalevo od talíře a pak masový talíř před hosta</a:t>
            </a:r>
          </a:p>
          <a:p>
            <a:pPr algn="just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slavnostní forma jednoduché obsluhy také může být použití klubových talířů a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lošů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při servisu hlavních chodů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1242</TotalTime>
  <Words>2207</Words>
  <Application>Microsoft Office PowerPoint</Application>
  <PresentationFormat>Předvádění na obrazovce (4:3)</PresentationFormat>
  <Paragraphs>266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Calibri</vt:lpstr>
      <vt:lpstr>Constantia</vt:lpstr>
      <vt:lpstr>Times New Roman</vt:lpstr>
      <vt:lpstr>Wingdings 2</vt:lpstr>
      <vt:lpstr>Tok</vt:lpstr>
      <vt:lpstr>Nabídka, servis, snídaně, brunch, pracovní funkce  v restauraci</vt:lpstr>
      <vt:lpstr>Způsoby nabídky</vt:lpstr>
      <vt:lpstr>  Popis pracovních funkcí v restauračním zařízení </vt:lpstr>
      <vt:lpstr>Prezentace aplikace PowerPoint</vt:lpstr>
      <vt:lpstr>Prezentace aplikace PowerPoint</vt:lpstr>
      <vt:lpstr>Způsoby prodeje a placení</vt:lpstr>
      <vt:lpstr>Způsoby obsluhy</vt:lpstr>
      <vt:lpstr>Systémy obsluhy</vt:lpstr>
      <vt:lpstr>Jednoduchá obsluha</vt:lpstr>
      <vt:lpstr>Systémy obsluhy při jednoduché obsluze</vt:lpstr>
      <vt:lpstr>Snídaně</vt:lpstr>
      <vt:lpstr>Snídaně</vt:lpstr>
      <vt:lpstr>Prezentace aplikace PowerPoint</vt:lpstr>
      <vt:lpstr>Snídaně</vt:lpstr>
      <vt:lpstr>Druhy snídaní</vt:lpstr>
      <vt:lpstr>Části jednotlivých snídaní</vt:lpstr>
      <vt:lpstr>Národní snídaně</vt:lpstr>
      <vt:lpstr>Jednoduchá snídaně</vt:lpstr>
      <vt:lpstr>Složitá snídaně</vt:lpstr>
      <vt:lpstr>Prezentace aplikace PowerPoint</vt:lpstr>
      <vt:lpstr>Snídaně na Room Servis</vt:lpstr>
      <vt:lpstr>Snídaně na Room Servis</vt:lpstr>
      <vt:lpstr>Brunch</vt:lpstr>
      <vt:lpstr>Oběd, večeře</vt:lpstr>
      <vt:lpstr>Prezentace aplikace PowerPoint</vt:lpstr>
      <vt:lpstr>Prezentace aplikace PowerPoint</vt:lpstr>
      <vt:lpstr>Oběd, večeře</vt:lpstr>
      <vt:lpstr>Servis předkrmů</vt:lpstr>
      <vt:lpstr>Servis polévek</vt:lpstr>
      <vt:lpstr>Servis předkrmů</vt:lpstr>
      <vt:lpstr>Servis dezertů</vt:lpstr>
      <vt:lpstr>Restaurace</vt:lpstr>
      <vt:lpstr>Výčep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Slezská univerzita v Opavě      Obchodně podnikatelská fakulta v Karviné</dc:title>
  <dc:creator>Admin</dc:creator>
  <cp:lastModifiedBy>Mirka</cp:lastModifiedBy>
  <cp:revision>166</cp:revision>
  <dcterms:created xsi:type="dcterms:W3CDTF">2012-02-09T11:15:06Z</dcterms:created>
  <dcterms:modified xsi:type="dcterms:W3CDTF">2021-03-03T10:04:36Z</dcterms:modified>
</cp:coreProperties>
</file>