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5" r:id="rId3"/>
    <p:sldId id="296" r:id="rId4"/>
    <p:sldId id="350" r:id="rId5"/>
    <p:sldId id="297" r:id="rId6"/>
    <p:sldId id="298" r:id="rId7"/>
    <p:sldId id="353" r:id="rId8"/>
    <p:sldId id="354" r:id="rId9"/>
    <p:sldId id="351" r:id="rId10"/>
    <p:sldId id="299" r:id="rId11"/>
    <p:sldId id="357" r:id="rId12"/>
    <p:sldId id="376" r:id="rId13"/>
    <p:sldId id="377" r:id="rId14"/>
    <p:sldId id="300" r:id="rId15"/>
    <p:sldId id="359" r:id="rId16"/>
    <p:sldId id="301" r:id="rId17"/>
    <p:sldId id="361" r:id="rId18"/>
    <p:sldId id="302" r:id="rId19"/>
    <p:sldId id="363" r:id="rId20"/>
    <p:sldId id="303" r:id="rId21"/>
    <p:sldId id="364" r:id="rId22"/>
    <p:sldId id="304" r:id="rId23"/>
    <p:sldId id="306" r:id="rId24"/>
    <p:sldId id="365" r:id="rId25"/>
    <p:sldId id="309" r:id="rId26"/>
    <p:sldId id="307" r:id="rId27"/>
    <p:sldId id="308" r:id="rId28"/>
    <p:sldId id="366" r:id="rId29"/>
    <p:sldId id="367" r:id="rId30"/>
    <p:sldId id="310" r:id="rId31"/>
    <p:sldId id="368" r:id="rId32"/>
    <p:sldId id="311" r:id="rId33"/>
    <p:sldId id="369" r:id="rId34"/>
    <p:sldId id="312" r:id="rId35"/>
    <p:sldId id="370" r:id="rId36"/>
    <p:sldId id="313" r:id="rId37"/>
    <p:sldId id="371" r:id="rId38"/>
    <p:sldId id="382" r:id="rId39"/>
    <p:sldId id="314" r:id="rId40"/>
    <p:sldId id="372" r:id="rId41"/>
    <p:sldId id="381" r:id="rId42"/>
    <p:sldId id="373" r:id="rId43"/>
    <p:sldId id="315" r:id="rId44"/>
    <p:sldId id="379" r:id="rId45"/>
    <p:sldId id="384" r:id="rId46"/>
    <p:sldId id="383" r:id="rId4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8814AED4-D1DD-4090-9EF0-F1E8396EFF57}" type="datetimeFigureOut">
              <a:rPr lang="cs-CZ" smtClean="0"/>
              <a:pPr/>
              <a:t>3.5.2021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AED8DDC-5C07-433F-AFC7-B92291F15D62}" type="slidenum">
              <a:rPr lang="cs-CZ" smtClean="0"/>
              <a:pPr/>
              <a:t>‹#›</a:t>
            </a:fld>
            <a:endParaRPr lang="cs-CZ"/>
          </a:p>
        </p:txBody>
      </p:sp>
    </p:spTree>
    <p:extLst>
      <p:ext uri="{BB962C8B-B14F-4D97-AF65-F5344CB8AC3E}">
        <p14:creationId xmlns:p14="http://schemas.microsoft.com/office/powerpoint/2010/main" val="2865779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814AED4-D1DD-4090-9EF0-F1E8396EFF57}" type="datetimeFigureOut">
              <a:rPr lang="cs-CZ" smtClean="0"/>
              <a:pPr/>
              <a:t>3.5.2021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AED8DDC-5C07-433F-AFC7-B92291F15D62}" type="slidenum">
              <a:rPr lang="cs-CZ" smtClean="0"/>
              <a:pPr/>
              <a:t>‹#›</a:t>
            </a:fld>
            <a:endParaRPr lang="cs-CZ"/>
          </a:p>
        </p:txBody>
      </p:sp>
    </p:spTree>
    <p:extLst>
      <p:ext uri="{BB962C8B-B14F-4D97-AF65-F5344CB8AC3E}">
        <p14:creationId xmlns:p14="http://schemas.microsoft.com/office/powerpoint/2010/main" val="2551748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814AED4-D1DD-4090-9EF0-F1E8396EFF57}" type="datetimeFigureOut">
              <a:rPr lang="cs-CZ" smtClean="0"/>
              <a:pPr/>
              <a:t>3.5.2021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AED8DDC-5C07-433F-AFC7-B92291F15D62}" type="slidenum">
              <a:rPr lang="cs-CZ" smtClean="0"/>
              <a:pPr/>
              <a:t>‹#›</a:t>
            </a:fld>
            <a:endParaRPr lang="cs-CZ"/>
          </a:p>
        </p:txBody>
      </p:sp>
    </p:spTree>
    <p:extLst>
      <p:ext uri="{BB962C8B-B14F-4D97-AF65-F5344CB8AC3E}">
        <p14:creationId xmlns:p14="http://schemas.microsoft.com/office/powerpoint/2010/main" val="1916531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814AED4-D1DD-4090-9EF0-F1E8396EFF57}" type="datetimeFigureOut">
              <a:rPr lang="cs-CZ" smtClean="0"/>
              <a:pPr/>
              <a:t>3.5.2021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AED8DDC-5C07-433F-AFC7-B92291F15D62}" type="slidenum">
              <a:rPr lang="cs-CZ" smtClean="0"/>
              <a:pPr/>
              <a:t>‹#›</a:t>
            </a:fld>
            <a:endParaRPr lang="cs-CZ"/>
          </a:p>
        </p:txBody>
      </p:sp>
    </p:spTree>
    <p:extLst>
      <p:ext uri="{BB962C8B-B14F-4D97-AF65-F5344CB8AC3E}">
        <p14:creationId xmlns:p14="http://schemas.microsoft.com/office/powerpoint/2010/main" val="4273915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8814AED4-D1DD-4090-9EF0-F1E8396EFF57}" type="datetimeFigureOut">
              <a:rPr lang="cs-CZ" smtClean="0"/>
              <a:pPr/>
              <a:t>3.5.2021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AED8DDC-5C07-433F-AFC7-B92291F15D62}" type="slidenum">
              <a:rPr lang="cs-CZ" smtClean="0"/>
              <a:pPr/>
              <a:t>‹#›</a:t>
            </a:fld>
            <a:endParaRPr lang="cs-CZ"/>
          </a:p>
        </p:txBody>
      </p:sp>
    </p:spTree>
    <p:extLst>
      <p:ext uri="{BB962C8B-B14F-4D97-AF65-F5344CB8AC3E}">
        <p14:creationId xmlns:p14="http://schemas.microsoft.com/office/powerpoint/2010/main" val="3814784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8814AED4-D1DD-4090-9EF0-F1E8396EFF57}" type="datetimeFigureOut">
              <a:rPr lang="cs-CZ" smtClean="0"/>
              <a:pPr/>
              <a:t>3.5.2021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AED8DDC-5C07-433F-AFC7-B92291F15D62}" type="slidenum">
              <a:rPr lang="cs-CZ" smtClean="0"/>
              <a:pPr/>
              <a:t>‹#›</a:t>
            </a:fld>
            <a:endParaRPr lang="cs-CZ"/>
          </a:p>
        </p:txBody>
      </p:sp>
    </p:spTree>
    <p:extLst>
      <p:ext uri="{BB962C8B-B14F-4D97-AF65-F5344CB8AC3E}">
        <p14:creationId xmlns:p14="http://schemas.microsoft.com/office/powerpoint/2010/main" val="1939021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8814AED4-D1DD-4090-9EF0-F1E8396EFF57}" type="datetimeFigureOut">
              <a:rPr lang="cs-CZ" smtClean="0"/>
              <a:pPr/>
              <a:t>3.5.2021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AED8DDC-5C07-433F-AFC7-B92291F15D62}" type="slidenum">
              <a:rPr lang="cs-CZ" smtClean="0"/>
              <a:pPr/>
              <a:t>‹#›</a:t>
            </a:fld>
            <a:endParaRPr lang="cs-CZ"/>
          </a:p>
        </p:txBody>
      </p:sp>
    </p:spTree>
    <p:extLst>
      <p:ext uri="{BB962C8B-B14F-4D97-AF65-F5344CB8AC3E}">
        <p14:creationId xmlns:p14="http://schemas.microsoft.com/office/powerpoint/2010/main" val="2568052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8814AED4-D1DD-4090-9EF0-F1E8396EFF57}" type="datetimeFigureOut">
              <a:rPr lang="cs-CZ" smtClean="0"/>
              <a:pPr/>
              <a:t>3.5.2021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AED8DDC-5C07-433F-AFC7-B92291F15D62}" type="slidenum">
              <a:rPr lang="cs-CZ" smtClean="0"/>
              <a:pPr/>
              <a:t>‹#›</a:t>
            </a:fld>
            <a:endParaRPr lang="cs-CZ"/>
          </a:p>
        </p:txBody>
      </p:sp>
    </p:spTree>
    <p:extLst>
      <p:ext uri="{BB962C8B-B14F-4D97-AF65-F5344CB8AC3E}">
        <p14:creationId xmlns:p14="http://schemas.microsoft.com/office/powerpoint/2010/main" val="297636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814AED4-D1DD-4090-9EF0-F1E8396EFF57}" type="datetimeFigureOut">
              <a:rPr lang="cs-CZ" smtClean="0"/>
              <a:pPr/>
              <a:t>3.5.2021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AED8DDC-5C07-433F-AFC7-B92291F15D62}" type="slidenum">
              <a:rPr lang="cs-CZ" smtClean="0"/>
              <a:pPr/>
              <a:t>‹#›</a:t>
            </a:fld>
            <a:endParaRPr lang="cs-CZ"/>
          </a:p>
        </p:txBody>
      </p:sp>
    </p:spTree>
    <p:extLst>
      <p:ext uri="{BB962C8B-B14F-4D97-AF65-F5344CB8AC3E}">
        <p14:creationId xmlns:p14="http://schemas.microsoft.com/office/powerpoint/2010/main" val="390764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8814AED4-D1DD-4090-9EF0-F1E8396EFF57}" type="datetimeFigureOut">
              <a:rPr lang="cs-CZ" smtClean="0"/>
              <a:pPr/>
              <a:t>3.5.2021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AED8DDC-5C07-433F-AFC7-B92291F15D62}" type="slidenum">
              <a:rPr lang="cs-CZ" smtClean="0"/>
              <a:pPr/>
              <a:t>‹#›</a:t>
            </a:fld>
            <a:endParaRPr lang="cs-CZ"/>
          </a:p>
        </p:txBody>
      </p:sp>
    </p:spTree>
    <p:extLst>
      <p:ext uri="{BB962C8B-B14F-4D97-AF65-F5344CB8AC3E}">
        <p14:creationId xmlns:p14="http://schemas.microsoft.com/office/powerpoint/2010/main" val="1329668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8814AED4-D1DD-4090-9EF0-F1E8396EFF57}" type="datetimeFigureOut">
              <a:rPr lang="cs-CZ" smtClean="0"/>
              <a:pPr/>
              <a:t>3.5.2021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AED8DDC-5C07-433F-AFC7-B92291F15D62}" type="slidenum">
              <a:rPr lang="cs-CZ" smtClean="0"/>
              <a:pPr/>
              <a:t>‹#›</a:t>
            </a:fld>
            <a:endParaRPr lang="cs-CZ"/>
          </a:p>
        </p:txBody>
      </p:sp>
    </p:spTree>
    <p:extLst>
      <p:ext uri="{BB962C8B-B14F-4D97-AF65-F5344CB8AC3E}">
        <p14:creationId xmlns:p14="http://schemas.microsoft.com/office/powerpoint/2010/main" val="2473268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14AED4-D1DD-4090-9EF0-F1E8396EFF57}" type="datetimeFigureOut">
              <a:rPr lang="cs-CZ" smtClean="0"/>
              <a:pPr/>
              <a:t>3.5.2021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D8DDC-5C07-433F-AFC7-B92291F15D62}" type="slidenum">
              <a:rPr lang="cs-CZ" smtClean="0"/>
              <a:pPr/>
              <a:t>‹#›</a:t>
            </a:fld>
            <a:endParaRPr lang="cs-CZ"/>
          </a:p>
        </p:txBody>
      </p:sp>
    </p:spTree>
    <p:extLst>
      <p:ext uri="{BB962C8B-B14F-4D97-AF65-F5344CB8AC3E}">
        <p14:creationId xmlns:p14="http://schemas.microsoft.com/office/powerpoint/2010/main" val="3660611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dirty="0" smtClean="0"/>
              <a:t>Americká a australská kuchyně </a:t>
            </a:r>
            <a:endParaRPr lang="cs-CZ" dirty="0"/>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3778357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52589" y="223456"/>
            <a:ext cx="6252961" cy="6492875"/>
          </a:xfrm>
        </p:spPr>
        <p:txBody>
          <a:bodyPr>
            <a:normAutofit lnSpcReduction="10000"/>
          </a:bodyPr>
          <a:lstStyle/>
          <a:p>
            <a:r>
              <a:rPr lang="cs-CZ" dirty="0"/>
              <a:t>Pojmy jako </a:t>
            </a:r>
            <a:r>
              <a:rPr lang="cs-CZ" i="1" dirty="0"/>
              <a:t>Hamburger, Hot-</a:t>
            </a:r>
            <a:r>
              <a:rPr lang="cs-CZ" i="1" dirty="0" err="1"/>
              <a:t>dogs</a:t>
            </a:r>
            <a:r>
              <a:rPr lang="cs-CZ" i="1" dirty="0"/>
              <a:t>, </a:t>
            </a:r>
            <a:r>
              <a:rPr lang="cs-CZ" i="1" dirty="0" err="1"/>
              <a:t>Pommes-frites</a:t>
            </a:r>
            <a:r>
              <a:rPr lang="cs-CZ" i="1" dirty="0"/>
              <a:t>, Popcorn, </a:t>
            </a:r>
            <a:r>
              <a:rPr lang="cs-CZ" i="1" dirty="0" err="1"/>
              <a:t>Chicken</a:t>
            </a:r>
            <a:r>
              <a:rPr lang="cs-CZ" i="1" dirty="0"/>
              <a:t> </a:t>
            </a:r>
            <a:r>
              <a:rPr lang="cs-CZ" i="1" dirty="0" err="1"/>
              <a:t>Wings</a:t>
            </a:r>
            <a:r>
              <a:rPr lang="cs-CZ" i="1" dirty="0"/>
              <a:t>, </a:t>
            </a:r>
            <a:r>
              <a:rPr lang="cs-CZ" i="1" dirty="0" err="1"/>
              <a:t>Wraps</a:t>
            </a:r>
            <a:r>
              <a:rPr lang="cs-CZ" i="1" dirty="0"/>
              <a:t>, </a:t>
            </a:r>
            <a:r>
              <a:rPr lang="cs-CZ" i="1" dirty="0" err="1"/>
              <a:t>Muffins</a:t>
            </a:r>
            <a:r>
              <a:rPr lang="cs-CZ" i="1" dirty="0"/>
              <a:t> nebo</a:t>
            </a:r>
            <a:r>
              <a:rPr lang="cs-CZ" dirty="0"/>
              <a:t> </a:t>
            </a:r>
            <a:r>
              <a:rPr lang="cs-CZ" i="1" dirty="0" err="1"/>
              <a:t>Sandwiches</a:t>
            </a:r>
            <a:r>
              <a:rPr lang="cs-CZ" i="1" dirty="0"/>
              <a:t> </a:t>
            </a:r>
            <a:r>
              <a:rPr lang="cs-CZ" dirty="0"/>
              <a:t>jsou celosvětově </a:t>
            </a:r>
            <a:r>
              <a:rPr lang="cs-CZ" dirty="0" smtClean="0"/>
              <a:t>známé</a:t>
            </a:r>
            <a:r>
              <a:rPr lang="cs-CZ" dirty="0"/>
              <a:t>, zrovna tak jako provozovny </a:t>
            </a:r>
            <a:r>
              <a:rPr lang="cs-CZ" dirty="0" err="1"/>
              <a:t>Coffee</a:t>
            </a:r>
            <a:r>
              <a:rPr lang="cs-CZ" dirty="0"/>
              <a:t> </a:t>
            </a:r>
            <a:r>
              <a:rPr lang="cs-CZ" dirty="0" err="1"/>
              <a:t>shops</a:t>
            </a:r>
            <a:r>
              <a:rPr lang="cs-CZ" dirty="0"/>
              <a:t> nebo </a:t>
            </a:r>
            <a:r>
              <a:rPr lang="cs-CZ" dirty="0" err="1"/>
              <a:t>All-youcan</a:t>
            </a:r>
            <a:r>
              <a:rPr lang="cs-CZ" dirty="0"/>
              <a:t>- </a:t>
            </a:r>
            <a:r>
              <a:rPr lang="cs-CZ" dirty="0" err="1"/>
              <a:t>eat-Buffets</a:t>
            </a:r>
            <a:r>
              <a:rPr lang="cs-CZ" dirty="0"/>
              <a:t>.  </a:t>
            </a:r>
            <a:endParaRPr lang="cs-CZ" dirty="0" smtClean="0"/>
          </a:p>
          <a:p>
            <a:r>
              <a:rPr lang="cs-CZ" b="1" dirty="0" smtClean="0"/>
              <a:t>Kvalita </a:t>
            </a:r>
            <a:r>
              <a:rPr lang="cs-CZ" b="1" dirty="0"/>
              <a:t>i variabilita </a:t>
            </a:r>
            <a:r>
              <a:rPr lang="cs-CZ" dirty="0"/>
              <a:t>nabízených kombinací těchto pokrmů je v USA na nesrovnatelně vyšší úrovni. Za velmi slušnou a výhodnou cenu můžete využít celodenních služeb mnoha proslulých podniků s rychlým občerstvením, nabízejících často obdivuhodně široký sortiment pokrmů s nesčetnými kombinacemi chutí použitých potravin – velmi často si zákazník může vhodnou kombinaci u obsluhy zvolit i podle vlastního přání. </a:t>
            </a:r>
          </a:p>
        </p:txBody>
      </p:sp>
      <p:pic>
        <p:nvPicPr>
          <p:cNvPr id="7170" name="Picture 2" descr="Výsledek obrázku pro Hamburg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2961" y="1309798"/>
            <a:ext cx="5886450" cy="392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129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224443" y="875763"/>
            <a:ext cx="4680065" cy="5782614"/>
          </a:xfrm>
        </p:spPr>
        <p:txBody>
          <a:bodyPr>
            <a:normAutofit/>
          </a:bodyPr>
          <a:lstStyle/>
          <a:p>
            <a:r>
              <a:rPr lang="cs-CZ" dirty="0"/>
              <a:t>Porce jsou většinou pro běžného konzumenta předimenzované, jednoznačně se  dbá na chuťově vyladěnou kombinaci mnoha pestrých a kvalitních potravin – příkladem jsou třeba obrovské </a:t>
            </a:r>
            <a:r>
              <a:rPr lang="cs-CZ" b="1" dirty="0"/>
              <a:t>snídaňové lívance s čerstvým ovocem</a:t>
            </a:r>
            <a:r>
              <a:rPr lang="cs-CZ" dirty="0"/>
              <a:t>, ochuceným tvarohem, čokoládou a šlehačkou. </a:t>
            </a:r>
            <a:endParaRPr lang="cs-CZ" dirty="0" smtClean="0"/>
          </a:p>
          <a:p>
            <a:endParaRPr lang="cs-CZ" dirty="0"/>
          </a:p>
        </p:txBody>
      </p:sp>
      <p:pic>
        <p:nvPicPr>
          <p:cNvPr id="32770" name="Picture 2" descr="&amp;Rcy;&amp;iecy;&amp;zcy;&amp;ucy;&amp;lcy;&amp;tcy;&amp;acy;&amp;tcy; &amp;scy; &amp;icy;&amp;zcy;&amp;ocy;&amp;bcy;&amp;rcy;&amp;acy;&amp;zhcy;&amp;iecy;&amp;ncy;&amp;icy;&amp;iecy; &amp;zcy;&amp;acy; lívance s &amp;ccaron;erstvým ovocem"/>
          <p:cNvPicPr>
            <a:picLocks noChangeAspect="1" noChangeArrowheads="1"/>
          </p:cNvPicPr>
          <p:nvPr/>
        </p:nvPicPr>
        <p:blipFill>
          <a:blip r:embed="rId2" cstate="print"/>
          <a:srcRect/>
          <a:stretch>
            <a:fillRect/>
          </a:stretch>
        </p:blipFill>
        <p:spPr bwMode="auto">
          <a:xfrm>
            <a:off x="7059299" y="0"/>
            <a:ext cx="5132701" cy="3419042"/>
          </a:xfrm>
          <a:prstGeom prst="rect">
            <a:avLst/>
          </a:prstGeom>
          <a:noFill/>
        </p:spPr>
      </p:pic>
      <p:pic>
        <p:nvPicPr>
          <p:cNvPr id="32772" name="Picture 4" descr="&amp;Rcy;&amp;iecy;&amp;zcy;&amp;ucy;&amp;lcy;&amp;tcy;&amp;acy;&amp;tcy; &amp;scy; &amp;icy;&amp;zcy;&amp;ocy;&amp;bcy;&amp;rcy;&amp;acy;&amp;zhcy;&amp;iecy;&amp;ncy;&amp;icy;&amp;iecy; &amp;zcy;&amp;acy; lívance s &amp;ccaron;erstvým ovocem"/>
          <p:cNvPicPr>
            <a:picLocks noChangeAspect="1" noChangeArrowheads="1"/>
          </p:cNvPicPr>
          <p:nvPr/>
        </p:nvPicPr>
        <p:blipFill>
          <a:blip r:embed="rId3" cstate="print"/>
          <a:srcRect/>
          <a:stretch>
            <a:fillRect/>
          </a:stretch>
        </p:blipFill>
        <p:spPr bwMode="auto">
          <a:xfrm>
            <a:off x="5820039" y="3416532"/>
            <a:ext cx="5747906" cy="3441468"/>
          </a:xfrm>
          <a:prstGeom prst="rect">
            <a:avLst/>
          </a:prstGeom>
          <a:noFill/>
        </p:spPr>
      </p:pic>
    </p:spTree>
    <p:extLst>
      <p:ext uri="{BB962C8B-B14F-4D97-AF65-F5344CB8AC3E}">
        <p14:creationId xmlns:p14="http://schemas.microsoft.com/office/powerpoint/2010/main" val="3708744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32509" y="299258"/>
            <a:ext cx="3607724" cy="5877705"/>
          </a:xfrm>
        </p:spPr>
        <p:txBody>
          <a:bodyPr>
            <a:normAutofit/>
          </a:bodyPr>
          <a:lstStyle/>
          <a:p>
            <a:r>
              <a:rPr lang="cs-CZ" dirty="0" smtClean="0"/>
              <a:t>Existuje zde řada podniků, jejichž </a:t>
            </a:r>
            <a:r>
              <a:rPr lang="cs-CZ" dirty="0" err="1" smtClean="0"/>
              <a:t>fast</a:t>
            </a:r>
            <a:r>
              <a:rPr lang="cs-CZ" dirty="0" smtClean="0"/>
              <a:t>-</a:t>
            </a:r>
            <a:r>
              <a:rPr lang="cs-CZ" dirty="0" err="1" smtClean="0"/>
              <a:t>foodová</a:t>
            </a:r>
            <a:r>
              <a:rPr lang="cs-CZ" dirty="0" smtClean="0"/>
              <a:t> jídla se stala téměř mýtem (</a:t>
            </a:r>
            <a:r>
              <a:rPr lang="cs-CZ" b="1" dirty="0" smtClean="0"/>
              <a:t>pečená žebra</a:t>
            </a:r>
            <a:r>
              <a:rPr lang="cs-CZ" dirty="0" smtClean="0"/>
              <a:t>, </a:t>
            </a:r>
            <a:r>
              <a:rPr lang="cs-CZ" dirty="0" err="1" smtClean="0"/>
              <a:t>maxiburgery</a:t>
            </a:r>
            <a:r>
              <a:rPr lang="cs-CZ" dirty="0" smtClean="0"/>
              <a:t>, grilované ryby, koktejly, zmrzlina). jsou hojně navštěvovaná strávníky, kteří jsou za těmito jídly ochotni cestovat i desítky mil. </a:t>
            </a:r>
          </a:p>
          <a:p>
            <a:endParaRPr lang="cs-CZ" dirty="0"/>
          </a:p>
        </p:txBody>
      </p:sp>
      <p:pic>
        <p:nvPicPr>
          <p:cNvPr id="126978" name="Picture 2" descr="&amp;Rcy;&amp;iecy;&amp;zcy;&amp;ucy;&amp;lcy;&amp;tcy;&amp;acy;&amp;tcy; &amp;scy; &amp;icy;&amp;zcy;&amp;ocy;&amp;bcy;&amp;rcy;&amp;acy;&amp;zhcy;&amp;iecy;&amp;ncy;&amp;icy;&amp;iecy; &amp;zcy;&amp;acy; pe&amp;ccaron;ená &amp;zcaron;ebra"/>
          <p:cNvPicPr>
            <a:picLocks noChangeAspect="1" noChangeArrowheads="1"/>
          </p:cNvPicPr>
          <p:nvPr/>
        </p:nvPicPr>
        <p:blipFill>
          <a:blip r:embed="rId2" cstate="print"/>
          <a:srcRect/>
          <a:stretch>
            <a:fillRect/>
          </a:stretch>
        </p:blipFill>
        <p:spPr bwMode="auto">
          <a:xfrm>
            <a:off x="4572000" y="936191"/>
            <a:ext cx="7620000" cy="507682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282634" y="274320"/>
            <a:ext cx="3931920" cy="6400800"/>
          </a:xfrm>
        </p:spPr>
        <p:txBody>
          <a:bodyPr/>
          <a:lstStyle/>
          <a:p>
            <a:pPr>
              <a:buNone/>
            </a:pPr>
            <a:r>
              <a:rPr lang="cs-CZ" dirty="0" smtClean="0"/>
              <a:t>Tvrdý konkurenční boj v této branži je ku prospěchu zákazníka – jídla toho typu </a:t>
            </a:r>
            <a:r>
              <a:rPr lang="cs-CZ" dirty="0" err="1" smtClean="0"/>
              <a:t>fast</a:t>
            </a:r>
            <a:r>
              <a:rPr lang="cs-CZ" dirty="0" smtClean="0"/>
              <a:t>-</a:t>
            </a:r>
            <a:r>
              <a:rPr lang="cs-CZ" dirty="0" err="1" smtClean="0"/>
              <a:t>foodu</a:t>
            </a:r>
            <a:r>
              <a:rPr lang="cs-CZ" dirty="0" smtClean="0"/>
              <a:t> jsou v základní nabídce chuťově velmi dobře „vyladěná“, kvalitní, čerstvá, lákavě upravená i podávaná, často doplněná čerstvou zeleninou a ovocem.</a:t>
            </a:r>
          </a:p>
          <a:p>
            <a:endParaRPr lang="cs-CZ" dirty="0"/>
          </a:p>
        </p:txBody>
      </p:sp>
      <p:pic>
        <p:nvPicPr>
          <p:cNvPr id="125954" name="Picture 2" descr="T&amp;rcaron;eš&amp;ncaron;ová zmrzlina 1"/>
          <p:cNvPicPr>
            <a:picLocks noChangeAspect="1" noChangeArrowheads="1"/>
          </p:cNvPicPr>
          <p:nvPr/>
        </p:nvPicPr>
        <p:blipFill>
          <a:blip r:embed="rId2" cstate="print"/>
          <a:srcRect/>
          <a:stretch>
            <a:fillRect/>
          </a:stretch>
        </p:blipFill>
        <p:spPr bwMode="auto">
          <a:xfrm>
            <a:off x="7606145" y="184209"/>
            <a:ext cx="4473691" cy="3332750"/>
          </a:xfrm>
          <a:prstGeom prst="rect">
            <a:avLst/>
          </a:prstGeom>
          <a:noFill/>
        </p:spPr>
      </p:pic>
      <p:pic>
        <p:nvPicPr>
          <p:cNvPr id="125956" name="Picture 4" descr="&amp;Rcy;&amp;iecy;&amp;zcy;&amp;ucy;&amp;lcy;&amp;tcy;&amp;acy;&amp;tcy; &amp;scy; &amp;icy;&amp;zcy;&amp;ocy;&amp;bcy;&amp;rcy;&amp;acy;&amp;zhcy;&amp;iecy;&amp;ncy;&amp;icy;&amp;iecy; &amp;zcy;&amp;acy; grilované ryby"/>
          <p:cNvPicPr>
            <a:picLocks noChangeAspect="1" noChangeArrowheads="1"/>
          </p:cNvPicPr>
          <p:nvPr/>
        </p:nvPicPr>
        <p:blipFill>
          <a:blip r:embed="rId3" cstate="print"/>
          <a:srcRect/>
          <a:stretch>
            <a:fillRect/>
          </a:stretch>
        </p:blipFill>
        <p:spPr bwMode="auto">
          <a:xfrm>
            <a:off x="4746567" y="3675481"/>
            <a:ext cx="4243359" cy="318251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683654" y="420687"/>
            <a:ext cx="10515600" cy="6492874"/>
          </a:xfrm>
        </p:spPr>
        <p:txBody>
          <a:bodyPr>
            <a:normAutofit/>
          </a:bodyPr>
          <a:lstStyle/>
          <a:p>
            <a:r>
              <a:rPr lang="cs-CZ" dirty="0" smtClean="0"/>
              <a:t>V USA </a:t>
            </a:r>
            <a:r>
              <a:rPr lang="cs-CZ" dirty="0" err="1" smtClean="0"/>
              <a:t>existujehlavně</a:t>
            </a:r>
            <a:r>
              <a:rPr lang="cs-CZ" dirty="0" smtClean="0"/>
              <a:t> ve velkých městech nesčetné množství restaurací s nabídkou </a:t>
            </a:r>
            <a:r>
              <a:rPr lang="cs-CZ" b="1" dirty="0" smtClean="0"/>
              <a:t>jídel jiných zemí </a:t>
            </a:r>
            <a:r>
              <a:rPr lang="cs-CZ" dirty="0" smtClean="0"/>
              <a:t>(čínské, japonské, italské, mexické, indické restaurace) za velmi přijatelnou cenu.</a:t>
            </a:r>
          </a:p>
          <a:p>
            <a:r>
              <a:rPr lang="cs-CZ" dirty="0" smtClean="0"/>
              <a:t>Americká kulinářská historie zná i </a:t>
            </a:r>
            <a:r>
              <a:rPr lang="cs-CZ" b="1" dirty="0" smtClean="0"/>
              <a:t>čínské jídlo</a:t>
            </a:r>
            <a:r>
              <a:rPr lang="cs-CZ" dirty="0" smtClean="0"/>
              <a:t>, v USA vůbec </a:t>
            </a:r>
            <a:r>
              <a:rPr lang="cs-CZ" b="1" dirty="0" smtClean="0"/>
              <a:t>nejznámější z jídel etnických kuchyní</a:t>
            </a:r>
            <a:r>
              <a:rPr lang="cs-CZ" dirty="0" smtClean="0"/>
              <a:t>. Je to jídlo zvané „</a:t>
            </a:r>
            <a:r>
              <a:rPr lang="cs-CZ" i="1" dirty="0" smtClean="0"/>
              <a:t>Chop </a:t>
            </a:r>
            <a:r>
              <a:rPr lang="cs-CZ" i="1" dirty="0" err="1" smtClean="0"/>
              <a:t>Suey</a:t>
            </a:r>
            <a:r>
              <a:rPr lang="cs-CZ" i="1" dirty="0" smtClean="0"/>
              <a:t>“ </a:t>
            </a:r>
            <a:r>
              <a:rPr lang="cs-CZ" dirty="0" smtClean="0"/>
              <a:t>– opečené kuřecí maso s fazolemi, česnekem, celerem, pórkem a chilli. </a:t>
            </a:r>
          </a:p>
          <a:p>
            <a:pPr marL="0" indent="0">
              <a:buNone/>
            </a:pPr>
            <a:endParaRPr lang="cs-CZ" dirty="0"/>
          </a:p>
        </p:txBody>
      </p:sp>
      <p:pic>
        <p:nvPicPr>
          <p:cNvPr id="5" name="Picture 2" descr="Výsledek obrázku pro Chop Su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6206" y="3113333"/>
            <a:ext cx="4762500" cy="319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421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60126" y="365125"/>
            <a:ext cx="10515600" cy="2197055"/>
          </a:xfrm>
        </p:spPr>
        <p:txBody>
          <a:bodyPr>
            <a:normAutofit fontScale="92500"/>
          </a:bodyPr>
          <a:lstStyle/>
          <a:p>
            <a:r>
              <a:rPr lang="cs-CZ" dirty="0"/>
              <a:t>Mnoho restaurací je proslulých jídly od skvělých špičkových kuchařů, kteří působí v USA i Kanadě, jejichž jméno je vždy zárukou kulinářského zážitku. </a:t>
            </a:r>
            <a:endParaRPr lang="cs-CZ" dirty="0" smtClean="0"/>
          </a:p>
          <a:p>
            <a:r>
              <a:rPr lang="cs-CZ" dirty="0" smtClean="0"/>
              <a:t>Příkladem </a:t>
            </a:r>
            <a:r>
              <a:rPr lang="cs-CZ" dirty="0"/>
              <a:t>jsou např. </a:t>
            </a:r>
            <a:r>
              <a:rPr lang="cs-CZ" b="1" dirty="0"/>
              <a:t>Anthony </a:t>
            </a:r>
            <a:r>
              <a:rPr lang="cs-CZ" b="1" dirty="0" err="1" smtClean="0"/>
              <a:t>Bourdain</a:t>
            </a:r>
            <a:r>
              <a:rPr lang="cs-CZ" b="1" dirty="0" smtClean="0"/>
              <a:t> </a:t>
            </a:r>
            <a:r>
              <a:rPr lang="cs-CZ" dirty="0" smtClean="0"/>
              <a:t>(No </a:t>
            </a:r>
            <a:r>
              <a:rPr lang="cs-CZ" dirty="0" err="1" smtClean="0"/>
              <a:t>reservation</a:t>
            </a:r>
            <a:r>
              <a:rPr lang="cs-CZ" dirty="0" smtClean="0"/>
              <a:t>), </a:t>
            </a:r>
            <a:r>
              <a:rPr lang="cs-CZ" b="1" dirty="0"/>
              <a:t>Robert </a:t>
            </a:r>
            <a:r>
              <a:rPr lang="cs-CZ" b="1" dirty="0" err="1"/>
              <a:t>Blumer</a:t>
            </a:r>
            <a:r>
              <a:rPr lang="cs-CZ" b="1" dirty="0"/>
              <a:t> </a:t>
            </a:r>
            <a:r>
              <a:rPr lang="cs-CZ" dirty="0"/>
              <a:t>a celá řada dalších, celosvětově uznávaných kuchařských osobností</a:t>
            </a:r>
            <a:r>
              <a:rPr lang="cs-CZ" dirty="0" smtClean="0"/>
              <a:t>.</a:t>
            </a:r>
            <a:endParaRPr lang="cs-CZ" dirty="0"/>
          </a:p>
        </p:txBody>
      </p:sp>
      <p:pic>
        <p:nvPicPr>
          <p:cNvPr id="11266" name="Picture 2" descr="http://www.torontolife.com/daily/wp-content/uploads/2012/03/bob-blumer-monk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126" y="2562179"/>
            <a:ext cx="5941076" cy="395453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Výsledek obrázku pro anthony bourda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1160" y="2562181"/>
            <a:ext cx="4955676" cy="3954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061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10515600" cy="1325563"/>
          </a:xfrm>
        </p:spPr>
        <p:txBody>
          <a:bodyPr/>
          <a:lstStyle/>
          <a:p>
            <a:r>
              <a:rPr lang="cs-CZ" dirty="0" smtClean="0"/>
              <a:t>Některá typická americká jídla:</a:t>
            </a:r>
            <a:br>
              <a:rPr lang="cs-CZ" dirty="0" smtClean="0"/>
            </a:br>
            <a:endParaRPr lang="cs-CZ" dirty="0"/>
          </a:p>
        </p:txBody>
      </p:sp>
      <p:sp>
        <p:nvSpPr>
          <p:cNvPr id="3" name="Zástupný symbol pro obsah 2"/>
          <p:cNvSpPr>
            <a:spLocks noGrp="1"/>
          </p:cNvSpPr>
          <p:nvPr>
            <p:ph idx="1"/>
          </p:nvPr>
        </p:nvSpPr>
        <p:spPr>
          <a:xfrm>
            <a:off x="0" y="689955"/>
            <a:ext cx="4854634" cy="6292735"/>
          </a:xfrm>
        </p:spPr>
        <p:txBody>
          <a:bodyPr>
            <a:normAutofit fontScale="70000" lnSpcReduction="20000"/>
          </a:bodyPr>
          <a:lstStyle/>
          <a:p>
            <a:r>
              <a:rPr lang="cs-CZ" i="1" dirty="0" smtClean="0"/>
              <a:t>„</a:t>
            </a:r>
            <a:r>
              <a:rPr lang="cs-CZ" b="1" i="1" dirty="0"/>
              <a:t>Caesar </a:t>
            </a:r>
            <a:r>
              <a:rPr lang="cs-CZ" b="1" i="1" dirty="0" err="1"/>
              <a:t>Salad</a:t>
            </a:r>
            <a:r>
              <a:rPr lang="cs-CZ" i="1" dirty="0"/>
              <a:t>“ - z</a:t>
            </a:r>
            <a:r>
              <a:rPr lang="cs-CZ" dirty="0"/>
              <a:t>ákladní varianta obsahuje suroviny: ledový salát, strouhaný parmezán, vepřová šunka, pečené kuřecí maso, čerstvá rajčata, natvrdo vařená vejce, sladká kukuřice.</a:t>
            </a:r>
          </a:p>
          <a:p>
            <a:r>
              <a:rPr lang="cs-CZ" b="1" dirty="0"/>
              <a:t>Dresink</a:t>
            </a:r>
            <a:r>
              <a:rPr lang="cs-CZ" dirty="0"/>
              <a:t> – česnek, citrónová šťáva, ostrá hořčice, vejce, olivový olej, sůl, pepř, cukr. </a:t>
            </a:r>
            <a:endParaRPr lang="cs-CZ" dirty="0" smtClean="0"/>
          </a:p>
          <a:p>
            <a:r>
              <a:rPr lang="cs-CZ" dirty="0" smtClean="0"/>
              <a:t>Autor receptu - </a:t>
            </a:r>
            <a:r>
              <a:rPr lang="cs-CZ" dirty="0"/>
              <a:t>italský přistěhovalec a kuchař </a:t>
            </a:r>
            <a:r>
              <a:rPr lang="cs-CZ" b="1" dirty="0" err="1" smtClean="0"/>
              <a:t>Cesare</a:t>
            </a:r>
            <a:r>
              <a:rPr lang="cs-CZ" b="1" dirty="0" smtClean="0"/>
              <a:t> </a:t>
            </a:r>
            <a:r>
              <a:rPr lang="cs-CZ" b="1" dirty="0" err="1"/>
              <a:t>Gardini</a:t>
            </a:r>
            <a:r>
              <a:rPr lang="cs-CZ" b="1" dirty="0"/>
              <a:t> </a:t>
            </a:r>
            <a:r>
              <a:rPr lang="cs-CZ" dirty="0"/>
              <a:t>(žil v severním Mexiku ve městě Tijuana) který tento italský recept přizpůsobil chutím svých amerických hostů a poprvé připravil v roce 1924. </a:t>
            </a:r>
            <a:endParaRPr lang="cs-CZ" dirty="0" smtClean="0"/>
          </a:p>
          <a:p>
            <a:r>
              <a:rPr lang="cs-CZ" b="1" dirty="0" smtClean="0"/>
              <a:t>Rozhodující </a:t>
            </a:r>
            <a:r>
              <a:rPr lang="cs-CZ" b="1" dirty="0"/>
              <a:t>pro chuť salátu je hlavně jeho dresink </a:t>
            </a:r>
            <a:r>
              <a:rPr lang="cs-CZ" dirty="0"/>
              <a:t>- patrně nejslavnější používaný dresink v USA na tento salát se jmenuje </a:t>
            </a:r>
            <a:r>
              <a:rPr lang="cs-CZ" b="1" i="1" dirty="0" err="1"/>
              <a:t>Mayfair</a:t>
            </a:r>
            <a:r>
              <a:rPr lang="cs-CZ" b="1" i="1" dirty="0"/>
              <a:t>,</a:t>
            </a:r>
            <a:r>
              <a:rPr lang="cs-CZ" dirty="0"/>
              <a:t> do nějž patří rozetřené ančovičky, žloutky a smetana. </a:t>
            </a:r>
            <a:endParaRPr lang="cs-CZ" dirty="0" smtClean="0"/>
          </a:p>
          <a:p>
            <a:r>
              <a:rPr lang="cs-CZ" dirty="0" smtClean="0"/>
              <a:t>Podobných </a:t>
            </a:r>
            <a:r>
              <a:rPr lang="cs-CZ" dirty="0"/>
              <a:t>druhů zeleninových salátů je v USA známých více, např. </a:t>
            </a:r>
            <a:r>
              <a:rPr lang="cs-CZ" b="1" i="1" dirty="0"/>
              <a:t>Waldorfský salát</a:t>
            </a:r>
            <a:r>
              <a:rPr lang="cs-CZ" b="1" dirty="0"/>
              <a:t>, </a:t>
            </a:r>
            <a:r>
              <a:rPr lang="cs-CZ" dirty="0"/>
              <a:t>recept vznikl v New Yorském hotelu </a:t>
            </a:r>
            <a:r>
              <a:rPr lang="cs-CZ" dirty="0" err="1"/>
              <a:t>Waldorf</a:t>
            </a:r>
            <a:r>
              <a:rPr lang="cs-CZ" dirty="0"/>
              <a:t>-Astoria (složení je jablko, celer, vlašské ořechy, hrozny, majonézový dressing).</a:t>
            </a:r>
          </a:p>
          <a:p>
            <a:endParaRPr lang="cs-CZ" dirty="0"/>
          </a:p>
        </p:txBody>
      </p:sp>
      <p:pic>
        <p:nvPicPr>
          <p:cNvPr id="4" name="Picture 2" descr="Výsledek obrázk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2869" y="1471353"/>
            <a:ext cx="7389131" cy="415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369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9887" y="140681"/>
            <a:ext cx="10515600" cy="1325563"/>
          </a:xfrm>
        </p:spPr>
        <p:txBody>
          <a:bodyPr/>
          <a:lstStyle/>
          <a:p>
            <a:r>
              <a:rPr lang="cs-CZ" i="1" dirty="0"/>
              <a:t>Waldorfský salát</a:t>
            </a:r>
            <a:endParaRPr lang="cs-CZ" dirty="0"/>
          </a:p>
        </p:txBody>
      </p:sp>
      <p:pic>
        <p:nvPicPr>
          <p:cNvPr id="13316" name="Picture 4" descr="Výsledek obrázku pro Waldorfský salá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8224" y="1391430"/>
            <a:ext cx="8092546" cy="5057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426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113026"/>
            <a:ext cx="12065672" cy="3155324"/>
          </a:xfrm>
        </p:spPr>
        <p:txBody>
          <a:bodyPr>
            <a:normAutofit/>
          </a:bodyPr>
          <a:lstStyle/>
          <a:p>
            <a:r>
              <a:rPr lang="cs-CZ" i="1" dirty="0" smtClean="0"/>
              <a:t>„</a:t>
            </a:r>
            <a:r>
              <a:rPr lang="cs-CZ" b="1" i="1" dirty="0" err="1" smtClean="0"/>
              <a:t>Roast</a:t>
            </a:r>
            <a:r>
              <a:rPr lang="cs-CZ" b="1" i="1" dirty="0" smtClean="0"/>
              <a:t> </a:t>
            </a:r>
            <a:r>
              <a:rPr lang="cs-CZ" b="1" i="1" dirty="0" err="1" smtClean="0"/>
              <a:t>Turkey</a:t>
            </a:r>
            <a:r>
              <a:rPr lang="cs-CZ" i="1" dirty="0" smtClean="0"/>
              <a:t>“ (plněný pečený krocan) z</a:t>
            </a:r>
            <a:r>
              <a:rPr lang="cs-CZ" dirty="0" smtClean="0"/>
              <a:t>ákladní suroviny: přibližně 6 kg vážící krocan, cibule, celer, petržel, mírně vysušený bílý chléb, uzená slanina, máslo, bílé suché víno, silný slepičí vývar, sůl, pepř, muškátový oříšek, červená paprika, mouka. Plněného krocana pečeme při teplotě 140-160 ºC asi 5 hodin.</a:t>
            </a:r>
          </a:p>
          <a:p>
            <a:r>
              <a:rPr lang="cs-CZ" i="1" dirty="0" smtClean="0"/>
              <a:t>„</a:t>
            </a:r>
            <a:r>
              <a:rPr lang="cs-CZ" b="1" i="1" dirty="0" err="1" smtClean="0"/>
              <a:t>Pumpkin</a:t>
            </a:r>
            <a:r>
              <a:rPr lang="cs-CZ" b="1" i="1" dirty="0" smtClean="0"/>
              <a:t> Pie </a:t>
            </a:r>
            <a:r>
              <a:rPr lang="cs-CZ" b="1" i="1" dirty="0" err="1" smtClean="0"/>
              <a:t>Cheesecake</a:t>
            </a:r>
            <a:r>
              <a:rPr lang="cs-CZ" i="1" dirty="0" smtClean="0"/>
              <a:t>“ (dýňový koláč) </a:t>
            </a:r>
            <a:r>
              <a:rPr lang="cs-CZ" dirty="0" smtClean="0"/>
              <a:t>suroviny: </a:t>
            </a:r>
            <a:r>
              <a:rPr lang="cs-CZ" dirty="0" err="1" smtClean="0"/>
              <a:t>Bisquity</a:t>
            </a:r>
            <a:r>
              <a:rPr lang="cs-CZ" dirty="0" smtClean="0"/>
              <a:t> na dno formy, máslo, krájená odzrněna dýně, čerstvý sýr, kyselá smetana, cukr, vanilkový cukr, vejce, skořice, muškátový oříšek, zázvor, hřebíček, pekanové oříšky. </a:t>
            </a:r>
          </a:p>
          <a:p>
            <a:endParaRPr lang="cs-CZ" dirty="0"/>
          </a:p>
        </p:txBody>
      </p:sp>
      <p:pic>
        <p:nvPicPr>
          <p:cNvPr id="4" name="Picture 2" descr="Výsledek obrázku pro Roast Turk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 y="3467787"/>
            <a:ext cx="4819380" cy="27140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Výsledek obrázku pro Pumpkin Pie Cheesecak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8220" y="2933698"/>
            <a:ext cx="7248525" cy="392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250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2589" y="115910"/>
            <a:ext cx="5150476" cy="6742090"/>
          </a:xfrm>
        </p:spPr>
        <p:txBody>
          <a:bodyPr>
            <a:normAutofit/>
          </a:bodyPr>
          <a:lstStyle/>
          <a:p>
            <a:r>
              <a:rPr lang="cs-CZ" i="1" dirty="0"/>
              <a:t>„</a:t>
            </a:r>
            <a:r>
              <a:rPr lang="cs-CZ" b="1" i="1" dirty="0"/>
              <a:t>Hamburger</a:t>
            </a:r>
            <a:r>
              <a:rPr lang="cs-CZ" i="1" dirty="0"/>
              <a:t>“ </a:t>
            </a:r>
            <a:r>
              <a:rPr lang="cs-CZ" dirty="0"/>
              <a:t>původ názvu pochází od německého Hamburku, i když vznikl v USA (snad podle importovaného hovězího z Německa, druhá teorie hovoří o městečku Hamburk u </a:t>
            </a:r>
            <a:r>
              <a:rPr lang="cs-CZ" dirty="0" err="1"/>
              <a:t>Bufalla</a:t>
            </a:r>
            <a:r>
              <a:rPr lang="cs-CZ" dirty="0"/>
              <a:t> ve statě New York). </a:t>
            </a:r>
            <a:endParaRPr lang="cs-CZ" dirty="0" smtClean="0"/>
          </a:p>
          <a:p>
            <a:r>
              <a:rPr lang="cs-CZ" dirty="0" smtClean="0"/>
              <a:t>Zrovna </a:t>
            </a:r>
            <a:r>
              <a:rPr lang="cs-CZ" dirty="0"/>
              <a:t>tak je sporné datum prvního uvedení tohoto pokrmu na trh i jméno prodávajícího (snad 1885 nebo 1891). </a:t>
            </a:r>
            <a:endParaRPr lang="cs-CZ" dirty="0" smtClean="0"/>
          </a:p>
          <a:p>
            <a:r>
              <a:rPr lang="cs-CZ" dirty="0" smtClean="0"/>
              <a:t>Existuje </a:t>
            </a:r>
            <a:r>
              <a:rPr lang="cs-CZ" dirty="0"/>
              <a:t>mnoho kombinací jeho složení, patrně nejprodávanější je </a:t>
            </a:r>
            <a:r>
              <a:rPr lang="cs-CZ" dirty="0" smtClean="0"/>
              <a:t>sýrový </a:t>
            </a:r>
            <a:r>
              <a:rPr lang="cs-CZ" dirty="0"/>
              <a:t>cheeseburger.</a:t>
            </a:r>
          </a:p>
          <a:p>
            <a:endParaRPr lang="cs-CZ" dirty="0"/>
          </a:p>
        </p:txBody>
      </p:sp>
      <p:sp>
        <p:nvSpPr>
          <p:cNvPr id="4" name="AutoShape 2" descr="Výsledek obrázku pro Hamburger"/>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pic>
        <p:nvPicPr>
          <p:cNvPr id="16390" name="Picture 6" descr="Výsledek obrázku pro Hamburg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7487" y="115911"/>
            <a:ext cx="5853164" cy="3670478"/>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Výsledek obrázku pro Hamburg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8069" y="3809999"/>
            <a:ext cx="45720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559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Specifikace americké </a:t>
            </a:r>
            <a:r>
              <a:rPr lang="cs-CZ" b="1" dirty="0" smtClean="0"/>
              <a:t>kuchyně</a:t>
            </a:r>
            <a:r>
              <a:rPr lang="cs-CZ" dirty="0"/>
              <a:t/>
            </a:r>
            <a:br>
              <a:rPr lang="cs-CZ" dirty="0"/>
            </a:br>
            <a:r>
              <a:rPr lang="cs-CZ" b="1" dirty="0"/>
              <a:t> </a:t>
            </a:r>
            <a:r>
              <a:rPr lang="cs-CZ" dirty="0"/>
              <a:t/>
            </a:r>
            <a:br>
              <a:rPr lang="cs-CZ" dirty="0"/>
            </a:br>
            <a:endParaRPr lang="cs-CZ" dirty="0"/>
          </a:p>
        </p:txBody>
      </p:sp>
      <p:sp>
        <p:nvSpPr>
          <p:cNvPr id="3" name="Zástupný symbol pro obsah 2"/>
          <p:cNvSpPr>
            <a:spLocks noGrp="1"/>
          </p:cNvSpPr>
          <p:nvPr>
            <p:ph idx="1"/>
          </p:nvPr>
        </p:nvSpPr>
        <p:spPr>
          <a:xfrm>
            <a:off x="838200" y="888642"/>
            <a:ext cx="10515600" cy="5969358"/>
          </a:xfrm>
        </p:spPr>
        <p:txBody>
          <a:bodyPr>
            <a:normAutofit fontScale="92500" lnSpcReduction="20000"/>
          </a:bodyPr>
          <a:lstStyle/>
          <a:p>
            <a:r>
              <a:rPr lang="cs-CZ" b="1" dirty="0" smtClean="0"/>
              <a:t>je </a:t>
            </a:r>
            <a:r>
              <a:rPr lang="cs-CZ" b="1" dirty="0"/>
              <a:t>konglomerátem kuchyní všech národností, které se v průběhu osídlování země v jednotlivých částech USA usadily</a:t>
            </a:r>
            <a:r>
              <a:rPr lang="cs-CZ" dirty="0"/>
              <a:t>. </a:t>
            </a:r>
            <a:endParaRPr lang="cs-CZ" dirty="0" smtClean="0"/>
          </a:p>
          <a:p>
            <a:r>
              <a:rPr lang="cs-CZ" dirty="0" smtClean="0"/>
              <a:t>Většina </a:t>
            </a:r>
            <a:r>
              <a:rPr lang="cs-CZ" dirty="0"/>
              <a:t>přistěhovalců přišla i se svými zvyky z Evropy, asi 13 % je potomků afrických otroků, </a:t>
            </a:r>
            <a:r>
              <a:rPr lang="cs-CZ" dirty="0" smtClean="0"/>
              <a:t>přistěhovalci </a:t>
            </a:r>
            <a:r>
              <a:rPr lang="cs-CZ" dirty="0"/>
              <a:t>z Latinské Ameriky a Mexika, 4 % </a:t>
            </a:r>
            <a:r>
              <a:rPr lang="cs-CZ" dirty="0" smtClean="0"/>
              <a:t>z </a:t>
            </a:r>
            <a:r>
              <a:rPr lang="cs-CZ" dirty="0"/>
              <a:t>asijských zemí, přibližně </a:t>
            </a:r>
            <a:r>
              <a:rPr lang="cs-CZ" dirty="0" smtClean="0"/>
              <a:t> 1 % je původního </a:t>
            </a:r>
            <a:r>
              <a:rPr lang="cs-CZ" dirty="0"/>
              <a:t>indiánského obyvatelstva. </a:t>
            </a:r>
            <a:endParaRPr lang="cs-CZ" dirty="0" smtClean="0"/>
          </a:p>
          <a:p>
            <a:r>
              <a:rPr lang="cs-CZ" dirty="0" smtClean="0"/>
              <a:t>Každý </a:t>
            </a:r>
            <a:r>
              <a:rPr lang="cs-CZ" dirty="0"/>
              <a:t>z těchto národů přinesl do země </a:t>
            </a:r>
            <a:r>
              <a:rPr lang="cs-CZ" b="1" dirty="0"/>
              <a:t>prvky své kuchyně a stolování</a:t>
            </a:r>
            <a:r>
              <a:rPr lang="cs-CZ" dirty="0"/>
              <a:t>, které se obohatily o některé </a:t>
            </a:r>
            <a:r>
              <a:rPr lang="cs-CZ" b="1" dirty="0"/>
              <a:t>původní suroviny amerického kontinentu</a:t>
            </a:r>
            <a:r>
              <a:rPr lang="cs-CZ" dirty="0"/>
              <a:t> (</a:t>
            </a:r>
            <a:r>
              <a:rPr lang="cs-CZ" b="1" dirty="0"/>
              <a:t>rajčata, dýně, brambory, fazole, chilli, oříšky a jiné druhy mas, např. krocana</a:t>
            </a:r>
            <a:r>
              <a:rPr lang="cs-CZ" dirty="0"/>
              <a:t>). </a:t>
            </a:r>
          </a:p>
          <a:p>
            <a:r>
              <a:rPr lang="cs-CZ" dirty="0" smtClean="0"/>
              <a:t>AG je mnohonárodnostní</a:t>
            </a:r>
            <a:r>
              <a:rPr lang="cs-CZ" dirty="0"/>
              <a:t>, rozdělená územně podle </a:t>
            </a:r>
            <a:r>
              <a:rPr lang="cs-CZ" dirty="0" smtClean="0"/>
              <a:t>místních klimatických </a:t>
            </a:r>
            <a:r>
              <a:rPr lang="cs-CZ" dirty="0"/>
              <a:t>a půdních podmínek a převažující skupiny původních obyvatel. </a:t>
            </a:r>
          </a:p>
          <a:p>
            <a:r>
              <a:rPr lang="cs-CZ" dirty="0" smtClean="0"/>
              <a:t>AG je stará 400 let. Je </a:t>
            </a:r>
            <a:r>
              <a:rPr lang="cs-CZ" dirty="0"/>
              <a:t>prapůvodem kuchyně původních obyvatel, </a:t>
            </a:r>
            <a:r>
              <a:rPr lang="cs-CZ" dirty="0" smtClean="0"/>
              <a:t>Indiánů</a:t>
            </a:r>
            <a:r>
              <a:rPr lang="cs-CZ" dirty="0"/>
              <a:t>. </a:t>
            </a:r>
            <a:endParaRPr lang="cs-CZ" dirty="0" smtClean="0"/>
          </a:p>
          <a:p>
            <a:r>
              <a:rPr lang="cs-CZ" dirty="0" smtClean="0"/>
              <a:t>Hodně </a:t>
            </a:r>
            <a:r>
              <a:rPr lang="cs-CZ" dirty="0"/>
              <a:t>receptů a úprav jídel najdeme i v dnešní americké kuchyni – je to např. </a:t>
            </a:r>
            <a:r>
              <a:rPr lang="cs-CZ" b="1" dirty="0"/>
              <a:t>oblíbené grilován</a:t>
            </a:r>
            <a:r>
              <a:rPr lang="cs-CZ" dirty="0"/>
              <a:t>í a pečení na ohni, nebo jídla jako </a:t>
            </a:r>
            <a:r>
              <a:rPr lang="cs-CZ" b="1" dirty="0"/>
              <a:t>bostonské pečené fazole</a:t>
            </a:r>
            <a:r>
              <a:rPr lang="cs-CZ" dirty="0"/>
              <a:t>, </a:t>
            </a:r>
            <a:r>
              <a:rPr lang="cs-CZ" b="1" dirty="0"/>
              <a:t>kukuřičný chléb, pečené brambory</a:t>
            </a:r>
            <a:r>
              <a:rPr lang="cs-CZ" dirty="0"/>
              <a:t>. </a:t>
            </a:r>
            <a:endParaRPr lang="cs-CZ" dirty="0" smtClean="0"/>
          </a:p>
          <a:p>
            <a:r>
              <a:rPr lang="cs-CZ" b="1" dirty="0" smtClean="0"/>
              <a:t>Vaření </a:t>
            </a:r>
            <a:r>
              <a:rPr lang="cs-CZ" b="1" dirty="0"/>
              <a:t>a jídlo </a:t>
            </a:r>
            <a:r>
              <a:rPr lang="cs-CZ" dirty="0"/>
              <a:t>patří na celém americkém kontinentu k ceněným </a:t>
            </a:r>
            <a:r>
              <a:rPr lang="cs-CZ" b="1" dirty="0"/>
              <a:t>tématům společenského života.</a:t>
            </a:r>
          </a:p>
          <a:p>
            <a:endParaRPr lang="cs-CZ" dirty="0"/>
          </a:p>
        </p:txBody>
      </p:sp>
    </p:spTree>
    <p:extLst>
      <p:ext uri="{BB962C8B-B14F-4D97-AF65-F5344CB8AC3E}">
        <p14:creationId xmlns:p14="http://schemas.microsoft.com/office/powerpoint/2010/main" val="1465676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46184"/>
            <a:ext cx="10515600" cy="1325563"/>
          </a:xfrm>
        </p:spPr>
        <p:txBody>
          <a:bodyPr/>
          <a:lstStyle/>
          <a:p>
            <a:r>
              <a:rPr lang="cs-CZ" b="1" dirty="0"/>
              <a:t>Charakteristika kanadské kuchyně</a:t>
            </a:r>
            <a:r>
              <a:rPr lang="cs-CZ" dirty="0"/>
              <a:t/>
            </a:r>
            <a:br>
              <a:rPr lang="cs-CZ" dirty="0"/>
            </a:br>
            <a:endParaRPr lang="cs-CZ" dirty="0"/>
          </a:p>
        </p:txBody>
      </p:sp>
      <p:sp>
        <p:nvSpPr>
          <p:cNvPr id="3" name="Zástupný symbol pro obsah 2"/>
          <p:cNvSpPr>
            <a:spLocks noGrp="1"/>
          </p:cNvSpPr>
          <p:nvPr>
            <p:ph idx="1"/>
          </p:nvPr>
        </p:nvSpPr>
        <p:spPr>
          <a:xfrm>
            <a:off x="838200" y="1094704"/>
            <a:ext cx="10515600" cy="5763296"/>
          </a:xfrm>
        </p:spPr>
        <p:txBody>
          <a:bodyPr>
            <a:normAutofit/>
          </a:bodyPr>
          <a:lstStyle/>
          <a:p>
            <a:r>
              <a:rPr lang="cs-CZ" dirty="0"/>
              <a:t>Početná komunita asijských národů, přistěhovalců vyznávajících židovskou víru, ale i potomci mladší generace původních indiánských obyvatel značně ovlivňuje místní kuchyni. Tyto komunity si zachovávají i přes postupující integraci do kanadské společnosti své stravovací zvyklosti, viditelné v četné nabídce i zde </a:t>
            </a:r>
            <a:r>
              <a:rPr lang="cs-CZ" b="1" dirty="0"/>
              <a:t>oblíbených etnických restaurací</a:t>
            </a:r>
            <a:r>
              <a:rPr lang="cs-CZ" dirty="0"/>
              <a:t>. </a:t>
            </a:r>
          </a:p>
          <a:p>
            <a:r>
              <a:rPr lang="cs-CZ" dirty="0"/>
              <a:t>U kanadského pobřeží je značný počet ostrovů a na členitém pobřeží hraje významnou roli </a:t>
            </a:r>
            <a:r>
              <a:rPr lang="cs-CZ" i="1" dirty="0"/>
              <a:t>rybolov</a:t>
            </a:r>
            <a:r>
              <a:rPr lang="cs-CZ" dirty="0"/>
              <a:t>. Tím je obohacena místní gastronomie o rozsáhlou nabídku </a:t>
            </a:r>
            <a:r>
              <a:rPr lang="cs-CZ" b="1" dirty="0"/>
              <a:t>darů moře </a:t>
            </a:r>
            <a:r>
              <a:rPr lang="cs-CZ" dirty="0"/>
              <a:t>ve všech možných druzích a úpravách. Proslulý je </a:t>
            </a:r>
            <a:r>
              <a:rPr lang="cs-CZ" b="1" dirty="0"/>
              <a:t>kanadský humr, divoký losos </a:t>
            </a:r>
            <a:r>
              <a:rPr lang="cs-CZ" dirty="0"/>
              <a:t>(u nás najdete v obchodní sítí většinou jen lososa uměle chovaného v sádkách u pobřeží), </a:t>
            </a:r>
            <a:r>
              <a:rPr lang="cs-CZ" b="1" dirty="0"/>
              <a:t>ústřice a divoký říční pstruh.</a:t>
            </a:r>
            <a:r>
              <a:rPr lang="cs-CZ" dirty="0"/>
              <a:t> </a:t>
            </a:r>
          </a:p>
          <a:p>
            <a:endParaRPr lang="cs-CZ" dirty="0"/>
          </a:p>
        </p:txBody>
      </p:sp>
    </p:spTree>
    <p:extLst>
      <p:ext uri="{BB962C8B-B14F-4D97-AF65-F5344CB8AC3E}">
        <p14:creationId xmlns:p14="http://schemas.microsoft.com/office/powerpoint/2010/main" val="3493543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41668" y="0"/>
            <a:ext cx="6568225" cy="6858000"/>
          </a:xfrm>
        </p:spPr>
        <p:txBody>
          <a:bodyPr>
            <a:normAutofit/>
          </a:bodyPr>
          <a:lstStyle/>
          <a:p>
            <a:r>
              <a:rPr lang="cs-CZ" dirty="0"/>
              <a:t>Díky rozsáhlým lesům se připravuje </a:t>
            </a:r>
            <a:r>
              <a:rPr lang="cs-CZ" b="1" dirty="0"/>
              <a:t>celá řada </a:t>
            </a:r>
            <a:r>
              <a:rPr lang="cs-CZ" b="1" i="1" dirty="0"/>
              <a:t>zvěřinových</a:t>
            </a:r>
            <a:r>
              <a:rPr lang="cs-CZ" b="1" dirty="0"/>
              <a:t> </a:t>
            </a:r>
            <a:r>
              <a:rPr lang="cs-CZ" b="1" i="1" dirty="0"/>
              <a:t>specialit </a:t>
            </a:r>
            <a:r>
              <a:rPr lang="cs-CZ" dirty="0"/>
              <a:t>– medvědí šunka, sobí steak a jiné. </a:t>
            </a:r>
          </a:p>
          <a:p>
            <a:r>
              <a:rPr lang="cs-CZ" b="1" dirty="0"/>
              <a:t>Tradiční polévkou je sytá hrachová polévka se špekem</a:t>
            </a:r>
            <a:r>
              <a:rPr lang="cs-CZ" dirty="0"/>
              <a:t>. </a:t>
            </a:r>
            <a:endParaRPr lang="cs-CZ" dirty="0" smtClean="0"/>
          </a:p>
          <a:p>
            <a:r>
              <a:rPr lang="cs-CZ" dirty="0" smtClean="0"/>
              <a:t>Vedle </a:t>
            </a:r>
            <a:r>
              <a:rPr lang="cs-CZ" dirty="0"/>
              <a:t>kvalitního hovězího masa se používá při přípravě </a:t>
            </a:r>
            <a:r>
              <a:rPr lang="cs-CZ" i="1" dirty="0"/>
              <a:t>steaků a bifteků </a:t>
            </a:r>
            <a:r>
              <a:rPr lang="cs-CZ" dirty="0"/>
              <a:t>i </a:t>
            </a:r>
            <a:r>
              <a:rPr lang="cs-CZ" b="1" dirty="0"/>
              <a:t>maso </a:t>
            </a:r>
            <a:r>
              <a:rPr lang="cs-CZ" b="1" dirty="0" smtClean="0"/>
              <a:t>bizonů (</a:t>
            </a:r>
            <a:r>
              <a:rPr lang="cs-CZ" dirty="0" smtClean="0"/>
              <a:t>na </a:t>
            </a:r>
            <a:r>
              <a:rPr lang="cs-CZ" dirty="0"/>
              <a:t>moderních </a:t>
            </a:r>
            <a:r>
              <a:rPr lang="cs-CZ" dirty="0" smtClean="0"/>
              <a:t>farmách.</a:t>
            </a:r>
          </a:p>
          <a:p>
            <a:r>
              <a:rPr lang="cs-CZ" dirty="0" smtClean="0"/>
              <a:t>K </a:t>
            </a:r>
            <a:r>
              <a:rPr lang="cs-CZ" dirty="0"/>
              <a:t>tradiční pořádné porci hovězího steaku (kolem 400 g na porci) se v provincii Alberta tradičně servíruje jako příloha kus na ohni grilované kukuřice a celé rajče. Oblíbený je rovněž hovězí steak s pikantní zázvorovou omáčkou.</a:t>
            </a:r>
          </a:p>
          <a:p>
            <a:endParaRPr lang="cs-CZ" dirty="0"/>
          </a:p>
        </p:txBody>
      </p:sp>
      <p:pic>
        <p:nvPicPr>
          <p:cNvPr id="18434" name="Picture 2" descr="Výsledek obrázku pro kanadská hrachová polévka se špeke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5882" y="1"/>
            <a:ext cx="5537789" cy="342578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Výsledek obrázku pro hov&amp;ecaron;zí steak s pikantní zázvorovou omá&amp;ccaron;ko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4354" y="3652557"/>
            <a:ext cx="5695106" cy="3205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480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178380"/>
            <a:ext cx="5893724" cy="6679620"/>
          </a:xfrm>
        </p:spPr>
        <p:txBody>
          <a:bodyPr>
            <a:normAutofit lnSpcReduction="10000"/>
          </a:bodyPr>
          <a:lstStyle/>
          <a:p>
            <a:r>
              <a:rPr lang="cs-CZ" dirty="0"/>
              <a:t>Mezi oblíbené přílohy patří </a:t>
            </a:r>
            <a:r>
              <a:rPr lang="cs-CZ" b="1" dirty="0"/>
              <a:t>divoká ryže, bílé fazole a pečené brambory</a:t>
            </a:r>
            <a:r>
              <a:rPr lang="cs-CZ" dirty="0"/>
              <a:t>. </a:t>
            </a:r>
            <a:endParaRPr lang="cs-CZ" dirty="0" smtClean="0"/>
          </a:p>
          <a:p>
            <a:r>
              <a:rPr lang="cs-CZ" dirty="0" smtClean="0"/>
              <a:t>V </a:t>
            </a:r>
            <a:r>
              <a:rPr lang="cs-CZ" dirty="0"/>
              <a:t>rozsáhlých lesích Kanady se hojně sbírají zaručeně přírodní lesní plody (maliny, borůvky, houby). Tyto </a:t>
            </a:r>
            <a:r>
              <a:rPr lang="cs-CZ" b="1" dirty="0"/>
              <a:t>lesní plody </a:t>
            </a:r>
            <a:r>
              <a:rPr lang="cs-CZ" dirty="0"/>
              <a:t>tvoří nezbytný doplněk všech kanadských moučníků a sladkostí. </a:t>
            </a:r>
          </a:p>
          <a:p>
            <a:r>
              <a:rPr lang="cs-CZ" dirty="0"/>
              <a:t>V domácnostech ve vnitrozemí se díky obvykle dlouhému a chladnému zimnímu období drží stále </a:t>
            </a:r>
            <a:r>
              <a:rPr lang="cs-CZ" b="1" dirty="0"/>
              <a:t>tradice zavařování a sušení ovoce, příprava džemů a ovocných sirupů a uzení masa. </a:t>
            </a:r>
          </a:p>
          <a:p>
            <a:r>
              <a:rPr lang="cs-CZ" dirty="0"/>
              <a:t>U nápojů je významná produkce </a:t>
            </a:r>
            <a:r>
              <a:rPr lang="cs-CZ" b="1" dirty="0"/>
              <a:t>kanadských ledových vín</a:t>
            </a:r>
            <a:r>
              <a:rPr lang="cs-CZ" dirty="0"/>
              <a:t>, která tvoří také důležitou součást kanadské gastronomie a jsou díky své kvalitě ve světě velmi uznávaná</a:t>
            </a:r>
            <a:r>
              <a:rPr lang="cs-CZ" dirty="0" smtClean="0"/>
              <a:t>.</a:t>
            </a:r>
            <a:endParaRPr lang="cs-CZ" dirty="0"/>
          </a:p>
        </p:txBody>
      </p:sp>
      <p:pic>
        <p:nvPicPr>
          <p:cNvPr id="22530" name="Picture 2" descr="&amp;Rcy;&amp;iecy;&amp;zcy;&amp;ucy;&amp;lcy;&amp;tcy;&amp;acy;&amp;tcy; &amp;scy; &amp;icy;&amp;zcy;&amp;ocy;&amp;bcy;&amp;rcy;&amp;acy;&amp;zhcy;&amp;iecy;&amp;ncy;&amp;icy;&amp;iecy; &amp;zcy;&amp;acy; divoká ry&amp;zcaron;e, bílé fazole a pe&amp;ccaron;ené brambory."/>
          <p:cNvPicPr>
            <a:picLocks noChangeAspect="1" noChangeArrowheads="1"/>
          </p:cNvPicPr>
          <p:nvPr/>
        </p:nvPicPr>
        <p:blipFill>
          <a:blip r:embed="rId2" cstate="print"/>
          <a:srcRect/>
          <a:stretch>
            <a:fillRect/>
          </a:stretch>
        </p:blipFill>
        <p:spPr bwMode="auto">
          <a:xfrm>
            <a:off x="5963425" y="1585113"/>
            <a:ext cx="5694490" cy="2799791"/>
          </a:xfrm>
          <a:prstGeom prst="rect">
            <a:avLst/>
          </a:prstGeom>
          <a:noFill/>
        </p:spPr>
      </p:pic>
    </p:spTree>
    <p:extLst>
      <p:ext uri="{BB962C8B-B14F-4D97-AF65-F5344CB8AC3E}">
        <p14:creationId xmlns:p14="http://schemas.microsoft.com/office/powerpoint/2010/main" val="483916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Některá typická kanadská jídla:</a:t>
            </a:r>
            <a:br>
              <a:rPr lang="cs-CZ" dirty="0" smtClean="0"/>
            </a:br>
            <a:endParaRPr lang="cs-CZ" dirty="0"/>
          </a:p>
        </p:txBody>
      </p:sp>
      <p:sp>
        <p:nvSpPr>
          <p:cNvPr id="3" name="Zástupný symbol pro obsah 2"/>
          <p:cNvSpPr>
            <a:spLocks noGrp="1"/>
          </p:cNvSpPr>
          <p:nvPr>
            <p:ph idx="1"/>
          </p:nvPr>
        </p:nvSpPr>
        <p:spPr>
          <a:xfrm>
            <a:off x="0" y="1815920"/>
            <a:ext cx="3284112" cy="5840569"/>
          </a:xfrm>
        </p:spPr>
        <p:txBody>
          <a:bodyPr/>
          <a:lstStyle/>
          <a:p>
            <a:r>
              <a:rPr lang="cs-CZ" i="1" dirty="0" smtClean="0"/>
              <a:t>„</a:t>
            </a:r>
            <a:r>
              <a:rPr lang="cs-CZ" i="1" dirty="0" err="1"/>
              <a:t>Poutine</a:t>
            </a:r>
            <a:r>
              <a:rPr lang="cs-CZ" i="1" dirty="0"/>
              <a:t>“ - </a:t>
            </a:r>
            <a:r>
              <a:rPr lang="cs-CZ" dirty="0"/>
              <a:t>bramborové hranolky v bylinkové rajčatové omáčce se sýrem.</a:t>
            </a:r>
          </a:p>
          <a:p>
            <a:r>
              <a:rPr lang="cs-CZ" i="1" dirty="0"/>
              <a:t>„</a:t>
            </a:r>
            <a:r>
              <a:rPr lang="cs-CZ" i="1" dirty="0" err="1"/>
              <a:t>Grilled</a:t>
            </a:r>
            <a:r>
              <a:rPr lang="cs-CZ" i="1" dirty="0"/>
              <a:t> </a:t>
            </a:r>
            <a:r>
              <a:rPr lang="cs-CZ" i="1" dirty="0" err="1"/>
              <a:t>Salmon</a:t>
            </a:r>
            <a:r>
              <a:rPr lang="cs-CZ" i="1" dirty="0"/>
              <a:t> </a:t>
            </a:r>
            <a:r>
              <a:rPr lang="cs-CZ" i="1" dirty="0" err="1"/>
              <a:t>with</a:t>
            </a:r>
            <a:r>
              <a:rPr lang="cs-CZ" i="1" dirty="0"/>
              <a:t> </a:t>
            </a:r>
            <a:r>
              <a:rPr lang="cs-CZ" i="1" dirty="0" err="1"/>
              <a:t>Cashew</a:t>
            </a:r>
            <a:r>
              <a:rPr lang="cs-CZ" i="1" dirty="0"/>
              <a:t> </a:t>
            </a:r>
            <a:r>
              <a:rPr lang="cs-CZ" i="1" dirty="0" err="1"/>
              <a:t>Rice</a:t>
            </a:r>
            <a:r>
              <a:rPr lang="cs-CZ" i="1" dirty="0"/>
              <a:t>“ - </a:t>
            </a:r>
            <a:r>
              <a:rPr lang="cs-CZ" dirty="0"/>
              <a:t>grilovaný losos s rýži a kešu oříšky.</a:t>
            </a:r>
          </a:p>
          <a:p>
            <a:endParaRPr lang="cs-CZ" dirty="0"/>
          </a:p>
        </p:txBody>
      </p:sp>
      <p:pic>
        <p:nvPicPr>
          <p:cNvPr id="19458" name="Picture 2" descr="Výsledek obrázku pro Pout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4702" y="1236905"/>
            <a:ext cx="5229225" cy="3924301"/>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Výsledek obrázku pro Grilled Salmon with Cashew Ri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9015" y="3486215"/>
            <a:ext cx="4492985" cy="3371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030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i="1" dirty="0"/>
              <a:t>„</a:t>
            </a:r>
            <a:r>
              <a:rPr lang="cs-CZ" i="1" dirty="0" err="1"/>
              <a:t>Pancakes</a:t>
            </a:r>
            <a:r>
              <a:rPr lang="cs-CZ" i="1" dirty="0"/>
              <a:t> </a:t>
            </a:r>
            <a:r>
              <a:rPr lang="cs-CZ" i="1" dirty="0" err="1"/>
              <a:t>with</a:t>
            </a:r>
            <a:r>
              <a:rPr lang="cs-CZ" i="1" dirty="0"/>
              <a:t> </a:t>
            </a:r>
            <a:r>
              <a:rPr lang="cs-CZ" i="1" dirty="0" err="1"/>
              <a:t>Maple</a:t>
            </a:r>
            <a:r>
              <a:rPr lang="cs-CZ" i="1" dirty="0"/>
              <a:t> Sirup“ – </a:t>
            </a:r>
            <a:r>
              <a:rPr lang="cs-CZ" dirty="0"/>
              <a:t>francouzské palačinky s javorovým sirupem.</a:t>
            </a:r>
            <a:br>
              <a:rPr lang="cs-CZ" dirty="0"/>
            </a:br>
            <a:endParaRPr lang="cs-CZ" dirty="0"/>
          </a:p>
        </p:txBody>
      </p:sp>
      <p:pic>
        <p:nvPicPr>
          <p:cNvPr id="3" name="Picture 6" descr="Výsledek obrázku pro Pancakes with Maple Syru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4381" y="2484750"/>
            <a:ext cx="6276975" cy="392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537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206062" y="540914"/>
            <a:ext cx="9233213" cy="6168980"/>
          </a:xfrm>
        </p:spPr>
        <p:txBody>
          <a:bodyPr>
            <a:normAutofit fontScale="85000" lnSpcReduction="20000"/>
          </a:bodyPr>
          <a:lstStyle/>
          <a:p>
            <a:r>
              <a:rPr lang="cs-CZ" b="1" dirty="0" smtClean="0"/>
              <a:t>Kanadsky javorový sirup </a:t>
            </a:r>
            <a:r>
              <a:rPr lang="cs-CZ" dirty="0" smtClean="0"/>
              <a:t>– je přírodní sladidlo získávané ze šťávy stromu javoru cukrového. Světově známým vývozním artiklem kanadské provenience je </a:t>
            </a:r>
            <a:r>
              <a:rPr lang="cs-CZ" b="1" dirty="0" smtClean="0"/>
              <a:t>sladký javorový sirup</a:t>
            </a:r>
            <a:r>
              <a:rPr lang="cs-CZ" dirty="0" smtClean="0"/>
              <a:t>, rovněž doplněk řady sladkých jídel. </a:t>
            </a:r>
          </a:p>
          <a:p>
            <a:pPr marL="0" indent="0">
              <a:buNone/>
            </a:pPr>
            <a:r>
              <a:rPr lang="cs-CZ" dirty="0" smtClean="0"/>
              <a:t>Získává se navrtáním díry do kůry stromu v měsících únor a březen, kdy se stromy probouzí k vegetačnímu období. </a:t>
            </a:r>
          </a:p>
          <a:p>
            <a:pPr marL="0" indent="0">
              <a:buNone/>
            </a:pPr>
            <a:r>
              <a:rPr lang="cs-CZ" dirty="0" smtClean="0"/>
              <a:t>Vytékající šťáva se chytá do připevněných nádob a hromadně se odvádí nejčastěji plastovým vedením do cisteren. </a:t>
            </a:r>
          </a:p>
          <a:p>
            <a:pPr marL="0" indent="0">
              <a:buNone/>
            </a:pPr>
            <a:r>
              <a:rPr lang="cs-CZ" dirty="0" smtClean="0"/>
              <a:t>Na výrobu jednoho litru sirupu je třeba asi 40 litrů přírodní šťávy, která se koncentruje pomalým ohříváním. </a:t>
            </a:r>
          </a:p>
          <a:p>
            <a:pPr marL="0" indent="0">
              <a:buNone/>
            </a:pPr>
            <a:r>
              <a:rPr lang="cs-CZ" dirty="0" smtClean="0"/>
              <a:t>Hlavní složkou je voda a přírodní sacharóza, minerály, vitamíny a další zdraví velmi prospěšné látky. </a:t>
            </a:r>
          </a:p>
          <a:p>
            <a:pPr marL="0" indent="0">
              <a:buNone/>
            </a:pPr>
            <a:r>
              <a:rPr lang="cs-CZ" dirty="0" smtClean="0"/>
              <a:t>Dlouhá léta sloužil na severoamerickém kontinentu jako náhražka cukru třtinového, již původní indiánské obyvatelstvo jej používalo jako lék i na doslazení jídel a nápojů. </a:t>
            </a:r>
          </a:p>
          <a:p>
            <a:pPr marL="0" indent="0">
              <a:buNone/>
            </a:pPr>
            <a:r>
              <a:rPr lang="cs-CZ" dirty="0" smtClean="0"/>
              <a:t>Hlavním výrobcem javorového sirupu je Kanada, hlavně provincie </a:t>
            </a:r>
            <a:r>
              <a:rPr lang="cs-CZ" dirty="0" err="1" smtClean="0"/>
              <a:t>Quebeck</a:t>
            </a:r>
            <a:r>
              <a:rPr lang="cs-CZ" dirty="0" smtClean="0"/>
              <a:t>, kde se ho ročně vyprodukuje 75 % celosvětové výroby, tj. asi 23 milionů litrů. V USA je hlavním střediskem produkce stát Vermont. V kuchyni se používá na dochucení moučníků, vaflí a zmrzlin. </a:t>
            </a:r>
          </a:p>
          <a:p>
            <a:endParaRPr lang="cs-CZ" dirty="0"/>
          </a:p>
        </p:txBody>
      </p:sp>
      <p:pic>
        <p:nvPicPr>
          <p:cNvPr id="20484" name="Picture 4" descr="Výsledek obrázku pro Javorový siru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39275" y="1441562"/>
            <a:ext cx="2752725" cy="392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777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20426"/>
            <a:ext cx="10515600" cy="1325563"/>
          </a:xfrm>
        </p:spPr>
        <p:txBody>
          <a:bodyPr/>
          <a:lstStyle/>
          <a:p>
            <a:r>
              <a:rPr lang="cs-CZ" b="1" dirty="0"/>
              <a:t>Mexická kuchyně</a:t>
            </a:r>
            <a:r>
              <a:rPr lang="cs-CZ" dirty="0"/>
              <a:t/>
            </a:r>
            <a:br>
              <a:rPr lang="cs-CZ" dirty="0"/>
            </a:br>
            <a:endParaRPr lang="cs-CZ" dirty="0"/>
          </a:p>
        </p:txBody>
      </p:sp>
      <p:sp>
        <p:nvSpPr>
          <p:cNvPr id="3" name="Zástupný symbol pro obsah 2"/>
          <p:cNvSpPr>
            <a:spLocks noGrp="1"/>
          </p:cNvSpPr>
          <p:nvPr>
            <p:ph idx="1"/>
          </p:nvPr>
        </p:nvSpPr>
        <p:spPr>
          <a:xfrm>
            <a:off x="838200" y="1030310"/>
            <a:ext cx="10515600" cy="5827690"/>
          </a:xfrm>
        </p:spPr>
        <p:txBody>
          <a:bodyPr>
            <a:normAutofit fontScale="85000" lnSpcReduction="20000"/>
          </a:bodyPr>
          <a:lstStyle/>
          <a:p>
            <a:r>
              <a:rPr lang="cs-CZ" dirty="0"/>
              <a:t>Mexická kuchyně patří v současnosti mezi tzv</a:t>
            </a:r>
            <a:r>
              <a:rPr lang="cs-CZ" b="1" dirty="0"/>
              <a:t>. trendové kuchyně</a:t>
            </a:r>
            <a:r>
              <a:rPr lang="cs-CZ" dirty="0"/>
              <a:t>, j</a:t>
            </a:r>
            <a:r>
              <a:rPr lang="cs-CZ" dirty="0" smtClean="0"/>
              <a:t>e </a:t>
            </a:r>
            <a:r>
              <a:rPr lang="cs-CZ" dirty="0"/>
              <a:t>jednou z určujících gastronomii celosvětově, jídla jsou podávaná jak v tradičních restauracích, tak i hojně ve fast-foodech. </a:t>
            </a:r>
            <a:endParaRPr lang="cs-CZ" dirty="0" smtClean="0"/>
          </a:p>
          <a:p>
            <a:r>
              <a:rPr lang="cs-CZ" dirty="0" smtClean="0"/>
              <a:t>Vychází </a:t>
            </a:r>
            <a:r>
              <a:rPr lang="cs-CZ" dirty="0"/>
              <a:t>z tradic původních receptur </a:t>
            </a:r>
            <a:r>
              <a:rPr lang="cs-CZ" b="1" dirty="0"/>
              <a:t>aztécké kuchyně</a:t>
            </a:r>
            <a:r>
              <a:rPr lang="cs-CZ" dirty="0"/>
              <a:t>, ovlivněná je ale i španělskými prvky při přípravě jídel z dob dobyvatelů země, své kulinářské stopy zanechali i mnozí přistěhovalci z Evropy. </a:t>
            </a:r>
            <a:endParaRPr lang="cs-CZ" dirty="0" smtClean="0"/>
          </a:p>
          <a:p>
            <a:r>
              <a:rPr lang="cs-CZ" dirty="0" smtClean="0"/>
              <a:t>Regionální </a:t>
            </a:r>
            <a:r>
              <a:rPr lang="cs-CZ" dirty="0"/>
              <a:t>zvyklosti jsou znatelné – na pobřeží dominují mořské plody a ryby, v centrálním Mexiku ostrá pálivá jídla z masa, fazolí, zeleniny a chilli paprik, na severu steaky z hovězího masa s přílohou z čerstvé zeleniny.</a:t>
            </a:r>
          </a:p>
          <a:p>
            <a:r>
              <a:rPr lang="cs-CZ" b="1" dirty="0"/>
              <a:t>Mexická kuchyně je vydařenou symbiózou původní </a:t>
            </a:r>
            <a:r>
              <a:rPr lang="cs-CZ" b="1" dirty="0" smtClean="0"/>
              <a:t>indiánské kuchyně a </a:t>
            </a:r>
            <a:r>
              <a:rPr lang="cs-CZ" b="1" dirty="0"/>
              <a:t>evropských vlivů.</a:t>
            </a:r>
          </a:p>
          <a:p>
            <a:r>
              <a:rPr lang="cs-CZ" dirty="0"/>
              <a:t>Část těchto kulinářských tradic převzala i kuchyně sousedního amerického Texasu i země v oblasti Karibiku. </a:t>
            </a:r>
            <a:endParaRPr lang="cs-CZ" dirty="0" smtClean="0"/>
          </a:p>
          <a:p>
            <a:r>
              <a:rPr lang="cs-CZ" dirty="0" smtClean="0"/>
              <a:t>Na stole jsou pálivá </a:t>
            </a:r>
            <a:r>
              <a:rPr lang="cs-CZ" dirty="0"/>
              <a:t>i mírně kořeněná jídla s omáčkami, zelenina, košík pečiva a chleba a plná nádoba z tykve, v níž se podávají </a:t>
            </a:r>
            <a:r>
              <a:rPr lang="cs-CZ" b="1" dirty="0"/>
              <a:t>horké tortilly</a:t>
            </a:r>
            <a:r>
              <a:rPr lang="cs-CZ" dirty="0"/>
              <a:t>. </a:t>
            </a:r>
            <a:endParaRPr lang="cs-CZ" dirty="0" smtClean="0"/>
          </a:p>
          <a:p>
            <a:r>
              <a:rPr lang="cs-CZ" dirty="0" smtClean="0"/>
              <a:t>Tato </a:t>
            </a:r>
            <a:r>
              <a:rPr lang="cs-CZ" dirty="0"/>
              <a:t>placka slouží i k nabírání jídla a její obliba je celosvětová, stejně jako prvky mexické kuchyně. </a:t>
            </a:r>
            <a:endParaRPr lang="cs-CZ" dirty="0" smtClean="0"/>
          </a:p>
          <a:p>
            <a:r>
              <a:rPr lang="cs-CZ" dirty="0" smtClean="0"/>
              <a:t>Mexická </a:t>
            </a:r>
            <a:r>
              <a:rPr lang="cs-CZ" dirty="0"/>
              <a:t>kuchyně je jednou </a:t>
            </a:r>
            <a:r>
              <a:rPr lang="cs-CZ" b="1" dirty="0"/>
              <a:t>z celosvětově oblíbených kuchyní</a:t>
            </a:r>
            <a:r>
              <a:rPr lang="cs-CZ" dirty="0"/>
              <a:t>.</a:t>
            </a:r>
          </a:p>
          <a:p>
            <a:endParaRPr lang="cs-CZ" dirty="0"/>
          </a:p>
        </p:txBody>
      </p:sp>
    </p:spTree>
    <p:extLst>
      <p:ext uri="{BB962C8B-B14F-4D97-AF65-F5344CB8AC3E}">
        <p14:creationId xmlns:p14="http://schemas.microsoft.com/office/powerpoint/2010/main" val="1367432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838200" y="365125"/>
            <a:ext cx="10515600" cy="6615224"/>
          </a:xfrm>
        </p:spPr>
        <p:txBody>
          <a:bodyPr>
            <a:normAutofit fontScale="92500" lnSpcReduction="20000"/>
          </a:bodyPr>
          <a:lstStyle/>
          <a:p>
            <a:pPr marL="0" indent="0">
              <a:buNone/>
            </a:pPr>
            <a:r>
              <a:rPr lang="cs-CZ" dirty="0"/>
              <a:t>Mexiko je kulinářsky velmi různorodé, je barvitou směskou všech poměrně jednoduchých jídel, rozmanitých chutí i barevných kombinací. Jídla nejsou nutně ostře pálivá, tento charakter mají jen některá jídla, koření se přiměřeně oblastním zvyklostem. </a:t>
            </a:r>
            <a:endParaRPr lang="cs-CZ" dirty="0" smtClean="0"/>
          </a:p>
          <a:p>
            <a:pPr marL="0" indent="0">
              <a:buNone/>
            </a:pPr>
            <a:r>
              <a:rPr lang="cs-CZ" dirty="0" smtClean="0"/>
              <a:t>Nejdůležitější </a:t>
            </a:r>
            <a:r>
              <a:rPr lang="cs-CZ" dirty="0"/>
              <a:t>potravinou země je kukuřice a výrobky z ní. Kukuřičná mouka je základem pro přípravu „</a:t>
            </a:r>
            <a:r>
              <a:rPr lang="cs-CZ" b="1" i="1" dirty="0" err="1"/>
              <a:t>Tortillas</a:t>
            </a:r>
            <a:r>
              <a:rPr lang="cs-CZ" i="1" dirty="0"/>
              <a:t>“, </a:t>
            </a:r>
            <a:r>
              <a:rPr lang="cs-CZ" dirty="0"/>
              <a:t>pečených kulatých placek, na severu země však připravovaných z mouky pšeničné. </a:t>
            </a:r>
            <a:endParaRPr lang="cs-CZ" dirty="0" smtClean="0"/>
          </a:p>
          <a:p>
            <a:pPr marL="0" indent="0">
              <a:buNone/>
            </a:pPr>
            <a:r>
              <a:rPr lang="cs-CZ" dirty="0" smtClean="0"/>
              <a:t>Tyto </a:t>
            </a:r>
            <a:r>
              <a:rPr lang="cs-CZ" dirty="0"/>
              <a:t>placky slouží jako samostatná příloha k jídlům, známější jsou však plněné různými masovými, zeleninovými nebo také ovocnými náplněmi. </a:t>
            </a:r>
            <a:endParaRPr lang="cs-CZ" dirty="0" smtClean="0"/>
          </a:p>
          <a:p>
            <a:pPr marL="0" indent="0">
              <a:buNone/>
            </a:pPr>
            <a:r>
              <a:rPr lang="cs-CZ" dirty="0" smtClean="0"/>
              <a:t>Tortilla se </a:t>
            </a:r>
            <a:r>
              <a:rPr lang="cs-CZ" dirty="0"/>
              <a:t>rozšířilo do celého světa, např. ve Španělsku je známé podle použité náplně </a:t>
            </a:r>
            <a:r>
              <a:rPr lang="cs-CZ" b="1" dirty="0"/>
              <a:t>12 základních druhů tortilly</a:t>
            </a:r>
            <a:r>
              <a:rPr lang="cs-CZ" dirty="0"/>
              <a:t>. </a:t>
            </a:r>
            <a:endParaRPr lang="cs-CZ" dirty="0" smtClean="0"/>
          </a:p>
          <a:p>
            <a:pPr marL="0" indent="0">
              <a:buNone/>
            </a:pPr>
            <a:r>
              <a:rPr lang="cs-CZ" dirty="0" smtClean="0"/>
              <a:t>Podle </a:t>
            </a:r>
            <a:r>
              <a:rPr lang="cs-CZ" dirty="0"/>
              <a:t>způsobu přípravy a použité náplně v Mexiku rozlišují různé druhy tortilly – např. „</a:t>
            </a:r>
            <a:r>
              <a:rPr lang="cs-CZ" b="1" i="1" dirty="0" err="1"/>
              <a:t>Tacos</a:t>
            </a:r>
            <a:r>
              <a:rPr lang="cs-CZ" i="1" dirty="0"/>
              <a:t>“, </a:t>
            </a:r>
            <a:r>
              <a:rPr lang="cs-CZ" dirty="0"/>
              <a:t>(s náplní smaženého mletého masa, vařeného kuřecího masa a sýra), „</a:t>
            </a:r>
            <a:r>
              <a:rPr lang="cs-CZ" i="1" dirty="0" err="1"/>
              <a:t>Flautas</a:t>
            </a:r>
            <a:r>
              <a:rPr lang="cs-CZ" i="1" dirty="0"/>
              <a:t>“ </a:t>
            </a:r>
            <a:r>
              <a:rPr lang="cs-CZ" dirty="0"/>
              <a:t>(obvykle s náplní kuřecího masa a srolované upečené v troubě), „</a:t>
            </a:r>
            <a:r>
              <a:rPr lang="cs-CZ" b="1" i="1" dirty="0" err="1"/>
              <a:t>Enchiladas</a:t>
            </a:r>
            <a:r>
              <a:rPr lang="cs-CZ" i="1" dirty="0"/>
              <a:t>“</a:t>
            </a:r>
            <a:r>
              <a:rPr lang="cs-CZ" dirty="0"/>
              <a:t> (čerstvé tortilly omáčené v ostré chilli omáčce, naplněné masem nebo sýrem, formované do taštiček), „</a:t>
            </a:r>
            <a:r>
              <a:rPr lang="cs-CZ" b="1" i="1" dirty="0" err="1" smtClean="0"/>
              <a:t>Burritos</a:t>
            </a:r>
            <a:r>
              <a:rPr lang="cs-CZ" i="1" dirty="0"/>
              <a:t>“ </a:t>
            </a:r>
            <a:r>
              <a:rPr lang="cs-CZ" dirty="0"/>
              <a:t>(z pšeničné mouky, někde plněné hovězím masem, většinou je naplň tvořená směsí fazolí se sýrem, podávané s pikantní mexickou omáčkou) nebo „</a:t>
            </a:r>
            <a:r>
              <a:rPr lang="cs-CZ" b="1" i="1" dirty="0" err="1"/>
              <a:t>Quesadillas</a:t>
            </a:r>
            <a:r>
              <a:rPr lang="cs-CZ" i="1" dirty="0"/>
              <a:t>“</a:t>
            </a:r>
            <a:r>
              <a:rPr lang="cs-CZ" dirty="0"/>
              <a:t> (pečené a obložené se sýrem). </a:t>
            </a:r>
          </a:p>
        </p:txBody>
      </p:sp>
    </p:spTree>
    <p:extLst>
      <p:ext uri="{BB962C8B-B14F-4D97-AF65-F5344CB8AC3E}">
        <p14:creationId xmlns:p14="http://schemas.microsoft.com/office/powerpoint/2010/main" val="3498366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6" descr="Výsledek obrázku pro quesadill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62275"/>
            <a:ext cx="5848350" cy="3895725"/>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descr="Výsledek obrázku pro enchilad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3475" y="0"/>
            <a:ext cx="7248525" cy="3924301"/>
          </a:xfrm>
          <a:prstGeom prst="rect">
            <a:avLst/>
          </a:prstGeom>
          <a:noFill/>
          <a:extLst>
            <a:ext uri="{909E8E84-426E-40DD-AFC4-6F175D3DCCD1}">
              <a14:hiddenFill xmlns:a14="http://schemas.microsoft.com/office/drawing/2010/main">
                <a:solidFill>
                  <a:srgbClr val="FFFFFF"/>
                </a:solidFill>
              </a14:hiddenFill>
            </a:ext>
          </a:extLst>
        </p:spPr>
      </p:pic>
      <p:pic>
        <p:nvPicPr>
          <p:cNvPr id="22538" name="Picture 10" descr="Výsledek obrázku pro tortilla s ku&amp;rcaron;ecím masem a zelenino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211" y="0"/>
            <a:ext cx="3800475" cy="280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041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Burritos</a:t>
            </a:r>
            <a:r>
              <a:rPr lang="cs-CZ" dirty="0" smtClean="0"/>
              <a:t>, </a:t>
            </a:r>
            <a:r>
              <a:rPr lang="cs-CZ" dirty="0" err="1" smtClean="0"/>
              <a:t>Flautas</a:t>
            </a:r>
            <a:endParaRPr lang="cs-CZ" dirty="0"/>
          </a:p>
        </p:txBody>
      </p:sp>
      <p:pic>
        <p:nvPicPr>
          <p:cNvPr id="3" name="Picture 12" descr="Výsledek obrázku pro Burrit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095624"/>
            <a:ext cx="7810500" cy="37623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descr="Výsledek obrázku pro flaut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2775" y="0"/>
            <a:ext cx="5229225" cy="392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012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Oblast severovýchodního pobřeží (Nová Anglie)</a:t>
            </a:r>
            <a:r>
              <a:rPr lang="cs-CZ" dirty="0"/>
              <a:t> </a:t>
            </a:r>
            <a:br>
              <a:rPr lang="cs-CZ" dirty="0"/>
            </a:br>
            <a:endParaRPr lang="cs-CZ" dirty="0"/>
          </a:p>
        </p:txBody>
      </p:sp>
      <p:sp>
        <p:nvSpPr>
          <p:cNvPr id="3" name="Zástupný symbol pro obsah 2"/>
          <p:cNvSpPr>
            <a:spLocks noGrp="1"/>
          </p:cNvSpPr>
          <p:nvPr>
            <p:ph idx="1"/>
          </p:nvPr>
        </p:nvSpPr>
        <p:spPr>
          <a:xfrm>
            <a:off x="838200" y="1455312"/>
            <a:ext cx="10515600" cy="5937161"/>
          </a:xfrm>
        </p:spPr>
        <p:txBody>
          <a:bodyPr>
            <a:normAutofit/>
          </a:bodyPr>
          <a:lstStyle/>
          <a:p>
            <a:r>
              <a:rPr lang="cs-CZ" dirty="0"/>
              <a:t>Z</a:t>
            </a:r>
            <a:r>
              <a:rPr lang="cs-CZ" dirty="0" smtClean="0"/>
              <a:t>naky </a:t>
            </a:r>
            <a:r>
              <a:rPr lang="cs-CZ" dirty="0"/>
              <a:t>původních přistěhovalců z Anglie a Skotska. </a:t>
            </a:r>
            <a:endParaRPr lang="cs-CZ" dirty="0" smtClean="0"/>
          </a:p>
          <a:p>
            <a:r>
              <a:rPr lang="cs-CZ" dirty="0" smtClean="0"/>
              <a:t>Hojně </a:t>
            </a:r>
            <a:r>
              <a:rPr lang="cs-CZ" dirty="0"/>
              <a:t>se používají </a:t>
            </a:r>
            <a:r>
              <a:rPr lang="cs-CZ" b="1" dirty="0"/>
              <a:t>plody moře – mušle, krabi a humři</a:t>
            </a:r>
            <a:r>
              <a:rPr lang="cs-CZ" dirty="0"/>
              <a:t> jsou nabízeni i v prodejních stáncích. </a:t>
            </a:r>
            <a:endParaRPr lang="cs-CZ" dirty="0" smtClean="0"/>
          </a:p>
          <a:p>
            <a:r>
              <a:rPr lang="cs-CZ" dirty="0" smtClean="0"/>
              <a:t>Významnými </a:t>
            </a:r>
            <a:r>
              <a:rPr lang="cs-CZ" dirty="0"/>
              <a:t>doplňky místní kuchyně jsou </a:t>
            </a:r>
            <a:r>
              <a:rPr lang="cs-CZ" b="1" dirty="0"/>
              <a:t>brusinky, javorový sirup, jablka, </a:t>
            </a:r>
            <a:r>
              <a:rPr lang="cs-CZ" b="1" dirty="0" smtClean="0"/>
              <a:t>sýry </a:t>
            </a:r>
            <a:r>
              <a:rPr lang="cs-CZ" b="1" dirty="0"/>
              <a:t>– z masa hojně hovězí a krůtí</a:t>
            </a:r>
            <a:r>
              <a:rPr lang="cs-CZ" dirty="0"/>
              <a:t>. </a:t>
            </a:r>
            <a:endParaRPr lang="cs-CZ" dirty="0" smtClean="0"/>
          </a:p>
          <a:p>
            <a:r>
              <a:rPr lang="cs-CZ" b="1" dirty="0" smtClean="0"/>
              <a:t>Pensylvánie</a:t>
            </a:r>
            <a:r>
              <a:rPr lang="cs-CZ" dirty="0" smtClean="0"/>
              <a:t> nese </a:t>
            </a:r>
            <a:r>
              <a:rPr lang="cs-CZ" dirty="0"/>
              <a:t>znaky německé kuchyně – časté kombinace sladko-kyselé chuti (např. kysané zelí), ovocné moučníky, </a:t>
            </a:r>
            <a:r>
              <a:rPr lang="cs-CZ" dirty="0" smtClean="0"/>
              <a:t>sýry </a:t>
            </a:r>
            <a:r>
              <a:rPr lang="cs-CZ" dirty="0"/>
              <a:t>a jídla s použitím vepřového masa.</a:t>
            </a:r>
          </a:p>
          <a:p>
            <a:r>
              <a:rPr lang="cs-CZ" b="1" dirty="0"/>
              <a:t>Jižní státy </a:t>
            </a:r>
            <a:r>
              <a:rPr lang="cs-CZ" b="1" dirty="0" smtClean="0"/>
              <a:t>USA - </a:t>
            </a:r>
            <a:r>
              <a:rPr lang="cs-CZ" dirty="0" smtClean="0"/>
              <a:t>vydatná, sytá kuchyně, která používá hodně tuk, jednoduché tradiční přísady a koření (s </a:t>
            </a:r>
            <a:r>
              <a:rPr lang="cs-CZ" dirty="0"/>
              <a:t>výjimkou typicky kreolské kuchyně v Louisianě) </a:t>
            </a:r>
            <a:r>
              <a:rPr lang="cs-CZ" dirty="0" smtClean="0"/>
              <a:t>věrné. </a:t>
            </a:r>
          </a:p>
        </p:txBody>
      </p:sp>
    </p:spTree>
    <p:extLst>
      <p:ext uri="{BB962C8B-B14F-4D97-AF65-F5344CB8AC3E}">
        <p14:creationId xmlns:p14="http://schemas.microsoft.com/office/powerpoint/2010/main" val="604091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1"/>
            <a:ext cx="11353800" cy="2493818"/>
          </a:xfrm>
        </p:spPr>
        <p:txBody>
          <a:bodyPr>
            <a:normAutofit fontScale="77500" lnSpcReduction="20000"/>
          </a:bodyPr>
          <a:lstStyle/>
          <a:p>
            <a:r>
              <a:rPr lang="cs-CZ" dirty="0" smtClean="0"/>
              <a:t>Mexiko je také původním domovem mnoha velmi ceněných rostlin, využívaných ve světových kuchyních - jako jsou </a:t>
            </a:r>
            <a:r>
              <a:rPr lang="cs-CZ" b="1" dirty="0" smtClean="0"/>
              <a:t>kakao, vanilka, chilli papričky, rajčata, kukuřice, avokádo</a:t>
            </a:r>
            <a:r>
              <a:rPr lang="cs-CZ" dirty="0" smtClean="0"/>
              <a:t>. </a:t>
            </a:r>
          </a:p>
          <a:p>
            <a:r>
              <a:rPr lang="cs-CZ" dirty="0" smtClean="0"/>
              <a:t>Zejména některé druhy chilli papriček jsou neodmyslitelnou součástí mnoha mexických jídel – klasické mexické „</a:t>
            </a:r>
            <a:r>
              <a:rPr lang="cs-CZ" b="1" i="1" dirty="0" smtClean="0"/>
              <a:t>Chilli con Carne</a:t>
            </a:r>
            <a:r>
              <a:rPr lang="cs-CZ" i="1" dirty="0" smtClean="0"/>
              <a:t>“ </a:t>
            </a:r>
            <a:r>
              <a:rPr lang="cs-CZ" dirty="0" smtClean="0"/>
              <a:t>(maso na paprice) si bez použití papriček </a:t>
            </a:r>
            <a:r>
              <a:rPr lang="cs-CZ" dirty="0" err="1" smtClean="0"/>
              <a:t>Jalapeňo</a:t>
            </a:r>
            <a:r>
              <a:rPr lang="cs-CZ" dirty="0" smtClean="0"/>
              <a:t> nelze ani představit. </a:t>
            </a:r>
          </a:p>
          <a:p>
            <a:r>
              <a:rPr lang="cs-CZ" dirty="0" smtClean="0"/>
              <a:t>Stejně tak je oblíbená i kombinace ostrých papriček a čokolády u mexické omáčky „</a:t>
            </a:r>
            <a:r>
              <a:rPr lang="cs-CZ" i="1" dirty="0" smtClean="0"/>
              <a:t>Mole </a:t>
            </a:r>
            <a:r>
              <a:rPr lang="cs-CZ" i="1" dirty="0" err="1" smtClean="0"/>
              <a:t>Poblano</a:t>
            </a:r>
            <a:r>
              <a:rPr lang="cs-CZ" i="1" dirty="0" smtClean="0"/>
              <a:t>“ </a:t>
            </a:r>
            <a:r>
              <a:rPr lang="cs-CZ" dirty="0" smtClean="0"/>
              <a:t>(podává se tradičně k pečené drůbeži, krocanu nebo krůtě a její správná příprava je rodinným tajemstvím mnoha mexických kuchařek).</a:t>
            </a:r>
          </a:p>
          <a:p>
            <a:endParaRPr lang="cs-CZ" dirty="0"/>
          </a:p>
        </p:txBody>
      </p:sp>
      <p:pic>
        <p:nvPicPr>
          <p:cNvPr id="24578" name="Picture 2" descr="Výsledek obrázku pro Chilli con Car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1994426"/>
            <a:ext cx="4495800" cy="2952751"/>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Výsledek obrázku pro Mole Poblan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7857" y="3843471"/>
            <a:ext cx="5026653" cy="3014529"/>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amp;Rcy;&amp;iecy;&amp;zcy;&amp;ucy;&amp;lcy;&amp;tcy;&amp;acy;&amp;tcy; &amp;scy; &amp;icy;&amp;zcy;&amp;ocy;&amp;bcy;&amp;rcy;&amp;acy;&amp;zhcy;&amp;iecy;&amp;ncy;&amp;icy;&amp;iecy; &amp;zcy;&amp;acy; mole poblano sauce"/>
          <p:cNvPicPr>
            <a:picLocks noChangeAspect="1" noChangeArrowheads="1"/>
          </p:cNvPicPr>
          <p:nvPr/>
        </p:nvPicPr>
        <p:blipFill>
          <a:blip r:embed="rId4" cstate="print"/>
          <a:srcRect/>
          <a:stretch>
            <a:fillRect/>
          </a:stretch>
        </p:blipFill>
        <p:spPr bwMode="auto">
          <a:xfrm>
            <a:off x="0" y="2160616"/>
            <a:ext cx="3810000" cy="2552700"/>
          </a:xfrm>
          <a:prstGeom prst="rect">
            <a:avLst/>
          </a:prstGeom>
          <a:noFill/>
        </p:spPr>
      </p:pic>
    </p:spTree>
    <p:extLst>
      <p:ext uri="{BB962C8B-B14F-4D97-AF65-F5344CB8AC3E}">
        <p14:creationId xmlns:p14="http://schemas.microsoft.com/office/powerpoint/2010/main" val="32998279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154546"/>
            <a:ext cx="12192000" cy="2779153"/>
          </a:xfrm>
        </p:spPr>
        <p:txBody>
          <a:bodyPr>
            <a:normAutofit fontScale="85000" lnSpcReduction="20000"/>
          </a:bodyPr>
          <a:lstStyle/>
          <a:p>
            <a:r>
              <a:rPr lang="cs-CZ" dirty="0"/>
              <a:t>Typická pro mexickou gastronomii je také kuchyňská úprava mnoha druhů fazolí (španělsky </a:t>
            </a:r>
            <a:r>
              <a:rPr lang="cs-CZ" dirty="0" err="1"/>
              <a:t>frijoles</a:t>
            </a:r>
            <a:r>
              <a:rPr lang="cs-CZ" dirty="0"/>
              <a:t>), které jsou neodmyslitelnou součástí mnoha hlavních jídel, polévek, tortill nebo salátů. </a:t>
            </a:r>
          </a:p>
          <a:p>
            <a:r>
              <a:rPr lang="cs-CZ" dirty="0"/>
              <a:t>Na závěr je jako dezert nejčastěji nabízeno několik druhů ovoce, zejména guava (plody tohoto stromu jsou podobné tvarově i chuťově hrušce, obsahují množství zrníček a jsou bohaté na vitamíny a nerostné látky, zdraví velmi prospěšné ovoce), melouny, mango, ananas, kokos, papája a banány. Díky mnoha druhům ovoce se pijí čerstvé ovocné šťávy, oblíbené jsou četné varianty místních světlých nebo tmavých piv. </a:t>
            </a:r>
          </a:p>
          <a:p>
            <a:r>
              <a:rPr lang="cs-CZ" dirty="0"/>
              <a:t>Na rozdíl od jiných národů (např. arabských) je </a:t>
            </a:r>
            <a:r>
              <a:rPr lang="cs-CZ" b="1" dirty="0"/>
              <a:t>hlavním jídlem dne oběd</a:t>
            </a:r>
            <a:r>
              <a:rPr lang="cs-CZ" dirty="0"/>
              <a:t>, stolování je dlouhé s více chody – poté logicky následuje i v Mexiku zažitá odpolední siesta.</a:t>
            </a:r>
          </a:p>
          <a:p>
            <a:endParaRPr lang="cs-CZ" dirty="0"/>
          </a:p>
        </p:txBody>
      </p:sp>
      <p:pic>
        <p:nvPicPr>
          <p:cNvPr id="25602" name="Picture 2" descr="Výsledek obrázku pro frijo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2933699"/>
            <a:ext cx="6858000" cy="392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8268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10515600" cy="1325563"/>
          </a:xfrm>
        </p:spPr>
        <p:txBody>
          <a:bodyPr/>
          <a:lstStyle/>
          <a:p>
            <a:r>
              <a:rPr lang="cs-CZ" dirty="0" smtClean="0"/>
              <a:t>Některá typická mexická jídla:</a:t>
            </a:r>
            <a:br>
              <a:rPr lang="cs-CZ" dirty="0" smtClean="0"/>
            </a:br>
            <a:endParaRPr lang="cs-CZ" dirty="0"/>
          </a:p>
        </p:txBody>
      </p:sp>
      <p:sp>
        <p:nvSpPr>
          <p:cNvPr id="3" name="Zástupný symbol pro obsah 2"/>
          <p:cNvSpPr>
            <a:spLocks noGrp="1"/>
          </p:cNvSpPr>
          <p:nvPr>
            <p:ph idx="1"/>
          </p:nvPr>
        </p:nvSpPr>
        <p:spPr>
          <a:xfrm>
            <a:off x="0" y="914399"/>
            <a:ext cx="6323527" cy="6259133"/>
          </a:xfrm>
        </p:spPr>
        <p:txBody>
          <a:bodyPr>
            <a:normAutofit fontScale="92500" lnSpcReduction="20000"/>
          </a:bodyPr>
          <a:lstStyle/>
          <a:p>
            <a:r>
              <a:rPr lang="cs-CZ" i="1" dirty="0" smtClean="0"/>
              <a:t>„</a:t>
            </a:r>
            <a:r>
              <a:rPr lang="cs-CZ" b="1" i="1" dirty="0" err="1"/>
              <a:t>Guacamole</a:t>
            </a:r>
            <a:r>
              <a:rPr lang="cs-CZ" i="1" dirty="0"/>
              <a:t>“, </a:t>
            </a:r>
            <a:r>
              <a:rPr lang="cs-CZ" b="1" dirty="0"/>
              <a:t>avokádový krém</a:t>
            </a:r>
            <a:r>
              <a:rPr lang="cs-CZ" dirty="0"/>
              <a:t>. Spařená rajčata odzrníme a nakrájíme nadrobno spolu s cibulkou, česnekem a ostrými papričkami. Vydlabeme a odzrníme avokádo, dužninu ochutíme limetkovou šťávou a rozmixujeme. Přidáme předešlé suroviny, vše rozmícháme a dochutíme koriandrem, solí a pepřem.</a:t>
            </a:r>
          </a:p>
          <a:p>
            <a:r>
              <a:rPr lang="cs-CZ" dirty="0"/>
              <a:t>„</a:t>
            </a:r>
            <a:r>
              <a:rPr lang="cs-CZ" b="1" i="1" dirty="0"/>
              <a:t>Chilli con Carne</a:t>
            </a:r>
            <a:r>
              <a:rPr lang="cs-CZ" i="1" dirty="0"/>
              <a:t>“, </a:t>
            </a:r>
            <a:r>
              <a:rPr lang="cs-CZ" b="1" dirty="0"/>
              <a:t>maso na paprice</a:t>
            </a:r>
            <a:r>
              <a:rPr lang="cs-CZ" dirty="0"/>
              <a:t>. Jídlo má podle regionů i zemí několik variant, nám připomíná trochu ostrý guláš s fazolemi. Na paprikovém základě osmahneme na </a:t>
            </a:r>
            <a:r>
              <a:rPr lang="cs-CZ" dirty="0" err="1"/>
              <a:t>drobno</a:t>
            </a:r>
            <a:r>
              <a:rPr lang="cs-CZ" dirty="0"/>
              <a:t> nakrájené (nebo mleté) hovězí maso. Přidáme vývar, rajčatové pyré, majoránku, cukr, sůl, pepř. K téměř měkkému masu přidáme červené fazole a samozřejmě podle výdrže chilli papričky. Jídlo je třeba nechat pro rozložení chutí odpočinout. Místní přidávají do hotového chilli ještě kousek hořké kvalitní čokolády</a:t>
            </a:r>
            <a:r>
              <a:rPr lang="cs-CZ" dirty="0" smtClean="0"/>
              <a:t>.</a:t>
            </a:r>
            <a:endParaRPr lang="cs-CZ" dirty="0"/>
          </a:p>
        </p:txBody>
      </p:sp>
      <p:pic>
        <p:nvPicPr>
          <p:cNvPr id="26628" name="Picture 4" descr="Výsledek obrázku pro guacamole recep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7896" y="276896"/>
            <a:ext cx="42862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Výsledek obrázku pro guacamole rece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0" y="3488564"/>
            <a:ext cx="5905500" cy="392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206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0"/>
            <a:ext cx="6516710" cy="6858000"/>
          </a:xfrm>
        </p:spPr>
        <p:txBody>
          <a:bodyPr>
            <a:normAutofit/>
          </a:bodyPr>
          <a:lstStyle/>
          <a:p>
            <a:r>
              <a:rPr lang="cs-CZ" b="1" i="1" dirty="0" err="1"/>
              <a:t>Flan</a:t>
            </a:r>
            <a:r>
              <a:rPr lang="cs-CZ" i="1" dirty="0"/>
              <a:t>“, </a:t>
            </a:r>
            <a:r>
              <a:rPr lang="cs-CZ" b="1" dirty="0"/>
              <a:t>karamelový puding</a:t>
            </a:r>
            <a:r>
              <a:rPr lang="cs-CZ" dirty="0"/>
              <a:t>. Na pánvi rozpustíme cukr, až lehce zkaramelizuje. Do zapékací formy na rozpuštěný cukr nalejeme směs rozšlehaných vajec s oslazeným kondenzovaným mlékem a vaříme ve vodní lázni, nebo v troubě. Poté vychladíme a podáváme.</a:t>
            </a:r>
          </a:p>
          <a:p>
            <a:r>
              <a:rPr lang="cs-CZ" b="1" i="1" dirty="0"/>
              <a:t>Chilli papričky</a:t>
            </a:r>
            <a:r>
              <a:rPr lang="cs-CZ" b="1" dirty="0"/>
              <a:t> – </a:t>
            </a:r>
            <a:r>
              <a:rPr lang="cs-CZ" dirty="0"/>
              <a:t>jsou v podstatě papričky všech možných tvarů, velikosti, barev a chutí. Do celého světa se pravděpodobně rozšířili ze střední Ameriky, původně planě rostoucí rostlina se časem stala kultivovanou plodinou. </a:t>
            </a:r>
            <a:endParaRPr lang="cs-CZ" dirty="0" smtClean="0"/>
          </a:p>
          <a:p>
            <a:r>
              <a:rPr lang="cs-CZ" dirty="0" smtClean="0"/>
              <a:t>Velmi </a:t>
            </a:r>
            <a:r>
              <a:rPr lang="cs-CZ" dirty="0"/>
              <a:t>známým kořením u nás je </a:t>
            </a:r>
            <a:r>
              <a:rPr lang="cs-CZ" b="1" dirty="0"/>
              <a:t>Cayennský pepř</a:t>
            </a:r>
            <a:r>
              <a:rPr lang="cs-CZ" dirty="0"/>
              <a:t>, který je vlastně odrůdou pálivé papričky </a:t>
            </a:r>
            <a:r>
              <a:rPr lang="cs-CZ" dirty="0" err="1"/>
              <a:t>Cayenne</a:t>
            </a:r>
            <a:r>
              <a:rPr lang="cs-CZ" dirty="0"/>
              <a:t>.</a:t>
            </a:r>
          </a:p>
          <a:p>
            <a:endParaRPr lang="cs-CZ" dirty="0"/>
          </a:p>
        </p:txBody>
      </p:sp>
      <p:pic>
        <p:nvPicPr>
          <p:cNvPr id="27654" name="Picture 6" descr="Výsledek obrázku pro Fl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1608" y="0"/>
            <a:ext cx="5670392" cy="3786389"/>
          </a:xfrm>
          <a:prstGeom prst="rect">
            <a:avLst/>
          </a:prstGeom>
          <a:noFill/>
          <a:extLst>
            <a:ext uri="{909E8E84-426E-40DD-AFC4-6F175D3DCCD1}">
              <a14:hiddenFill xmlns:a14="http://schemas.microsoft.com/office/drawing/2010/main">
                <a:solidFill>
                  <a:srgbClr val="FFFFFF"/>
                </a:solidFill>
              </a14:hiddenFill>
            </a:ext>
          </a:extLst>
        </p:spPr>
      </p:pic>
      <p:pic>
        <p:nvPicPr>
          <p:cNvPr id="27656" name="Picture 8" descr="Výsledek obrázku pro Cayenský pep&amp;rcar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6684" y="4162424"/>
            <a:ext cx="4038600"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286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Specifikace australské kuchyně</a:t>
            </a:r>
            <a:r>
              <a:rPr lang="cs-CZ" dirty="0"/>
              <a:t/>
            </a:r>
            <a:br>
              <a:rPr lang="cs-CZ" dirty="0"/>
            </a:br>
            <a:endParaRPr lang="cs-CZ" dirty="0"/>
          </a:p>
        </p:txBody>
      </p:sp>
      <p:sp>
        <p:nvSpPr>
          <p:cNvPr id="3" name="Zástupný symbol pro obsah 2"/>
          <p:cNvSpPr>
            <a:spLocks noGrp="1"/>
          </p:cNvSpPr>
          <p:nvPr>
            <p:ph idx="1"/>
          </p:nvPr>
        </p:nvSpPr>
        <p:spPr>
          <a:xfrm>
            <a:off x="438954" y="1171978"/>
            <a:ext cx="11087637" cy="5595869"/>
          </a:xfrm>
        </p:spPr>
        <p:txBody>
          <a:bodyPr>
            <a:normAutofit/>
          </a:bodyPr>
          <a:lstStyle/>
          <a:p>
            <a:r>
              <a:rPr lang="cs-CZ" dirty="0"/>
              <a:t>V</a:t>
            </a:r>
            <a:r>
              <a:rPr lang="cs-CZ" dirty="0" smtClean="0"/>
              <a:t>ychází </a:t>
            </a:r>
            <a:r>
              <a:rPr lang="cs-CZ" dirty="0"/>
              <a:t>z kuchyně anglické, kterou s sebou dovezli kolonizátoři při </a:t>
            </a:r>
            <a:r>
              <a:rPr lang="cs-CZ" dirty="0" smtClean="0"/>
              <a:t>osídlování </a:t>
            </a:r>
            <a:r>
              <a:rPr lang="cs-CZ" dirty="0"/>
              <a:t>země. </a:t>
            </a:r>
          </a:p>
          <a:p>
            <a:r>
              <a:rPr lang="cs-CZ" b="1" dirty="0"/>
              <a:t>J</a:t>
            </a:r>
            <a:r>
              <a:rPr lang="cs-CZ" b="1" dirty="0" smtClean="0"/>
              <a:t>e </a:t>
            </a:r>
            <a:r>
              <a:rPr lang="cs-CZ" b="1" dirty="0"/>
              <a:t>velice pestrá díky přistěhovalcům, převážně ze středomoří a celé Asie. </a:t>
            </a:r>
            <a:r>
              <a:rPr lang="cs-CZ" dirty="0"/>
              <a:t>Tito zde zakládají své restaurace, </a:t>
            </a:r>
            <a:r>
              <a:rPr lang="cs-CZ" dirty="0" smtClean="0"/>
              <a:t>australská </a:t>
            </a:r>
            <a:r>
              <a:rPr lang="cs-CZ" dirty="0"/>
              <a:t>velkoměsta </a:t>
            </a:r>
            <a:r>
              <a:rPr lang="cs-CZ" dirty="0" smtClean="0"/>
              <a:t>jsou rájem </a:t>
            </a:r>
            <a:r>
              <a:rPr lang="cs-CZ" dirty="0"/>
              <a:t>všech labužníků a jedlíků. </a:t>
            </a:r>
            <a:endParaRPr lang="cs-CZ" dirty="0" smtClean="0"/>
          </a:p>
          <a:p>
            <a:r>
              <a:rPr lang="cs-CZ" b="1" dirty="0" smtClean="0"/>
              <a:t>Vliv </a:t>
            </a:r>
            <a:r>
              <a:rPr lang="cs-CZ" b="1" dirty="0"/>
              <a:t>přistěhovalců z oblasti středomoří </a:t>
            </a:r>
            <a:r>
              <a:rPr lang="cs-CZ" dirty="0"/>
              <a:t>přinesl do australské kuchyně i </a:t>
            </a:r>
            <a:r>
              <a:rPr lang="cs-CZ" b="1" dirty="0"/>
              <a:t>zdravější návyky</a:t>
            </a:r>
            <a:r>
              <a:rPr lang="cs-CZ" dirty="0"/>
              <a:t>, ať už oblibu ryb, olivových olejů a </a:t>
            </a:r>
            <a:r>
              <a:rPr lang="cs-CZ" dirty="0" smtClean="0"/>
              <a:t>oblibu </a:t>
            </a:r>
            <a:r>
              <a:rPr lang="cs-CZ" dirty="0"/>
              <a:t>vína. </a:t>
            </a:r>
            <a:endParaRPr lang="cs-CZ" dirty="0" smtClean="0"/>
          </a:p>
          <a:p>
            <a:r>
              <a:rPr lang="cs-CZ" dirty="0" smtClean="0"/>
              <a:t>Skvělé </a:t>
            </a:r>
            <a:r>
              <a:rPr lang="cs-CZ" dirty="0"/>
              <a:t>podnebí, úrodná půda a vysoká životní úroveň se promítá i v kuchyni a </a:t>
            </a:r>
            <a:r>
              <a:rPr lang="cs-CZ" b="1" dirty="0"/>
              <a:t>Australané jsou velcí gurmáni</a:t>
            </a:r>
            <a:r>
              <a:rPr lang="cs-CZ" dirty="0"/>
              <a:t>. </a:t>
            </a:r>
            <a:r>
              <a:rPr lang="cs-CZ" dirty="0" smtClean="0"/>
              <a:t>Potrpí </a:t>
            </a:r>
            <a:r>
              <a:rPr lang="cs-CZ" dirty="0"/>
              <a:t>si na vybrané a kvalitní ingredience. </a:t>
            </a:r>
            <a:endParaRPr lang="cs-CZ" dirty="0" smtClean="0"/>
          </a:p>
        </p:txBody>
      </p:sp>
    </p:spTree>
    <p:extLst>
      <p:ext uri="{BB962C8B-B14F-4D97-AF65-F5344CB8AC3E}">
        <p14:creationId xmlns:p14="http://schemas.microsoft.com/office/powerpoint/2010/main" val="26659649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15911" y="365125"/>
            <a:ext cx="6122964" cy="3395506"/>
          </a:xfrm>
        </p:spPr>
        <p:txBody>
          <a:bodyPr>
            <a:normAutofit/>
          </a:bodyPr>
          <a:lstStyle/>
          <a:p>
            <a:r>
              <a:rPr lang="cs-CZ" b="1" dirty="0" smtClean="0"/>
              <a:t>Ze </a:t>
            </a:r>
            <a:r>
              <a:rPr lang="cs-CZ" b="1" dirty="0"/>
              <a:t>všeho nejraději jedí jehněčí a hovězí</a:t>
            </a:r>
            <a:r>
              <a:rPr lang="cs-CZ" dirty="0"/>
              <a:t>. </a:t>
            </a:r>
            <a:endParaRPr lang="cs-CZ" dirty="0" smtClean="0"/>
          </a:p>
          <a:p>
            <a:r>
              <a:rPr lang="cs-CZ" dirty="0" smtClean="0"/>
              <a:t>Velmi </a:t>
            </a:r>
            <a:r>
              <a:rPr lang="cs-CZ" dirty="0"/>
              <a:t>oblíbené jsou mořské ryby a mořské plody, hlavně </a:t>
            </a:r>
            <a:r>
              <a:rPr lang="cs-CZ" b="1" i="1" dirty="0" err="1"/>
              <a:t>Balmain</a:t>
            </a:r>
            <a:r>
              <a:rPr lang="cs-CZ" b="1" i="1" dirty="0"/>
              <a:t> </a:t>
            </a:r>
            <a:r>
              <a:rPr lang="cs-CZ" b="1" i="1" dirty="0" err="1"/>
              <a:t>Bugs</a:t>
            </a:r>
            <a:r>
              <a:rPr lang="cs-CZ" b="1" dirty="0"/>
              <a:t> </a:t>
            </a:r>
            <a:r>
              <a:rPr lang="cs-CZ" dirty="0"/>
              <a:t>– raci s bílým masem, kteří chutnají po humrech, krevety, langusty, hřebenatky, ústřice nebo </a:t>
            </a:r>
            <a:r>
              <a:rPr lang="cs-CZ" b="1" dirty="0" err="1"/>
              <a:t>novozélanské</a:t>
            </a:r>
            <a:r>
              <a:rPr lang="cs-CZ" b="1" dirty="0"/>
              <a:t> mušle</a:t>
            </a:r>
            <a:r>
              <a:rPr lang="cs-CZ" dirty="0"/>
              <a:t>. </a:t>
            </a:r>
          </a:p>
          <a:p>
            <a:endParaRPr lang="cs-CZ" dirty="0"/>
          </a:p>
        </p:txBody>
      </p:sp>
      <p:pic>
        <p:nvPicPr>
          <p:cNvPr id="28674" name="Picture 2" descr="Výsledek obrázku pro Balmain Bu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8875" y="14287"/>
            <a:ext cx="5953125" cy="3352801"/>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Výsledek obrázku pro Balmain Bu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3854" y="3367088"/>
            <a:ext cx="4650705" cy="3490147"/>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6" descr="Výsledek obrázku pro novozélandské muš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50" y="3567448"/>
            <a:ext cx="4947046" cy="3289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9880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0"/>
            <a:ext cx="5447763" cy="6857999"/>
          </a:xfrm>
        </p:spPr>
        <p:txBody>
          <a:bodyPr>
            <a:normAutofit fontScale="92500" lnSpcReduction="10000"/>
          </a:bodyPr>
          <a:lstStyle/>
          <a:p>
            <a:r>
              <a:rPr lang="cs-CZ" b="1" dirty="0"/>
              <a:t>Barbecue je v Austrálii velice populární </a:t>
            </a:r>
            <a:r>
              <a:rPr lang="cs-CZ" dirty="0"/>
              <a:t>a je jedním z pilířů lokální kuchyně. </a:t>
            </a:r>
          </a:p>
          <a:p>
            <a:r>
              <a:rPr lang="cs-CZ" dirty="0"/>
              <a:t>Tradiční australské pokrmy jako je </a:t>
            </a:r>
            <a:r>
              <a:rPr lang="cs-CZ" b="1" dirty="0"/>
              <a:t>vánoční puding, pečení krocanů, jehněčí a hovězí a </a:t>
            </a:r>
            <a:r>
              <a:rPr lang="cs-CZ" b="1" dirty="0" err="1"/>
              <a:t>fish</a:t>
            </a:r>
            <a:r>
              <a:rPr lang="cs-CZ" b="1" dirty="0"/>
              <a:t> and chips </a:t>
            </a:r>
            <a:r>
              <a:rPr lang="cs-CZ" dirty="0"/>
              <a:t>vycházejí z anglické </a:t>
            </a:r>
            <a:r>
              <a:rPr lang="cs-CZ" dirty="0" smtClean="0"/>
              <a:t>kuchyně.</a:t>
            </a:r>
          </a:p>
          <a:p>
            <a:r>
              <a:rPr lang="cs-CZ" dirty="0"/>
              <a:t>O</a:t>
            </a:r>
            <a:r>
              <a:rPr lang="cs-CZ" dirty="0" smtClean="0"/>
              <a:t>blíbený </a:t>
            </a:r>
            <a:r>
              <a:rPr lang="cs-CZ" dirty="0"/>
              <a:t>pokrm z jehněčích nožiček </a:t>
            </a:r>
            <a:r>
              <a:rPr lang="cs-CZ" b="1" i="1" dirty="0" err="1"/>
              <a:t>Lamb</a:t>
            </a:r>
            <a:r>
              <a:rPr lang="cs-CZ" b="1" i="1" dirty="0"/>
              <a:t> </a:t>
            </a:r>
            <a:r>
              <a:rPr lang="cs-CZ" b="1" i="1" dirty="0" err="1" smtClean="0"/>
              <a:t>shank</a:t>
            </a:r>
            <a:r>
              <a:rPr lang="cs-CZ" b="1" dirty="0" smtClean="0"/>
              <a:t>,</a:t>
            </a:r>
            <a:r>
              <a:rPr lang="cs-CZ" dirty="0" smtClean="0"/>
              <a:t> </a:t>
            </a:r>
            <a:r>
              <a:rPr lang="cs-CZ" dirty="0"/>
              <a:t>pomalu </a:t>
            </a:r>
            <a:r>
              <a:rPr lang="cs-CZ" dirty="0" smtClean="0"/>
              <a:t>pečený </a:t>
            </a:r>
            <a:r>
              <a:rPr lang="cs-CZ" dirty="0"/>
              <a:t>ve fazolích, mrkvi, rajčatech a </a:t>
            </a:r>
            <a:r>
              <a:rPr lang="cs-CZ" dirty="0" smtClean="0"/>
              <a:t>na bylinkách</a:t>
            </a:r>
            <a:r>
              <a:rPr lang="cs-CZ" dirty="0"/>
              <a:t>. </a:t>
            </a:r>
          </a:p>
          <a:p>
            <a:r>
              <a:rPr lang="cs-CZ" dirty="0"/>
              <a:t>Z doby osídlování vyprahlé australské buše, kdy bylo třeba uchovat maso po dlouhé měsíce, pochází naložené hovězí </a:t>
            </a:r>
            <a:r>
              <a:rPr lang="cs-CZ" i="1" dirty="0"/>
              <a:t>„</a:t>
            </a:r>
            <a:r>
              <a:rPr lang="cs-CZ" b="1" i="1" dirty="0" err="1"/>
              <a:t>Corned</a:t>
            </a:r>
            <a:r>
              <a:rPr lang="cs-CZ" b="1" i="1" dirty="0"/>
              <a:t> </a:t>
            </a:r>
            <a:r>
              <a:rPr lang="cs-CZ" b="1" i="1" dirty="0" err="1"/>
              <a:t>beef</a:t>
            </a:r>
            <a:r>
              <a:rPr lang="cs-CZ" i="1" dirty="0"/>
              <a:t>“.</a:t>
            </a:r>
            <a:r>
              <a:rPr lang="cs-CZ" dirty="0"/>
              <a:t> Maso je naloženo delší dobu v soli, následně se uvaří a podává s bramborovou kaší a hořčičnou omáčkou.</a:t>
            </a:r>
          </a:p>
          <a:p>
            <a:pPr marL="0" indent="0">
              <a:buNone/>
            </a:pPr>
            <a:endParaRPr lang="cs-CZ" dirty="0"/>
          </a:p>
        </p:txBody>
      </p:sp>
      <p:pic>
        <p:nvPicPr>
          <p:cNvPr id="29698" name="Picture 2" descr="Výsledek obrázku pro Lamb shank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5963" y="206062"/>
            <a:ext cx="5886450" cy="3924301"/>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Výsledek obrázku pro Corned bee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4354" y="3742386"/>
            <a:ext cx="3115614" cy="311561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amp;Rcy;&amp;iecy;&amp;zcy;&amp;ucy;&amp;lcy;&amp;tcy;&amp;acy;&amp;tcy; &amp;scy; &amp;icy;&amp;zcy;&amp;ocy;&amp;bcy;&amp;rcy;&amp;acy;&amp;zhcy;&amp;iecy;&amp;ncy;&amp;icy;&amp;iecy; &amp;zcy;&amp;acy; Corned beef"/>
          <p:cNvPicPr>
            <a:picLocks noChangeAspect="1" noChangeArrowheads="1"/>
          </p:cNvPicPr>
          <p:nvPr/>
        </p:nvPicPr>
        <p:blipFill>
          <a:blip r:embed="rId4" cstate="print"/>
          <a:srcRect/>
          <a:stretch>
            <a:fillRect/>
          </a:stretch>
        </p:blipFill>
        <p:spPr bwMode="auto">
          <a:xfrm>
            <a:off x="8729073" y="4145539"/>
            <a:ext cx="3346549" cy="2512955"/>
          </a:xfrm>
          <a:prstGeom prst="rect">
            <a:avLst/>
          </a:prstGeom>
          <a:noFill/>
        </p:spPr>
      </p:pic>
    </p:spTree>
    <p:extLst>
      <p:ext uri="{BB962C8B-B14F-4D97-AF65-F5344CB8AC3E}">
        <p14:creationId xmlns:p14="http://schemas.microsoft.com/office/powerpoint/2010/main" val="28977978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115910"/>
            <a:ext cx="5550794" cy="6742090"/>
          </a:xfrm>
        </p:spPr>
        <p:txBody>
          <a:bodyPr>
            <a:normAutofit lnSpcReduction="10000"/>
          </a:bodyPr>
          <a:lstStyle/>
          <a:p>
            <a:r>
              <a:rPr lang="cs-CZ" b="1" i="1" dirty="0"/>
              <a:t>Masový koláč</a:t>
            </a:r>
            <a:r>
              <a:rPr lang="cs-CZ" b="1" dirty="0"/>
              <a:t>, koláč s masovou náplní</a:t>
            </a:r>
            <a:r>
              <a:rPr lang="cs-CZ" dirty="0"/>
              <a:t>, je receptem původních obyvatel – </a:t>
            </a:r>
            <a:r>
              <a:rPr lang="cs-CZ" dirty="0" err="1"/>
              <a:t>Aborigines</a:t>
            </a:r>
            <a:r>
              <a:rPr lang="cs-CZ" dirty="0"/>
              <a:t>. </a:t>
            </a:r>
          </a:p>
          <a:p>
            <a:r>
              <a:rPr lang="cs-CZ" dirty="0" smtClean="0"/>
              <a:t>Obdobně </a:t>
            </a:r>
            <a:r>
              <a:rPr lang="cs-CZ" dirty="0"/>
              <a:t>jako v britské kuchyni to jsou </a:t>
            </a:r>
            <a:r>
              <a:rPr lang="cs-CZ" b="1" dirty="0"/>
              <a:t>kombinace sekaných </a:t>
            </a:r>
            <a:r>
              <a:rPr lang="cs-CZ" dirty="0"/>
              <a:t>nebo nadrobno krájených mas, například jater nebo ledvinek v těstě. </a:t>
            </a:r>
            <a:endParaRPr lang="cs-CZ" dirty="0" smtClean="0"/>
          </a:p>
          <a:p>
            <a:pPr marL="0" indent="0">
              <a:buNone/>
            </a:pPr>
            <a:r>
              <a:rPr lang="cs-CZ" dirty="0" smtClean="0"/>
              <a:t>Servírují </a:t>
            </a:r>
            <a:r>
              <a:rPr lang="cs-CZ" dirty="0"/>
              <a:t>se studené i teplé. </a:t>
            </a:r>
            <a:endParaRPr lang="cs-CZ" dirty="0" smtClean="0"/>
          </a:p>
          <a:p>
            <a:pPr marL="0" indent="0">
              <a:buNone/>
            </a:pPr>
            <a:r>
              <a:rPr lang="cs-CZ" dirty="0" smtClean="0"/>
              <a:t>Obvykle </a:t>
            </a:r>
            <a:r>
              <a:rPr lang="cs-CZ" dirty="0"/>
              <a:t>se k nim podává naložená zelenina a hořčice. </a:t>
            </a:r>
            <a:endParaRPr lang="cs-CZ" dirty="0" smtClean="0"/>
          </a:p>
          <a:p>
            <a:r>
              <a:rPr lang="cs-CZ" dirty="0" smtClean="0"/>
              <a:t>Mezi </a:t>
            </a:r>
            <a:r>
              <a:rPr lang="cs-CZ" dirty="0"/>
              <a:t>neznámější patří </a:t>
            </a:r>
            <a:r>
              <a:rPr lang="cs-CZ" b="1" i="1" dirty="0"/>
              <a:t>Steak and </a:t>
            </a:r>
            <a:r>
              <a:rPr lang="cs-CZ" b="1" i="1" dirty="0" err="1"/>
              <a:t>Kidney</a:t>
            </a:r>
            <a:r>
              <a:rPr lang="cs-CZ" b="1" i="1" dirty="0"/>
              <a:t> </a:t>
            </a:r>
            <a:r>
              <a:rPr lang="cs-CZ" b="1" i="1" dirty="0" err="1"/>
              <a:t>pie</a:t>
            </a:r>
            <a:r>
              <a:rPr lang="cs-CZ" b="1" dirty="0"/>
              <a:t> </a:t>
            </a:r>
            <a:r>
              <a:rPr lang="cs-CZ" dirty="0"/>
              <a:t>– zapečené hovězí </a:t>
            </a:r>
            <a:r>
              <a:rPr lang="cs-CZ" dirty="0" smtClean="0"/>
              <a:t>maso a</a:t>
            </a:r>
            <a:r>
              <a:rPr lang="cs-CZ" dirty="0"/>
              <a:t> ledvinky. </a:t>
            </a:r>
          </a:p>
          <a:p>
            <a:r>
              <a:rPr lang="cs-CZ" dirty="0"/>
              <a:t>Často se v domácnostech vaří menší masové závitky </a:t>
            </a:r>
            <a:r>
              <a:rPr lang="cs-CZ" b="1" i="1" dirty="0" err="1"/>
              <a:t>Meat</a:t>
            </a:r>
            <a:r>
              <a:rPr lang="cs-CZ" b="1" i="1" dirty="0"/>
              <a:t> </a:t>
            </a:r>
            <a:r>
              <a:rPr lang="cs-CZ" b="1" i="1" dirty="0" err="1"/>
              <a:t>Pies</a:t>
            </a:r>
            <a:r>
              <a:rPr lang="cs-CZ" i="1" dirty="0"/>
              <a:t>,</a:t>
            </a:r>
            <a:r>
              <a:rPr lang="cs-CZ" dirty="0"/>
              <a:t> přelité např. omáčkou z rajčatových plodů.</a:t>
            </a:r>
          </a:p>
          <a:p>
            <a:endParaRPr lang="cs-CZ" dirty="0"/>
          </a:p>
        </p:txBody>
      </p:sp>
      <p:pic>
        <p:nvPicPr>
          <p:cNvPr id="30722" name="Picture 2" descr="Výsledek obrázku pro Steak and Kidney pi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0"/>
            <a:ext cx="6010275" cy="3924301"/>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Výsledek obrázku pro Meat Pi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9943" y="3924301"/>
            <a:ext cx="4360122" cy="3207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6441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i="1" dirty="0"/>
              <a:t>Steak and </a:t>
            </a:r>
            <a:r>
              <a:rPr lang="cs-CZ" b="1" i="1" dirty="0" err="1"/>
              <a:t>Kidney</a:t>
            </a:r>
            <a:r>
              <a:rPr lang="cs-CZ" b="1" i="1" dirty="0"/>
              <a:t> </a:t>
            </a:r>
            <a:r>
              <a:rPr lang="cs-CZ" b="1" i="1" dirty="0" err="1" smtClean="0"/>
              <a:t>pie</a:t>
            </a:r>
            <a:r>
              <a:rPr lang="cs-CZ" b="1" i="1" dirty="0" smtClean="0"/>
              <a:t>, </a:t>
            </a:r>
            <a:br>
              <a:rPr lang="cs-CZ" b="1" i="1" dirty="0" smtClean="0"/>
            </a:br>
            <a:r>
              <a:rPr lang="cs-CZ" b="1" i="1" dirty="0" err="1" smtClean="0"/>
              <a:t>Meat</a:t>
            </a:r>
            <a:r>
              <a:rPr lang="cs-CZ" b="1" i="1" dirty="0" smtClean="0"/>
              <a:t> </a:t>
            </a:r>
            <a:r>
              <a:rPr lang="cs-CZ" b="1" i="1" dirty="0" err="1"/>
              <a:t>Pies</a:t>
            </a:r>
            <a:endParaRPr lang="cs-CZ" dirty="0"/>
          </a:p>
        </p:txBody>
      </p:sp>
      <p:pic>
        <p:nvPicPr>
          <p:cNvPr id="1026" name="Picture 2" descr="http://img.sndimg.com/food/image/upload/w_555,h_416,c_fit,fl_progressive,q_95/v1/img/recipes/13/87/82/picl8bVU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1763"/>
            <a:ext cx="6387920" cy="50139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hoto of Aunty Devi's Meat Pies - Escondido, CA, United States. Pies and sausage ro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7920" y="921600"/>
            <a:ext cx="5804079" cy="5804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4933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0"/>
            <a:ext cx="6343650" cy="6858000"/>
          </a:xfrm>
        </p:spPr>
        <p:txBody>
          <a:bodyPr>
            <a:normAutofit/>
          </a:bodyPr>
          <a:lstStyle/>
          <a:p>
            <a:r>
              <a:rPr lang="cs-CZ" dirty="0"/>
              <a:t>V kuchyni na talíři nesmí chybět národní symbol Australanů – </a:t>
            </a:r>
            <a:r>
              <a:rPr lang="cs-CZ" b="1" i="1" dirty="0"/>
              <a:t>klokan</a:t>
            </a:r>
            <a:r>
              <a:rPr lang="cs-CZ" dirty="0"/>
              <a:t>. Maso má samo o sobě vysoký obsah železa a bílkovin a velmi nízký obsah tuku. Chutí se blíží zvěřině. Klokaní maso se ovšem konzumuje v mnohem menší míře, než ostatní běžná masa. V poslední době totiž sílí hnutí aktivistů proti jeho servírování v restauracích a prodeji v supermarketech</a:t>
            </a:r>
            <a:r>
              <a:rPr lang="cs-CZ" dirty="0" smtClean="0"/>
              <a:t>.</a:t>
            </a:r>
          </a:p>
          <a:p>
            <a:r>
              <a:rPr lang="cs-CZ" dirty="0" smtClean="0"/>
              <a:t>Tradiční </a:t>
            </a:r>
            <a:r>
              <a:rPr lang="cs-CZ" dirty="0"/>
              <a:t>australský chléb tzv. </a:t>
            </a:r>
            <a:r>
              <a:rPr lang="cs-CZ" i="1" dirty="0"/>
              <a:t>„</a:t>
            </a:r>
            <a:r>
              <a:rPr lang="cs-CZ" b="1" i="1" dirty="0" err="1"/>
              <a:t>damper</a:t>
            </a:r>
            <a:r>
              <a:rPr lang="cs-CZ" i="1" dirty="0"/>
              <a:t>“</a:t>
            </a:r>
            <a:r>
              <a:rPr lang="cs-CZ" dirty="0"/>
              <a:t> se evropskému vůbec nepodobá. Těsto se zadělává jen s vodou, bez droždí a peče na ohni nebo v litinové troubě</a:t>
            </a:r>
            <a:r>
              <a:rPr lang="cs-CZ" dirty="0" smtClean="0"/>
              <a:t>.</a:t>
            </a:r>
            <a:endParaRPr lang="cs-CZ" dirty="0"/>
          </a:p>
        </p:txBody>
      </p:sp>
      <p:pic>
        <p:nvPicPr>
          <p:cNvPr id="31746" name="Picture 2" descr="Výsledek obrázku pro damp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3650" y="1596980"/>
            <a:ext cx="5848350" cy="38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992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307571"/>
            <a:ext cx="4729942" cy="6550429"/>
          </a:xfrm>
        </p:spPr>
        <p:txBody>
          <a:bodyPr>
            <a:normAutofit fontScale="92500" lnSpcReduction="20000"/>
          </a:bodyPr>
          <a:lstStyle/>
          <a:p>
            <a:r>
              <a:rPr lang="cs-CZ" dirty="0"/>
              <a:t>V úpravě masa (vepřové, drůbeží, ryby) je nejčastěji používáno </a:t>
            </a:r>
            <a:r>
              <a:rPr lang="cs-CZ" b="1" dirty="0"/>
              <a:t>pečení, fritování a pomalé a dlouhé uzení nebo pečení při nízké teplotě</a:t>
            </a:r>
            <a:r>
              <a:rPr lang="cs-CZ" dirty="0"/>
              <a:t>. </a:t>
            </a:r>
          </a:p>
          <a:p>
            <a:r>
              <a:rPr lang="cs-CZ" dirty="0"/>
              <a:t>Často používané suroviny jsou zelená rajčata, sladké brambory, ryže, výrobky z kukuřičné mouky, broskve a vodní melouny.</a:t>
            </a:r>
          </a:p>
          <a:p>
            <a:r>
              <a:rPr lang="cs-CZ" b="1" dirty="0" smtClean="0"/>
              <a:t>Kuchyně </a:t>
            </a:r>
            <a:r>
              <a:rPr lang="cs-CZ" b="1" dirty="0"/>
              <a:t>jihozápadu země nese prvky původní indiánské a mexické kuchyně</a:t>
            </a:r>
            <a:r>
              <a:rPr lang="cs-CZ" dirty="0"/>
              <a:t>, </a:t>
            </a:r>
            <a:endParaRPr lang="cs-CZ" dirty="0" smtClean="0"/>
          </a:p>
          <a:p>
            <a:r>
              <a:rPr lang="cs-CZ" dirty="0" err="1" smtClean="0"/>
              <a:t>Tex</a:t>
            </a:r>
            <a:r>
              <a:rPr lang="cs-CZ" dirty="0" smtClean="0"/>
              <a:t>-</a:t>
            </a:r>
            <a:r>
              <a:rPr lang="cs-CZ" dirty="0" err="1" smtClean="0"/>
              <a:t>Mex</a:t>
            </a:r>
            <a:r>
              <a:rPr lang="cs-CZ" dirty="0" smtClean="0"/>
              <a:t> kuchyně - druh fúzní </a:t>
            </a:r>
            <a:r>
              <a:rPr lang="cs-CZ" dirty="0"/>
              <a:t>kuchyně. </a:t>
            </a:r>
            <a:endParaRPr lang="cs-CZ" dirty="0" smtClean="0"/>
          </a:p>
          <a:p>
            <a:r>
              <a:rPr lang="cs-CZ" dirty="0" smtClean="0"/>
              <a:t>Tradiční </a:t>
            </a:r>
            <a:r>
              <a:rPr lang="cs-CZ" dirty="0"/>
              <a:t>druhy masa (nejčastěji hovězí, vepřové a drůbeží) jsou doplněné fazolemi, chilli papričkami, rajčaty, cibulí, sladkou kukuřicí nebo avokádem.</a:t>
            </a:r>
          </a:p>
          <a:p>
            <a:endParaRPr lang="cs-CZ" dirty="0"/>
          </a:p>
        </p:txBody>
      </p:sp>
      <p:pic>
        <p:nvPicPr>
          <p:cNvPr id="4" name="Picture 2" descr="Stea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4669" y="615142"/>
            <a:ext cx="7338440" cy="5503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219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 y="1"/>
            <a:ext cx="3065172" cy="3850782"/>
          </a:xfrm>
        </p:spPr>
        <p:txBody>
          <a:bodyPr>
            <a:normAutofit fontScale="92500" lnSpcReduction="20000"/>
          </a:bodyPr>
          <a:lstStyle/>
          <a:p>
            <a:r>
              <a:rPr lang="cs-CZ" b="1" dirty="0"/>
              <a:t>Nejznámější sladkostí je </a:t>
            </a:r>
            <a:r>
              <a:rPr lang="cs-CZ" b="1" i="1" dirty="0"/>
              <a:t>„dort Pavlova“</a:t>
            </a:r>
            <a:r>
              <a:rPr lang="cs-CZ" b="1" dirty="0"/>
              <a:t> a buchty </a:t>
            </a:r>
            <a:r>
              <a:rPr lang="cs-CZ" b="1" i="1" dirty="0"/>
              <a:t>„</a:t>
            </a:r>
            <a:r>
              <a:rPr lang="cs-CZ" b="1" i="1" dirty="0" err="1"/>
              <a:t>Pumpkin</a:t>
            </a:r>
            <a:r>
              <a:rPr lang="cs-CZ" b="1" i="1" dirty="0"/>
              <a:t> </a:t>
            </a:r>
            <a:r>
              <a:rPr lang="cs-CZ" b="1" i="1" dirty="0" err="1"/>
              <a:t>scones</a:t>
            </a:r>
            <a:r>
              <a:rPr lang="cs-CZ" b="1" i="1" dirty="0"/>
              <a:t>“</a:t>
            </a:r>
            <a:r>
              <a:rPr lang="cs-CZ" b="1" dirty="0"/>
              <a:t> </a:t>
            </a:r>
            <a:r>
              <a:rPr lang="cs-CZ" dirty="0"/>
              <a:t>z dýňové dužiny, zákusek </a:t>
            </a:r>
            <a:r>
              <a:rPr lang="cs-CZ" b="1" i="1" dirty="0" err="1"/>
              <a:t>Lamingtons</a:t>
            </a:r>
            <a:r>
              <a:rPr lang="cs-CZ" b="1" dirty="0"/>
              <a:t> </a:t>
            </a:r>
            <a:r>
              <a:rPr lang="cs-CZ" dirty="0"/>
              <a:t>– kostičky piškotu, přelité čokoládou a obalené v kokosu, někdy ozdobené šlehačkou a podávané s čajem. </a:t>
            </a:r>
            <a:endParaRPr lang="cs-CZ" dirty="0" smtClean="0"/>
          </a:p>
        </p:txBody>
      </p:sp>
      <p:pic>
        <p:nvPicPr>
          <p:cNvPr id="6" name="Picture 2" descr="Výsledek obrázku pro dort Pavlov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5408" y="0"/>
            <a:ext cx="8626592" cy="57697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Výsledek obrázku pro Lamingt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3686174"/>
            <a:ext cx="476250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0875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838200" y="0"/>
            <a:ext cx="8936865" cy="4351338"/>
          </a:xfrm>
        </p:spPr>
        <p:txBody>
          <a:bodyPr/>
          <a:lstStyle/>
          <a:p>
            <a:r>
              <a:rPr lang="cs-CZ" dirty="0"/>
              <a:t>Z drobných zákusků pak Australané rádi chroupají </a:t>
            </a:r>
            <a:r>
              <a:rPr lang="cs-CZ" b="1" i="1" dirty="0" err="1"/>
              <a:t>Anzac</a:t>
            </a:r>
            <a:r>
              <a:rPr lang="cs-CZ" b="1" i="1" dirty="0"/>
              <a:t> </a:t>
            </a:r>
            <a:r>
              <a:rPr lang="cs-CZ" b="1" i="1" dirty="0" err="1" smtClean="0"/>
              <a:t>Biscuits</a:t>
            </a:r>
            <a:r>
              <a:rPr lang="cs-CZ" dirty="0" smtClean="0"/>
              <a:t>, </a:t>
            </a:r>
            <a:r>
              <a:rPr lang="cs-CZ" dirty="0"/>
              <a:t>křupavé sušenky z ovsa, kokosu, cukru, mouky a másla.</a:t>
            </a:r>
          </a:p>
          <a:p>
            <a:endParaRPr lang="cs-CZ" dirty="0"/>
          </a:p>
          <a:p>
            <a:endParaRPr lang="cs-CZ" dirty="0"/>
          </a:p>
        </p:txBody>
      </p:sp>
      <p:pic>
        <p:nvPicPr>
          <p:cNvPr id="4" name="Picture 4" descr="Výsledek obrázku pro Anzac Biscui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4862" y="1690688"/>
            <a:ext cx="7495504" cy="4997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9361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15884" y="0"/>
            <a:ext cx="4430683" cy="2734887"/>
          </a:xfrm>
        </p:spPr>
        <p:txBody>
          <a:bodyPr>
            <a:noAutofit/>
          </a:bodyPr>
          <a:lstStyle/>
          <a:p>
            <a:r>
              <a:rPr lang="cs-CZ" sz="2400" b="1" i="1" dirty="0" err="1"/>
              <a:t>Pumpkin</a:t>
            </a:r>
            <a:r>
              <a:rPr lang="cs-CZ" sz="2400" b="1" i="1" dirty="0"/>
              <a:t> </a:t>
            </a:r>
            <a:r>
              <a:rPr lang="cs-CZ" sz="2400" b="1" i="1" dirty="0" err="1" smtClean="0"/>
              <a:t>scones</a:t>
            </a:r>
            <a:r>
              <a:rPr lang="cs-CZ" sz="2400" b="1" i="1" dirty="0" smtClean="0"/>
              <a:t> </a:t>
            </a:r>
            <a:br>
              <a:rPr lang="cs-CZ" sz="2400" b="1" i="1" dirty="0" smtClean="0"/>
            </a:br>
            <a:r>
              <a:rPr lang="cs-CZ" sz="2400" b="1" i="1" dirty="0" err="1" smtClean="0"/>
              <a:t>Vegemite</a:t>
            </a:r>
            <a:r>
              <a:rPr lang="cs-CZ" sz="2400" b="1" dirty="0" smtClean="0"/>
              <a:t> – pomazánka z kvasnic</a:t>
            </a:r>
            <a:r>
              <a:rPr lang="cs-CZ" sz="2400" dirty="0" smtClean="0"/>
              <a:t>, maže se na toast a je velmi populární.</a:t>
            </a:r>
            <a:br>
              <a:rPr lang="cs-CZ" sz="2400" dirty="0" smtClean="0"/>
            </a:br>
            <a:endParaRPr lang="cs-CZ" sz="2400" dirty="0"/>
          </a:p>
        </p:txBody>
      </p:sp>
      <p:pic>
        <p:nvPicPr>
          <p:cNvPr id="33796" name="Picture 4" descr="Výsledek obrázku pro Pumpkin scon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602" y="2177241"/>
            <a:ext cx="5905500" cy="392430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amp;Rcy;&amp;iecy;&amp;zcy;&amp;ucy;&amp;lcy;&amp;tcy;&amp;acy;&amp;tcy; &amp;scy; &amp;icy;&amp;zcy;&amp;ocy;&amp;bcy;&amp;rcy;&amp;acy;&amp;zhcy;&amp;iecy;&amp;ncy;&amp;icy;&amp;iecy; &amp;zcy;&amp;acy; vegemite ingredients"/>
          <p:cNvPicPr>
            <a:picLocks noChangeAspect="1" noChangeArrowheads="1"/>
          </p:cNvPicPr>
          <p:nvPr/>
        </p:nvPicPr>
        <p:blipFill>
          <a:blip r:embed="rId3" cstate="print"/>
          <a:srcRect/>
          <a:stretch>
            <a:fillRect/>
          </a:stretch>
        </p:blipFill>
        <p:spPr bwMode="auto">
          <a:xfrm>
            <a:off x="6525713" y="392539"/>
            <a:ext cx="5028977" cy="5692377"/>
          </a:xfrm>
          <a:prstGeom prst="rect">
            <a:avLst/>
          </a:prstGeom>
          <a:noFill/>
        </p:spPr>
      </p:pic>
    </p:spTree>
    <p:extLst>
      <p:ext uri="{BB962C8B-B14F-4D97-AF65-F5344CB8AC3E}">
        <p14:creationId xmlns:p14="http://schemas.microsoft.com/office/powerpoint/2010/main" val="35296521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149629" y="656823"/>
            <a:ext cx="4721629" cy="6027312"/>
          </a:xfrm>
        </p:spPr>
        <p:txBody>
          <a:bodyPr>
            <a:normAutofit/>
          </a:bodyPr>
          <a:lstStyle/>
          <a:p>
            <a:r>
              <a:rPr lang="cs-CZ" dirty="0" smtClean="0"/>
              <a:t>R</a:t>
            </a:r>
            <a:r>
              <a:rPr lang="cs-CZ" b="1" dirty="0" smtClean="0"/>
              <a:t>ozmanitost </a:t>
            </a:r>
            <a:r>
              <a:rPr lang="cs-CZ" b="1" dirty="0"/>
              <a:t>ovoce a zeleniny,</a:t>
            </a:r>
            <a:r>
              <a:rPr lang="cs-CZ" dirty="0"/>
              <a:t> </a:t>
            </a:r>
            <a:r>
              <a:rPr lang="cs-CZ" dirty="0" smtClean="0"/>
              <a:t>většina </a:t>
            </a:r>
            <a:r>
              <a:rPr lang="cs-CZ" dirty="0"/>
              <a:t>vypěstovaná v Austrálii. Ovoce je zralé, </a:t>
            </a:r>
            <a:r>
              <a:rPr lang="cs-CZ" dirty="0" smtClean="0"/>
              <a:t>a šťavnaté. </a:t>
            </a:r>
          </a:p>
          <a:p>
            <a:r>
              <a:rPr lang="cs-CZ" dirty="0" smtClean="0"/>
              <a:t>V </a:t>
            </a:r>
            <a:r>
              <a:rPr lang="cs-CZ" dirty="0"/>
              <a:t>Austrálii je nedostatek vody a pouze 6 % území je </a:t>
            </a:r>
            <a:r>
              <a:rPr lang="cs-CZ" dirty="0" smtClean="0"/>
              <a:t>vhodné </a:t>
            </a:r>
            <a:r>
              <a:rPr lang="cs-CZ" dirty="0"/>
              <a:t>k pěstování obilovin, ovoce a zeleniny. Jestliže se na jihu </a:t>
            </a:r>
            <a:r>
              <a:rPr lang="cs-CZ" dirty="0" smtClean="0"/>
              <a:t>pěstují jablka a hrušky, </a:t>
            </a:r>
            <a:r>
              <a:rPr lang="cs-CZ" dirty="0"/>
              <a:t>na severu je to naopak tropické ovoce (například ananas, mango, liči, papája, </a:t>
            </a:r>
            <a:r>
              <a:rPr lang="cs-CZ" b="1" dirty="0" err="1"/>
              <a:t>custard</a:t>
            </a:r>
            <a:r>
              <a:rPr lang="cs-CZ" b="1" dirty="0"/>
              <a:t> </a:t>
            </a:r>
            <a:r>
              <a:rPr lang="cs-CZ" b="1" dirty="0" err="1"/>
              <a:t>apple</a:t>
            </a:r>
            <a:r>
              <a:rPr lang="cs-CZ" b="1" dirty="0"/>
              <a:t> </a:t>
            </a:r>
            <a:r>
              <a:rPr lang="cs-CZ" dirty="0"/>
              <a:t>- pudingové jablko, banány nebo třeba kokos). </a:t>
            </a:r>
            <a:endParaRPr lang="cs-CZ" dirty="0" smtClean="0"/>
          </a:p>
        </p:txBody>
      </p:sp>
      <p:pic>
        <p:nvPicPr>
          <p:cNvPr id="4" name="Picture 2" descr="Výsledek obrázku pro custard app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8674" y="1354973"/>
            <a:ext cx="7323326" cy="4702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7537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240896" y="1433627"/>
            <a:ext cx="4340629" cy="6368603"/>
          </a:xfrm>
        </p:spPr>
        <p:txBody>
          <a:bodyPr>
            <a:normAutofit/>
          </a:bodyPr>
          <a:lstStyle/>
          <a:p>
            <a:r>
              <a:rPr lang="cs-CZ" dirty="0" smtClean="0"/>
              <a:t>Čerstvá zelenina je k dostání po celý rok (oblíbená je dýně, sladké brambory nebo fazole). </a:t>
            </a:r>
          </a:p>
          <a:p>
            <a:r>
              <a:rPr lang="cs-CZ" dirty="0" smtClean="0"/>
              <a:t>Obecně je kvalita potravin v Austrálii na velmi vysoké úrovni.</a:t>
            </a:r>
          </a:p>
        </p:txBody>
      </p:sp>
      <p:pic>
        <p:nvPicPr>
          <p:cNvPr id="129026" name="Picture 2" descr="&amp;Rcy;&amp;iecy;&amp;zcy;&amp;ucy;&amp;lcy;&amp;tcy;&amp;acy;&amp;tcy; &amp;scy; &amp;icy;&amp;zcy;&amp;ocy;&amp;bcy;&amp;rcy;&amp;acy;&amp;zhcy;&amp;iecy;&amp;ncy;&amp;icy;&amp;iecy; &amp;zcy;&amp;acy; dýn&amp;ecaron;"/>
          <p:cNvPicPr>
            <a:picLocks noChangeAspect="1" noChangeArrowheads="1"/>
          </p:cNvPicPr>
          <p:nvPr/>
        </p:nvPicPr>
        <p:blipFill>
          <a:blip r:embed="rId2" cstate="print"/>
          <a:srcRect/>
          <a:stretch>
            <a:fillRect/>
          </a:stretch>
        </p:blipFill>
        <p:spPr bwMode="auto">
          <a:xfrm>
            <a:off x="4581525" y="1433627"/>
            <a:ext cx="7610475" cy="4857751"/>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199" y="725734"/>
            <a:ext cx="10515600" cy="1325563"/>
          </a:xfrm>
        </p:spPr>
        <p:txBody>
          <a:bodyPr>
            <a:normAutofit fontScale="90000"/>
          </a:bodyPr>
          <a:lstStyle/>
          <a:p>
            <a:r>
              <a:rPr lang="cs-CZ" b="1" dirty="0"/>
              <a:t>Austrálie </a:t>
            </a:r>
            <a:r>
              <a:rPr lang="cs-CZ" b="1" dirty="0" smtClean="0"/>
              <a:t>je jednou </a:t>
            </a:r>
            <a:r>
              <a:rPr lang="cs-CZ" b="1" dirty="0"/>
              <a:t>z předních </a:t>
            </a:r>
            <a:r>
              <a:rPr lang="cs-CZ" b="1" dirty="0" smtClean="0"/>
              <a:t>vinařských oblastí.</a:t>
            </a:r>
            <a:r>
              <a:rPr lang="cs-CZ" dirty="0"/>
              <a:t> </a:t>
            </a:r>
            <a:r>
              <a:rPr lang="cs-CZ" dirty="0" smtClean="0"/>
              <a:t/>
            </a:r>
            <a:br>
              <a:rPr lang="cs-CZ" dirty="0" smtClean="0"/>
            </a:br>
            <a:r>
              <a:rPr lang="cs-CZ" dirty="0" smtClean="0"/>
              <a:t>Australané </a:t>
            </a:r>
            <a:r>
              <a:rPr lang="cs-CZ" dirty="0"/>
              <a:t>pijí víno velmi rádi, k večeři si ho dávají téměř každý den.</a:t>
            </a:r>
            <a:br>
              <a:rPr lang="cs-CZ" dirty="0"/>
            </a:br>
            <a:endParaRPr lang="cs-CZ" dirty="0"/>
          </a:p>
        </p:txBody>
      </p:sp>
      <p:pic>
        <p:nvPicPr>
          <p:cNvPr id="3074" name="Picture 2" descr="Výsledek obrázku pro australské vín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93611" y="1825624"/>
            <a:ext cx="7050612" cy="503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0164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Děkuji za pozornost. </a:t>
            </a:r>
            <a:r>
              <a:rPr lang="cs-CZ" dirty="0" smtClean="0">
                <a:sym typeface="Wingdings" panose="05000000000000000000" pitchFamily="2" charset="2"/>
              </a:rPr>
              <a:t></a:t>
            </a:r>
            <a:endParaRPr lang="cs-CZ" dirty="0"/>
          </a:p>
        </p:txBody>
      </p:sp>
      <p:pic>
        <p:nvPicPr>
          <p:cNvPr id="2050" name="Picture 2" descr="Výsledek obrázku pro australské ví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382" y="1690688"/>
            <a:ext cx="8612186" cy="516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109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838200" y="365124"/>
            <a:ext cx="10515600" cy="6492875"/>
          </a:xfrm>
        </p:spPr>
        <p:txBody>
          <a:bodyPr>
            <a:normAutofit lnSpcReduction="10000"/>
          </a:bodyPr>
          <a:lstStyle/>
          <a:p>
            <a:r>
              <a:rPr lang="cs-CZ" b="1" dirty="0"/>
              <a:t>Středozápad země </a:t>
            </a:r>
            <a:r>
              <a:rPr lang="cs-CZ" dirty="0"/>
              <a:t>(státy hraničící na severu a Velká jezera) dominují v pěstování obilnin, tvořící výbornou krmnou základnu pro produkci hovězího a vepřového masa. </a:t>
            </a:r>
            <a:endParaRPr lang="cs-CZ" dirty="0" smtClean="0"/>
          </a:p>
          <a:p>
            <a:r>
              <a:rPr lang="cs-CZ" dirty="0" smtClean="0"/>
              <a:t>Zdejší </a:t>
            </a:r>
            <a:r>
              <a:rPr lang="cs-CZ" dirty="0"/>
              <a:t>kuchyně je vydatná, příprava jídel jednoduchá, z </a:t>
            </a:r>
            <a:r>
              <a:rPr lang="cs-CZ" dirty="0" smtClean="0"/>
              <a:t>koření </a:t>
            </a:r>
            <a:r>
              <a:rPr lang="cs-CZ" dirty="0"/>
              <a:t>se užívají mírnější druhy – kopr, kmín, hořčičná semínka, petržel. </a:t>
            </a:r>
          </a:p>
          <a:p>
            <a:r>
              <a:rPr lang="cs-CZ" dirty="0"/>
              <a:t>Na venkově se pořádají tradiční slavnosti </a:t>
            </a:r>
            <a:r>
              <a:rPr lang="cs-CZ" b="1" dirty="0"/>
              <a:t>místního rodea, </a:t>
            </a:r>
            <a:r>
              <a:rPr lang="cs-CZ" dirty="0"/>
              <a:t>které jsou vždy provázeny </a:t>
            </a:r>
            <a:r>
              <a:rPr lang="cs-CZ" b="1" dirty="0"/>
              <a:t>grilováním a pečením velkých kusů masa</a:t>
            </a:r>
            <a:r>
              <a:rPr lang="cs-CZ" dirty="0"/>
              <a:t>, které se poté porcují. </a:t>
            </a:r>
            <a:endParaRPr lang="cs-CZ" dirty="0" smtClean="0"/>
          </a:p>
          <a:p>
            <a:r>
              <a:rPr lang="cs-CZ" b="1" dirty="0" smtClean="0"/>
              <a:t>Steaky </a:t>
            </a:r>
            <a:r>
              <a:rPr lang="cs-CZ" b="1" dirty="0"/>
              <a:t>z pečených hovězích žeber </a:t>
            </a:r>
            <a:r>
              <a:rPr lang="cs-CZ" dirty="0"/>
              <a:t>patří mezi nejoblíbenější jídla, maso není nijak zvlášť ochucováno - dbá se na jeho </a:t>
            </a:r>
            <a:r>
              <a:rPr lang="cs-CZ" dirty="0" smtClean="0"/>
              <a:t>přirozenou </a:t>
            </a:r>
            <a:r>
              <a:rPr lang="cs-CZ" dirty="0"/>
              <a:t>chuť. </a:t>
            </a:r>
            <a:endParaRPr lang="cs-CZ" dirty="0" smtClean="0"/>
          </a:p>
          <a:p>
            <a:r>
              <a:rPr lang="cs-CZ" dirty="0" smtClean="0"/>
              <a:t>K </a:t>
            </a:r>
            <a:r>
              <a:rPr lang="cs-CZ" dirty="0"/>
              <a:t>masům se podává jako doplněk řada pikantních omáček a pečené farmářské brambory. </a:t>
            </a:r>
            <a:endParaRPr lang="cs-CZ" dirty="0" smtClean="0"/>
          </a:p>
          <a:p>
            <a:r>
              <a:rPr lang="cs-CZ" dirty="0" smtClean="0"/>
              <a:t>Oblíbené </a:t>
            </a:r>
            <a:r>
              <a:rPr lang="cs-CZ" dirty="0"/>
              <a:t>jsou mnohé druhy sýrů i uzenin. </a:t>
            </a:r>
            <a:endParaRPr lang="cs-CZ" dirty="0" smtClean="0"/>
          </a:p>
          <a:p>
            <a:r>
              <a:rPr lang="cs-CZ" dirty="0" smtClean="0"/>
              <a:t>Konzervování </a:t>
            </a:r>
            <a:r>
              <a:rPr lang="cs-CZ" dirty="0"/>
              <a:t>ovoce a zeleniny je pozůstatkem zvyků evropských přistěhovalců</a:t>
            </a:r>
            <a:r>
              <a:rPr lang="cs-CZ" dirty="0" smtClean="0"/>
              <a:t>.</a:t>
            </a:r>
            <a:endParaRPr lang="cs-CZ" dirty="0"/>
          </a:p>
          <a:p>
            <a:endParaRPr lang="cs-CZ" dirty="0"/>
          </a:p>
        </p:txBody>
      </p:sp>
    </p:spTree>
    <p:extLst>
      <p:ext uri="{BB962C8B-B14F-4D97-AF65-F5344CB8AC3E}">
        <p14:creationId xmlns:p14="http://schemas.microsoft.com/office/powerpoint/2010/main" val="254693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838200" y="365124"/>
            <a:ext cx="10515600" cy="3485659"/>
          </a:xfrm>
        </p:spPr>
        <p:txBody>
          <a:bodyPr>
            <a:normAutofit/>
          </a:bodyPr>
          <a:lstStyle/>
          <a:p>
            <a:pPr marL="0" indent="0">
              <a:buNone/>
            </a:pPr>
            <a:r>
              <a:rPr lang="cs-CZ" b="1" dirty="0"/>
              <a:t>Severozápadní pacifické pobřeží</a:t>
            </a:r>
            <a:r>
              <a:rPr lang="cs-CZ" dirty="0"/>
              <a:t> (státy </a:t>
            </a:r>
            <a:r>
              <a:rPr lang="cs-CZ" dirty="0" err="1"/>
              <a:t>Washinngton</a:t>
            </a:r>
            <a:r>
              <a:rPr lang="cs-CZ" dirty="0"/>
              <a:t> a Oregon) nese v kuchyni znaky japonských vlivů. </a:t>
            </a:r>
            <a:endParaRPr lang="cs-CZ" dirty="0" smtClean="0"/>
          </a:p>
          <a:p>
            <a:r>
              <a:rPr lang="cs-CZ" dirty="0" smtClean="0"/>
              <a:t>Preferovány </a:t>
            </a:r>
            <a:r>
              <a:rPr lang="cs-CZ" dirty="0"/>
              <a:t>jsou čerstvé a kvalitní produkty (plody moře a losos patří mezi nejoblíbenější) a zachování jejich původní chuti je důležitou vlastností při kuchyňské </a:t>
            </a:r>
            <a:r>
              <a:rPr lang="cs-CZ" dirty="0" smtClean="0"/>
              <a:t>úpravě. </a:t>
            </a:r>
          </a:p>
          <a:p>
            <a:r>
              <a:rPr lang="cs-CZ" b="1" dirty="0" smtClean="0"/>
              <a:t>Znaky </a:t>
            </a:r>
            <a:r>
              <a:rPr lang="cs-CZ" b="1" dirty="0"/>
              <a:t>fúzní kuchyně</a:t>
            </a:r>
            <a:r>
              <a:rPr lang="cs-CZ" dirty="0"/>
              <a:t>, např. v kombinacích masa a </a:t>
            </a:r>
            <a:r>
              <a:rPr lang="cs-CZ" dirty="0" smtClean="0"/>
              <a:t>ovoce. Příkladem </a:t>
            </a:r>
            <a:r>
              <a:rPr lang="cs-CZ" dirty="0"/>
              <a:t>je např. </a:t>
            </a:r>
            <a:r>
              <a:rPr lang="cs-CZ" b="1" dirty="0"/>
              <a:t>oblíbený grilovaný vepřový kotlet s broskví</a:t>
            </a:r>
            <a:r>
              <a:rPr lang="cs-CZ" dirty="0"/>
              <a:t>, nebo </a:t>
            </a:r>
            <a:r>
              <a:rPr lang="cs-CZ" dirty="0" smtClean="0"/>
              <a:t>ryby </a:t>
            </a:r>
            <a:r>
              <a:rPr lang="cs-CZ" dirty="0"/>
              <a:t>s broskvovou omáčkou</a:t>
            </a:r>
            <a:r>
              <a:rPr lang="cs-CZ" dirty="0" smtClean="0"/>
              <a:t>.</a:t>
            </a:r>
            <a:endParaRPr lang="cs-CZ" dirty="0"/>
          </a:p>
        </p:txBody>
      </p:sp>
      <p:pic>
        <p:nvPicPr>
          <p:cNvPr id="4098" name="Picture 2" descr="Vep&amp;rcaron;ový kotlet s broskví"/>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065" y="3944893"/>
            <a:ext cx="3638550" cy="27336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94268" y="3821069"/>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40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Grilovaná žebra</a:t>
            </a:r>
            <a:endParaRPr lang="cs-CZ" dirty="0"/>
          </a:p>
        </p:txBody>
      </p:sp>
      <p:pic>
        <p:nvPicPr>
          <p:cNvPr id="2050" name="Picture 2" descr="Slanina, &amp;zcaron;ebra a maso - typická americká kuchyn&amp;ecar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2250" y="1923245"/>
            <a:ext cx="6667500"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124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krevety</a:t>
            </a:r>
            <a:endParaRPr lang="cs-CZ" dirty="0"/>
          </a:p>
        </p:txBody>
      </p:sp>
      <p:pic>
        <p:nvPicPr>
          <p:cNvPr id="3074" name="Picture 2" descr="Kreve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9378" y="2142186"/>
            <a:ext cx="6667500"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0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64176" y="519671"/>
            <a:ext cx="11263647" cy="6718256"/>
          </a:xfrm>
        </p:spPr>
        <p:txBody>
          <a:bodyPr>
            <a:normAutofit/>
          </a:bodyPr>
          <a:lstStyle/>
          <a:p>
            <a:r>
              <a:rPr lang="cs-CZ" dirty="0"/>
              <a:t>Kalifornie je státem, kde je typické </a:t>
            </a:r>
            <a:r>
              <a:rPr lang="cs-CZ" b="1" dirty="0"/>
              <a:t>prolínání národních kuchyní</a:t>
            </a:r>
            <a:r>
              <a:rPr lang="cs-CZ" dirty="0"/>
              <a:t> (střetávají se zde prvky jídel čínských, japonských, vietnamských a jihoamerických se zvyky přípravy jídel např. z Itálie) - tedy typicky příklad </a:t>
            </a:r>
            <a:r>
              <a:rPr lang="cs-CZ" b="1" dirty="0"/>
              <a:t>fúzování </a:t>
            </a:r>
            <a:r>
              <a:rPr lang="cs-CZ" b="1" dirty="0" smtClean="0"/>
              <a:t>kuchyní, </a:t>
            </a:r>
            <a:r>
              <a:rPr lang="cs-CZ" b="1" dirty="0"/>
              <a:t>jde o zdravotně orientovanou konzumaci lehce stravitelných jídel s hojným využitím čerstvé zeleniny a ovoce, v kombinaci s bílými druhy ma</a:t>
            </a:r>
            <a:r>
              <a:rPr lang="cs-CZ" dirty="0"/>
              <a:t>sa (ryby, drůbež, telecí maso). Typickým jídlem tohoto druhu je proslulý </a:t>
            </a:r>
            <a:r>
              <a:rPr lang="cs-CZ" b="1" i="1" dirty="0" err="1"/>
              <a:t>Ceasar</a:t>
            </a:r>
            <a:r>
              <a:rPr lang="cs-CZ" b="1" i="1" dirty="0"/>
              <a:t> </a:t>
            </a:r>
            <a:r>
              <a:rPr lang="cs-CZ" b="1" i="1" dirty="0" err="1"/>
              <a:t>salad</a:t>
            </a:r>
            <a:r>
              <a:rPr lang="cs-CZ" b="1" dirty="0"/>
              <a:t>.</a:t>
            </a:r>
          </a:p>
          <a:p>
            <a:r>
              <a:rPr lang="cs-CZ" dirty="0" smtClean="0"/>
              <a:t>USA - </a:t>
            </a:r>
            <a:r>
              <a:rPr lang="cs-CZ" b="1" dirty="0" smtClean="0"/>
              <a:t>země </a:t>
            </a:r>
            <a:r>
              <a:rPr lang="cs-CZ" b="1" dirty="0"/>
              <a:t>fast-foodů </a:t>
            </a:r>
            <a:r>
              <a:rPr lang="cs-CZ" dirty="0"/>
              <a:t>(v USA existuje naproti tomu množství skvělých </a:t>
            </a:r>
            <a:r>
              <a:rPr lang="cs-CZ" dirty="0" err="1"/>
              <a:t>slow</a:t>
            </a:r>
            <a:r>
              <a:rPr lang="cs-CZ" dirty="0"/>
              <a:t>-</a:t>
            </a:r>
            <a:r>
              <a:rPr lang="cs-CZ" dirty="0" err="1"/>
              <a:t>foodových</a:t>
            </a:r>
            <a:r>
              <a:rPr lang="cs-CZ" dirty="0"/>
              <a:t> restaurací). Tento způsob rychlého stravování na ulici nebo v četných rychlo občerstveních je spojen s vysokým pracovním tempem zaměstnaných Američanů i jejich zažitým způsobem života. </a:t>
            </a:r>
            <a:r>
              <a:rPr lang="cs-CZ" dirty="0" smtClean="0"/>
              <a:t>Kulinářsky je ovšem nepříliš lichotivým odrazem ekonomické vyspělosti země. </a:t>
            </a:r>
            <a:endParaRPr lang="cs-CZ" dirty="0"/>
          </a:p>
          <a:p>
            <a:endParaRPr lang="cs-CZ" dirty="0"/>
          </a:p>
        </p:txBody>
      </p:sp>
    </p:spTree>
    <p:extLst>
      <p:ext uri="{BB962C8B-B14F-4D97-AF65-F5344CB8AC3E}">
        <p14:creationId xmlns:p14="http://schemas.microsoft.com/office/powerpoint/2010/main" val="3518878051"/>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677</TotalTime>
  <Words>3498</Words>
  <Application>Microsoft Office PowerPoint</Application>
  <PresentationFormat>Širokoúhlá obrazovka</PresentationFormat>
  <Paragraphs>133</Paragraphs>
  <Slides>46</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46</vt:i4>
      </vt:variant>
    </vt:vector>
  </HeadingPairs>
  <TitlesOfParts>
    <vt:vector size="51" baseType="lpstr">
      <vt:lpstr>Arial</vt:lpstr>
      <vt:lpstr>Calibri</vt:lpstr>
      <vt:lpstr>Calibri Light</vt:lpstr>
      <vt:lpstr>Wingdings</vt:lpstr>
      <vt:lpstr>Motiv Office</vt:lpstr>
      <vt:lpstr>Americká a australská kuchyně </vt:lpstr>
      <vt:lpstr>Specifikace americké kuchyně   </vt:lpstr>
      <vt:lpstr>Oblast severovýchodního pobřeží (Nová Anglie)  </vt:lpstr>
      <vt:lpstr>Prezentace aplikace PowerPoint</vt:lpstr>
      <vt:lpstr>Prezentace aplikace PowerPoint</vt:lpstr>
      <vt:lpstr>Prezentace aplikace PowerPoint</vt:lpstr>
      <vt:lpstr>Grilovaná žebra</vt:lpstr>
      <vt:lpstr>krevety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Některá typická americká jídla: </vt:lpstr>
      <vt:lpstr>Waldorfský salát</vt:lpstr>
      <vt:lpstr>Prezentace aplikace PowerPoint</vt:lpstr>
      <vt:lpstr>Prezentace aplikace PowerPoint</vt:lpstr>
      <vt:lpstr>Charakteristika kanadské kuchyně </vt:lpstr>
      <vt:lpstr>Prezentace aplikace PowerPoint</vt:lpstr>
      <vt:lpstr>Prezentace aplikace PowerPoint</vt:lpstr>
      <vt:lpstr>Některá typická kanadská jídla: </vt:lpstr>
      <vt:lpstr>„Pancakes with Maple Sirup“ – francouzské palačinky s javorovým sirupem. </vt:lpstr>
      <vt:lpstr>Prezentace aplikace PowerPoint</vt:lpstr>
      <vt:lpstr>Mexická kuchyně </vt:lpstr>
      <vt:lpstr>Prezentace aplikace PowerPoint</vt:lpstr>
      <vt:lpstr>Prezentace aplikace PowerPoint</vt:lpstr>
      <vt:lpstr>Burritos, Flautas</vt:lpstr>
      <vt:lpstr>Prezentace aplikace PowerPoint</vt:lpstr>
      <vt:lpstr>Prezentace aplikace PowerPoint</vt:lpstr>
      <vt:lpstr>Některá typická mexická jídla: </vt:lpstr>
      <vt:lpstr>Prezentace aplikace PowerPoint</vt:lpstr>
      <vt:lpstr>Specifikace australské kuchyně </vt:lpstr>
      <vt:lpstr>Prezentace aplikace PowerPoint</vt:lpstr>
      <vt:lpstr>Prezentace aplikace PowerPoint</vt:lpstr>
      <vt:lpstr>Prezentace aplikace PowerPoint</vt:lpstr>
      <vt:lpstr>Steak and Kidney pie,  Meat Pies</vt:lpstr>
      <vt:lpstr>Prezentace aplikace PowerPoint</vt:lpstr>
      <vt:lpstr>Prezentace aplikace PowerPoint</vt:lpstr>
      <vt:lpstr>Prezentace aplikace PowerPoint</vt:lpstr>
      <vt:lpstr>Pumpkin scones  Vegemite – pomazánka z kvasnic, maže se na toast a je velmi populární. </vt:lpstr>
      <vt:lpstr>Prezentace aplikace PowerPoint</vt:lpstr>
      <vt:lpstr>Prezentace aplikace PowerPoint</vt:lpstr>
      <vt:lpstr>Austrálie je jednou z předních vinařských oblastí.  Australané pijí víno velmi rádi, k večeři si ho dávají téměř každý den. </vt:lpstr>
      <vt:lpstr>                   Děkuji za pozornost.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U3V</dc:title>
  <dc:creator>Mirka</dc:creator>
  <cp:lastModifiedBy>Mirka</cp:lastModifiedBy>
  <cp:revision>78</cp:revision>
  <dcterms:created xsi:type="dcterms:W3CDTF">2016-10-09T14:31:14Z</dcterms:created>
  <dcterms:modified xsi:type="dcterms:W3CDTF">2021-05-03T10:03:42Z</dcterms:modified>
</cp:coreProperties>
</file>