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92" r:id="rId5"/>
    <p:sldId id="288" r:id="rId6"/>
    <p:sldId id="289" r:id="rId7"/>
    <p:sldId id="290" r:id="rId8"/>
    <p:sldId id="291" r:id="rId9"/>
    <p:sldId id="261" r:id="rId10"/>
    <p:sldId id="258" r:id="rId11"/>
    <p:sldId id="262" r:id="rId12"/>
    <p:sldId id="263" r:id="rId13"/>
    <p:sldId id="285" r:id="rId14"/>
    <p:sldId id="295" r:id="rId15"/>
    <p:sldId id="264" r:id="rId16"/>
    <p:sldId id="265" r:id="rId17"/>
    <p:sldId id="300" r:id="rId18"/>
    <p:sldId id="266" r:id="rId19"/>
    <p:sldId id="267" r:id="rId20"/>
    <p:sldId id="268" r:id="rId21"/>
    <p:sldId id="269" r:id="rId22"/>
    <p:sldId id="270" r:id="rId23"/>
    <p:sldId id="271" r:id="rId24"/>
    <p:sldId id="294" r:id="rId25"/>
    <p:sldId id="259" r:id="rId26"/>
    <p:sldId id="272" r:id="rId27"/>
    <p:sldId id="296" r:id="rId28"/>
    <p:sldId id="273" r:id="rId29"/>
    <p:sldId id="286" r:id="rId30"/>
    <p:sldId id="274" r:id="rId31"/>
    <p:sldId id="275" r:id="rId32"/>
    <p:sldId id="276" r:id="rId33"/>
    <p:sldId id="277" r:id="rId34"/>
    <p:sldId id="310" r:id="rId35"/>
    <p:sldId id="278" r:id="rId36"/>
    <p:sldId id="279" r:id="rId37"/>
    <p:sldId id="280" r:id="rId38"/>
    <p:sldId id="309" r:id="rId39"/>
    <p:sldId id="301" r:id="rId40"/>
    <p:sldId id="281" r:id="rId41"/>
    <p:sldId id="302" r:id="rId42"/>
    <p:sldId id="297" r:id="rId43"/>
    <p:sldId id="282" r:id="rId44"/>
    <p:sldId id="303" r:id="rId45"/>
    <p:sldId id="308" r:id="rId46"/>
    <p:sldId id="283" r:id="rId47"/>
    <p:sldId id="304" r:id="rId48"/>
    <p:sldId id="298" r:id="rId49"/>
    <p:sldId id="284" r:id="rId50"/>
    <p:sldId id="305" r:id="rId51"/>
    <p:sldId id="287" r:id="rId52"/>
    <p:sldId id="306" r:id="rId53"/>
    <p:sldId id="307" r:id="rId5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1E8-E73B-4E93-85B2-A8FC4B4A3A62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F8BA-64F3-4F66-9EAF-E28C400DA5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37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1E8-E73B-4E93-85B2-A8FC4B4A3A62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F8BA-64F3-4F66-9EAF-E28C400DA5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38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1E8-E73B-4E93-85B2-A8FC4B4A3A62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F8BA-64F3-4F66-9EAF-E28C400DA5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28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1E8-E73B-4E93-85B2-A8FC4B4A3A62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F8BA-64F3-4F66-9EAF-E28C400DA5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62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1E8-E73B-4E93-85B2-A8FC4B4A3A62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F8BA-64F3-4F66-9EAF-E28C400DA5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29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1E8-E73B-4E93-85B2-A8FC4B4A3A62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F8BA-64F3-4F66-9EAF-E28C400DA5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78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1E8-E73B-4E93-85B2-A8FC4B4A3A62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F8BA-64F3-4F66-9EAF-E28C400DA5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7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1E8-E73B-4E93-85B2-A8FC4B4A3A62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F8BA-64F3-4F66-9EAF-E28C400DA5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97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1E8-E73B-4E93-85B2-A8FC4B4A3A62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F8BA-64F3-4F66-9EAF-E28C400DA5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25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1E8-E73B-4E93-85B2-A8FC4B4A3A62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F8BA-64F3-4F66-9EAF-E28C400DA5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5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1E8-E73B-4E93-85B2-A8FC4B4A3A62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F8BA-64F3-4F66-9EAF-E28C400DA5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76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281E8-E73B-4E93-85B2-A8FC4B4A3A62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F8BA-64F3-4F66-9EAF-E28C400DA5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96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Mi%C5%99%C3%ADk_celer" TargetMode="External"/><Relationship Id="rId13" Type="http://schemas.openxmlformats.org/officeDocument/2006/relationships/hyperlink" Target="https://cs.wikipedia.org/wiki/Jablko" TargetMode="External"/><Relationship Id="rId3" Type="http://schemas.openxmlformats.org/officeDocument/2006/relationships/hyperlink" Target="https://cs.wikipedia.org/wiki/Ryby" TargetMode="External"/><Relationship Id="rId7" Type="http://schemas.openxmlformats.org/officeDocument/2006/relationships/hyperlink" Target="https://cs.wikipedia.org/wiki/Cibule_kuchy%C5%88sk%C3%A1" TargetMode="External"/><Relationship Id="rId12" Type="http://schemas.openxmlformats.org/officeDocument/2006/relationships/hyperlink" Target="https://cs.wikipedia.org/wiki/Smetana" TargetMode="External"/><Relationship Id="rId2" Type="http://schemas.openxmlformats.org/officeDocument/2006/relationships/hyperlink" Target="https://cs.wikipedia.org/wiki/Mas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Petr%C5%BEel" TargetMode="External"/><Relationship Id="rId11" Type="http://schemas.openxmlformats.org/officeDocument/2006/relationships/hyperlink" Target="https://cs.wikipedia.org/wiki/Pep%C5%99" TargetMode="External"/><Relationship Id="rId5" Type="http://schemas.openxmlformats.org/officeDocument/2006/relationships/hyperlink" Target="https://cs.wikipedia.org/wiki/Mrkev_obecn%C3%A1" TargetMode="External"/><Relationship Id="rId10" Type="http://schemas.openxmlformats.org/officeDocument/2006/relationships/hyperlink" Target="https://cs.wikipedia.org/wiki/%C4%8Cesnek_kuchy%C5%88sk%C3%BD" TargetMode="External"/><Relationship Id="rId4" Type="http://schemas.openxmlformats.org/officeDocument/2006/relationships/hyperlink" Target="https://cs.wikipedia.org/wiki/Houby" TargetMode="External"/><Relationship Id="rId9" Type="http://schemas.openxmlformats.org/officeDocument/2006/relationships/hyperlink" Target="https://cs.wikipedia.org/wiki/Kopr" TargetMode="External"/><Relationship Id="rId1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mundo.cz/italie/kuchy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Charakteristika evropské kuchyně (pokračování)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0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Charakteristika gastronomie severských zemí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6533" y="991673"/>
            <a:ext cx="10515600" cy="6600422"/>
          </a:xfrm>
        </p:spPr>
        <p:txBody>
          <a:bodyPr>
            <a:normAutofit/>
          </a:bodyPr>
          <a:lstStyle/>
          <a:p>
            <a:r>
              <a:rPr lang="cs-CZ" dirty="0"/>
              <a:t>Skandinávské země jsou z hlediska stravování obyvatel považované za </a:t>
            </a:r>
            <a:r>
              <a:rPr lang="cs-CZ" b="1" dirty="0"/>
              <a:t>příkladné ve složení stravy, založené na čerstvých potravinách, obsahu základních prvků zdravé výživy, nezbytně nutných pro udržení produktivního a dlouhého života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Životní podmínky jsou ve Skandinávii poměrně drsné, krátké intenzivní léto střída chladná většina roku. Tyto skutečnosti ovlivňují nejen společenský život seveřanů, ale i složení </a:t>
            </a:r>
            <a:r>
              <a:rPr lang="cs-CZ" dirty="0" smtClean="0"/>
              <a:t>jídelníčku.</a:t>
            </a:r>
          </a:p>
          <a:p>
            <a:r>
              <a:rPr lang="cs-CZ" dirty="0" smtClean="0"/>
              <a:t>Konzumace </a:t>
            </a:r>
            <a:r>
              <a:rPr lang="cs-CZ" dirty="0"/>
              <a:t>ryb a výrobků z nich, brambor, zeleniny, ovoce, kvalitních mléčných výrobků. </a:t>
            </a:r>
          </a:p>
          <a:p>
            <a:r>
              <a:rPr lang="cs-CZ" b="1" dirty="0" smtClean="0"/>
              <a:t>Pozornost - dodržení </a:t>
            </a:r>
            <a:r>
              <a:rPr lang="cs-CZ" b="1" dirty="0"/>
              <a:t>stanoveného procenta nízkého denního obsahu tuku v jídlech podle pokynů lékařů. </a:t>
            </a:r>
            <a:endParaRPr lang="cs-CZ" b="1" dirty="0" smtClean="0"/>
          </a:p>
          <a:p>
            <a:r>
              <a:rPr lang="cs-CZ" dirty="0" smtClean="0"/>
              <a:t>Péče </a:t>
            </a:r>
            <a:r>
              <a:rPr lang="cs-CZ" dirty="0"/>
              <a:t>vlád severských států o zachování čistého životního prostředí.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9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r>
              <a:rPr lang="cs-CZ" dirty="0"/>
              <a:t>Kuchyně </a:t>
            </a:r>
            <a:r>
              <a:rPr lang="cs-CZ" dirty="0" smtClean="0"/>
              <a:t>je </a:t>
            </a:r>
            <a:r>
              <a:rPr lang="cs-CZ" dirty="0"/>
              <a:t>poměrně střídmá, založena na místních produktech, zejména pak na plodech moře všeho druhu. </a:t>
            </a:r>
            <a:endParaRPr lang="cs-CZ" dirty="0" smtClean="0"/>
          </a:p>
          <a:p>
            <a:r>
              <a:rPr lang="cs-CZ" b="1" dirty="0" smtClean="0"/>
              <a:t>Ryby </a:t>
            </a:r>
            <a:r>
              <a:rPr lang="cs-CZ" b="1" dirty="0"/>
              <a:t>jsou základem kuchyně </a:t>
            </a:r>
            <a:r>
              <a:rPr lang="cs-CZ" dirty="0"/>
              <a:t>– </a:t>
            </a:r>
            <a:r>
              <a:rPr lang="cs-CZ" b="1" dirty="0"/>
              <a:t>všeobecně baltický sleď, ve Švédsku uzený úhoř a rak, ve Finsku losos, Norsko je proslulé humry, ústřicemi a krevetami. </a:t>
            </a:r>
            <a:endParaRPr lang="cs-CZ" b="1" dirty="0" smtClean="0"/>
          </a:p>
          <a:p>
            <a:r>
              <a:rPr lang="cs-CZ" b="1" dirty="0" smtClean="0"/>
              <a:t>Maso nejvíc </a:t>
            </a:r>
            <a:r>
              <a:rPr lang="cs-CZ" b="1" dirty="0"/>
              <a:t>hovězí</a:t>
            </a:r>
            <a:r>
              <a:rPr lang="cs-CZ" dirty="0"/>
              <a:t>, méně vepřové a telecí. Drahé a zřídkavé je pak maso skopové, jehněčí, sobí. Úprava mas je </a:t>
            </a:r>
            <a:r>
              <a:rPr lang="cs-CZ" dirty="0" smtClean="0"/>
              <a:t>spojená </a:t>
            </a:r>
            <a:r>
              <a:rPr lang="cs-CZ" dirty="0"/>
              <a:t>s </a:t>
            </a:r>
            <a:r>
              <a:rPr lang="cs-CZ" b="1" dirty="0"/>
              <a:t>tradicí – solení, sušení, uzení a konzervování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J</a:t>
            </a:r>
            <a:r>
              <a:rPr lang="cs-CZ" dirty="0" smtClean="0"/>
              <a:t>ídelníček je doplněn </a:t>
            </a:r>
            <a:r>
              <a:rPr lang="cs-CZ" b="1" dirty="0"/>
              <a:t>mléčnými výrobky</a:t>
            </a:r>
            <a:r>
              <a:rPr lang="cs-CZ" dirty="0"/>
              <a:t>, kvalitními </a:t>
            </a:r>
            <a:r>
              <a:rPr lang="cs-CZ" dirty="0" smtClean="0"/>
              <a:t>sýry </a:t>
            </a:r>
            <a:r>
              <a:rPr lang="cs-CZ" dirty="0"/>
              <a:t>a smetanou. </a:t>
            </a:r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uře, </a:t>
            </a:r>
            <a:r>
              <a:rPr lang="cs-CZ" dirty="0"/>
              <a:t>tradičně </a:t>
            </a:r>
            <a:r>
              <a:rPr lang="cs-CZ" dirty="0" smtClean="0"/>
              <a:t>pečené </a:t>
            </a:r>
            <a:r>
              <a:rPr lang="cs-CZ" dirty="0"/>
              <a:t>s petrželí a šťáva z pečení je </a:t>
            </a:r>
            <a:r>
              <a:rPr lang="cs-CZ" dirty="0" smtClean="0"/>
              <a:t>nastavená vysokotučnou </a:t>
            </a:r>
            <a:r>
              <a:rPr lang="cs-CZ" dirty="0"/>
              <a:t>smetanou. </a:t>
            </a:r>
            <a:endParaRPr lang="cs-CZ" dirty="0" smtClean="0"/>
          </a:p>
          <a:p>
            <a:r>
              <a:rPr lang="cs-CZ" dirty="0" smtClean="0"/>
              <a:t>Tradiční </a:t>
            </a:r>
            <a:r>
              <a:rPr lang="cs-CZ" dirty="0"/>
              <a:t>jsou </a:t>
            </a:r>
            <a:r>
              <a:rPr lang="cs-CZ" b="1" dirty="0"/>
              <a:t>bio </a:t>
            </a:r>
            <a:r>
              <a:rPr lang="cs-CZ" b="1" dirty="0" smtClean="0"/>
              <a:t>produkty: </a:t>
            </a:r>
            <a:r>
              <a:rPr lang="cs-CZ" dirty="0"/>
              <a:t>brambory, cibule, vejce, jogurty. </a:t>
            </a:r>
            <a:endParaRPr lang="cs-CZ" dirty="0" smtClean="0"/>
          </a:p>
          <a:p>
            <a:r>
              <a:rPr lang="cs-CZ" b="1" dirty="0" smtClean="0"/>
              <a:t>Dominuje </a:t>
            </a:r>
            <a:r>
              <a:rPr lang="cs-CZ" b="1" dirty="0"/>
              <a:t>kopr, </a:t>
            </a:r>
            <a:r>
              <a:rPr lang="cs-CZ" b="1" dirty="0" smtClean="0"/>
              <a:t>pažitka </a:t>
            </a:r>
            <a:r>
              <a:rPr lang="cs-CZ" b="1" dirty="0"/>
              <a:t>a petržel.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802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r>
              <a:rPr lang="cs-CZ" b="1" dirty="0"/>
              <a:t>Každé denní jídlo je obecně doprovázeno konzumací sýrů </a:t>
            </a:r>
            <a:r>
              <a:rPr lang="cs-CZ" dirty="0"/>
              <a:t>– poněkud neobvykle se však místní syrý nepoužívají pro u nás oblíbené závěrečné zapékání pokrmů a minutek. Důvodem je </a:t>
            </a:r>
            <a:r>
              <a:rPr lang="cs-CZ" dirty="0" smtClean="0"/>
              <a:t>zřejmě jejich </a:t>
            </a:r>
            <a:r>
              <a:rPr lang="cs-CZ" dirty="0"/>
              <a:t>výborná </a:t>
            </a:r>
            <a:r>
              <a:rPr lang="cs-CZ" b="1" dirty="0"/>
              <a:t>kvalita a chuť sama o sobě a jejich kombinace podávaní s ovocem nebo zeleninou jako předkrm, nebo na závěr pohoštění. </a:t>
            </a:r>
            <a:r>
              <a:rPr lang="cs-CZ" dirty="0" smtClean="0"/>
              <a:t>Nepřeberné </a:t>
            </a:r>
            <a:r>
              <a:rPr lang="cs-CZ" dirty="0"/>
              <a:t>množství druhů pečiva a chleba, hlavně </a:t>
            </a:r>
            <a:r>
              <a:rPr lang="cs-CZ" dirty="0" err="1" smtClean="0"/>
              <a:t>vícezrnného</a:t>
            </a:r>
            <a:r>
              <a:rPr lang="cs-CZ" dirty="0" smtClean="0"/>
              <a:t> </a:t>
            </a:r>
            <a:r>
              <a:rPr lang="cs-CZ" dirty="0"/>
              <a:t>a tmavého, vždy je k dispozici i pečivo trvanlivé. </a:t>
            </a:r>
          </a:p>
          <a:p>
            <a:r>
              <a:rPr lang="cs-CZ" b="1" dirty="0"/>
              <a:t>Moučníky a dezerty jsou hlavně z mléčných </a:t>
            </a:r>
            <a:r>
              <a:rPr lang="cs-CZ" b="1" dirty="0" smtClean="0"/>
              <a:t>výrobků, </a:t>
            </a:r>
            <a:r>
              <a:rPr lang="cs-CZ" b="1" dirty="0"/>
              <a:t>doplněných o místní nebo exotické ovoce </a:t>
            </a:r>
            <a:r>
              <a:rPr lang="cs-CZ" dirty="0"/>
              <a:t>(dovoz exotického ovoce je podporován státem), nejčastěji se podávají pudinky s ovocem a šlehačkou. </a:t>
            </a:r>
            <a:r>
              <a:rPr lang="cs-CZ" dirty="0" smtClean="0"/>
              <a:t>Hlavně </a:t>
            </a:r>
            <a:r>
              <a:rPr lang="cs-CZ" dirty="0"/>
              <a:t>v Dánsku obrovský výběr moučníků, doplněných o velkou porci kvalitní místní šlehačky. </a:t>
            </a:r>
            <a:endParaRPr lang="cs-CZ" dirty="0" smtClean="0"/>
          </a:p>
          <a:p>
            <a:r>
              <a:rPr lang="cs-CZ" b="1" dirty="0" smtClean="0"/>
              <a:t>Kuchyně </a:t>
            </a:r>
            <a:r>
              <a:rPr lang="cs-CZ" b="1" dirty="0"/>
              <a:t>skandinávských zemí s neobvyklými kombinacemi na talíři je zdravá, založená na správných principech stravování</a:t>
            </a:r>
            <a:r>
              <a:rPr lang="cs-CZ" b="1" dirty="0" smtClean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5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ánská </a:t>
            </a:r>
            <a:r>
              <a:rPr lang="cs-CZ" dirty="0"/>
              <a:t>kuchyně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0614"/>
            <a:ext cx="10515600" cy="5647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V</a:t>
            </a:r>
            <a:r>
              <a:rPr lang="cs-CZ" b="1" dirty="0" smtClean="0"/>
              <a:t>yužití </a:t>
            </a:r>
            <a:r>
              <a:rPr lang="cs-CZ" b="1" dirty="0"/>
              <a:t>domácích produktů – obilniny, mléko a mléčné výrobky, maso a masné výrobky hlavně z vepřového masa.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Tradiční </a:t>
            </a:r>
            <a:r>
              <a:rPr lang="cs-CZ" dirty="0"/>
              <a:t>specialitou místní kuchyně je například </a:t>
            </a:r>
            <a:r>
              <a:rPr lang="cs-CZ" b="1" dirty="0"/>
              <a:t>vepřová pečeně s tmavou švestkovou omáčkou.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Základy </a:t>
            </a:r>
            <a:r>
              <a:rPr lang="cs-CZ" dirty="0"/>
              <a:t>vaření zde tvoří </a:t>
            </a:r>
            <a:r>
              <a:rPr lang="cs-CZ" b="1" dirty="0"/>
              <a:t>recepty z předindustriálních dob </a:t>
            </a:r>
            <a:r>
              <a:rPr lang="cs-CZ" dirty="0"/>
              <a:t>– mnohé způsoby úpravy ryb, uzená masa, černý chléb a </a:t>
            </a:r>
            <a:r>
              <a:rPr lang="cs-CZ" b="1" dirty="0"/>
              <a:t>pivo na dochucení </a:t>
            </a:r>
            <a:r>
              <a:rPr lang="cs-CZ" dirty="0"/>
              <a:t>mnoha jídel.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Nejdůležitějšími </a:t>
            </a:r>
            <a:r>
              <a:rPr lang="cs-CZ" b="1" dirty="0"/>
              <a:t>jídly dne je snídaně a večeře</a:t>
            </a:r>
            <a:r>
              <a:rPr lang="cs-CZ" dirty="0"/>
              <a:t>, oběd je většinou ve formě lehčího jídla, nebo obloženého chleba.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Jako </a:t>
            </a:r>
            <a:r>
              <a:rPr lang="cs-CZ" dirty="0"/>
              <a:t>u všech severských </a:t>
            </a:r>
            <a:r>
              <a:rPr lang="cs-CZ" dirty="0" smtClean="0"/>
              <a:t>národů - </a:t>
            </a:r>
            <a:r>
              <a:rPr lang="cs-CZ" b="1" dirty="0" smtClean="0"/>
              <a:t>obliba </a:t>
            </a:r>
            <a:r>
              <a:rPr lang="cs-CZ" b="1" dirty="0"/>
              <a:t>pití kávy a mnoha druhů </a:t>
            </a:r>
            <a:r>
              <a:rPr lang="cs-CZ" b="1" dirty="0" smtClean="0"/>
              <a:t>zákusků </a:t>
            </a:r>
            <a:r>
              <a:rPr lang="cs-CZ" b="1" dirty="0"/>
              <a:t>a </a:t>
            </a:r>
            <a:r>
              <a:rPr lang="cs-CZ" b="1" dirty="0" smtClean="0"/>
              <a:t>moučníků </a:t>
            </a:r>
            <a:r>
              <a:rPr lang="cs-CZ" b="1" dirty="0"/>
              <a:t>k ní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H</a:t>
            </a:r>
            <a:r>
              <a:rPr lang="cs-CZ" dirty="0" smtClean="0"/>
              <a:t>lavně </a:t>
            </a:r>
            <a:r>
              <a:rPr lang="cs-CZ" dirty="0"/>
              <a:t>ve večerních </a:t>
            </a:r>
            <a:r>
              <a:rPr lang="cs-CZ" dirty="0" smtClean="0"/>
              <a:t>hodinách </a:t>
            </a:r>
            <a:r>
              <a:rPr lang="cs-CZ" dirty="0"/>
              <a:t>po vydatném jídle </a:t>
            </a:r>
            <a:r>
              <a:rPr lang="cs-CZ" b="1" dirty="0"/>
              <a:t>místní pálenka </a:t>
            </a:r>
            <a:r>
              <a:rPr lang="cs-CZ" b="1" dirty="0" err="1"/>
              <a:t>Aquavit</a:t>
            </a:r>
            <a:r>
              <a:rPr lang="cs-CZ" b="1" dirty="0"/>
              <a:t> </a:t>
            </a:r>
            <a:r>
              <a:rPr lang="cs-CZ" dirty="0"/>
              <a:t>a mnoho druhů piva (značky </a:t>
            </a:r>
            <a:r>
              <a:rPr lang="cs-CZ" b="1" dirty="0" err="1"/>
              <a:t>Tuborg</a:t>
            </a:r>
            <a:r>
              <a:rPr lang="cs-CZ" b="1" dirty="0"/>
              <a:t>, </a:t>
            </a:r>
            <a:r>
              <a:rPr lang="cs-CZ" b="1" dirty="0" err="1" smtClean="0"/>
              <a:t>Karlsberg</a:t>
            </a:r>
            <a:r>
              <a:rPr lang="cs-CZ" b="1" dirty="0" smtClean="0"/>
              <a:t>)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0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&amp;Rcy;&amp;iecy;&amp;zcy;&amp;ucy;&amp;lcy;&amp;tcy;&amp;acy;&amp;tcy; &amp;s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51" y="0"/>
            <a:ext cx="7976636" cy="6724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721" y="130723"/>
            <a:ext cx="10515600" cy="1325563"/>
          </a:xfrm>
        </p:spPr>
        <p:txBody>
          <a:bodyPr/>
          <a:lstStyle/>
          <a:p>
            <a:r>
              <a:rPr lang="cs-CZ" dirty="0"/>
              <a:t>Některá typická dánská jídla: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381" y="9444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„</a:t>
            </a:r>
            <a:r>
              <a:rPr lang="cs-CZ" b="1" i="1" dirty="0" err="1"/>
              <a:t>Rejesuppe</a:t>
            </a:r>
            <a:r>
              <a:rPr lang="cs-CZ" i="1" dirty="0"/>
              <a:t>“, </a:t>
            </a:r>
            <a:r>
              <a:rPr lang="cs-CZ" dirty="0"/>
              <a:t>krabí polévka, velmi vydatná a hustá zeleninová polévka s kousky kraba, lososa a brambor, ochucená </a:t>
            </a:r>
            <a:r>
              <a:rPr lang="cs-CZ" dirty="0" err="1"/>
              <a:t>curry</a:t>
            </a:r>
            <a:r>
              <a:rPr lang="cs-CZ" dirty="0"/>
              <a:t> kořením, zakysanou smetanou a zelenou petrželkou.</a:t>
            </a:r>
          </a:p>
          <a:p>
            <a:pPr marL="0" indent="0">
              <a:buNone/>
            </a:pPr>
            <a:r>
              <a:rPr lang="cs-CZ" i="1" dirty="0"/>
              <a:t>„</a:t>
            </a:r>
            <a:r>
              <a:rPr lang="cs-CZ" b="1" i="1" dirty="0" err="1"/>
              <a:t>Braendende</a:t>
            </a:r>
            <a:r>
              <a:rPr lang="cs-CZ" b="1" i="1" dirty="0"/>
              <a:t> </a:t>
            </a:r>
            <a:r>
              <a:rPr lang="cs-CZ" b="1" i="1" dirty="0" err="1"/>
              <a:t>kaerlighed</a:t>
            </a:r>
            <a:r>
              <a:rPr lang="cs-CZ" i="1" dirty="0"/>
              <a:t>“, </a:t>
            </a:r>
            <a:r>
              <a:rPr lang="cs-CZ" dirty="0"/>
              <a:t>bramborová kaše se špekem a cibulí.</a:t>
            </a:r>
          </a:p>
          <a:p>
            <a:endParaRPr lang="cs-CZ" dirty="0"/>
          </a:p>
        </p:txBody>
      </p:sp>
      <p:pic>
        <p:nvPicPr>
          <p:cNvPr id="25602" name="Picture 2" descr="Forret med kold rejesup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721" y="3116687"/>
            <a:ext cx="5762625" cy="3366288"/>
          </a:xfrm>
          <a:prstGeom prst="rect">
            <a:avLst/>
          </a:prstGeom>
          <a:noFill/>
        </p:spPr>
      </p:pic>
      <p:pic>
        <p:nvPicPr>
          <p:cNvPr id="25604" name="Picture 4" descr="&amp;Rcy;&amp;iecy;&amp;zcy;&amp;ucy;&amp;lcy;&amp;tcy;&amp;acy;&amp;tcy; &amp;scy; &amp;icy;&amp;zcy;&amp;ocy;&amp;bcy;&amp;rcy;&amp;acy;&amp;zhcy;&amp;iecy;&amp;ncy;&amp;icy;&amp;iecy; &amp;zcy;&amp;acy; Braendende kaerligh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686" y="2643447"/>
            <a:ext cx="4236205" cy="4011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4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291" y="0"/>
            <a:ext cx="10515600" cy="1325563"/>
          </a:xfrm>
        </p:spPr>
        <p:txBody>
          <a:bodyPr/>
          <a:lstStyle/>
          <a:p>
            <a:r>
              <a:rPr lang="cs-CZ" dirty="0"/>
              <a:t>Finska kuchyně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07584"/>
            <a:ext cx="10515600" cy="5750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jednoduchá národní kuchyně</a:t>
            </a:r>
            <a:r>
              <a:rPr lang="cs-CZ" dirty="0" smtClean="0"/>
              <a:t>, místní </a:t>
            </a:r>
            <a:r>
              <a:rPr lang="cs-CZ" dirty="0"/>
              <a:t>čerstvé zemědělské produkty (brambory, obilniny, ryby).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Ovlivněna kuchyní </a:t>
            </a:r>
            <a:r>
              <a:rPr lang="cs-CZ" b="1" dirty="0"/>
              <a:t>ruskou</a:t>
            </a:r>
            <a:r>
              <a:rPr lang="cs-CZ" dirty="0" smtClean="0"/>
              <a:t>, země </a:t>
            </a:r>
            <a:r>
              <a:rPr lang="cs-CZ" dirty="0"/>
              <a:t>byla od roku 1809 pod ruskou </a:t>
            </a:r>
            <a:r>
              <a:rPr lang="cs-CZ" dirty="0" smtClean="0"/>
              <a:t>nadvládou, často </a:t>
            </a:r>
            <a:r>
              <a:rPr lang="cs-CZ" dirty="0"/>
              <a:t>na jídelníčku místních obyvatel i jídla jako </a:t>
            </a:r>
            <a:r>
              <a:rPr lang="cs-CZ" b="1" dirty="0" err="1"/>
              <a:t>bliny</a:t>
            </a:r>
            <a:r>
              <a:rPr lang="cs-CZ" b="1" dirty="0"/>
              <a:t> a pirožky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Předkrmy </a:t>
            </a:r>
            <a:r>
              <a:rPr lang="cs-CZ" b="1" dirty="0"/>
              <a:t>jsou velmi oblíbenou součásti každého menu</a:t>
            </a:r>
            <a:r>
              <a:rPr lang="cs-CZ" dirty="0"/>
              <a:t>, nejčastěji se podávají ryby v nejrůznějších úpravách, </a:t>
            </a:r>
            <a:r>
              <a:rPr lang="cs-CZ" b="1" dirty="0"/>
              <a:t>místní specialitou je nakládaný </a:t>
            </a:r>
            <a:r>
              <a:rPr lang="cs-CZ" b="1" dirty="0" err="1"/>
              <a:t>hering</a:t>
            </a:r>
            <a:r>
              <a:rPr lang="cs-CZ" b="1" dirty="0"/>
              <a:t> a uzený losos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Každý </a:t>
            </a:r>
            <a:r>
              <a:rPr lang="cs-CZ" b="1" dirty="0"/>
              <a:t>čtvrtek </a:t>
            </a:r>
            <a:r>
              <a:rPr lang="cs-CZ" dirty="0"/>
              <a:t>v týdnu nelze vynechat na jídelníčku tradičně ve všech stravovacích zařízeních i domácnostech </a:t>
            </a:r>
            <a:r>
              <a:rPr lang="cs-CZ" b="1" dirty="0"/>
              <a:t>vydatnou hrachovou polévku</a:t>
            </a:r>
            <a:r>
              <a:rPr lang="cs-CZ" dirty="0"/>
              <a:t>, vařenou spolu s uzeným masem.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438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7877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Chladné </a:t>
            </a:r>
            <a:r>
              <a:rPr lang="cs-CZ" dirty="0"/>
              <a:t>podnebí </a:t>
            </a:r>
            <a:r>
              <a:rPr lang="cs-CZ" dirty="0" smtClean="0"/>
              <a:t>- oblíbená </a:t>
            </a:r>
            <a:r>
              <a:rPr lang="cs-CZ" b="1" dirty="0" smtClean="0"/>
              <a:t>vydatnější </a:t>
            </a:r>
            <a:r>
              <a:rPr lang="cs-CZ" b="1" dirty="0"/>
              <a:t>jídla z vepřového masa </a:t>
            </a:r>
            <a:r>
              <a:rPr lang="cs-CZ" dirty="0"/>
              <a:t>(pečeně, grilované kotlety, mleté maso) dušené hovězí maso, </a:t>
            </a:r>
            <a:r>
              <a:rPr lang="cs-CZ" dirty="0" smtClean="0"/>
              <a:t>sobí </a:t>
            </a:r>
            <a:r>
              <a:rPr lang="cs-CZ" dirty="0"/>
              <a:t>a maso losů, uzená masa a uzené ryby. </a:t>
            </a:r>
          </a:p>
          <a:p>
            <a:pPr marL="0" indent="0">
              <a:buNone/>
            </a:pPr>
            <a:r>
              <a:rPr lang="cs-CZ" b="1" dirty="0" smtClean="0"/>
              <a:t>Příloha - nejvíce </a:t>
            </a:r>
            <a:r>
              <a:rPr lang="cs-CZ" b="1" dirty="0"/>
              <a:t>brambory</a:t>
            </a:r>
            <a:r>
              <a:rPr lang="cs-CZ" dirty="0"/>
              <a:t>, oblíbený je bramborový salát se zeleninou a jablky. </a:t>
            </a:r>
          </a:p>
          <a:p>
            <a:pPr marL="0" indent="0">
              <a:buNone/>
            </a:pPr>
            <a:r>
              <a:rPr lang="cs-CZ" b="1" dirty="0"/>
              <a:t>Ovocné moučníky </a:t>
            </a:r>
            <a:r>
              <a:rPr lang="cs-CZ" dirty="0" smtClean="0"/>
              <a:t>na </a:t>
            </a:r>
            <a:r>
              <a:rPr lang="cs-CZ" dirty="0"/>
              <a:t>závěr jídel – čerstvé lesní ovoce, vynikající džemy a marmelády jsou v každé domácnosti, </a:t>
            </a:r>
            <a:r>
              <a:rPr lang="cs-CZ" b="1" dirty="0"/>
              <a:t>kvalitní mléčné výrobky a sýry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b="1" dirty="0"/>
              <a:t>Exportním artiklem Finska je sušený režný chléb (</a:t>
            </a:r>
            <a:r>
              <a:rPr lang="cs-CZ" b="1" dirty="0" err="1"/>
              <a:t>Finn</a:t>
            </a:r>
            <a:r>
              <a:rPr lang="cs-CZ" b="1" dirty="0"/>
              <a:t> </a:t>
            </a:r>
            <a:r>
              <a:rPr lang="cs-CZ" b="1" dirty="0" err="1"/>
              <a:t>Crips</a:t>
            </a:r>
            <a:r>
              <a:rPr lang="cs-CZ" dirty="0"/>
              <a:t>), podávaný zde na lehkou svačinu s plátkem místního tučného sýra ementálského typu. </a:t>
            </a:r>
          </a:p>
          <a:p>
            <a:pPr marL="0" indent="0">
              <a:buNone/>
            </a:pPr>
            <a:r>
              <a:rPr lang="cs-CZ" b="1" dirty="0"/>
              <a:t>Finové jsou patrně největšími konzumenty kávy v Evropě</a:t>
            </a:r>
            <a:r>
              <a:rPr lang="cs-CZ" dirty="0"/>
              <a:t>, mnoho místních druhů moučníků.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64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1325563"/>
          </a:xfrm>
        </p:spPr>
        <p:txBody>
          <a:bodyPr/>
          <a:lstStyle/>
          <a:p>
            <a:r>
              <a:rPr lang="cs-CZ" dirty="0"/>
              <a:t>Některá finská jídla: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6659" y="103030"/>
            <a:ext cx="5187142" cy="6754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„</a:t>
            </a:r>
            <a:r>
              <a:rPr lang="cs-CZ" b="1" i="1" dirty="0" err="1"/>
              <a:t>Karjalanpaisti</a:t>
            </a:r>
            <a:r>
              <a:rPr lang="cs-CZ" i="1" dirty="0"/>
              <a:t>“ </a:t>
            </a:r>
            <a:r>
              <a:rPr lang="cs-CZ" dirty="0"/>
              <a:t>je karelská masová polévka </a:t>
            </a:r>
            <a:r>
              <a:rPr lang="cs-CZ" dirty="0" smtClean="0"/>
              <a:t>z hovězího </a:t>
            </a:r>
            <a:r>
              <a:rPr lang="cs-CZ" dirty="0"/>
              <a:t>a vepřového masa, zeleniny a ochucena bylinkami. Patří k </a:t>
            </a:r>
            <a:r>
              <a:rPr lang="cs-CZ" b="1" dirty="0"/>
              <a:t>tradičním finským (karelským</a:t>
            </a:r>
            <a:r>
              <a:rPr lang="cs-CZ" dirty="0"/>
              <a:t>) jídlům a je spolu s pirogami a laponskými brambory součásti v EU chráněné značky TSG (</a:t>
            </a:r>
            <a:r>
              <a:rPr lang="cs-CZ" dirty="0" err="1"/>
              <a:t>Traditional</a:t>
            </a:r>
            <a:r>
              <a:rPr lang="cs-CZ" dirty="0"/>
              <a:t> Speciality </a:t>
            </a:r>
            <a:r>
              <a:rPr lang="cs-CZ" dirty="0" err="1"/>
              <a:t>Guaranteed</a:t>
            </a:r>
            <a:r>
              <a:rPr lang="cs-CZ" dirty="0" smtClean="0"/>
              <a:t>).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„</a:t>
            </a:r>
            <a:r>
              <a:rPr lang="cs-CZ" i="1" dirty="0" err="1"/>
              <a:t>Vasikanleikkele</a:t>
            </a:r>
            <a:r>
              <a:rPr lang="cs-CZ" i="1" dirty="0"/>
              <a:t>“, </a:t>
            </a:r>
            <a:r>
              <a:rPr lang="cs-CZ" dirty="0"/>
              <a:t>sekané </a:t>
            </a:r>
            <a:r>
              <a:rPr lang="cs-CZ" dirty="0" err="1"/>
              <a:t>biftečky</a:t>
            </a:r>
            <a:r>
              <a:rPr lang="cs-CZ" dirty="0"/>
              <a:t> z hovězího a vepřového masa, pečené se slaninou a zapečené na závěr plátky sýra, zdobí se hojně </a:t>
            </a:r>
            <a:r>
              <a:rPr lang="cs-CZ" dirty="0" smtClean="0"/>
              <a:t>kapií </a:t>
            </a:r>
            <a:r>
              <a:rPr lang="cs-CZ" dirty="0"/>
              <a:t>a pórkem.</a:t>
            </a:r>
          </a:p>
          <a:p>
            <a:endParaRPr lang="cs-CZ" dirty="0"/>
          </a:p>
        </p:txBody>
      </p:sp>
      <p:pic>
        <p:nvPicPr>
          <p:cNvPr id="23554" name="Picture 2" descr="Finnish traditional food by my mum: Karjalanpaisti ja Perunamuusi with Lingonber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40" y="765812"/>
            <a:ext cx="5328458" cy="3037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3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cs-CZ" dirty="0" smtClean="0"/>
              <a:t>Norská kuchyně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9098"/>
            <a:ext cx="10515600" cy="5698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</a:t>
            </a:r>
            <a:r>
              <a:rPr lang="cs-CZ" b="1" dirty="0" smtClean="0"/>
              <a:t>ouze </a:t>
            </a:r>
            <a:r>
              <a:rPr lang="cs-CZ" b="1" dirty="0"/>
              <a:t>4 % pevniny je možno využít zemědělsky</a:t>
            </a:r>
            <a:r>
              <a:rPr lang="cs-CZ" dirty="0"/>
              <a:t>, hlavně pěstováním </a:t>
            </a:r>
            <a:r>
              <a:rPr lang="cs-CZ" b="1" dirty="0"/>
              <a:t>brambor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Hlavním </a:t>
            </a:r>
            <a:r>
              <a:rPr lang="cs-CZ" b="1" dirty="0"/>
              <a:t>potravinářským odvětvím země je rybolov a zpracování ryb. </a:t>
            </a:r>
            <a:r>
              <a:rPr lang="cs-CZ" dirty="0"/>
              <a:t>Řada druhů ryb i zde je chovaná a krmena v umělých mořských sádkách. </a:t>
            </a:r>
            <a:r>
              <a:rPr lang="cs-CZ" b="1" dirty="0"/>
              <a:t>Exportním artiklem číslo jedna je treska </a:t>
            </a:r>
            <a:r>
              <a:rPr lang="cs-CZ" dirty="0"/>
              <a:t>(tresčí játra) </a:t>
            </a:r>
            <a:r>
              <a:rPr lang="cs-CZ" b="1" dirty="0"/>
              <a:t>norský losos, kamčatský krab, mušle a garnáti.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horských potocích se loví mimořádně hodnotný </a:t>
            </a:r>
            <a:r>
              <a:rPr lang="cs-CZ" b="1" dirty="0"/>
              <a:t>divoký pstruh</a:t>
            </a:r>
            <a:r>
              <a:rPr lang="cs-CZ" dirty="0"/>
              <a:t>. Rybí pokrmy </a:t>
            </a:r>
            <a:r>
              <a:rPr lang="cs-CZ" b="1" dirty="0"/>
              <a:t>doplňuje sobí a maso losů, zvěřina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Příloha - brambory </a:t>
            </a:r>
            <a:r>
              <a:rPr lang="cs-CZ" b="1" dirty="0"/>
              <a:t>a zelenina, pěstovaná ve vyhřívaných sklenících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 </a:t>
            </a:r>
            <a:r>
              <a:rPr lang="cs-CZ" dirty="0"/>
              <a:t>jídlům se přikusuje </a:t>
            </a:r>
            <a:r>
              <a:rPr lang="cs-CZ" b="1" dirty="0" smtClean="0"/>
              <a:t>známý </a:t>
            </a:r>
            <a:r>
              <a:rPr lang="cs-CZ" b="1" i="1" dirty="0"/>
              <a:t>Knäckebrot</a:t>
            </a:r>
            <a:r>
              <a:rPr lang="cs-CZ" i="1" dirty="0"/>
              <a:t>, </a:t>
            </a:r>
            <a:r>
              <a:rPr lang="cs-CZ" dirty="0"/>
              <a:t>vyráběný z místní ovesně-ječmenné mouky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/>
              <a:t>Oblíbená jsou sladká jídla </a:t>
            </a:r>
            <a:r>
              <a:rPr lang="cs-CZ" dirty="0"/>
              <a:t>a moučníky s ovocem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7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Charakteristika polské gastronomie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56860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Je ovlivněna </a:t>
            </a:r>
            <a:r>
              <a:rPr lang="cs-CZ" b="1" dirty="0"/>
              <a:t>národními kuchyněmi středoevropských zemí</a:t>
            </a:r>
            <a:r>
              <a:rPr lang="cs-CZ" dirty="0"/>
              <a:t>, s nimiž hraničí.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livy </a:t>
            </a:r>
            <a:r>
              <a:rPr lang="cs-CZ" dirty="0"/>
              <a:t>kuchyně ruské, italské a francouzské, </a:t>
            </a:r>
            <a:r>
              <a:rPr lang="cs-CZ" dirty="0" smtClean="0"/>
              <a:t>tradice </a:t>
            </a:r>
            <a:r>
              <a:rPr lang="cs-CZ" dirty="0"/>
              <a:t>polské židovské kultury.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Převážná </a:t>
            </a:r>
            <a:r>
              <a:rPr lang="cs-CZ" dirty="0"/>
              <a:t>většina </a:t>
            </a:r>
            <a:r>
              <a:rPr lang="cs-CZ" b="1" dirty="0"/>
              <a:t>surovin je z místních </a:t>
            </a:r>
            <a:r>
              <a:rPr lang="cs-CZ" b="1" dirty="0" smtClean="0"/>
              <a:t>zdrojů </a:t>
            </a:r>
            <a:r>
              <a:rPr lang="cs-CZ" dirty="0" smtClean="0"/>
              <a:t>- rozsáhlá severoevropská nížina </a:t>
            </a:r>
            <a:r>
              <a:rPr lang="cs-CZ" dirty="0"/>
              <a:t>s četnými protékajícími řekami Vislou, Odrou a Vartou </a:t>
            </a:r>
            <a:r>
              <a:rPr lang="cs-CZ" dirty="0" smtClean="0"/>
              <a:t>(brambory, zelenina, chov </a:t>
            </a:r>
            <a:r>
              <a:rPr lang="cs-CZ" dirty="0"/>
              <a:t>a lov </a:t>
            </a:r>
            <a:r>
              <a:rPr lang="cs-CZ" dirty="0" smtClean="0"/>
              <a:t>ryb). </a:t>
            </a:r>
          </a:p>
          <a:p>
            <a:pPr marL="0" indent="0">
              <a:buNone/>
            </a:pPr>
            <a:r>
              <a:rPr lang="cs-CZ" b="1" dirty="0" smtClean="0"/>
              <a:t>Příprava </a:t>
            </a:r>
            <a:r>
              <a:rPr lang="cs-CZ" b="1" dirty="0"/>
              <a:t>jídel z ryb </a:t>
            </a:r>
            <a:r>
              <a:rPr lang="cs-CZ" b="1" dirty="0" smtClean="0"/>
              <a:t>- mnoho </a:t>
            </a:r>
            <a:r>
              <a:rPr lang="cs-CZ" b="1" dirty="0"/>
              <a:t>variant a </a:t>
            </a:r>
            <a:r>
              <a:rPr lang="cs-CZ" b="1" dirty="0" smtClean="0"/>
              <a:t>dlouhá tradice </a:t>
            </a:r>
            <a:r>
              <a:rPr lang="cs-CZ" dirty="0"/>
              <a:t>- </a:t>
            </a:r>
            <a:r>
              <a:rPr lang="cs-CZ" dirty="0" smtClean="0"/>
              <a:t>všechny </a:t>
            </a:r>
            <a:r>
              <a:rPr lang="cs-CZ" dirty="0"/>
              <a:t>druhy mořských (treska, </a:t>
            </a:r>
            <a:r>
              <a:rPr lang="cs-CZ" dirty="0" err="1" smtClean="0"/>
              <a:t>herink</a:t>
            </a:r>
            <a:r>
              <a:rPr lang="cs-CZ" dirty="0" smtClean="0"/>
              <a:t>, </a:t>
            </a:r>
            <a:r>
              <a:rPr lang="cs-CZ" dirty="0"/>
              <a:t>tuňák, losos) a sladkovodních ryb (kapr, candát, </a:t>
            </a:r>
            <a:r>
              <a:rPr lang="cs-CZ" dirty="0" smtClean="0"/>
              <a:t>pstruh), </a:t>
            </a:r>
            <a:r>
              <a:rPr lang="cs-CZ" b="1" dirty="0" smtClean="0"/>
              <a:t>obyvatelé </a:t>
            </a:r>
            <a:r>
              <a:rPr lang="cs-CZ" b="1" dirty="0"/>
              <a:t>Polska patří k největším konzumentům rybího masa v Evropě.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Tradicí </a:t>
            </a:r>
            <a:r>
              <a:rPr lang="cs-CZ" b="1" dirty="0"/>
              <a:t>je venkovský chov drůbeže</a:t>
            </a:r>
            <a:r>
              <a:rPr lang="cs-CZ" dirty="0"/>
              <a:t>, husí a kachen, </a:t>
            </a:r>
            <a:r>
              <a:rPr lang="cs-CZ" dirty="0" smtClean="0"/>
              <a:t>domácí </a:t>
            </a:r>
            <a:r>
              <a:rPr lang="cs-CZ" dirty="0"/>
              <a:t>produkce zeleniny (zelí, červená řepa, okurky, kedlubny, kopr, petrželka, houby) mléčných výrobků a masa (dominuje maso vepřové, hovězí, uzeniny). </a:t>
            </a:r>
          </a:p>
        </p:txBody>
      </p:sp>
    </p:spTree>
    <p:extLst>
      <p:ext uri="{BB962C8B-B14F-4D97-AF65-F5344CB8AC3E}">
        <p14:creationId xmlns:p14="http://schemas.microsoft.com/office/powerpoint/2010/main" val="35848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Některá norská jídla: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27221" y="1168919"/>
            <a:ext cx="5368637" cy="4965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„</a:t>
            </a:r>
            <a:r>
              <a:rPr lang="cs-CZ" b="1" i="1" dirty="0" err="1"/>
              <a:t>Mors</a:t>
            </a:r>
            <a:r>
              <a:rPr lang="cs-CZ" b="1" i="1" dirty="0"/>
              <a:t> </a:t>
            </a:r>
            <a:r>
              <a:rPr lang="cs-CZ" b="1" i="1" dirty="0" err="1"/>
              <a:t>kjottkaker</a:t>
            </a:r>
            <a:r>
              <a:rPr lang="cs-CZ" dirty="0"/>
              <a:t>“, opečené masové hovězí kuličky ve smetanové omáčce, přílohou je bramborová kaše a zeleninový salát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„Fars </a:t>
            </a:r>
            <a:r>
              <a:rPr lang="cs-CZ" i="1" dirty="0" err="1"/>
              <a:t>rommepoterer</a:t>
            </a:r>
            <a:r>
              <a:rPr lang="cs-CZ" dirty="0"/>
              <a:t>“, vařené plátky brambor ve vývaru s koprem, ochucené solí, pepřem a muškátovým oříškem.</a:t>
            </a:r>
          </a:p>
          <a:p>
            <a:endParaRPr lang="cs-CZ" dirty="0"/>
          </a:p>
        </p:txBody>
      </p:sp>
      <p:pic>
        <p:nvPicPr>
          <p:cNvPr id="21506" name="Picture 2" descr="http://www.matoppskrift.no/images/artikler/kjottkake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56" y="1600733"/>
            <a:ext cx="3640974" cy="5024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6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Š</a:t>
            </a:r>
            <a:r>
              <a:rPr lang="cs-CZ" dirty="0" smtClean="0"/>
              <a:t>védská </a:t>
            </a:r>
            <a:r>
              <a:rPr lang="cs-CZ" dirty="0"/>
              <a:t>kuchyně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17431"/>
            <a:ext cx="10515600" cy="57375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Jídla </a:t>
            </a:r>
            <a:r>
              <a:rPr lang="cs-CZ" dirty="0" smtClean="0"/>
              <a:t>jednoduchá</a:t>
            </a:r>
            <a:r>
              <a:rPr lang="cs-CZ" dirty="0"/>
              <a:t>, vydatná a zdravě výživná. </a:t>
            </a: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yby</a:t>
            </a:r>
            <a:r>
              <a:rPr lang="cs-CZ" dirty="0"/>
              <a:t>, méně tučná masa, brambory a zeleninu, </a:t>
            </a:r>
            <a:r>
              <a:rPr lang="cs-CZ" b="1" dirty="0" smtClean="0"/>
              <a:t>velmi </a:t>
            </a:r>
            <a:r>
              <a:rPr lang="cs-CZ" b="1" dirty="0"/>
              <a:t>zdravý způsob stravování, přibližující se téměř k ideálnímu výživovému modelu.</a:t>
            </a:r>
          </a:p>
          <a:p>
            <a:r>
              <a:rPr lang="cs-CZ" b="1" dirty="0"/>
              <a:t>Specialitami jsou nakládané ryby – matjes, sleď a losos. </a:t>
            </a:r>
            <a:r>
              <a:rPr lang="cs-CZ" dirty="0"/>
              <a:t>Nakládají se do sladkokyselých láků se zeleninou, cibulí, koprem (nejvíce používaný druh aromatické byliny ve švédské kuchyni), hořčicí nebo do smetanového přelivu s okurkou. </a:t>
            </a:r>
            <a:endParaRPr lang="cs-CZ" dirty="0" smtClean="0"/>
          </a:p>
          <a:p>
            <a:r>
              <a:rPr lang="cs-CZ" b="1" dirty="0" smtClean="0"/>
              <a:t>Důležitým </a:t>
            </a:r>
            <a:r>
              <a:rPr lang="cs-CZ" b="1" dirty="0"/>
              <a:t>jídlem </a:t>
            </a:r>
            <a:r>
              <a:rPr lang="cs-CZ" dirty="0"/>
              <a:t>je každodenní (</a:t>
            </a:r>
            <a:r>
              <a:rPr lang="cs-CZ" b="1" dirty="0"/>
              <a:t>obvykle společná) a vydatná snídaně</a:t>
            </a:r>
            <a:r>
              <a:rPr lang="cs-CZ" dirty="0"/>
              <a:t>, nabízející výběr pokrmů (uzeniny, ryby, syrý, jogurty, džemy, chléb, káva, čaj, džusy). </a:t>
            </a:r>
            <a:endParaRPr lang="cs-CZ" dirty="0" smtClean="0"/>
          </a:p>
          <a:p>
            <a:r>
              <a:rPr lang="cs-CZ" b="1" dirty="0" smtClean="0"/>
              <a:t>Oběd </a:t>
            </a:r>
            <a:r>
              <a:rPr lang="cs-CZ" b="1" dirty="0"/>
              <a:t>je spíše skromnější</a:t>
            </a:r>
            <a:r>
              <a:rPr lang="cs-CZ" dirty="0"/>
              <a:t>, většinou se podává vydatná polévka a obložené chleby – </a:t>
            </a:r>
            <a:r>
              <a:rPr lang="cs-CZ" i="1" dirty="0" err="1"/>
              <a:t>smörrebrod</a:t>
            </a:r>
            <a:r>
              <a:rPr lang="cs-CZ" i="1" dirty="0"/>
              <a:t>. </a:t>
            </a:r>
            <a:endParaRPr lang="cs-CZ" i="1" dirty="0" smtClean="0"/>
          </a:p>
          <a:p>
            <a:r>
              <a:rPr lang="cs-CZ" b="1" dirty="0" smtClean="0"/>
              <a:t>Večeře </a:t>
            </a:r>
            <a:r>
              <a:rPr lang="cs-CZ" b="1" dirty="0"/>
              <a:t>je hlavním jídlem dne</a:t>
            </a:r>
            <a:r>
              <a:rPr lang="cs-CZ" dirty="0"/>
              <a:t>, v rodinách tradičně společná u bohatě prostřeného stolu. Podává se buď polévka, nebo lehký </a:t>
            </a:r>
            <a:r>
              <a:rPr lang="cs-CZ" dirty="0" smtClean="0"/>
              <a:t>předkrm </a:t>
            </a:r>
            <a:r>
              <a:rPr lang="cs-CZ" dirty="0"/>
              <a:t>z ryb.</a:t>
            </a:r>
          </a:p>
          <a:p>
            <a:r>
              <a:rPr lang="cs-CZ" b="1" dirty="0"/>
              <a:t>Maso v úpravě pečené nebo dušené, </a:t>
            </a:r>
            <a:r>
              <a:rPr lang="cs-CZ" b="1" dirty="0" smtClean="0"/>
              <a:t>oblíbené </a:t>
            </a:r>
            <a:r>
              <a:rPr lang="cs-CZ" b="1" dirty="0"/>
              <a:t>jsou mleté masové kuličky </a:t>
            </a:r>
            <a:r>
              <a:rPr lang="cs-CZ" dirty="0"/>
              <a:t>„</a:t>
            </a:r>
            <a:r>
              <a:rPr lang="cs-CZ" i="1" dirty="0" err="1"/>
              <a:t>Köttbullar</a:t>
            </a:r>
            <a:r>
              <a:rPr lang="cs-CZ" i="1" dirty="0"/>
              <a:t>“ </a:t>
            </a:r>
            <a:r>
              <a:rPr lang="cs-CZ" dirty="0"/>
              <a:t>v omáčce s vařenými bramborami. </a:t>
            </a:r>
            <a:endParaRPr lang="cs-CZ" dirty="0" smtClean="0"/>
          </a:p>
          <a:p>
            <a:r>
              <a:rPr lang="cs-CZ" dirty="0" smtClean="0"/>
              <a:t>Syrý </a:t>
            </a:r>
            <a:r>
              <a:rPr lang="cs-CZ" dirty="0"/>
              <a:t>a dezerty jsou již na stole volně k dispozici.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6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Ve</a:t>
            </a:r>
            <a:r>
              <a:rPr lang="cs-CZ" i="1" dirty="0"/>
              <a:t> </a:t>
            </a:r>
            <a:r>
              <a:rPr lang="cs-CZ" dirty="0"/>
              <a:t>volných dnech a </a:t>
            </a:r>
            <a:r>
              <a:rPr lang="cs-CZ" b="1" dirty="0"/>
              <a:t>při slavnostních příležitostech je připraven tzv. švédský stůl </a:t>
            </a:r>
            <a:r>
              <a:rPr lang="cs-CZ" dirty="0"/>
              <a:t>(studený</a:t>
            </a:r>
            <a:r>
              <a:rPr lang="cs-CZ" i="1" dirty="0"/>
              <a:t> </a:t>
            </a:r>
            <a:r>
              <a:rPr lang="cs-CZ" dirty="0"/>
              <a:t>bufet), švédský „</a:t>
            </a:r>
            <a:r>
              <a:rPr lang="cs-CZ" dirty="0" err="1"/>
              <a:t>s</a:t>
            </a:r>
            <a:r>
              <a:rPr lang="cs-CZ" i="1" dirty="0" err="1"/>
              <a:t>mörsgasbord</a:t>
            </a:r>
            <a:r>
              <a:rPr lang="cs-CZ" i="1" dirty="0"/>
              <a:t>“</a:t>
            </a:r>
            <a:r>
              <a:rPr lang="cs-CZ" dirty="0"/>
              <a:t>. Tabule je doplněna o sladké</a:t>
            </a:r>
            <a:r>
              <a:rPr lang="cs-CZ" i="1" dirty="0"/>
              <a:t> </a:t>
            </a:r>
            <a:r>
              <a:rPr lang="cs-CZ" dirty="0"/>
              <a:t>moučníky, oblíbené jsou také ovocné poháry s tučnou šlehačkou. </a:t>
            </a:r>
            <a:r>
              <a:rPr lang="cs-CZ" b="1" dirty="0"/>
              <a:t>Začátek večeře doprovází sklenička </a:t>
            </a:r>
            <a:r>
              <a:rPr lang="cs-CZ" b="1" dirty="0" err="1"/>
              <a:t>aquavitu</a:t>
            </a:r>
            <a:r>
              <a:rPr lang="cs-CZ" b="1" dirty="0"/>
              <a:t> a tradiční zvolaní „skol“.</a:t>
            </a:r>
          </a:p>
          <a:p>
            <a:r>
              <a:rPr lang="cs-CZ" dirty="0" smtClean="0"/>
              <a:t>Švédové </a:t>
            </a:r>
            <a:r>
              <a:rPr lang="cs-CZ" dirty="0"/>
              <a:t>jsou pospolitým národem a vítanou příležitosti jsou </a:t>
            </a:r>
            <a:r>
              <a:rPr lang="cs-CZ" b="1" dirty="0"/>
              <a:t>společně slavené svátky</a:t>
            </a:r>
            <a:r>
              <a:rPr lang="cs-CZ" dirty="0"/>
              <a:t>, hojně provázené dobrým jídlem a pitím – </a:t>
            </a:r>
            <a:r>
              <a:rPr lang="cs-CZ" b="1" dirty="0"/>
              <a:t>konzumace samotného alkoholu je </a:t>
            </a:r>
            <a:r>
              <a:rPr lang="cs-CZ" b="1" dirty="0" smtClean="0"/>
              <a:t>v</a:t>
            </a:r>
            <a:r>
              <a:rPr lang="cs-CZ" b="1" dirty="0"/>
              <a:t> zemi přísně regulovaná,</a:t>
            </a:r>
            <a:r>
              <a:rPr lang="cs-CZ" dirty="0"/>
              <a:t> na prodej alkoholu funguje státní monopol s vyčleněnými prodejnami a omezenou otevírací dobou.</a:t>
            </a:r>
          </a:p>
          <a:p>
            <a:r>
              <a:rPr lang="cs-CZ" b="1" dirty="0"/>
              <a:t>Tradičním srpnovým svátkem je např</a:t>
            </a:r>
            <a:r>
              <a:rPr lang="cs-CZ" dirty="0"/>
              <a:t>. „</a:t>
            </a:r>
            <a:r>
              <a:rPr lang="cs-CZ" i="1" dirty="0" err="1"/>
              <a:t>Kräftskiba</a:t>
            </a:r>
            <a:r>
              <a:rPr lang="cs-CZ" i="1" dirty="0"/>
              <a:t>“, </a:t>
            </a:r>
            <a:r>
              <a:rPr lang="cs-CZ" b="1" dirty="0"/>
              <a:t>svátek začátku lovné </a:t>
            </a:r>
            <a:r>
              <a:rPr lang="cs-CZ" b="1" dirty="0" smtClean="0"/>
              <a:t>sezóny </a:t>
            </a:r>
            <a:r>
              <a:rPr lang="cs-CZ" b="1" dirty="0"/>
              <a:t>krabů</a:t>
            </a:r>
            <a:r>
              <a:rPr lang="cs-CZ" dirty="0"/>
              <a:t>. Ti se hromadně pro všechny vaří obvykle přímo u moře ve velkých hrncích, přelévají se pikantním smetanovým </a:t>
            </a:r>
            <a:r>
              <a:rPr lang="cs-CZ" dirty="0" err="1"/>
              <a:t>dippem</a:t>
            </a:r>
            <a:r>
              <a:rPr lang="cs-CZ" dirty="0"/>
              <a:t> a podávají se </a:t>
            </a:r>
            <a:r>
              <a:rPr lang="cs-CZ" dirty="0" smtClean="0"/>
              <a:t>na </a:t>
            </a:r>
            <a:r>
              <a:rPr lang="cs-CZ" dirty="0"/>
              <a:t>velké letní slavnosti, doprovázené zpěvem a často bujarou zábavou všech účastníků. </a:t>
            </a:r>
            <a:r>
              <a:rPr lang="cs-CZ" dirty="0" smtClean="0"/>
              <a:t>Paradox - tuto </a:t>
            </a:r>
            <a:r>
              <a:rPr lang="cs-CZ" dirty="0"/>
              <a:t>pochoutku je pravě na tento svátek nutno do země dovážet, poptávka převyšuje možnosti domácího trhu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5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6185"/>
            <a:ext cx="10515600" cy="1325563"/>
          </a:xfrm>
        </p:spPr>
        <p:txBody>
          <a:bodyPr/>
          <a:lstStyle/>
          <a:p>
            <a:r>
              <a:rPr lang="cs-CZ" dirty="0"/>
              <a:t>Některá švédská jídla: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9862" y="965915"/>
            <a:ext cx="7288876" cy="58920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 smtClean="0"/>
              <a:t>„</a:t>
            </a:r>
            <a:r>
              <a:rPr lang="cs-CZ" b="1" i="1" dirty="0" err="1"/>
              <a:t>Julskinka</a:t>
            </a:r>
            <a:r>
              <a:rPr lang="cs-CZ" i="1" dirty="0"/>
              <a:t>“, </a:t>
            </a:r>
            <a:r>
              <a:rPr lang="cs-CZ" dirty="0"/>
              <a:t>vánoční pečená šunka. Šunka se v celku peče v troubě, podlévá šťávou z pečení, ochucenou žloutkem, hořčicí, cukrem a mírně zahuštěnou moukou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Tradiční </a:t>
            </a:r>
            <a:r>
              <a:rPr lang="cs-CZ" dirty="0"/>
              <a:t>vánoční jídlo se podává s petrželovými bramborami, červeným zelím, jablkovým pyré a hořčicí.</a:t>
            </a:r>
          </a:p>
          <a:p>
            <a:pPr marL="0" indent="0">
              <a:buNone/>
            </a:pPr>
            <a:r>
              <a:rPr lang="cs-CZ" i="1" dirty="0"/>
              <a:t>„</a:t>
            </a:r>
            <a:r>
              <a:rPr lang="cs-CZ" b="1" i="1" dirty="0" err="1"/>
              <a:t>Gravad</a:t>
            </a:r>
            <a:r>
              <a:rPr lang="cs-CZ" b="1" i="1" dirty="0"/>
              <a:t> </a:t>
            </a:r>
            <a:r>
              <a:rPr lang="cs-CZ" b="1" i="1" dirty="0" err="1"/>
              <a:t>lax</a:t>
            </a:r>
            <a:r>
              <a:rPr lang="cs-CZ" i="1" dirty="0"/>
              <a:t>“, </a:t>
            </a:r>
            <a:r>
              <a:rPr lang="cs-CZ" dirty="0"/>
              <a:t>marinovaný divoký losos. Porce syrového lososa se nejméně 48 hodin marinují ve směsi z kopru, nového koření, jalovce, soli a cukru.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Poté </a:t>
            </a:r>
            <a:r>
              <a:rPr lang="cs-CZ" dirty="0"/>
              <a:t>se nakrájí na velmi tenké plátky a posypou čerstvým koprem. Podávají se s černým chlebem a hořčicovou omáčkou (složení je ocet, slunečnicový olej, hořčice, hnědý cukr, bílý pepř). Porce je možno jemně pokapat před konzumací slunečnicovým nebo olivovým olejem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8434" name="Picture 2" descr="Recept: Gravad l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59" y="670282"/>
            <a:ext cx="3667125" cy="3114676"/>
          </a:xfrm>
          <a:prstGeom prst="rect">
            <a:avLst/>
          </a:prstGeom>
          <a:noFill/>
        </p:spPr>
      </p:pic>
      <p:pic>
        <p:nvPicPr>
          <p:cNvPr id="5" name="Picture 8" descr="Recept: Julskinka med grilje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90" y="3743324"/>
            <a:ext cx="3667125" cy="3114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62109" y="1071706"/>
            <a:ext cx="3348643" cy="1325563"/>
          </a:xfrm>
        </p:spPr>
        <p:txBody>
          <a:bodyPr>
            <a:normAutofit fontScale="90000"/>
          </a:bodyPr>
          <a:lstStyle/>
          <a:p>
            <a:r>
              <a:rPr lang="cs-CZ" sz="2400" dirty="0" err="1" smtClean="0"/>
              <a:t>Kottbullar</a:t>
            </a:r>
            <a:r>
              <a:rPr lang="cs-CZ" sz="2400" dirty="0" smtClean="0"/>
              <a:t>, Rybí polévka se šafránem, </a:t>
            </a:r>
            <a:r>
              <a:rPr lang="cs-CZ" sz="2400" dirty="0" err="1" smtClean="0"/>
              <a:t>Semlor</a:t>
            </a:r>
            <a:r>
              <a:rPr lang="cs-CZ" sz="2400" dirty="0" smtClean="0"/>
              <a:t>, </a:t>
            </a:r>
            <a:r>
              <a:rPr lang="cs-CZ" sz="2400" dirty="0" err="1" smtClean="0"/>
              <a:t>Smörgåstårta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dirty="0"/>
          </a:p>
        </p:txBody>
      </p:sp>
      <p:pic>
        <p:nvPicPr>
          <p:cNvPr id="52226" name="Picture 2" descr="Köttbullar jsou švédské masové kuli&amp;ccaron;ky z mletého mas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2087"/>
            <a:ext cx="4023360" cy="3359683"/>
          </a:xfrm>
          <a:prstGeom prst="rect">
            <a:avLst/>
          </a:prstGeom>
          <a:noFill/>
        </p:spPr>
      </p:pic>
      <p:pic>
        <p:nvPicPr>
          <p:cNvPr id="52228" name="Picture 4" descr="Rybí polévka se šafránem (zdroj matvett.s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490692"/>
            <a:ext cx="4105166" cy="4070523"/>
          </a:xfrm>
          <a:prstGeom prst="rect">
            <a:avLst/>
          </a:prstGeom>
          <a:noFill/>
        </p:spPr>
      </p:pic>
      <p:pic>
        <p:nvPicPr>
          <p:cNvPr id="52234" name="Picture 10" descr="Smörgåstå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24" y="559666"/>
            <a:ext cx="3776345" cy="2549033"/>
          </a:xfrm>
          <a:prstGeom prst="rect">
            <a:avLst/>
          </a:prstGeom>
          <a:noFill/>
        </p:spPr>
      </p:pic>
      <p:pic>
        <p:nvPicPr>
          <p:cNvPr id="7" name="Picture 6" descr="Aspo&amp;ncaron; jednou za rok je pot&amp;rcaron;eba si ušpinit pusu od cukru :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4502" y="2162650"/>
            <a:ext cx="3593247" cy="2659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11393"/>
            <a:ext cx="10515600" cy="1325563"/>
          </a:xfrm>
        </p:spPr>
        <p:txBody>
          <a:bodyPr/>
          <a:lstStyle/>
          <a:p>
            <a:r>
              <a:rPr lang="cs-CZ" b="1" dirty="0"/>
              <a:t>Ruská a ukrajinská kuchyně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87920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</a:t>
            </a:r>
            <a:r>
              <a:rPr lang="cs-CZ" dirty="0" smtClean="0"/>
              <a:t>ombinace </a:t>
            </a:r>
            <a:r>
              <a:rPr lang="cs-CZ" dirty="0"/>
              <a:t>vydatné vnitrozemské kuchyně a </a:t>
            </a:r>
            <a:r>
              <a:rPr lang="cs-CZ" dirty="0" smtClean="0"/>
              <a:t>lehčích způsobů </a:t>
            </a:r>
            <a:r>
              <a:rPr lang="cs-CZ" dirty="0"/>
              <a:t>přípravy </a:t>
            </a:r>
            <a:r>
              <a:rPr lang="cs-CZ" dirty="0" smtClean="0"/>
              <a:t>jídel </a:t>
            </a:r>
            <a:r>
              <a:rPr lang="cs-CZ" dirty="0"/>
              <a:t>v jižních teplejších částech země. </a:t>
            </a:r>
            <a:endParaRPr lang="cs-CZ" dirty="0" smtClean="0"/>
          </a:p>
          <a:p>
            <a:r>
              <a:rPr lang="cs-CZ" dirty="0"/>
              <a:t>L</a:t>
            </a:r>
            <a:r>
              <a:rPr lang="cs-CZ" dirty="0" smtClean="0"/>
              <a:t>idová kuchyně, využívá místní </a:t>
            </a:r>
            <a:r>
              <a:rPr lang="cs-CZ" dirty="0"/>
              <a:t>lehce </a:t>
            </a:r>
            <a:r>
              <a:rPr lang="cs-CZ" dirty="0" smtClean="0"/>
              <a:t>dostupné potraviny, </a:t>
            </a:r>
            <a:r>
              <a:rPr lang="cs-CZ" b="1" dirty="0" smtClean="0"/>
              <a:t>kořeny </a:t>
            </a:r>
            <a:r>
              <a:rPr lang="cs-CZ" b="1" dirty="0"/>
              <a:t>v dávné historii Ruska, jen málo ovlivněné průniky cizích stravovacích zvyků </a:t>
            </a:r>
            <a:r>
              <a:rPr lang="cs-CZ" dirty="0"/>
              <a:t>obchodníků nebo pozdějších dobyvatelů těchto území. </a:t>
            </a:r>
            <a:r>
              <a:rPr lang="cs-CZ" b="1" dirty="0"/>
              <a:t>Snaha </a:t>
            </a:r>
            <a:r>
              <a:rPr lang="cs-CZ" b="1" dirty="0" smtClean="0"/>
              <a:t>o samozásobování </a:t>
            </a:r>
            <a:r>
              <a:rPr lang="cs-CZ" dirty="0"/>
              <a:t>je tradicí ruské kuchyně.</a:t>
            </a:r>
          </a:p>
          <a:p>
            <a:r>
              <a:rPr lang="cs-CZ" dirty="0"/>
              <a:t>R</a:t>
            </a:r>
            <a:r>
              <a:rPr lang="cs-CZ" dirty="0" smtClean="0"/>
              <a:t>ůznorodá</a:t>
            </a:r>
            <a:r>
              <a:rPr lang="cs-CZ" dirty="0"/>
              <a:t>, pestrá a rozmanitá, </a:t>
            </a:r>
            <a:r>
              <a:rPr lang="cs-CZ" dirty="0" smtClean="0"/>
              <a:t>základ v národních kuchyních </a:t>
            </a:r>
            <a:r>
              <a:rPr lang="cs-CZ" dirty="0"/>
              <a:t>Ruské federace, </a:t>
            </a:r>
            <a:r>
              <a:rPr lang="cs-CZ" dirty="0" smtClean="0"/>
              <a:t>historicky odkázaných </a:t>
            </a:r>
            <a:r>
              <a:rPr lang="cs-CZ" dirty="0"/>
              <a:t>na vlastní produkci potravin, dovoz jiných surovin nebyl díky velkým vzdálenostem možný. </a:t>
            </a:r>
            <a:r>
              <a:rPr lang="cs-CZ" b="1" dirty="0"/>
              <a:t>S</a:t>
            </a:r>
            <a:r>
              <a:rPr lang="cs-CZ" b="1" dirty="0" smtClean="0"/>
              <a:t>ložité </a:t>
            </a:r>
            <a:r>
              <a:rPr lang="cs-CZ" b="1" dirty="0"/>
              <a:t>přírodní podmínky </a:t>
            </a:r>
            <a:r>
              <a:rPr lang="cs-CZ" dirty="0"/>
              <a:t>(tuhé zimy, sucho, horká léta) </a:t>
            </a:r>
            <a:r>
              <a:rPr lang="cs-CZ" dirty="0" smtClean="0"/>
              <a:t>vlastní </a:t>
            </a:r>
            <a:r>
              <a:rPr lang="cs-CZ" dirty="0"/>
              <a:t>zásoby, vhodný způsob uchovávání a konzervace potravin a možnosti hrozby </a:t>
            </a:r>
            <a:r>
              <a:rPr lang="cs-CZ" dirty="0" smtClean="0"/>
              <a:t>neúrody.</a:t>
            </a:r>
            <a:endParaRPr lang="cs-CZ" dirty="0"/>
          </a:p>
          <a:p>
            <a:r>
              <a:rPr lang="cs-CZ" b="1" dirty="0"/>
              <a:t>Základem je </a:t>
            </a:r>
            <a:r>
              <a:rPr lang="cs-CZ" b="1" dirty="0" smtClean="0"/>
              <a:t>všestranné využití </a:t>
            </a:r>
            <a:r>
              <a:rPr lang="cs-CZ" b="1" dirty="0"/>
              <a:t>masa </a:t>
            </a:r>
            <a:r>
              <a:rPr lang="cs-CZ" dirty="0"/>
              <a:t>(</a:t>
            </a:r>
            <a:r>
              <a:rPr lang="cs-CZ" dirty="0" smtClean="0"/>
              <a:t>domácí </a:t>
            </a:r>
            <a:r>
              <a:rPr lang="cs-CZ" dirty="0"/>
              <a:t>dobytek, drůbež, ryby, zvěřina), obilnin (ječmen, proso, žito jako </a:t>
            </a:r>
            <a:r>
              <a:rPr lang="cs-CZ" dirty="0" smtClean="0"/>
              <a:t>základ </a:t>
            </a:r>
            <a:r>
              <a:rPr lang="cs-CZ" dirty="0"/>
              <a:t>mnoha jídel z mouky a kvasu, ale i lihovin z nich) lesních plodů (ovoce, houby), mléčných výrobků (syrý, máslo, smetana) a čerstvé nebo konzervované zeleniny. </a:t>
            </a:r>
            <a:endParaRPr lang="cs-CZ" dirty="0" smtClean="0"/>
          </a:p>
          <a:p>
            <a:r>
              <a:rPr lang="cs-CZ" b="1" dirty="0" smtClean="0"/>
              <a:t>Na </a:t>
            </a:r>
            <a:r>
              <a:rPr lang="cs-CZ" b="1" dirty="0"/>
              <a:t>využití těchto základních surovin se zakládá i způsob přípravy jídel</a:t>
            </a:r>
            <a:r>
              <a:rPr lang="cs-CZ" dirty="0"/>
              <a:t>, mnohé variace základních receptů, které nacházíme v ruských kuchařkách (</a:t>
            </a:r>
            <a:r>
              <a:rPr lang="cs-CZ" b="1" dirty="0"/>
              <a:t>příkladem je třeba mnoho způsobů přípravy tradičního boršče</a:t>
            </a:r>
            <a:r>
              <a:rPr lang="cs-CZ" dirty="0"/>
              <a:t>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6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668"/>
            <a:ext cx="10515600" cy="6915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Historicky </a:t>
            </a:r>
            <a:r>
              <a:rPr lang="cs-CZ" dirty="0" smtClean="0"/>
              <a:t>docházelo k </a:t>
            </a:r>
            <a:r>
              <a:rPr lang="cs-CZ" dirty="0"/>
              <a:t>obohacení </a:t>
            </a:r>
            <a:r>
              <a:rPr lang="cs-CZ" dirty="0" smtClean="0"/>
              <a:t>tradiční </a:t>
            </a:r>
            <a:r>
              <a:rPr lang="cs-CZ" dirty="0"/>
              <a:t>ruské lidové kuchyně o nové prvky - např. obchodní </a:t>
            </a:r>
            <a:r>
              <a:rPr lang="cs-CZ" b="1" dirty="0"/>
              <a:t>hedvábná stezka z Kavkazu, Persie a Osmanské říše</a:t>
            </a:r>
            <a:r>
              <a:rPr lang="cs-CZ" dirty="0"/>
              <a:t> dala ruské kuchyni kořenný nádech Orientu.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Rovněž </a:t>
            </a:r>
            <a:r>
              <a:rPr lang="cs-CZ" b="1" dirty="0"/>
              <a:t>náboženské zvyky a tradice </a:t>
            </a:r>
            <a:r>
              <a:rPr lang="cs-CZ" dirty="0"/>
              <a:t>ruského pravoslavného křesťanství ovlivňují způsob stravovaní, z této doby např. pochází mnoho receptů na početná bezmasá jídla v postní době.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Snaha </a:t>
            </a:r>
            <a:r>
              <a:rPr lang="cs-CZ" dirty="0"/>
              <a:t>o uzemní a obchodní expanzi v období 16. až 18. století </a:t>
            </a:r>
            <a:r>
              <a:rPr lang="cs-CZ" b="1" dirty="0"/>
              <a:t>přinesla</a:t>
            </a:r>
            <a:r>
              <a:rPr lang="cs-CZ" dirty="0"/>
              <a:t> do ruské kuchyně </a:t>
            </a:r>
            <a:r>
              <a:rPr lang="cs-CZ" b="1" dirty="0"/>
              <a:t>nové recepty a výrobní postupy</a:t>
            </a:r>
            <a:r>
              <a:rPr lang="cs-CZ" dirty="0"/>
              <a:t>. </a:t>
            </a:r>
            <a:r>
              <a:rPr lang="cs-CZ" b="1" dirty="0"/>
              <a:t>Začala se využívat např. zmrzlina</a:t>
            </a:r>
            <a:r>
              <a:rPr lang="cs-CZ" dirty="0"/>
              <a:t>, sladké pečivo, </a:t>
            </a:r>
            <a:r>
              <a:rPr lang="cs-CZ" b="1" dirty="0"/>
              <a:t>čokoláda,</a:t>
            </a:r>
            <a:r>
              <a:rPr lang="cs-CZ" dirty="0"/>
              <a:t> řada nových značek vín a likérů.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Od </a:t>
            </a:r>
            <a:r>
              <a:rPr lang="cs-CZ" dirty="0"/>
              <a:t>doby vlády Kateřiny Veliké (1729-1796) začalo být v bohatých kruzích </a:t>
            </a:r>
            <a:r>
              <a:rPr lang="cs-CZ" b="1" dirty="0"/>
              <a:t>módní přejímat pravidla jiných gastronomií a přivážet si suroviny i personál z cizích zemí. </a:t>
            </a:r>
            <a:r>
              <a:rPr lang="cs-CZ" dirty="0"/>
              <a:t>Ruská carevna byla ostatně původem také z </a:t>
            </a:r>
            <a:r>
              <a:rPr lang="cs-CZ" dirty="0" smtClean="0"/>
              <a:t>Německa. </a:t>
            </a:r>
          </a:p>
          <a:p>
            <a:pPr marL="0" indent="0">
              <a:buNone/>
            </a:pPr>
            <a:r>
              <a:rPr lang="cs-CZ" dirty="0" smtClean="0"/>
              <a:t>V aristokratickém </a:t>
            </a:r>
            <a:r>
              <a:rPr lang="cs-CZ" dirty="0"/>
              <a:t>Rusku </a:t>
            </a:r>
            <a:r>
              <a:rPr lang="cs-CZ" b="1" dirty="0" smtClean="0"/>
              <a:t>vliv </a:t>
            </a:r>
            <a:r>
              <a:rPr lang="cs-CZ" b="1" dirty="0"/>
              <a:t>vytříbené francouzské kuchyně </a:t>
            </a:r>
            <a:r>
              <a:rPr lang="cs-CZ" dirty="0"/>
              <a:t>i francouzského způsobu stolování a jejího pronikání do původní ruské kuchyně – a také opačně, když ruská jídla pronikla do Evropy (např. hovězí </a:t>
            </a:r>
            <a:r>
              <a:rPr lang="cs-CZ" dirty="0" err="1"/>
              <a:t>Stroganoff</a:t>
            </a:r>
            <a:r>
              <a:rPr lang="cs-CZ" dirty="0"/>
              <a:t>).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9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760" y="174567"/>
            <a:ext cx="11563004" cy="2826328"/>
          </a:xfrm>
        </p:spPr>
        <p:txBody>
          <a:bodyPr>
            <a:noAutofit/>
          </a:bodyPr>
          <a:lstStyle/>
          <a:p>
            <a:pPr marL="0" indent="0"/>
            <a:r>
              <a:rPr lang="cs-CZ" sz="2400" b="1" dirty="0" smtClean="0"/>
              <a:t>Základem</a:t>
            </a:r>
            <a:r>
              <a:rPr lang="cs-CZ" sz="2400" dirty="0" smtClean="0"/>
              <a:t> celé ruské kuchyně jsou </a:t>
            </a:r>
            <a:r>
              <a:rPr lang="cs-CZ" sz="2400" b="1" dirty="0" smtClean="0"/>
              <a:t>polévky, </a:t>
            </a:r>
            <a:r>
              <a:rPr lang="cs-CZ" sz="2400" dirty="0" smtClean="0"/>
              <a:t>mnoho druhů a mají </a:t>
            </a:r>
            <a:r>
              <a:rPr lang="cs-CZ" sz="2400" b="1" dirty="0" smtClean="0"/>
              <a:t>význam výživový i psychologický </a:t>
            </a:r>
            <a:r>
              <a:rPr lang="cs-CZ" sz="2400" dirty="0" smtClean="0"/>
              <a:t>- v chladných obdobích roku příjemně zahřejí a některé mají také značnou nutriční hodnotu. </a:t>
            </a:r>
            <a:br>
              <a:rPr lang="cs-CZ" sz="2400" dirty="0" smtClean="0"/>
            </a:br>
            <a:r>
              <a:rPr lang="cs-CZ" sz="2400" b="1" dirty="0" smtClean="0"/>
              <a:t>Hlavní jídla </a:t>
            </a:r>
            <a:r>
              <a:rPr lang="cs-CZ" sz="2400" dirty="0" smtClean="0"/>
              <a:t>jsou v průběhu týdne </a:t>
            </a:r>
            <a:r>
              <a:rPr lang="cs-CZ" sz="2400" b="1" dirty="0" smtClean="0"/>
              <a:t>poměrně jednoduchá a </a:t>
            </a:r>
            <a:r>
              <a:rPr lang="cs-CZ" sz="2400" b="1" dirty="0"/>
              <a:t>č</a:t>
            </a:r>
            <a:r>
              <a:rPr lang="cs-CZ" sz="2400" b="1" dirty="0" smtClean="0"/>
              <a:t>asto bezmasá</a:t>
            </a:r>
            <a:r>
              <a:rPr lang="cs-CZ" sz="2400" dirty="0" smtClean="0"/>
              <a:t>, během víkendů a svátků jsou velkou příležitostí k okázalému stolování a hojnosti výběru nabízených pokrmů. </a:t>
            </a:r>
            <a:br>
              <a:rPr lang="cs-CZ" sz="2400" dirty="0" smtClean="0"/>
            </a:br>
            <a:r>
              <a:rPr lang="cs-CZ" sz="2400" b="1" dirty="0" smtClean="0"/>
              <a:t>Na stole je obvykle řada studených předkrmů, teplých jídel, moučníků a ovoce </a:t>
            </a:r>
            <a:r>
              <a:rPr lang="cs-CZ" sz="2400" dirty="0" smtClean="0"/>
              <a:t>- vše je doprovázeno patřičným přídělem nápojů, včetně dostatku všudypřítomné a oblíbené vodky.</a:t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0661" y="4729942"/>
            <a:ext cx="5689601" cy="15129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 smtClean="0"/>
              <a:t>Šči</a:t>
            </a:r>
            <a:r>
              <a:rPr lang="cs-CZ" dirty="0" smtClean="0"/>
              <a:t> – zelná polévka (</a:t>
            </a:r>
            <a:r>
              <a:rPr lang="cs-CZ" b="1" dirty="0" smtClean="0"/>
              <a:t>6 přísad</a:t>
            </a:r>
            <a:r>
              <a:rPr lang="cs-CZ" dirty="0" smtClean="0"/>
              <a:t>: zelí, </a:t>
            </a:r>
            <a:r>
              <a:rPr lang="cs-CZ" dirty="0" smtClean="0">
                <a:hlinkClick r:id="rId2" tooltip="Maso"/>
              </a:rPr>
              <a:t>maso</a:t>
            </a:r>
            <a:r>
              <a:rPr lang="cs-CZ" dirty="0" smtClean="0"/>
              <a:t>, výjimečně i </a:t>
            </a:r>
            <a:r>
              <a:rPr lang="cs-CZ" dirty="0" smtClean="0">
                <a:hlinkClick r:id="rId3" tooltip="Ryby"/>
              </a:rPr>
              <a:t>ryby</a:t>
            </a:r>
            <a:r>
              <a:rPr lang="cs-CZ" dirty="0" smtClean="0"/>
              <a:t> nebo </a:t>
            </a:r>
            <a:r>
              <a:rPr lang="cs-CZ" dirty="0" smtClean="0">
                <a:hlinkClick r:id="rId4" tooltip="Houby"/>
              </a:rPr>
              <a:t>houby</a:t>
            </a:r>
            <a:r>
              <a:rPr lang="cs-CZ" dirty="0" smtClean="0"/>
              <a:t>, </a:t>
            </a:r>
            <a:r>
              <a:rPr lang="cs-CZ" dirty="0" smtClean="0">
                <a:hlinkClick r:id="rId5" tooltip="Mrkev obecná"/>
              </a:rPr>
              <a:t>mrkev</a:t>
            </a:r>
            <a:r>
              <a:rPr lang="cs-CZ" dirty="0" smtClean="0"/>
              <a:t> nebo kořen </a:t>
            </a:r>
            <a:r>
              <a:rPr lang="cs-CZ" dirty="0" smtClean="0">
                <a:hlinkClick r:id="rId6" tooltip="Petržel"/>
              </a:rPr>
              <a:t>petržele</a:t>
            </a:r>
            <a:r>
              <a:rPr lang="cs-CZ" dirty="0" smtClean="0"/>
              <a:t>, aromatické bylinky </a:t>
            </a:r>
            <a:r>
              <a:rPr lang="cs-CZ" dirty="0" smtClean="0">
                <a:hlinkClick r:id="rId7" tooltip="Cibule kuchyňská"/>
              </a:rPr>
              <a:t>cibule</a:t>
            </a:r>
            <a:r>
              <a:rPr lang="cs-CZ" dirty="0" smtClean="0"/>
              <a:t>, </a:t>
            </a:r>
            <a:r>
              <a:rPr lang="cs-CZ" dirty="0" smtClean="0">
                <a:hlinkClick r:id="rId8" tooltip="Miřík celer"/>
              </a:rPr>
              <a:t>celer</a:t>
            </a:r>
            <a:r>
              <a:rPr lang="cs-CZ" dirty="0" smtClean="0"/>
              <a:t>, </a:t>
            </a:r>
            <a:r>
              <a:rPr lang="cs-CZ" dirty="0" smtClean="0">
                <a:hlinkClick r:id="rId9" tooltip="Kopr"/>
              </a:rPr>
              <a:t>kopr</a:t>
            </a:r>
            <a:r>
              <a:rPr lang="cs-CZ" dirty="0" smtClean="0"/>
              <a:t>, </a:t>
            </a:r>
            <a:r>
              <a:rPr lang="cs-CZ" dirty="0" smtClean="0">
                <a:hlinkClick r:id="rId10" tooltip="Česnek kuchyňský"/>
              </a:rPr>
              <a:t>česnek</a:t>
            </a:r>
            <a:r>
              <a:rPr lang="cs-CZ" dirty="0" smtClean="0"/>
              <a:t> a </a:t>
            </a:r>
            <a:r>
              <a:rPr lang="cs-CZ" dirty="0" smtClean="0">
                <a:hlinkClick r:id="rId11" tooltip="Pepř"/>
              </a:rPr>
              <a:t>pepř</a:t>
            </a:r>
            <a:r>
              <a:rPr lang="cs-CZ" dirty="0" smtClean="0"/>
              <a:t> a kyselé přísady </a:t>
            </a:r>
            <a:r>
              <a:rPr lang="cs-CZ" dirty="0" smtClean="0">
                <a:hlinkClick r:id="rId12" tooltip="Smetana"/>
              </a:rPr>
              <a:t>smetana</a:t>
            </a:r>
            <a:r>
              <a:rPr lang="cs-CZ" dirty="0" smtClean="0"/>
              <a:t>, </a:t>
            </a:r>
            <a:r>
              <a:rPr lang="cs-CZ" dirty="0" smtClean="0">
                <a:hlinkClick r:id="rId13" tooltip="Jablko"/>
              </a:rPr>
              <a:t>jablka</a:t>
            </a:r>
            <a:r>
              <a:rPr lang="cs-CZ" dirty="0" smtClean="0"/>
              <a:t>, nálev z kysaného zelí). </a:t>
            </a:r>
            <a:endParaRPr lang="cs-CZ" dirty="0"/>
          </a:p>
        </p:txBody>
      </p:sp>
      <p:pic>
        <p:nvPicPr>
          <p:cNvPr id="57346" name="Picture 2" descr="https://upload.wikimedia.org/wikipedia/commons/thumb/4/4a/Schi.jpg/220px-Sch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2775" y="3067395"/>
            <a:ext cx="4278282" cy="3208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3305"/>
            <a:ext cx="10515600" cy="1325563"/>
          </a:xfrm>
        </p:spPr>
        <p:txBody>
          <a:bodyPr/>
          <a:lstStyle/>
          <a:p>
            <a:r>
              <a:rPr lang="cs-CZ" dirty="0"/>
              <a:t>Některá ruská národní jídla: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818" y="772732"/>
            <a:ext cx="7223760" cy="6310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i="1" dirty="0" smtClean="0"/>
              <a:t>„</a:t>
            </a:r>
            <a:r>
              <a:rPr lang="cs-CZ" b="1" i="1" dirty="0"/>
              <a:t>Boršč</a:t>
            </a:r>
            <a:r>
              <a:rPr lang="cs-CZ" i="1" dirty="0"/>
              <a:t>“, </a:t>
            </a:r>
            <a:r>
              <a:rPr lang="cs-CZ" dirty="0" smtClean="0"/>
              <a:t>velmi </a:t>
            </a:r>
            <a:r>
              <a:rPr lang="cs-CZ" dirty="0"/>
              <a:t>známá zeleninová polévka. Má více možných způsobů přípravy, např. v ukrajinské kuchyni se klade důraz na sytě červenou barvu z červené řepy. </a:t>
            </a:r>
            <a:r>
              <a:rPr lang="cs-CZ" b="1" dirty="0"/>
              <a:t>V původním receptu je to lidová ruská venkovská bezmasá zeleninová polévka, své varianty má i v Polsku </a:t>
            </a:r>
            <a:r>
              <a:rPr lang="cs-CZ" dirty="0"/>
              <a:t>(</a:t>
            </a:r>
            <a:r>
              <a:rPr lang="cs-CZ" dirty="0" err="1"/>
              <a:t>bigos</a:t>
            </a:r>
            <a:r>
              <a:rPr lang="cs-CZ" dirty="0"/>
              <a:t>), Bulharsku (</a:t>
            </a:r>
            <a:r>
              <a:rPr lang="cs-CZ" dirty="0" err="1"/>
              <a:t>čorba</a:t>
            </a:r>
            <a:r>
              <a:rPr lang="cs-CZ" dirty="0"/>
              <a:t>) nebo Německu (</a:t>
            </a:r>
            <a:r>
              <a:rPr lang="cs-CZ" dirty="0" err="1"/>
              <a:t>eintopf</a:t>
            </a:r>
            <a:r>
              <a:rPr lang="cs-CZ" dirty="0"/>
              <a:t>). Základem je vývar z hovězích morkových kostí a masa, který se přidá k na sádle osmažené směsi zeleniny (mrkev, zelí, cibule, červená řepa, brambory) a vše se povaří. Do hotové polévky se přidá uvařené maso, dochutí se octem a cukrem, porce se doplní kysanou smetanou.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http://www.</a:t>
            </a:r>
            <a:r>
              <a:rPr lang="cs-CZ" dirty="0" err="1" smtClean="0"/>
              <a:t>ceskatelevize.cz</a:t>
            </a:r>
            <a:r>
              <a:rPr lang="cs-CZ" dirty="0" smtClean="0"/>
              <a:t>/porady/10084897100-kluci-v-akci/1137-recepty/123-rusky-</a:t>
            </a:r>
            <a:r>
              <a:rPr lang="cs-CZ" dirty="0" err="1" smtClean="0"/>
              <a:t>borsc</a:t>
            </a:r>
            <a:r>
              <a:rPr lang="cs-CZ" dirty="0" smtClean="0"/>
              <a:t>/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b="1" i="1" dirty="0"/>
              <a:t>Soljanka</a:t>
            </a:r>
            <a:r>
              <a:rPr lang="cs-CZ" i="1" dirty="0"/>
              <a:t>“ </a:t>
            </a:r>
            <a:r>
              <a:rPr lang="cs-CZ" dirty="0"/>
              <a:t>(sladko-kyselá zeleninová polévka s uzeninou), „</a:t>
            </a:r>
            <a:r>
              <a:rPr lang="cs-CZ" i="1" dirty="0"/>
              <a:t>Šči“ </a:t>
            </a:r>
            <a:r>
              <a:rPr lang="cs-CZ" dirty="0"/>
              <a:t>(polévka s kousky hovězího masa, zelí, mrkve, květáku, cibule, celeru, kopru, česneku, jablek – vše dochucené smetanou). Další polévkou ruské kuchyně je „</a:t>
            </a:r>
            <a:r>
              <a:rPr lang="cs-CZ" i="1" dirty="0" err="1" smtClean="0"/>
              <a:t>Okroška</a:t>
            </a:r>
            <a:r>
              <a:rPr lang="cs-CZ" i="1" dirty="0" smtClean="0"/>
              <a:t>“, </a:t>
            </a:r>
            <a:r>
              <a:rPr lang="cs-CZ" dirty="0" smtClean="0"/>
              <a:t>založená </a:t>
            </a:r>
            <a:r>
              <a:rPr lang="cs-CZ" dirty="0"/>
              <a:t>na kvasu, připraveného z vody, mouky a kvasnic. V hotovém kvasu se vaří dva základní druhy zeleninových přísad, chuťově neutrální (brambory a mrkev) a chuťově výrazně druhy (kopr, petržel, celer). Přidají se podle volby různé druhy vařeného masa nebo ryby. Polévka se podává obvykle s vařeným vejcem a smetanou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5362" name="Picture 2" descr="Solja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2215" y="3673099"/>
            <a:ext cx="3933825" cy="2809876"/>
          </a:xfrm>
          <a:prstGeom prst="rect">
            <a:avLst/>
          </a:prstGeom>
          <a:noFill/>
        </p:spPr>
      </p:pic>
      <p:pic>
        <p:nvPicPr>
          <p:cNvPr id="15364" name="Picture 4" descr="https://encrypted-tbn2.gstatic.com/images?q=tbn:ANd9GcSwJ3vFVL23o68jB-Cben4IHJo5UemWH8jI55qhnOL_CnlEgqxhZIj_d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528" y="197370"/>
            <a:ext cx="4207019" cy="3227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1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382" y="0"/>
            <a:ext cx="6001789" cy="71073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i="1" dirty="0"/>
              <a:t>„</a:t>
            </a:r>
            <a:r>
              <a:rPr lang="cs-CZ" i="1" dirty="0" err="1"/>
              <a:t>Beef</a:t>
            </a:r>
            <a:r>
              <a:rPr lang="cs-CZ" i="1" dirty="0"/>
              <a:t> </a:t>
            </a:r>
            <a:r>
              <a:rPr lang="cs-CZ" i="1" dirty="0" err="1"/>
              <a:t>Stroganoff</a:t>
            </a:r>
            <a:r>
              <a:rPr lang="cs-CZ" i="1" dirty="0"/>
              <a:t>“, </a:t>
            </a:r>
            <a:r>
              <a:rPr lang="cs-CZ" b="1" dirty="0"/>
              <a:t>hovězí </a:t>
            </a:r>
            <a:r>
              <a:rPr lang="cs-CZ" b="1" dirty="0" err="1"/>
              <a:t>Stroganoff</a:t>
            </a:r>
            <a:r>
              <a:rPr lang="cs-CZ" dirty="0"/>
              <a:t>. Není doposud úplně jasné, zda je toto nyní světoznámé jídlo pojmenováno po bohaté šlechtické rodině </a:t>
            </a:r>
            <a:r>
              <a:rPr lang="cs-CZ" dirty="0" err="1"/>
              <a:t>Stroganovců</a:t>
            </a:r>
            <a:r>
              <a:rPr lang="cs-CZ" dirty="0"/>
              <a:t> ze sibiřského Novgorodu, nebo po čelném představiteli rodu, knížeti Grigoriji Alexandroviči </a:t>
            </a:r>
            <a:r>
              <a:rPr lang="cs-CZ" dirty="0" err="1"/>
              <a:t>Stroganovovi</a:t>
            </a:r>
            <a:r>
              <a:rPr lang="cs-CZ" dirty="0"/>
              <a:t> (1774 - 1857). Byl také starostou města Oděsa, měl velké sociální cítění a ve svém sídle i velmi pohostinným člověkem pro všechny, kteří jej navštívili. </a:t>
            </a:r>
          </a:p>
          <a:p>
            <a:pPr marL="0" indent="0">
              <a:buNone/>
            </a:pPr>
            <a:r>
              <a:rPr lang="cs-CZ" dirty="0"/>
              <a:t>O receptu se zmiňuje slavný francouzský kuchař </a:t>
            </a:r>
            <a:r>
              <a:rPr lang="cs-CZ" b="1" dirty="0"/>
              <a:t>August </a:t>
            </a:r>
            <a:r>
              <a:rPr lang="cs-CZ" b="1" dirty="0" err="1"/>
              <a:t>Escoffier</a:t>
            </a:r>
            <a:r>
              <a:rPr lang="cs-CZ" b="1" dirty="0"/>
              <a:t> </a:t>
            </a:r>
            <a:r>
              <a:rPr lang="cs-CZ" dirty="0"/>
              <a:t>ve své slavné kuchařské knize „</a:t>
            </a:r>
            <a:r>
              <a:rPr lang="cs-CZ" dirty="0" err="1"/>
              <a:t>Guide</a:t>
            </a:r>
            <a:r>
              <a:rPr lang="cs-CZ" dirty="0"/>
              <a:t> </a:t>
            </a:r>
            <a:r>
              <a:rPr lang="cs-CZ" dirty="0" err="1"/>
              <a:t>Culinaire</a:t>
            </a:r>
            <a:r>
              <a:rPr lang="cs-CZ" dirty="0"/>
              <a:t>“ pocházející z roku 1903. Na přípravu jídla se doporučuje použít vysoce kvalitní hovězí maso, nejlépe svíčkovou, nakrájenou na nudličky. Maso se nejprve prudce opeče na másle a vyjme. Do výpeku přidáme jemně nakrájenou cibulku, žampiony, </a:t>
            </a:r>
            <a:r>
              <a:rPr lang="cs-CZ" dirty="0" smtClean="0"/>
              <a:t>kyselé </a:t>
            </a:r>
            <a:r>
              <a:rPr lang="cs-CZ" dirty="0"/>
              <a:t>okurky a vše osmahneme. Jemně zaprášíme moukou, přidáme vývar, hořčici, cukr, sůl, citronovou šťávu a zjemníme máslem. Do hotové omáčky přidáme smetanu a znovu prohřejeme i s masem. Podáváme s rýží nebo s noky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err="1" smtClean="0"/>
              <a:t>Okroška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4340" name="Picture 4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619" y="149629"/>
            <a:ext cx="5715000" cy="3333750"/>
          </a:xfrm>
          <a:prstGeom prst="rect">
            <a:avLst/>
          </a:prstGeom>
          <a:noFill/>
        </p:spPr>
      </p:pic>
      <p:pic>
        <p:nvPicPr>
          <p:cNvPr id="14342" name="Picture 6" descr="&amp;Rcy;&amp;iecy;&amp;zcy;&amp;ucy;&amp;lcy;&amp;tcy;&amp;acy;&amp;tcy; &amp;s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259" y="3555678"/>
            <a:ext cx="4149321" cy="3111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37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00731"/>
            <a:ext cx="10515600" cy="67549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Z těchto základních surovin se připravuje </a:t>
            </a:r>
            <a:r>
              <a:rPr lang="cs-CZ" b="1" dirty="0"/>
              <a:t>řada místních specialit</a:t>
            </a:r>
            <a:r>
              <a:rPr lang="cs-CZ" dirty="0"/>
              <a:t>, </a:t>
            </a:r>
            <a:r>
              <a:rPr lang="cs-CZ" b="1" dirty="0" smtClean="0"/>
              <a:t>polská </a:t>
            </a:r>
            <a:r>
              <a:rPr lang="cs-CZ" b="1" dirty="0"/>
              <a:t>kuchyně je lidová, čerpá z místních produktů a tradičních receptur.</a:t>
            </a:r>
          </a:p>
          <a:p>
            <a:r>
              <a:rPr lang="cs-CZ" b="1" dirty="0"/>
              <a:t>Polévky </a:t>
            </a:r>
            <a:r>
              <a:rPr lang="cs-CZ" b="1" dirty="0" smtClean="0"/>
              <a:t>- </a:t>
            </a:r>
            <a:r>
              <a:rPr lang="cs-CZ" b="1" dirty="0"/>
              <a:t>hlavně zeleninové vývary</a:t>
            </a:r>
            <a:r>
              <a:rPr lang="cs-CZ" dirty="0"/>
              <a:t>, často s vložkami vařeného masa. </a:t>
            </a:r>
            <a:r>
              <a:rPr lang="cs-CZ" dirty="0" smtClean="0"/>
              <a:t>	„</a:t>
            </a:r>
            <a:r>
              <a:rPr lang="cs-CZ" i="1" dirty="0" err="1"/>
              <a:t>Chlodnik</a:t>
            </a:r>
            <a:r>
              <a:rPr lang="cs-CZ" dirty="0"/>
              <a:t>“ (studená polévka z kyselého mléka, červené řepy, okurek a </a:t>
            </a:r>
            <a:r>
              <a:rPr lang="cs-CZ" dirty="0" smtClean="0"/>
              <a:t>		bylinek</a:t>
            </a:r>
            <a:r>
              <a:rPr lang="cs-CZ" dirty="0"/>
              <a:t>),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„</a:t>
            </a:r>
            <a:r>
              <a:rPr lang="cs-CZ" dirty="0" err="1"/>
              <a:t>Kapusniak</a:t>
            </a:r>
            <a:r>
              <a:rPr lang="cs-CZ" dirty="0"/>
              <a:t>“ (zelná polévka)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„</a:t>
            </a:r>
            <a:r>
              <a:rPr lang="cs-CZ" dirty="0" err="1"/>
              <a:t>Ogorkova</a:t>
            </a:r>
            <a:r>
              <a:rPr lang="cs-CZ" dirty="0"/>
              <a:t>“ (z nakládaných okurek</a:t>
            </a:r>
            <a:r>
              <a:rPr lang="cs-CZ" dirty="0" smtClean="0"/>
              <a:t>),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„</a:t>
            </a:r>
            <a:r>
              <a:rPr lang="cs-CZ" i="1" dirty="0" err="1" smtClean="0"/>
              <a:t>Barszcz</a:t>
            </a:r>
            <a:r>
              <a:rPr lang="cs-CZ" i="1" dirty="0" smtClean="0"/>
              <a:t>“, 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dirty="0" smtClean="0"/>
              <a:t>studené ovocné polévky.</a:t>
            </a:r>
            <a:endParaRPr lang="cs-CZ" dirty="0"/>
          </a:p>
          <a:p>
            <a:r>
              <a:rPr lang="cs-CZ" b="1" dirty="0"/>
              <a:t>Maso</a:t>
            </a:r>
            <a:r>
              <a:rPr lang="cs-CZ" dirty="0"/>
              <a:t> se připravuje mnoha způsoby, hlavně však </a:t>
            </a:r>
            <a:r>
              <a:rPr lang="cs-CZ" b="1" dirty="0"/>
              <a:t>tradičně dušené s aromatickými omáčkami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Často </a:t>
            </a:r>
            <a:r>
              <a:rPr lang="cs-CZ" dirty="0"/>
              <a:t>jsou to vepřové kotlety - např. „</a:t>
            </a:r>
            <a:r>
              <a:rPr lang="cs-CZ" i="1" dirty="0"/>
              <a:t>Kotlet </a:t>
            </a:r>
            <a:r>
              <a:rPr lang="cs-CZ" i="1" dirty="0" err="1"/>
              <a:t>schabowy</a:t>
            </a:r>
            <a:r>
              <a:rPr lang="cs-CZ" dirty="0"/>
              <a:t>“ obalený ve strouhance, s brambory a klobásou.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Specialitou </a:t>
            </a:r>
            <a:r>
              <a:rPr lang="cs-CZ" dirty="0"/>
              <a:t>z hovězího jsou „</a:t>
            </a:r>
            <a:r>
              <a:rPr lang="cs-CZ" i="1" dirty="0" err="1"/>
              <a:t>Zrazy</a:t>
            </a:r>
            <a:r>
              <a:rPr lang="cs-CZ" i="1" dirty="0"/>
              <a:t> </a:t>
            </a:r>
            <a:r>
              <a:rPr lang="cs-CZ" i="1" dirty="0" err="1"/>
              <a:t>zawijane</a:t>
            </a:r>
            <a:r>
              <a:rPr lang="cs-CZ" dirty="0"/>
              <a:t>“ dušené závitky plněné okurkou, klobásou a houbami).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i="1" dirty="0" err="1"/>
              <a:t>Bigosz</a:t>
            </a:r>
            <a:r>
              <a:rPr lang="cs-CZ" dirty="0"/>
              <a:t>“ – jídlo z kysaného zelí s masem, uzeným masem a houbami.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i="1" dirty="0" err="1"/>
              <a:t>Gobki</a:t>
            </a:r>
            <a:r>
              <a:rPr lang="cs-CZ" dirty="0"/>
              <a:t>“ listy čerstvého zelí, plněné mletým masem s rýží. </a:t>
            </a:r>
            <a:endParaRPr lang="cs-CZ" dirty="0" smtClean="0"/>
          </a:p>
          <a:p>
            <a:r>
              <a:rPr lang="cs-CZ" b="1" dirty="0"/>
              <a:t>K</a:t>
            </a:r>
            <a:r>
              <a:rPr lang="cs-CZ" b="1" dirty="0" smtClean="0"/>
              <a:t>oláčky </a:t>
            </a:r>
            <a:r>
              <a:rPr lang="cs-CZ" b="1" dirty="0"/>
              <a:t>a </a:t>
            </a:r>
            <a:r>
              <a:rPr lang="cs-CZ" b="1" dirty="0" smtClean="0"/>
              <a:t>dorty</a:t>
            </a:r>
            <a:r>
              <a:rPr lang="cs-CZ" dirty="0" smtClean="0"/>
              <a:t> </a:t>
            </a:r>
            <a:r>
              <a:rPr lang="cs-CZ" dirty="0"/>
              <a:t>připravované dle místních receptur, </a:t>
            </a:r>
            <a:r>
              <a:rPr lang="cs-CZ" b="1" dirty="0"/>
              <a:t>s použitím kvalitních surovin </a:t>
            </a:r>
            <a:r>
              <a:rPr lang="cs-CZ" dirty="0"/>
              <a:t>- mléčné výrobky a smetana, čerstvé ovoce, ořechy. Oblíbené jsou i </a:t>
            </a:r>
            <a:r>
              <a:rPr lang="cs-CZ" b="1" dirty="0"/>
              <a:t>záviny plněné ovocem a mákem</a:t>
            </a:r>
            <a:r>
              <a:rPr lang="cs-CZ" b="1" dirty="0" smtClean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01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6038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193" y="182882"/>
            <a:ext cx="5296313" cy="68959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„</a:t>
            </a:r>
            <a:r>
              <a:rPr lang="cs-CZ" b="1" i="1" dirty="0"/>
              <a:t>Pelmeni</a:t>
            </a:r>
            <a:r>
              <a:rPr lang="cs-CZ" i="1" dirty="0"/>
              <a:t>“, </a:t>
            </a:r>
            <a:r>
              <a:rPr lang="cs-CZ" dirty="0"/>
              <a:t>plněné šátečky z nudlového těsta. Masová náplň se může připravit z více druhů mas, koření se cibulí, česnekem, solí a pepřem. Vaří se krátce v osolené vodě. Oblíbené jsou hlavně na Sibiři, kdy je možno potraviny v zimním období uchovávat dlouhou dobu bez nutnosti mít mrazničku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„</a:t>
            </a:r>
            <a:r>
              <a:rPr lang="cs-CZ" b="1" i="1" dirty="0" err="1"/>
              <a:t>Bliny</a:t>
            </a:r>
            <a:r>
              <a:rPr lang="cs-CZ" i="1" dirty="0"/>
              <a:t>“, </a:t>
            </a:r>
            <a:r>
              <a:rPr lang="cs-CZ" dirty="0"/>
              <a:t>jedná se v podstatě o ruskou variantu palačinek. V Rusku mají dosud velký náboženský význam, svým kulatým tvarem připomínají slunce. Dodnes je také dodržován pravoslavnou církví svátek „</a:t>
            </a:r>
            <a:r>
              <a:rPr lang="cs-CZ" dirty="0" err="1"/>
              <a:t>maslenice</a:t>
            </a:r>
            <a:r>
              <a:rPr lang="cs-CZ" dirty="0"/>
              <a:t>“ v překladu týden másla, kdy se toto sladké jídlo neodmyslitelně připravuje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Kvas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13314" name="AutoShape 2" descr="&amp;Rcy;&amp;iecy;&amp;zcy;&amp;ucy;&amp;lcy;&amp;tcy;&amp;acy;&amp;tcy; &amp;scy; &amp;icy;&amp;zcy;&amp;ocy;&amp;bcy;&amp;rcy;&amp;acy;&amp;zhcy;&amp;iecy;&amp;ncy;&amp;icy;&amp;iecy; &amp;zcy;&amp;acy; &amp;Pcy;&amp;iecy;&amp;lcy;&amp;mcy;&amp;iecy;&amp;ncy;&amp;icy;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316" name="AutoShape 4" descr="&amp;Rcy;&amp;iecy;&amp;zcy;&amp;ucy;&amp;lcy;&amp;tcy;&amp;acy;&amp;tcy; &amp;scy; &amp;icy;&amp;zcy;&amp;ocy;&amp;bcy;&amp;rcy;&amp;acy;&amp;zhcy;&amp;iecy;&amp;ncy;&amp;icy;&amp;iecy; &amp;zcy;&amp;acy; &amp;Pcy;&amp;iecy;&amp;lcy;&amp;mcy;&amp;iecy;&amp;ncy;&amp;icy;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318" name="Picture 6" descr="&amp;Rcy;&amp;iecy;&amp;zcy;&amp;ucy;&amp;lcy;&amp;tcy;&amp;acy;&amp;tcy; &amp;s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828" y="182881"/>
            <a:ext cx="5000105" cy="3749040"/>
          </a:xfrm>
          <a:prstGeom prst="rect">
            <a:avLst/>
          </a:prstGeom>
          <a:noFill/>
        </p:spPr>
      </p:pic>
      <p:pic>
        <p:nvPicPr>
          <p:cNvPr id="13320" name="Picture 8" descr="Image re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4129" y="4317183"/>
            <a:ext cx="2487871" cy="2290720"/>
          </a:xfrm>
          <a:prstGeom prst="rect">
            <a:avLst/>
          </a:prstGeom>
          <a:noFill/>
        </p:spPr>
      </p:pic>
      <p:pic>
        <p:nvPicPr>
          <p:cNvPr id="13322" name="Picture 10" descr="http://www.apetitonline.cz/sites/default/files/styles/630x420/public/recept/037_ape0509-1.jpg?itok=Q3OqsA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507" y="3963410"/>
            <a:ext cx="4030565" cy="2678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9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67426"/>
            <a:ext cx="10515600" cy="1325563"/>
          </a:xfrm>
        </p:spPr>
        <p:txBody>
          <a:bodyPr/>
          <a:lstStyle/>
          <a:p>
            <a:r>
              <a:rPr lang="cs-CZ" dirty="0"/>
              <a:t>Ukrajinská kuchyně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5513" y="875762"/>
            <a:ext cx="11396749" cy="59822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má </a:t>
            </a:r>
            <a:r>
              <a:rPr lang="cs-CZ" dirty="0"/>
              <a:t>s ruskou velmi mnoho společného.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Rozsáhle </a:t>
            </a:r>
            <a:r>
              <a:rPr lang="cs-CZ" dirty="0"/>
              <a:t>části Ukrajiny jsou považovány za </a:t>
            </a:r>
            <a:r>
              <a:rPr lang="cs-CZ" b="1" dirty="0"/>
              <a:t>obilnici Evropy</a:t>
            </a:r>
            <a:r>
              <a:rPr lang="cs-CZ" dirty="0"/>
              <a:t>. Zemědělství </a:t>
            </a:r>
            <a:r>
              <a:rPr lang="cs-CZ" dirty="0" smtClean="0"/>
              <a:t>- pěstování </a:t>
            </a:r>
            <a:r>
              <a:rPr lang="cs-CZ" dirty="0"/>
              <a:t>brambor, cibule, zelí, řepy, kořenové </a:t>
            </a:r>
            <a:r>
              <a:rPr lang="cs-CZ" dirty="0" smtClean="0"/>
              <a:t>zeleniny, chov prasat, hovězího dobytku, ovcí, koz </a:t>
            </a:r>
            <a:r>
              <a:rPr lang="cs-CZ" dirty="0"/>
              <a:t>a </a:t>
            </a:r>
            <a:r>
              <a:rPr lang="cs-CZ" dirty="0" smtClean="0"/>
              <a:t>domácí </a:t>
            </a:r>
            <a:r>
              <a:rPr lang="cs-CZ" dirty="0"/>
              <a:t>drůbeže.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lastní </a:t>
            </a:r>
            <a:r>
              <a:rPr lang="cs-CZ" dirty="0"/>
              <a:t>zdroje, </a:t>
            </a:r>
            <a:r>
              <a:rPr lang="cs-CZ" dirty="0" smtClean="0"/>
              <a:t>vaří </a:t>
            </a:r>
            <a:r>
              <a:rPr lang="cs-CZ" dirty="0"/>
              <a:t>se hodně z domácích </a:t>
            </a:r>
            <a:r>
              <a:rPr lang="cs-CZ" dirty="0" smtClean="0"/>
              <a:t>výpěstků, lidový </a:t>
            </a:r>
            <a:r>
              <a:rPr lang="cs-CZ" dirty="0"/>
              <a:t>charakter ukrajinských jídel – </a:t>
            </a:r>
            <a:r>
              <a:rPr lang="cs-CZ" b="1" dirty="0"/>
              <a:t>jsou vydatná, chutná a složením pestrá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Základem </a:t>
            </a:r>
            <a:r>
              <a:rPr lang="cs-CZ" b="1" dirty="0"/>
              <a:t>je používání mouky na různé druhy těst, nudlí, knedlíků, pirožků, pečiva a domácího chleba. </a:t>
            </a:r>
          </a:p>
          <a:p>
            <a:pPr marL="0" indent="0">
              <a:buNone/>
            </a:pPr>
            <a:r>
              <a:rPr lang="cs-CZ" dirty="0"/>
              <a:t>Oblíbené jsou </a:t>
            </a:r>
            <a:r>
              <a:rPr lang="cs-CZ" b="1" dirty="0"/>
              <a:t>různé náplně do těst, masové, zeleninové, ovocné</a:t>
            </a:r>
            <a:r>
              <a:rPr lang="cs-CZ" dirty="0"/>
              <a:t>. Tradičním jídlem jsou „</a:t>
            </a:r>
            <a:r>
              <a:rPr lang="cs-CZ" i="1" dirty="0" err="1"/>
              <a:t>pirožky“</a:t>
            </a:r>
            <a:r>
              <a:rPr lang="cs-CZ" dirty="0" err="1"/>
              <a:t>a</a:t>
            </a:r>
            <a:r>
              <a:rPr lang="cs-CZ" dirty="0"/>
              <a:t> „</a:t>
            </a:r>
            <a:r>
              <a:rPr lang="cs-CZ" i="1" dirty="0"/>
              <a:t>pelmeni“</a:t>
            </a:r>
            <a:r>
              <a:rPr lang="cs-CZ" dirty="0"/>
              <a:t>, těstovinové taštičky se zeleninovou nebo masovou náplní. Taštičky plněné ovocem a tvarohem jsou označovány jako „</a:t>
            </a:r>
            <a:r>
              <a:rPr lang="cs-CZ" i="1" dirty="0" err="1"/>
              <a:t>vareniky</a:t>
            </a:r>
            <a:r>
              <a:rPr lang="cs-CZ" dirty="0"/>
              <a:t>“. </a:t>
            </a:r>
          </a:p>
          <a:p>
            <a:pPr marL="0" indent="0">
              <a:buNone/>
            </a:pPr>
            <a:r>
              <a:rPr lang="cs-CZ" dirty="0"/>
              <a:t>Polévky </a:t>
            </a:r>
            <a:r>
              <a:rPr lang="cs-CZ" dirty="0" smtClean="0"/>
              <a:t>- mimo </a:t>
            </a:r>
            <a:r>
              <a:rPr lang="cs-CZ" dirty="0"/>
              <a:t>tradičního zeleninového „</a:t>
            </a:r>
            <a:r>
              <a:rPr lang="cs-CZ" i="1" dirty="0"/>
              <a:t>boršče“ </a:t>
            </a:r>
            <a:r>
              <a:rPr lang="cs-CZ" dirty="0"/>
              <a:t>(vaří se nejen ze zeleniny - i s masem, uzenou slaninou a na závěr nesmí chybět pořádná porce kysané smetany) </a:t>
            </a:r>
            <a:r>
              <a:rPr lang="cs-CZ" b="1" dirty="0"/>
              <a:t>je oblíbená i rybí sladko-kyselá polévka „</a:t>
            </a:r>
            <a:r>
              <a:rPr lang="cs-CZ" b="1" i="1" dirty="0"/>
              <a:t>soljanka“. </a:t>
            </a:r>
            <a:endParaRPr lang="cs-CZ" b="1" i="1" dirty="0" smtClean="0"/>
          </a:p>
          <a:p>
            <a:pPr marL="0" indent="0">
              <a:buNone/>
            </a:pPr>
            <a:r>
              <a:rPr lang="cs-CZ" dirty="0" smtClean="0"/>
              <a:t>Lidovým </a:t>
            </a:r>
            <a:r>
              <a:rPr lang="cs-CZ" dirty="0"/>
              <a:t>jídlem podávaným během týdne jsou </a:t>
            </a:r>
            <a:r>
              <a:rPr lang="cs-CZ" b="1" dirty="0"/>
              <a:t>plněné zelné listy </a:t>
            </a:r>
            <a:r>
              <a:rPr lang="cs-CZ" dirty="0"/>
              <a:t>zvané „</a:t>
            </a:r>
            <a:r>
              <a:rPr lang="cs-CZ" i="1" dirty="0" err="1"/>
              <a:t>golubci</a:t>
            </a:r>
            <a:r>
              <a:rPr lang="cs-CZ" i="1" dirty="0"/>
              <a:t>“, </a:t>
            </a:r>
            <a:r>
              <a:rPr lang="cs-CZ" dirty="0"/>
              <a:t>nebo vydatná smetanová omačká zvaná „</a:t>
            </a:r>
            <a:r>
              <a:rPr lang="cs-CZ" i="1" dirty="0" err="1"/>
              <a:t>tušonka</a:t>
            </a:r>
            <a:r>
              <a:rPr lang="cs-CZ" i="1" dirty="0"/>
              <a:t>“, </a:t>
            </a:r>
            <a:r>
              <a:rPr lang="cs-CZ" dirty="0"/>
              <a:t>podává se většinou s vařeným vepřovým masem a knedlíky.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517" y="191193"/>
            <a:ext cx="5987720" cy="6492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Více svátečním jídlem je „</a:t>
            </a:r>
            <a:r>
              <a:rPr lang="cs-CZ" b="1" i="1" dirty="0"/>
              <a:t>šašlik</a:t>
            </a:r>
            <a:r>
              <a:rPr lang="cs-CZ" i="1" dirty="0"/>
              <a:t>“</a:t>
            </a:r>
            <a:r>
              <a:rPr lang="cs-CZ" dirty="0"/>
              <a:t>, což je špíz z marinovaného jehněčího nebo kůzlečího masa, opékaný na </a:t>
            </a:r>
            <a:r>
              <a:rPr lang="cs-CZ" dirty="0" smtClean="0"/>
              <a:t>grilu.</a:t>
            </a:r>
          </a:p>
          <a:p>
            <a:pPr marL="0" indent="0">
              <a:buNone/>
            </a:pPr>
            <a:r>
              <a:rPr lang="cs-CZ" dirty="0" smtClean="0"/>
              <a:t>K </a:t>
            </a:r>
            <a:r>
              <a:rPr lang="cs-CZ" dirty="0"/>
              <a:t>moučníkům patří </a:t>
            </a:r>
            <a:r>
              <a:rPr lang="cs-CZ" dirty="0" smtClean="0"/>
              <a:t>medový </a:t>
            </a:r>
            <a:r>
              <a:rPr lang="cs-CZ" dirty="0"/>
              <a:t>dort „</a:t>
            </a:r>
            <a:r>
              <a:rPr lang="cs-CZ" i="1" dirty="0"/>
              <a:t>medovník“, </a:t>
            </a:r>
            <a:r>
              <a:rPr lang="cs-CZ" dirty="0"/>
              <a:t>jehož receptura pochází snad pravě z východní Ukrajiny. Jde o dort medově-karamelové chuti, složen z několika vrstev medového těsta, potřených krémem. </a:t>
            </a:r>
          </a:p>
          <a:p>
            <a:pPr marL="0" indent="0">
              <a:buNone/>
            </a:pPr>
            <a:r>
              <a:rPr lang="cs-CZ" dirty="0"/>
              <a:t>Na Ukrajině je dosud </a:t>
            </a:r>
            <a:r>
              <a:rPr lang="cs-CZ" b="1" dirty="0"/>
              <a:t>velmi oblíbené domácí zavařování všech možných produktů</a:t>
            </a:r>
            <a:r>
              <a:rPr lang="cs-CZ" dirty="0"/>
              <a:t> – vedle ovoce, zeleniny a hub se často zavařuje i maso a uzená slanina, nebo klobásy.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Jako </a:t>
            </a:r>
            <a:r>
              <a:rPr lang="cs-CZ" dirty="0"/>
              <a:t>každý východní národ, i </a:t>
            </a:r>
            <a:r>
              <a:rPr lang="cs-CZ" b="1" dirty="0"/>
              <a:t>Ukrajinci velmi rádi oslavují v rodinném kruhu</a:t>
            </a:r>
            <a:r>
              <a:rPr lang="cs-CZ" dirty="0"/>
              <a:t> – předpokladem je vždy bohatý stůl plný jídla i pití pro všechny zúčastněné.</a:t>
            </a:r>
          </a:p>
          <a:p>
            <a:endParaRPr lang="cs-CZ" dirty="0"/>
          </a:p>
        </p:txBody>
      </p:sp>
      <p:pic>
        <p:nvPicPr>
          <p:cNvPr id="11266" name="Picture 2" descr="&amp;Rcy;&amp;iecy;&amp;zcy;&amp;ucy;&amp;lcy;&amp;tcy;&amp;acy;&amp;tcy; &amp;s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5443" y="690908"/>
            <a:ext cx="5806557" cy="435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72741"/>
            <a:ext cx="3948545" cy="307572"/>
          </a:xfrm>
        </p:spPr>
        <p:txBody>
          <a:bodyPr>
            <a:noAutofit/>
          </a:bodyPr>
          <a:lstStyle/>
          <a:p>
            <a:r>
              <a:rPr lang="cs-CZ" sz="2400" b="1" dirty="0"/>
              <a:t>Charakteristika italské kuchyně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4422371"/>
            <a:ext cx="4380806" cy="243562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Pojem </a:t>
            </a:r>
            <a:r>
              <a:rPr lang="cs-CZ" b="1" dirty="0"/>
              <a:t>„</a:t>
            </a:r>
            <a:r>
              <a:rPr lang="cs-CZ" b="1" dirty="0">
                <a:solidFill>
                  <a:srgbClr val="FF0000"/>
                </a:solidFill>
              </a:rPr>
              <a:t>la dolce vita</a:t>
            </a:r>
            <a:r>
              <a:rPr lang="cs-CZ" b="1" dirty="0"/>
              <a:t>“ sladký život </a:t>
            </a:r>
            <a:r>
              <a:rPr lang="cs-CZ" dirty="0"/>
              <a:t>se tyká v hojné míre italského jídla a pití, tedy </a:t>
            </a:r>
            <a:r>
              <a:rPr lang="cs-CZ" b="1" dirty="0"/>
              <a:t>umění žít a vařit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Lahodné </a:t>
            </a:r>
            <a:r>
              <a:rPr lang="cs-CZ" dirty="0"/>
              <a:t>předkrmy,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těstoviny </a:t>
            </a:r>
            <a:r>
              <a:rPr lang="cs-CZ" dirty="0"/>
              <a:t>mnoha tvarů a provedení,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vynikající </a:t>
            </a:r>
            <a:r>
              <a:rPr lang="cs-CZ" dirty="0"/>
              <a:t>omáčky,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jemná </a:t>
            </a:r>
            <a:r>
              <a:rPr lang="cs-CZ" dirty="0"/>
              <a:t>grilovaná masa a ryby,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čerstvé </a:t>
            </a:r>
            <a:r>
              <a:rPr lang="cs-CZ" dirty="0"/>
              <a:t>zeleninové saláty s rafinovaně jednoduchou zálivkou,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hromada </a:t>
            </a:r>
            <a:r>
              <a:rPr lang="cs-CZ" b="1" dirty="0"/>
              <a:t>pečiva ke všem jídlům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ovoce </a:t>
            </a:r>
            <a:r>
              <a:rPr lang="cs-CZ" dirty="0"/>
              <a:t>a </a:t>
            </a:r>
            <a:r>
              <a:rPr lang="cs-CZ" b="1" dirty="0"/>
              <a:t>zmrzlina na závěr </a:t>
            </a:r>
            <a:r>
              <a:rPr lang="cs-CZ" dirty="0" smtClean="0"/>
              <a:t>– jednoduchá lidová podoba. </a:t>
            </a:r>
          </a:p>
          <a:p>
            <a:endParaRPr lang="cs-CZ" dirty="0"/>
          </a:p>
        </p:txBody>
      </p:sp>
      <p:pic>
        <p:nvPicPr>
          <p:cNvPr id="19458" name="Picture 2" descr="&amp;Rcy;&amp;iecy;&amp;zcy;&amp;ucy;&amp;lcy;&amp;tcy;&amp;acy;&amp;tcy; &amp;scy; &amp;icy;&amp;zcy;&amp;ocy;&amp;bcy;&amp;rcy;&amp;acy;&amp;zhcy;&amp;iecy;&amp;ncy;&amp;icy;&amp;iecy; &amp;zcy;&amp;acy; italská kuchyn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683" y="4122546"/>
            <a:ext cx="4098059" cy="2735454"/>
          </a:xfrm>
          <a:prstGeom prst="rect">
            <a:avLst/>
          </a:prstGeom>
          <a:noFill/>
        </p:spPr>
      </p:pic>
      <p:pic>
        <p:nvPicPr>
          <p:cNvPr id="19460" name="Picture 4" descr="Sýr parmaz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5596" y="3171596"/>
            <a:ext cx="3686404" cy="3686404"/>
          </a:xfrm>
          <a:prstGeom prst="rect">
            <a:avLst/>
          </a:prstGeom>
          <a:noFill/>
        </p:spPr>
      </p:pic>
      <p:pic>
        <p:nvPicPr>
          <p:cNvPr id="19464" name="Picture 8" descr="&amp;Rcy;&amp;iecy;&amp;zcy;&amp;ucy;&amp;lcy;&amp;tcy;&amp;acy;&amp;tcy; &amp;scy; &amp;icy;&amp;zcy;&amp;ocy;&amp;bcy;&amp;rcy;&amp;acy;&amp;zhcy;&amp;iecy;&amp;ncy;&amp;icy;&amp;iecy; &amp;zcy;&amp;acy; italská gastronom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15675" cy="4086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47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&amp;Rcy;&amp;iecy;&amp;zcy;&amp;ucy;&amp;lcy;&amp;tcy;&amp;acy;&amp;tcy; &amp;scy; &amp;icy;&amp;zcy;&amp;ocy;&amp;bcy;&amp;rcy;&amp;acy;&amp;zhcy;&amp;iecy;&amp;ncy;&amp;icy;&amp;iecy; &amp;zcy;&amp;acy; it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084" y="0"/>
            <a:ext cx="6891916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199505"/>
            <a:ext cx="54448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Základ – </a:t>
            </a:r>
            <a:r>
              <a:rPr lang="cs-CZ" b="1" dirty="0" smtClean="0">
                <a:solidFill>
                  <a:srgbClr val="FF0000"/>
                </a:solidFill>
              </a:rPr>
              <a:t>na nic si nehrát a vyniknout přirozenou chutí surovin</a:t>
            </a:r>
            <a:r>
              <a:rPr lang="cs-CZ" b="1" dirty="0" smtClean="0"/>
              <a:t>, pouze ji jemně doladit a dotvořit jako umělecké dílo na talíři. </a:t>
            </a:r>
          </a:p>
          <a:p>
            <a:r>
              <a:rPr lang="cs-CZ" b="1" dirty="0" smtClean="0"/>
              <a:t>Místní suroviny a prezentují své kuchařské umění na jiný způsob. </a:t>
            </a:r>
          </a:p>
          <a:p>
            <a:r>
              <a:rPr lang="cs-CZ" b="1" dirty="0" smtClean="0"/>
              <a:t>Základem je regionální mnohotvárnost, důraz na kvalitu použitých surovin a zažité tradice obyvatel každé oblasti.</a:t>
            </a:r>
          </a:p>
          <a:p>
            <a:r>
              <a:rPr lang="cs-CZ" b="1" dirty="0" smtClean="0"/>
              <a:t>Rodinná soudržnost u společného stolu </a:t>
            </a:r>
            <a:r>
              <a:rPr lang="cs-CZ" dirty="0" smtClean="0"/>
              <a:t>má své pokračování i na ulici, o jídle a pití se vášnivě debatuje, náhodně příchozí a turisté jsou do tohoto dění přirozeně vtaženi. 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654" y="648459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193" y="365125"/>
            <a:ext cx="5270269" cy="64928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Italská gastronomie je odrazem životního stylu obyvatel Itálie </a:t>
            </a:r>
            <a:r>
              <a:rPr lang="cs-CZ" dirty="0"/>
              <a:t>a navazuje na hluboké kořeny tradic kulturních a historických. Je neodmyslitelnou součásti ostatních světoznámých pojmů – italského designu, módy, nábytku, </a:t>
            </a:r>
            <a:r>
              <a:rPr lang="cs-CZ" dirty="0" smtClean="0"/>
              <a:t>parfémů.</a:t>
            </a:r>
          </a:p>
          <a:p>
            <a:pPr marL="0" indent="0">
              <a:buNone/>
            </a:pPr>
            <a:r>
              <a:rPr lang="cs-CZ" b="1" dirty="0" smtClean="0"/>
              <a:t>Většina </a:t>
            </a:r>
            <a:r>
              <a:rPr lang="cs-CZ" b="1" dirty="0"/>
              <a:t>proslulých světových kuchařů používá jako základ svého úspěchu pravě prvky italské kuchyně, založené na </a:t>
            </a:r>
            <a:r>
              <a:rPr lang="cs-CZ" b="1" dirty="0" smtClean="0"/>
              <a:t>zručnosti </a:t>
            </a:r>
            <a:r>
              <a:rPr lang="cs-CZ" b="1" dirty="0"/>
              <a:t>při přípravě jídel, umění kombinovat vzájemně několik málo základních surovin a dávat vyniknout jejich chuťovým vlastnostem ve prospěch celkového vyznění chuti hotového pokrmu.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Italská </a:t>
            </a:r>
            <a:r>
              <a:rPr lang="cs-CZ" dirty="0"/>
              <a:t>kuchyně </a:t>
            </a:r>
            <a:r>
              <a:rPr lang="cs-CZ" b="1" dirty="0"/>
              <a:t>vychází z místních lidových receptů</a:t>
            </a:r>
            <a:r>
              <a:rPr lang="cs-CZ" dirty="0"/>
              <a:t>, </a:t>
            </a:r>
            <a:r>
              <a:rPr lang="cs-CZ" b="1" dirty="0"/>
              <a:t>není jako celek žádnou komplikovanou</a:t>
            </a:r>
            <a:r>
              <a:rPr lang="cs-CZ" dirty="0"/>
              <a:t> (nebo snad dokonce luxusní) kuchyní.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Sleduje </a:t>
            </a:r>
            <a:r>
              <a:rPr lang="cs-CZ" dirty="0"/>
              <a:t>čistotu technologického procesu při vaření a dává vyniknout chuti použitých a čerstvých surovin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8434" name="Picture 2" descr="&amp;Rcy;&amp;iecy;&amp;zcy;&amp;ucy;&amp;lcy;&amp;tcy;&amp;acy;&amp;tcy; &amp;scy; &amp;icy;&amp;zcy;&amp;ocy;&amp;bcy;&amp;rcy;&amp;acy;&amp;zhcy;&amp;iecy;&amp;ncy;&amp;icy;&amp;iecy; &amp;zcy;&amp;acy; italská kuchyn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3020" y="157942"/>
            <a:ext cx="6562725" cy="3333750"/>
          </a:xfrm>
          <a:prstGeom prst="rect">
            <a:avLst/>
          </a:prstGeom>
          <a:noFill/>
        </p:spPr>
      </p:pic>
      <p:pic>
        <p:nvPicPr>
          <p:cNvPr id="18436" name="Picture 4" descr="&amp;Rcy;&amp;iecy;&amp;zcy;&amp;ucy;&amp;lcy;&amp;tcy;&amp;acy;&amp;tcy; &amp;scy; &amp;icy;&amp;zcy;&amp;ocy;&amp;bcy;&amp;rcy;&amp;acy;&amp;zhcy;&amp;iecy;&amp;ncy;&amp;icy;&amp;iecy; &amp;zcy;&amp;acy; italská kuchyn&amp;ecaron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428" y="3561672"/>
            <a:ext cx="4941855" cy="3296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17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4444" y="2321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Italská </a:t>
            </a:r>
            <a:r>
              <a:rPr lang="cs-CZ" dirty="0"/>
              <a:t>kuchyně je </a:t>
            </a:r>
            <a:r>
              <a:rPr lang="cs-CZ" dirty="0" smtClean="0"/>
              <a:t>výrazně </a:t>
            </a:r>
            <a:r>
              <a:rPr lang="cs-CZ" dirty="0"/>
              <a:t>regionální a každá část Itálie má své zvláštní kulinářské rysy.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754" y="1403798"/>
            <a:ext cx="5403272" cy="54542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1</a:t>
            </a:r>
            <a:r>
              <a:rPr lang="cs-CZ" b="1" dirty="0"/>
              <a:t>. Piemont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charakter </a:t>
            </a:r>
            <a:r>
              <a:rPr lang="cs-CZ" dirty="0"/>
              <a:t>spíše podhorský, základ tvoří lanýže, česnek, křehká zelenina, zvěřina všeho druhu, místní syrý a rýže. </a:t>
            </a:r>
          </a:p>
          <a:p>
            <a:pPr marL="0" indent="0">
              <a:buNone/>
            </a:pPr>
            <a:r>
              <a:rPr lang="cs-CZ" b="1" dirty="0"/>
              <a:t>Charakteristickými surovinami jsou maso hovězí v úpravě vařené, zvěřina, houby, syté polévky, mnoho druhů chleba, kozí a ovčí </a:t>
            </a:r>
            <a:r>
              <a:rPr lang="cs-CZ" b="1" dirty="0" smtClean="0"/>
              <a:t>sýr, </a:t>
            </a:r>
            <a:r>
              <a:rPr lang="cs-CZ" b="1" dirty="0"/>
              <a:t>sladkosti jako pralinky a mandle.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Kuchyně </a:t>
            </a:r>
            <a:r>
              <a:rPr lang="cs-CZ" dirty="0"/>
              <a:t>klade </a:t>
            </a:r>
            <a:r>
              <a:rPr lang="cs-CZ" b="1" dirty="0"/>
              <a:t>důraz na více druhů předkrmů z těstovin</a:t>
            </a:r>
            <a:r>
              <a:rPr lang="cs-CZ" dirty="0"/>
              <a:t>, hub, zeleniny, aromatičnost jídel je v popředí.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K </a:t>
            </a:r>
            <a:r>
              <a:rPr lang="cs-CZ" b="1" dirty="0"/>
              <a:t>vaření se často používá červené víno</a:t>
            </a:r>
            <a:r>
              <a:rPr lang="cs-CZ" dirty="0"/>
              <a:t>, k jídlu se servíruje ovšem hlavně lehké aromatické bílé víno.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Typickými </a:t>
            </a:r>
            <a:r>
              <a:rPr lang="cs-CZ" dirty="0"/>
              <a:t>produkty oblasti jsou sýr „</a:t>
            </a:r>
            <a:r>
              <a:rPr lang="cs-CZ" b="1" i="1" dirty="0"/>
              <a:t>Gorgonzola</a:t>
            </a:r>
            <a:r>
              <a:rPr lang="cs-CZ" dirty="0"/>
              <a:t>“, oříškový krém </a:t>
            </a:r>
            <a:r>
              <a:rPr lang="cs-CZ" b="1" i="1" dirty="0" err="1"/>
              <a:t>Nutella</a:t>
            </a:r>
            <a:r>
              <a:rPr lang="cs-CZ" i="1" dirty="0"/>
              <a:t>. </a:t>
            </a:r>
            <a:endParaRPr lang="cs-CZ" dirty="0"/>
          </a:p>
          <a:p>
            <a:endParaRPr lang="cs-CZ" dirty="0"/>
          </a:p>
        </p:txBody>
      </p:sp>
      <p:pic>
        <p:nvPicPr>
          <p:cNvPr id="17410" name="Picture 2" descr="&amp;Rcy;&amp;iecy;&amp;zcy;&amp;ucy;&amp;lcy;&amp;tcy;&amp;acy;&amp;tcy; &amp;scy; &amp;icy;&amp;zcy;&amp;ocy;&amp;bcy;&amp;rcy;&amp;acy;&amp;zhcy;&amp;iecy;&amp;ncy;&amp;icy;&amp;iecy; &amp;zcy;&amp;acy; Gorgonz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905" y="1258309"/>
            <a:ext cx="3758741" cy="2731800"/>
          </a:xfrm>
          <a:prstGeom prst="rect">
            <a:avLst/>
          </a:prstGeom>
          <a:noFill/>
        </p:spPr>
      </p:pic>
      <p:pic>
        <p:nvPicPr>
          <p:cNvPr id="17412" name="Picture 4" descr="&amp;Rcy;&amp;iecy;&amp;zcy;&amp;ucy;&amp;lcy;&amp;tcy;&amp;acy;&amp;tcy; &amp;scy; &amp;icy;&amp;zcy;&amp;ocy;&amp;bcy;&amp;rcy;&amp;acy;&amp;zhcy;&amp;iecy;&amp;ncy;&amp;icy;&amp;iecy; &amp;zcy;&amp;acy; Nut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654" y="4161472"/>
            <a:ext cx="4797057" cy="2696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0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004" y="124692"/>
            <a:ext cx="5394959" cy="67333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2. Lombardie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Příkladem </a:t>
            </a:r>
            <a:r>
              <a:rPr lang="cs-CZ" dirty="0"/>
              <a:t>účelovosti je např. i rizoto a místní specialita „</a:t>
            </a:r>
            <a:r>
              <a:rPr lang="cs-CZ" b="1" dirty="0" err="1"/>
              <a:t>O</a:t>
            </a:r>
            <a:r>
              <a:rPr lang="cs-CZ" b="1" i="1" dirty="0" err="1"/>
              <a:t>ssobuco</a:t>
            </a:r>
            <a:r>
              <a:rPr lang="cs-CZ" i="1" dirty="0"/>
              <a:t>“ </a:t>
            </a:r>
            <a:r>
              <a:rPr lang="cs-CZ" dirty="0"/>
              <a:t>(přes kost porcovaná telecí kližka) nebo „</a:t>
            </a:r>
            <a:r>
              <a:rPr lang="cs-CZ" b="1" dirty="0" err="1"/>
              <a:t>C</a:t>
            </a:r>
            <a:r>
              <a:rPr lang="cs-CZ" b="1" i="1" dirty="0" err="1"/>
              <a:t>asouela</a:t>
            </a:r>
            <a:r>
              <a:rPr lang="cs-CZ" i="1" dirty="0"/>
              <a:t>“ </a:t>
            </a:r>
            <a:r>
              <a:rPr lang="cs-CZ" dirty="0"/>
              <a:t>(v jednom hrnci vařená zelenina a maso </a:t>
            </a:r>
            <a:r>
              <a:rPr lang="cs-CZ" dirty="0" smtClean="0"/>
              <a:t>– jako </a:t>
            </a:r>
            <a:r>
              <a:rPr lang="cs-CZ" dirty="0"/>
              <a:t>předkrm i hlavní jídlo </a:t>
            </a:r>
            <a:r>
              <a:rPr lang="cs-CZ" dirty="0" smtClean="0"/>
              <a:t>zároveň). </a:t>
            </a:r>
          </a:p>
          <a:p>
            <a:pPr marL="0" indent="0">
              <a:buNone/>
            </a:pPr>
            <a:r>
              <a:rPr lang="cs-CZ" dirty="0" smtClean="0"/>
              <a:t>Historicky </a:t>
            </a:r>
            <a:r>
              <a:rPr lang="cs-CZ" dirty="0"/>
              <a:t>proslulým jídlem je „</a:t>
            </a:r>
            <a:r>
              <a:rPr lang="cs-CZ" b="1" i="1" dirty="0" err="1"/>
              <a:t>Cotoletta</a:t>
            </a:r>
            <a:r>
              <a:rPr lang="cs-CZ" b="1" i="1" dirty="0"/>
              <a:t> alla </a:t>
            </a:r>
            <a:r>
              <a:rPr lang="cs-CZ" b="1" i="1" dirty="0" err="1"/>
              <a:t>Milanese</a:t>
            </a:r>
            <a:r>
              <a:rPr lang="cs-CZ" i="1" dirty="0"/>
              <a:t>“ – </a:t>
            </a:r>
            <a:r>
              <a:rPr lang="cs-CZ" dirty="0"/>
              <a:t>jde o obalovaný (do strouhanky se přidává parmazán) a poté v tuku smažený plátek telecího masa, údajný předchůdce slavného vídeňského řízku. </a:t>
            </a:r>
          </a:p>
          <a:p>
            <a:pPr marL="0" indent="0">
              <a:buNone/>
            </a:pPr>
            <a:r>
              <a:rPr lang="cs-CZ" b="1" dirty="0"/>
              <a:t>3. </a:t>
            </a:r>
            <a:r>
              <a:rPr lang="cs-CZ" b="1" dirty="0" smtClean="0"/>
              <a:t>jižní </a:t>
            </a:r>
            <a:r>
              <a:rPr lang="cs-CZ" b="1" dirty="0"/>
              <a:t>Tyrolsko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Dříve bylo toto území součástí Rakousko-Uherské monarchie – </a:t>
            </a:r>
            <a:r>
              <a:rPr lang="cs-CZ" b="1" dirty="0"/>
              <a:t>jihotyrolská gastronomie je tedy podobná rakouské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Dominují </a:t>
            </a:r>
            <a:r>
              <a:rPr lang="cs-CZ" dirty="0"/>
              <a:t>těžší pokrmy – uzený špek a výborné kvalitní uzeniny, zelí, guláše, zvěřina, špekové knedlíky, výborný chléb, moučníky s ovocem. </a:t>
            </a:r>
          </a:p>
        </p:txBody>
      </p:sp>
      <p:pic>
        <p:nvPicPr>
          <p:cNvPr id="16386" name="Picture 2" descr="&amp;Rcy;&amp;iecy;&amp;zcy;&amp;ucy;&amp;lcy;&amp;tcy;&amp;acy;&amp;tcy; &amp;scy; &amp;icy;&amp;zcy;&amp;ocy;&amp;bcy;&amp;rcy;&amp;acy;&amp;zhcy;&amp;iecy;&amp;ncy;&amp;icy;&amp;iecy; &amp;zcy;&amp;acy; Casu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138" y="140998"/>
            <a:ext cx="4572000" cy="3429001"/>
          </a:xfrm>
          <a:prstGeom prst="rect">
            <a:avLst/>
          </a:prstGeom>
          <a:noFill/>
        </p:spPr>
      </p:pic>
      <p:pic>
        <p:nvPicPr>
          <p:cNvPr id="16388" name="Picture 4" descr="&amp;Rcy;&amp;iecy;&amp;zcy;&amp;ucy;&amp;lcy;&amp;tcy;&amp;acy;&amp;tcy; &amp;scy; &amp;icy;&amp;zcy;&amp;ocy;&amp;bcy;&amp;rcy;&amp;acy;&amp;zhcy;&amp;iecy;&amp;ncy;&amp;icy;&amp;iecy; &amp;zcy;&amp;acy; Cotoletta alla Milane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233" y="3707027"/>
            <a:ext cx="4934410" cy="3150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7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5581" y="415002"/>
            <a:ext cx="2686396" cy="1325563"/>
          </a:xfrm>
        </p:spPr>
        <p:txBody>
          <a:bodyPr/>
          <a:lstStyle/>
          <a:p>
            <a:r>
              <a:rPr lang="cs-CZ" dirty="0" err="1" smtClean="0"/>
              <a:t>Osso</a:t>
            </a:r>
            <a:r>
              <a:rPr lang="cs-CZ" dirty="0" smtClean="0"/>
              <a:t> </a:t>
            </a:r>
            <a:r>
              <a:rPr lang="cs-CZ" dirty="0" err="1" smtClean="0"/>
              <a:t>buco</a:t>
            </a:r>
            <a:endParaRPr lang="cs-CZ" dirty="0"/>
          </a:p>
        </p:txBody>
      </p:sp>
      <p:pic>
        <p:nvPicPr>
          <p:cNvPr id="65538" name="Picture 2" descr="&amp;Rcy;&amp;iecy;&amp;zcy;&amp;ucy;&amp;lcy;&amp;tcy;&amp;acy;&amp;tcy; &amp;scy; &amp;icy;&amp;zcy;&amp;ocy;&amp;bcy;&amp;rcy;&amp;acy;&amp;zhcy;&amp;iecy;&amp;ncy;&amp;icy;&amp;iecy; &amp;zcy;&amp;acy; Ossobu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6694" cy="4542040"/>
          </a:xfrm>
          <a:prstGeom prst="rect">
            <a:avLst/>
          </a:prstGeom>
          <a:noFill/>
        </p:spPr>
      </p:pic>
      <p:pic>
        <p:nvPicPr>
          <p:cNvPr id="65540" name="Picture 4" descr="&amp;Scy;&amp;vcy;&amp;hardcy;&amp;rcy;&amp;zcy;&amp;acy;&amp;ncy;&amp;o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2409825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942" y="365124"/>
            <a:ext cx="6808123" cy="44728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4. Benátky a okolí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Díky mořeplavbě a obchodu byly Benátky odjakživa </a:t>
            </a:r>
            <a:r>
              <a:rPr lang="cs-CZ" b="1" dirty="0"/>
              <a:t>proslulé velmi vysokou kulturou stolování a společenského života</a:t>
            </a:r>
            <a:r>
              <a:rPr lang="cs-CZ" dirty="0"/>
              <a:t>, složitá menu, používá se exotické koření, vybraný inventář a vaří se jemné omáčky. </a:t>
            </a:r>
          </a:p>
          <a:p>
            <a:pPr marL="0" indent="0">
              <a:buNone/>
            </a:pPr>
            <a:r>
              <a:rPr lang="cs-CZ" dirty="0"/>
              <a:t>Naproti tomu </a:t>
            </a:r>
            <a:r>
              <a:rPr lang="cs-CZ" b="1" dirty="0"/>
              <a:t>kuchyně na venkově a pobřeží je jadrnější, používá se více ryb, specialit z uzenin a masa. </a:t>
            </a:r>
            <a:r>
              <a:rPr lang="cs-CZ" dirty="0"/>
              <a:t>Typické jsou produkty moře, lehčí druhy masa (telecí, hovězí) vnitřnosti, zelenina (proslulé </a:t>
            </a:r>
            <a:r>
              <a:rPr lang="cs-CZ" b="1" i="1" dirty="0" err="1"/>
              <a:t>Raddichio</a:t>
            </a:r>
            <a:r>
              <a:rPr lang="cs-CZ" b="1" i="1" dirty="0"/>
              <a:t> z </a:t>
            </a:r>
            <a:r>
              <a:rPr lang="cs-CZ" b="1" i="1" dirty="0" err="1"/>
              <a:t>Trevisa</a:t>
            </a:r>
            <a:r>
              <a:rPr lang="cs-CZ" dirty="0"/>
              <a:t>, nebo chřest z </a:t>
            </a:r>
            <a:r>
              <a:rPr lang="cs-CZ" dirty="0" err="1"/>
              <a:t>Bassano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Grappa</a:t>
            </a:r>
            <a:r>
              <a:rPr lang="cs-CZ" dirty="0"/>
              <a:t>), rybí polévky a především různé úpravy rýže (</a:t>
            </a:r>
            <a:r>
              <a:rPr lang="cs-CZ" dirty="0" err="1"/>
              <a:t>risi</a:t>
            </a:r>
            <a:r>
              <a:rPr lang="cs-CZ" dirty="0"/>
              <a:t> e </a:t>
            </a:r>
            <a:r>
              <a:rPr lang="cs-CZ" dirty="0" err="1"/>
              <a:t>bisi</a:t>
            </a:r>
            <a:r>
              <a:rPr lang="cs-CZ" dirty="0"/>
              <a:t>, rizota v různé úpravě) dominují místní lidovější kuchyni. </a:t>
            </a:r>
          </a:p>
          <a:p>
            <a:pPr marL="0" indent="0">
              <a:buNone/>
            </a:pPr>
            <a:r>
              <a:rPr lang="cs-CZ" b="1" dirty="0"/>
              <a:t>Typické produkty:</a:t>
            </a:r>
          </a:p>
          <a:p>
            <a:r>
              <a:rPr lang="cs-CZ" b="1" i="1" dirty="0"/>
              <a:t>Benátská polenta </a:t>
            </a:r>
            <a:r>
              <a:rPr lang="cs-CZ" dirty="0"/>
              <a:t>- hustá kaše z hrubé kukuřičné mouky. Někdy se také nechá ztuhnout a poté se griluje. Podává se jako příloha k masům a rybám, opékaná i jako samostatný pokrm.</a:t>
            </a:r>
          </a:p>
          <a:p>
            <a:r>
              <a:rPr lang="cs-CZ" b="1" i="1" dirty="0"/>
              <a:t>Carpaccio</a:t>
            </a:r>
            <a:r>
              <a:rPr lang="cs-CZ" i="1" dirty="0"/>
              <a:t> – </a:t>
            </a:r>
            <a:r>
              <a:rPr lang="cs-CZ" dirty="0"/>
              <a:t>na tenké plátky nakrájená kvalitní hovězí svíčková, předtím lehce marinovaná </a:t>
            </a:r>
            <a:r>
              <a:rPr lang="cs-CZ" dirty="0" smtClean="0"/>
              <a:t>vcelku </a:t>
            </a:r>
            <a:r>
              <a:rPr lang="cs-CZ" dirty="0"/>
              <a:t>v pikantní marinádě (obvykle hořčice, worcester, tabasco, sůl a majonéza). </a:t>
            </a:r>
          </a:p>
          <a:p>
            <a:endParaRPr lang="cs-CZ" dirty="0"/>
          </a:p>
        </p:txBody>
      </p:sp>
      <p:pic>
        <p:nvPicPr>
          <p:cNvPr id="15362" name="Picture 2" descr="http://1.bp.blogspot.com/_3ofgfSceSmk/TQP7HG7dlVI/AAAAAAAAA84/4skBGQAgg14/s400/Polenta+concia+con+cipolle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7696" y="1"/>
            <a:ext cx="4291515" cy="3175722"/>
          </a:xfrm>
          <a:prstGeom prst="rect">
            <a:avLst/>
          </a:prstGeom>
          <a:noFill/>
        </p:spPr>
      </p:pic>
      <p:pic>
        <p:nvPicPr>
          <p:cNvPr id="15364" name="Picture 4" descr="&amp;Rcy;&amp;iecy;&amp;zcy;&amp;ucy;&amp;lcy;&amp;tcy;&amp;acy;&amp;tcy; &amp;scy; &amp;icy;&amp;zcy;&amp;ocy;&amp;bcy;&amp;rcy;&amp;acy;&amp;zhcy;&amp;iecy;&amp;ncy;&amp;icy;&amp;iecy; &amp;zcy;&amp;acy; Carpac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7073" y="3191769"/>
            <a:ext cx="4572000" cy="3429001"/>
          </a:xfrm>
          <a:prstGeom prst="rect">
            <a:avLst/>
          </a:prstGeom>
          <a:noFill/>
        </p:spPr>
      </p:pic>
      <p:pic>
        <p:nvPicPr>
          <p:cNvPr id="15368" name="Picture 8" descr="&amp;Rcy;&amp;iecy;&amp;zcy;&amp;ucy;&amp;lcy;&amp;tcy;&amp;acy;&amp;tcy; &amp;scy; &amp;icy;&amp;zcy;&amp;ocy;&amp;bcy;&amp;rcy;&amp;acy;&amp;zhcy;&amp;iecy;&amp;ncy;&amp;icy;&amp;iecy; &amp;zcy;&amp;acy; Carpacc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037" y="4344473"/>
            <a:ext cx="3350029" cy="2513527"/>
          </a:xfrm>
          <a:prstGeom prst="rect">
            <a:avLst/>
          </a:prstGeom>
          <a:noFill/>
        </p:spPr>
      </p:pic>
      <p:pic>
        <p:nvPicPr>
          <p:cNvPr id="8" name="Picture 6" descr="&amp;Rcy;&amp;iecy;&amp;zcy;&amp;ucy;&amp;lcy;&amp;tcy;&amp;acy;&amp;tcy; &amp;scy; &amp;icy;&amp;zcy;&amp;ocy;&amp;bcy;&amp;rcy;&amp;acy;&amp;zhcy;&amp;iecy;&amp;ncy;&amp;icy;&amp;iecy; &amp;zcy;&amp;acy; Radicchio z Trevi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261" y="4448002"/>
            <a:ext cx="3456370" cy="2152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2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Polský červený Baršč, prkénko z hospody Pod </a:t>
            </a:r>
            <a:r>
              <a:rPr lang="cs-CZ" sz="2400" dirty="0" err="1" smtClean="0"/>
              <a:t>Cerwonym</a:t>
            </a:r>
            <a:r>
              <a:rPr lang="cs-CZ" sz="2400" dirty="0" smtClean="0"/>
              <a:t> </a:t>
            </a:r>
            <a:r>
              <a:rPr lang="cs-CZ" sz="2400" dirty="0" err="1" smtClean="0"/>
              <a:t>wieprzem</a:t>
            </a:r>
            <a:endParaRPr lang="cs-CZ" sz="2400" dirty="0"/>
          </a:p>
        </p:txBody>
      </p:sp>
      <p:pic>
        <p:nvPicPr>
          <p:cNvPr id="50178" name="Picture 2" descr="Резултат с изображение за polská kuchyn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96" y="1726218"/>
            <a:ext cx="6000750" cy="4505325"/>
          </a:xfrm>
          <a:prstGeom prst="rect">
            <a:avLst/>
          </a:prstGeom>
          <a:noFill/>
        </p:spPr>
      </p:pic>
      <p:pic>
        <p:nvPicPr>
          <p:cNvPr id="50180" name="Picture 4" descr="Резултат с изображение за polská kuchyně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9316" y="1486189"/>
            <a:ext cx="4715106" cy="47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383" y="257576"/>
            <a:ext cx="4921134" cy="66004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5. Ligurie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Určitá uzavřenost místní kuchyně používá jen místní produkty, vypěstované a upravené podomácku. I nabídka na trzích nese tento znak, bylinky, olej, zelenina, mořské plody, vejce – vše je označeno jako </a:t>
            </a:r>
            <a:r>
              <a:rPr lang="cs-CZ" b="1" dirty="0"/>
              <a:t>„</a:t>
            </a:r>
            <a:r>
              <a:rPr lang="cs-CZ" b="1" i="1" dirty="0" err="1"/>
              <a:t>nostrano</a:t>
            </a:r>
            <a:r>
              <a:rPr lang="cs-CZ" b="1" i="1" dirty="0"/>
              <a:t>“ </a:t>
            </a:r>
            <a:r>
              <a:rPr lang="cs-CZ" b="1" dirty="0"/>
              <a:t>(tedy produkt z našeho kraje</a:t>
            </a:r>
            <a:r>
              <a:rPr lang="cs-CZ" dirty="0"/>
              <a:t>).</a:t>
            </a:r>
          </a:p>
          <a:p>
            <a:pPr marL="0" indent="0">
              <a:buNone/>
            </a:pPr>
            <a:r>
              <a:rPr lang="cs-CZ" dirty="0" smtClean="0"/>
              <a:t>zelenina</a:t>
            </a:r>
            <a:r>
              <a:rPr lang="cs-CZ" dirty="0"/>
              <a:t>, ovoce, olivy a </a:t>
            </a:r>
            <a:r>
              <a:rPr lang="cs-CZ" dirty="0" smtClean="0"/>
              <a:t>víno,  </a:t>
            </a:r>
            <a:r>
              <a:rPr lang="cs-CZ" b="1" dirty="0"/>
              <a:t>k</a:t>
            </a:r>
            <a:r>
              <a:rPr lang="cs-CZ" b="1" dirty="0" smtClean="0"/>
              <a:t>uchyně </a:t>
            </a:r>
            <a:r>
              <a:rPr lang="cs-CZ" b="1" dirty="0"/>
              <a:t>je skromná, využívá zejména ryby a zvěřinu (např. </a:t>
            </a:r>
            <a:r>
              <a:rPr lang="cs-CZ" b="1" dirty="0" smtClean="0"/>
              <a:t>zajíce), </a:t>
            </a:r>
            <a:r>
              <a:rPr lang="cs-CZ" dirty="0" smtClean="0"/>
              <a:t>aromatické </a:t>
            </a:r>
            <a:r>
              <a:rPr lang="cs-CZ" dirty="0"/>
              <a:t>druhy koření a bylinek, proslulý je místní vysoce kvalitní olivový olej.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Tradičním </a:t>
            </a:r>
            <a:r>
              <a:rPr lang="cs-CZ" dirty="0"/>
              <a:t>výrobkem je </a:t>
            </a:r>
            <a:r>
              <a:rPr lang="cs-CZ" b="1" dirty="0"/>
              <a:t>pesto</a:t>
            </a:r>
            <a:r>
              <a:rPr lang="cs-CZ" dirty="0"/>
              <a:t> – rozdrcená směs koření a bylinek s olivovým olejem, používané zde k ochucení těstovin. </a:t>
            </a:r>
          </a:p>
          <a:p>
            <a:pPr marL="0" indent="0">
              <a:buNone/>
            </a:pPr>
            <a:r>
              <a:rPr lang="cs-CZ" b="1" dirty="0" smtClean="0"/>
              <a:t>Typické </a:t>
            </a:r>
            <a:r>
              <a:rPr lang="cs-CZ" b="1" dirty="0"/>
              <a:t>produkty:</a:t>
            </a:r>
          </a:p>
          <a:p>
            <a:r>
              <a:rPr lang="cs-CZ" i="1" dirty="0"/>
              <a:t>„</a:t>
            </a:r>
            <a:r>
              <a:rPr lang="cs-CZ" b="1" i="1" dirty="0"/>
              <a:t>Pesto a la </a:t>
            </a:r>
            <a:r>
              <a:rPr lang="cs-CZ" b="1" i="1" dirty="0" err="1"/>
              <a:t>Genovese</a:t>
            </a:r>
            <a:r>
              <a:rPr lang="cs-CZ" i="1" dirty="0"/>
              <a:t>“ </a:t>
            </a:r>
            <a:r>
              <a:rPr lang="cs-CZ" dirty="0"/>
              <a:t>a chlebová placka </a:t>
            </a:r>
            <a:r>
              <a:rPr lang="cs-CZ" b="1" i="1" dirty="0" err="1"/>
              <a:t>Focaccia</a:t>
            </a:r>
            <a:r>
              <a:rPr lang="cs-CZ" i="1" dirty="0"/>
              <a:t>, </a:t>
            </a:r>
            <a:r>
              <a:rPr lang="cs-CZ" dirty="0"/>
              <a:t>malá kulatá placka pečená na suchém plechu.  </a:t>
            </a:r>
            <a:r>
              <a:rPr lang="cs-CZ" dirty="0" smtClean="0"/>
              <a:t> http://www.sitalemvkuchyni.cz/recept/Focaccia</a:t>
            </a:r>
            <a:endParaRPr lang="cs-CZ" dirty="0"/>
          </a:p>
        </p:txBody>
      </p:sp>
      <p:pic>
        <p:nvPicPr>
          <p:cNvPr id="6" name="Picture 8" descr="https://encrypted-tbn3.gstatic.com/images?q=tbn:ANd9GcRSzNc4iBSOhCce7j9SgBVcaFS-YXce9Xlh4-9CU6QH6SMlqk2Bj28QX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033" y="0"/>
            <a:ext cx="4992771" cy="3320608"/>
          </a:xfrm>
          <a:prstGeom prst="rect">
            <a:avLst/>
          </a:prstGeom>
          <a:noFill/>
        </p:spPr>
      </p:pic>
      <p:sp>
        <p:nvSpPr>
          <p:cNvPr id="14338" name="AutoShape 2" descr="&amp;Rcy;&amp;iecy;&amp;zcy;&amp;ucy;&amp;lcy;&amp;tcy;&amp;acy;&amp;tcy; &amp;scy; &amp;icy;&amp;zcy;&amp;ocy;&amp;bcy;&amp;rcy;&amp;acy;&amp;zhcy;&amp;iecy;&amp;ncy;&amp;icy;&amp;iecy; &amp;zcy;&amp;acy; Focaccia"/>
          <p:cNvSpPr>
            <a:spLocks noChangeAspect="1" noChangeArrowheads="1"/>
          </p:cNvSpPr>
          <p:nvPr/>
        </p:nvSpPr>
        <p:spPr bwMode="auto">
          <a:xfrm>
            <a:off x="155575" y="-1257300"/>
            <a:ext cx="43815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40" name="AutoShape 4" descr="&amp;Rcy;&amp;iecy;&amp;zcy;&amp;ucy;&amp;lcy;&amp;tcy;&amp;acy;&amp;tcy; &amp;scy; &amp;icy;&amp;zcy;&amp;ocy;&amp;bcy;&amp;rcy;&amp;acy;&amp;zhcy;&amp;iecy;&amp;ncy;&amp;icy;&amp;iecy; &amp;zcy;&amp;acy; Focaccia"/>
          <p:cNvSpPr>
            <a:spLocks noChangeAspect="1" noChangeArrowheads="1"/>
          </p:cNvSpPr>
          <p:nvPr/>
        </p:nvSpPr>
        <p:spPr bwMode="auto">
          <a:xfrm>
            <a:off x="155575" y="-1257300"/>
            <a:ext cx="43815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42" name="AutoShape 6" descr="&amp;Rcy;&amp;iecy;&amp;zcy;&amp;ucy;&amp;lcy;&amp;tcy;&amp;acy;&amp;tcy; &amp;scy; &amp;icy;&amp;zcy;&amp;ocy;&amp;bcy;&amp;rcy;&amp;acy;&amp;zhcy;&amp;iecy;&amp;ncy;&amp;icy;&amp;iecy; &amp;zcy;&amp;acy; Focaccia"/>
          <p:cNvSpPr>
            <a:spLocks noChangeAspect="1" noChangeArrowheads="1"/>
          </p:cNvSpPr>
          <p:nvPr/>
        </p:nvSpPr>
        <p:spPr bwMode="auto">
          <a:xfrm>
            <a:off x="155575" y="-1257300"/>
            <a:ext cx="43815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44" name="AutoShape 8" descr="&amp;Rcy;&amp;iecy;&amp;zcy;&amp;ucy;&amp;lcy;&amp;tcy;&amp;acy;&amp;tcy; &amp;scy; &amp;icy;&amp;zcy;&amp;ocy;&amp;bcy;&amp;rcy;&amp;acy;&amp;zhcy;&amp;iecy;&amp;ncy;&amp;icy;&amp;iecy; &amp;zcy;&amp;acy; Focaccia"/>
          <p:cNvSpPr>
            <a:spLocks noChangeAspect="1" noChangeArrowheads="1"/>
          </p:cNvSpPr>
          <p:nvPr/>
        </p:nvSpPr>
        <p:spPr bwMode="auto">
          <a:xfrm>
            <a:off x="155575" y="-1257300"/>
            <a:ext cx="43815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46" name="AutoShape 10" descr="&amp;Rcy;&amp;iecy;&amp;zcy;&amp;ucy;&amp;lcy;&amp;tcy;&amp;acy;&amp;tcy; &amp;scy; &amp;icy;&amp;zcy;&amp;ocy;&amp;bcy;&amp;rcy;&amp;acy;&amp;zhcy;&amp;iecy;&amp;ncy;&amp;icy;&amp;iecy; &amp;zcy;&amp;acy; Focaccia"/>
          <p:cNvSpPr>
            <a:spLocks noChangeAspect="1" noChangeArrowheads="1"/>
          </p:cNvSpPr>
          <p:nvPr/>
        </p:nvSpPr>
        <p:spPr bwMode="auto">
          <a:xfrm>
            <a:off x="155575" y="-1257300"/>
            <a:ext cx="43815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48" name="AutoShape 12" descr="roasted onion focac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50" name="AutoShape 14" descr="roasted onion focac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52" name="AutoShape 16" descr="roasted onion focac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54" name="AutoShape 18" descr="roasted onion focac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56" name="Picture 20" descr="&amp;Rcy;&amp;iecy;&amp;zcy;&amp;ucy;&amp;lcy;&amp;tcy;&amp;acy;&amp;tcy; &amp;scy; &amp;icy;&amp;zcy;&amp;ocy;&amp;bcy;&amp;rcy;&amp;acy;&amp;zhcy;&amp;iecy;&amp;ncy;&amp;icy;&amp;iecy; &amp;zcy;&amp;acy; Focac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519" y="3416532"/>
            <a:ext cx="6877043" cy="3441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2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863" y="193183"/>
            <a:ext cx="4924276" cy="62913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6. </a:t>
            </a:r>
            <a:r>
              <a:rPr lang="cs-CZ" b="1" dirty="0" err="1"/>
              <a:t>Marche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Vnitrozemí má hojnost divokých i domácích prasat, chov drůbeže i významnou produkci oliv. </a:t>
            </a:r>
            <a:r>
              <a:rPr lang="cs-CZ" b="1" dirty="0"/>
              <a:t>Tradiční pochoutkou je pečené sele na rožni</a:t>
            </a:r>
            <a:r>
              <a:rPr lang="cs-CZ" dirty="0"/>
              <a:t>, nejrůznější náplně do těstovin, nádivky do drůbeže.</a:t>
            </a:r>
          </a:p>
          <a:p>
            <a:pPr marL="0" indent="0">
              <a:buNone/>
            </a:pPr>
            <a:r>
              <a:rPr lang="cs-CZ" b="1" dirty="0"/>
              <a:t>Typická jídla:</a:t>
            </a:r>
          </a:p>
          <a:p>
            <a:pPr marL="0" indent="0">
              <a:buNone/>
            </a:pPr>
            <a:r>
              <a:rPr lang="cs-CZ" dirty="0"/>
              <a:t>Jaderské moře se stará o přísun mořských ryb a plodů, na čele stojí národní rybí vydatná polévka „</a:t>
            </a:r>
            <a:r>
              <a:rPr lang="cs-CZ" b="1" i="1" dirty="0" err="1"/>
              <a:t>Brodetto</a:t>
            </a:r>
            <a:r>
              <a:rPr lang="cs-CZ" i="1" dirty="0"/>
              <a:t>“</a:t>
            </a:r>
            <a:r>
              <a:rPr lang="cs-CZ" dirty="0"/>
              <a:t>, na jejíž přípravu podle tradičního způsobu je nutno použít celkem 13 druhů ryb. </a:t>
            </a:r>
          </a:p>
          <a:p>
            <a:r>
              <a:rPr lang="cs-CZ" dirty="0"/>
              <a:t> </a:t>
            </a:r>
            <a:r>
              <a:rPr lang="cs-CZ" i="1" dirty="0"/>
              <a:t>„</a:t>
            </a:r>
            <a:r>
              <a:rPr lang="cs-CZ" b="1" i="1" dirty="0" err="1"/>
              <a:t>Filetto</a:t>
            </a:r>
            <a:r>
              <a:rPr lang="cs-CZ" b="1" i="1" dirty="0"/>
              <a:t> alla </a:t>
            </a:r>
            <a:r>
              <a:rPr lang="cs-CZ" b="1" i="1" dirty="0" err="1"/>
              <a:t>Rossini</a:t>
            </a:r>
            <a:r>
              <a:rPr lang="cs-CZ" dirty="0"/>
              <a:t>“, aneb hovězí medailonky ze svíčkové, zapékané medailonky se sýrem </a:t>
            </a:r>
            <a:r>
              <a:rPr lang="cs-CZ" dirty="0" err="1"/>
              <a:t>Gruyere</a:t>
            </a:r>
            <a:r>
              <a:rPr lang="cs-CZ" dirty="0"/>
              <a:t> a šunkou, </a:t>
            </a:r>
            <a:r>
              <a:rPr lang="cs-CZ" dirty="0" err="1"/>
              <a:t>omačka</a:t>
            </a:r>
            <a:r>
              <a:rPr lang="cs-CZ" dirty="0"/>
              <a:t> obsahuje likér </a:t>
            </a:r>
            <a:r>
              <a:rPr lang="cs-CZ" dirty="0" err="1"/>
              <a:t>Marsalla</a:t>
            </a:r>
            <a:r>
              <a:rPr lang="cs-CZ" dirty="0"/>
              <a:t> a na dochucení bílé lanýže, medailonky se podávají na opečené bílé vece.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4" descr="&amp;Rcy;&amp;iecy;&amp;zcy;&amp;ucy;&amp;lcy;&amp;tcy;&amp;acy;&amp;tcy; &amp;scy; &amp;icy;&amp;zcy;&amp;ocy;&amp;bcy;&amp;rcy;&amp;acy;&amp;zhcy;&amp;iecy;&amp;ncy;&amp;icy;&amp;iecy; &amp;zcy;&amp;acy; Filetto alla Ross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8668" y="3391593"/>
            <a:ext cx="5199610" cy="3466407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QSyKZAwJebZkDGvMXm-6421C9ENv7kDmaqU2SstLI3VKMOoVftzuFzB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989" y="128940"/>
            <a:ext cx="4294060" cy="3267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9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2595" y="-37091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     </a:t>
            </a:r>
            <a:r>
              <a:rPr lang="cs-CZ" sz="2800" dirty="0" err="1" smtClean="0">
                <a:latin typeface="+mn-lt"/>
              </a:rPr>
              <a:t>Focaccia</a:t>
            </a:r>
            <a:r>
              <a:rPr lang="cs-CZ" sz="2800" dirty="0" smtClean="0">
                <a:latin typeface="+mn-lt"/>
              </a:rPr>
              <a:t>, </a:t>
            </a:r>
            <a:r>
              <a:rPr lang="cs-CZ" sz="2800" dirty="0" err="1" smtClean="0">
                <a:latin typeface="+mn-lt"/>
              </a:rPr>
              <a:t>Acetto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balsamico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tradizionale</a:t>
            </a:r>
            <a:r>
              <a:rPr lang="cs-CZ" sz="2800" dirty="0" smtClean="0">
                <a:latin typeface="+mn-lt"/>
              </a:rPr>
              <a:t>, Pizza</a:t>
            </a:r>
            <a:endParaRPr lang="cs-CZ" sz="2800" dirty="0">
              <a:latin typeface="+mn-lt"/>
            </a:endParaRPr>
          </a:p>
        </p:txBody>
      </p:sp>
      <p:pic>
        <p:nvPicPr>
          <p:cNvPr id="58370" name="Picture 2" descr="Focaccia-erbe-ol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50" y="856212"/>
            <a:ext cx="4421684" cy="2934392"/>
          </a:xfrm>
          <a:prstGeom prst="rect">
            <a:avLst/>
          </a:prstGeom>
          <a:noFill/>
        </p:spPr>
      </p:pic>
      <p:pic>
        <p:nvPicPr>
          <p:cNvPr id="58372" name="Picture 4" descr="Kartoffel pizza (with border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5248" y="955963"/>
            <a:ext cx="4299095" cy="2859579"/>
          </a:xfrm>
          <a:prstGeom prst="rect">
            <a:avLst/>
          </a:prstGeom>
          <a:noFill/>
        </p:spPr>
      </p:pic>
      <p:pic>
        <p:nvPicPr>
          <p:cNvPr id="58374" name="Picture 6" descr="Easiest Focaccia Reci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3396" y="4004953"/>
            <a:ext cx="2853047" cy="2853047"/>
          </a:xfrm>
          <a:prstGeom prst="rect">
            <a:avLst/>
          </a:prstGeom>
          <a:noFill/>
        </p:spPr>
      </p:pic>
      <p:pic>
        <p:nvPicPr>
          <p:cNvPr id="58380" name="Picture 12" descr="&amp;Rcy;&amp;iecy;&amp;zcy;&amp;ucy;&amp;lcy;&amp;tcy;&amp;acy;&amp;tcy; &amp;scy; &amp;icy;&amp;zcy;&amp;ocy;&amp;bcy;&amp;rcy;&amp;acy;&amp;zhcy;&amp;iecy;&amp;ncy;&amp;icy;&amp;iecy; &amp;zcy;&amp;acy; Aceto balsamico tradiziona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3838" y="3981796"/>
            <a:ext cx="4337880" cy="287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5910"/>
            <a:ext cx="5212080" cy="6851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7. </a:t>
            </a:r>
            <a:r>
              <a:rPr lang="cs-CZ" b="1" dirty="0" err="1"/>
              <a:t>Abruzzo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Zdejší kuchařské tradice mají své kořeny u pastevců a místních selských domácích kuchařek, chutné recepty jídel z jehněčího a skopového masa a aromatických sýrů. Selské kuchařky pak originální těstoviny a jejich obdivuhodnou zručnost při řezání těsta na nudle s dřevěným rámem se strunami, tzv. </a:t>
            </a:r>
            <a:r>
              <a:rPr lang="cs-CZ" b="1" i="1" dirty="0" err="1"/>
              <a:t>chitarrou</a:t>
            </a:r>
            <a:r>
              <a:rPr lang="cs-CZ" b="1" i="1" dirty="0"/>
              <a:t>“</a:t>
            </a:r>
            <a:r>
              <a:rPr lang="cs-CZ" i="1" dirty="0"/>
              <a:t>. 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Hojně </a:t>
            </a:r>
            <a:r>
              <a:rPr lang="cs-CZ" dirty="0"/>
              <a:t>se používá </a:t>
            </a:r>
            <a:r>
              <a:rPr lang="cs-CZ" b="1" dirty="0"/>
              <a:t>červených feferonek, zvaných „</a:t>
            </a:r>
            <a:r>
              <a:rPr lang="cs-CZ" b="1" i="1" dirty="0" err="1"/>
              <a:t>Diavolino</a:t>
            </a:r>
            <a:r>
              <a:rPr lang="cs-CZ" dirty="0"/>
              <a:t>“ (ty se přidávají do všeho, mimo moučníků) a místní bylinná pálenka „</a:t>
            </a:r>
            <a:r>
              <a:rPr lang="cs-CZ" b="1" dirty="0" err="1"/>
              <a:t>C</a:t>
            </a:r>
            <a:r>
              <a:rPr lang="cs-CZ" b="1" i="1" dirty="0" err="1"/>
              <a:t>enterbe</a:t>
            </a:r>
            <a:r>
              <a:rPr lang="cs-CZ" b="1" i="1" dirty="0"/>
              <a:t>“</a:t>
            </a:r>
            <a:r>
              <a:rPr lang="cs-CZ" i="1" dirty="0"/>
              <a:t>. 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Proslulá </a:t>
            </a:r>
            <a:r>
              <a:rPr lang="cs-CZ" dirty="0"/>
              <a:t>je výroba mnoha druhů sladkosti, vyváží se odtud např. speciální turecký med se sušenými fíky. </a:t>
            </a:r>
          </a:p>
          <a:p>
            <a:pPr marL="0" indent="0">
              <a:buNone/>
            </a:pPr>
            <a:r>
              <a:rPr lang="cs-CZ" b="1" dirty="0"/>
              <a:t>8. Emilia </a:t>
            </a:r>
            <a:r>
              <a:rPr lang="cs-CZ" b="1" dirty="0" err="1"/>
              <a:t>Romagna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Tato provincie patří mezi gastronomická centra Itálie, tvoří ji velmi úrodná krajina a část východního pobřeží, místní obchůdky a restaurace nabízí téměř vše, po čem jazyk gurmána touží – vydatná šunka i </a:t>
            </a:r>
            <a:r>
              <a:rPr lang="cs-CZ" b="1" dirty="0" err="1"/>
              <a:t>mortadella</a:t>
            </a:r>
            <a:r>
              <a:rPr lang="cs-CZ" b="1" dirty="0"/>
              <a:t>, tvrdý parmazán, domácí těstoviny </a:t>
            </a:r>
            <a:r>
              <a:rPr lang="cs-CZ" dirty="0"/>
              <a:t>v nekonečných variacích tvarů, místní omáčky a jejich dokonalost ve spojení s těstovinami, bohatá a vydatná masitá jídla, rafinovanost přípravy zvěřiny, nejrůznější sladké i slané pečivo, báječné dezerty a zmrzlina, na dochucení tradiční </a:t>
            </a:r>
            <a:r>
              <a:rPr lang="cs-CZ" b="1" dirty="0"/>
              <a:t>„</a:t>
            </a:r>
            <a:r>
              <a:rPr lang="cs-CZ" b="1" i="1" dirty="0" err="1"/>
              <a:t>Acetto</a:t>
            </a:r>
            <a:r>
              <a:rPr lang="cs-CZ" b="1" i="1" dirty="0"/>
              <a:t> </a:t>
            </a:r>
            <a:r>
              <a:rPr lang="cs-CZ" b="1" i="1" dirty="0" err="1"/>
              <a:t>balsamico</a:t>
            </a:r>
            <a:r>
              <a:rPr lang="cs-CZ" b="1" i="1" dirty="0"/>
              <a:t> </a:t>
            </a:r>
            <a:r>
              <a:rPr lang="cs-CZ" b="1" i="1" dirty="0" err="1"/>
              <a:t>tradizionale</a:t>
            </a:r>
            <a:r>
              <a:rPr lang="cs-CZ" b="1" i="1" dirty="0"/>
              <a:t>“</a:t>
            </a:r>
            <a:r>
              <a:rPr lang="cs-CZ" b="1" dirty="0"/>
              <a:t>. </a:t>
            </a:r>
          </a:p>
        </p:txBody>
      </p:sp>
      <p:pic>
        <p:nvPicPr>
          <p:cNvPr id="11266" name="Picture 2" descr="&amp;Rcy;&amp;iecy;&amp;zcy;&amp;ucy;&amp;lcy;&amp;tcy;&amp;acy;&amp;tcy; &amp;scy; &amp;icy;&amp;zcy;&amp;ocy;&amp;bcy;&amp;rcy;&amp;acy;&amp;zhcy;&amp;iecy;&amp;ncy;&amp;icy;&amp;iecy; &amp;zcy;&amp;acy; Centerbe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873" y="0"/>
            <a:ext cx="3952875" cy="595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8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066" y="528033"/>
            <a:ext cx="3948545" cy="61689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Parmská šunka, Boloňa - jemně uzená </a:t>
            </a:r>
            <a:r>
              <a:rPr lang="cs-CZ" b="1" dirty="0" err="1"/>
              <a:t>Mortadella</a:t>
            </a:r>
            <a:r>
              <a:rPr lang="cs-CZ" b="1" dirty="0"/>
              <a:t>, tortilla, lasagne, </a:t>
            </a:r>
            <a:r>
              <a:rPr lang="cs-CZ" b="1" dirty="0" err="1"/>
              <a:t>Piacenza</a:t>
            </a:r>
            <a:r>
              <a:rPr lang="cs-CZ" b="1" dirty="0"/>
              <a:t> - plněné </a:t>
            </a:r>
            <a:r>
              <a:rPr lang="cs-CZ" b="1" dirty="0" err="1"/>
              <a:t>tortellini</a:t>
            </a:r>
            <a:r>
              <a:rPr lang="cs-CZ" b="1" dirty="0"/>
              <a:t>, </a:t>
            </a:r>
            <a:r>
              <a:rPr lang="cs-CZ" b="1" dirty="0" err="1"/>
              <a:t>Ferarra</a:t>
            </a:r>
            <a:r>
              <a:rPr lang="cs-CZ" b="1" dirty="0"/>
              <a:t> je městem uzenin, </a:t>
            </a:r>
            <a:r>
              <a:rPr lang="cs-CZ" b="1" dirty="0" err="1"/>
              <a:t>Modena</a:t>
            </a:r>
            <a:r>
              <a:rPr lang="cs-CZ" b="1" dirty="0"/>
              <a:t> - plněné vepřové nožičky „</a:t>
            </a:r>
            <a:r>
              <a:rPr lang="cs-CZ" b="1" i="1" dirty="0" err="1"/>
              <a:t>Zampone</a:t>
            </a:r>
            <a:r>
              <a:rPr lang="cs-CZ" b="1" i="1" dirty="0"/>
              <a:t>“.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dirty="0"/>
              <a:t>Rodinná továrna na těstoviny „</a:t>
            </a:r>
            <a:r>
              <a:rPr lang="cs-CZ" b="1" dirty="0" err="1"/>
              <a:t>Barilla</a:t>
            </a:r>
            <a:r>
              <a:rPr lang="cs-CZ" dirty="0"/>
              <a:t>“, ve svých 30 závodech produkuje </a:t>
            </a:r>
            <a:r>
              <a:rPr lang="cs-CZ" b="1" dirty="0"/>
              <a:t>stovku druhů těstovin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Na asi 100 km dlouhém pobřeží dominují ryby a plody moře, vnitrozemí má jídla vydatnější z masa, uzenin, často kombinovaných s luštěninami a hojností zeleniny (cibule, česnek, lilek, artyčoky). </a:t>
            </a:r>
          </a:p>
          <a:p>
            <a:pPr marL="0" indent="0">
              <a:buNone/>
            </a:pPr>
            <a:r>
              <a:rPr lang="cs-CZ" b="1" dirty="0"/>
              <a:t>Emilia-</a:t>
            </a:r>
            <a:r>
              <a:rPr lang="cs-CZ" b="1" dirty="0" err="1"/>
              <a:t>Romagna</a:t>
            </a:r>
            <a:r>
              <a:rPr lang="cs-CZ" b="1" dirty="0"/>
              <a:t> je právem označována gastronomickým centrem země: Sýr Parmezán, Salám </a:t>
            </a:r>
            <a:r>
              <a:rPr lang="cs-CZ" b="1" dirty="0" err="1"/>
              <a:t>Mortadella</a:t>
            </a:r>
            <a:r>
              <a:rPr lang="cs-CZ" b="1" dirty="0"/>
              <a:t>, sýr </a:t>
            </a:r>
            <a:r>
              <a:rPr lang="cs-CZ" b="1" dirty="0" err="1"/>
              <a:t>Pecorino</a:t>
            </a:r>
            <a:r>
              <a:rPr lang="cs-CZ" b="1" dirty="0"/>
              <a:t>, Boloňská omáčka, vína </a:t>
            </a:r>
            <a:r>
              <a:rPr lang="cs-CZ" b="1" dirty="0" err="1"/>
              <a:t>Lambrusco</a:t>
            </a:r>
            <a:r>
              <a:rPr lang="cs-CZ" b="1" dirty="0"/>
              <a:t> a </a:t>
            </a:r>
            <a:r>
              <a:rPr lang="cs-CZ" b="1" dirty="0" err="1"/>
              <a:t>Brunello</a:t>
            </a:r>
            <a:r>
              <a:rPr lang="cs-CZ" b="1" dirty="0"/>
              <a:t>. </a:t>
            </a:r>
          </a:p>
          <a:p>
            <a:endParaRPr lang="cs-CZ" dirty="0"/>
          </a:p>
        </p:txBody>
      </p:sp>
      <p:pic>
        <p:nvPicPr>
          <p:cNvPr id="4" name="Picture 2" descr="Gnocchi jsou spíše hutné m&amp;ecaron;kké knedlí&amp;ccaron;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5574" y="0"/>
            <a:ext cx="3846426" cy="2884820"/>
          </a:xfrm>
          <a:prstGeom prst="rect">
            <a:avLst/>
          </a:prstGeom>
          <a:noFill/>
        </p:spPr>
      </p:pic>
      <p:pic>
        <p:nvPicPr>
          <p:cNvPr id="5" name="Picture 3" descr="Ravioli – plněné těstovinové taštič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992" y="2888154"/>
            <a:ext cx="4984865" cy="3738649"/>
          </a:xfrm>
          <a:prstGeom prst="rect">
            <a:avLst/>
          </a:prstGeom>
          <a:noFill/>
        </p:spPr>
      </p:pic>
      <p:pic>
        <p:nvPicPr>
          <p:cNvPr id="10242" name="Picture 2" descr="&amp;Rcy;&amp;iecy;&amp;zcy;&amp;ucy;&amp;lcy;&amp;tcy;&amp;acy;&amp;tcy; &amp;scy; &amp;icy;&amp;zcy;&amp;ocy;&amp;bcy;&amp;rcy;&amp;acy;&amp;zhcy;&amp;iecy;&amp;ncy;&amp;icy;&amp;iecy; &amp;zcy;&amp;acy; Zamp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0233" y="451658"/>
            <a:ext cx="4370474" cy="2416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4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399011" y="157942"/>
            <a:ext cx="11479876" cy="6700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365124"/>
            <a:ext cx="5386647" cy="64928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9. </a:t>
            </a:r>
            <a:r>
              <a:rPr lang="cs-CZ" b="1" dirty="0" smtClean="0"/>
              <a:t>Toskánsko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Převažují zde životní zvyky převzaté z uznávané </a:t>
            </a:r>
            <a:r>
              <a:rPr lang="cs-CZ" b="1" dirty="0"/>
              <a:t>italské renesance, vyznávající jednoduchost, jasnost a přirozenost.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Základy </a:t>
            </a:r>
            <a:r>
              <a:rPr lang="cs-CZ" b="1" dirty="0"/>
              <a:t>místní kuchyně jsou jednoduchost přípravy, kvalita a čerstvost surovin, luštěniny, sýr, domácí chléb (záměrně se peče bez soli, je proto ideální celodenní přílohou ke všem jídlům, uzeninám a sýrům) a čerstvá zelenina a ovoce, jídla jsou lehká, aromatická, prostá – a ve své jednoduchosti geniálně chutná.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Lahůdkou </a:t>
            </a:r>
            <a:r>
              <a:rPr lang="cs-CZ" dirty="0"/>
              <a:t>jsou jídla ze zvěřiny (hojně zajíci, pernatá a divočáci) a ryb.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Mnoho </a:t>
            </a:r>
            <a:r>
              <a:rPr lang="cs-CZ" dirty="0"/>
              <a:t>druhů těstovin se plní – dokonce i plněné olivy jsou zde proslulou specialitou.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Prapůvod </a:t>
            </a:r>
            <a:r>
              <a:rPr lang="cs-CZ" b="1" dirty="0"/>
              <a:t>italské zmrzliny </a:t>
            </a:r>
            <a:r>
              <a:rPr lang="cs-CZ" b="1" dirty="0" smtClean="0"/>
              <a:t>právě </a:t>
            </a:r>
            <a:r>
              <a:rPr lang="cs-CZ" b="1" dirty="0"/>
              <a:t>v </a:t>
            </a:r>
            <a:r>
              <a:rPr lang="cs-CZ" b="1" dirty="0" smtClean="0"/>
              <a:t>Toskánsku</a:t>
            </a:r>
            <a:r>
              <a:rPr lang="cs-CZ" dirty="0"/>
              <a:t>. </a:t>
            </a:r>
            <a:endParaRPr lang="cs-CZ" dirty="0" smtClean="0"/>
          </a:p>
        </p:txBody>
      </p:sp>
      <p:sp>
        <p:nvSpPr>
          <p:cNvPr id="8196" name="Rectangle 4">
            <a:hlinkClick r:id="rId2" tooltip="Další"/>
          </p:cNvPr>
          <p:cNvSpPr>
            <a:spLocks noChangeArrowheads="1"/>
          </p:cNvSpPr>
          <p:nvPr/>
        </p:nvSpPr>
        <p:spPr bwMode="auto">
          <a:xfrm>
            <a:off x="0" y="295586150"/>
            <a:ext cx="4318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Ravioli – plněné těstovinové taštičkyFotka 20 z 57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8" name="Picture 6" descr="&amp;Rcy;&amp;iecy;&amp;zcy;&amp;ucy;&amp;lcy;&amp;tcy;&amp;acy;&amp;tcy; &amp;scy; &amp;icy;&amp;zcy;&amp;ocy;&amp;bcy;&amp;rcy;&amp;acy;&amp;zhcy;&amp;iecy;&amp;ncy;&amp;icy;&amp;iecy; &amp;zcy;&amp;acy; pln&amp;ecaron;né oliv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997" y="0"/>
            <a:ext cx="5105003" cy="3401521"/>
          </a:xfrm>
          <a:prstGeom prst="rect">
            <a:avLst/>
          </a:prstGeom>
          <a:noFill/>
        </p:spPr>
      </p:pic>
      <p:pic>
        <p:nvPicPr>
          <p:cNvPr id="8200" name="Picture 8" descr="&amp;Rcy;&amp;iecy;&amp;zcy;&amp;ucy;&amp;lcy;&amp;tcy;&amp;acy;&amp;tcy; &amp;scy; &amp;icy;&amp;zcy;&amp;ocy;&amp;bcy;&amp;rcy;&amp;acy;&amp;zhcy;&amp;iecy;&amp;ncy;&amp;icy;&amp;iecy; &amp;zcy;&amp;acy; italská zmrzl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917" y="3366655"/>
            <a:ext cx="5240292" cy="3491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45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752" y="463639"/>
            <a:ext cx="6284423" cy="63943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10. Řím a okolí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Kulinárské tradice samotného Říma a jeho venkovského okolí jsou odlišné.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Dodnes </a:t>
            </a:r>
            <a:r>
              <a:rPr lang="cs-CZ" b="1" dirty="0"/>
              <a:t>se ctí duch původní antické pohostinnosti města, mistrovské zpracovaní masa a vnitřností místními řeznickými mistry i zachovalé tradice pokrmů židovské kuchyně. </a:t>
            </a:r>
          </a:p>
          <a:p>
            <a:pPr marL="0" indent="0">
              <a:buNone/>
            </a:pPr>
            <a:r>
              <a:rPr lang="cs-CZ" b="1" dirty="0"/>
              <a:t>Jídlo a nápoje se tradičně konzumují nejlépe ve společnosti</a:t>
            </a:r>
            <a:r>
              <a:rPr lang="cs-CZ" dirty="0"/>
              <a:t>, společné popíjení vína nebo skvělé kávy v mnoha kavárnách a cukrárnách je znakem místního způsobu života.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Římská </a:t>
            </a:r>
            <a:r>
              <a:rPr lang="cs-CZ" b="1" dirty="0"/>
              <a:t>gastronomie je tradiční, velmi ovlivněná kalendářními zvyky v průběhu roku. Příprava jídel je jednoduchá, vedle mnoha druhů těstovin používá hojně zeleninu. </a:t>
            </a:r>
          </a:p>
          <a:p>
            <a:pPr marL="0" indent="0">
              <a:buNone/>
            </a:pPr>
            <a:r>
              <a:rPr lang="cs-CZ" i="1" dirty="0"/>
              <a:t>„</a:t>
            </a:r>
            <a:r>
              <a:rPr lang="cs-CZ" b="1" i="1" dirty="0" err="1"/>
              <a:t>Spagetti</a:t>
            </a:r>
            <a:r>
              <a:rPr lang="cs-CZ" b="1" i="1" dirty="0"/>
              <a:t> alla </a:t>
            </a:r>
            <a:r>
              <a:rPr lang="cs-CZ" b="1" i="1" dirty="0" err="1"/>
              <a:t>Carbonara</a:t>
            </a:r>
            <a:r>
              <a:rPr lang="cs-CZ" dirty="0"/>
              <a:t>“, „</a:t>
            </a:r>
            <a:r>
              <a:rPr lang="cs-CZ" b="1" i="1" dirty="0" err="1"/>
              <a:t>Tiramisu</a:t>
            </a:r>
            <a:r>
              <a:rPr lang="cs-CZ" dirty="0"/>
              <a:t>“, ve volnem překladu „vytáhni mě nahoru“.  </a:t>
            </a:r>
          </a:p>
          <a:p>
            <a:endParaRPr lang="cs-CZ" dirty="0"/>
          </a:p>
        </p:txBody>
      </p:sp>
      <p:pic>
        <p:nvPicPr>
          <p:cNvPr id="4" name="Picture 4" descr="Spaghetti alla carbon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785" y="206881"/>
            <a:ext cx="4666764" cy="3333403"/>
          </a:xfrm>
          <a:prstGeom prst="rect">
            <a:avLst/>
          </a:prstGeom>
          <a:noFill/>
        </p:spPr>
      </p:pic>
      <p:pic>
        <p:nvPicPr>
          <p:cNvPr id="7170" name="Picture 2" descr="&amp;Rcy;&amp;iecy;&amp;zcy;&amp;ucy;&amp;lcy;&amp;tcy;&amp;acy;&amp;tcy; &amp;scy; &amp;icy;&amp;zcy;&amp;ocy;&amp;bcy;&amp;rcy;&amp;acy;&amp;zhcy;&amp;iecy;&amp;ncy;&amp;icy;&amp;iecy; &amp;zcy;&amp;acy; &amp;tcy;&amp;icy;&amp;rcy;&amp;acy;&amp;mcy;&amp;icy;&amp;s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448" y="3553345"/>
            <a:ext cx="4981575" cy="31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448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014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59394" name="Picture 2" descr="Picture of Bruschetta Reci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5649"/>
            <a:ext cx="5905500" cy="3562351"/>
          </a:xfrm>
          <a:prstGeom prst="rect">
            <a:avLst/>
          </a:prstGeom>
          <a:noFill/>
        </p:spPr>
      </p:pic>
      <p:sp>
        <p:nvSpPr>
          <p:cNvPr id="59398" name="AutoShape 6" descr="data:image/jpeg;base64,/9j/4AAQSkZJRgABAQAAAQABAAD/2wCEAAkGBwgHBgkIBwgKCgkLDRYPDQwMDRsUFRAWIB0iIiAdHx8kKDQsJCYxJx8fLT0tMTU3Ojo6Iys/RD84QzQ5OjcBCgoKDQwNGg8PGjclHyU3Nzc3Nzc3Nzc3Nzc3Nzc3Nzc3Nzc3Nzc3Nzc3Nzc3Nzc3Nzc3Nzc3Nzc3Nzc3Nzc3N//AABEIAHMAcwMBIgACEQEDEQH/xAAbAAABBQEBAAAAAAAAAAAAAAAGAAIDBAUBB//EADsQAAIBAwMCBAQDBgMJAAAAAAECAwAEEQUSITFBBhNhcRQiUYEykbEVQlKhwfAHI9EWFyUzY3KS4fH/xAAZAQADAQEBAAAAAAAAAAAAAAAAAQMCBAX/xAAjEQACAgICAQUBAQAAAAAAAAAAAQIRAyESMQQTIkFRYTIj/9oADAMBAAIRAxEAPwD2YA9xTgfotQfFxuJSGwIm2sT2PH+tWFVsZGK0I7jPWkF20ssOtNMn2oAfu9K4xJFNV17mnbxjgUgGl9o+bimtcBF3MQF9aa0YZtzGmSW8Un413Adiaegoe1wJUZVwO3vVeNWRwVHLHBFWFjVOQox6U6iwo6XZWKkcgdqcku4dCPemHrXKVgShuetLg+9RUqAJsGu1Bk/WlQMFbu/EXhvVbtT+O7dR/wCYX+lFIn+QH6ivNdQZ/wDd9Z4B33d3G2M9d0u6j5QvCEnIGDz0pWBOZ2bjNdU56mmJEgxk1IxijALEAE4GT1P0ougHAL/FTuB+9io7ieG1haW4ZYo1GSzcAV5xrfiafUtXin05lENs5S3jJ5aQ8biPr2Hv61HLmjjVstiwyyPR6TJLHEheSRVH1Y4FD2u63qFqd+mxw3EHQ45YH9K8+1661q6kt11NAsBkB8t1wSQRxjt2rSt/Epj3edH5a5wfmyK4M3lya1o7IeHx32bEHjDWwWjl0ZzgjEhXHB/WtC6vbuK8S5nupljb5BAAAMn612z1GMwwo23zX5GTyBUFxdQahdPG1yAIoyUyvGR1wa5M+XJKkpnPlVPSoJNOklKlJdzDJKvnt9Ku0K2upkCNod2GGZNq8KPWiO2uRLCHfjPT2r0PC8hOKhLtEZ42lZLSpHiuZr0CZ2lSzSoAA9YtlgPhTSWBYq8BJHTgf60ayLbpcuzuoYt3OK8ZvbvXb+Pw5Lp8E95qFnHHJJGozwuMZOcY+9ewcNCHu0UtIuXXHAJ6j7VKeRRRpRsstPHEuTge5oR8S6vHd6hDZQsHA5O09z0rP/xO11dMtIoYM+bI2MA9QBn/AEoR8JXcU2ppLNLK7+WzFUGcHsf7+teZ5mSeSLj8F3grHyQc6pDFqJg0y6kcgHEce7hm+pqKTw1puj6jDfz3TyS2qh1h2jG76j23Vh3upXg1B7Oyx8VkEyEEbPpU2pRXFy0UF3du95KC0ePkLEdeR9uP1rnxzaj9stPmoJY+jK8aXk82rtD5bFYhuy4IB3c8fbFQeFLCLVLaaVY2e5SYx528INuQR2zk/pRIul2k3xLPcXE1ztw43ncSMADaOnarukXcKeFbyLRLR1jijZ2YdVkxyT68VVJONPtm5Tl6XFEVvoNwmblSFeGJfJaV8j1xjv71tnTTe6XLb25jEzcl2HIz6jvQbbeJ9UIQ6npE0Vuo58vkAj1OM0c2NykcEU8ZAicBjjrisrFFStolvtMy7SKDw2jWsDSPMyrNKJHLDuCcdB0rW/bmni1e4aZBGVGxs8M+PwjHOR3FU9eSLVfIiWV44pCwmKcFkAJAz25xQfp2kw2+qxXVpdtJpwmMcIlPzb+rEdjznmquXG3HaNxip7l2Hvh/V7q9e5i1C3MLxybUyMZUjIPX+81qGbDhTjNZN5dPHbRP/lxLkk7lySQO9UtI+Kv8szquWwxXuM8VOfm5oPhBXZGeO/ckFAwR+KlVKaO48w+XECvbmu16SzSrZLijJ8P+THpCTW6cFEJbP4sqDWZrmpXEcAlDBwX2BV6hj0FZ3hu/uNL8PtHaJ8bbLAnw5VvmLKBkNnA/vpXNOvtJ1zVJ7q4k+GSJ/LNlcEKzSY/EQD25A/8AlcGePN1Z14tbaBq5vl1XULPSfKRr+WVleVsHaD+LHoFH8q9CNhBpOlrb6Tao2zCKmOo7kn361g+HvBljpPiI6n53xOA3kbm3FWPHHTtkfeii5aaGMMgV4/My27jaO/SsyrjURznyf4VEsoxZNNeQQx3AHHkscemDgUMa3fSwCO+1nSXMFllrfyGDMzEjBxxgVt67f6dFeW2mXmptbuzq+MEYyflUkdMnA+9ZGr600ety/wCRL5NmSWlZfkPbAzjJzxQ4tNOh403oJdLibU9Ign1G3EFwwGQx3leemTgnPetmxaKE7lRVRhgBQAPyrzrQZ7uO9Q3d06RSRu+zdtVmLDBI+uK2n1FbS2vcOxxCZVy3AI4OPuRSc6lpBPC+rNDX4IodAuwDbloAzOF7jr36Hpiqnh3N5pNuZL1Crp8ygchgcf0oQ1DQV1ERhZk+MvGHmSXEpCg4J2/pXNDtrvRb5rAzqJYj8yrJvGScgg/TH9iiT5R5IccCi6TDjXbm3sbEJPvVCp2yocL6g9qCtDuW1XXI5ymy2tE8qCMcD3PvUGuy+IJdSbSry2821DiQSRrwwxxgk/pVSy1R9H1lbfyzGJcFQw+nfNUUd7NQiuHewv17xo+j3nwSPbwubYTNLcBipALLgY7/AC9/rWhoOqMnh+11G6MVtFKVWLBD+aCcAjB9frWfpWoW763FJcY23MBjWRlyCQ3Ix98U6bw5pM5nih+I2RS+bBDFcyKindk7UB2/y79aIcJLa2YmnHXwHnxK4G3ZjA6kUqhtZdPs7eO3VzII1A3sm4n3PelXUov7Rxuvo8b8Mz3yeGLySxLMYZTlFGWIIH4fXv8AnRjHp9o+kvauRFJMpnLOwZ9wHVvXpmsrw3pM9vpbR2yE+bLuOPYVZmtp7qzk0oQh2JEjycjIHZj2FcvkNrI9aOiM4xxpt7LHg62vP2GkscytOrEwo7A+X6H3/St+1fUd5F2LaNmbA2ZO8AfQ+tDeh2F5Z3KyxziKHkSIn4WGMAnP9PpWrZajJf6jB8POjRRksxZM7wMghT9859KnyWv0d87aAH/EGwuL2WPU4pQrMzIUUkE/Nwcf30FZN1r15qNnBZ3MIt4ogGkJbJkfGM+g68UfeJbIy3AdHmm3LueJFyqYPGPp3965aeEjdaejzQKJJBny3cgoPUflVFltVV0XUYqpWBtnrGm3Fq6X8qugAiWNxknnJOByB059KKfEVxHe6SEtLWSWOXABhxwAM4Hp61zSNA0/TdV/4lpsUkQUeVt6M+ehHf2NN1e6ntdUmhsLGW3s45ASjLkDIzjOSBzzgVhuL90R7ctjLAWd+0en3cjmWSJpfm54HHPtxQHDJfaXdTxGGVYIZDkY4A6jB9ua9Ku0t7Z1eD/Klc5kO3oD6/asHWZMXmLy2km0pxtknbv1HFPG1VUCk07TDLw48l9a2Ut7azb4SHVX4wSME4/M4/8AVd1Twdpmt6mdRu5Z0RT8kMJVTnvkkE/bjr3rMsbiTUFSWHUDZ2UJ2/PIRkAcce1b8lwTpsh054/kBAZm4Y+9Yc5RXtJOL5HLyDRtE0O4Wxtl3XO2DeULHcRgFjjOBjPHehu0sdWKiSVJMA7VwMsR/EoPb+8UY3WlftHSFtZbqOJyysHHO0j78/Ss9LLVdKWJ7i9juYFOFZRwp7ZrX+koq0EJRV72Dzx3YYh47hG7gqo/kRmuUTtql3n50gZu5KnJ/nSqywmfW/DN8J6gEsPKkU7DkNz0yKsPpuoFZba1uIPgnUnzCpaTPYMOM4+v8qpeDbNbm2uhJ0VlxitUvLp77clo2745FdmbGpLZw9sDPGtjrt5aJaRzbrNFHmiMAFueAa2v8PbK+isHt7y3FqECrFKzhpJU54ODgY4H9K1Z449RBjE/l56gL1qxDpXlRoFvZcr0yelcix5WqrR1c4UVRqpeVUitggc45ODn8qvXVgL50+Jdo0jG4LC+CT6nFSQ6aqspyrehp1wvwpjjghZy+QSDjtU5YZwVy2a5xb9pVuLWxjj854iGT8ILEnPbGao6/cW0+lTwtcbNo3kFTuzxhat3EOoyWroLdMBflLyDOarroOo3sha5aIHywDjkdPanjxTk+qHyjHbYPNfQ/CrHNGiTL+Hd+8PelNcDUAokt0KR9E/EWojbwJBcEGa+kby8FQoAA/Ordn4M0612SI08khJGXl4HXsK0/DySdfBDLmt+0Ar+BrmVovILRhBncmMUSaXO8UKwS200rOmdxgZl9jxgfeiRdIjijZ44og2SM8dver8VpJ+/KR8uQABiqx8CKVNhHyGo8QS0bWDdX5tntAIIxgHZjB9OKLFCNEFCBozwVI4qRYIY40kVW3ZwMnOKsThhE+X4HQcVaHjKHyYnl5fBmHTrMEgwEkHqZDSrW2KedopV0cUY5MD/AAJF5Qu1PQ7Tj86KPLRj+AGsCzuINMDeTIly0jYcRnOzHYmtWHU4WAO1h6U6M2TS2MMww0Yx7VB+x41OUdlH061MNQh9a7+0YfWih2KOwVOrE1M0aCWLjvUJ1GD1qKTUIyVKjlT3ooRemVRC2AOlMCkyEA7coPvxVJtRDKV+XBpPqKlVI4K8Bs06AulGiwAwwxwTinQiRkBDgc/wj61kS62Ix87wAfVjiqM/iq2QYN9br/2HNa4sVoIpCw80BgAOSAKcTjGZ15HHHahH/aW3ZCIjNID1O0jP51XbXJ1H+VFhf+oeKfBhyQVi5iISPzuOeAM4xTbm8WNGYOXzgHIxXn934i1B5GEDRIv8Sryay57i8umzc3MsnpuIH5VtYX8k3lR6c2tRg8ywD0L0q8wW1dgCI2IPfFKteiheqF//ACk2R/Ko6AV23kdpcFjjFKlVGlRGLdnZ5ZFB2sRxWdFe3LA5lP71KlU10Vb2ZyarfG42m4bHPYVYu7+7W2dlncELnrSpVppCTKtlf3csLGS4kJz9ao6jPMbgAzSYIHG40qVC7E/5KbDLnPPvVrT4kYMzICR0yKVKtvoyuy7FI7SbS3GcccVeFtE/41Le7E0qVYkUideztwOIgPas66RUm2qMD6UqVOD2Ka0Q8fQUqVKtkz//2Q=="/>
          <p:cNvSpPr>
            <a:spLocks noChangeAspect="1" noChangeArrowheads="1"/>
          </p:cNvSpPr>
          <p:nvPr/>
        </p:nvSpPr>
        <p:spPr bwMode="auto">
          <a:xfrm>
            <a:off x="155575" y="-525463"/>
            <a:ext cx="1095375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400" name="AutoShape 8" descr="data:image/jpeg;base64,/9j/4AAQSkZJRgABAQAAAQABAAD/2wCEAAkGBwgHBgkIBwgKCgkLDRYPDQwMDRsUFRAWIB0iIiAdHx8kKDQsJCYxJx8fLT0tMTU3Ojo6Iys/RD84QzQ5OjcBCgoKDQwNGg8PGjclHyU3Nzc3Nzc3Nzc3Nzc3Nzc3Nzc3Nzc3Nzc3Nzc3Nzc3Nzc3Nzc3Nzc3Nzc3Nzc3Nzc3N//AABEIAHMAcwMBIgACEQEDEQH/xAAbAAABBQEBAAAAAAAAAAAAAAAGAAIDBAUBB//EADsQAAIBAwMCBAQDBgMJAAAAAAECAwAEEQUSITFBBhNhcRQiUYEykbEVQlKhwfAHI9EWFyUzY3KS4fH/xAAZAQADAQEBAAAAAAAAAAAAAAAAAQMCBAX/xAAjEQACAgICAQUBAQAAAAAAAAAAAQIRAyESMQQTIkFRYTIj/9oADAMBAAIRAxEAPwD2YA9xTgfotQfFxuJSGwIm2sT2PH+tWFVsZGK0I7jPWkF20ssOtNMn2oAfu9K4xJFNV17mnbxjgUgGl9o+bimtcBF3MQF9aa0YZtzGmSW8Un413Adiaegoe1wJUZVwO3vVeNWRwVHLHBFWFjVOQox6U6iwo6XZWKkcgdqcku4dCPemHrXKVgShuetLg+9RUqAJsGu1Bk/WlQMFbu/EXhvVbtT+O7dR/wCYX+lFIn+QH6ivNdQZ/wDd9Z4B33d3G2M9d0u6j5QvCEnIGDz0pWBOZ2bjNdU56mmJEgxk1IxijALEAE4GT1P0ougHAL/FTuB+9io7ieG1haW4ZYo1GSzcAV5xrfiafUtXin05lENs5S3jJ5aQ8biPr2Hv61HLmjjVstiwyyPR6TJLHEheSRVH1Y4FD2u63qFqd+mxw3EHQ45YH9K8+1661q6kt11NAsBkB8t1wSQRxjt2rSt/Epj3edH5a5wfmyK4M3lya1o7IeHx32bEHjDWwWjl0ZzgjEhXHB/WtC6vbuK8S5nupljb5BAAAMn612z1GMwwo23zX5GTyBUFxdQahdPG1yAIoyUyvGR1wa5M+XJKkpnPlVPSoJNOklKlJdzDJKvnt9Ku0K2upkCNod2GGZNq8KPWiO2uRLCHfjPT2r0PC8hOKhLtEZ42lZLSpHiuZr0CZ2lSzSoAA9YtlgPhTSWBYq8BJHTgf60ayLbpcuzuoYt3OK8ZvbvXb+Pw5Lp8E95qFnHHJJGozwuMZOcY+9ewcNCHu0UtIuXXHAJ6j7VKeRRRpRsstPHEuTge5oR8S6vHd6hDZQsHA5O09z0rP/xO11dMtIoYM+bI2MA9QBn/AEoR8JXcU2ppLNLK7+WzFUGcHsf7+teZ5mSeSLj8F3grHyQc6pDFqJg0y6kcgHEce7hm+pqKTw1puj6jDfz3TyS2qh1h2jG76j23Vh3upXg1B7Oyx8VkEyEEbPpU2pRXFy0UF3du95KC0ePkLEdeR9uP1rnxzaj9stPmoJY+jK8aXk82rtD5bFYhuy4IB3c8fbFQeFLCLVLaaVY2e5SYx528INuQR2zk/pRIul2k3xLPcXE1ztw43ncSMADaOnarukXcKeFbyLRLR1jijZ2YdVkxyT68VVJONPtm5Tl6XFEVvoNwmblSFeGJfJaV8j1xjv71tnTTe6XLb25jEzcl2HIz6jvQbbeJ9UIQ6npE0Vuo58vkAj1OM0c2NykcEU8ZAicBjjrisrFFStolvtMy7SKDw2jWsDSPMyrNKJHLDuCcdB0rW/bmni1e4aZBGVGxs8M+PwjHOR3FU9eSLVfIiWV44pCwmKcFkAJAz25xQfp2kw2+qxXVpdtJpwmMcIlPzb+rEdjznmquXG3HaNxip7l2Hvh/V7q9e5i1C3MLxybUyMZUjIPX+81qGbDhTjNZN5dPHbRP/lxLkk7lySQO9UtI+Kv8szquWwxXuM8VOfm5oPhBXZGeO/ckFAwR+KlVKaO48w+XECvbmu16SzSrZLijJ8P+THpCTW6cFEJbP4sqDWZrmpXEcAlDBwX2BV6hj0FZ3hu/uNL8PtHaJ8bbLAnw5VvmLKBkNnA/vpXNOvtJ1zVJ7q4k+GSJ/LNlcEKzSY/EQD25A/8AlcGePN1Z14tbaBq5vl1XULPSfKRr+WVleVsHaD+LHoFH8q9CNhBpOlrb6Tao2zCKmOo7kn361g+HvBljpPiI6n53xOA3kbm3FWPHHTtkfeii5aaGMMgV4/My27jaO/SsyrjURznyf4VEsoxZNNeQQx3AHHkscemDgUMa3fSwCO+1nSXMFllrfyGDMzEjBxxgVt67f6dFeW2mXmptbuzq+MEYyflUkdMnA+9ZGr600ety/wCRL5NmSWlZfkPbAzjJzxQ4tNOh403oJdLibU9Ign1G3EFwwGQx3leemTgnPetmxaKE7lRVRhgBQAPyrzrQZ7uO9Q3d06RSRu+zdtVmLDBI+uK2n1FbS2vcOxxCZVy3AI4OPuRSc6lpBPC+rNDX4IodAuwDbloAzOF7jr36Hpiqnh3N5pNuZL1Crp8ygchgcf0oQ1DQV1ERhZk+MvGHmSXEpCg4J2/pXNDtrvRb5rAzqJYj8yrJvGScgg/TH9iiT5R5IccCi6TDjXbm3sbEJPvVCp2yocL6g9qCtDuW1XXI5ymy2tE8qCMcD3PvUGuy+IJdSbSry2821DiQSRrwwxxgk/pVSy1R9H1lbfyzGJcFQw+nfNUUd7NQiuHewv17xo+j3nwSPbwubYTNLcBipALLgY7/AC9/rWhoOqMnh+11G6MVtFKVWLBD+aCcAjB9frWfpWoW763FJcY23MBjWRlyCQ3Ix98U6bw5pM5nih+I2RS+bBDFcyKindk7UB2/y79aIcJLa2YmnHXwHnxK4G3ZjA6kUqhtZdPs7eO3VzII1A3sm4n3PelXUov7Rxuvo8b8Mz3yeGLySxLMYZTlFGWIIH4fXv8AnRjHp9o+kvauRFJMpnLOwZ9wHVvXpmsrw3pM9vpbR2yE+bLuOPYVZmtp7qzk0oQh2JEjycjIHZj2FcvkNrI9aOiM4xxpt7LHg62vP2GkscytOrEwo7A+X6H3/St+1fUd5F2LaNmbA2ZO8AfQ+tDeh2F5Z3KyxziKHkSIn4WGMAnP9PpWrZajJf6jB8POjRRksxZM7wMghT9859KnyWv0d87aAH/EGwuL2WPU4pQrMzIUUkE/Nwcf30FZN1r15qNnBZ3MIt4ogGkJbJkfGM+g68UfeJbIy3AdHmm3LueJFyqYPGPp3965aeEjdaejzQKJJBny3cgoPUflVFltVV0XUYqpWBtnrGm3Fq6X8qugAiWNxknnJOByB059KKfEVxHe6SEtLWSWOXABhxwAM4Hp61zSNA0/TdV/4lpsUkQUeVt6M+ehHf2NN1e6ntdUmhsLGW3s45ASjLkDIzjOSBzzgVhuL90R7ctjLAWd+0en3cjmWSJpfm54HHPtxQHDJfaXdTxGGVYIZDkY4A6jB9ua9Ku0t7Z1eD/Klc5kO3oD6/asHWZMXmLy2km0pxtknbv1HFPG1VUCk07TDLw48l9a2Ut7azb4SHVX4wSME4/M4/8AVd1Twdpmt6mdRu5Z0RT8kMJVTnvkkE/bjr3rMsbiTUFSWHUDZ2UJ2/PIRkAcce1b8lwTpsh054/kBAZm4Y+9Yc5RXtJOL5HLyDRtE0O4Wxtl3XO2DeULHcRgFjjOBjPHehu0sdWKiSVJMA7VwMsR/EoPb+8UY3WlftHSFtZbqOJyysHHO0j78/Ss9LLVdKWJ7i9juYFOFZRwp7ZrX+koq0EJRV72Dzx3YYh47hG7gqo/kRmuUTtql3n50gZu5KnJ/nSqywmfW/DN8J6gEsPKkU7DkNz0yKsPpuoFZba1uIPgnUnzCpaTPYMOM4+v8qpeDbNbm2uhJ0VlxitUvLp77clo2745FdmbGpLZw9sDPGtjrt5aJaRzbrNFHmiMAFueAa2v8PbK+isHt7y3FqECrFKzhpJU54ODgY4H9K1Z449RBjE/l56gL1qxDpXlRoFvZcr0yelcix5WqrR1c4UVRqpeVUitggc45ODn8qvXVgL50+Jdo0jG4LC+CT6nFSQ6aqspyrehp1wvwpjjghZy+QSDjtU5YZwVy2a5xb9pVuLWxjj854iGT8ILEnPbGao6/cW0+lTwtcbNo3kFTuzxhat3EOoyWroLdMBflLyDOarroOo3sha5aIHywDjkdPanjxTk+qHyjHbYPNfQ/CrHNGiTL+Hd+8PelNcDUAokt0KR9E/EWojbwJBcEGa+kby8FQoAA/Ordn4M0612SI08khJGXl4HXsK0/DySdfBDLmt+0Ar+BrmVovILRhBncmMUSaXO8UKwS200rOmdxgZl9jxgfeiRdIjijZ44og2SM8dver8VpJ+/KR8uQABiqx8CKVNhHyGo8QS0bWDdX5tntAIIxgHZjB9OKLFCNEFCBozwVI4qRYIY40kVW3ZwMnOKsThhE+X4HQcVaHjKHyYnl5fBmHTrMEgwEkHqZDSrW2KedopV0cUY5MD/AAJF5Qu1PQ7Tj86KPLRj+AGsCzuINMDeTIly0jYcRnOzHYmtWHU4WAO1h6U6M2TS2MMww0Yx7VB+x41OUdlH061MNQh9a7+0YfWih2KOwVOrE1M0aCWLjvUJ1GD1qKTUIyVKjlT3ooRemVRC2AOlMCkyEA7coPvxVJtRDKV+XBpPqKlVI4K8Bs06AulGiwAwwxwTinQiRkBDgc/wj61kS62Ix87wAfVjiqM/iq2QYN9br/2HNa4sVoIpCw80BgAOSAKcTjGZ15HHHahH/aW3ZCIjNID1O0jP51XbXJ1H+VFhf+oeKfBhyQVi5iISPzuOeAM4xTbm8WNGYOXzgHIxXn934i1B5GEDRIv8Sryay57i8umzc3MsnpuIH5VtYX8k3lR6c2tRg8ywD0L0q8wW1dgCI2IPfFKteiheqF//ACk2R/Ko6AV23kdpcFjjFKlVGlRGLdnZ5ZFB2sRxWdFe3LA5lP71KlU10Vb2ZyarfG42m4bHPYVYu7+7W2dlncELnrSpVppCTKtlf3csLGS4kJz9ao6jPMbgAzSYIHG40qVC7E/5KbDLnPPvVrT4kYMzICR0yKVKtvoyuy7FI7SbS3GcccVeFtE/41Le7E0qVYkUideztwOIgPas66RUm2qMD6UqVOD2Ka0Q8fQUqVKtkz//2Q=="/>
          <p:cNvSpPr>
            <a:spLocks noChangeAspect="1" noChangeArrowheads="1"/>
          </p:cNvSpPr>
          <p:nvPr/>
        </p:nvSpPr>
        <p:spPr bwMode="auto">
          <a:xfrm>
            <a:off x="155575" y="-525463"/>
            <a:ext cx="1095375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402" name="AutoShape 10" descr="&amp;Rcy;&amp;iecy;&amp;zcy;&amp;ucy;&amp;lcy;&amp;tcy;&amp;acy;&amp;tcy; &amp;scy; &amp;icy;&amp;zcy;&amp;ocy;&amp;bcy;&amp;rcy;&amp;acy;&amp;zhcy;&amp;iecy;&amp;ncy;&amp;icy;&amp;iecy; &amp;zcy;&amp;acy; &amp;Rcy;&amp;icy;&amp;zcy;&amp;ocy;&amp;tcy;&amp;ocy;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9404" name="Picture 12" descr="&amp;Rcy;&amp;iecy;&amp;zcy;&amp;ucy;&amp;lcy;&amp;tcy;&amp;acy;&amp;tcy; &amp;s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868" cy="326690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6293476" y="3318570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b="1" i="1" dirty="0" err="1"/>
              <a:t>Bruschetta</a:t>
            </a:r>
            <a:r>
              <a:rPr lang="cs-CZ" sz="2800" dirty="0"/>
              <a:t>“ – opečený obložený chléb s rajčaty, česnekem a bazalkou, jemně dochucený olivovým olejem a mořskou solí, sladký perníkový koláč „</a:t>
            </a:r>
            <a:r>
              <a:rPr lang="cs-CZ" sz="2800" b="1" i="1" dirty="0" err="1"/>
              <a:t>Panforte</a:t>
            </a:r>
            <a:r>
              <a:rPr lang="cs-CZ" sz="2800" b="1" i="1" dirty="0"/>
              <a:t> senese</a:t>
            </a:r>
            <a:r>
              <a:rPr lang="cs-CZ" sz="2800" i="1" dirty="0"/>
              <a:t>“</a:t>
            </a:r>
            <a:r>
              <a:rPr lang="cs-CZ" sz="2800" dirty="0"/>
              <a:t>, ovčí sýr </a:t>
            </a:r>
            <a:r>
              <a:rPr lang="cs-CZ" sz="2800" b="1" i="1" dirty="0" err="1"/>
              <a:t>Pecorino</a:t>
            </a:r>
            <a:r>
              <a:rPr lang="cs-CZ" sz="2800" i="1" dirty="0"/>
              <a:t> </a:t>
            </a:r>
            <a:r>
              <a:rPr lang="cs-CZ" sz="2800" dirty="0"/>
              <a:t>(často </a:t>
            </a:r>
            <a:r>
              <a:rPr lang="cs-CZ" sz="2800" dirty="0" smtClean="0"/>
              <a:t>zjemněný </a:t>
            </a:r>
            <a:r>
              <a:rPr lang="cs-CZ" sz="2800" dirty="0"/>
              <a:t>bylinkami), vynikající vína jako Chianti, Nobile di </a:t>
            </a:r>
            <a:r>
              <a:rPr lang="cs-CZ" sz="2800" dirty="0" err="1"/>
              <a:t>Montepulciano</a:t>
            </a:r>
            <a:r>
              <a:rPr lang="cs-CZ" sz="2800" dirty="0"/>
              <a:t>.</a:t>
            </a:r>
          </a:p>
          <a:p>
            <a:endParaRPr lang="cs-CZ" sz="2800" dirty="0"/>
          </a:p>
        </p:txBody>
      </p:sp>
      <p:pic>
        <p:nvPicPr>
          <p:cNvPr id="6146" name="Picture 2" descr="&amp;Rcy;&amp;iecy;&amp;zcy;&amp;ucy;&amp;lcy;&amp;tcy;&amp;acy;&amp;tcy; &amp;scy; &amp;icy;&amp;zcy;&amp;ocy;&amp;bcy;&amp;rcy;&amp;acy;&amp;zhcy;&amp;iecy;&amp;ncy;&amp;icy;&amp;iecy; &amp;zcy;&amp;acy; Panforte sene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1963" y="99753"/>
            <a:ext cx="3108614" cy="3108614"/>
          </a:xfrm>
          <a:prstGeom prst="rect">
            <a:avLst/>
          </a:prstGeom>
          <a:noFill/>
        </p:spPr>
      </p:pic>
      <p:pic>
        <p:nvPicPr>
          <p:cNvPr id="6148" name="Picture 4" descr="&amp;Rcy;&amp;iecy;&amp;zcy;&amp;ucy;&amp;lcy;&amp;tcy;&amp;acy;&amp;tcy; &amp;scy; &amp;icy;&amp;zcy;&amp;ocy;&amp;bcy;&amp;rcy;&amp;acy;&amp;zhcy;&amp;iecy;&amp;ncy;&amp;icy;&amp;iecy; &amp;zcy;&amp;acy; Pecori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1011" y="149629"/>
            <a:ext cx="3513088" cy="2995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57695"/>
            <a:ext cx="7124007" cy="7817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11. Jižní část Itálie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Velmi teplé klima ovlivňuje příznivě kvalitu a dozrávání oliv, kuchyně je jednoduchá, lehká, málo vydatná. Oblíbená jsou zejména jídla zeleninová, hlavně z lilků, bobů a fazoli, výborné jsou zdejší melouny, </a:t>
            </a:r>
            <a:r>
              <a:rPr lang="cs-CZ" sz="2400" b="1" dirty="0"/>
              <a:t>všeobecně oblíbené jsou </a:t>
            </a:r>
            <a:r>
              <a:rPr lang="cs-CZ" sz="2400" b="1" dirty="0" smtClean="0"/>
              <a:t>mořské </a:t>
            </a:r>
            <a:r>
              <a:rPr lang="cs-CZ" sz="2400" b="1" dirty="0"/>
              <a:t>plody a ryby, např. mečoun je v kuchyni velmi </a:t>
            </a:r>
            <a:r>
              <a:rPr lang="cs-CZ" sz="2400" b="1" dirty="0" smtClean="0"/>
              <a:t>ceněn, </a:t>
            </a:r>
          </a:p>
          <a:p>
            <a:pPr marL="0" indent="0">
              <a:buNone/>
            </a:pPr>
            <a:r>
              <a:rPr lang="cs-CZ" sz="2400" b="1" dirty="0" smtClean="0"/>
              <a:t>nejdůležitějším </a:t>
            </a:r>
            <a:r>
              <a:rPr lang="cs-CZ" sz="2400" b="1" dirty="0"/>
              <a:t>jídlem dne vydatná a sytá snídaně</a:t>
            </a:r>
            <a:r>
              <a:rPr lang="cs-CZ" sz="2400" dirty="0"/>
              <a:t>, např. koláč z chlebového těsta, plněný vepřovým masem s játry, zvaným „</a:t>
            </a:r>
            <a:r>
              <a:rPr lang="cs-CZ" sz="2400" b="1" i="1" dirty="0" err="1"/>
              <a:t>Murseddu</a:t>
            </a:r>
            <a:r>
              <a:rPr lang="cs-CZ" sz="2400" i="1" dirty="0"/>
              <a:t>“. 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Gastronomie Neapole a ostrova Capri je založená na těstovinách mnoha druhů, kombinací a dochucení, jinak je jednoduchá a </a:t>
            </a:r>
            <a:r>
              <a:rPr lang="cs-CZ" sz="2400" b="1" dirty="0" smtClean="0"/>
              <a:t>skromná</a:t>
            </a:r>
            <a:r>
              <a:rPr lang="cs-CZ" sz="2400" dirty="0" smtClean="0"/>
              <a:t>, koření</a:t>
            </a:r>
            <a:r>
              <a:rPr lang="cs-CZ" sz="2400" dirty="0"/>
              <a:t>, </a:t>
            </a:r>
            <a:r>
              <a:rPr lang="cs-CZ" sz="2400" dirty="0" smtClean="0"/>
              <a:t>bylinky, ostré feferonky na </a:t>
            </a:r>
            <a:r>
              <a:rPr lang="cs-CZ" sz="2400" dirty="0"/>
              <a:t>zeleninových pokrmech, omeletách, kořeněných rybích </a:t>
            </a:r>
            <a:r>
              <a:rPr lang="cs-CZ" sz="2400" dirty="0" smtClean="0"/>
              <a:t>polévkách, těstovinách </a:t>
            </a:r>
            <a:r>
              <a:rPr lang="cs-CZ" sz="2400" dirty="0"/>
              <a:t>a pizze.</a:t>
            </a:r>
          </a:p>
          <a:p>
            <a:pPr marL="0" indent="0">
              <a:buNone/>
            </a:pPr>
            <a:r>
              <a:rPr lang="cs-CZ" sz="2400" b="1" dirty="0"/>
              <a:t>Tradiční zvyky Sicílie a Sardinie i kuchyně ovlivňuje neměnný způsob užívání si života a dávná záliba v jídle a pití. </a:t>
            </a:r>
            <a:endParaRPr lang="cs-CZ" sz="2400" b="1" dirty="0" smtClean="0"/>
          </a:p>
        </p:txBody>
      </p:sp>
      <p:pic>
        <p:nvPicPr>
          <p:cNvPr id="5122" name="Picture 2" descr="&amp;Rcy;&amp;iecy;&amp;zcy;&amp;ucy;&amp;lcy;&amp;tcy;&amp;acy;&amp;tcy; &amp;scy; &amp;icy;&amp;zcy;&amp;ocy;&amp;bcy;&amp;rcy;&amp;acy;&amp;zhcy;&amp;iecy;&amp;ncy;&amp;icy;&amp;iecy; &amp;zcy;&amp;acy; Mursed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044" y="1446414"/>
            <a:ext cx="4875956" cy="4015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8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5197" y="-225079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Žurek</a:t>
            </a:r>
            <a:r>
              <a:rPr lang="cs-CZ" sz="2400" dirty="0" smtClean="0"/>
              <a:t>, pirohy, </a:t>
            </a:r>
            <a:r>
              <a:rPr lang="cs-CZ" sz="2400" dirty="0" err="1" smtClean="0"/>
              <a:t>Bigos</a:t>
            </a:r>
            <a:r>
              <a:rPr lang="cs-CZ" sz="2400" dirty="0" smtClean="0"/>
              <a:t>   </a:t>
            </a:r>
            <a:endParaRPr lang="cs-CZ" sz="2400" dirty="0"/>
          </a:p>
        </p:txBody>
      </p:sp>
      <p:pic>
        <p:nvPicPr>
          <p:cNvPr id="1026" name="Picture 2" descr="Žur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269" y="1592521"/>
            <a:ext cx="6219825" cy="4118322"/>
          </a:xfrm>
          <a:prstGeom prst="rect">
            <a:avLst/>
          </a:prstGeom>
          <a:noFill/>
        </p:spPr>
      </p:pic>
      <p:pic>
        <p:nvPicPr>
          <p:cNvPr id="1028" name="Picture 4" descr="Piro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077" y="1620982"/>
            <a:ext cx="4242894" cy="4081549"/>
          </a:xfrm>
          <a:prstGeom prst="rect">
            <a:avLst/>
          </a:prstGeom>
          <a:noFill/>
        </p:spPr>
      </p:pic>
      <p:sp>
        <p:nvSpPr>
          <p:cNvPr id="1032" name="AutoShape 8" descr="Резултат с изображение за polská kuchyně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Резултат с изображение за polská kuchyně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65124"/>
            <a:ext cx="7387749" cy="6492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Kuchyně Sardinie je postavená na kuchařském umění pastevců a rolníků</a:t>
            </a:r>
            <a:r>
              <a:rPr lang="cs-CZ" dirty="0"/>
              <a:t>, sele nebo divočák pečený na rožni, vydatné pokrmy z luštěnin, zeleninová jídla bohatě ochucena bylinkami (oblíbena je máta a myrta), množství sýrů a místní chléb jsou základem. </a:t>
            </a:r>
          </a:p>
          <a:p>
            <a:pPr marL="0" indent="0">
              <a:buNone/>
            </a:pPr>
            <a:r>
              <a:rPr lang="cs-CZ" dirty="0"/>
              <a:t>Zajímavostí je pokrm zvaný „</a:t>
            </a:r>
            <a:r>
              <a:rPr lang="cs-CZ" b="1" i="1" dirty="0" err="1"/>
              <a:t>Carraxiu</a:t>
            </a:r>
            <a:r>
              <a:rPr lang="cs-CZ" i="1" dirty="0"/>
              <a:t>“ - </a:t>
            </a:r>
            <a:r>
              <a:rPr lang="cs-CZ" dirty="0"/>
              <a:t>mladý býček se plní dalšími druhy (kozou, koza se plní seletem, sele se plní zajícem a ten je zase naplněn perličkou, v jejímž nitru je malé kuře), poté se býček zašije hrubou nití a pomalu se vše peče nad mírným ohněm. </a:t>
            </a:r>
          </a:p>
          <a:p>
            <a:pPr marL="0" indent="0">
              <a:buNone/>
            </a:pPr>
            <a:r>
              <a:rPr lang="cs-CZ" dirty="0"/>
              <a:t>Zejména při mnoha svátcích vyniká </a:t>
            </a:r>
            <a:r>
              <a:rPr lang="cs-CZ" b="1" dirty="0"/>
              <a:t>umění místních cukrářů </a:t>
            </a:r>
            <a:r>
              <a:rPr lang="cs-CZ" dirty="0"/>
              <a:t>a jejich kreativita vytváření úžasných tvarů cukrovinek a dortů, </a:t>
            </a:r>
            <a:r>
              <a:rPr lang="cs-CZ" b="1" dirty="0"/>
              <a:t>podle arabského zvyku velmi sladkých</a:t>
            </a:r>
            <a:r>
              <a:rPr lang="cs-CZ" dirty="0"/>
              <a:t>. Proslulým cukrářským dílem je dort z mandlí a cukru zvaný „</a:t>
            </a:r>
            <a:r>
              <a:rPr lang="cs-CZ" b="1" i="1" dirty="0" err="1"/>
              <a:t>Gattó</a:t>
            </a:r>
            <a:r>
              <a:rPr lang="cs-CZ" i="1" dirty="0"/>
              <a:t>“.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14" descr="&amp;Rcy;&amp;iecy;&amp;zcy;&amp;ucy;&amp;lcy;&amp;tcy;&amp;acy;&amp;tcy; &amp;scy; &amp;icy;&amp;zcy;&amp;ocy;&amp;bcy;&amp;rcy;&amp;acy;&amp;zhcy;&amp;iecy;&amp;ncy;&amp;icy;&amp;iecy; &amp;zcy;&amp;acy; Carraxi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313" y="384154"/>
            <a:ext cx="4848687" cy="3227407"/>
          </a:xfrm>
          <a:prstGeom prst="rect">
            <a:avLst/>
          </a:prstGeom>
          <a:noFill/>
        </p:spPr>
      </p:pic>
      <p:pic>
        <p:nvPicPr>
          <p:cNvPr id="5" name="Picture 2" descr="Gattó Di Patate aka Italian Potato C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2524" y="3937943"/>
            <a:ext cx="3946828" cy="2631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301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7997" y="365125"/>
            <a:ext cx="6155028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Pobřeží Sicílie </a:t>
            </a:r>
            <a:r>
              <a:rPr lang="cs-CZ" dirty="0"/>
              <a:t>umožňuje lov ze tří moří, proto je </a:t>
            </a:r>
            <a:r>
              <a:rPr lang="cs-CZ" b="1" dirty="0"/>
              <a:t>místní nabídka ryb </a:t>
            </a:r>
            <a:r>
              <a:rPr lang="cs-CZ" dirty="0"/>
              <a:t>(mečoun, tuňák, pražma patří mezi nejoblíbenější) a mořských plodů velmi široká.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Ochutnat </a:t>
            </a:r>
            <a:r>
              <a:rPr lang="cs-CZ" dirty="0"/>
              <a:t>místní jídla znamená exkurzi do historie ostrova.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K</a:t>
            </a:r>
            <a:r>
              <a:rPr lang="cs-CZ" dirty="0" smtClean="0"/>
              <a:t>uchyňské </a:t>
            </a:r>
            <a:r>
              <a:rPr lang="cs-CZ" dirty="0"/>
              <a:t>úpravy lilků, cuket a </a:t>
            </a:r>
            <a:r>
              <a:rPr lang="cs-CZ" dirty="0" smtClean="0"/>
              <a:t>tykví, tradičním </a:t>
            </a:r>
            <a:r>
              <a:rPr lang="cs-CZ" dirty="0"/>
              <a:t>dochucovadlem jsou </a:t>
            </a:r>
            <a:r>
              <a:rPr lang="cs-CZ" b="1" dirty="0"/>
              <a:t>sicilské </a:t>
            </a:r>
            <a:r>
              <a:rPr lang="cs-CZ" b="1" dirty="0" smtClean="0"/>
              <a:t>kapary</a:t>
            </a:r>
            <a:r>
              <a:rPr lang="cs-CZ" dirty="0"/>
              <a:t>,</a:t>
            </a:r>
            <a:r>
              <a:rPr lang="cs-CZ" dirty="0" smtClean="0"/>
              <a:t> pomeranče </a:t>
            </a:r>
            <a:r>
              <a:rPr lang="cs-CZ" dirty="0"/>
              <a:t>a </a:t>
            </a:r>
            <a:r>
              <a:rPr lang="cs-CZ" dirty="0" smtClean="0"/>
              <a:t>citrony (70 %), pěstují se </a:t>
            </a:r>
            <a:r>
              <a:rPr lang="cs-CZ" b="1" dirty="0" smtClean="0"/>
              <a:t>pichlavé </a:t>
            </a:r>
            <a:r>
              <a:rPr lang="cs-CZ" b="1" dirty="0"/>
              <a:t>plody opuncie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Vnitrozemí - zvěřina, </a:t>
            </a:r>
            <a:r>
              <a:rPr lang="cs-CZ" dirty="0"/>
              <a:t>drůbež, mandle, kaštany, med, rozinky, bylinky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3074" name="Picture 2" descr="&amp;Rcy;&amp;iecy;&amp;zcy;&amp;ucy;&amp;lcy;&amp;tcy;&amp;acy;&amp;tcy; &amp;scy; &amp;icy;&amp;zcy;&amp;ocy;&amp;bcy;&amp;rcy;&amp;acy;&amp;zhcy;&amp;iecy;&amp;ncy;&amp;icy;&amp;iecy; &amp;zcy;&amp;acy; italské kap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137" y="108065"/>
            <a:ext cx="5624943" cy="3736617"/>
          </a:xfrm>
          <a:prstGeom prst="rect">
            <a:avLst/>
          </a:prstGeom>
          <a:noFill/>
        </p:spPr>
      </p:pic>
      <p:pic>
        <p:nvPicPr>
          <p:cNvPr id="3076" name="Picture 4" descr="Klepn&amp;ecaron;te pro v&amp;ecaron;tš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1339" y="4031673"/>
            <a:ext cx="3441468" cy="2294312"/>
          </a:xfrm>
          <a:prstGeom prst="rect">
            <a:avLst/>
          </a:prstGeom>
          <a:noFill/>
        </p:spPr>
      </p:pic>
      <p:pic>
        <p:nvPicPr>
          <p:cNvPr id="3078" name="Picture 6" descr="Klepn&amp;ecaron;te pro v&amp;ecaron;tš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1497" y="4056609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8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004" y="191193"/>
            <a:ext cx="5203767" cy="66668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Na Sicílii se tradičně </a:t>
            </a:r>
            <a:r>
              <a:rPr lang="cs-CZ" b="1" dirty="0"/>
              <a:t>zmrzliny</a:t>
            </a:r>
            <a:r>
              <a:rPr lang="cs-CZ" dirty="0"/>
              <a:t> rozděluji do několika skupin:</a:t>
            </a:r>
          </a:p>
          <a:p>
            <a:pPr marL="0" indent="0">
              <a:buNone/>
            </a:pPr>
            <a:r>
              <a:rPr lang="cs-CZ" dirty="0"/>
              <a:t>a) </a:t>
            </a:r>
            <a:r>
              <a:rPr lang="cs-CZ" b="1" dirty="0"/>
              <a:t>Sorbet</a:t>
            </a:r>
            <a:r>
              <a:rPr lang="cs-CZ" dirty="0"/>
              <a:t>y - jsou zmražené ovocné šťávy a dřeně, ochucené např. likéry, vínem,</a:t>
            </a:r>
          </a:p>
          <a:p>
            <a:pPr marL="0" indent="0">
              <a:buNone/>
            </a:pPr>
            <a:r>
              <a:rPr lang="cs-CZ" dirty="0"/>
              <a:t>b) mléčné zmrzliny - základem je plnotučné mléko, vejce a žloutky, různě ochucené,</a:t>
            </a:r>
          </a:p>
          <a:p>
            <a:pPr marL="0" indent="0">
              <a:buNone/>
            </a:pPr>
            <a:r>
              <a:rPr lang="cs-CZ" dirty="0"/>
              <a:t>c) mražené smetanové krémy – namísto mléka se používá smetana ke šlehání,</a:t>
            </a:r>
          </a:p>
          <a:p>
            <a:pPr marL="0" indent="0">
              <a:buNone/>
            </a:pPr>
            <a:r>
              <a:rPr lang="cs-CZ" dirty="0"/>
              <a:t>d) zmrzlinové bomby – jsou kombinaci nejméně 3 druhů zmrzliny,</a:t>
            </a:r>
          </a:p>
          <a:p>
            <a:pPr marL="0" indent="0">
              <a:buNone/>
            </a:pPr>
            <a:r>
              <a:rPr lang="cs-CZ" dirty="0"/>
              <a:t>e) </a:t>
            </a:r>
            <a:r>
              <a:rPr lang="cs-CZ" b="1" dirty="0" err="1"/>
              <a:t>Frulatto</a:t>
            </a:r>
            <a:r>
              <a:rPr lang="cs-CZ" dirty="0"/>
              <a:t> – je sicilský název pro vychlazený mléčný koktejl s ovocem,</a:t>
            </a:r>
          </a:p>
          <a:p>
            <a:pPr marL="0" indent="0">
              <a:buNone/>
            </a:pPr>
            <a:r>
              <a:rPr lang="cs-CZ" dirty="0"/>
              <a:t>f) </a:t>
            </a:r>
            <a:r>
              <a:rPr lang="cs-CZ" b="1" dirty="0" err="1"/>
              <a:t>Frappe</a:t>
            </a:r>
            <a:r>
              <a:rPr lang="cs-CZ" b="1" dirty="0"/>
              <a:t> </a:t>
            </a:r>
            <a:r>
              <a:rPr lang="cs-CZ" dirty="0"/>
              <a:t>– vychlazené kávové nebo vanilkové mléko s kostkami ledu,</a:t>
            </a:r>
          </a:p>
          <a:p>
            <a:pPr marL="0" indent="0">
              <a:buNone/>
            </a:pPr>
            <a:r>
              <a:rPr lang="cs-CZ" dirty="0"/>
              <a:t>g) </a:t>
            </a:r>
            <a:r>
              <a:rPr lang="cs-CZ" b="1" dirty="0" err="1"/>
              <a:t>Granita</a:t>
            </a:r>
            <a:r>
              <a:rPr lang="cs-CZ" dirty="0"/>
              <a:t> – nakyslá ovocná šťáva sirup, nebo černá káva na ledové tříšti.</a:t>
            </a:r>
          </a:p>
          <a:p>
            <a:pPr marL="0" indent="0">
              <a:buNone/>
            </a:pPr>
            <a:r>
              <a:rPr lang="cs-CZ" b="1" dirty="0"/>
              <a:t>Místní specialitou je jasmínová zmrzlina</a:t>
            </a:r>
            <a:r>
              <a:rPr lang="cs-CZ" dirty="0"/>
              <a:t>, připravovaná v městečku Tarpani na západě ostrova.</a:t>
            </a:r>
          </a:p>
          <a:p>
            <a:endParaRPr lang="cs-CZ" dirty="0"/>
          </a:p>
        </p:txBody>
      </p:sp>
      <p:pic>
        <p:nvPicPr>
          <p:cNvPr id="2050" name="Picture 2" descr="&amp;Rcy;&amp;iecy;&amp;zcy;&amp;ucy;&amp;lcy;&amp;tcy;&amp;acy;&amp;tcy; &amp;scy; &amp;icy;&amp;zcy;&amp;ocy;&amp;bcy;&amp;rcy;&amp;acy;&amp;zhcy;&amp;iecy;&amp;ncy;&amp;icy;&amp;iecy; &amp;zcy;&amp;acy; Frulat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1833" y="339132"/>
            <a:ext cx="1703475" cy="2719404"/>
          </a:xfrm>
          <a:prstGeom prst="rect">
            <a:avLst/>
          </a:prstGeom>
          <a:noFill/>
        </p:spPr>
      </p:pic>
      <p:pic>
        <p:nvPicPr>
          <p:cNvPr id="2052" name="Picture 4" descr="&amp;Rcy;&amp;iecy;&amp;zcy;&amp;ucy;&amp;lcy;&amp;tcy;&amp;acy;&amp;tcy; &amp;scy; &amp;icy;&amp;zcy;&amp;ocy;&amp;bcy;&amp;rcy;&amp;acy;&amp;zhcy;&amp;iecy;&amp;ncy;&amp;icy;&amp;iecy; &amp;zcy;&amp;acy; Sorb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8709" y="702426"/>
            <a:ext cx="2381250" cy="2381250"/>
          </a:xfrm>
          <a:prstGeom prst="rect">
            <a:avLst/>
          </a:prstGeom>
          <a:noFill/>
        </p:spPr>
      </p:pic>
      <p:pic>
        <p:nvPicPr>
          <p:cNvPr id="6" name="Picture 6" descr="&amp;Rcy;&amp;iecy;&amp;zcy;&amp;ucy;&amp;lcy;&amp;tcy;&amp;acy;&amp;tcy; &amp;s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643" y="124690"/>
            <a:ext cx="2200795" cy="2934393"/>
          </a:xfrm>
          <a:prstGeom prst="rect">
            <a:avLst/>
          </a:prstGeom>
          <a:noFill/>
        </p:spPr>
      </p:pic>
      <p:pic>
        <p:nvPicPr>
          <p:cNvPr id="2054" name="Picture 6" descr="&amp;Rcy;&amp;iecy;&amp;zcy;&amp;ucy;&amp;lcy;&amp;tcy;&amp;acy;&amp;tcy; &amp;scy; &amp;icy;&amp;zcy;&amp;ocy;&amp;bcy;&amp;rcy;&amp;acy;&amp;zhcy;&amp;iecy;&amp;ncy;&amp;icy;&amp;iecy; &amp;zcy;&amp;acy; Grani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0748" y="3115823"/>
            <a:ext cx="5366743" cy="3575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2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„</a:t>
            </a:r>
            <a:r>
              <a:rPr lang="cs-CZ" sz="3100" i="1" dirty="0"/>
              <a:t>Marcipán</a:t>
            </a:r>
            <a:r>
              <a:rPr lang="cs-CZ" sz="3100" dirty="0"/>
              <a:t>“ – na Sicílii má název „</a:t>
            </a:r>
            <a:r>
              <a:rPr lang="cs-CZ" sz="3100" i="1" dirty="0"/>
              <a:t>pasta </a:t>
            </a:r>
            <a:r>
              <a:rPr lang="cs-CZ" sz="3100" i="1" dirty="0" err="1"/>
              <a:t>reale</a:t>
            </a:r>
            <a:r>
              <a:rPr lang="cs-CZ" sz="3100" i="1" dirty="0"/>
              <a:t>“ </a:t>
            </a:r>
            <a:r>
              <a:rPr lang="cs-CZ" sz="3100" dirty="0"/>
              <a:t>tedy královské těsto. Cukrářskému umění se místní naučili od Arabů. </a:t>
            </a:r>
            <a:br>
              <a:rPr lang="cs-CZ" sz="3100" dirty="0"/>
            </a:br>
            <a:r>
              <a:rPr lang="cs-CZ" sz="3100" dirty="0"/>
              <a:t>Děkuji </a:t>
            </a:r>
            <a:r>
              <a:rPr lang="cs-CZ" sz="3100" dirty="0" smtClean="0"/>
              <a:t>za pozornost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1442" name="Picture 2" descr="&amp;Rcy;&amp;iecy;&amp;zcy;&amp;ucy;&amp;lcy;&amp;tcy;&amp;acy;&amp;tcy; &amp;scy; &amp;icy;&amp;zcy;&amp;ocy;&amp;bcy;&amp;rcy;&amp;acy;&amp;zhcy;&amp;iecy;&amp;ncy;&amp;icy;&amp;iecy; &amp;zcy;&amp;acy; pasta re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557" y="1523999"/>
            <a:ext cx="8001000" cy="533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0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Polská sýrová klobása, rajská polévka</a:t>
            </a:r>
            <a:endParaRPr lang="cs-CZ" sz="2400" dirty="0"/>
          </a:p>
        </p:txBody>
      </p:sp>
      <p:sp>
        <p:nvSpPr>
          <p:cNvPr id="47106" name="AutoShape 2" descr="Резултат с изображение за polská kuchyně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7108" name="Picture 4" descr="Резултат с изображение за polská kuchyn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218" y="2128058"/>
            <a:ext cx="4762500" cy="3595804"/>
          </a:xfrm>
          <a:prstGeom prst="rect">
            <a:avLst/>
          </a:prstGeom>
          <a:noFill/>
        </p:spPr>
      </p:pic>
      <p:pic>
        <p:nvPicPr>
          <p:cNvPr id="47110" name="Picture 6" descr="Резултат с изображение за polská kuchyně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258" y="395806"/>
            <a:ext cx="2428875" cy="1619251"/>
          </a:xfrm>
          <a:prstGeom prst="rect">
            <a:avLst/>
          </a:prstGeom>
          <a:noFill/>
        </p:spPr>
      </p:pic>
      <p:pic>
        <p:nvPicPr>
          <p:cNvPr id="47112" name="Picture 8" descr="Резултат с изображение за polská kuchyně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0287" y="2363267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Houby v zelí, </a:t>
            </a:r>
            <a:r>
              <a:rPr lang="cs-CZ" sz="2400" dirty="0" err="1" smtClean="0"/>
              <a:t>Kaszanka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48130" name="Picture 2" descr="Резултат с изображение за polská kuchyn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91" y="1945179"/>
            <a:ext cx="5370022" cy="4031672"/>
          </a:xfrm>
          <a:prstGeom prst="rect">
            <a:avLst/>
          </a:prstGeom>
          <a:noFill/>
        </p:spPr>
      </p:pic>
      <p:pic>
        <p:nvPicPr>
          <p:cNvPr id="48132" name="Picture 4" descr="Резултат с изображение за polská kuchyně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411" y="1942781"/>
            <a:ext cx="5976065" cy="4000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Sledě pod peřinkou, Boršč </a:t>
            </a:r>
            <a:endParaRPr lang="cs-CZ" sz="2400" dirty="0"/>
          </a:p>
        </p:txBody>
      </p:sp>
      <p:pic>
        <p:nvPicPr>
          <p:cNvPr id="49156" name="Picture 4" descr="Резултат с изображение за polská kuchyn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662" y="2244436"/>
            <a:ext cx="3107575" cy="2330681"/>
          </a:xfrm>
          <a:prstGeom prst="rect">
            <a:avLst/>
          </a:prstGeom>
          <a:noFill/>
        </p:spPr>
      </p:pic>
      <p:pic>
        <p:nvPicPr>
          <p:cNvPr id="49158" name="Picture 6" descr="Резултат с изображение за polská kuchyně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920" y="2345515"/>
            <a:ext cx="3031228" cy="2243109"/>
          </a:xfrm>
          <a:prstGeom prst="rect">
            <a:avLst/>
          </a:prstGeom>
          <a:noFill/>
        </p:spPr>
      </p:pic>
      <p:pic>
        <p:nvPicPr>
          <p:cNvPr id="49160" name="Picture 8" descr="http://www.vseovareni.cz/public/galleries/36/35129/_thbs_/300X218__zurek.jpg?a60bcca11f87ae770eda2d3f7a089b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1632" y="2360815"/>
            <a:ext cx="3118701" cy="2266256"/>
          </a:xfrm>
          <a:prstGeom prst="rect">
            <a:avLst/>
          </a:prstGeom>
          <a:noFill/>
        </p:spPr>
      </p:pic>
      <p:pic>
        <p:nvPicPr>
          <p:cNvPr id="49162" name="Picture 10" descr="polska-kuchyne-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584" y="4598800"/>
            <a:ext cx="2080551" cy="1560413"/>
          </a:xfrm>
          <a:prstGeom prst="rect">
            <a:avLst/>
          </a:prstGeom>
          <a:noFill/>
        </p:spPr>
      </p:pic>
      <p:pic>
        <p:nvPicPr>
          <p:cNvPr id="49164" name="Picture 12" descr="polska-kuchyne-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7026" y="4945770"/>
            <a:ext cx="1674034" cy="1255526"/>
          </a:xfrm>
          <a:prstGeom prst="rect">
            <a:avLst/>
          </a:prstGeom>
          <a:noFill/>
        </p:spPr>
      </p:pic>
      <p:pic>
        <p:nvPicPr>
          <p:cNvPr id="49166" name="Picture 14" descr="http://www.polsko24.cz/wp-content/gallery/polska-kuchyne/polska-kuchyne-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59" y="4795318"/>
            <a:ext cx="5381625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r>
              <a:rPr lang="cs-CZ" b="1" dirty="0"/>
              <a:t>Černý čaj </a:t>
            </a:r>
            <a:r>
              <a:rPr lang="cs-CZ" dirty="0"/>
              <a:t>je rozšířeným nápojem vice než káva. </a:t>
            </a:r>
            <a:endParaRPr lang="cs-CZ" dirty="0" smtClean="0"/>
          </a:p>
          <a:p>
            <a:r>
              <a:rPr lang="cs-CZ" dirty="0" smtClean="0"/>
              <a:t>Místní </a:t>
            </a:r>
            <a:r>
              <a:rPr lang="cs-CZ" dirty="0"/>
              <a:t>značky piva se těší velké oblibě, ovocné limonády rovněž.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alkoholických nápojů doplňuje jídlo </a:t>
            </a:r>
            <a:r>
              <a:rPr lang="cs-CZ" b="1" dirty="0"/>
              <a:t>kvalitní vodka </a:t>
            </a:r>
            <a:r>
              <a:rPr lang="cs-CZ" dirty="0"/>
              <a:t>„</a:t>
            </a:r>
            <a:r>
              <a:rPr lang="cs-CZ" i="1" dirty="0" err="1" smtClean="0"/>
              <a:t>Zubrowka</a:t>
            </a:r>
            <a:r>
              <a:rPr lang="cs-CZ" dirty="0"/>
              <a:t>“ i </a:t>
            </a:r>
            <a:r>
              <a:rPr lang="cs-CZ" b="1" dirty="0"/>
              <a:t>sladší ovocné a bylinné likéry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Polská </a:t>
            </a:r>
            <a:r>
              <a:rPr lang="cs-CZ" dirty="0"/>
              <a:t>gastronomie </a:t>
            </a:r>
            <a:r>
              <a:rPr lang="cs-CZ" dirty="0" smtClean="0"/>
              <a:t>těží z </a:t>
            </a:r>
            <a:r>
              <a:rPr lang="cs-CZ" b="1" dirty="0" smtClean="0"/>
              <a:t>místních </a:t>
            </a:r>
            <a:r>
              <a:rPr lang="cs-CZ" b="1" dirty="0"/>
              <a:t>tradic a produktů</a:t>
            </a:r>
            <a:r>
              <a:rPr lang="cs-CZ" dirty="0"/>
              <a:t>, které </a:t>
            </a:r>
            <a:r>
              <a:rPr lang="cs-CZ" b="1" dirty="0"/>
              <a:t>potvrzují</a:t>
            </a:r>
            <a:r>
              <a:rPr lang="cs-CZ" dirty="0"/>
              <a:t> </a:t>
            </a:r>
            <a:r>
              <a:rPr lang="cs-CZ" b="1" dirty="0"/>
              <a:t>zdravé trendy výživy. </a:t>
            </a:r>
            <a:endParaRPr lang="cs-CZ" b="1" dirty="0" smtClean="0"/>
          </a:p>
          <a:p>
            <a:r>
              <a:rPr lang="cs-CZ" dirty="0" smtClean="0"/>
              <a:t>Zvyklostí </a:t>
            </a:r>
            <a:r>
              <a:rPr lang="cs-CZ" dirty="0"/>
              <a:t>Poláků je v průběhu </a:t>
            </a:r>
            <a:r>
              <a:rPr lang="cs-CZ" b="1" dirty="0"/>
              <a:t>slavnostnějšího nebo večerního stolování </a:t>
            </a:r>
            <a:r>
              <a:rPr lang="cs-CZ" dirty="0"/>
              <a:t>podávat </a:t>
            </a:r>
            <a:r>
              <a:rPr lang="cs-CZ" b="1" dirty="0"/>
              <a:t>několik druhů jídel najednou</a:t>
            </a:r>
            <a:r>
              <a:rPr lang="cs-CZ" dirty="0"/>
              <a:t>, bez zvláštního ohledu na zažitá gastronomická pravidla se také konzumují. </a:t>
            </a:r>
            <a:endParaRPr lang="cs-CZ" dirty="0" smtClean="0"/>
          </a:p>
          <a:p>
            <a:r>
              <a:rPr lang="cs-CZ" dirty="0" smtClean="0"/>
              <a:t>Přípravě </a:t>
            </a:r>
            <a:r>
              <a:rPr lang="cs-CZ" dirty="0"/>
              <a:t>jídel je </a:t>
            </a:r>
            <a:r>
              <a:rPr lang="cs-CZ" dirty="0" smtClean="0"/>
              <a:t>věnována značná </a:t>
            </a:r>
            <a:r>
              <a:rPr lang="cs-CZ" dirty="0"/>
              <a:t>pozornost a úroveň pohoštění je </a:t>
            </a:r>
            <a:r>
              <a:rPr lang="cs-CZ" b="1" dirty="0"/>
              <a:t>otázkou prestiže každého </a:t>
            </a:r>
            <a:r>
              <a:rPr lang="cs-CZ" b="1" dirty="0" smtClean="0"/>
              <a:t>hostitele</a:t>
            </a:r>
            <a:r>
              <a:rPr lang="cs-CZ" dirty="0"/>
              <a:t>,</a:t>
            </a:r>
            <a:r>
              <a:rPr lang="cs-CZ" dirty="0" smtClean="0"/>
              <a:t> významnou </a:t>
            </a:r>
            <a:r>
              <a:rPr lang="cs-CZ" dirty="0"/>
              <a:t>stránkou konzumace jídla je společenská komunikace a vzájemná pohostinnost. </a:t>
            </a:r>
            <a:r>
              <a:rPr lang="cs-CZ" b="1" dirty="0"/>
              <a:t>Gastronomie je zde zařazena do širších společenských souvislostí a způsob stolování je považován za součást kulturní úrovně polské společnosti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2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5388</Words>
  <Application>Microsoft Office PowerPoint</Application>
  <PresentationFormat>Širokoúhlá obrazovka</PresentationFormat>
  <Paragraphs>229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Motiv Office</vt:lpstr>
      <vt:lpstr>Charakteristika evropské kuchyně (pokračování)</vt:lpstr>
      <vt:lpstr>Charakteristika polské gastronomie </vt:lpstr>
      <vt:lpstr>Prezentace aplikace PowerPoint</vt:lpstr>
      <vt:lpstr>Polský červený Baršč, prkénko z hospody Pod Cerwonym wieprzem</vt:lpstr>
      <vt:lpstr>Žurek, pirohy, Bigos   </vt:lpstr>
      <vt:lpstr>Polská sýrová klobása, rajská polévka</vt:lpstr>
      <vt:lpstr>Houby v zelí, Kaszanka </vt:lpstr>
      <vt:lpstr>Sledě pod peřinkou, Boršč </vt:lpstr>
      <vt:lpstr>Prezentace aplikace PowerPoint</vt:lpstr>
      <vt:lpstr>Charakteristika gastronomie severských zemí </vt:lpstr>
      <vt:lpstr>Prezentace aplikace PowerPoint</vt:lpstr>
      <vt:lpstr>Prezentace aplikace PowerPoint</vt:lpstr>
      <vt:lpstr>Dánská kuchyně </vt:lpstr>
      <vt:lpstr>Prezentace aplikace PowerPoint</vt:lpstr>
      <vt:lpstr>Některá typická dánská jídla: </vt:lpstr>
      <vt:lpstr>Finska kuchyně </vt:lpstr>
      <vt:lpstr>Prezentace aplikace PowerPoint</vt:lpstr>
      <vt:lpstr>Některá finská jídla: </vt:lpstr>
      <vt:lpstr>Norská kuchyně</vt:lpstr>
      <vt:lpstr>Některá norská jídla: </vt:lpstr>
      <vt:lpstr>Švédská kuchyně </vt:lpstr>
      <vt:lpstr>Prezentace aplikace PowerPoint</vt:lpstr>
      <vt:lpstr>Některá švédská jídla: </vt:lpstr>
      <vt:lpstr>Kottbullar, Rybí polévka se šafránem, Semlor, Smörgåstårta </vt:lpstr>
      <vt:lpstr>Ruská a ukrajinská kuchyně</vt:lpstr>
      <vt:lpstr>Prezentace aplikace PowerPoint</vt:lpstr>
      <vt:lpstr>Základem celé ruské kuchyně jsou polévky, mnoho druhů a mají význam výživový i psychologický - v chladných obdobích roku příjemně zahřejí a některé mají také značnou nutriční hodnotu.  Hlavní jídla jsou v průběhu týdne poměrně jednoduchá a často bezmasá, během víkendů a svátků jsou velkou příležitostí k okázalému stolování a hojnosti výběru nabízených pokrmů.  Na stole je obvykle řada studených předkrmů, teplých jídel, moučníků a ovoce - vše je doprovázeno patřičným přídělem nápojů, včetně dostatku všudypřítomné a oblíbené vodky. </vt:lpstr>
      <vt:lpstr>Některá ruská národní jídla: </vt:lpstr>
      <vt:lpstr>Prezentace aplikace PowerPoint</vt:lpstr>
      <vt:lpstr>Prezentace aplikace PowerPoint</vt:lpstr>
      <vt:lpstr>Ukrajinská kuchyně </vt:lpstr>
      <vt:lpstr>Prezentace aplikace PowerPoint</vt:lpstr>
      <vt:lpstr>Charakteristika italské kuchyně </vt:lpstr>
      <vt:lpstr>Prezentace aplikace PowerPoint</vt:lpstr>
      <vt:lpstr>Prezentace aplikace PowerPoint</vt:lpstr>
      <vt:lpstr>Italská kuchyně je výrazně regionální a každá část Itálie má své zvláštní kulinářské rysy.  </vt:lpstr>
      <vt:lpstr>Prezentace aplikace PowerPoint</vt:lpstr>
      <vt:lpstr>Osso buco</vt:lpstr>
      <vt:lpstr>Prezentace aplikace PowerPoint</vt:lpstr>
      <vt:lpstr>Prezentace aplikace PowerPoint</vt:lpstr>
      <vt:lpstr>Prezentace aplikace PowerPoint</vt:lpstr>
      <vt:lpstr>      Focaccia, Acetto balsamico tradizionale, Pizza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„Marcipán“ – na Sicílii má název „pasta reale“ tedy královské těsto. Cukrářskému umění se místní naučili od Arabů.  Děkuji za pozornost.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Mirka</dc:creator>
  <cp:lastModifiedBy>Mirka</cp:lastModifiedBy>
  <cp:revision>53</cp:revision>
  <dcterms:created xsi:type="dcterms:W3CDTF">2016-10-07T12:07:38Z</dcterms:created>
  <dcterms:modified xsi:type="dcterms:W3CDTF">2021-03-26T08:06:23Z</dcterms:modified>
</cp:coreProperties>
</file>