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63" r:id="rId10"/>
    <p:sldId id="264" r:id="rId11"/>
    <p:sldId id="280" r:id="rId12"/>
    <p:sldId id="265" r:id="rId13"/>
    <p:sldId id="281" r:id="rId14"/>
    <p:sldId id="266" r:id="rId15"/>
    <p:sldId id="282" r:id="rId16"/>
    <p:sldId id="267" r:id="rId17"/>
    <p:sldId id="283" r:id="rId18"/>
    <p:sldId id="268" r:id="rId19"/>
    <p:sldId id="284" r:id="rId20"/>
    <p:sldId id="269" r:id="rId21"/>
    <p:sldId id="285" r:id="rId22"/>
    <p:sldId id="270" r:id="rId23"/>
    <p:sldId id="286" r:id="rId24"/>
    <p:sldId id="271" r:id="rId25"/>
    <p:sldId id="287" r:id="rId26"/>
    <p:sldId id="272" r:id="rId27"/>
    <p:sldId id="273" r:id="rId28"/>
    <p:sldId id="303" r:id="rId29"/>
    <p:sldId id="304" r:id="rId30"/>
    <p:sldId id="274" r:id="rId31"/>
    <p:sldId id="288" r:id="rId32"/>
    <p:sldId id="275" r:id="rId33"/>
    <p:sldId id="301" r:id="rId34"/>
    <p:sldId id="289" r:id="rId35"/>
    <p:sldId id="276" r:id="rId36"/>
    <p:sldId id="293" r:id="rId37"/>
    <p:sldId id="277" r:id="rId38"/>
    <p:sldId id="302" r:id="rId39"/>
    <p:sldId id="300" r:id="rId40"/>
    <p:sldId id="299" r:id="rId41"/>
    <p:sldId id="296" r:id="rId42"/>
    <p:sldId id="298" r:id="rId43"/>
    <p:sldId id="297" r:id="rId44"/>
    <p:sldId id="290" r:id="rId45"/>
    <p:sldId id="294" r:id="rId46"/>
    <p:sldId id="278" r:id="rId47"/>
    <p:sldId id="291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04B1-189B-4359-84BD-8642548728C0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7364-23D6-4702-9A05-87AF2AC35F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60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04B1-189B-4359-84BD-8642548728C0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7364-23D6-4702-9A05-87AF2AC35F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69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04B1-189B-4359-84BD-8642548728C0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7364-23D6-4702-9A05-87AF2AC35F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69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04B1-189B-4359-84BD-8642548728C0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7364-23D6-4702-9A05-87AF2AC35F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08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04B1-189B-4359-84BD-8642548728C0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7364-23D6-4702-9A05-87AF2AC35F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1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04B1-189B-4359-84BD-8642548728C0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7364-23D6-4702-9A05-87AF2AC35F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8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04B1-189B-4359-84BD-8642548728C0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7364-23D6-4702-9A05-87AF2AC35F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01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04B1-189B-4359-84BD-8642548728C0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7364-23D6-4702-9A05-87AF2AC35F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71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04B1-189B-4359-84BD-8642548728C0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7364-23D6-4702-9A05-87AF2AC35F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2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04B1-189B-4359-84BD-8642548728C0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7364-23D6-4702-9A05-87AF2AC35F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48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04B1-189B-4359-84BD-8642548728C0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7364-23D6-4702-9A05-87AF2AC35F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3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B04B1-189B-4359-84BD-8642548728C0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67364-23D6-4702-9A05-87AF2AC35F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5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fshop.cz/japonska-keramika/" TargetMode="External"/><Relationship Id="rId2" Type="http://schemas.openxmlformats.org/officeDocument/2006/relationships/hyperlink" Target="https://www.chefshop.cz/sushi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efshop.cz/sencor-ryzovar-06-l-srm-0600wh-2/" TargetMode="External"/><Relationship Id="rId3" Type="http://schemas.openxmlformats.org/officeDocument/2006/relationships/hyperlink" Target="https://www.chefshop.cz/mizkan-sushi-ocet-ochuceny-250-ml/" TargetMode="External"/><Relationship Id="rId7" Type="http://schemas.openxmlformats.org/officeDocument/2006/relationships/hyperlink" Target="https://www.chefshop.cz/bambusova-podlozka-na-sushi-24-x-24-cm/" TargetMode="External"/><Relationship Id="rId2" Type="http://schemas.openxmlformats.org/officeDocument/2006/relationships/hyperlink" Target="https://www.chefshop.cz/sushi-ryze-1k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lujusushi.cz/tobiko-kaviar-z-letajicich-ryb/" TargetMode="External"/><Relationship Id="rId5" Type="http://schemas.openxmlformats.org/officeDocument/2006/relationships/hyperlink" Target="https://www.chefshop.cz/inaka-wasabi-prasek-50-g/" TargetMode="External"/><Relationship Id="rId4" Type="http://schemas.openxmlformats.org/officeDocument/2006/relationships/hyperlink" Target="https://www.chefshop.cz/takaokaya-co-ltd-nori-morske-rasy-25-g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Specifikace </a:t>
            </a:r>
            <a:r>
              <a:rPr lang="cs-CZ" b="1" dirty="0" smtClean="0"/>
              <a:t>čínské a japonské </a:t>
            </a:r>
            <a:r>
              <a:rPr lang="cs-CZ" b="1" dirty="0"/>
              <a:t>kuchyně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5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přísady do jídel čínské kuchyně: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3950"/>
            <a:ext cx="10515600" cy="5364050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Č</a:t>
            </a:r>
            <a:r>
              <a:rPr lang="cs-CZ" dirty="0" smtClean="0"/>
              <a:t>ínské </a:t>
            </a:r>
            <a:r>
              <a:rPr lang="cs-CZ" dirty="0"/>
              <a:t>víno na vaření, tzn. </a:t>
            </a:r>
            <a:r>
              <a:rPr lang="cs-CZ" b="1" i="1" dirty="0"/>
              <a:t>rýžové víno</a:t>
            </a:r>
            <a:r>
              <a:rPr lang="cs-CZ" dirty="0"/>
              <a:t>, nejznámější pochází z provincie </a:t>
            </a:r>
            <a:r>
              <a:rPr lang="cs-CZ" dirty="0" err="1"/>
              <a:t>Šao-sing</a:t>
            </a:r>
            <a:r>
              <a:rPr lang="cs-CZ" dirty="0"/>
              <a:t>,</a:t>
            </a:r>
          </a:p>
          <a:p>
            <a:pPr lvl="0"/>
            <a:r>
              <a:rPr lang="cs-CZ" b="1" i="1" dirty="0"/>
              <a:t>rýžový ocet </a:t>
            </a:r>
            <a:r>
              <a:rPr lang="cs-CZ" dirty="0"/>
              <a:t>(podle barvy černý, červený a bílý) je středně ostrý a na severu </a:t>
            </a:r>
            <a:r>
              <a:rPr lang="cs-CZ" dirty="0" smtClean="0"/>
              <a:t>Číny tmavý</a:t>
            </a:r>
            <a:r>
              <a:rPr lang="cs-CZ" dirty="0"/>
              <a:t>, černý, vyrobený fermentací čiroku (malozrnná bezlepková obilnina),</a:t>
            </a:r>
          </a:p>
          <a:p>
            <a:pPr lvl="0"/>
            <a:r>
              <a:rPr lang="cs-CZ" b="1" i="1" dirty="0"/>
              <a:t>sójová omáčka, ústřicová omáčka, rybí omáčka a omáčka ze sójových bobů </a:t>
            </a:r>
            <a:r>
              <a:rPr lang="cs-CZ" dirty="0" smtClean="0"/>
              <a:t>jsou základními </a:t>
            </a:r>
            <a:r>
              <a:rPr lang="cs-CZ" dirty="0"/>
              <a:t>omáčkami na dochucení čínských jídel,</a:t>
            </a:r>
          </a:p>
          <a:p>
            <a:pPr lvl="0"/>
            <a:r>
              <a:rPr lang="cs-CZ" dirty="0"/>
              <a:t>zvláštní druhy přírodních doplňků, jako jsou </a:t>
            </a:r>
            <a:r>
              <a:rPr lang="cs-CZ" b="1" i="1" dirty="0"/>
              <a:t>čínské houby, mořské řasy</a:t>
            </a:r>
            <a:r>
              <a:rPr lang="cs-CZ" b="1" dirty="0"/>
              <a:t>, </a:t>
            </a:r>
            <a:r>
              <a:rPr lang="cs-CZ" b="1" dirty="0" smtClean="0"/>
              <a:t>sušená zelenina</a:t>
            </a:r>
            <a:r>
              <a:rPr lang="cs-CZ" b="1" dirty="0"/>
              <a:t>,</a:t>
            </a:r>
          </a:p>
          <a:p>
            <a:pPr lvl="0"/>
            <a:r>
              <a:rPr lang="cs-CZ" b="1" i="1" dirty="0"/>
              <a:t>sezamový </a:t>
            </a:r>
            <a:r>
              <a:rPr lang="cs-CZ" b="1" i="1" dirty="0" smtClean="0"/>
              <a:t>olej</a:t>
            </a:r>
            <a:r>
              <a:rPr lang="cs-CZ" b="1" dirty="0" smtClean="0"/>
              <a:t> </a:t>
            </a:r>
            <a:r>
              <a:rPr lang="cs-CZ" dirty="0" smtClean="0"/>
              <a:t>- hodně </a:t>
            </a:r>
            <a:r>
              <a:rPr lang="cs-CZ" dirty="0"/>
              <a:t>aromatický </a:t>
            </a:r>
            <a:r>
              <a:rPr lang="cs-CZ" dirty="0" smtClean="0"/>
              <a:t>- používá </a:t>
            </a:r>
            <a:r>
              <a:rPr lang="cs-CZ" dirty="0"/>
              <a:t>se k ochucení jídel, </a:t>
            </a:r>
            <a:endParaRPr lang="cs-CZ" dirty="0" smtClean="0"/>
          </a:p>
          <a:p>
            <a:pPr lvl="0"/>
            <a:r>
              <a:rPr lang="cs-CZ" dirty="0" smtClean="0"/>
              <a:t>na </a:t>
            </a:r>
            <a:r>
              <a:rPr lang="cs-CZ" dirty="0"/>
              <a:t>vaření </a:t>
            </a:r>
            <a:r>
              <a:rPr lang="cs-CZ" dirty="0" smtClean="0"/>
              <a:t>a smažení </a:t>
            </a:r>
            <a:r>
              <a:rPr lang="cs-CZ" dirty="0"/>
              <a:t>se používá </a:t>
            </a:r>
            <a:r>
              <a:rPr lang="cs-CZ" b="1" dirty="0"/>
              <a:t>arašídový olej </a:t>
            </a:r>
            <a:r>
              <a:rPr lang="cs-CZ" dirty="0"/>
              <a:t>s daleko vyšším bodem </a:t>
            </a:r>
            <a:r>
              <a:rPr lang="cs-CZ" dirty="0" smtClean="0"/>
              <a:t>přepalování.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0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sójová omá&amp;ccaron;ka, úst&amp;rcaron;icová omá&amp;ccaron;ka, rybí omá&amp;ccaron;ka a omá&amp;ccaron;ka ze sójových bob&amp;uring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sójová omá&amp;ccaron;ka, úst&amp;rcaron;icová omá&amp;ccaron;ka, rybí omá&amp;ccaron;ka a omá&amp;ccaron;ka ze sójových bob&amp;uring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26" y="167424"/>
            <a:ext cx="39243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rybí omá&amp;ccaron;ka a omá&amp;ccaron;ka ze sójových bob&amp;uring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0"/>
            <a:ext cx="58959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ó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0" y="3689294"/>
            <a:ext cx="40576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milujusushi.cz/wp-content/uploads/2015/10/soy-sau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26" y="3910671"/>
            <a:ext cx="4210470" cy="2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4"/>
            <a:ext cx="5948966" cy="64928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/>
              <a:t>N</a:t>
            </a:r>
            <a:r>
              <a:rPr lang="cs-CZ" dirty="0" smtClean="0"/>
              <a:t>ejrůznější druhy a </a:t>
            </a:r>
            <a:r>
              <a:rPr lang="cs-CZ" b="1" i="1" dirty="0" smtClean="0"/>
              <a:t>směsi koření</a:t>
            </a:r>
            <a:r>
              <a:rPr lang="cs-CZ" dirty="0"/>
              <a:t> </a:t>
            </a:r>
            <a:r>
              <a:rPr lang="cs-CZ" dirty="0" smtClean="0"/>
              <a:t>obsahují základní složky: chilli papričky, sezamová semínka, </a:t>
            </a:r>
            <a:r>
              <a:rPr lang="cs-CZ" dirty="0" err="1" smtClean="0"/>
              <a:t>sečuánský</a:t>
            </a:r>
            <a:r>
              <a:rPr lang="cs-CZ" dirty="0" smtClean="0"/>
              <a:t> pepř, anýz, badyán, česnek, šalotka, pažitka,</a:t>
            </a:r>
          </a:p>
          <a:p>
            <a:pPr marL="0" indent="0">
              <a:buNone/>
            </a:pPr>
            <a:r>
              <a:rPr lang="cs-CZ" dirty="0" smtClean="0"/>
              <a:t>koriandr, fenykl, skořice, hřebíček a kardamom, v </a:t>
            </a:r>
            <a:r>
              <a:rPr lang="cs-CZ" b="1" dirty="0" err="1" smtClean="0"/>
              <a:t>sečuánské</a:t>
            </a:r>
            <a:r>
              <a:rPr lang="cs-CZ" b="1" dirty="0" smtClean="0"/>
              <a:t> kuchyni </a:t>
            </a:r>
            <a:r>
              <a:rPr lang="cs-CZ" dirty="0" smtClean="0"/>
              <a:t>jsou základní kombinací koření chilli papričky spolu se </a:t>
            </a:r>
            <a:r>
              <a:rPr lang="cs-CZ" dirty="0" err="1" smtClean="0"/>
              <a:t>sečuánským</a:t>
            </a:r>
            <a:r>
              <a:rPr lang="cs-CZ" dirty="0" smtClean="0"/>
              <a:t> a bílým pepřem.</a:t>
            </a:r>
          </a:p>
          <a:p>
            <a:pPr marL="0" lvl="0" indent="0">
              <a:buNone/>
            </a:pPr>
            <a:r>
              <a:rPr lang="cs-CZ" b="1" dirty="0"/>
              <a:t>Z</a:t>
            </a:r>
            <a:r>
              <a:rPr lang="cs-CZ" b="1" dirty="0" smtClean="0"/>
              <a:t>ákladní chuťovou kombinaci čínských jídel tvoří š</a:t>
            </a:r>
            <a:r>
              <a:rPr lang="cs-CZ" b="1" i="1" dirty="0" smtClean="0"/>
              <a:t>alotka, zázvor a česnek</a:t>
            </a:r>
            <a:r>
              <a:rPr lang="cs-CZ" i="1" dirty="0" smtClean="0"/>
              <a:t>,</a:t>
            </a:r>
            <a:r>
              <a:rPr lang="cs-CZ" dirty="0"/>
              <a:t> </a:t>
            </a:r>
            <a:r>
              <a:rPr lang="cs-CZ" b="1" dirty="0" smtClean="0"/>
              <a:t>glutaman sodný</a:t>
            </a:r>
            <a:r>
              <a:rPr lang="cs-CZ" dirty="0" smtClean="0"/>
              <a:t>, je problematickou složkou jídel, slouží k vylepšení a zvýraznění chuti, v originální čínské kuchyni však není příliš doporučován</a:t>
            </a:r>
            <a:r>
              <a:rPr lang="cs-CZ" dirty="0"/>
              <a:t>.</a:t>
            </a:r>
            <a:endParaRPr lang="cs-CZ" dirty="0" smtClean="0"/>
          </a:p>
        </p:txBody>
      </p:sp>
      <p:pic>
        <p:nvPicPr>
          <p:cNvPr id="7170" name="Picture 2" descr="Výsledek obrázku pro šalotka, zázvor a &amp;ccaron;esn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08" y="365124"/>
            <a:ext cx="3838192" cy="28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šalotka, zázvor a &amp;ccaron;esn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84" y="3456188"/>
            <a:ext cx="5102716" cy="34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5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5169" y="326488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228" y="326488"/>
            <a:ext cx="5781541" cy="6531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Nudle</a:t>
            </a:r>
            <a:r>
              <a:rPr lang="cs-CZ" dirty="0"/>
              <a:t> - podle historické literatury je domovem nudlí právě Čína, mořeplavec </a:t>
            </a:r>
            <a:r>
              <a:rPr lang="cs-CZ" b="1" dirty="0"/>
              <a:t>Marco Polo </a:t>
            </a:r>
            <a:r>
              <a:rPr lang="cs-CZ" dirty="0"/>
              <a:t>je prý přivezl jako exotické zboží do Itálie. </a:t>
            </a:r>
            <a:r>
              <a:rPr lang="cs-CZ" b="1" dirty="0"/>
              <a:t>Dlouhé nudle </a:t>
            </a:r>
            <a:r>
              <a:rPr lang="cs-CZ" dirty="0"/>
              <a:t>jsou v Číně symbolem dlouhého života, proto jsou </a:t>
            </a:r>
            <a:r>
              <a:rPr lang="cs-CZ" dirty="0" smtClean="0"/>
              <a:t>podávány </a:t>
            </a:r>
            <a:r>
              <a:rPr lang="cs-CZ" dirty="0"/>
              <a:t>tradičně při životních jubileích a mají dle tradice přinášet konzumentům štěstí v životě. Připravit správné nudlové těsto je při výuce kuchařů v Číně jedním ze stěžejních úkonů, jeho vyvalování a krájení pak často mistrovským uměním. Základními druhy jsou nudle vaječné, skleněné a rýžové.</a:t>
            </a:r>
          </a:p>
          <a:p>
            <a:endParaRPr lang="cs-CZ" dirty="0"/>
          </a:p>
        </p:txBody>
      </p:sp>
      <p:pic>
        <p:nvPicPr>
          <p:cNvPr id="8194" name="Picture 2" descr="Výsledek obrázku pro &amp;ccaron;ínské nud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415804"/>
            <a:ext cx="58864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89" y="1"/>
            <a:ext cx="6386848" cy="6858000"/>
          </a:xfrm>
        </p:spPr>
        <p:txBody>
          <a:bodyPr>
            <a:normAutofit/>
          </a:bodyPr>
          <a:lstStyle/>
          <a:p>
            <a:r>
              <a:rPr lang="cs-CZ" dirty="0"/>
              <a:t>V Číně je </a:t>
            </a:r>
            <a:r>
              <a:rPr lang="cs-CZ" b="1" dirty="0"/>
              <a:t>jídlo vždy určitý obřad, společenská událost</a:t>
            </a:r>
            <a:r>
              <a:rPr lang="cs-CZ" dirty="0"/>
              <a:t>. Všechna jídla se servírují společně a na pořadí konzumace příliš nezáleží (např. polévka se často jí až na závěr). Klasické pečené moučníky evropského stylu zde vůbec neznají, jsou nahrazeny ovocem nebo slabě sladkou kaší. </a:t>
            </a:r>
            <a:endParaRPr lang="cs-CZ" dirty="0" smtClean="0"/>
          </a:p>
          <a:p>
            <a:r>
              <a:rPr lang="cs-CZ" dirty="0" smtClean="0"/>
              <a:t>K</a:t>
            </a:r>
            <a:r>
              <a:rPr lang="cs-CZ" b="1" dirty="0" smtClean="0"/>
              <a:t>onzumace </a:t>
            </a:r>
            <a:r>
              <a:rPr lang="cs-CZ" b="1" dirty="0"/>
              <a:t>neobvyklých potravin</a:t>
            </a:r>
            <a:r>
              <a:rPr lang="cs-CZ" dirty="0"/>
              <a:t>, často </a:t>
            </a:r>
            <a:r>
              <a:rPr lang="cs-CZ" dirty="0" smtClean="0"/>
              <a:t>součást </a:t>
            </a:r>
            <a:r>
              <a:rPr lang="cs-CZ" dirty="0"/>
              <a:t>regionálních obyčejů a stravovacích </a:t>
            </a:r>
            <a:r>
              <a:rPr lang="cs-CZ" dirty="0" smtClean="0"/>
              <a:t>zvyků, např</a:t>
            </a:r>
            <a:r>
              <a:rPr lang="cs-CZ" dirty="0"/>
              <a:t>. uzených psů, hadích polévek, vlaštovčích hnízd, želvích ragú, pečených žab i potkanů, nebo smažených druhů hmyzu.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218" name="Picture 2" descr="Na pohled nevypadá polévka z vlaštov&amp;ccaron;ích hnízd nejh&amp;uring;&amp;rcaron;, musíte ale zapomenout na fakt, &amp;zcaron;e jsou to vlastn&amp;ecaron; rozva&amp;rcaron;ené pta&amp;ccaron;í sliny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11" y="1"/>
            <a:ext cx="5334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ek obrázku pro hadí polév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598" y="2996388"/>
            <a:ext cx="2896208" cy="386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618" y="103030"/>
            <a:ext cx="6048241" cy="6645500"/>
          </a:xfrm>
        </p:spPr>
        <p:txBody>
          <a:bodyPr>
            <a:normAutofit/>
          </a:bodyPr>
          <a:lstStyle/>
          <a:p>
            <a:r>
              <a:rPr lang="cs-CZ" b="1" dirty="0"/>
              <a:t>Čínská všeobecná kuchyně vlastně neexistuje. </a:t>
            </a:r>
            <a:r>
              <a:rPr lang="cs-CZ" dirty="0"/>
              <a:t>Je to dáno především obrovským územím Číny s velmi rozdílnými podmínkami pro život a zemědělskou </a:t>
            </a:r>
            <a:r>
              <a:rPr lang="cs-CZ" dirty="0" smtClean="0"/>
              <a:t>výrobou, značně </a:t>
            </a:r>
            <a:r>
              <a:rPr lang="cs-CZ" dirty="0"/>
              <a:t>rozdílný způsob přípravy jídel i používaných potravin v jednotlivých částech </a:t>
            </a:r>
            <a:r>
              <a:rPr lang="cs-CZ" dirty="0" smtClean="0"/>
              <a:t>země,</a:t>
            </a:r>
          </a:p>
          <a:p>
            <a:r>
              <a:rPr lang="cs-CZ" dirty="0" smtClean="0"/>
              <a:t> na </a:t>
            </a:r>
            <a:r>
              <a:rPr lang="cs-CZ" dirty="0"/>
              <a:t>severu jsou jídla těžší a vydatnější, východ má jídla čerstvá a lákavě </a:t>
            </a:r>
            <a:r>
              <a:rPr lang="cs-CZ" dirty="0" smtClean="0"/>
              <a:t>upravená, </a:t>
            </a:r>
            <a:r>
              <a:rPr lang="cs-CZ" b="1" dirty="0" smtClean="0"/>
              <a:t>Kantonská </a:t>
            </a:r>
            <a:r>
              <a:rPr lang="cs-CZ" b="1" dirty="0"/>
              <a:t>jídla </a:t>
            </a:r>
            <a:r>
              <a:rPr lang="cs-CZ" dirty="0"/>
              <a:t>na jihu jsou kreativní a svěží, naopak </a:t>
            </a:r>
            <a:r>
              <a:rPr lang="cs-CZ" b="1" dirty="0" err="1"/>
              <a:t>sečuánská</a:t>
            </a:r>
            <a:r>
              <a:rPr lang="cs-CZ" b="1" dirty="0"/>
              <a:t> západní</a:t>
            </a:r>
            <a:r>
              <a:rPr lang="cs-CZ" dirty="0"/>
              <a:t> jsou ostrá a </a:t>
            </a:r>
            <a:r>
              <a:rPr lang="cs-CZ" dirty="0" smtClean="0"/>
              <a:t>svérázná,</a:t>
            </a:r>
          </a:p>
          <a:p>
            <a:r>
              <a:rPr lang="cs-CZ" dirty="0" smtClean="0"/>
              <a:t>kuchyně </a:t>
            </a:r>
            <a:r>
              <a:rPr lang="cs-CZ" dirty="0"/>
              <a:t>menšinové – </a:t>
            </a:r>
            <a:r>
              <a:rPr lang="cs-CZ" b="1" dirty="0"/>
              <a:t>muslimská, orientální, mandžuská a palácová pekingská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10244" name="Picture 4" descr="Výsledek obrázku pro mandarínská kuchyn&amp;ecaron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0" y="738109"/>
            <a:ext cx="5906664" cy="53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618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Č</a:t>
            </a:r>
            <a:r>
              <a:rPr lang="cs-CZ" dirty="0" smtClean="0"/>
              <a:t>ínskou kuchyni je možné rozdělit do čtyř základních oblastí: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741" y="1184855"/>
            <a:ext cx="6580031" cy="5872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Pekingská kuchyně - </a:t>
            </a:r>
            <a:r>
              <a:rPr lang="cs-CZ" dirty="0"/>
              <a:t>tradiční severočínská „</a:t>
            </a:r>
            <a:r>
              <a:rPr lang="cs-CZ" b="1" dirty="0"/>
              <a:t>mandarínská</a:t>
            </a:r>
            <a:r>
              <a:rPr lang="cs-CZ" dirty="0"/>
              <a:t>“ kuchyně používá poměrně jednoduché technologie přípravy jídel z dostupně kvalitních surovin.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Mandaríni</a:t>
            </a:r>
            <a:r>
              <a:rPr lang="cs-CZ" dirty="0" smtClean="0"/>
              <a:t> </a:t>
            </a:r>
            <a:r>
              <a:rPr lang="cs-CZ" dirty="0"/>
              <a:t>byli v dávných dobách vysocí státní úředníci při císařském dvoře a proto i styl této kuchyně je velmi kultivovaný, používá koření jen velmi vyváženě, dbá při přípravě na zachování nutriční hodnoty surovin a jejich chuťových vlastností.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H</a:t>
            </a:r>
            <a:r>
              <a:rPr lang="cs-CZ" dirty="0" smtClean="0"/>
              <a:t>odně </a:t>
            </a:r>
            <a:r>
              <a:rPr lang="cs-CZ" dirty="0"/>
              <a:t>pokrmů z mouky (chléb, bochánky, těsta), česneku, cibule a na dochucení ocet. </a:t>
            </a:r>
            <a:endParaRPr lang="cs-CZ" dirty="0" smtClean="0"/>
          </a:p>
        </p:txBody>
      </p:sp>
      <p:pic>
        <p:nvPicPr>
          <p:cNvPr id="11266" name="Picture 2" descr="Výsledek obrázku pro mandarínská kuchyn&amp;ecaron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90" y="560421"/>
            <a:ext cx="3677991" cy="246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ýsledek obrázku pro mandarínská kuchyn&amp;ecaron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23" y="3047341"/>
            <a:ext cx="5300642" cy="35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30673" y="2000742"/>
            <a:ext cx="105156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1379" y="128789"/>
            <a:ext cx="6371822" cy="67292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Patrně </a:t>
            </a:r>
            <a:r>
              <a:rPr lang="cs-CZ" b="1" dirty="0"/>
              <a:t>nejznámějším jídlem</a:t>
            </a:r>
            <a:r>
              <a:rPr lang="cs-CZ" dirty="0"/>
              <a:t>, rozšířeným po celém světě je původně jídlo připravované jen na císařském dvoře - </a:t>
            </a:r>
            <a:r>
              <a:rPr lang="cs-CZ" b="1" i="1" dirty="0"/>
              <a:t>pekingská kachna </a:t>
            </a:r>
            <a:r>
              <a:rPr lang="cs-CZ" dirty="0"/>
              <a:t>(tento druh masa je zde velmi oblíbený) jejíž příprava v místních specializovaných restauracích je složitým procesem, na pečení se např. používá dřevo z ovocných stromů. Výsledný efekt tohoto pokrmu je v tom, že je možno zkonzumovat všechny jedlé časti kachny beze zbytku a ty musí byt rovněž patřičně kuchyňsky upravené (např. i chodidla a křídla). </a:t>
            </a:r>
          </a:p>
          <a:p>
            <a:pPr marL="0" indent="0">
              <a:buNone/>
            </a:pPr>
            <a:r>
              <a:rPr lang="cs-CZ" dirty="0"/>
              <a:t>Dalšími typickými jídly jsou např. </a:t>
            </a:r>
            <a:r>
              <a:rPr lang="cs-CZ" b="1" i="1" dirty="0"/>
              <a:t>jarní závitky </a:t>
            </a:r>
            <a:r>
              <a:rPr lang="cs-CZ" dirty="0"/>
              <a:t>nebo </a:t>
            </a:r>
            <a:r>
              <a:rPr lang="cs-CZ" b="1" i="1" dirty="0"/>
              <a:t>sladkokyselý kapr</a:t>
            </a:r>
            <a:r>
              <a:rPr lang="cs-CZ" b="1" dirty="0"/>
              <a:t>. </a:t>
            </a:r>
            <a:r>
              <a:rPr lang="cs-CZ" dirty="0"/>
              <a:t>Protože kolem hlavního města Pekingu žije i početná muslimská komunita, nenajdeme zde tak často vepřové ani hovězí maso, jako v jiných částech země.</a:t>
            </a:r>
          </a:p>
          <a:p>
            <a:endParaRPr lang="cs-CZ" dirty="0"/>
          </a:p>
        </p:txBody>
      </p:sp>
      <p:pic>
        <p:nvPicPr>
          <p:cNvPr id="12290" name="Picture 2" descr="Výsledek obrázku pro pekingská kach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048" y="233854"/>
            <a:ext cx="447675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ýsledek obrázku pro . jarní závit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26305"/>
            <a:ext cx="57150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10" y="206063"/>
            <a:ext cx="5936087" cy="66519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Šanghajská kuchyně </a:t>
            </a:r>
            <a:r>
              <a:rPr lang="cs-CZ" dirty="0"/>
              <a:t>patří </a:t>
            </a:r>
            <a:r>
              <a:rPr lang="cs-CZ" b="1" dirty="0"/>
              <a:t>mezi</a:t>
            </a:r>
            <a:r>
              <a:rPr lang="cs-CZ" dirty="0"/>
              <a:t> </a:t>
            </a:r>
            <a:r>
              <a:rPr lang="cs-CZ" b="1" dirty="0"/>
              <a:t>nejkreativnější na světě </a:t>
            </a:r>
            <a:r>
              <a:rPr lang="cs-CZ" dirty="0"/>
              <a:t>vůbec. Restaurace mezi sebou soupeří o početné klienty a nabízí stále nové varianty jídel, rozmanité kombinace surovin, vyladěné i nezvykle chuťové variace, s nadšením jsou </a:t>
            </a:r>
            <a:r>
              <a:rPr lang="cs-CZ" dirty="0" smtClean="0"/>
              <a:t>přijímány </a:t>
            </a:r>
            <a:r>
              <a:rPr lang="cs-CZ" dirty="0"/>
              <a:t>novelizované recepty původních čínských jídel.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Hvězdou </a:t>
            </a:r>
            <a:r>
              <a:rPr lang="cs-CZ" dirty="0"/>
              <a:t>místní gastronomie je i ve světě velmi uznávaný šéfkuchař a mistr v přípravě asijských jídel pan </a:t>
            </a:r>
            <a:r>
              <a:rPr lang="cs-CZ" b="1" dirty="0" err="1"/>
              <a:t>Jereme</a:t>
            </a:r>
            <a:r>
              <a:rPr lang="cs-CZ" b="1" dirty="0"/>
              <a:t> </a:t>
            </a:r>
            <a:r>
              <a:rPr lang="cs-CZ" b="1" dirty="0" err="1"/>
              <a:t>Leung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Blízkost </a:t>
            </a:r>
            <a:r>
              <a:rPr lang="cs-CZ" dirty="0"/>
              <a:t>moře je zde rozhodující, proto různé druhy mořských plodů, ryb, mušlí, </a:t>
            </a:r>
            <a:r>
              <a:rPr lang="cs-CZ" dirty="0" err="1"/>
              <a:t>kalamárů</a:t>
            </a:r>
            <a:r>
              <a:rPr lang="cs-CZ" dirty="0"/>
              <a:t> a jiných slanovodních živočichů zde dominují. </a:t>
            </a:r>
            <a:endParaRPr lang="cs-CZ" dirty="0" smtClean="0"/>
          </a:p>
        </p:txBody>
      </p:sp>
      <p:pic>
        <p:nvPicPr>
          <p:cNvPr id="13314" name="Picture 2" descr="Výsledek obrázku pro sladkokyselý kap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84" y="179231"/>
            <a:ext cx="50101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Výsledek obrázku pro Jereme Leung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84" y="3532032"/>
            <a:ext cx="5043386" cy="336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103" y="193183"/>
            <a:ext cx="5601237" cy="651671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Typických jídel je celá řada, např. </a:t>
            </a:r>
            <a:r>
              <a:rPr lang="cs-CZ" b="1" i="1" dirty="0"/>
              <a:t>kachní</a:t>
            </a:r>
            <a:r>
              <a:rPr lang="cs-CZ" b="1" dirty="0"/>
              <a:t> </a:t>
            </a:r>
            <a:r>
              <a:rPr lang="cs-CZ" b="1" i="1" dirty="0"/>
              <a:t>polévka, bambusové výhonky s vepřovým masem. </a:t>
            </a:r>
          </a:p>
          <a:p>
            <a:pPr marL="0" indent="0">
              <a:buNone/>
            </a:pPr>
            <a:r>
              <a:rPr lang="cs-CZ" dirty="0"/>
              <a:t>Oblíbené je </a:t>
            </a:r>
            <a:r>
              <a:rPr lang="cs-CZ" b="1" dirty="0"/>
              <a:t>používání černých hub a hutné tmavé sójové omáčky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Velmi exotická (a také patřičně drahá) je </a:t>
            </a:r>
            <a:r>
              <a:rPr lang="cs-CZ" b="1" dirty="0"/>
              <a:t>polévka ze sušených žraločích ploutví</a:t>
            </a:r>
            <a:r>
              <a:rPr lang="cs-CZ" dirty="0"/>
              <a:t>, patřící mezi vybrané lahůdky.</a:t>
            </a:r>
          </a:p>
          <a:p>
            <a:endParaRPr lang="cs-CZ" dirty="0"/>
          </a:p>
        </p:txBody>
      </p:sp>
      <p:pic>
        <p:nvPicPr>
          <p:cNvPr id="14338" name="Picture 2" descr="Výsledek obrázku pro polévka ze sušených &amp;zcaron;ralo&amp;ccaron;ích ploutv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48" y="0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ýsledek obrázku pro bambusové výhonky s vep&amp;rcaron;ovým masem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9" y="3663011"/>
            <a:ext cx="3837168" cy="279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Výsledek obrázku pro kachní polév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37" y="3990729"/>
            <a:ext cx="5093718" cy="28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Charakteristika čínské kuchyně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44710"/>
            <a:ext cx="10515600" cy="5801932"/>
          </a:xfrm>
        </p:spPr>
        <p:txBody>
          <a:bodyPr>
            <a:normAutofit/>
          </a:bodyPr>
          <a:lstStyle/>
          <a:p>
            <a:r>
              <a:rPr lang="cs-CZ" b="1" dirty="0"/>
              <a:t>P</a:t>
            </a:r>
            <a:r>
              <a:rPr lang="cs-CZ" b="1" dirty="0" smtClean="0"/>
              <a:t>atří </a:t>
            </a:r>
            <a:r>
              <a:rPr lang="cs-CZ" b="1" dirty="0"/>
              <a:t>mezi nejvíce ceněné kuchyně na světě</a:t>
            </a:r>
            <a:r>
              <a:rPr lang="cs-CZ" dirty="0"/>
              <a:t> a nelze ji stručně popsat. </a:t>
            </a:r>
          </a:p>
          <a:p>
            <a:pPr marL="0" indent="0">
              <a:buNone/>
            </a:pPr>
            <a:r>
              <a:rPr lang="cs-CZ" dirty="0" smtClean="0"/>
              <a:t>Kulinárské zásady: </a:t>
            </a:r>
          </a:p>
          <a:p>
            <a:r>
              <a:rPr lang="cs-CZ" b="1" dirty="0"/>
              <a:t>N</a:t>
            </a:r>
            <a:r>
              <a:rPr lang="cs-CZ" b="1" dirty="0" smtClean="0"/>
              <a:t>ení </a:t>
            </a:r>
            <a:r>
              <a:rPr lang="cs-CZ" b="1" dirty="0"/>
              <a:t>nutno nikdy úplně přesně odměřovat všechny </a:t>
            </a:r>
            <a:r>
              <a:rPr lang="cs-CZ" b="1" dirty="0" smtClean="0"/>
              <a:t>přísady</a:t>
            </a:r>
            <a:r>
              <a:rPr lang="cs-CZ" b="1" dirty="0"/>
              <a:t>. </a:t>
            </a:r>
            <a:endParaRPr lang="cs-CZ" b="1" dirty="0" smtClean="0"/>
          </a:p>
          <a:p>
            <a:r>
              <a:rPr lang="cs-CZ" b="1" dirty="0" smtClean="0"/>
              <a:t>Je nutno soustředit se na </a:t>
            </a:r>
            <a:r>
              <a:rPr lang="cs-CZ" b="1" dirty="0"/>
              <a:t>charakteristickou chuť a vůni každé použité suroviny, snažit se o jejich dokonalou kombinaci v hotovém pokrmu. </a:t>
            </a:r>
            <a:endParaRPr lang="cs-CZ" b="1" dirty="0" smtClean="0"/>
          </a:p>
          <a:p>
            <a:r>
              <a:rPr lang="cs-CZ" dirty="0"/>
              <a:t>M</a:t>
            </a:r>
            <a:r>
              <a:rPr lang="cs-CZ" dirty="0" smtClean="0"/>
              <a:t>noho </a:t>
            </a:r>
            <a:r>
              <a:rPr lang="cs-CZ" dirty="0"/>
              <a:t>kuchařské trpělivosti, mnoho let stálého vzdělávání se, experimentování, zkoušení </a:t>
            </a:r>
            <a:r>
              <a:rPr lang="cs-CZ" dirty="0" smtClean="0"/>
              <a:t>kombinací stovky let - </a:t>
            </a:r>
            <a:r>
              <a:rPr lang="cs-CZ" b="1" dirty="0" smtClean="0"/>
              <a:t>ceněná </a:t>
            </a:r>
            <a:r>
              <a:rPr lang="cs-CZ" b="1" dirty="0"/>
              <a:t>pro svůj soulad chutí, zdánlivě složených z velmi odlišných surovin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5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5130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Kantonská kuchyně - </a:t>
            </a:r>
            <a:r>
              <a:rPr lang="cs-CZ" dirty="0"/>
              <a:t>znalci považují kantonskou kuchyni za nejlepší, chuťově za nejrafinovanější a nejrozmanitější kuchyni v celé Číně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/>
              <a:t>Jídla této kuchyně patří chuťově mezi lahodná a velmi vyrovnaná</a:t>
            </a:r>
            <a:r>
              <a:rPr lang="cs-CZ" dirty="0"/>
              <a:t>, opírající se o bohatou surovinovou základnu úrodné jižní časti země.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Suroviny </a:t>
            </a:r>
            <a:r>
              <a:rPr lang="cs-CZ" b="1" dirty="0"/>
              <a:t>jsou nabízeny co možná nejčerstvější.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Jídla </a:t>
            </a:r>
            <a:r>
              <a:rPr lang="cs-CZ" dirty="0"/>
              <a:t>jsou hojně připravovaná z </a:t>
            </a:r>
            <a:r>
              <a:rPr lang="cs-CZ" b="1" dirty="0"/>
              <a:t>mas různého druhu</a:t>
            </a:r>
            <a:r>
              <a:rPr lang="cs-CZ" dirty="0"/>
              <a:t>, i nezvyklé druhy mas můžeme najít v nabídce místních restaurací (maso hadí, psí, krysí, mořští červíci a brouci jsou často nabízeni na jídelníčku místních restaurací a pouličních stánků),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koření </a:t>
            </a:r>
            <a:r>
              <a:rPr lang="cs-CZ" dirty="0"/>
              <a:t>se používá velmi vyváženě a s rozvahou, aby nebyla potlačena původní chuť potraviny.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484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741" y="365125"/>
            <a:ext cx="4184560" cy="6383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Příprava jídel ve </a:t>
            </a:r>
            <a:r>
              <a:rPr lang="cs-CZ" dirty="0" err="1"/>
              <a:t>woku</a:t>
            </a:r>
            <a:r>
              <a:rPr lang="cs-CZ" dirty="0"/>
              <a:t> je většinou velmi rychlá, typické jídlo jsou varianty pokrmu „</a:t>
            </a:r>
            <a:r>
              <a:rPr lang="cs-CZ" b="1" i="1" dirty="0" err="1"/>
              <a:t>Dim</a:t>
            </a:r>
            <a:r>
              <a:rPr lang="cs-CZ" b="1" i="1" dirty="0"/>
              <a:t> </a:t>
            </a:r>
            <a:r>
              <a:rPr lang="cs-CZ" b="1" i="1" dirty="0" err="1"/>
              <a:t>Sums</a:t>
            </a:r>
            <a:r>
              <a:rPr lang="cs-CZ" i="1" dirty="0"/>
              <a:t>“- </a:t>
            </a:r>
            <a:r>
              <a:rPr lang="cs-CZ" dirty="0"/>
              <a:t>různě plněné taštičky z rýžové nebo pšeničné mouky. </a:t>
            </a:r>
          </a:p>
          <a:p>
            <a:pPr marL="0" indent="0">
              <a:buNone/>
            </a:pPr>
            <a:r>
              <a:rPr lang="cs-CZ" dirty="0"/>
              <a:t>Typická jídla: </a:t>
            </a:r>
            <a:r>
              <a:rPr lang="cs-CZ" b="1" i="1" dirty="0"/>
              <a:t>sladkokyselé vepřové maso po </a:t>
            </a:r>
            <a:r>
              <a:rPr lang="cs-CZ" b="1" i="1" dirty="0" err="1"/>
              <a:t>kantonsku</a:t>
            </a:r>
            <a:r>
              <a:rPr lang="cs-CZ" b="1" i="1" dirty="0"/>
              <a:t>, dýňová</a:t>
            </a:r>
            <a:r>
              <a:rPr lang="cs-CZ" b="1" dirty="0"/>
              <a:t> </a:t>
            </a:r>
            <a:r>
              <a:rPr lang="cs-CZ" b="1" i="1" dirty="0"/>
              <a:t>polévka s fazolemi, lotosovým semínkem a rýží.</a:t>
            </a:r>
            <a:r>
              <a:rPr lang="cs-CZ" i="1" dirty="0"/>
              <a:t> 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Mezinárodně </a:t>
            </a:r>
            <a:r>
              <a:rPr lang="cs-CZ" dirty="0"/>
              <a:t>jsou recepty z této kuchyně velmi rozšířeny po celém světě.</a:t>
            </a:r>
          </a:p>
          <a:p>
            <a:endParaRPr lang="cs-CZ" dirty="0"/>
          </a:p>
        </p:txBody>
      </p:sp>
      <p:pic>
        <p:nvPicPr>
          <p:cNvPr id="15362" name="Picture 2" descr="Výsledek obrázku pro Dim Su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48531"/>
            <a:ext cx="66103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Výsledek obrázku pro dý&amp;ncaron;ová polévka s fazolemi, lotosovým semínkem a rý&amp;zcaron;í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34" y="3902686"/>
            <a:ext cx="4432971" cy="295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-1"/>
            <a:ext cx="7545946" cy="6980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err="1"/>
              <a:t>Sečuánská</a:t>
            </a:r>
            <a:r>
              <a:rPr lang="cs-CZ" b="1" dirty="0"/>
              <a:t> kuchyně </a:t>
            </a:r>
            <a:r>
              <a:rPr lang="cs-CZ" dirty="0"/>
              <a:t>je charakterizovaná jako vydatnější, pikantní a někdy nabízí i velmi ostrá jídla. Hojně se používá čerstvý česnek, chilli, anýz, koriandr, zázvor, cibule. Proslulý je ostrý </a:t>
            </a:r>
            <a:r>
              <a:rPr lang="cs-CZ" dirty="0" err="1"/>
              <a:t>sečuanský</a:t>
            </a:r>
            <a:r>
              <a:rPr lang="cs-CZ" dirty="0"/>
              <a:t> pepř a chilli papričky, obě ingredience nechybí v téměř žádném pokrmu.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Nejoblíbenější </a:t>
            </a:r>
            <a:r>
              <a:rPr lang="cs-CZ" b="1" dirty="0"/>
              <a:t>je vepřové maso</a:t>
            </a:r>
            <a:r>
              <a:rPr lang="cs-CZ" dirty="0"/>
              <a:t>, často se ovšem díky vlhkému a teplému klimatu musí nakládat, rovněž tak i zelenina. Masitá jídla se často vaří ve vývaru, nebo rychle opékají.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Velmi </a:t>
            </a:r>
            <a:r>
              <a:rPr lang="cs-CZ" dirty="0"/>
              <a:t>známým je i tzv. </a:t>
            </a:r>
            <a:r>
              <a:rPr lang="cs-CZ" b="1" dirty="0"/>
              <a:t>ohnivý kotlík</a:t>
            </a:r>
            <a:r>
              <a:rPr lang="cs-CZ" dirty="0"/>
              <a:t>, v překladu „ </a:t>
            </a:r>
            <a:r>
              <a:rPr lang="cs-CZ" i="1" dirty="0" err="1"/>
              <a:t>Shui</a:t>
            </a:r>
            <a:r>
              <a:rPr lang="cs-CZ" i="1" dirty="0"/>
              <a:t> </a:t>
            </a:r>
            <a:r>
              <a:rPr lang="cs-CZ" i="1" dirty="0" err="1"/>
              <a:t>zhu</a:t>
            </a:r>
            <a:r>
              <a:rPr lang="cs-CZ" i="1" dirty="0"/>
              <a:t> </a:t>
            </a:r>
            <a:r>
              <a:rPr lang="cs-CZ" i="1" dirty="0" err="1"/>
              <a:t>niu</a:t>
            </a:r>
            <a:r>
              <a:rPr lang="cs-CZ" i="1" dirty="0"/>
              <a:t> rou“, </a:t>
            </a:r>
            <a:r>
              <a:rPr lang="cs-CZ" dirty="0"/>
              <a:t>připravovaný ve speciálním hrnci, rozděleném příčkou na dvě části. V jedné části je jemný masový vývar, ve druhé pak velmi ostrý červený vývar. Ve vařícím vývaru se poté namáčí různé druhy masa, vnitřnosti a zeleniny, </a:t>
            </a:r>
            <a:r>
              <a:rPr lang="cs-CZ" dirty="0" smtClean="0"/>
              <a:t>nakrájené </a:t>
            </a:r>
            <a:r>
              <a:rPr lang="cs-CZ" dirty="0"/>
              <a:t>na malé kousky. Povařené kousky masa nebo zeleniny z obou vývarů se poté namáčí v pikantních omáčkách.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6386" name="Picture 2" descr="Výsledek obrázku pro Shui zhu niu r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337793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8498" y="0"/>
            <a:ext cx="521487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Mezinárodně je rovněž známý recept na </a:t>
            </a:r>
            <a:r>
              <a:rPr lang="cs-CZ" b="1" i="1" dirty="0"/>
              <a:t>kuřecí s arašídy</a:t>
            </a:r>
            <a:r>
              <a:rPr lang="cs-CZ" b="1" dirty="0"/>
              <a:t> </a:t>
            </a:r>
            <a:r>
              <a:rPr lang="cs-CZ" b="1" i="1" dirty="0"/>
              <a:t>(kuřecí </a:t>
            </a:r>
            <a:r>
              <a:rPr lang="cs-CZ" b="1" i="1" dirty="0" err="1"/>
              <a:t>Kung-pao</a:t>
            </a:r>
            <a:r>
              <a:rPr lang="cs-CZ" i="1" dirty="0"/>
              <a:t>). </a:t>
            </a:r>
            <a:r>
              <a:rPr lang="cs-CZ" dirty="0"/>
              <a:t>Toto celosvětově oblíbené jídlo se připravuje z kuřecích prsou nakrájených na kostky a marinovaných v soli, vaječném bílku a škrobu. </a:t>
            </a:r>
          </a:p>
          <a:p>
            <a:pPr marL="0" indent="0">
              <a:buNone/>
            </a:pPr>
            <a:r>
              <a:rPr lang="cs-CZ" dirty="0"/>
              <a:t>V celé Číně je velmi oblíbené </a:t>
            </a:r>
            <a:r>
              <a:rPr lang="cs-CZ" b="1" dirty="0"/>
              <a:t>jídlo ze sójových bobů </a:t>
            </a:r>
            <a:r>
              <a:rPr lang="cs-CZ" i="1" dirty="0" err="1"/>
              <a:t>Ma</a:t>
            </a:r>
            <a:r>
              <a:rPr lang="cs-CZ" i="1" dirty="0"/>
              <a:t>-</a:t>
            </a:r>
            <a:r>
              <a:rPr lang="cs-CZ" i="1" dirty="0" err="1"/>
              <a:t>pcho</a:t>
            </a:r>
            <a:r>
              <a:rPr lang="cs-CZ" i="1" dirty="0"/>
              <a:t>-tofu </a:t>
            </a:r>
            <a:r>
              <a:rPr lang="cs-CZ" dirty="0"/>
              <a:t>(směs tofu a mletého vepřového masa v ostré omáčce).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Čínské </a:t>
            </a:r>
            <a:r>
              <a:rPr lang="cs-CZ" b="1" dirty="0"/>
              <a:t>tofu </a:t>
            </a:r>
            <a:r>
              <a:rPr lang="cs-CZ" dirty="0"/>
              <a:t>je původně japonské pojmenování potraviny podobné tvarohu, základem jsou uvařené sójové boby a vylisované do bloků. Je nízkokalorické a neobsahuje cholesterol, proto se považuje za určitou náhražku masa.</a:t>
            </a:r>
          </a:p>
          <a:p>
            <a:endParaRPr lang="cs-CZ" dirty="0"/>
          </a:p>
        </p:txBody>
      </p:sp>
      <p:pic>
        <p:nvPicPr>
          <p:cNvPr id="17410" name="Picture 2" descr="Výsledek obrázku pro Ma-pcho-tof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95" y="192310"/>
            <a:ext cx="58864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Výsledek obrázku pro ku&amp;rcaron;ecí Kung-pa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87" y="4116612"/>
            <a:ext cx="4147613" cy="276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105" y="193183"/>
            <a:ext cx="3772437" cy="6664817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Čtyři „božské“ čínské pokrmy</a:t>
            </a:r>
            <a:r>
              <a:rPr lang="cs-CZ" dirty="0" smtClean="0"/>
              <a:t>, v současné Číně jsou určené hlavně pro stále rostoucí vrstvu bohatých a vlivných čínských podnikatelů a politiků. Exkluzivitě těchto pokrmů samozřejmě odpovídá jejich dostupnost většinou ve velmi luxusních restauracích a tím pádem i jejich cena je exkluzivní.</a:t>
            </a:r>
            <a:r>
              <a:rPr lang="cs-CZ" b="1" dirty="0" smtClean="0"/>
              <a:t> </a:t>
            </a:r>
            <a:r>
              <a:rPr lang="cs-CZ" dirty="0" smtClean="0"/>
              <a:t>Patří k nim </a:t>
            </a:r>
            <a:r>
              <a:rPr lang="cs-CZ" i="1" dirty="0" smtClean="0"/>
              <a:t>polévka z vlaštovčích hnízd, mořská okurka, mořská ouška a žraločí ploutve.</a:t>
            </a:r>
            <a:endParaRPr lang="cs-CZ" dirty="0" smtClean="0"/>
          </a:p>
        </p:txBody>
      </p:sp>
      <p:pic>
        <p:nvPicPr>
          <p:cNvPr id="18434" name="Picture 2" descr="Výsledek obrázku pro mo&amp;rcaron;ská okurka rece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37" y="64394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983" y="115910"/>
            <a:ext cx="5369417" cy="67420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Rýže</a:t>
            </a:r>
            <a:r>
              <a:rPr lang="cs-CZ" dirty="0"/>
              <a:t> - ve všech částech země základní kuchyňská surovina i významný exportní artikl. V Číně se pěstuje rýže už více než 7 tisíc let. Druhy rýže i způsoby její přípravy v kuchyni jsou nesčetné – od předkrmů, přes rýžovou polévku, sladkou rýžovou kaši se jí v Čině všude.</a:t>
            </a:r>
          </a:p>
          <a:p>
            <a:pPr marL="0" indent="0">
              <a:buNone/>
            </a:pPr>
            <a:r>
              <a:rPr lang="cs-CZ" dirty="0"/>
              <a:t>Ryže se vaří, peče i smaží.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Typická </a:t>
            </a:r>
            <a:r>
              <a:rPr lang="cs-CZ" dirty="0"/>
              <a:t>čínská ryže na vaření je dlouhozrnná, bílá – tedy broušená a musí se mírně lepit, aby se dala dobře konzumovat hůlkami. </a:t>
            </a:r>
          </a:p>
          <a:p>
            <a:pPr marL="0" indent="0">
              <a:buNone/>
            </a:pPr>
            <a:r>
              <a:rPr lang="cs-CZ" dirty="0"/>
              <a:t>V Evropě je spíše v oblibě ryže hnědá, má odstraněnu pouze vrchní slupku a obsahuje i klíčky. Důvodem její obliby je spíše zdravotní hledisko, než chuťové vlastnosti. Tento druh je v Číně nepopulární, považován za rýži pro chudé a pro pohoštění hostů se </a:t>
            </a:r>
            <a:r>
              <a:rPr lang="cs-CZ" dirty="0" smtClean="0"/>
              <a:t>nehodí. </a:t>
            </a:r>
            <a:endParaRPr lang="cs-CZ" dirty="0"/>
          </a:p>
          <a:p>
            <a:endParaRPr lang="cs-CZ" dirty="0"/>
          </a:p>
        </p:txBody>
      </p:sp>
      <p:pic>
        <p:nvPicPr>
          <p:cNvPr id="19458" name="Picture 2" descr="Výsledek obrázku pro &amp;ccaron;ínská rý&amp;zcaron;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59" y="1690688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Charakteristika japonské kuchyně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56068"/>
            <a:ext cx="10515600" cy="6078828"/>
          </a:xfrm>
        </p:spPr>
        <p:txBody>
          <a:bodyPr>
            <a:normAutofit/>
          </a:bodyPr>
          <a:lstStyle/>
          <a:p>
            <a:r>
              <a:rPr lang="cs-CZ" dirty="0"/>
              <a:t>Japonská kuchyně je </a:t>
            </a:r>
            <a:r>
              <a:rPr lang="cs-CZ" b="1" dirty="0"/>
              <a:t>velmi zdravá, velmi osobitá, dbající na čistotu procesu vaření a úpravu jídla na talíři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sijské </a:t>
            </a:r>
            <a:r>
              <a:rPr lang="cs-CZ" dirty="0"/>
              <a:t>kuchyně jsou o přemýšlení o jídle, které konzumujeme a jakým způsobem ho konzumujeme.</a:t>
            </a:r>
          </a:p>
          <a:p>
            <a:r>
              <a:rPr lang="cs-CZ" b="1" dirty="0" smtClean="0"/>
              <a:t>je </a:t>
            </a:r>
            <a:r>
              <a:rPr lang="cs-CZ" b="1" dirty="0"/>
              <a:t>v mnoha směrech velmi odlišná a nesrovnatelná s ostatními</a:t>
            </a:r>
            <a:r>
              <a:rPr lang="cs-CZ" dirty="0"/>
              <a:t>. Pro ostrovní stát je přirozené, že v potravě obyvatel jsou pro nás suchozemce v nezvykle hojné míře zastoupené </a:t>
            </a:r>
            <a:r>
              <a:rPr lang="cs-CZ" b="1" dirty="0"/>
              <a:t>čerstvé mořské produkty, syrová nebo nakládaná zelenina a rovněž ovoce</a:t>
            </a:r>
            <a:r>
              <a:rPr lang="cs-CZ" dirty="0"/>
              <a:t>. Takové složení stravy je odborníky na výživu vřele doporučováno a </a:t>
            </a:r>
            <a:r>
              <a:rPr lang="cs-CZ" b="1" dirty="0"/>
              <a:t>velmi se blíží zásadám ideální správné výživy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Spolu </a:t>
            </a:r>
            <a:r>
              <a:rPr lang="cs-CZ" dirty="0"/>
              <a:t>se zásadou, že doba mezi přípravou jídla a jeho konzumací má byt maximálně krátká, používáním málo tuku a ostrých koření je tento předpoklad jenom potvrzen. Tradičně je také konzumace jídla spojena s filosofii života a souladu s přírodou.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6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231" y="8416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Krátce lze shrnout zásady japonského stylu konzumace jídla do následujících bodů: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197" y="1890020"/>
            <a:ext cx="5549721" cy="4351338"/>
          </a:xfrm>
        </p:spPr>
        <p:txBody>
          <a:bodyPr/>
          <a:lstStyle/>
          <a:p>
            <a:pPr lvl="0"/>
            <a:r>
              <a:rPr lang="cs-CZ" dirty="0" smtClean="0"/>
              <a:t>Důraz </a:t>
            </a:r>
            <a:r>
              <a:rPr lang="cs-CZ" dirty="0"/>
              <a:t>na vyrovnanou a vyváženou chuť výsledného jídla.</a:t>
            </a:r>
          </a:p>
          <a:p>
            <a:pPr lvl="0"/>
            <a:r>
              <a:rPr lang="cs-CZ" dirty="0" smtClean="0"/>
              <a:t>Vysoká </a:t>
            </a:r>
            <a:r>
              <a:rPr lang="cs-CZ" dirty="0"/>
              <a:t>kvalita používaných surovin.</a:t>
            </a:r>
          </a:p>
          <a:p>
            <a:pPr lvl="0"/>
            <a:r>
              <a:rPr lang="cs-CZ" dirty="0"/>
              <a:t>Přesné dodržování pracovních postupů v kuchyni.</a:t>
            </a:r>
          </a:p>
          <a:p>
            <a:pPr lvl="0"/>
            <a:r>
              <a:rPr lang="cs-CZ" dirty="0"/>
              <a:t>Snaha o dokonale estetickou stránku úpravy a servisu jídel.</a:t>
            </a:r>
          </a:p>
          <a:p>
            <a:endParaRPr lang="cs-CZ" dirty="0"/>
          </a:p>
        </p:txBody>
      </p:sp>
      <p:pic>
        <p:nvPicPr>
          <p:cNvPr id="20482" name="Picture 2" descr="Výsledek obrázku pro japonská kuchyn&amp;ecaron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92" y="2804979"/>
            <a:ext cx="40481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818" y="232122"/>
            <a:ext cx="10515600" cy="1325563"/>
          </a:xfrm>
        </p:spPr>
        <p:txBody>
          <a:bodyPr/>
          <a:lstStyle/>
          <a:p>
            <a:r>
              <a:rPr lang="cs-CZ" b="1" cap="small" dirty="0" smtClean="0"/>
              <a:t>Japonské techniky krájení masa </a:t>
            </a:r>
            <a:br>
              <a:rPr lang="cs-CZ" b="1" cap="small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4567" y="980902"/>
            <a:ext cx="11696007" cy="5877097"/>
          </a:xfrm>
        </p:spPr>
        <p:txBody>
          <a:bodyPr>
            <a:normAutofit fontScale="55000" lnSpcReduction="20000"/>
          </a:bodyPr>
          <a:lstStyle/>
          <a:p>
            <a:r>
              <a:rPr lang="cs-CZ" sz="3600" b="1" dirty="0" smtClean="0"/>
              <a:t>Estetika přípravy potravin v japonské kuchyni </a:t>
            </a:r>
            <a:r>
              <a:rPr lang="cs-CZ" sz="3600" dirty="0" smtClean="0"/>
              <a:t>dosáhla vysoké umělecké úrovně, které se nevyrovná žádná jiná kultura. Nejdůležitějším nástrojem, který umožňuje šéfkuchaři připravit svá kulinářská díla, je ručně kovaný </a:t>
            </a:r>
            <a:r>
              <a:rPr lang="cs-CZ" sz="3600" b="1" dirty="0" smtClean="0"/>
              <a:t>nůž HOCHO</a:t>
            </a:r>
            <a:r>
              <a:rPr lang="cs-CZ" sz="3600" dirty="0" smtClean="0"/>
              <a:t>. Nožem ostrým jako břitva lze krájet měkké rybí maso, zeleninu atd. na tenké plátky, aniž by se porušila struktura potravin a jejich vzhled. Čepel je kovaná tradičním způsobem z několika vrstev tvrdé uhlíkaté oceli a houževnatého železa. Jedině tento zdlouhavý proces zaručuje ideální spojení pružnosti, tvrdosti a ostrosti. </a:t>
            </a:r>
          </a:p>
          <a:p>
            <a:r>
              <a:rPr lang="cs-CZ" sz="3600" b="1" dirty="0" smtClean="0"/>
              <a:t>Jednotlivé typy japonských nožů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Santoku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universální nůž – široká čepel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Gyuto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universální nůž – užší čepel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Usuba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nůž na zeleninu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Ajikiri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malý nůž na čištění zeleniny atd.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Sashimi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nůž na ryby a krájení plátků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Deba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sekáček se silnou čepelí</a:t>
            </a:r>
          </a:p>
          <a:p>
            <a:r>
              <a:rPr lang="cs-CZ" sz="3600" dirty="0" smtClean="0"/>
              <a:t>Podobně i v evropské kuchyni řezy z masa nebo ryb mají svá specifická označení jako například </a:t>
            </a:r>
            <a:r>
              <a:rPr lang="cs-CZ" sz="3600" b="1" i="1" dirty="0" smtClean="0"/>
              <a:t>filet, </a:t>
            </a:r>
            <a:r>
              <a:rPr lang="cs-CZ" sz="3600" b="1" i="1" dirty="0" err="1" smtClean="0"/>
              <a:t>escalope</a:t>
            </a:r>
            <a:r>
              <a:rPr lang="cs-CZ" sz="3600" dirty="0" smtClean="0"/>
              <a:t> nebo </a:t>
            </a:r>
            <a:r>
              <a:rPr lang="cs-CZ" sz="3600" b="1" i="1" dirty="0" err="1" smtClean="0"/>
              <a:t>darne</a:t>
            </a:r>
            <a:r>
              <a:rPr lang="cs-CZ" sz="3600" b="1" i="1" dirty="0" smtClean="0"/>
              <a:t> de </a:t>
            </a:r>
            <a:r>
              <a:rPr lang="cs-CZ" sz="3600" b="1" i="1" dirty="0" err="1" smtClean="0"/>
              <a:t>poisson</a:t>
            </a:r>
            <a:r>
              <a:rPr lang="cs-CZ" sz="3600" dirty="0" smtClean="0"/>
              <a:t>, apod. </a:t>
            </a:r>
          </a:p>
        </p:txBody>
      </p:sp>
      <p:pic>
        <p:nvPicPr>
          <p:cNvPr id="4" name="Obrázek 3" descr="http://www.michalmolin.cz/data/stranky/katalog/gyut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0197" y="2674735"/>
            <a:ext cx="23812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http://www.michalmolin.cz/data/stranky/katalog/gyut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5259" y="3123623"/>
            <a:ext cx="23812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://www.michalmolin.cz/data/stranky/katalog/usub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822" y="3523383"/>
            <a:ext cx="2381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http://www.michalmolin.cz/data/stranky/katalog/ajikiri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4684" y="3906232"/>
            <a:ext cx="2381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http://www.michalmolin.cz/data/stranky/katalog/sashimi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6822" y="4340918"/>
            <a:ext cx="23812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0418" name="Picture 2" descr="&amp;Rcy;&amp;iecy;&amp;zcy;&amp;ucy;&amp;lcy;&amp;tcy;&amp;acy;&amp;tcy; &amp;scy; &amp;icy;&amp;zcy;&amp;ocy;&amp;bcy;&amp;rcy;&amp;acy;&amp;zhcy;&amp;iecy;&amp;ncy;&amp;icy;&amp;iecy; &amp;zcy;&amp;acy; n&amp;uring;&amp;zcaron; HOC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17" y="424324"/>
            <a:ext cx="8572500" cy="2886076"/>
          </a:xfrm>
          <a:prstGeom prst="rect">
            <a:avLst/>
          </a:prstGeom>
          <a:noFill/>
        </p:spPr>
      </p:pic>
      <p:pic>
        <p:nvPicPr>
          <p:cNvPr id="60422" name="Picture 6" descr="http://www.noze-nuz.com/dick/719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6797" y="3392602"/>
            <a:ext cx="8267700" cy="363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r>
              <a:rPr lang="cs-CZ" dirty="0" smtClean="0"/>
              <a:t>Cesta do čínské kuchyně je </a:t>
            </a:r>
            <a:r>
              <a:rPr lang="cs-CZ" b="1" dirty="0" smtClean="0"/>
              <a:t>myšlenkovou poutí přes vlastnosti potravin, přes poznání jejich chuti a vůni. </a:t>
            </a:r>
          </a:p>
          <a:p>
            <a:r>
              <a:rPr lang="cs-CZ" b="1" dirty="0" err="1" smtClean="0"/>
              <a:t>Wok</a:t>
            </a:r>
            <a:r>
              <a:rPr lang="cs-CZ" b="1" dirty="0" smtClean="0"/>
              <a:t> </a:t>
            </a:r>
            <a:r>
              <a:rPr lang="cs-CZ" dirty="0" smtClean="0"/>
              <a:t>– čínská nádoba na vaření - úžasné množství vědomosti, kuchařského citu pro vloženou potravinu, smyslu pro chuťové kombinace, technologický um. </a:t>
            </a:r>
          </a:p>
          <a:p>
            <a:r>
              <a:rPr lang="cs-CZ" b="1" dirty="0" smtClean="0"/>
              <a:t>Vše začíná nákupem na tržišti </a:t>
            </a:r>
            <a:r>
              <a:rPr lang="cs-CZ" dirty="0" smtClean="0"/>
              <a:t>– pro Evropana zdánlivý chaos, pro Číňana hluboké zamyšlení a neustálé hledání toho nejvhodnějšího do dnešní nabídky.</a:t>
            </a:r>
          </a:p>
          <a:p>
            <a:r>
              <a:rPr lang="cs-CZ" b="1" dirty="0" smtClean="0"/>
              <a:t> Obrovská rozloha země a čtyři čínská klimatická pásma </a:t>
            </a:r>
            <a:r>
              <a:rPr lang="cs-CZ" dirty="0" smtClean="0"/>
              <a:t>umožňuji i obrovskou paletu potravin a tím i </a:t>
            </a:r>
            <a:r>
              <a:rPr lang="cs-CZ" b="1" dirty="0" smtClean="0"/>
              <a:t>existenci mnoha regionálních kuchyní</a:t>
            </a:r>
            <a:r>
              <a:rPr lang="cs-CZ" dirty="0" smtClean="0"/>
              <a:t>, setkaní s typickými regionálními jídly je naprostým překvapením. </a:t>
            </a:r>
          </a:p>
          <a:p>
            <a:r>
              <a:rPr lang="cs-CZ" dirty="0" smtClean="0"/>
              <a:t>Obecně </a:t>
            </a:r>
            <a:r>
              <a:rPr lang="cs-CZ" b="1" dirty="0" smtClean="0"/>
              <a:t>v Číně jsou vydatná a složitější jídla na severu, čerstvá a dobře vypadající jídla na východě Činy, ostrá a pikantní jídla západu země a nakonec rafinovaná, tvořivá chutná jídla jihu země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0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r>
              <a:rPr lang="cs-CZ" dirty="0" smtClean="0"/>
              <a:t>relativně </a:t>
            </a:r>
            <a:r>
              <a:rPr lang="cs-CZ" dirty="0"/>
              <a:t>velké množství japonských restaurací je velmi dobře hodnoceno v celosvětovém gastronomickém průvodci nejlepšími světovými restauracemi </a:t>
            </a:r>
            <a:r>
              <a:rPr lang="cs-CZ" dirty="0" err="1"/>
              <a:t>Michelin</a:t>
            </a:r>
            <a:r>
              <a:rPr lang="cs-CZ" dirty="0"/>
              <a:t> (např. v roce 2009 uvádí průvodce </a:t>
            </a:r>
            <a:r>
              <a:rPr lang="cs-CZ" dirty="0" err="1" smtClean="0"/>
              <a:t>Michelin</a:t>
            </a:r>
            <a:r>
              <a:rPr lang="cs-CZ" dirty="0" smtClean="0"/>
              <a:t> </a:t>
            </a:r>
            <a:r>
              <a:rPr lang="cs-CZ" dirty="0"/>
              <a:t>jen v Tokiu 173 oceněných restaurací, z toho devět obdrželo nejvyšší možné ocenění tři hvězdičky</a:t>
            </a:r>
            <a:r>
              <a:rPr lang="cs-CZ" dirty="0" smtClean="0"/>
              <a:t>).</a:t>
            </a:r>
            <a:endParaRPr lang="cs-CZ" dirty="0"/>
          </a:p>
        </p:txBody>
      </p:sp>
      <p:pic>
        <p:nvPicPr>
          <p:cNvPr id="21506" name="Picture 2" descr="Výsledek obrázku pro Michelin v Toki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06155"/>
            <a:ext cx="29718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Výsledek obrázku pro Michelin v Toki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66" y="2509763"/>
            <a:ext cx="7267868" cy="409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104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Některé tradiční pokrmy a suroviny této kuchyně: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104" y="631065"/>
            <a:ext cx="6051997" cy="622693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Polévky</a:t>
            </a:r>
            <a:r>
              <a:rPr lang="cs-CZ" dirty="0" smtClean="0"/>
              <a:t> </a:t>
            </a:r>
            <a:r>
              <a:rPr lang="cs-CZ" dirty="0"/>
              <a:t>jako základ každého menu. Nejčastěji se používá čistý netučný vývar „</a:t>
            </a:r>
            <a:r>
              <a:rPr lang="cs-CZ" b="1" i="1" dirty="0" err="1"/>
              <a:t>Dashi</a:t>
            </a:r>
            <a:r>
              <a:rPr lang="cs-CZ" i="1" dirty="0"/>
              <a:t>“</a:t>
            </a:r>
            <a:r>
              <a:rPr lang="cs-CZ" dirty="0"/>
              <a:t>, (často </a:t>
            </a:r>
            <a:r>
              <a:rPr lang="cs-CZ" dirty="0" smtClean="0"/>
              <a:t>i </a:t>
            </a:r>
            <a:r>
              <a:rPr lang="cs-CZ" dirty="0"/>
              <a:t>ke snídani) nebo je nabízeno i více polévek. Polévka se podává v misce s pokličkou, vložka v polévce se vybírá hůlkami nebo dřevěnou či porcelánovou lžicí a čistý vývar se </a:t>
            </a:r>
            <a:r>
              <a:rPr lang="cs-CZ" dirty="0" smtClean="0"/>
              <a:t>pije, hlasité </a:t>
            </a:r>
            <a:r>
              <a:rPr lang="cs-CZ" dirty="0"/>
              <a:t>říhnutí – důkaz, že nám polévka skutečně chutnala.</a:t>
            </a:r>
          </a:p>
          <a:p>
            <a:r>
              <a:rPr lang="cs-CZ" b="1" dirty="0"/>
              <a:t>Rýže</a:t>
            </a:r>
            <a:r>
              <a:rPr lang="cs-CZ" dirty="0"/>
              <a:t> je nejdůležitější potravinou, japonsky „</a:t>
            </a:r>
            <a:r>
              <a:rPr lang="cs-CZ" b="1" i="1" dirty="0" err="1" smtClean="0"/>
              <a:t>gohan</a:t>
            </a:r>
            <a:r>
              <a:rPr lang="cs-CZ" i="1" dirty="0" smtClean="0"/>
              <a:t>“, </a:t>
            </a:r>
            <a:r>
              <a:rPr lang="cs-CZ" dirty="0" smtClean="0"/>
              <a:t>použití </a:t>
            </a:r>
            <a:r>
              <a:rPr lang="cs-CZ" dirty="0"/>
              <a:t>je skutečně </a:t>
            </a:r>
            <a:r>
              <a:rPr lang="cs-CZ" dirty="0" smtClean="0"/>
              <a:t>všestranné</a:t>
            </a:r>
            <a:r>
              <a:rPr lang="cs-CZ" dirty="0"/>
              <a:t>, od hlavních jídel s rýží v kombinaci s rybou, zeleninou, masem, až po tradiční </a:t>
            </a:r>
            <a:r>
              <a:rPr lang="cs-CZ" dirty="0" err="1"/>
              <a:t>sushi</a:t>
            </a:r>
            <a:r>
              <a:rPr lang="cs-CZ" dirty="0"/>
              <a:t> a </a:t>
            </a:r>
            <a:r>
              <a:rPr lang="cs-CZ" dirty="0" err="1"/>
              <a:t>sashimi</a:t>
            </a:r>
            <a:r>
              <a:rPr lang="cs-CZ" dirty="0"/>
              <a:t> (obě tradiční jídla rybářů, rýže obalená rybím masem nebo </a:t>
            </a:r>
            <a:r>
              <a:rPr lang="cs-CZ" b="1" dirty="0"/>
              <a:t>mořskou řasou </a:t>
            </a:r>
            <a:r>
              <a:rPr lang="cs-CZ" b="1" i="1" dirty="0" err="1"/>
              <a:t>nori</a:t>
            </a:r>
            <a:r>
              <a:rPr lang="cs-CZ" b="1" i="1" dirty="0"/>
              <a:t> </a:t>
            </a:r>
            <a:r>
              <a:rPr lang="cs-CZ" dirty="0"/>
              <a:t>a politá octem </a:t>
            </a:r>
            <a:r>
              <a:rPr lang="cs-CZ" dirty="0" smtClean="0"/>
              <a:t>vydržela </a:t>
            </a:r>
            <a:r>
              <a:rPr lang="cs-CZ" dirty="0"/>
              <a:t>velmi dlouho poživatelná).</a:t>
            </a:r>
          </a:p>
          <a:p>
            <a:endParaRPr lang="cs-CZ" dirty="0"/>
          </a:p>
        </p:txBody>
      </p:sp>
      <p:pic>
        <p:nvPicPr>
          <p:cNvPr id="22530" name="Picture 2" descr="Výsledek obrázku pro Das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0"/>
            <a:ext cx="58864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Výsledek obrázku pro rý&amp;zcaron;e goh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84" y="4031086"/>
            <a:ext cx="3790272" cy="282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89" y="0"/>
            <a:ext cx="5652752" cy="6954592"/>
          </a:xfrm>
        </p:spPr>
        <p:txBody>
          <a:bodyPr>
            <a:normAutofit/>
          </a:bodyPr>
          <a:lstStyle/>
          <a:p>
            <a:r>
              <a:rPr lang="cs-CZ" b="1" dirty="0"/>
              <a:t>Tofu</a:t>
            </a:r>
            <a:r>
              <a:rPr lang="cs-CZ" dirty="0"/>
              <a:t> – v Japonsku </a:t>
            </a:r>
            <a:r>
              <a:rPr lang="cs-CZ" dirty="0" smtClean="0"/>
              <a:t>ze </a:t>
            </a:r>
            <a:r>
              <a:rPr lang="cs-CZ" dirty="0"/>
              <a:t>sójového mléka vysrážením pomocí mořské řasy </a:t>
            </a:r>
            <a:r>
              <a:rPr lang="cs-CZ" dirty="0" err="1"/>
              <a:t>nigiri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Dalšími </a:t>
            </a:r>
            <a:r>
              <a:rPr lang="cs-CZ" dirty="0"/>
              <a:t>výrobky ze sóji jsou „</a:t>
            </a:r>
            <a:r>
              <a:rPr lang="cs-CZ" b="1" i="1" dirty="0" err="1"/>
              <a:t>Miso</a:t>
            </a:r>
            <a:r>
              <a:rPr lang="cs-CZ" b="1" i="1" dirty="0"/>
              <a:t>“ </a:t>
            </a:r>
            <a:r>
              <a:rPr lang="cs-CZ" b="1" dirty="0"/>
              <a:t>(pasta </a:t>
            </a:r>
            <a:r>
              <a:rPr lang="cs-CZ" dirty="0"/>
              <a:t>z fermentovaných sójových bobů) a </a:t>
            </a:r>
            <a:r>
              <a:rPr lang="cs-CZ" i="1" dirty="0" smtClean="0"/>
              <a:t>sójová </a:t>
            </a:r>
            <a:r>
              <a:rPr lang="cs-CZ" i="1" dirty="0"/>
              <a:t>omáčka </a:t>
            </a:r>
            <a:r>
              <a:rPr lang="cs-CZ" dirty="0"/>
              <a:t>v různých druzích, jako </a:t>
            </a:r>
            <a:r>
              <a:rPr lang="cs-CZ" b="1" dirty="0" err="1"/>
              <a:t>Koikuchi</a:t>
            </a:r>
            <a:r>
              <a:rPr lang="cs-CZ" b="1" dirty="0"/>
              <a:t> </a:t>
            </a:r>
            <a:r>
              <a:rPr lang="cs-CZ" b="1" dirty="0" err="1"/>
              <a:t>Shoyu</a:t>
            </a:r>
            <a:r>
              <a:rPr lang="cs-CZ" b="1" dirty="0"/>
              <a:t> (tmavá sójová omačká s lehkou ovocnou </a:t>
            </a:r>
            <a:r>
              <a:rPr lang="cs-CZ" dirty="0"/>
              <a:t>příchutí) nebo </a:t>
            </a:r>
            <a:r>
              <a:rPr lang="cs-CZ" b="1" dirty="0" err="1"/>
              <a:t>Usukuchi</a:t>
            </a:r>
            <a:r>
              <a:rPr lang="cs-CZ" b="1" dirty="0"/>
              <a:t> </a:t>
            </a:r>
            <a:r>
              <a:rPr lang="cs-CZ" b="1" dirty="0" err="1"/>
              <a:t>Shoyu</a:t>
            </a:r>
            <a:r>
              <a:rPr lang="cs-CZ" dirty="0"/>
              <a:t> (světlá a slaná sójová omáčka).</a:t>
            </a:r>
          </a:p>
          <a:p>
            <a:r>
              <a:rPr lang="cs-CZ" dirty="0"/>
              <a:t>K dochucování jídel se používá vždy přiměřeně „</a:t>
            </a:r>
            <a:r>
              <a:rPr lang="cs-CZ" b="1" i="1" dirty="0" err="1"/>
              <a:t>Mirin</a:t>
            </a:r>
            <a:r>
              <a:rPr lang="cs-CZ" i="1" dirty="0"/>
              <a:t>“ </a:t>
            </a:r>
            <a:r>
              <a:rPr lang="cs-CZ" dirty="0"/>
              <a:t>(sladké rýžové víno), </a:t>
            </a:r>
            <a:r>
              <a:rPr lang="cs-CZ" b="1" i="1" dirty="0" err="1"/>
              <a:t>Sansho</a:t>
            </a:r>
            <a:r>
              <a:rPr lang="cs-CZ" i="1" dirty="0"/>
              <a:t> </a:t>
            </a:r>
            <a:r>
              <a:rPr lang="cs-CZ" dirty="0"/>
              <a:t>(jemně pálivý japonský pepř) „</a:t>
            </a:r>
            <a:r>
              <a:rPr lang="cs-CZ" b="1" i="1" dirty="0" err="1"/>
              <a:t>Wasabi</a:t>
            </a:r>
            <a:r>
              <a:rPr lang="cs-CZ" i="1" dirty="0"/>
              <a:t>“ </a:t>
            </a:r>
            <a:r>
              <a:rPr lang="cs-CZ" dirty="0"/>
              <a:t>(pikantní křenová pasta, výrazně zelené barvy a velmi ostré křenové chuti</a:t>
            </a:r>
            <a:r>
              <a:rPr lang="cs-CZ" dirty="0" smtClean="0"/>
              <a:t>).</a:t>
            </a:r>
            <a:endParaRPr lang="cs-CZ" dirty="0"/>
          </a:p>
        </p:txBody>
      </p:sp>
      <p:pic>
        <p:nvPicPr>
          <p:cNvPr id="23558" name="Picture 6" descr="Výsledek obrázku pro Mi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25" y="1443619"/>
            <a:ext cx="57912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r>
              <a:rPr lang="cs-CZ" sz="3600" b="1" dirty="0"/>
              <a:t>Maso z jatečních zvířat </a:t>
            </a:r>
            <a:r>
              <a:rPr lang="cs-CZ" sz="3600" dirty="0" smtClean="0"/>
              <a:t>se začalo z </a:t>
            </a:r>
            <a:r>
              <a:rPr lang="cs-CZ" sz="3600" dirty="0"/>
              <a:t>náboženských důvodů jíst běžně až přibližně v 19. století (buddhistická víra to zakazovala). Obvyklé je maso </a:t>
            </a:r>
            <a:r>
              <a:rPr lang="cs-CZ" sz="3600" b="1" dirty="0"/>
              <a:t>drůbeží i vepřové nebo hovězí</a:t>
            </a:r>
            <a:r>
              <a:rPr lang="cs-CZ" sz="3600" dirty="0"/>
              <a:t>.</a:t>
            </a:r>
          </a:p>
          <a:p>
            <a:r>
              <a:rPr lang="cs-CZ" sz="3600" dirty="0"/>
              <a:t>Patrně nejdražším hovězím masem na světě je hovězí z druhu dobytka </a:t>
            </a:r>
            <a:r>
              <a:rPr lang="cs-CZ" sz="3600" b="1" i="1" dirty="0" err="1"/>
              <a:t>Wagyu</a:t>
            </a:r>
            <a:r>
              <a:rPr lang="cs-CZ" sz="3600" dirty="0"/>
              <a:t>, chovaném v okolí města </a:t>
            </a:r>
            <a:r>
              <a:rPr lang="cs-CZ" sz="3600" dirty="0" err="1"/>
              <a:t>Kobe</a:t>
            </a:r>
            <a:r>
              <a:rPr lang="cs-CZ" sz="3600" dirty="0"/>
              <a:t>. Dobytek tohoto druhu je denně krmen místním pivem a </a:t>
            </a:r>
            <a:r>
              <a:rPr lang="cs-CZ" sz="3600" dirty="0" err="1"/>
              <a:t>sake</a:t>
            </a:r>
            <a:r>
              <a:rPr lang="cs-CZ" sz="3600" dirty="0"/>
              <a:t> (rýžové víno). To dodává masu výjimečnou křehkost a mramorovanou strukturu čistého masa a pravidelných vrstviček tuku, velmi ceněnou při kuchyňské úpravě.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802878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8492"/>
            <a:ext cx="5332882" cy="6719507"/>
          </a:xfrm>
        </p:spPr>
        <p:txBody>
          <a:bodyPr>
            <a:normAutofit/>
          </a:bodyPr>
          <a:lstStyle/>
          <a:p>
            <a:r>
              <a:rPr lang="cs-CZ" dirty="0" smtClean="0"/>
              <a:t>Jednou </a:t>
            </a:r>
            <a:r>
              <a:rPr lang="cs-CZ" dirty="0"/>
              <a:t>z nejneobvyklejších lahůdek v zemi, velmi drahou a také při konzumaci rizikovou až život ohrožující specialitou je ryba </a:t>
            </a:r>
            <a:r>
              <a:rPr lang="cs-CZ" b="1" i="1" dirty="0"/>
              <a:t>Fugu</a:t>
            </a:r>
            <a:r>
              <a:rPr lang="cs-CZ" i="1" dirty="0"/>
              <a:t>. 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Tato </a:t>
            </a:r>
            <a:r>
              <a:rPr lang="cs-CZ" dirty="0"/>
              <a:t>ryba obsahuje ve vnitřnostech životu nebezpečný </a:t>
            </a:r>
            <a:r>
              <a:rPr lang="cs-CZ" b="1" dirty="0"/>
              <a:t>jed </a:t>
            </a:r>
            <a:r>
              <a:rPr lang="cs-CZ" b="1" dirty="0" err="1"/>
              <a:t>tetrodoxin</a:t>
            </a:r>
            <a:r>
              <a:rPr lang="cs-CZ" dirty="0"/>
              <a:t>, proto kuchyňská příprava této ryby probíhá pouze ve zvláštních restauracích a speciálně pro tento druh ryby vyškolenými kuchaři. Restaurace, kde tuto rybu připravují, jsou viditelně označeny.</a:t>
            </a:r>
          </a:p>
          <a:p>
            <a:endParaRPr lang="cs-CZ" dirty="0"/>
          </a:p>
        </p:txBody>
      </p:sp>
      <p:pic>
        <p:nvPicPr>
          <p:cNvPr id="25602" name="Picture 2" descr="Výsledek obrázku pro Fug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82" y="1377168"/>
            <a:ext cx="69723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6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86234" y="2193926"/>
            <a:ext cx="7154639" cy="73484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31" y="1"/>
            <a:ext cx="7726251" cy="6858000"/>
          </a:xfrm>
        </p:spPr>
        <p:txBody>
          <a:bodyPr>
            <a:normAutofit/>
          </a:bodyPr>
          <a:lstStyle/>
          <a:p>
            <a:r>
              <a:rPr lang="cs-CZ" i="1" dirty="0"/>
              <a:t> „</a:t>
            </a:r>
            <a:r>
              <a:rPr lang="cs-CZ" b="1" i="1" dirty="0" err="1"/>
              <a:t>Daikon</a:t>
            </a:r>
            <a:r>
              <a:rPr lang="cs-CZ" i="1" dirty="0"/>
              <a:t>“ </a:t>
            </a:r>
            <a:r>
              <a:rPr lang="cs-CZ" dirty="0"/>
              <a:t>– hladká dlouhá bílá ředkev, používá se zejména ke zdobení jídel.</a:t>
            </a:r>
          </a:p>
          <a:p>
            <a:r>
              <a:rPr lang="cs-CZ" i="1" dirty="0"/>
              <a:t>„</a:t>
            </a:r>
            <a:r>
              <a:rPr lang="cs-CZ" b="1" i="1" dirty="0" err="1"/>
              <a:t>Tempura</a:t>
            </a:r>
            <a:r>
              <a:rPr lang="cs-CZ" b="1" dirty="0"/>
              <a:t>“ </a:t>
            </a:r>
            <a:r>
              <a:rPr lang="cs-CZ" dirty="0"/>
              <a:t>smažené ryby, krevety nebo zelenina v těstíčku a v horkem oleji, porce se namáčí během jídla v různých omáčkách podle výběru.</a:t>
            </a:r>
          </a:p>
          <a:p>
            <a:r>
              <a:rPr lang="cs-CZ" dirty="0"/>
              <a:t>„</a:t>
            </a:r>
            <a:r>
              <a:rPr lang="cs-CZ" b="1" i="1" dirty="0" err="1"/>
              <a:t>Sashimi</a:t>
            </a:r>
            <a:r>
              <a:rPr lang="cs-CZ" dirty="0"/>
              <a:t>“ je </a:t>
            </a:r>
            <a:r>
              <a:rPr lang="cs-CZ" b="1" dirty="0"/>
              <a:t>čerstvé syrové rybí maso</a:t>
            </a:r>
            <a:r>
              <a:rPr lang="cs-CZ" dirty="0"/>
              <a:t>, pečlivě nakrájené na tenké plátky, proužky nebo </a:t>
            </a:r>
            <a:r>
              <a:rPr lang="cs-CZ" dirty="0" smtClean="0"/>
              <a:t>kostičky, až </a:t>
            </a:r>
            <a:r>
              <a:rPr lang="cs-CZ" dirty="0"/>
              <a:t>umělecky formuje do různých obrazců (např. květin, ptáků, ovoce), s důrazem na lákavou kompozici na talíři. Většinou se podává jako předkrm, jednotlivé porce s namáčí do sójové omáčky, v níž se rozmíchá trocha </a:t>
            </a:r>
            <a:r>
              <a:rPr lang="cs-CZ" dirty="0" err="1"/>
              <a:t>wasabi</a:t>
            </a:r>
            <a:r>
              <a:rPr lang="cs-CZ" dirty="0"/>
              <a:t> (ostrá křenová pasta).</a:t>
            </a:r>
          </a:p>
          <a:p>
            <a:r>
              <a:rPr lang="cs-CZ" b="1" dirty="0"/>
              <a:t>„</a:t>
            </a:r>
            <a:r>
              <a:rPr lang="cs-CZ" b="1" i="1" dirty="0" err="1"/>
              <a:t>Miso</a:t>
            </a:r>
            <a:r>
              <a:rPr lang="cs-CZ" b="1" i="1" dirty="0"/>
              <a:t>“ </a:t>
            </a:r>
            <a:r>
              <a:rPr lang="cs-CZ" dirty="0"/>
              <a:t>je polévka z </a:t>
            </a:r>
            <a:r>
              <a:rPr lang="cs-CZ" dirty="0" err="1"/>
              <a:t>miso</a:t>
            </a:r>
            <a:r>
              <a:rPr lang="cs-CZ" dirty="0"/>
              <a:t>-pasty. Pasta se vyrábí ze sójových bobů, obilných klíčků a soli. Je to velmi zdravá polévka.</a:t>
            </a:r>
          </a:p>
          <a:p>
            <a:endParaRPr lang="cs-CZ" dirty="0"/>
          </a:p>
        </p:txBody>
      </p:sp>
      <p:pic>
        <p:nvPicPr>
          <p:cNvPr id="26626" name="Picture 2" descr="Výsledek obrázku pro Daikon,Tempura, Sashim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81" y="1"/>
            <a:ext cx="4552120" cy="303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Hamachi</a:t>
            </a:r>
            <a:r>
              <a:rPr lang="cs-CZ" dirty="0" smtClean="0"/>
              <a:t> </a:t>
            </a:r>
            <a:r>
              <a:rPr lang="cs-CZ" dirty="0" err="1" smtClean="0"/>
              <a:t>Sashimi</a:t>
            </a:r>
            <a:r>
              <a:rPr lang="cs-CZ" dirty="0" smtClean="0"/>
              <a:t>, Tuna </a:t>
            </a:r>
            <a:r>
              <a:rPr lang="cs-CZ" dirty="0" err="1"/>
              <a:t>S</a:t>
            </a:r>
            <a:r>
              <a:rPr lang="cs-CZ" dirty="0" err="1" smtClean="0"/>
              <a:t>ashimi</a:t>
            </a:r>
            <a:endParaRPr lang="cs-CZ" dirty="0"/>
          </a:p>
        </p:txBody>
      </p:sp>
      <p:pic>
        <p:nvPicPr>
          <p:cNvPr id="27650" name="Picture 2" descr="Výsledek obrázku pro Daikon,Tempura, Sashim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34" y="2265809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Výsledek obrázku pro Daikon,Tempura, Sashi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24" y="2703958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Výsledek obrázku pro Daikon,Tempura, Sashim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06" y="2918270"/>
            <a:ext cx="30289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2282" y="206062"/>
            <a:ext cx="10200067" cy="7070501"/>
          </a:xfrm>
        </p:spPr>
        <p:txBody>
          <a:bodyPr>
            <a:normAutofit/>
          </a:bodyPr>
          <a:lstStyle/>
          <a:p>
            <a:r>
              <a:rPr lang="cs-CZ" sz="3200" dirty="0"/>
              <a:t>„</a:t>
            </a:r>
            <a:r>
              <a:rPr lang="cs-CZ" sz="3200" b="1" i="1" dirty="0" err="1"/>
              <a:t>Sushi</a:t>
            </a:r>
            <a:r>
              <a:rPr lang="cs-CZ" sz="3200" i="1" dirty="0"/>
              <a:t>“ </a:t>
            </a:r>
            <a:r>
              <a:rPr lang="cs-CZ" sz="3200" dirty="0"/>
              <a:t>základní recept je </a:t>
            </a:r>
            <a:r>
              <a:rPr lang="cs-CZ" sz="3200" b="1" dirty="0"/>
              <a:t>kulatá rýže</a:t>
            </a:r>
            <a:r>
              <a:rPr lang="cs-CZ" sz="3200" dirty="0"/>
              <a:t> na </a:t>
            </a:r>
            <a:r>
              <a:rPr lang="cs-CZ" sz="3200" dirty="0" err="1"/>
              <a:t>sushi</a:t>
            </a:r>
            <a:r>
              <a:rPr lang="cs-CZ" sz="3200" dirty="0"/>
              <a:t> (druh „</a:t>
            </a:r>
            <a:r>
              <a:rPr lang="cs-CZ" sz="3200" dirty="0" err="1"/>
              <a:t>kome</a:t>
            </a:r>
            <a:r>
              <a:rPr lang="cs-CZ" sz="3200" dirty="0"/>
              <a:t>“, krátkozrnná kulatá po uvaření lepkavá rýže), rýžový ocet, cukr a sůl. </a:t>
            </a:r>
            <a:endParaRPr lang="cs-CZ" sz="3200" dirty="0" smtClean="0"/>
          </a:p>
          <a:p>
            <a:r>
              <a:rPr lang="cs-CZ" sz="3200" dirty="0" smtClean="0"/>
              <a:t>Uvařená </a:t>
            </a:r>
            <a:r>
              <a:rPr lang="cs-CZ" sz="3200" dirty="0"/>
              <a:t>rýže na </a:t>
            </a:r>
            <a:r>
              <a:rPr lang="cs-CZ" sz="3200" dirty="0" err="1"/>
              <a:t>sushi</a:t>
            </a:r>
            <a:r>
              <a:rPr lang="cs-CZ" sz="3200" dirty="0"/>
              <a:t> se ručně tvaruje, doplní kouskem syrové ryby, často zabalené do speciálně upravené mořské řasy. </a:t>
            </a:r>
            <a:endParaRPr lang="cs-CZ" sz="3200" dirty="0" smtClean="0"/>
          </a:p>
          <a:p>
            <a:r>
              <a:rPr lang="cs-CZ" sz="3200" dirty="0" err="1" smtClean="0"/>
              <a:t>Sushi</a:t>
            </a:r>
            <a:r>
              <a:rPr lang="cs-CZ" sz="3200" dirty="0" smtClean="0"/>
              <a:t> </a:t>
            </a:r>
            <a:r>
              <a:rPr lang="cs-CZ" sz="3200" dirty="0"/>
              <a:t>se v Japonsku podává jako hlavní jídlo. </a:t>
            </a:r>
            <a:endParaRPr lang="cs-CZ" sz="3200" dirty="0" smtClean="0"/>
          </a:p>
          <a:p>
            <a:r>
              <a:rPr lang="cs-CZ" sz="3200" dirty="0" smtClean="0"/>
              <a:t>Nejznámější </a:t>
            </a:r>
            <a:r>
              <a:rPr lang="cs-CZ" sz="3200" dirty="0"/>
              <a:t>jsou tyto druhy: „</a:t>
            </a:r>
            <a:r>
              <a:rPr lang="cs-CZ" sz="3200" b="1" i="1" dirty="0" err="1"/>
              <a:t>maki</a:t>
            </a:r>
            <a:r>
              <a:rPr lang="cs-CZ" sz="3200" b="1" i="1" dirty="0"/>
              <a:t> </a:t>
            </a:r>
            <a:r>
              <a:rPr lang="cs-CZ" sz="3200" b="1" i="1" dirty="0" err="1"/>
              <a:t>sushi</a:t>
            </a:r>
            <a:r>
              <a:rPr lang="cs-CZ" sz="3200" i="1" dirty="0"/>
              <a:t>“ </a:t>
            </a:r>
            <a:r>
              <a:rPr lang="cs-CZ" sz="3200" dirty="0"/>
              <a:t>(někdy označené jako rolované </a:t>
            </a:r>
            <a:r>
              <a:rPr lang="cs-CZ" sz="3200" dirty="0" err="1"/>
              <a:t>sushi</a:t>
            </a:r>
            <a:r>
              <a:rPr lang="cs-CZ" sz="3200" dirty="0"/>
              <a:t>, pojmenované podle </a:t>
            </a:r>
            <a:r>
              <a:rPr lang="cs-CZ" sz="3200" b="1" dirty="0"/>
              <a:t>bambusové podložky</a:t>
            </a:r>
            <a:r>
              <a:rPr lang="cs-CZ" sz="3200" dirty="0"/>
              <a:t> na jeho rolovaní tzv. </a:t>
            </a:r>
            <a:r>
              <a:rPr lang="cs-CZ" sz="3200" b="1" dirty="0" err="1"/>
              <a:t>makisu</a:t>
            </a:r>
            <a:r>
              <a:rPr lang="cs-CZ" sz="3200" dirty="0"/>
              <a:t>. </a:t>
            </a:r>
            <a:r>
              <a:rPr lang="cs-CZ" sz="3200" b="1" dirty="0" smtClean="0"/>
              <a:t>Základem </a:t>
            </a:r>
            <a:r>
              <a:rPr lang="cs-CZ" sz="3200" b="1" dirty="0"/>
              <a:t>je do kulata tvarovaná rýže, obalená do řasy </a:t>
            </a:r>
            <a:r>
              <a:rPr lang="cs-CZ" sz="3200" b="1" dirty="0" err="1"/>
              <a:t>nori</a:t>
            </a:r>
            <a:r>
              <a:rPr lang="cs-CZ" sz="3200" dirty="0"/>
              <a:t>, doplněná uvnitř např. zeleninou, houbami, vajíčkem apod. 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22374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b="1" i="1" dirty="0" err="1"/>
              <a:t>Nigiri</a:t>
            </a:r>
            <a:r>
              <a:rPr lang="cs-CZ" b="1" i="1" dirty="0"/>
              <a:t> </a:t>
            </a:r>
            <a:r>
              <a:rPr lang="cs-CZ" b="1" i="1" dirty="0" err="1"/>
              <a:t>sushi</a:t>
            </a:r>
            <a:r>
              <a:rPr lang="cs-CZ" i="1" dirty="0"/>
              <a:t>“ </a:t>
            </a:r>
            <a:r>
              <a:rPr lang="cs-CZ" dirty="0"/>
              <a:t>(stejnoměrně tvarované </a:t>
            </a:r>
            <a:r>
              <a:rPr lang="cs-CZ" b="1" dirty="0"/>
              <a:t>válečky rýže </a:t>
            </a:r>
            <a:r>
              <a:rPr lang="cs-CZ" dirty="0"/>
              <a:t>o délce 4-6 cm, obalené plátkem různých druhů masa z čerstvé ryby, potřené </a:t>
            </a:r>
            <a:r>
              <a:rPr lang="cs-CZ" dirty="0" err="1"/>
              <a:t>wasabi</a:t>
            </a:r>
            <a:r>
              <a:rPr lang="cs-CZ" dirty="0"/>
              <a:t>). </a:t>
            </a:r>
          </a:p>
          <a:p>
            <a:r>
              <a:rPr lang="cs-CZ" dirty="0"/>
              <a:t>„</a:t>
            </a:r>
            <a:r>
              <a:rPr lang="cs-CZ" b="1" i="1" dirty="0" err="1"/>
              <a:t>Sashimi</a:t>
            </a:r>
            <a:r>
              <a:rPr lang="cs-CZ" b="1" i="1" dirty="0"/>
              <a:t> </a:t>
            </a:r>
            <a:r>
              <a:rPr lang="cs-CZ" b="1" i="1" dirty="0" err="1"/>
              <a:t>sushi</a:t>
            </a:r>
            <a:r>
              <a:rPr lang="cs-CZ" i="1" dirty="0"/>
              <a:t>“ </a:t>
            </a:r>
            <a:r>
              <a:rPr lang="cs-CZ" dirty="0"/>
              <a:t>(jsou to elegantně nakrájené až umělecky tvarované </a:t>
            </a:r>
            <a:r>
              <a:rPr lang="cs-CZ" b="1" dirty="0"/>
              <a:t>plátky čerstvé ryby</a:t>
            </a:r>
            <a:r>
              <a:rPr lang="cs-CZ" dirty="0"/>
              <a:t>, lehce namáčené v sójové omáčce s </a:t>
            </a:r>
            <a:r>
              <a:rPr lang="cs-CZ" dirty="0" err="1"/>
              <a:t>wasabi</a:t>
            </a:r>
            <a:r>
              <a:rPr lang="cs-CZ" dirty="0"/>
              <a:t>). </a:t>
            </a:r>
          </a:p>
          <a:p>
            <a:r>
              <a:rPr lang="cs-CZ" dirty="0"/>
              <a:t>„ </a:t>
            </a:r>
            <a:r>
              <a:rPr lang="cs-CZ" b="1" i="1" dirty="0" err="1"/>
              <a:t>Temaki</a:t>
            </a:r>
            <a:r>
              <a:rPr lang="cs-CZ" b="1" i="1" dirty="0"/>
              <a:t> </a:t>
            </a:r>
            <a:r>
              <a:rPr lang="cs-CZ" b="1" i="1" dirty="0" err="1"/>
              <a:t>sushi</a:t>
            </a:r>
            <a:r>
              <a:rPr lang="cs-CZ" i="1" dirty="0"/>
              <a:t>“ </a:t>
            </a:r>
            <a:r>
              <a:rPr lang="cs-CZ" dirty="0"/>
              <a:t>(z mořské řasy </a:t>
            </a:r>
            <a:r>
              <a:rPr lang="cs-CZ" dirty="0" err="1"/>
              <a:t>nori</a:t>
            </a:r>
            <a:r>
              <a:rPr lang="cs-CZ" dirty="0"/>
              <a:t> se utvoří </a:t>
            </a:r>
            <a:r>
              <a:rPr lang="cs-CZ" b="1" dirty="0"/>
              <a:t>kornoutek</a:t>
            </a:r>
            <a:r>
              <a:rPr lang="cs-CZ" dirty="0"/>
              <a:t>, který se naplní rýží, rybou, zeleninou apod.). </a:t>
            </a:r>
          </a:p>
          <a:p>
            <a:r>
              <a:rPr lang="cs-CZ" dirty="0"/>
              <a:t>„</a:t>
            </a:r>
            <a:r>
              <a:rPr lang="cs-CZ" b="1" i="1" dirty="0" err="1"/>
              <a:t>Gunkan</a:t>
            </a:r>
            <a:r>
              <a:rPr lang="cs-CZ" b="1" i="1" dirty="0"/>
              <a:t> </a:t>
            </a:r>
            <a:r>
              <a:rPr lang="cs-CZ" b="1" i="1" dirty="0" err="1"/>
              <a:t>sushi</a:t>
            </a:r>
            <a:r>
              <a:rPr lang="cs-CZ" i="1" dirty="0"/>
              <a:t>“ </a:t>
            </a:r>
            <a:r>
              <a:rPr lang="cs-CZ" dirty="0"/>
              <a:t>(je tvořeno válečkem </a:t>
            </a:r>
            <a:r>
              <a:rPr lang="cs-CZ" dirty="0" err="1"/>
              <a:t>nigiri</a:t>
            </a:r>
            <a:r>
              <a:rPr lang="cs-CZ" dirty="0"/>
              <a:t> </a:t>
            </a:r>
            <a:r>
              <a:rPr lang="cs-CZ" dirty="0" err="1"/>
              <a:t>sushi</a:t>
            </a:r>
            <a:r>
              <a:rPr lang="cs-CZ" dirty="0"/>
              <a:t> po bocích obalené proužkem mořské řasy - tvar vypadá jako loď, poněvadž japonské slovo „</a:t>
            </a:r>
            <a:r>
              <a:rPr lang="cs-CZ" dirty="0" err="1"/>
              <a:t>gunkan</a:t>
            </a:r>
            <a:r>
              <a:rPr lang="cs-CZ" dirty="0"/>
              <a:t>“ skutečně znamená bitevní loď – a doplní se různou náplní jako kaviár apod.). </a:t>
            </a:r>
          </a:p>
          <a:p>
            <a:r>
              <a:rPr lang="cs-CZ" dirty="0"/>
              <a:t>Oblíbeným druhem je „</a:t>
            </a:r>
            <a:r>
              <a:rPr lang="cs-CZ" b="1" i="1" dirty="0" err="1"/>
              <a:t>California</a:t>
            </a:r>
            <a:r>
              <a:rPr lang="cs-CZ" b="1" i="1" dirty="0"/>
              <a:t> </a:t>
            </a:r>
            <a:r>
              <a:rPr lang="cs-CZ" b="1" i="1" dirty="0" err="1"/>
              <a:t>maki</a:t>
            </a:r>
            <a:r>
              <a:rPr lang="cs-CZ" i="1" dirty="0"/>
              <a:t>“ </a:t>
            </a:r>
            <a:r>
              <a:rPr lang="cs-CZ" dirty="0"/>
              <a:t>(podstata je stejná jako u </a:t>
            </a:r>
            <a:r>
              <a:rPr lang="cs-CZ" dirty="0" err="1"/>
              <a:t>maki</a:t>
            </a:r>
            <a:r>
              <a:rPr lang="cs-CZ" dirty="0"/>
              <a:t> </a:t>
            </a:r>
            <a:r>
              <a:rPr lang="cs-CZ" dirty="0" err="1"/>
              <a:t>sushi</a:t>
            </a:r>
            <a:r>
              <a:rPr lang="cs-CZ" dirty="0"/>
              <a:t>, </a:t>
            </a:r>
            <a:r>
              <a:rPr lang="cs-CZ" b="1" dirty="0"/>
              <a:t>roluje se jako mozaika </a:t>
            </a:r>
            <a:r>
              <a:rPr lang="cs-CZ" dirty="0"/>
              <a:t>a na obvodu je různě zdobená rýže).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95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160505-japanese-pantry-vicky-wasik-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27" y="98201"/>
            <a:ext cx="10292367" cy="77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640983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V</a:t>
            </a:r>
            <a:r>
              <a:rPr lang="cs-CZ" b="1" dirty="0" smtClean="0"/>
              <a:t>ýznam </a:t>
            </a:r>
            <a:r>
              <a:rPr lang="cs-CZ" b="1" dirty="0"/>
              <a:t>jídla a jeho </a:t>
            </a:r>
            <a:r>
              <a:rPr lang="cs-CZ" b="1" dirty="0" smtClean="0"/>
              <a:t>konzumace, </a:t>
            </a:r>
            <a:r>
              <a:rPr lang="cs-CZ" dirty="0" smtClean="0"/>
              <a:t>vztah </a:t>
            </a:r>
            <a:r>
              <a:rPr lang="cs-CZ" dirty="0"/>
              <a:t>k </a:t>
            </a:r>
            <a:r>
              <a:rPr lang="cs-CZ" dirty="0" smtClean="0"/>
              <a:t>jídlu, na </a:t>
            </a:r>
            <a:r>
              <a:rPr lang="cs-CZ" dirty="0"/>
              <a:t>začátku jídla: </a:t>
            </a:r>
            <a:r>
              <a:rPr lang="cs-CZ" b="1" dirty="0"/>
              <a:t>nepřeje se „dobrou chuť“, ale „pomalé jídlo“ (v překladu „Man </a:t>
            </a:r>
            <a:r>
              <a:rPr lang="cs-CZ" b="1" dirty="0" err="1"/>
              <a:t>man</a:t>
            </a:r>
            <a:r>
              <a:rPr lang="cs-CZ" b="1" dirty="0"/>
              <a:t> </a:t>
            </a:r>
            <a:r>
              <a:rPr lang="cs-CZ" b="1" dirty="0" err="1"/>
              <a:t>čch</a:t>
            </a:r>
            <a:r>
              <a:rPr lang="cs-CZ" b="1" dirty="0"/>
              <a:t>“).</a:t>
            </a:r>
          </a:p>
          <a:p>
            <a:r>
              <a:rPr lang="cs-CZ" b="1" dirty="0"/>
              <a:t>Pochopit čínskou kuchyni a způsob stravování, </a:t>
            </a:r>
            <a:r>
              <a:rPr lang="cs-CZ" b="1" dirty="0" smtClean="0"/>
              <a:t>hlubší znalost </a:t>
            </a:r>
            <a:r>
              <a:rPr lang="cs-CZ" b="1" dirty="0"/>
              <a:t>poměrů a zvyků téměř nemožné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/>
              <a:t>M</a:t>
            </a:r>
            <a:r>
              <a:rPr lang="cs-CZ" b="1" dirty="0" smtClean="0"/>
              <a:t>nohočetnost </a:t>
            </a:r>
            <a:r>
              <a:rPr lang="cs-CZ" b="1" dirty="0"/>
              <a:t>používaných surovin</a:t>
            </a:r>
            <a:r>
              <a:rPr lang="cs-CZ" dirty="0"/>
              <a:t>, </a:t>
            </a:r>
            <a:r>
              <a:rPr lang="cs-CZ" b="1" dirty="0" smtClean="0"/>
              <a:t>nepřebernost </a:t>
            </a:r>
            <a:r>
              <a:rPr lang="cs-CZ" b="1" dirty="0"/>
              <a:t>kombinací jejich úpravy a </a:t>
            </a:r>
            <a:r>
              <a:rPr lang="cs-CZ" b="1" dirty="0" smtClean="0"/>
              <a:t>způsoby </a:t>
            </a:r>
            <a:r>
              <a:rPr lang="cs-CZ" b="1" dirty="0"/>
              <a:t>podávání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Filosofie </a:t>
            </a:r>
            <a:r>
              <a:rPr lang="cs-CZ" dirty="0"/>
              <a:t>přípravy zdejších jídel směřuje k </a:t>
            </a:r>
            <a:r>
              <a:rPr lang="cs-CZ" b="1" dirty="0"/>
              <a:t>dokonale harmonické chuti </a:t>
            </a:r>
            <a:r>
              <a:rPr lang="cs-CZ" dirty="0"/>
              <a:t>výsledného pokrmu. </a:t>
            </a:r>
            <a:r>
              <a:rPr lang="cs-CZ" b="1" dirty="0"/>
              <a:t>Hledání této „dokonalé chuti</a:t>
            </a:r>
            <a:r>
              <a:rPr lang="cs-CZ" dirty="0"/>
              <a:t>“ je procesem velmi složitým, vyžadující rozsáhlé znalosti o chuti jednotlivých surovin a možnosti jejich vzájemné kombinovatelnosti. Hledání výsledné harmonie v připraveném pokrmu </a:t>
            </a:r>
            <a:r>
              <a:rPr lang="cs-CZ" b="1" dirty="0"/>
              <a:t>má své základy v čínské filosofii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/>
              <a:t>Harmonie </a:t>
            </a:r>
            <a:r>
              <a:rPr lang="cs-CZ" b="1" dirty="0"/>
              <a:t>žití je základním principem </a:t>
            </a:r>
            <a:r>
              <a:rPr lang="cs-CZ" b="1" dirty="0" smtClean="0"/>
              <a:t>života</a:t>
            </a:r>
            <a:r>
              <a:rPr lang="cs-CZ" dirty="0" smtClean="0"/>
              <a:t>, dle </a:t>
            </a:r>
            <a:r>
              <a:rPr lang="cs-CZ" dirty="0"/>
              <a:t>čínského filosofa </a:t>
            </a:r>
            <a:r>
              <a:rPr lang="cs-CZ" b="1" dirty="0"/>
              <a:t>Konfucia</a:t>
            </a:r>
            <a:r>
              <a:rPr lang="cs-CZ" dirty="0"/>
              <a:t> (551- 479 př. n. l.), který ve svých knihách o způsobu žití preferuje </a:t>
            </a:r>
            <a:r>
              <a:rPr lang="cs-CZ" b="1" dirty="0"/>
              <a:t>příklon k člověku, humanitě a k praktickému životu</a:t>
            </a:r>
            <a:r>
              <a:rPr lang="cs-CZ" dirty="0"/>
              <a:t>. I v dnešní moderní době je dobrým a společensky ceněným zvykem citovat v průběhu hostiny některé z jeho výroků.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1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22" name="Picture 2" descr="http://milujusushi.cz/wp-content/uploads/2015/10/shutterstock_20609703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6" y="489397"/>
            <a:ext cx="9244641" cy="617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430677" y="365125"/>
            <a:ext cx="27613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Tato </a:t>
            </a:r>
            <a:r>
              <a:rPr lang="cs-CZ" b="1" dirty="0"/>
              <a:t>jídla jsou postavená na čerstvosti surovin a rychlé, pečlivé přípravě</a:t>
            </a:r>
            <a:r>
              <a:rPr lang="cs-CZ" dirty="0"/>
              <a:t>. Zdaleka však nejde o jídla nekalorická nebo dietní – při jejich přípravě má důležitou roli množství cukru obsažené již přímo v rýži a dalších ingrediencích.</a:t>
            </a:r>
          </a:p>
        </p:txBody>
      </p:sp>
    </p:spTree>
    <p:extLst>
      <p:ext uri="{BB962C8B-B14F-4D97-AF65-F5344CB8AC3E}">
        <p14:creationId xmlns:p14="http://schemas.microsoft.com/office/powerpoint/2010/main" val="3673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Gunkan</a:t>
            </a:r>
            <a:r>
              <a:rPr lang="cs-CZ" dirty="0" smtClean="0"/>
              <a:t> </a:t>
            </a:r>
            <a:r>
              <a:rPr lang="cs-CZ" dirty="0" err="1" smtClean="0"/>
              <a:t>Sushi</a:t>
            </a:r>
            <a:r>
              <a:rPr lang="cs-CZ" dirty="0" smtClean="0"/>
              <a:t>, </a:t>
            </a:r>
            <a:r>
              <a:rPr lang="cs-CZ" dirty="0" err="1" smtClean="0"/>
              <a:t>Chakin</a:t>
            </a:r>
            <a:r>
              <a:rPr lang="cs-CZ" dirty="0" smtClean="0"/>
              <a:t> </a:t>
            </a:r>
            <a:r>
              <a:rPr lang="cs-CZ" dirty="0" err="1" smtClean="0"/>
              <a:t>Sushi</a:t>
            </a:r>
            <a:endParaRPr lang="cs-CZ" dirty="0"/>
          </a:p>
        </p:txBody>
      </p:sp>
      <p:pic>
        <p:nvPicPr>
          <p:cNvPr id="31746" name="Picture 2" descr="http://milujusushi.cz/wp-content/uploads/2016/03/Gunkan-milujusushi.cz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0" y="2021983"/>
            <a:ext cx="6507016" cy="43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milujusushi.cz/wp-content/uploads/2016/06/chakin-sushi-2-milujusushi.cz_-e146485983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76" y="2021983"/>
            <a:ext cx="5454424" cy="409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135" y="133306"/>
            <a:ext cx="10515600" cy="1325563"/>
          </a:xfrm>
        </p:spPr>
        <p:txBody>
          <a:bodyPr/>
          <a:lstStyle/>
          <a:p>
            <a:r>
              <a:rPr lang="cs-CZ" b="1" dirty="0" err="1"/>
              <a:t>Chakin</a:t>
            </a:r>
            <a:r>
              <a:rPr lang="cs-CZ" b="1" dirty="0"/>
              <a:t> </a:t>
            </a:r>
            <a:r>
              <a:rPr lang="cs-CZ" b="1" dirty="0" err="1"/>
              <a:t>sushi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366" y="1352282"/>
            <a:ext cx="10967434" cy="550571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patří </a:t>
            </a:r>
            <a:r>
              <a:rPr lang="cs-CZ" dirty="0"/>
              <a:t>u nás mezi neznámé </a:t>
            </a:r>
            <a:r>
              <a:rPr lang="cs-CZ" b="1" dirty="0"/>
              <a:t>druhy </a:t>
            </a:r>
            <a:r>
              <a:rPr lang="cs-CZ" b="1" dirty="0" err="1"/>
              <a:t>sushi</a:t>
            </a:r>
            <a:r>
              <a:rPr lang="cs-CZ" dirty="0"/>
              <a:t>, které se v Japonsku podává pouze v rámci </a:t>
            </a:r>
            <a:r>
              <a:rPr lang="cs-CZ" b="1" dirty="0"/>
              <a:t>výjimečných příležitostí</a:t>
            </a:r>
            <a:r>
              <a:rPr lang="cs-CZ" dirty="0"/>
              <a:t>, k nimž patří různé tradiční svátky a oslavy. Nejedná se o klasické </a:t>
            </a:r>
            <a:r>
              <a:rPr lang="cs-CZ" dirty="0" err="1">
                <a:hlinkClick r:id="rId2"/>
              </a:rPr>
              <a:t>sushi</a:t>
            </a:r>
            <a:r>
              <a:rPr lang="cs-CZ" dirty="0"/>
              <a:t>, obsah se totiž balí do tenké </a:t>
            </a:r>
            <a:r>
              <a:rPr lang="cs-CZ" b="1" dirty="0"/>
              <a:t>vaječné omelety</a:t>
            </a:r>
            <a:r>
              <a:rPr lang="cs-CZ" dirty="0"/>
              <a:t>, která se následně zdobně převazuje. Jejich náplň vždy tvoří pouze sezónní suroviny a kořeněná </a:t>
            </a:r>
            <a:r>
              <a:rPr lang="cs-CZ" dirty="0" err="1"/>
              <a:t>sushi</a:t>
            </a:r>
            <a:r>
              <a:rPr lang="cs-CZ" dirty="0"/>
              <a:t> </a:t>
            </a:r>
            <a:r>
              <a:rPr lang="cs-CZ" dirty="0" smtClean="0"/>
              <a:t>rýže,</a:t>
            </a:r>
            <a:endParaRPr lang="cs-CZ" dirty="0"/>
          </a:p>
          <a:p>
            <a:r>
              <a:rPr lang="cs-CZ" dirty="0" smtClean="0"/>
              <a:t>vždy </a:t>
            </a:r>
            <a:r>
              <a:rPr lang="cs-CZ" dirty="0"/>
              <a:t>představuje velké překvapení, protože dokud do něj nekousnete, nevíte, co obsahuje. Výrobci </a:t>
            </a:r>
            <a:r>
              <a:rPr lang="cs-CZ" b="1" dirty="0" err="1"/>
              <a:t>chakin</a:t>
            </a:r>
            <a:r>
              <a:rPr lang="cs-CZ" b="1" dirty="0"/>
              <a:t> </a:t>
            </a:r>
            <a:r>
              <a:rPr lang="cs-CZ" b="1" dirty="0" err="1"/>
              <a:t>sushi</a:t>
            </a:r>
            <a:r>
              <a:rPr lang="cs-CZ" dirty="0"/>
              <a:t> velice dbají na pečlivém a krásném zabalení, protože tím ukazují obdarovanému svůj respekt i důležitost.</a:t>
            </a:r>
          </a:p>
          <a:p>
            <a:r>
              <a:rPr lang="cs-CZ" dirty="0"/>
              <a:t>Existují dva </a:t>
            </a:r>
            <a:r>
              <a:rPr lang="cs-CZ" b="1" dirty="0"/>
              <a:t>druhy </a:t>
            </a:r>
            <a:r>
              <a:rPr lang="cs-CZ" b="1" dirty="0" err="1"/>
              <a:t>sushi</a:t>
            </a:r>
            <a:r>
              <a:rPr lang="cs-CZ" b="1" dirty="0"/>
              <a:t> </a:t>
            </a:r>
            <a:r>
              <a:rPr lang="cs-CZ" b="1" dirty="0" err="1"/>
              <a:t>Chakin</a:t>
            </a:r>
            <a:r>
              <a:rPr lang="cs-CZ" dirty="0"/>
              <a:t>, které se od sebe odlišují podle způsobu balení. Jedná se o </a:t>
            </a:r>
            <a:r>
              <a:rPr lang="cs-CZ" b="1" dirty="0" err="1"/>
              <a:t>Fukusa</a:t>
            </a:r>
            <a:r>
              <a:rPr lang="cs-CZ" b="1" dirty="0"/>
              <a:t> </a:t>
            </a:r>
            <a:r>
              <a:rPr lang="cs-CZ" b="1" dirty="0" err="1"/>
              <a:t>maki</a:t>
            </a:r>
            <a:r>
              <a:rPr lang="cs-CZ" dirty="0"/>
              <a:t> a </a:t>
            </a:r>
            <a:r>
              <a:rPr lang="cs-CZ" b="1" dirty="0" err="1"/>
              <a:t>Hosho</a:t>
            </a:r>
            <a:r>
              <a:rPr lang="cs-CZ" b="1" dirty="0"/>
              <a:t> </a:t>
            </a:r>
            <a:r>
              <a:rPr lang="cs-CZ" b="1" dirty="0" err="1"/>
              <a:t>maki</a:t>
            </a:r>
            <a:r>
              <a:rPr lang="cs-CZ" b="1" dirty="0"/>
              <a:t> </a:t>
            </a:r>
            <a:r>
              <a:rPr lang="cs-CZ" b="1" dirty="0" err="1"/>
              <a:t>sushi</a:t>
            </a:r>
            <a:r>
              <a:rPr lang="cs-CZ" dirty="0"/>
              <a:t>. První zmíněné </a:t>
            </a:r>
            <a:r>
              <a:rPr lang="cs-CZ" dirty="0" err="1"/>
              <a:t>sushi</a:t>
            </a:r>
            <a:r>
              <a:rPr lang="cs-CZ" dirty="0"/>
              <a:t> se přitom obvykle podává </a:t>
            </a:r>
            <a:r>
              <a:rPr lang="cs-CZ" b="1" dirty="0"/>
              <a:t>v rámci tradičního čajového obřadu </a:t>
            </a:r>
            <a:r>
              <a:rPr lang="cs-CZ" dirty="0"/>
              <a:t>na typickém </a:t>
            </a:r>
            <a:r>
              <a:rPr lang="cs-CZ" dirty="0">
                <a:hlinkClick r:id="rId3"/>
              </a:rPr>
              <a:t>keramickém nádobí</a:t>
            </a:r>
            <a:r>
              <a:rPr lang="cs-CZ" dirty="0"/>
              <a:t>. Na jejich výrobě si Japonci vždy nechají záležet, věří totiž, že tyto “</a:t>
            </a:r>
            <a:r>
              <a:rPr lang="cs-CZ" b="1" dirty="0"/>
              <a:t>taštičky</a:t>
            </a:r>
            <a:r>
              <a:rPr lang="cs-CZ" dirty="0"/>
              <a:t>” nosí štěstí a způsobem vázání dávají najevo hostu svůj respekt a úctu k němu. </a:t>
            </a:r>
            <a:r>
              <a:rPr lang="cs-CZ" dirty="0" err="1"/>
              <a:t>Fukusa</a:t>
            </a:r>
            <a:r>
              <a:rPr lang="cs-CZ" dirty="0"/>
              <a:t> </a:t>
            </a:r>
            <a:r>
              <a:rPr lang="cs-CZ" dirty="0" err="1"/>
              <a:t>maki</a:t>
            </a:r>
            <a:r>
              <a:rPr lang="cs-CZ" dirty="0"/>
              <a:t> má mnohdy i roli dárku. Je tomu tak tehdy, když Japonci do těstíčka místo chutného obsahu zabalí peníze. </a:t>
            </a:r>
            <a:r>
              <a:rPr lang="cs-CZ" dirty="0" err="1"/>
              <a:t>Hosho</a:t>
            </a:r>
            <a:r>
              <a:rPr lang="cs-CZ" dirty="0"/>
              <a:t> </a:t>
            </a:r>
            <a:r>
              <a:rPr lang="cs-CZ" dirty="0" err="1"/>
              <a:t>maki</a:t>
            </a:r>
            <a:r>
              <a:rPr lang="cs-CZ" dirty="0"/>
              <a:t> má pak tvar roličky a podává se zejména na svatbách.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44698"/>
            <a:ext cx="12192000" cy="67614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Příprava </a:t>
            </a:r>
            <a:r>
              <a:rPr lang="cs-CZ" b="1" dirty="0" err="1">
                <a:solidFill>
                  <a:srgbClr val="FF0000"/>
                </a:solidFill>
              </a:rPr>
              <a:t>gunkan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sushi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Ingredience</a:t>
            </a:r>
            <a:r>
              <a:rPr lang="cs-CZ" b="1" dirty="0"/>
              <a:t>:</a:t>
            </a:r>
          </a:p>
          <a:p>
            <a:r>
              <a:rPr lang="cs-CZ" dirty="0" err="1">
                <a:hlinkClick r:id="rId2"/>
              </a:rPr>
              <a:t>sushi</a:t>
            </a:r>
            <a:r>
              <a:rPr lang="cs-CZ" dirty="0">
                <a:hlinkClick r:id="rId2"/>
              </a:rPr>
              <a:t> </a:t>
            </a:r>
            <a:r>
              <a:rPr lang="cs-CZ" dirty="0" smtClean="0">
                <a:hlinkClick r:id="rId2"/>
              </a:rPr>
              <a:t>rýže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ochucený </a:t>
            </a:r>
            <a:r>
              <a:rPr lang="cs-CZ" dirty="0">
                <a:hlinkClick r:id="rId3"/>
              </a:rPr>
              <a:t>ocet</a:t>
            </a:r>
            <a:r>
              <a:rPr lang="cs-CZ" dirty="0"/>
              <a:t> na </a:t>
            </a:r>
            <a:r>
              <a:rPr lang="cs-CZ" dirty="0" err="1"/>
              <a:t>sushi</a:t>
            </a:r>
            <a:r>
              <a:rPr lang="cs-CZ" dirty="0"/>
              <a:t> </a:t>
            </a:r>
            <a:r>
              <a:rPr lang="cs-CZ" dirty="0" smtClean="0"/>
              <a:t>rýži, mořská </a:t>
            </a:r>
            <a:r>
              <a:rPr lang="cs-CZ" dirty="0">
                <a:hlinkClick r:id="rId4"/>
              </a:rPr>
              <a:t>řasa </a:t>
            </a:r>
            <a:r>
              <a:rPr lang="cs-CZ" dirty="0" err="1" smtClean="0">
                <a:hlinkClick r:id="rId4"/>
              </a:rPr>
              <a:t>nori</a:t>
            </a:r>
            <a:r>
              <a:rPr lang="cs-CZ" dirty="0" smtClean="0"/>
              <a:t>, </a:t>
            </a:r>
            <a:r>
              <a:rPr lang="cs-CZ" dirty="0" err="1" smtClean="0">
                <a:hlinkClick r:id="rId5"/>
              </a:rPr>
              <a:t>wasabi</a:t>
            </a:r>
            <a:r>
              <a:rPr lang="cs-CZ" dirty="0" smtClean="0"/>
              <a:t>, </a:t>
            </a:r>
            <a:r>
              <a:rPr lang="cs-CZ" dirty="0" err="1" smtClean="0">
                <a:hlinkClick r:id="rId6"/>
              </a:rPr>
              <a:t>tobiko</a:t>
            </a:r>
            <a:r>
              <a:rPr lang="cs-CZ" dirty="0" smtClean="0"/>
              <a:t>, </a:t>
            </a:r>
            <a:r>
              <a:rPr lang="cs-CZ" dirty="0" smtClean="0">
                <a:hlinkClick r:id="rId7"/>
              </a:rPr>
              <a:t>podložka </a:t>
            </a:r>
            <a:r>
              <a:rPr lang="cs-CZ" dirty="0">
                <a:hlinkClick r:id="rId7"/>
              </a:rPr>
              <a:t>na </a:t>
            </a:r>
            <a:r>
              <a:rPr lang="cs-CZ" dirty="0" err="1">
                <a:hlinkClick r:id="rId7"/>
              </a:rPr>
              <a:t>sushi</a:t>
            </a:r>
            <a:endParaRPr lang="cs-CZ" dirty="0"/>
          </a:p>
          <a:p>
            <a:r>
              <a:rPr lang="cs-CZ" dirty="0"/>
              <a:t>Uvařte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sushi</a:t>
            </a:r>
            <a:r>
              <a:rPr lang="cs-CZ" dirty="0">
                <a:hlinkClick r:id="rId2"/>
              </a:rPr>
              <a:t> rýži</a:t>
            </a:r>
            <a:r>
              <a:rPr lang="cs-CZ" dirty="0"/>
              <a:t>, ideálně v </a:t>
            </a:r>
            <a:r>
              <a:rPr lang="cs-CZ" b="1" dirty="0" err="1">
                <a:hlinkClick r:id="rId8"/>
              </a:rPr>
              <a:t>rýžovaru</a:t>
            </a:r>
            <a:r>
              <a:rPr lang="cs-CZ" dirty="0"/>
              <a:t>, a </a:t>
            </a:r>
            <a:r>
              <a:rPr lang="cs-CZ" b="1" dirty="0"/>
              <a:t>smíchejte ji s </a:t>
            </a:r>
            <a:r>
              <a:rPr lang="cs-CZ" b="1" dirty="0">
                <a:hlinkClick r:id="rId3"/>
              </a:rPr>
              <a:t>ochuceným octem</a:t>
            </a:r>
            <a:r>
              <a:rPr lang="cs-CZ" b="1" dirty="0"/>
              <a:t> na </a:t>
            </a:r>
            <a:r>
              <a:rPr lang="cs-CZ" b="1" dirty="0" err="1"/>
              <a:t>sushi</a:t>
            </a:r>
            <a:r>
              <a:rPr lang="cs-CZ" b="1" dirty="0"/>
              <a:t>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 err="1">
                <a:hlinkClick r:id="rId4"/>
              </a:rPr>
              <a:t>nori</a:t>
            </a:r>
            <a:r>
              <a:rPr lang="cs-CZ" dirty="0">
                <a:hlinkClick r:id="rId4"/>
              </a:rPr>
              <a:t> řasy</a:t>
            </a:r>
            <a:r>
              <a:rPr lang="cs-CZ" dirty="0"/>
              <a:t> vystřihněte nůžkami asi 4 cm úzký pruh. Lehce ho potřete </a:t>
            </a:r>
            <a:r>
              <a:rPr lang="cs-CZ" b="1" dirty="0" err="1">
                <a:hlinkClick r:id="rId5"/>
              </a:rPr>
              <a:t>wasabi</a:t>
            </a:r>
            <a:r>
              <a:rPr lang="cs-CZ" dirty="0"/>
              <a:t> pastou.</a:t>
            </a:r>
          </a:p>
          <a:p>
            <a:r>
              <a:rPr lang="cs-CZ" dirty="0"/>
              <a:t> Namočte si ruce do studené vody a opakujte dle potřeby.</a:t>
            </a:r>
          </a:p>
          <a:p>
            <a:r>
              <a:rPr lang="cs-CZ" dirty="0"/>
              <a:t>Z připravené </a:t>
            </a:r>
            <a:r>
              <a:rPr lang="cs-CZ" dirty="0" err="1"/>
              <a:t>sushi</a:t>
            </a:r>
            <a:r>
              <a:rPr lang="cs-CZ" dirty="0"/>
              <a:t> rýže </a:t>
            </a:r>
            <a:r>
              <a:rPr lang="cs-CZ" b="1" dirty="0"/>
              <a:t>vytvořte kuličku</a:t>
            </a:r>
            <a:r>
              <a:rPr lang="cs-CZ" dirty="0"/>
              <a:t> zhruba o velikosti pingpongového míčku, a pečlivě ji srovnejte na střed ustřižené řasy. Je to základ budoucího </a:t>
            </a:r>
            <a:r>
              <a:rPr lang="cs-CZ" dirty="0" err="1"/>
              <a:t>gunkan</a:t>
            </a:r>
            <a:r>
              <a:rPr lang="cs-CZ" dirty="0"/>
              <a:t> </a:t>
            </a:r>
            <a:r>
              <a:rPr lang="cs-CZ" dirty="0" err="1"/>
              <a:t>sushi</a:t>
            </a:r>
            <a:r>
              <a:rPr lang="cs-CZ" dirty="0"/>
              <a:t>. Pruh řasy s přilepenou koulí </a:t>
            </a:r>
            <a:r>
              <a:rPr lang="cs-CZ" dirty="0" err="1"/>
              <a:t>sushi</a:t>
            </a:r>
            <a:r>
              <a:rPr lang="cs-CZ" dirty="0"/>
              <a:t> rýže postavte </a:t>
            </a:r>
            <a:r>
              <a:rPr lang="cs-CZ" b="1" dirty="0"/>
              <a:t>kolmo na </a:t>
            </a:r>
            <a:r>
              <a:rPr lang="cs-CZ" b="1" dirty="0">
                <a:hlinkClick r:id="rId7"/>
              </a:rPr>
              <a:t>podložku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Nyní jemně, ale pevně </a:t>
            </a:r>
            <a:r>
              <a:rPr lang="cs-CZ" b="1" dirty="0"/>
              <a:t>obalte kuličku rýže pruhem řasy </a:t>
            </a:r>
            <a:r>
              <a:rPr lang="cs-CZ" b="1" dirty="0" err="1"/>
              <a:t>nori</a:t>
            </a:r>
            <a:r>
              <a:rPr lang="cs-CZ" b="1" dirty="0"/>
              <a:t>.</a:t>
            </a:r>
            <a:r>
              <a:rPr lang="cs-CZ" dirty="0"/>
              <a:t> Opravdu dobře tvar budoucí lodičky uzavřete, využijte přitom přirozené lepivosti </a:t>
            </a:r>
            <a:r>
              <a:rPr lang="cs-CZ" dirty="0" err="1"/>
              <a:t>sushi</a:t>
            </a:r>
            <a:r>
              <a:rPr lang="cs-CZ" dirty="0"/>
              <a:t> rýže s octem. Můžete vytvarovat kruh nebo (častěji) podlouhlý tvar lodičky.</a:t>
            </a:r>
          </a:p>
          <a:p>
            <a:r>
              <a:rPr lang="cs-CZ" b="1" dirty="0"/>
              <a:t>Naberte si lžíci </a:t>
            </a:r>
            <a:r>
              <a:rPr lang="cs-CZ" b="1" dirty="0" err="1"/>
              <a:t>tobika</a:t>
            </a:r>
            <a:r>
              <a:rPr lang="cs-CZ" dirty="0"/>
              <a:t> a vyplňte jím zbývající prostor mezi rýží a řasou </a:t>
            </a:r>
            <a:r>
              <a:rPr lang="cs-CZ" dirty="0" err="1"/>
              <a:t>nori</a:t>
            </a:r>
            <a:r>
              <a:rPr lang="cs-CZ" dirty="0"/>
              <a:t> a dejte ho navrch </a:t>
            </a:r>
            <a:r>
              <a:rPr lang="cs-CZ" dirty="0" err="1"/>
              <a:t>susho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/>
              <a:t>RADA </a:t>
            </a:r>
            <a:r>
              <a:rPr lang="cs-CZ" b="1" dirty="0"/>
              <a:t>ŠÉFKUCHAŘE: </a:t>
            </a:r>
            <a:r>
              <a:rPr lang="cs-CZ" dirty="0"/>
              <a:t>Pro úspěch </a:t>
            </a:r>
            <a:r>
              <a:rPr lang="cs-CZ" dirty="0" err="1"/>
              <a:t>gunkan</a:t>
            </a:r>
            <a:r>
              <a:rPr lang="cs-CZ" dirty="0"/>
              <a:t> </a:t>
            </a:r>
            <a:r>
              <a:rPr lang="cs-CZ" dirty="0" err="1"/>
              <a:t>sushi</a:t>
            </a:r>
            <a:r>
              <a:rPr lang="cs-CZ" dirty="0"/>
              <a:t> je klíčové, aby se vám </a:t>
            </a:r>
            <a:r>
              <a:rPr lang="cs-CZ" dirty="0" err="1"/>
              <a:t>sushi</a:t>
            </a:r>
            <a:r>
              <a:rPr lang="cs-CZ" dirty="0"/>
              <a:t> rýže při tvarování do lodičky nerozpadávala. Je třeba </a:t>
            </a:r>
            <a:r>
              <a:rPr lang="cs-CZ" b="1" dirty="0"/>
              <a:t>z rýže</a:t>
            </a:r>
            <a:r>
              <a:rPr lang="cs-CZ" dirty="0"/>
              <a:t> </a:t>
            </a:r>
            <a:r>
              <a:rPr lang="cs-CZ" b="1" dirty="0"/>
              <a:t>vymačkat co nejvíce vody</a:t>
            </a:r>
            <a:r>
              <a:rPr lang="cs-CZ" dirty="0"/>
              <a:t> a vytvořit tak kompaktní ruličku.</a:t>
            </a:r>
          </a:p>
          <a:p>
            <a:r>
              <a:rPr lang="cs-CZ" b="1" dirty="0"/>
              <a:t>TIP: </a:t>
            </a:r>
            <a:r>
              <a:rPr lang="cs-CZ" dirty="0"/>
              <a:t>S kaviárem jako hlavní přísadou </a:t>
            </a:r>
            <a:r>
              <a:rPr lang="cs-CZ" dirty="0" err="1"/>
              <a:t>gunkan</a:t>
            </a:r>
            <a:r>
              <a:rPr lang="cs-CZ" dirty="0"/>
              <a:t> </a:t>
            </a:r>
            <a:r>
              <a:rPr lang="cs-CZ" dirty="0" err="1"/>
              <a:t>sushi</a:t>
            </a:r>
            <a:r>
              <a:rPr lang="cs-CZ" dirty="0"/>
              <a:t> si můžete pohrát. Nejčastěji se používá </a:t>
            </a:r>
            <a:r>
              <a:rPr lang="cs-CZ" b="1" dirty="0" err="1"/>
              <a:t>tobiko</a:t>
            </a:r>
            <a:r>
              <a:rPr lang="cs-CZ" dirty="0"/>
              <a:t> (kaviár z létajících ryb, který je lehce slaný s kouřovým nádechem a při skousnutí cítíte malé křupnutí), ale chutný je i kaviár z </a:t>
            </a:r>
            <a:r>
              <a:rPr lang="cs-CZ" b="1" dirty="0"/>
              <a:t>lososa, sledě nebo korušky.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0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Maki</a:t>
            </a:r>
            <a:r>
              <a:rPr lang="cs-CZ" sz="2800" dirty="0" smtClean="0"/>
              <a:t> </a:t>
            </a:r>
            <a:r>
              <a:rPr lang="cs-CZ" sz="2800" dirty="0" err="1" smtClean="0"/>
              <a:t>Sushi</a:t>
            </a:r>
            <a:r>
              <a:rPr lang="cs-CZ" sz="2800" dirty="0" smtClean="0"/>
              <a:t> s lososem, s </a:t>
            </a:r>
            <a:r>
              <a:rPr lang="cs-CZ" sz="2800" dirty="0" err="1" smtClean="0"/>
              <a:t>tempehem</a:t>
            </a:r>
            <a:r>
              <a:rPr lang="cs-CZ" sz="2800" dirty="0" smtClean="0"/>
              <a:t> a avokádem </a:t>
            </a:r>
            <a:endParaRPr lang="cs-CZ" sz="2800" dirty="0"/>
          </a:p>
        </p:txBody>
      </p:sp>
      <p:pic>
        <p:nvPicPr>
          <p:cNvPr id="28674" name="Picture 2" descr="Výsledek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0246"/>
            <a:ext cx="57912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Výsledek obráz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46" y="2090246"/>
            <a:ext cx="53530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Banánové ovocné </a:t>
            </a:r>
            <a:r>
              <a:rPr lang="cs-CZ" sz="2800" dirty="0" err="1" smtClean="0"/>
              <a:t>sushi</a:t>
            </a:r>
            <a:r>
              <a:rPr lang="cs-CZ" sz="2800" smtClean="0"/>
              <a:t>, ostatní </a:t>
            </a:r>
            <a:endParaRPr lang="cs-CZ" sz="2800" dirty="0"/>
          </a:p>
        </p:txBody>
      </p:sp>
      <p:pic>
        <p:nvPicPr>
          <p:cNvPr id="29698" name="Picture 2" descr="Výsledek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2" y="1978941"/>
            <a:ext cx="57626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Výsledek obráz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17" y="1978941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r>
              <a:rPr lang="cs-CZ" b="1" dirty="0"/>
              <a:t>Při kuchyňské úpravě jídel se používá pánev „</a:t>
            </a:r>
            <a:r>
              <a:rPr lang="cs-CZ" b="1" i="1" dirty="0" err="1"/>
              <a:t>wok</a:t>
            </a:r>
            <a:r>
              <a:rPr lang="cs-CZ" b="1" i="1" dirty="0"/>
              <a:t>“, </a:t>
            </a:r>
            <a:r>
              <a:rPr lang="cs-CZ" dirty="0"/>
              <a:t>zajišťující rovnoměrný tepelný tok v pánvi. </a:t>
            </a:r>
            <a:r>
              <a:rPr lang="cs-CZ" dirty="0" smtClean="0"/>
              <a:t>obvyklá </a:t>
            </a:r>
            <a:r>
              <a:rPr lang="cs-CZ" dirty="0"/>
              <a:t>příprava jídla před hostem, využívající speciální železný plat na rychlou přípravu jídel – „</a:t>
            </a:r>
            <a:r>
              <a:rPr lang="cs-CZ" b="1" i="1" dirty="0" err="1"/>
              <a:t>tepan</a:t>
            </a:r>
            <a:r>
              <a:rPr lang="cs-CZ" b="1" i="1" dirty="0"/>
              <a:t>“</a:t>
            </a:r>
            <a:r>
              <a:rPr lang="cs-CZ" i="1" dirty="0"/>
              <a:t>. </a:t>
            </a:r>
            <a:endParaRPr lang="cs-CZ" i="1" dirty="0" smtClean="0"/>
          </a:p>
          <a:p>
            <a:r>
              <a:rPr lang="cs-CZ" dirty="0" smtClean="0"/>
              <a:t>Mistrovské </a:t>
            </a:r>
            <a:r>
              <a:rPr lang="cs-CZ" dirty="0"/>
              <a:t>ovládání nožů (jsou velmi drahé, kvalitní, těžké a ostré) a sekáčků ve speciálních tvarech a provedení (např. nůž označený jako </a:t>
            </a:r>
            <a:r>
              <a:rPr lang="cs-CZ" dirty="0" err="1"/>
              <a:t>sashimi-bocho</a:t>
            </a:r>
            <a:r>
              <a:rPr lang="cs-CZ" dirty="0"/>
              <a:t> na krájení syrových ryb) je chloubou každého japonského kuchaře.</a:t>
            </a:r>
          </a:p>
          <a:p>
            <a:r>
              <a:rPr lang="cs-CZ" b="1" dirty="0"/>
              <a:t>Kuchyňské úpravy jídel mají být co nejrychlejší a šetrné k surovinám</a:t>
            </a:r>
            <a:r>
              <a:rPr lang="cs-CZ" dirty="0"/>
              <a:t>, smaží se např. v sezamovém oleji, který je odolnější vysokým teplotám. </a:t>
            </a:r>
            <a:endParaRPr lang="cs-CZ" dirty="0" smtClean="0"/>
          </a:p>
          <a:p>
            <a:r>
              <a:rPr lang="cs-CZ" dirty="0" smtClean="0"/>
              <a:t>Důležitá </a:t>
            </a:r>
            <a:r>
              <a:rPr lang="cs-CZ" dirty="0"/>
              <a:t>je </a:t>
            </a:r>
            <a:r>
              <a:rPr lang="cs-CZ" b="1" dirty="0"/>
              <a:t>velmi důkladná a časově náročná </a:t>
            </a:r>
            <a:r>
              <a:rPr lang="cs-CZ" b="1" dirty="0" smtClean="0"/>
              <a:t>předběžná příprava </a:t>
            </a:r>
            <a:r>
              <a:rPr lang="cs-CZ" b="1" dirty="0"/>
              <a:t>všech surovin</a:t>
            </a:r>
            <a:r>
              <a:rPr lang="cs-CZ" dirty="0"/>
              <a:t> v kuchyni, které musí byt čerstvé a náležitě upravené k okamžitému použití, aby byl čas mezi přípravou a servisem jídla co nejkratší</a:t>
            </a:r>
            <a:r>
              <a:rPr lang="cs-CZ" dirty="0" smtClean="0"/>
              <a:t>.</a:t>
            </a:r>
          </a:p>
          <a:p>
            <a:r>
              <a:rPr lang="cs-CZ" dirty="0"/>
              <a:t>https://www.youtube.com/watch?v=5P6DFVJfYjY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1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 Děkuji za pozornost. </a:t>
            </a:r>
            <a:endParaRPr lang="cs-CZ" dirty="0"/>
          </a:p>
        </p:txBody>
      </p:sp>
      <p:pic>
        <p:nvPicPr>
          <p:cNvPr id="4098" name="Picture 2" descr="Výsledek obrázku pro tao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58" y="1690688"/>
            <a:ext cx="6166840" cy="41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6954592" cy="6857999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H</a:t>
            </a:r>
            <a:r>
              <a:rPr lang="cs-CZ" b="1" dirty="0" smtClean="0"/>
              <a:t>luboká </a:t>
            </a:r>
            <a:r>
              <a:rPr lang="cs-CZ" b="1" dirty="0"/>
              <a:t>úcta ke starším lidem</a:t>
            </a:r>
            <a:r>
              <a:rPr lang="cs-CZ" dirty="0"/>
              <a:t>, i při jídle se jim vždy při nabírání pokrmů dává přednost. </a:t>
            </a:r>
            <a:endParaRPr lang="cs-CZ" dirty="0" smtClean="0"/>
          </a:p>
          <a:p>
            <a:r>
              <a:rPr lang="cs-CZ" dirty="0" smtClean="0"/>
              <a:t>Tento </a:t>
            </a:r>
            <a:r>
              <a:rPr lang="cs-CZ" dirty="0"/>
              <a:t>způsob žití se v zásadě opírá o </a:t>
            </a:r>
            <a:r>
              <a:rPr lang="cs-CZ" b="1" dirty="0"/>
              <a:t>rozdílné vlastnosti </a:t>
            </a:r>
            <a:r>
              <a:rPr lang="cs-CZ" dirty="0"/>
              <a:t>mužských </a:t>
            </a:r>
            <a:r>
              <a:rPr lang="cs-CZ" dirty="0" smtClean="0"/>
              <a:t>rysů </a:t>
            </a:r>
            <a:r>
              <a:rPr lang="cs-CZ" b="1" i="1" dirty="0" err="1" smtClean="0"/>
              <a:t>Yang</a:t>
            </a:r>
            <a:r>
              <a:rPr lang="cs-CZ" b="1" i="1" dirty="0" smtClean="0"/>
              <a:t> </a:t>
            </a:r>
            <a:r>
              <a:rPr lang="cs-CZ" dirty="0"/>
              <a:t>a ženských </a:t>
            </a:r>
            <a:r>
              <a:rPr lang="cs-CZ" dirty="0" smtClean="0"/>
              <a:t>vlastností </a:t>
            </a:r>
            <a:r>
              <a:rPr lang="cs-CZ" b="1" i="1" dirty="0" err="1" smtClean="0"/>
              <a:t>Yin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dirty="0" smtClean="0"/>
              <a:t>Tyto </a:t>
            </a:r>
            <a:r>
              <a:rPr lang="cs-CZ" dirty="0"/>
              <a:t>jsou sice individuálně velmi rozdílné a </a:t>
            </a:r>
            <a:r>
              <a:rPr lang="cs-CZ" b="1" dirty="0"/>
              <a:t>protikladné</a:t>
            </a:r>
            <a:r>
              <a:rPr lang="cs-CZ" dirty="0"/>
              <a:t>, avšak navzájem se nevylučují a mohou </a:t>
            </a:r>
            <a:r>
              <a:rPr lang="cs-CZ" b="1" dirty="0"/>
              <a:t>společně vytvořit harmonický celek</a:t>
            </a:r>
            <a:r>
              <a:rPr lang="cs-CZ" dirty="0"/>
              <a:t>. Tento poznatek se promítá i do čínské kuchyně, kde jsou tímto způsobem rozděleny i </a:t>
            </a:r>
            <a:r>
              <a:rPr lang="cs-CZ" b="1" dirty="0" err="1"/>
              <a:t>Yang</a:t>
            </a:r>
            <a:r>
              <a:rPr lang="cs-CZ" b="1" dirty="0"/>
              <a:t> a </a:t>
            </a:r>
            <a:r>
              <a:rPr lang="cs-CZ" b="1" dirty="0" err="1"/>
              <a:t>Yin</a:t>
            </a:r>
            <a:r>
              <a:rPr lang="cs-CZ" b="1" dirty="0"/>
              <a:t> suroviny a chutě</a:t>
            </a:r>
            <a:r>
              <a:rPr lang="cs-CZ" dirty="0"/>
              <a:t>, které ovšem mohou ve vzájemné kombinaci vytvořit přesto harmonický (tedy chutný) pokrm.</a:t>
            </a:r>
          </a:p>
          <a:p>
            <a:r>
              <a:rPr lang="cs-CZ" b="1" dirty="0"/>
              <a:t>Základem čínské kuchyně je najít </a:t>
            </a:r>
            <a:r>
              <a:rPr lang="cs-CZ" b="1" dirty="0" smtClean="0"/>
              <a:t>jídla takového </a:t>
            </a:r>
            <a:r>
              <a:rPr lang="cs-CZ" b="1" dirty="0"/>
              <a:t>charakteru, aby vzájemně chuťově ladila. </a:t>
            </a:r>
            <a:r>
              <a:rPr lang="cs-CZ" dirty="0"/>
              <a:t>K tomu přispívá i </a:t>
            </a:r>
            <a:r>
              <a:rPr lang="cs-CZ" b="1" dirty="0"/>
              <a:t>způsob tepelné úpravy jídel</a:t>
            </a:r>
            <a:r>
              <a:rPr lang="cs-CZ" dirty="0"/>
              <a:t>, rovněž založený na kombinaci úprav </a:t>
            </a:r>
            <a:r>
              <a:rPr lang="cs-CZ" dirty="0" err="1"/>
              <a:t>Yang</a:t>
            </a:r>
            <a:r>
              <a:rPr lang="cs-CZ" dirty="0"/>
              <a:t> (pečení, rychlé opékání, grilování, smažení) a </a:t>
            </a:r>
            <a:r>
              <a:rPr lang="cs-CZ" dirty="0" err="1"/>
              <a:t>Yin</a:t>
            </a:r>
            <a:r>
              <a:rPr lang="cs-CZ" dirty="0"/>
              <a:t> (vaření, dušení, vaření v paře</a:t>
            </a:r>
            <a:r>
              <a:rPr lang="cs-CZ" dirty="0" smtClean="0"/>
              <a:t>).</a:t>
            </a:r>
            <a:endParaRPr lang="cs-CZ" dirty="0"/>
          </a:p>
        </p:txBody>
      </p:sp>
      <p:pic>
        <p:nvPicPr>
          <p:cNvPr id="1026" name="Picture 2" descr="https://encrypted-tbn0.gstatic.com/images?q=tbn:ANd9GcTav1UhqjpkbvCFS62bgZph6d7Ur00V-3G50eEg6An14oHuens49XMvd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466848"/>
            <a:ext cx="39243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3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135" y="257577"/>
            <a:ext cx="5536842" cy="6600423"/>
          </a:xfrm>
        </p:spPr>
        <p:txBody>
          <a:bodyPr>
            <a:normAutofit/>
          </a:bodyPr>
          <a:lstStyle/>
          <a:p>
            <a:r>
              <a:rPr lang="cs-CZ" dirty="0"/>
              <a:t>Zatímco způsob přípravy </a:t>
            </a:r>
            <a:r>
              <a:rPr lang="cs-CZ" b="1" dirty="0" err="1"/>
              <a:t>Yang</a:t>
            </a:r>
            <a:r>
              <a:rPr lang="cs-CZ" b="1" dirty="0"/>
              <a:t> způsobuje ztrátu tekutin v potravině</a:t>
            </a:r>
            <a:r>
              <a:rPr lang="cs-CZ" dirty="0"/>
              <a:t>, způsob úprav </a:t>
            </a:r>
            <a:r>
              <a:rPr lang="cs-CZ" b="1" dirty="0" err="1"/>
              <a:t>Yin</a:t>
            </a:r>
            <a:r>
              <a:rPr lang="cs-CZ" b="1" dirty="0"/>
              <a:t> je naopak doplňuje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Častým </a:t>
            </a:r>
            <a:r>
              <a:rPr lang="cs-CZ" dirty="0"/>
              <a:t>omylem výkladu o čínské kuchyni je, že rychlý způsob úpravy jídel je převládajícím (např. rychlé opékání </a:t>
            </a:r>
            <a:r>
              <a:rPr lang="cs-CZ" b="1" dirty="0"/>
              <a:t>ve </a:t>
            </a:r>
            <a:r>
              <a:rPr lang="cs-CZ" b="1" dirty="0" err="1"/>
              <a:t>woku</a:t>
            </a:r>
            <a:r>
              <a:rPr lang="cs-CZ" dirty="0"/>
              <a:t>) – naopak, tento způsob přípravy jídel </a:t>
            </a:r>
            <a:r>
              <a:rPr lang="cs-CZ" b="1" dirty="0"/>
              <a:t>je až na třetím místě</a:t>
            </a:r>
            <a:r>
              <a:rPr lang="cs-CZ" dirty="0"/>
              <a:t>, </a:t>
            </a:r>
            <a:r>
              <a:rPr lang="cs-CZ" b="1" dirty="0"/>
              <a:t>převládá tedy vaření a dušení.</a:t>
            </a:r>
            <a:r>
              <a:rPr lang="cs-CZ" dirty="0"/>
              <a:t> Rychlý způsob přípravy je určitá „daň“ moderní uspěchané době. </a:t>
            </a:r>
          </a:p>
        </p:txBody>
      </p:sp>
      <p:pic>
        <p:nvPicPr>
          <p:cNvPr id="2050" name="Picture 2" descr="Pánev Wok s kulatým dnem Azsia 30 cm 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08" y="2077276"/>
            <a:ext cx="3193961" cy="247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471" y="0"/>
            <a:ext cx="5698902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H</a:t>
            </a:r>
            <a:r>
              <a:rPr lang="cs-CZ" b="1" dirty="0" smtClean="0"/>
              <a:t>ledání </a:t>
            </a:r>
            <a:r>
              <a:rPr lang="cs-CZ" b="1" dirty="0"/>
              <a:t>vzájemné vyváženosti u všech pěti chutí - tedy kyselé, hořké, sladké, ostré a slané</a:t>
            </a:r>
            <a:r>
              <a:rPr lang="cs-CZ" dirty="0"/>
              <a:t>. Harmonii těchto chutí </a:t>
            </a:r>
            <a:r>
              <a:rPr lang="cs-CZ" dirty="0" smtClean="0"/>
              <a:t>v </a:t>
            </a:r>
            <a:r>
              <a:rPr lang="cs-CZ" dirty="0"/>
              <a:t>naprosté většině čínských jídel. </a:t>
            </a:r>
            <a:r>
              <a:rPr lang="cs-CZ" b="1" dirty="0"/>
              <a:t>Příkladem</a:t>
            </a:r>
            <a:r>
              <a:rPr lang="cs-CZ" dirty="0"/>
              <a:t> </a:t>
            </a:r>
            <a:r>
              <a:rPr lang="cs-CZ" dirty="0" smtClean="0"/>
              <a:t>je </a:t>
            </a:r>
            <a:r>
              <a:rPr lang="cs-CZ" dirty="0"/>
              <a:t>např. klasický pokrm čínské kuchyně – </a:t>
            </a:r>
            <a:r>
              <a:rPr lang="cs-CZ" b="1" dirty="0"/>
              <a:t>Kuře na arašídech</a:t>
            </a:r>
            <a:r>
              <a:rPr lang="cs-CZ" dirty="0"/>
              <a:t>, označované také jako </a:t>
            </a:r>
            <a:r>
              <a:rPr lang="cs-CZ" b="1" dirty="0"/>
              <a:t>kuřecí </a:t>
            </a:r>
            <a:r>
              <a:rPr lang="cs-CZ" b="1" dirty="0" err="1"/>
              <a:t>Kung-pao</a:t>
            </a:r>
            <a:r>
              <a:rPr lang="cs-CZ" b="1" dirty="0"/>
              <a:t> </a:t>
            </a:r>
            <a:r>
              <a:rPr lang="cs-CZ" dirty="0"/>
              <a:t>– zde jsou ideálně sladěné chutě sladká (kuře, </a:t>
            </a:r>
            <a:r>
              <a:rPr lang="cs-CZ" b="1" dirty="0"/>
              <a:t>omáčka </a:t>
            </a:r>
            <a:r>
              <a:rPr lang="cs-CZ" b="1" dirty="0" err="1"/>
              <a:t>hoisin</a:t>
            </a:r>
            <a:r>
              <a:rPr lang="cs-CZ" dirty="0"/>
              <a:t>), kyselá (jablečný nebo rýžový ocet) a ostrá (koriandr, </a:t>
            </a:r>
            <a:r>
              <a:rPr lang="cs-CZ" dirty="0" smtClean="0"/>
              <a:t>paprika), zcela </a:t>
            </a:r>
            <a:r>
              <a:rPr lang="cs-CZ" dirty="0"/>
              <a:t>v duchu pravidel čínské kuchyně, podávat k tomuto jídlu rýži vařenou v páře (kombinace přípravy </a:t>
            </a:r>
            <a:r>
              <a:rPr lang="cs-CZ" dirty="0" err="1"/>
              <a:t>Yang</a:t>
            </a:r>
            <a:r>
              <a:rPr lang="cs-CZ" dirty="0"/>
              <a:t> a </a:t>
            </a:r>
            <a:r>
              <a:rPr lang="cs-CZ" dirty="0" err="1"/>
              <a:t>Yin</a:t>
            </a:r>
            <a:r>
              <a:rPr lang="cs-CZ" dirty="0"/>
              <a:t>). </a:t>
            </a:r>
          </a:p>
          <a:p>
            <a:endParaRPr lang="cs-CZ" dirty="0"/>
          </a:p>
        </p:txBody>
      </p:sp>
      <p:pic>
        <p:nvPicPr>
          <p:cNvPr id="3074" name="Picture 2" descr="Výsledek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73" y="196157"/>
            <a:ext cx="6164687" cy="41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omá&amp;ccaron;ka hois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92" y="4271829"/>
            <a:ext cx="3695161" cy="26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833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Všechna čínská jídla by měla mít těchto pět vynikajících vlastností: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24115"/>
            <a:ext cx="10515600" cy="4351338"/>
          </a:xfrm>
        </p:spPr>
        <p:txBody>
          <a:bodyPr/>
          <a:lstStyle/>
          <a:p>
            <a:pPr lvl="0"/>
            <a:r>
              <a:rPr lang="cs-CZ" dirty="0" smtClean="0"/>
              <a:t>vůni </a:t>
            </a:r>
            <a:r>
              <a:rPr lang="cs-CZ" dirty="0"/>
              <a:t>(</a:t>
            </a:r>
            <a:r>
              <a:rPr lang="cs-CZ" dirty="0" err="1"/>
              <a:t>siang</a:t>
            </a:r>
            <a:r>
              <a:rPr lang="cs-CZ" dirty="0"/>
              <a:t>),</a:t>
            </a:r>
          </a:p>
          <a:p>
            <a:pPr lvl="0"/>
            <a:r>
              <a:rPr lang="cs-CZ" dirty="0"/>
              <a:t>chuť (</a:t>
            </a:r>
            <a:r>
              <a:rPr lang="cs-CZ" dirty="0" err="1"/>
              <a:t>wej</a:t>
            </a:r>
            <a:r>
              <a:rPr lang="cs-CZ" dirty="0"/>
              <a:t>-r),</a:t>
            </a:r>
          </a:p>
          <a:p>
            <a:pPr lvl="0"/>
            <a:r>
              <a:rPr lang="cs-CZ" dirty="0"/>
              <a:t>tvar (</a:t>
            </a:r>
            <a:r>
              <a:rPr lang="cs-CZ" dirty="0" err="1"/>
              <a:t>sing</a:t>
            </a:r>
            <a:r>
              <a:rPr lang="cs-CZ" dirty="0"/>
              <a:t>),</a:t>
            </a:r>
          </a:p>
          <a:p>
            <a:pPr lvl="0"/>
            <a:r>
              <a:rPr lang="cs-CZ" dirty="0"/>
              <a:t>barvu (se),</a:t>
            </a:r>
          </a:p>
          <a:p>
            <a:pPr lvl="0"/>
            <a:r>
              <a:rPr lang="cs-CZ" dirty="0"/>
              <a:t>texturu, doslova pocit úst (</a:t>
            </a:r>
            <a:r>
              <a:rPr lang="cs-CZ" dirty="0" err="1"/>
              <a:t>kchou</a:t>
            </a:r>
            <a:r>
              <a:rPr lang="cs-CZ" dirty="0"/>
              <a:t>-kan).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3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52246"/>
            <a:ext cx="6489879" cy="713489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pravidlo</a:t>
            </a:r>
            <a:r>
              <a:rPr lang="cs-CZ" dirty="0"/>
              <a:t>, </a:t>
            </a:r>
            <a:r>
              <a:rPr lang="cs-CZ" b="1" dirty="0"/>
              <a:t>čím rychlejší je vlastní příprava jídla, o to zdlouhavější a pracnější je obvykle jeho přípravná fáze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/>
              <a:t>Krájení</a:t>
            </a:r>
            <a:r>
              <a:rPr lang="cs-CZ" dirty="0" smtClean="0"/>
              <a:t> </a:t>
            </a:r>
            <a:r>
              <a:rPr lang="cs-CZ" dirty="0"/>
              <a:t>všech surovin (v čínské kuchyni se všeobecně používá velmi málo nástrojů, nádob a výrobních zařízení – příkladem je pánev na přípravu téměř všech jídel a technik </a:t>
            </a:r>
            <a:r>
              <a:rPr lang="cs-CZ" dirty="0" smtClean="0"/>
              <a:t>vaření </a:t>
            </a:r>
            <a:r>
              <a:rPr lang="cs-CZ" dirty="0"/>
              <a:t>– </a:t>
            </a:r>
            <a:r>
              <a:rPr lang="cs-CZ" i="1" dirty="0" err="1"/>
              <a:t>wok</a:t>
            </a:r>
            <a:r>
              <a:rPr lang="cs-CZ" dirty="0"/>
              <a:t>) </a:t>
            </a:r>
            <a:r>
              <a:rPr lang="cs-CZ" b="1" dirty="0"/>
              <a:t>je základem kuchařského umění, jeho výuka je </a:t>
            </a:r>
            <a:r>
              <a:rPr lang="cs-CZ" b="1" dirty="0" smtClean="0"/>
              <a:t>stejně </a:t>
            </a:r>
            <a:r>
              <a:rPr lang="cs-CZ" b="1" dirty="0"/>
              <a:t>jako v precizní japonské kuchyni velmi zdlouhavá a náročná na zručnost</a:t>
            </a:r>
            <a:r>
              <a:rPr lang="cs-CZ" dirty="0"/>
              <a:t>. </a:t>
            </a:r>
            <a:r>
              <a:rPr lang="cs-CZ" dirty="0" smtClean="0"/>
              <a:t>V</a:t>
            </a:r>
            <a:r>
              <a:rPr lang="cs-CZ" dirty="0"/>
              <a:t> zásadě se používá ke krájení zejména </a:t>
            </a:r>
            <a:r>
              <a:rPr lang="cs-CZ" b="1" dirty="0"/>
              <a:t>univerzální nůž </a:t>
            </a:r>
            <a:r>
              <a:rPr lang="cs-CZ" dirty="0"/>
              <a:t>(spíše velmi ostrý sekáček), zvaný </a:t>
            </a:r>
            <a:r>
              <a:rPr lang="cs-CZ" b="1" i="1" dirty="0" err="1"/>
              <a:t>tao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ákladní </a:t>
            </a:r>
            <a:r>
              <a:rPr lang="cs-CZ" dirty="0"/>
              <a:t>tvary krájených potravin: </a:t>
            </a:r>
            <a:r>
              <a:rPr lang="cs-CZ" b="1" dirty="0"/>
              <a:t>špalíčky, plátky, nudličky, menši proužky, kousky, kostičky, hrubě a jemně nasekané suroviny.</a:t>
            </a:r>
          </a:p>
          <a:p>
            <a:endParaRPr lang="cs-CZ" dirty="0"/>
          </a:p>
        </p:txBody>
      </p:sp>
      <p:pic>
        <p:nvPicPr>
          <p:cNvPr id="5122" name="Picture 2" descr="Výsledek obrázku pro tao n&amp;uring;&amp;zcaron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230" y="352425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tao n&amp;uring;&amp;zcaron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17" y="352246"/>
            <a:ext cx="4363210" cy="43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4138</Words>
  <Application>Microsoft Office PowerPoint</Application>
  <PresentationFormat>Širokoúhlá obrazovka</PresentationFormat>
  <Paragraphs>143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Motiv Office</vt:lpstr>
      <vt:lpstr>Specifikace čínské a japonské kuchyně </vt:lpstr>
      <vt:lpstr>Charakteristika čínské kuchyně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Všechna čínská jídla by měla mít těchto pět vynikajících vlastností: </vt:lpstr>
      <vt:lpstr>Prezentace aplikace PowerPoint</vt:lpstr>
      <vt:lpstr>Základní přísady do jídel čínské kuchyně: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Čínskou kuchyni je možné rozdělit do čtyř základních oblastí: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Charakteristika japonské kuchyně </vt:lpstr>
      <vt:lpstr>Krátce lze shrnout zásady japonského stylu konzumace jídla do následujících bodů: </vt:lpstr>
      <vt:lpstr>Japonské techniky krájení masa  </vt:lpstr>
      <vt:lpstr>Prezentace aplikace PowerPoint</vt:lpstr>
      <vt:lpstr>Prezentace aplikace PowerPoint</vt:lpstr>
      <vt:lpstr>Některé tradiční pokrmy a suroviny této kuchyně: </vt:lpstr>
      <vt:lpstr>Prezentace aplikace PowerPoint</vt:lpstr>
      <vt:lpstr>Prezentace aplikace PowerPoint</vt:lpstr>
      <vt:lpstr>Prezentace aplikace PowerPoint</vt:lpstr>
      <vt:lpstr>Prezentace aplikace PowerPoint</vt:lpstr>
      <vt:lpstr>Hamachi Sashimi, Tuna Sashimi</vt:lpstr>
      <vt:lpstr>Prezentace aplikace PowerPoint</vt:lpstr>
      <vt:lpstr>Prezentace aplikace PowerPoint</vt:lpstr>
      <vt:lpstr>Prezentace aplikace PowerPoint</vt:lpstr>
      <vt:lpstr>Prezentace aplikace PowerPoint</vt:lpstr>
      <vt:lpstr>Gunkan Sushi, Chakin Sushi</vt:lpstr>
      <vt:lpstr>Chakin sushi </vt:lpstr>
      <vt:lpstr>Prezentace aplikace PowerPoint</vt:lpstr>
      <vt:lpstr>Maki Sushi s lososem, s tempehem a avokádem </vt:lpstr>
      <vt:lpstr>Banánové ovocné sushi, ostatní </vt:lpstr>
      <vt:lpstr>Prezentace aplikace PowerPoint</vt:lpstr>
      <vt:lpstr>                         Děkuji za pozornost.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U3V</dc:title>
  <dc:creator>Mirka</dc:creator>
  <cp:lastModifiedBy>Mirka</cp:lastModifiedBy>
  <cp:revision>34</cp:revision>
  <dcterms:created xsi:type="dcterms:W3CDTF">2016-10-09T09:10:57Z</dcterms:created>
  <dcterms:modified xsi:type="dcterms:W3CDTF">2021-03-26T08:07:20Z</dcterms:modified>
</cp:coreProperties>
</file>