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36" r:id="rId5"/>
    <p:sldId id="259" r:id="rId6"/>
    <p:sldId id="317" r:id="rId7"/>
    <p:sldId id="260" r:id="rId8"/>
    <p:sldId id="337" r:id="rId9"/>
    <p:sldId id="318" r:id="rId10"/>
    <p:sldId id="261" r:id="rId11"/>
    <p:sldId id="319" r:id="rId12"/>
    <p:sldId id="262" r:id="rId13"/>
    <p:sldId id="263" r:id="rId14"/>
    <p:sldId id="264" r:id="rId15"/>
    <p:sldId id="321" r:id="rId16"/>
    <p:sldId id="338" r:id="rId17"/>
    <p:sldId id="265" r:id="rId18"/>
    <p:sldId id="320" r:id="rId19"/>
    <p:sldId id="266" r:id="rId20"/>
    <p:sldId id="339" r:id="rId21"/>
    <p:sldId id="322" r:id="rId22"/>
    <p:sldId id="267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AED4-D1DD-4090-9EF0-F1E8396EFF57}" type="datetimeFigureOut">
              <a:rPr lang="cs-CZ" smtClean="0"/>
              <a:pPr/>
              <a:t>3.5.2021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D8DDC-5C07-433F-AFC7-B92291F15D6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5779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AED4-D1DD-4090-9EF0-F1E8396EFF57}" type="datetimeFigureOut">
              <a:rPr lang="cs-CZ" smtClean="0"/>
              <a:pPr/>
              <a:t>3.5.2021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D8DDC-5C07-433F-AFC7-B92291F15D6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1748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AED4-D1DD-4090-9EF0-F1E8396EFF57}" type="datetimeFigureOut">
              <a:rPr lang="cs-CZ" smtClean="0"/>
              <a:pPr/>
              <a:t>3.5.2021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D8DDC-5C07-433F-AFC7-B92291F15D6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6531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AED4-D1DD-4090-9EF0-F1E8396EFF57}" type="datetimeFigureOut">
              <a:rPr lang="cs-CZ" smtClean="0"/>
              <a:pPr/>
              <a:t>3.5.2021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D8DDC-5C07-433F-AFC7-B92291F15D6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3915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AED4-D1DD-4090-9EF0-F1E8396EFF57}" type="datetimeFigureOut">
              <a:rPr lang="cs-CZ" smtClean="0"/>
              <a:pPr/>
              <a:t>3.5.2021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D8DDC-5C07-433F-AFC7-B92291F15D6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4784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AED4-D1DD-4090-9EF0-F1E8396EFF57}" type="datetimeFigureOut">
              <a:rPr lang="cs-CZ" smtClean="0"/>
              <a:pPr/>
              <a:t>3.5.2021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D8DDC-5C07-433F-AFC7-B92291F15D6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902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AED4-D1DD-4090-9EF0-F1E8396EFF57}" type="datetimeFigureOut">
              <a:rPr lang="cs-CZ" smtClean="0"/>
              <a:pPr/>
              <a:t>3.5.2021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D8DDC-5C07-433F-AFC7-B92291F15D6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8052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AED4-D1DD-4090-9EF0-F1E8396EFF57}" type="datetimeFigureOut">
              <a:rPr lang="cs-CZ" smtClean="0"/>
              <a:pPr/>
              <a:t>3.5.2021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D8DDC-5C07-433F-AFC7-B92291F15D6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636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AED4-D1DD-4090-9EF0-F1E8396EFF57}" type="datetimeFigureOut">
              <a:rPr lang="cs-CZ" smtClean="0"/>
              <a:pPr/>
              <a:t>3.5.2021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D8DDC-5C07-433F-AFC7-B92291F15D6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7645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AED4-D1DD-4090-9EF0-F1E8396EFF57}" type="datetimeFigureOut">
              <a:rPr lang="cs-CZ" smtClean="0"/>
              <a:pPr/>
              <a:t>3.5.2021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D8DDC-5C07-433F-AFC7-B92291F15D6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9668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AED4-D1DD-4090-9EF0-F1E8396EFF57}" type="datetimeFigureOut">
              <a:rPr lang="cs-CZ" smtClean="0"/>
              <a:pPr/>
              <a:t>3.5.2021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D8DDC-5C07-433F-AFC7-B92291F15D6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268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4AED4-D1DD-4090-9EF0-F1E8396EFF57}" type="datetimeFigureOut">
              <a:rPr lang="cs-CZ" smtClean="0"/>
              <a:pPr/>
              <a:t>3.5.2021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D8DDC-5C07-433F-AFC7-B92291F15D6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0611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chefshop.cz/kikkoman-sojova-omacka-na-sushi-150-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Indická, thajská, vietnamská, africká, orientální a islámská</a:t>
            </a:r>
            <a:r>
              <a:rPr lang="cs-CZ" dirty="0"/>
              <a:t> </a:t>
            </a:r>
            <a:r>
              <a:rPr lang="cs-CZ" dirty="0" smtClean="0"/>
              <a:t>kuchyně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835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84821"/>
            <a:ext cx="10515600" cy="1325563"/>
          </a:xfrm>
        </p:spPr>
        <p:txBody>
          <a:bodyPr/>
          <a:lstStyle/>
          <a:p>
            <a:r>
              <a:rPr lang="cs-CZ" dirty="0" smtClean="0"/>
              <a:t>Některá typická indická jídla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56067"/>
            <a:ext cx="6993228" cy="6091707"/>
          </a:xfrm>
        </p:spPr>
        <p:txBody>
          <a:bodyPr>
            <a:normAutofit/>
          </a:bodyPr>
          <a:lstStyle/>
          <a:p>
            <a:r>
              <a:rPr lang="cs-CZ" i="1" dirty="0" smtClean="0"/>
              <a:t>„</a:t>
            </a:r>
            <a:r>
              <a:rPr lang="cs-CZ" b="1" i="1" dirty="0" err="1"/>
              <a:t>Mulligatawny</a:t>
            </a:r>
            <a:r>
              <a:rPr lang="cs-CZ" i="1" dirty="0"/>
              <a:t>“ </a:t>
            </a:r>
            <a:r>
              <a:rPr lang="cs-CZ" b="1" dirty="0"/>
              <a:t>kuřecí polévka s rýží a </a:t>
            </a:r>
            <a:r>
              <a:rPr lang="cs-CZ" b="1" dirty="0" err="1"/>
              <a:t>curry</a:t>
            </a:r>
            <a:r>
              <a:rPr lang="cs-CZ" dirty="0"/>
              <a:t>. Uvařené kuře nakrájíme na kousky, přidáme k vývaru, který vlijeme na základ z přepuštěného másla </a:t>
            </a:r>
            <a:r>
              <a:rPr lang="cs-CZ" dirty="0" err="1"/>
              <a:t>ghee</a:t>
            </a:r>
            <a:r>
              <a:rPr lang="cs-CZ" dirty="0"/>
              <a:t>, cibule a česneku. Do vařícího vývaru přidáme plnou hrst rýže, okořeníme </a:t>
            </a:r>
            <a:r>
              <a:rPr lang="cs-CZ" dirty="0" err="1"/>
              <a:t>curry</a:t>
            </a:r>
            <a:r>
              <a:rPr lang="cs-CZ" dirty="0"/>
              <a:t> kořením, kmínem, koriandrem, zázvorem, chilli papričkou, muškátovým květem.</a:t>
            </a:r>
          </a:p>
          <a:p>
            <a:r>
              <a:rPr lang="cs-CZ" dirty="0"/>
              <a:t>„</a:t>
            </a:r>
            <a:r>
              <a:rPr lang="cs-CZ" b="1" i="1" dirty="0"/>
              <a:t>Korma </a:t>
            </a:r>
            <a:r>
              <a:rPr lang="cs-CZ" b="1" i="1" dirty="0" err="1"/>
              <a:t>pilau</a:t>
            </a:r>
            <a:r>
              <a:rPr lang="cs-CZ" i="1" dirty="0"/>
              <a:t>“ </a:t>
            </a:r>
            <a:r>
              <a:rPr lang="cs-CZ" b="1" dirty="0"/>
              <a:t>jehněčí kousky dušené s jogurtem</a:t>
            </a:r>
            <a:r>
              <a:rPr lang="cs-CZ" dirty="0"/>
              <a:t>. Typické dušené indické jídlo, kousky jehněčího masa dušené na másle a ve velmi malém množství ostře kořeněné šťávy (chilli, česnek, zázvor, mandle, kardamom, koriandr, skořice, hřebíček), na závěr přidáme jogurt. Podává se tradičně s rýží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70658" name="Picture 2" descr="http://ichef.bbci.co.uk/food/ic/food_16x9_506/recipes/mulligatawny_soup_68949_16x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1517" y="242830"/>
            <a:ext cx="4819650" cy="2714626"/>
          </a:xfrm>
          <a:prstGeom prst="rect">
            <a:avLst/>
          </a:prstGeom>
          <a:noFill/>
        </p:spPr>
      </p:pic>
      <p:pic>
        <p:nvPicPr>
          <p:cNvPr id="70660" name="Picture 4" descr="&amp;Rcy;&amp;iecy;&amp;zcy;&amp;ucy;&amp;lcy;&amp;tcy;&amp;acy;&amp;tcy; &amp;scy; &amp;icy;&amp;zcy;&amp;ocy;&amp;bcy;&amp;rcy;&amp;acy;&amp;zhcy;&amp;iecy;&amp;ncy;&amp;icy;&amp;iecy; &amp;zcy;&amp;acy; Korma pila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6871" y="3067396"/>
            <a:ext cx="4749122" cy="3566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012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546" y="218941"/>
            <a:ext cx="11208952" cy="1310601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„</a:t>
            </a:r>
            <a:r>
              <a:rPr lang="cs-CZ" b="1" i="1" dirty="0" err="1"/>
              <a:t>Sambhara</a:t>
            </a:r>
            <a:r>
              <a:rPr lang="cs-CZ" i="1" dirty="0"/>
              <a:t>“ </a:t>
            </a:r>
            <a:r>
              <a:rPr lang="cs-CZ" b="1" dirty="0"/>
              <a:t>květáková pánev </a:t>
            </a:r>
            <a:r>
              <a:rPr lang="cs-CZ" dirty="0"/>
              <a:t>je indické vegetariánské jídlo. Kousky květáku se dusí na másle s jemně nakrájenou zelenou a žlutou paprikou, okoření se hořčičným semínkem, kmínem, pepřem a na závěr přidáme citronovou šťávu.</a:t>
            </a:r>
          </a:p>
          <a:p>
            <a:r>
              <a:rPr lang="cs-CZ" dirty="0"/>
              <a:t>„</a:t>
            </a:r>
            <a:r>
              <a:rPr lang="cs-CZ" b="1" i="1" dirty="0" err="1"/>
              <a:t>Gulab</a:t>
            </a:r>
            <a:r>
              <a:rPr lang="cs-CZ" b="1" i="1" dirty="0"/>
              <a:t> Jamun</a:t>
            </a:r>
            <a:r>
              <a:rPr lang="cs-CZ" i="1" dirty="0"/>
              <a:t>“ </a:t>
            </a:r>
            <a:r>
              <a:rPr lang="cs-CZ" dirty="0"/>
              <a:t>smažené těstovinové kuličky s aromatizovaným sirupem.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9634" name="Picture 2" descr="Indian Samb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7245" y="1712422"/>
            <a:ext cx="6844755" cy="4572000"/>
          </a:xfrm>
          <a:prstGeom prst="rect">
            <a:avLst/>
          </a:prstGeom>
          <a:noFill/>
        </p:spPr>
      </p:pic>
      <p:pic>
        <p:nvPicPr>
          <p:cNvPr id="69636" name="Picture 4" descr="&amp;Rcy;&amp;iecy;&amp;zcy;&amp;ucy;&amp;lcy;&amp;tcy;&amp;acy;&amp;tcy; &amp;scy; &amp;icy;&amp;zcy;&amp;ocy;&amp;bcy;&amp;rcy;&amp;acy;&amp;zhcy;&amp;iecy;&amp;ncy;&amp;icy;&amp;iecy; &amp;zcy;&amp;acy; Gulab Jamu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59508"/>
            <a:ext cx="5382225" cy="3026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305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365124"/>
            <a:ext cx="10515600" cy="6396283"/>
          </a:xfrm>
        </p:spPr>
        <p:txBody>
          <a:bodyPr>
            <a:normAutofit/>
          </a:bodyPr>
          <a:lstStyle/>
          <a:p>
            <a:r>
              <a:rPr lang="cs-CZ" dirty="0"/>
              <a:t>Jídla jsou podávaná v nejrůznějším složení společně na stůl v menších miskách a každý si nabírá podle chuti. </a:t>
            </a:r>
            <a:endParaRPr lang="cs-CZ" dirty="0" smtClean="0"/>
          </a:p>
          <a:p>
            <a:r>
              <a:rPr lang="cs-CZ" dirty="0" smtClean="0"/>
              <a:t>V </a:t>
            </a:r>
            <a:r>
              <a:rPr lang="cs-CZ" dirty="0"/>
              <a:t>rodinách se používá </a:t>
            </a:r>
            <a:r>
              <a:rPr lang="cs-CZ" b="1" dirty="0"/>
              <a:t>kulatý stůl zvaný </a:t>
            </a:r>
            <a:r>
              <a:rPr lang="cs-CZ" b="1" i="1" dirty="0" err="1"/>
              <a:t>thali</a:t>
            </a:r>
            <a:r>
              <a:rPr lang="cs-CZ" i="1" dirty="0"/>
              <a:t>, </a:t>
            </a:r>
            <a:r>
              <a:rPr lang="cs-CZ" dirty="0"/>
              <a:t>v jižní Indii se servíruje náhradou na banánových listech. Složení všech podávaných jídel není ovšem náhodné, </a:t>
            </a:r>
            <a:r>
              <a:rPr lang="cs-CZ" b="1" dirty="0"/>
              <a:t>dbá se na barevnost a harmonické složení chuti všech jídel. </a:t>
            </a:r>
          </a:p>
          <a:p>
            <a:r>
              <a:rPr lang="cs-CZ" b="1" dirty="0"/>
              <a:t>Typické indické „menu“ </a:t>
            </a:r>
            <a:r>
              <a:rPr lang="cs-CZ" dirty="0"/>
              <a:t>se skládá například z masového nebo rybího dušeného </a:t>
            </a:r>
            <a:r>
              <a:rPr lang="cs-CZ" dirty="0" err="1"/>
              <a:t>curry</a:t>
            </a:r>
            <a:r>
              <a:rPr lang="cs-CZ" dirty="0"/>
              <a:t>, jídla z luštěniny, příloha je rýže a chléb, doplňují pikantní omáčky z jogurtu a zeleninové </a:t>
            </a:r>
            <a:r>
              <a:rPr lang="cs-CZ" dirty="0" smtClean="0"/>
              <a:t>chutney (</a:t>
            </a:r>
            <a:r>
              <a:rPr lang="cs-CZ" dirty="0" err="1" smtClean="0"/>
              <a:t>polorozvařená</a:t>
            </a:r>
            <a:r>
              <a:rPr lang="cs-CZ" dirty="0" smtClean="0"/>
              <a:t> </a:t>
            </a:r>
            <a:r>
              <a:rPr lang="cs-CZ" dirty="0"/>
              <a:t>směs zeleniny a ovoce, podle použitých surovin různé ostrosti). </a:t>
            </a:r>
            <a:endParaRPr lang="cs-CZ" dirty="0" smtClean="0"/>
          </a:p>
          <a:p>
            <a:r>
              <a:rPr lang="cs-CZ" dirty="0" smtClean="0"/>
              <a:t>Jako </a:t>
            </a:r>
            <a:r>
              <a:rPr lang="cs-CZ" dirty="0"/>
              <a:t>moučník čerstvé ovoce nebo rýžová sladká kaše. </a:t>
            </a:r>
            <a:endParaRPr lang="cs-CZ" dirty="0" smtClean="0"/>
          </a:p>
          <a:p>
            <a:r>
              <a:rPr lang="cs-CZ" b="1" dirty="0" smtClean="0"/>
              <a:t>Pije </a:t>
            </a:r>
            <a:r>
              <a:rPr lang="cs-CZ" b="1" dirty="0"/>
              <a:t>se čaj nebo káva </a:t>
            </a:r>
            <a:r>
              <a:rPr lang="cs-CZ" dirty="0"/>
              <a:t>– ovšem často nezvykle ochucená </a:t>
            </a:r>
            <a:r>
              <a:rPr lang="cs-CZ" dirty="0" err="1" smtClean="0"/>
              <a:t>kardamonem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070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71942"/>
            <a:ext cx="10515600" cy="1325563"/>
          </a:xfrm>
        </p:spPr>
        <p:txBody>
          <a:bodyPr/>
          <a:lstStyle/>
          <a:p>
            <a:r>
              <a:rPr lang="cs-CZ" b="1" dirty="0"/>
              <a:t>Thajská kuchyně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30531"/>
            <a:ext cx="8628611" cy="5727469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O</a:t>
            </a:r>
            <a:r>
              <a:rPr lang="cs-CZ" smtClean="0"/>
              <a:t>vlivněná </a:t>
            </a:r>
            <a:r>
              <a:rPr lang="cs-CZ" dirty="0"/>
              <a:t>čínskou, indickou, malajskou, ale i portugalskou (koloniální) kuchyní. Čína zde zanechala používání </a:t>
            </a:r>
            <a:r>
              <a:rPr lang="cs-CZ" dirty="0" err="1"/>
              <a:t>woku</a:t>
            </a:r>
            <a:r>
              <a:rPr lang="cs-CZ" dirty="0"/>
              <a:t> i ústřicové omáčky, Indie použití přepuštěného másla </a:t>
            </a:r>
            <a:r>
              <a:rPr lang="cs-CZ" dirty="0" err="1"/>
              <a:t>ghee</a:t>
            </a:r>
            <a:r>
              <a:rPr lang="cs-CZ" dirty="0"/>
              <a:t>, portugalští misionáři zase zvyk přidávat do jídel zelené chilli papričky.</a:t>
            </a:r>
          </a:p>
          <a:p>
            <a:r>
              <a:rPr lang="cs-CZ" b="1" dirty="0"/>
              <a:t>Místní kuchyně je chutná, rychlá, opírá se o místní čerstvé suroviny, jídla jsou lákavě aranžovaná, levná a svým složením i zdravá. </a:t>
            </a:r>
          </a:p>
          <a:p>
            <a:r>
              <a:rPr lang="cs-CZ" dirty="0"/>
              <a:t>Klasickou thajskou přípravu jídel </a:t>
            </a:r>
            <a:r>
              <a:rPr lang="cs-CZ" dirty="0" smtClean="0"/>
              <a:t>- hlavně v četných </a:t>
            </a:r>
            <a:r>
              <a:rPr lang="cs-CZ" dirty="0"/>
              <a:t>pouličních stáncích. Zde není problém ochutnat klasická thajská jídla a vidět jejich přípravu na vlastní oči. Obrátka jídel je vysoká, příprava velmi rychlá, suroviny čerstvé, ceny příznivé a tak jsou vytvořeny i dobré předpoklady pro poměrně bezproblémovou konzumaci jídla. </a:t>
            </a:r>
          </a:p>
          <a:p>
            <a:r>
              <a:rPr lang="cs-CZ" b="1" dirty="0"/>
              <a:t>Typické pro místní kuchyni je použití čerstvých surovin, mnoho variant koření a velký výběr jídel v nabídce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Připravuje </a:t>
            </a:r>
            <a:r>
              <a:rPr lang="cs-CZ" dirty="0"/>
              <a:t>se mnoho druhů ryb a plodů moře, specialitou (zde však běžně v nabídce) </a:t>
            </a:r>
            <a:r>
              <a:rPr lang="cs-CZ" b="1" dirty="0"/>
              <a:t>obří krevety na různé způsoby, velmi oblíbené pak rybí </a:t>
            </a:r>
            <a:r>
              <a:rPr lang="cs-CZ" b="1" dirty="0" err="1"/>
              <a:t>curry</a:t>
            </a:r>
            <a:r>
              <a:rPr lang="cs-CZ" dirty="0"/>
              <a:t>. </a:t>
            </a:r>
            <a:r>
              <a:rPr lang="cs-CZ" b="1" dirty="0"/>
              <a:t>Z masa pak nejčastěji vepřové a hojně drůbež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Jídla </a:t>
            </a:r>
            <a:r>
              <a:rPr lang="cs-CZ" dirty="0"/>
              <a:t>jsou připravená na malém množství rostlinného oleje, kořeněná, dobře stravitelná i v tomto subtropickém klimatu. </a:t>
            </a:r>
            <a:endParaRPr lang="cs-CZ" dirty="0" smtClean="0"/>
          </a:p>
          <a:p>
            <a:r>
              <a:rPr lang="cs-CZ" dirty="0" smtClean="0"/>
              <a:t>Příloha </a:t>
            </a:r>
            <a:r>
              <a:rPr lang="cs-CZ" dirty="0"/>
              <a:t>je většinou rýže, výborná je např. </a:t>
            </a:r>
            <a:r>
              <a:rPr lang="cs-CZ" b="1" dirty="0"/>
              <a:t>jasmínová rýže. </a:t>
            </a:r>
          </a:p>
          <a:p>
            <a:endParaRPr lang="cs-CZ" dirty="0"/>
          </a:p>
        </p:txBody>
      </p:sp>
      <p:pic>
        <p:nvPicPr>
          <p:cNvPr id="6" name="Picture 2" descr="&amp;Rcy;&amp;iecy;&amp;zcy;&amp;ucy;&amp;lcy;&amp;tcy;&amp;acy;&amp;tcy; &amp;scy; &amp;icy;&amp;zcy;&amp;ocy;&amp;bcy;&amp;rcy;&amp;acy;&amp;zhcy;&amp;iecy;&amp;ncy;&amp;icy;&amp;iecy; &amp;zcy;&amp;acy; jasmínová rý&amp;zcaron;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5236" y="4519268"/>
            <a:ext cx="3546764" cy="2214041"/>
          </a:xfrm>
          <a:prstGeom prst="rect">
            <a:avLst/>
          </a:prstGeom>
          <a:noFill/>
        </p:spPr>
      </p:pic>
      <p:sp>
        <p:nvSpPr>
          <p:cNvPr id="67590" name="AutoShape 6" descr="data:image/jpeg;base64,/9j/4AAQSkZJRgABAQAAAQABAAD/2wCEAAkGBwgHBgkIBwgKCgkLDRYPDQwMDRsUFRAWIB0iIiAdHx8kKDQsJCYxJx8fLT0tMTU3Ojo6Iys/RD84QzQ5OjcBCgoKDQwNGg8PGjclHyU3Nzc3Nzc3Nzc3Nzc3Nzc3Nzc3Nzc3Nzc3Nzc3Nzc3Nzc3Nzc3Nzc3Nzc3Nzc3Nzc3N//AABEIAFAAUAMBEQACEQEDEQH/xAAbAAACAgMBAAAAAAAAAAAAAAAFBgIEAQMHAP/EADoQAAIBAgQCBwQJAwUAAAAAAAECAwQRAAUSIQYxEyJBUWFxgQcycqEUI2KRscHR4fAVM0IkUmOisv/EABsBAAEFAQEAAAAAAAAAAAAAAAUAAgMEBgEH/8QAOxEAAQMCAwQIBAQEBwAAAAAAAQACAwQRBRIhEzFBwQYkUWFxsdHwIoGRoRRSYuEjNHLxFSUyM0KC0v/aAAwDAQACEQMRAD8AT+L6aSQ06pGzbuTpHcB++KOEuYC4vNtEexrMWMA70sCkqSf7Lf2+ktccv52c8F9qzfdAMjuxTNFVBL9A5uY9wL3LDb5nDxNGW2za6eWvNc2b77lGlpZ5mjHRkjVZtx1TvfV/t5dtsKKVnwiQ6b/G/Z2pOY62gWsUs7aQsL9YbC3biPaRg6lOyP7FZzHKqmhrJaZ4pOq7BWI94DtHfzGI4Z45Yg4Hf+6fLC+N5aRuWlKOfUkXR2kl3S7KLix8dvXEzZIw0gn3YqMsdcaLApKkkXgfuFxbn4n8cc2zd5PDmlkd2LKUdSyxnoHs42uLXG2/lvz5YcJY7Wv798EsjuxF+FqWpTN4XenlVHjaxKEDcA4H4k5jqfQ8USwkFtTqOBV7jtmEUCAmzMwIvsRsf0xVwkE5/AK7jVsjPFKOp9JUuxVjqIvzPfgwIz78kAusrqBZwzBjzN9zsR+GHtjIub++H0Tbr13BJ1tfTo5/493ljmysu3RjhrLMwzOvheAOYIZIzJIx6qhSCF38ht2YoVs0cEZaTqRoFcooHzSAjcN6McdZdmK17ZogYwkLraMW6Nl2BP64q4XURmMQk6jcPFW8Tp3B+1butr3WSgXktIOke0jAuNR6xHInvtvg0Y9548O5CL8F5nke+qRzddO7dnd5YQiSuogvZhrazWJ35+eGtiSJR3gws2ckF3IEbOBqPvXAv52JwNxMZIbd45orhADqg34A8kS4+H1lIPBz+GOYG3M2Q+HNTY07/bHjySnp5eWD5jsAgN1JU6pw8M+FcJ1XmGx2wnt0SBXX/ZvTrHldHG0COJIi+lu25JJ87Wtjz7HHOdO8tO48O5aaEZKNhGn7o3xKkP0bo46aNY3UmwHvKdjcW5c/ngdQbS+ZzjdWKcZswcbrgzRmN2jYbq2k+l8eoMFwCONlk3CziOxQtucdDN65dZA3wsmqSN8Gi2ejxiYfMYDY0y0F+/1RbBndY+R5Irx6v+rpV/4yfn+2O9HWXikPeEsbd/EjHceSVmTqr5Y0TmaBBQdStiJ1D/O3Dg1MJ1UXTY+RxxzNCnArqPAdaH4dj1teoijMSry6mpgu/pb7sedY7AW1rgNxN/K60+Hv2kDWIvxDWJQ0NY2r6ylEjRKSDqIDMBt8JPkMD6OHaytA3OsPIKy+XZxbQ8R5BcVCHbUdTX3J7Tvj1MMAsFkC66xo5+WHBqV1nRv6fphFuqWZGOEQRn0At7wcfLAXHWdUv3+qJ4O7rQ8CinHG+ZQr3Qr/AOjhvRpvVnn9XIJY27+O0d3NLjJso8MaIjcgwO9bqeCSZlihRnkfZVUbnDJJGRML5DYBdax8rwxguSj8fBObPGhlWKLpAdILi9sZ6XpPRi4YC63dYe/ki0WDTO1c4D6n39Uz8JcMVeUTM9WOmR1AMZbqgXJ5cuZxlcWxWOtN2fCjFLTtpoyM9z73K1xrlT5wiCjQQOH1ExsBfaxvbwJHqcV8Jqvwr8z/AIrdvjdSPp9tCY3O14FI8vCGbBwEpw3Wv74F+fLfG0j6SUbv9dx90EkwadurHA/ZA6ilmppWiqImjkUAFWFjg5BNFPHnjdcIZLHJC7JILFQdPe+DEpG9RA7kU4a+rzuiI7XkH/U4FY4y9A75eYRLCHddb74FE+N1Azt1HJUCj0JxH0ebakdb8x8guYy4moaf0jzKBNF9Z6X/ABwftqhGbRPPstoI58ylkdVLhFVL+PP8sYvplLIIYoWf8ieQHmjOEaCWXssE75rLCM4+jydRIiEjY9rfzljFmERNcIte1aGnDthmG8o3DCrxgoLqeWAt3l1uKoufY6qD0Ki+obDf7sO2zhonCU8EuVdSgzRY6Rw8usK3bpB5YLxMOwvILBEo2nZHNuS57XqCKmelkC2lB0kgcwRf8saroi6SOaWB54A+Xqs/iJ2lMyTsNvsfRc6kW+r4Mb0jegIO5XskOnNaE90rfhgXjQ/y9/viERwk9eZ74FFOMBrz2fffUR8zhuAN6kP6nea5jLutf9WofJAVlNx/hg5xQRr7j5p99koVcxBPYt/kv64xHSpwbV02bcDzvyWhwv8Ak5j+oeSG8TZ1M/GtRQrIFicKEfchZTcqSB6A4C0lGZaE1YHHXwKPRVbYZGQHiE8cG5jUVEcccxYL0QbQxvY3INu3ASqayJ9x2rldE0DMN6u8UZpLSKUgco2kt1ewBb+nZhNbtJiCNNOSioqdr9XC6QKCCt1R1jFk63T1FlJLM3L0Fjgk8x2LPkOaLufqGK37WHepoqWaQgsURth4fvgl0VkkfXvMhubf+beSzdewNoiBwd6rnBTd/gGPRiN6zObct2X9Sto2HZN+WBmMNvQSDuRPCD16P3wKI8QPfNanXswcgj1OGdH9cPYe2/mU3Gv5027G+QVeqqFZoz9m3zwaKDMYbFNns3zCLL6irqqptECRNqkPJdlFz4YwPS7MamLILkDd45gtVhERfRvA/NyS5PUJmHF009OelWSuXo2bfUtxY+W+CdHC2nwF20/Kf2+6hqXOfijA3hYfTeuocMoUqRLHGRFJG7KSNus9wMeb17rtsN9+S0NZYsynePRQ41DPPKQDb6I42+EYtQOBefEeQXcOsGW70QpYoZcmqHGnQ1OSD2Wte9z2YoPkcKgA8PVV3ucJW+KS/aBWwVGW0qwlmCQkNqUjSdS2GNd0Vjc2vJPEHmquKxPbRPJ4uCQUkGo+K2x6TZZIt0WaPU9TGyKxWOQMxAuFF7b92BuLW/BSA9iJ4UOuxEdqLcaVNE2cVMUPQxMkrBdCMXlN9yxJ23BsLX37uQ7AnyNgDA34e82A/pG/xuVYxKMGTM4/FYbh3C1+W9BY4p5p4o1jcFiAGZSBgzU1sEEZe5w04cVSpqKWd4Ywb0V4oo6nLclpoTGyxvMRJvsxAJW/pc+ZOMHFUisqnSvOp+w96LVyQtpqcRsF0P4V+tr1USRo4U6FcmzbcvDbBHE60OpG08bTlG9VsLpAKgzPOvBdmyWukpaULLEiowstrki219gRbGDqImufmadVeqYg99wVazaYtl6q+nQ3VZjc6xv4DzxHEC6a51Kip2DaXXP80zf+k5Z9EEhlDPcR6houBtrPM99tr/dY5FTiaXPb5+iIzMbm2jkmVNZmNcr9KrmIvqb7TeXYLchjXYM2kp3l73gOtYD90AxX8XO0NEZyhVG1xG0ish+0LY1LJGP1abrOujLdHCycvZnVUVVxNS0tRFaV4nh2tpk31KTf4QO/ljKY9HMWPiJ+Bx+YPd3FFKPIQHN0c0fUeoUciqcsiWWorVRp6hmeVmViL35G3LGZqRM+zGnQblrtkwDMBqd6P0VXw2lcKmMx6ow1ih1E35Gx5eeKToqksylRlry34SL++xGKWmoOJ0dpzqgWUFBIoYk6VA9b6/vxVdtKWwjGp9VXkc6DSwPv+y1y8IcP5dVI7SGllIOj6vQN/S2HGsryC17Prv8AVNhneTmjYD4Fav6FRGbTS8R1MLX9yIgbnusN8IVExbd8IPipZJpXC7o1hcmhLfRzPXZmALmeoqJFYG/LYgW8sPdUusHmze4AH1SY8sZqcv0V2h4Myl5VMuWoL90ssjX8y2Iv8Rke4NDj8gPsFXkqS0fCfrZFJOGaZaeWCmiWnR1sXcAsvkDy8+eIH1Mgfcg6duijbWOuMxugw4Pyyn/v5nMw7QZQMPGITv1ZGFN+Je/QM80sZ3SZHFLT1GTSRrV0riSOSKUMwIPaRvgzTVVaWlszjY+9FPFSRO+J7Bcd1v7r/9k="/>
          <p:cNvSpPr>
            <a:spLocks noChangeAspect="1" noChangeArrowheads="1"/>
          </p:cNvSpPr>
          <p:nvPr/>
        </p:nvSpPr>
        <p:spPr bwMode="auto">
          <a:xfrm>
            <a:off x="155575" y="-365125"/>
            <a:ext cx="762000" cy="76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7592" name="AutoShape 8" descr="data:image/jpeg;base64,/9j/4AAQSkZJRgABAQAAAQABAAD/2wCEAAkGBwgHBgkIBwgKCgkLDRYPDQwMDRsUFRAWIB0iIiAdHx8kKDQsJCYxJx8fLT0tMTU3Ojo6Iys/RD84QzQ5OjcBCgoKDQwNGg8PGjclHyU3Nzc3Nzc3Nzc3Nzc3Nzc3Nzc3Nzc3Nzc3Nzc3Nzc3Nzc3Nzc3Nzc3Nzc3Nzc3Nzc3N//AABEIAFAAUAMBEQACEQEDEQH/xAAbAAACAgMBAAAAAAAAAAAAAAAFBgIEAQMHAP/EADoQAAIBAgQCBwQJAwUAAAAAAAECAwQRAAUSIQYxEyJBUWFxgQcycqEUI2KRscHR4fAVM0IkUmOisv/EABsBAAEFAQEAAAAAAAAAAAAAAAUAAgMEBgEH/8QAOxEAAQMCAwQIBAQEBwAAAAAAAQACAwQRBRIhEzFBwQYkUWFxsdHwIoGRoRRSYuEjNHLxFSUyM0KC0v/aAAwDAQACEQMRAD8AT+L6aSQ06pGzbuTpHcB++KOEuYC4vNtEexrMWMA70sCkqSf7Lf2+ktccv52c8F9qzfdAMjuxTNFVBL9A5uY9wL3LDb5nDxNGW2za6eWvNc2b77lGlpZ5mjHRkjVZtx1TvfV/t5dtsKKVnwiQ6b/G/Z2pOY62gWsUs7aQsL9YbC3biPaRg6lOyP7FZzHKqmhrJaZ4pOq7BWI94DtHfzGI4Z45Yg4Hf+6fLC+N5aRuWlKOfUkXR2kl3S7KLix8dvXEzZIw0gn3YqMsdcaLApKkkXgfuFxbn4n8cc2zd5PDmlkd2LKUdSyxnoHs42uLXG2/lvz5YcJY7Wv798EsjuxF+FqWpTN4XenlVHjaxKEDcA4H4k5jqfQ8USwkFtTqOBV7jtmEUCAmzMwIvsRsf0xVwkE5/AK7jVsjPFKOp9JUuxVjqIvzPfgwIz78kAusrqBZwzBjzN9zsR+GHtjIub++H0Tbr13BJ1tfTo5/493ljmysu3RjhrLMwzOvheAOYIZIzJIx6qhSCF38ht2YoVs0cEZaTqRoFcooHzSAjcN6McdZdmK17ZogYwkLraMW6Nl2BP64q4XURmMQk6jcPFW8Tp3B+1butr3WSgXktIOke0jAuNR6xHInvtvg0Y9548O5CL8F5nke+qRzddO7dnd5YQiSuogvZhrazWJ35+eGtiSJR3gws2ckF3IEbOBqPvXAv52JwNxMZIbd45orhADqg34A8kS4+H1lIPBz+GOYG3M2Q+HNTY07/bHjySnp5eWD5jsAgN1JU6pw8M+FcJ1XmGx2wnt0SBXX/ZvTrHldHG0COJIi+lu25JJ87Wtjz7HHOdO8tO48O5aaEZKNhGn7o3xKkP0bo46aNY3UmwHvKdjcW5c/ngdQbS+ZzjdWKcZswcbrgzRmN2jYbq2k+l8eoMFwCONlk3CziOxQtucdDN65dZA3wsmqSN8Gi2ejxiYfMYDY0y0F+/1RbBndY+R5Irx6v+rpV/4yfn+2O9HWXikPeEsbd/EjHceSVmTqr5Y0TmaBBQdStiJ1D/O3Dg1MJ1UXTY+RxxzNCnArqPAdaH4dj1teoijMSry6mpgu/pb7sedY7AW1rgNxN/K60+Hv2kDWIvxDWJQ0NY2r6ylEjRKSDqIDMBt8JPkMD6OHaytA3OsPIKy+XZxbQ8R5BcVCHbUdTX3J7Tvj1MMAsFkC66xo5+WHBqV1nRv6fphFuqWZGOEQRn0At7wcfLAXHWdUv3+qJ4O7rQ8CinHG+ZQr3Qr/AOjhvRpvVnn9XIJY27+O0d3NLjJso8MaIjcgwO9bqeCSZlihRnkfZVUbnDJJGRML5DYBdax8rwxguSj8fBObPGhlWKLpAdILi9sZ6XpPRi4YC63dYe/ki0WDTO1c4D6n39Uz8JcMVeUTM9WOmR1AMZbqgXJ5cuZxlcWxWOtN2fCjFLTtpoyM9z73K1xrlT5wiCjQQOH1ExsBfaxvbwJHqcV8Jqvwr8z/AIrdvjdSPp9tCY3O14FI8vCGbBwEpw3Wv74F+fLfG0j6SUbv9dx90EkwadurHA/ZA6ilmppWiqImjkUAFWFjg5BNFPHnjdcIZLHJC7JILFQdPe+DEpG9RA7kU4a+rzuiI7XkH/U4FY4y9A75eYRLCHddb74FE+N1Azt1HJUCj0JxH0ebakdb8x8guYy4moaf0jzKBNF9Z6X/ABwftqhGbRPPstoI58ylkdVLhFVL+PP8sYvplLIIYoWf8ieQHmjOEaCWXssE75rLCM4+jydRIiEjY9rfzljFmERNcIte1aGnDthmG8o3DCrxgoLqeWAt3l1uKoufY6qD0Ki+obDf7sO2zhonCU8EuVdSgzRY6Rw8usK3bpB5YLxMOwvILBEo2nZHNuS57XqCKmelkC2lB0kgcwRf8saroi6SOaWB54A+Xqs/iJ2lMyTsNvsfRc6kW+r4Mb0jegIO5XskOnNaE90rfhgXjQ/y9/viERwk9eZ74FFOMBrz2fffUR8zhuAN6kP6nea5jLutf9WofJAVlNx/hg5xQRr7j5p99koVcxBPYt/kv64xHSpwbV02bcDzvyWhwv8Ak5j+oeSG8TZ1M/GtRQrIFicKEfchZTcqSB6A4C0lGZaE1YHHXwKPRVbYZGQHiE8cG5jUVEcccxYL0QbQxvY3INu3ASqayJ9x2rldE0DMN6u8UZpLSKUgco2kt1ewBb+nZhNbtJiCNNOSioqdr9XC6QKCCt1R1jFk63T1FlJLM3L0Fjgk8x2LPkOaLufqGK37WHepoqWaQgsURth4fvgl0VkkfXvMhubf+beSzdewNoiBwd6rnBTd/gGPRiN6zObct2X9Sto2HZN+WBmMNvQSDuRPCD16P3wKI8QPfNanXswcgj1OGdH9cPYe2/mU3Gv5027G+QVeqqFZoz9m3zwaKDMYbFNns3zCLL6irqqptECRNqkPJdlFz4YwPS7MamLILkDd45gtVhERfRvA/NyS5PUJmHF009OelWSuXo2bfUtxY+W+CdHC2nwF20/Kf2+6hqXOfijA3hYfTeuocMoUqRLHGRFJG7KSNus9wMeb17rtsN9+S0NZYsynePRQ41DPPKQDb6I42+EYtQOBefEeQXcOsGW70QpYoZcmqHGnQ1OSD2Wte9z2YoPkcKgA8PVV3ucJW+KS/aBWwVGW0qwlmCQkNqUjSdS2GNd0Vjc2vJPEHmquKxPbRPJ4uCQUkGo+K2x6TZZIt0WaPU9TGyKxWOQMxAuFF7b92BuLW/BSA9iJ4UOuxEdqLcaVNE2cVMUPQxMkrBdCMXlN9yxJ23BsLX37uQ7AnyNgDA34e82A/pG/xuVYxKMGTM4/FYbh3C1+W9BY4p5p4o1jcFiAGZSBgzU1sEEZe5w04cVSpqKWd4Ywb0V4oo6nLclpoTGyxvMRJvsxAJW/pc+ZOMHFUisqnSvOp+w96LVyQtpqcRsF0P4V+tr1USRo4U6FcmzbcvDbBHE60OpG08bTlG9VsLpAKgzPOvBdmyWukpaULLEiowstrki219gRbGDqImufmadVeqYg99wVazaYtl6q+nQ3VZjc6xv4DzxHEC6a51Kip2DaXXP80zf+k5Z9EEhlDPcR6houBtrPM99tr/dY5FTiaXPb5+iIzMbm2jkmVNZmNcr9KrmIvqb7TeXYLchjXYM2kp3l73gOtYD90AxX8XO0NEZyhVG1xG0ish+0LY1LJGP1abrOujLdHCycvZnVUVVxNS0tRFaV4nh2tpk31KTf4QO/ljKY9HMWPiJ+Bx+YPd3FFKPIQHN0c0fUeoUciqcsiWWorVRp6hmeVmViL35G3LGZqRM+zGnQblrtkwDMBqd6P0VXw2lcKmMx6ow1ih1E35Gx5eeKToqksylRlry34SL++xGKWmoOJ0dpzqgWUFBIoYk6VA9b6/vxVdtKWwjGp9VXkc6DSwPv+y1y8IcP5dVI7SGllIOj6vQN/S2HGsryC17Prv8AVNhneTmjYD4Fav6FRGbTS8R1MLX9yIgbnusN8IVExbd8IPipZJpXC7o1hcmhLfRzPXZmALmeoqJFYG/LYgW8sPdUusHmze4AH1SY8sZqcv0V2h4Myl5VMuWoL90ssjX8y2Iv8Rke4NDj8gPsFXkqS0fCfrZFJOGaZaeWCmiWnR1sXcAsvkDy8+eIH1Mgfcg6duijbWOuMxugw4Pyyn/v5nMw7QZQMPGITv1ZGFN+Je/QM80sZ3SZHFLT1GTSRrV0riSOSKUMwIPaRvgzTVVaWlszjY+9FPFSRO+J7Bcd1v7r/9k="/>
          <p:cNvSpPr>
            <a:spLocks noChangeAspect="1" noChangeArrowheads="1"/>
          </p:cNvSpPr>
          <p:nvPr/>
        </p:nvSpPr>
        <p:spPr bwMode="auto">
          <a:xfrm>
            <a:off x="155575" y="-365125"/>
            <a:ext cx="762000" cy="76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7594" name="Picture 10" descr="http://www.globalen.bg/common_images/global_articles/2618/201108091643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5874" y="141317"/>
            <a:ext cx="3305175" cy="44100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564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365124"/>
            <a:ext cx="10515600" cy="6679620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/>
              <a:t>Zvláštní pozornost se věnuje kořenění jídel</a:t>
            </a:r>
            <a:r>
              <a:rPr lang="cs-CZ" dirty="0"/>
              <a:t>. Používá se </a:t>
            </a:r>
            <a:r>
              <a:rPr lang="cs-CZ" b="1" dirty="0"/>
              <a:t>většinou jen čerstvé koření a čerstvá aromatická zelenina </a:t>
            </a:r>
            <a:r>
              <a:rPr lang="cs-CZ" dirty="0"/>
              <a:t>– bazalka, citronová tráva, chilli papričky různých druhů a stupňů pálivosti, limetky, kurkuma, kmín, kardamom, hřebíček, zázvor.</a:t>
            </a:r>
          </a:p>
          <a:p>
            <a:r>
              <a:rPr lang="cs-CZ" b="1" dirty="0"/>
              <a:t>Kokosové mléko je nedílnou součástí </a:t>
            </a:r>
            <a:r>
              <a:rPr lang="cs-CZ" dirty="0"/>
              <a:t>mnoha pokrmů a sladkostí (např. puding z kokosového mléka nebo rýžová kaše s kokosovým mlékem).</a:t>
            </a:r>
          </a:p>
          <a:p>
            <a:r>
              <a:rPr lang="cs-CZ" b="1" dirty="0"/>
              <a:t>Thajská kuchyně je proslulá citem pro estetiku jídla samého (barevnost, harmonie chuti) a jeho servis na stole. </a:t>
            </a:r>
            <a:endParaRPr lang="cs-CZ" b="1" dirty="0" smtClean="0"/>
          </a:p>
          <a:p>
            <a:r>
              <a:rPr lang="cs-CZ" b="1" dirty="0" smtClean="0"/>
              <a:t>Stolování </a:t>
            </a:r>
            <a:r>
              <a:rPr lang="cs-CZ" dirty="0"/>
              <a:t>doplňují s velkým citem barevně aranžované květiny, mistrovskou úroveň má vyřezávání různých motivů do čerstvého ovoce (melouny, </a:t>
            </a:r>
            <a:r>
              <a:rPr lang="cs-CZ" dirty="0" err="1"/>
              <a:t>pomela</a:t>
            </a:r>
            <a:r>
              <a:rPr lang="cs-CZ" dirty="0"/>
              <a:t>, </a:t>
            </a:r>
            <a:r>
              <a:rPr lang="cs-CZ" dirty="0" err="1"/>
              <a:t>papaya</a:t>
            </a:r>
            <a:r>
              <a:rPr lang="cs-CZ" dirty="0"/>
              <a:t>) nebo kořenové zeleniny. </a:t>
            </a:r>
            <a:r>
              <a:rPr lang="cs-CZ" dirty="0" smtClean="0"/>
              <a:t>Světově </a:t>
            </a:r>
            <a:r>
              <a:rPr lang="cs-CZ" dirty="0"/>
              <a:t>proslulá je právě </a:t>
            </a:r>
            <a:r>
              <a:rPr lang="cs-CZ" b="1" dirty="0" err="1"/>
              <a:t>bangkogská</a:t>
            </a:r>
            <a:r>
              <a:rPr lang="cs-CZ" b="1" dirty="0"/>
              <a:t> královská škola gastronomie a aranžování</a:t>
            </a:r>
            <a:r>
              <a:rPr lang="cs-CZ" dirty="0"/>
              <a:t>. Původně byla určená jen pro potřeby služebnictva královského paláce, nyní patří její absolventi k velmi žádaným pracovníkům ve špičkových hotelech a gastronomických podnicích na celém světě.</a:t>
            </a:r>
          </a:p>
          <a:p>
            <a:r>
              <a:rPr lang="cs-CZ" dirty="0"/>
              <a:t>Z nápojů je oblíbené pití </a:t>
            </a:r>
            <a:r>
              <a:rPr lang="cs-CZ" b="1" dirty="0"/>
              <a:t>čerstvě lisovaných ovocných šťáv</a:t>
            </a:r>
            <a:r>
              <a:rPr lang="cs-CZ" dirty="0"/>
              <a:t>, nebo u mnoha pouličních prodejců můžete pít slánkou přímo z kokosového ořechu osvěžující </a:t>
            </a:r>
            <a:r>
              <a:rPr lang="cs-CZ" b="1" dirty="0"/>
              <a:t>kokosové mléko</a:t>
            </a:r>
            <a:r>
              <a:rPr lang="cs-CZ" dirty="0"/>
              <a:t>. Místní však dávají často přednost zelenému čaji, kávě a místnímu slabě alkoholickému pivu.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492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&amp;Rcy;&amp;iecy;&amp;zcy;&amp;ucy;&amp;lcy;&amp;tcy;&amp;acy;&amp;tcy; &amp;scy; &amp;icy;&amp;zcy;&amp;ocy;&amp;bcy;&amp;rcy;&amp;acy;&amp;zhcy;&amp;iecy;&amp;ncy;&amp;icy;&amp;iecy; &amp;zcy;&amp;acy; rybí cur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379" y="1288156"/>
            <a:ext cx="6848475" cy="5334001"/>
          </a:xfrm>
          <a:prstGeom prst="rect">
            <a:avLst/>
          </a:prstGeom>
          <a:noFill/>
        </p:spPr>
      </p:pic>
      <p:pic>
        <p:nvPicPr>
          <p:cNvPr id="65540" name="Picture 4" descr="&amp;Rcy;&amp;iecy;&amp;zcy;&amp;ucy;&amp;lcy;&amp;tcy;&amp;acy;&amp;tcy; &amp;scy; &amp;icy;&amp;zcy;&amp;ocy;&amp;bcy;&amp;rcy;&amp;acy;&amp;zhcy;&amp;iecy;&amp;ncy;&amp;icy;&amp;iecy; &amp;zcy;&amp;acy; Kokosové mlék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4231" y="2648613"/>
            <a:ext cx="5107769" cy="34030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900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Sladké lívane&amp;ccaron;ky - &amp;ccaron;ínská &amp;ccaron;tvr&amp;tcaron;, Bangk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578" y="178983"/>
            <a:ext cx="2550323" cy="3395490"/>
          </a:xfrm>
          <a:prstGeom prst="rect">
            <a:avLst/>
          </a:prstGeom>
          <a:noFill/>
        </p:spPr>
      </p:pic>
      <p:pic>
        <p:nvPicPr>
          <p:cNvPr id="94212" name="Picture 4" descr="Thajská kuchyn&amp;ecaron; - další s mo&amp;zcaron;ných sm&amp;ecaron;sí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2554" y="3250278"/>
            <a:ext cx="2993757" cy="2251826"/>
          </a:xfrm>
          <a:prstGeom prst="rect">
            <a:avLst/>
          </a:prstGeom>
          <a:noFill/>
        </p:spPr>
      </p:pic>
      <p:pic>
        <p:nvPicPr>
          <p:cNvPr id="94214" name="Picture 6" descr="Thajská kuchyn&amp;ecaron; - polévka Tom Y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98033" y="238241"/>
            <a:ext cx="3158011" cy="2371956"/>
          </a:xfrm>
          <a:prstGeom prst="rect">
            <a:avLst/>
          </a:prstGeom>
          <a:noFill/>
        </p:spPr>
      </p:pic>
      <p:pic>
        <p:nvPicPr>
          <p:cNvPr id="94216" name="Picture 8" descr="http://thajsko.smerasie.cz/wp-content/uploads/sites/4/2012/08/thaifood2-e134482762372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4421" y="673331"/>
            <a:ext cx="5419897" cy="5419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Některé typické thajské pokrmy: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5620" y="1027906"/>
            <a:ext cx="5176234" cy="4922905"/>
          </a:xfrm>
        </p:spPr>
        <p:txBody>
          <a:bodyPr>
            <a:normAutofit/>
          </a:bodyPr>
          <a:lstStyle/>
          <a:p>
            <a:r>
              <a:rPr lang="cs-CZ" i="1" dirty="0" smtClean="0"/>
              <a:t>„</a:t>
            </a:r>
            <a:r>
              <a:rPr lang="cs-CZ" i="1" dirty="0" err="1"/>
              <a:t>Geang</a:t>
            </a:r>
            <a:r>
              <a:rPr lang="cs-CZ" i="1" dirty="0"/>
              <a:t> </a:t>
            </a:r>
            <a:r>
              <a:rPr lang="cs-CZ" i="1" dirty="0" err="1"/>
              <a:t>khaio</a:t>
            </a:r>
            <a:r>
              <a:rPr lang="cs-CZ" i="1" dirty="0"/>
              <a:t> </a:t>
            </a:r>
            <a:r>
              <a:rPr lang="cs-CZ" i="1" dirty="0" err="1"/>
              <a:t>wan</a:t>
            </a:r>
            <a:r>
              <a:rPr lang="cs-CZ" i="1" dirty="0"/>
              <a:t> </a:t>
            </a:r>
            <a:r>
              <a:rPr lang="cs-CZ" i="1" dirty="0" err="1"/>
              <a:t>pla</a:t>
            </a:r>
            <a:r>
              <a:rPr lang="cs-CZ" i="1" dirty="0"/>
              <a:t>“ </a:t>
            </a:r>
            <a:r>
              <a:rPr lang="cs-CZ" b="1" dirty="0"/>
              <a:t>rybí </a:t>
            </a:r>
            <a:r>
              <a:rPr lang="cs-CZ" b="1" dirty="0" err="1"/>
              <a:t>curry</a:t>
            </a:r>
            <a:r>
              <a:rPr lang="cs-CZ" b="1" dirty="0"/>
              <a:t> s lilkem</a:t>
            </a:r>
            <a:r>
              <a:rPr lang="cs-CZ" dirty="0"/>
              <a:t>. Podušené rybí maso (např. lososa, mořského ďasa nebo i jiné druhy) s lilkem vložíme do základu s </a:t>
            </a:r>
            <a:r>
              <a:rPr lang="cs-CZ" dirty="0" err="1"/>
              <a:t>curry</a:t>
            </a:r>
            <a:r>
              <a:rPr lang="cs-CZ" dirty="0"/>
              <a:t> pastou a kokosovým mlékem, přidáme rybí vývar, a dodusíme s chilli, bazalkou a limetkou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64514" name="AutoShape 2" descr="Geang khiao wan pla &amp;ocy;&amp;tcy; importfood.com"/>
          <p:cNvSpPr>
            <a:spLocks noChangeAspect="1" noChangeArrowheads="1"/>
          </p:cNvSpPr>
          <p:nvPr/>
        </p:nvSpPr>
        <p:spPr bwMode="auto">
          <a:xfrm>
            <a:off x="155575" y="-319088"/>
            <a:ext cx="1000125" cy="666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4516" name="Picture 4" descr="Thai green curry with chick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9916" y="1214351"/>
            <a:ext cx="5619750" cy="4219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191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909" y="365124"/>
            <a:ext cx="6841843" cy="3242599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„</a:t>
            </a:r>
            <a:r>
              <a:rPr lang="cs-CZ" i="1" dirty="0" err="1"/>
              <a:t>Geang</a:t>
            </a:r>
            <a:r>
              <a:rPr lang="cs-CZ" i="1" dirty="0"/>
              <a:t> </a:t>
            </a:r>
            <a:r>
              <a:rPr lang="cs-CZ" i="1" dirty="0" err="1"/>
              <a:t>jeud</a:t>
            </a:r>
            <a:r>
              <a:rPr lang="cs-CZ" i="1" dirty="0"/>
              <a:t> </a:t>
            </a:r>
            <a:r>
              <a:rPr lang="cs-CZ" i="1" dirty="0" err="1"/>
              <a:t>wun</a:t>
            </a:r>
            <a:r>
              <a:rPr lang="cs-CZ" i="1" dirty="0"/>
              <a:t> sen“ </a:t>
            </a:r>
            <a:r>
              <a:rPr lang="cs-CZ" b="1" i="1" dirty="0"/>
              <a:t>p</a:t>
            </a:r>
            <a:r>
              <a:rPr lang="cs-CZ" b="1" dirty="0"/>
              <a:t>olévka se skleněnými nudlemi a drůbežím masem</a:t>
            </a:r>
            <a:r>
              <a:rPr lang="cs-CZ" dirty="0"/>
              <a:t>, thajskými houbami, sójovými boby a mladou šalotkou. Tato polévka je typickou horkou polévkou rychle připravovanou v pouličních stáncích – je velmi chutná a široce velmi oblíbená, také příjemně pikantní a žádaná v chladnějším deštivém počasí. Dochucuje se koriandrem a česnekem.</a:t>
            </a:r>
          </a:p>
          <a:p>
            <a:r>
              <a:rPr lang="cs-CZ" dirty="0"/>
              <a:t>„</a:t>
            </a:r>
            <a:r>
              <a:rPr lang="cs-CZ" i="1" dirty="0" err="1"/>
              <a:t>Khao</a:t>
            </a:r>
            <a:r>
              <a:rPr lang="cs-CZ" i="1" dirty="0"/>
              <a:t> </a:t>
            </a:r>
            <a:r>
              <a:rPr lang="cs-CZ" i="1" dirty="0" err="1"/>
              <a:t>phet</a:t>
            </a:r>
            <a:r>
              <a:rPr lang="cs-CZ" i="1" dirty="0"/>
              <a:t> </a:t>
            </a:r>
            <a:r>
              <a:rPr lang="cs-CZ" i="1" dirty="0" err="1"/>
              <a:t>gai</a:t>
            </a:r>
            <a:r>
              <a:rPr lang="cs-CZ" i="1" dirty="0"/>
              <a:t> </a:t>
            </a:r>
            <a:r>
              <a:rPr lang="cs-CZ" i="1" dirty="0" err="1"/>
              <a:t>sapparot</a:t>
            </a:r>
            <a:r>
              <a:rPr lang="cs-CZ" i="1" dirty="0"/>
              <a:t>“ </a:t>
            </a:r>
            <a:r>
              <a:rPr lang="cs-CZ" dirty="0"/>
              <a:t>nadýchaná </a:t>
            </a:r>
            <a:r>
              <a:rPr lang="cs-CZ" b="1" dirty="0"/>
              <a:t>ryže s drůbežím masem a ananasem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pic>
        <p:nvPicPr>
          <p:cNvPr id="63490" name="Picture 2" descr="&amp;Rcy;&amp;iecy;&amp;zcy;&amp;ucy;&amp;lcy;&amp;tcy;&amp;acy;&amp;tcy; &amp;scy; &amp;icy;&amp;zcy;&amp;ocy;&amp;bcy;&amp;rcy;&amp;acy;&amp;zhcy;&amp;iecy;&amp;ncy;&amp;icy;&amp;iecy; &amp;zcy;&amp;acy; Geang jeud wun s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0756" y="265689"/>
            <a:ext cx="5101244" cy="3825934"/>
          </a:xfrm>
          <a:prstGeom prst="rect">
            <a:avLst/>
          </a:prstGeom>
          <a:noFill/>
        </p:spPr>
      </p:pic>
      <p:pic>
        <p:nvPicPr>
          <p:cNvPr id="63492" name="Picture 4" descr="Pineapple Fried Rice - Khao Pad Sapparot by The High Heel Gourmet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6687" y="3404062"/>
            <a:ext cx="5213990" cy="34539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283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20426"/>
            <a:ext cx="10515600" cy="1325563"/>
          </a:xfrm>
        </p:spPr>
        <p:txBody>
          <a:bodyPr/>
          <a:lstStyle/>
          <a:p>
            <a:r>
              <a:rPr lang="cs-CZ" b="1" dirty="0"/>
              <a:t>Vietnamská kuchyně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46219"/>
            <a:ext cx="10515600" cy="6297770"/>
          </a:xfrm>
        </p:spPr>
        <p:txBody>
          <a:bodyPr>
            <a:normAutofit/>
          </a:bodyPr>
          <a:lstStyle/>
          <a:p>
            <a:r>
              <a:rPr lang="cs-CZ" b="1" dirty="0"/>
              <a:t>Etnické složení Vietnamu je různorodé </a:t>
            </a:r>
            <a:r>
              <a:rPr lang="cs-CZ" dirty="0"/>
              <a:t>– většina je národnosti vietnamské, silné </a:t>
            </a:r>
            <a:r>
              <a:rPr lang="cs-CZ" b="1" dirty="0"/>
              <a:t>menšiny jsou čínské, khmerské a thajské </a:t>
            </a:r>
            <a:r>
              <a:rPr lang="cs-CZ" dirty="0"/>
              <a:t>- to přináší i </a:t>
            </a:r>
            <a:r>
              <a:rPr lang="cs-CZ" b="1" dirty="0"/>
              <a:t>různé stravovací návyky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Podnebí </a:t>
            </a:r>
            <a:r>
              <a:rPr lang="cs-CZ" dirty="0"/>
              <a:t>rovněž silně ovlivňuje jídelní zvyky – </a:t>
            </a:r>
            <a:r>
              <a:rPr lang="cs-CZ" b="1" dirty="0"/>
              <a:t>na severu </a:t>
            </a:r>
            <a:r>
              <a:rPr lang="cs-CZ" dirty="0"/>
              <a:t>je podstatně chladnější klima, jí se tedy </a:t>
            </a:r>
            <a:r>
              <a:rPr lang="cs-CZ" b="1" dirty="0"/>
              <a:t>dušená masa, polévky, rýžové kaše, koření se černým pepřem</a:t>
            </a:r>
            <a:r>
              <a:rPr lang="cs-CZ" dirty="0"/>
              <a:t>. Na subtropickém</a:t>
            </a:r>
            <a:r>
              <a:rPr lang="cs-CZ" b="1" dirty="0"/>
              <a:t> jihu </a:t>
            </a:r>
            <a:r>
              <a:rPr lang="cs-CZ" dirty="0"/>
              <a:t>se pěstuje mnoho zeleniny a ovoce, </a:t>
            </a:r>
            <a:r>
              <a:rPr lang="cs-CZ" b="1" dirty="0"/>
              <a:t>vaří se rychle ve </a:t>
            </a:r>
            <a:r>
              <a:rPr lang="cs-CZ" b="1" dirty="0" err="1"/>
              <a:t>woku</a:t>
            </a:r>
            <a:r>
              <a:rPr lang="cs-CZ" b="1" dirty="0"/>
              <a:t>, koření se ostřeji. </a:t>
            </a:r>
          </a:p>
          <a:p>
            <a:r>
              <a:rPr lang="cs-CZ" b="1" dirty="0"/>
              <a:t>Hlavní složkou potravy je rýže v mnoha způsobech úpravy, vařená, pečená</a:t>
            </a:r>
            <a:r>
              <a:rPr lang="cs-CZ" dirty="0"/>
              <a:t>. Tvoří základ mnoha jídel, hlavně </a:t>
            </a:r>
            <a:r>
              <a:rPr lang="cs-CZ" b="1" dirty="0"/>
              <a:t>rýžových skleněných nudlí </a:t>
            </a:r>
            <a:r>
              <a:rPr lang="cs-CZ" dirty="0"/>
              <a:t>– tyto se používají např. do oblíbené tradiční vydatné </a:t>
            </a:r>
            <a:r>
              <a:rPr lang="cs-CZ" b="1" dirty="0"/>
              <a:t>vietnamské polévky „</a:t>
            </a:r>
            <a:r>
              <a:rPr lang="cs-CZ" b="1" i="1" dirty="0" err="1"/>
              <a:t>Pho</a:t>
            </a:r>
            <a:r>
              <a:rPr lang="cs-CZ" b="1" i="1" dirty="0"/>
              <a:t>“ </a:t>
            </a:r>
            <a:r>
              <a:rPr lang="cs-CZ" dirty="0"/>
              <a:t>(často se podává i na snídani) nebo </a:t>
            </a:r>
            <a:r>
              <a:rPr lang="cs-CZ" b="1" dirty="0"/>
              <a:t>zeleninových jarních závitků</a:t>
            </a:r>
            <a:r>
              <a:rPr lang="cs-CZ" dirty="0"/>
              <a:t>. </a:t>
            </a:r>
          </a:p>
          <a:p>
            <a:r>
              <a:rPr lang="cs-CZ" b="1" dirty="0"/>
              <a:t>Na pobřeží jsou na jídelníčku ryby a plody moře</a:t>
            </a:r>
            <a:r>
              <a:rPr lang="cs-CZ" dirty="0"/>
              <a:t>, dále ve vnitrozemí pak vepřové maso, drůbež. Specialitou jsou často velmi nezvyklé pokrmy – maso želv, hadů a jiných živočichů není žádnou výjimkou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176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46185"/>
            <a:ext cx="10515600" cy="1325563"/>
          </a:xfrm>
        </p:spPr>
        <p:txBody>
          <a:bodyPr/>
          <a:lstStyle/>
          <a:p>
            <a:r>
              <a:rPr lang="cs-CZ" b="1" dirty="0"/>
              <a:t>Charakteristika indické kuchyně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943600"/>
          </a:xfrm>
        </p:spPr>
        <p:txBody>
          <a:bodyPr>
            <a:normAutofit/>
          </a:bodyPr>
          <a:lstStyle/>
          <a:p>
            <a:r>
              <a:rPr lang="cs-CZ" b="1" dirty="0"/>
              <a:t>Z</a:t>
            </a:r>
            <a:r>
              <a:rPr lang="cs-CZ" b="1" dirty="0" smtClean="0"/>
              <a:t>abezpečuje </a:t>
            </a:r>
            <a:r>
              <a:rPr lang="cs-CZ" b="1" dirty="0"/>
              <a:t>výživu </a:t>
            </a:r>
            <a:r>
              <a:rPr lang="cs-CZ" dirty="0"/>
              <a:t>pro obrovské množství většinou chudších obyvatel, zejména v obrovských městských aglomeracích. </a:t>
            </a:r>
            <a:endParaRPr lang="cs-CZ" dirty="0" smtClean="0"/>
          </a:p>
          <a:p>
            <a:r>
              <a:rPr lang="cs-CZ" b="1" dirty="0" smtClean="0"/>
              <a:t>Systém </a:t>
            </a:r>
            <a:r>
              <a:rPr lang="cs-CZ" b="1" dirty="0"/>
              <a:t>stravování </a:t>
            </a:r>
            <a:r>
              <a:rPr lang="cs-CZ" dirty="0" smtClean="0"/>
              <a:t>- od </a:t>
            </a:r>
            <a:r>
              <a:rPr lang="cs-CZ" dirty="0"/>
              <a:t>luxusních restaurací, přes pouliční fast-foody, hromadné charitativní jídelny, až po neuvěřitelně fungující systém rozvozu jídel na objednávku ve vlastních nádobách klientů.</a:t>
            </a:r>
          </a:p>
          <a:p>
            <a:r>
              <a:rPr lang="cs-CZ" dirty="0"/>
              <a:t>Ř</a:t>
            </a:r>
            <a:r>
              <a:rPr lang="cs-CZ" dirty="0" smtClean="0"/>
              <a:t>ada </a:t>
            </a:r>
            <a:r>
              <a:rPr lang="cs-CZ" dirty="0"/>
              <a:t>kulturních, náboženských a etnických </a:t>
            </a:r>
            <a:r>
              <a:rPr lang="cs-CZ" b="1" dirty="0"/>
              <a:t>rozdílů mezi obyvatelstvem a řazení do jednotlivých kast </a:t>
            </a:r>
            <a:r>
              <a:rPr lang="cs-CZ" dirty="0"/>
              <a:t>a rodinných </a:t>
            </a:r>
            <a:r>
              <a:rPr lang="cs-CZ" dirty="0" smtClean="0"/>
              <a:t>společenství - rozdílnost </a:t>
            </a:r>
            <a:r>
              <a:rPr lang="cs-CZ" dirty="0"/>
              <a:t>ve stravovacích zvycích obyvatel a způsobu konzumace jídla. </a:t>
            </a:r>
            <a:endParaRPr lang="cs-CZ" dirty="0" smtClean="0"/>
          </a:p>
          <a:p>
            <a:r>
              <a:rPr lang="cs-CZ" b="1" dirty="0" smtClean="0"/>
              <a:t>Náboženské </a:t>
            </a:r>
            <a:r>
              <a:rPr lang="cs-CZ" b="1" dirty="0"/>
              <a:t>tradice Hindů </a:t>
            </a:r>
            <a:r>
              <a:rPr lang="cs-CZ" dirty="0"/>
              <a:t>(přes 80 % </a:t>
            </a:r>
            <a:r>
              <a:rPr lang="cs-CZ" dirty="0" smtClean="0"/>
              <a:t>obyvatelstva) </a:t>
            </a:r>
            <a:r>
              <a:rPr lang="cs-CZ" dirty="0"/>
              <a:t>zakazují např. konzumaci hovězího masa, ryb i vajec, víra budhistická je orientovaná na pouze rostlinnou stravu a muslimům je zase zapovězeno maso vepřové. </a:t>
            </a:r>
          </a:p>
        </p:txBody>
      </p:sp>
    </p:spTree>
    <p:extLst>
      <p:ext uri="{BB962C8B-B14F-4D97-AF65-F5344CB8AC3E}">
        <p14:creationId xmlns:p14="http://schemas.microsoft.com/office/powerpoint/2010/main" val="323950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&amp;Rcy;&amp;iecy;&amp;zcy;&amp;ucy;&amp;lcy;&amp;tcy;&amp;acy;&amp;tcy; &amp;s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8661" y="372631"/>
            <a:ext cx="8434958" cy="5994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18940"/>
            <a:ext cx="6284890" cy="6639059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/>
              <a:t>Koření</a:t>
            </a:r>
            <a:r>
              <a:rPr lang="cs-CZ" dirty="0"/>
              <a:t> se stejně jako v jiných částech jižní Asie – </a:t>
            </a:r>
            <a:r>
              <a:rPr lang="cs-CZ" b="1" dirty="0"/>
              <a:t>výrazné a aromatické byliny a koření </a:t>
            </a:r>
            <a:r>
              <a:rPr lang="cs-CZ" dirty="0"/>
              <a:t>jako česnek, zázvor, sezam, kokos, citrónová tráva, pepř, </a:t>
            </a:r>
            <a:r>
              <a:rPr lang="cs-CZ" dirty="0" err="1"/>
              <a:t>curry</a:t>
            </a:r>
            <a:r>
              <a:rPr lang="cs-CZ" dirty="0"/>
              <a:t>, oříšky a limetky najdeme v jídlech nejčastěji. </a:t>
            </a:r>
          </a:p>
          <a:p>
            <a:r>
              <a:rPr lang="cs-CZ" b="1" dirty="0"/>
              <a:t>Proslulá je také místní </a:t>
            </a:r>
            <a:r>
              <a:rPr lang="cs-CZ" b="1" i="1" dirty="0"/>
              <a:t>rybí omáčka</a:t>
            </a:r>
            <a:r>
              <a:rPr lang="cs-CZ" i="1" dirty="0"/>
              <a:t>, </a:t>
            </a:r>
            <a:r>
              <a:rPr lang="cs-CZ" dirty="0"/>
              <a:t>dodávající jídlům typickou slanou přichuť s výrazným aroma. Vyrábí se nakládáním mořských ryb do velkých kameninových nádob, mimo Vietnamu hlavně v zemích na jihu Asie. Prokvašená omáčka se po určitém čase vypouští spodem do nádob a nová dávka ryb se znovu doplní do horní části. 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Rybí omáčka je považovaná za jednu ze základních surovin asijské kuchyně. Skládá se ze tří chutí – kyselá, slaná a pikantní. Vyrábí se z čerstvých ančoviček (někdy se přidávají i jiné druhy ryb) a mořské soli, které se naloží do dřevěných sudů a nechají se </a:t>
            </a:r>
            <a:r>
              <a:rPr lang="cs-CZ" dirty="0" err="1" smtClean="0"/>
              <a:t>ferementovat</a:t>
            </a:r>
            <a:r>
              <a:rPr lang="cs-CZ" dirty="0" smtClean="0"/>
              <a:t> několik měsíců. Rybí omáčka se ve vietnamské kuchyni používá podobně jako </a:t>
            </a:r>
            <a:r>
              <a:rPr lang="cs-CZ" b="1" dirty="0" smtClean="0">
                <a:hlinkClick r:id="rId2"/>
              </a:rPr>
              <a:t>sójová omáčka</a:t>
            </a:r>
            <a:r>
              <a:rPr lang="cs-CZ" dirty="0" smtClean="0"/>
              <a:t> v Číně. Má specifickou chuť, která je typická pro jídla jihovýchodní a východní Asie a navíc dodá pokrmu slaný říz.</a:t>
            </a:r>
          </a:p>
          <a:p>
            <a:r>
              <a:rPr lang="cs-CZ" b="1" dirty="0"/>
              <a:t>Jídlo se podává při společném stolovaní na stůl všechno najednou</a:t>
            </a:r>
            <a:r>
              <a:rPr lang="cs-CZ" dirty="0"/>
              <a:t>, ve středu je obvykle velká nádoba s rýží, kolem pak různá jídla. </a:t>
            </a:r>
            <a:r>
              <a:rPr lang="cs-CZ" b="1" dirty="0"/>
              <a:t>K jídlům se pije obvykle zelený čaj,</a:t>
            </a:r>
            <a:r>
              <a:rPr lang="cs-CZ" dirty="0"/>
              <a:t> káva v menším množství, ale poměrně silná.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61442" name="Picture 2" descr="Nuoc cham vietnamese dipping sau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6436" y="949787"/>
            <a:ext cx="5120640" cy="5120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820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7286" y="339368"/>
            <a:ext cx="10515600" cy="1325563"/>
          </a:xfrm>
        </p:spPr>
        <p:txBody>
          <a:bodyPr/>
          <a:lstStyle/>
          <a:p>
            <a:r>
              <a:rPr lang="cs-CZ" dirty="0" smtClean="0"/>
              <a:t>Některá vietnamská jídla: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152" y="1120462"/>
            <a:ext cx="5447763" cy="6820907"/>
          </a:xfrm>
        </p:spPr>
        <p:txBody>
          <a:bodyPr/>
          <a:lstStyle/>
          <a:p>
            <a:r>
              <a:rPr lang="cs-CZ" i="1" dirty="0" smtClean="0"/>
              <a:t>„</a:t>
            </a:r>
            <a:r>
              <a:rPr lang="cs-CZ" i="1" dirty="0"/>
              <a:t>Cha </a:t>
            </a:r>
            <a:r>
              <a:rPr lang="cs-CZ" i="1" dirty="0" err="1"/>
              <a:t>gio</a:t>
            </a:r>
            <a:r>
              <a:rPr lang="cs-CZ" i="1" dirty="0"/>
              <a:t>“</a:t>
            </a:r>
            <a:r>
              <a:rPr lang="cs-CZ" dirty="0"/>
              <a:t>, </a:t>
            </a:r>
            <a:r>
              <a:rPr lang="cs-CZ" b="1" dirty="0"/>
              <a:t>fritované jarní rolky</a:t>
            </a:r>
            <a:r>
              <a:rPr lang="cs-CZ" dirty="0"/>
              <a:t>. Náplň se připravuje z na jemnou nakrájených změklých rýžových nudlí, jarní cibulky, česneku, vepřového masa (nebo také garnátů), směs se ochutí rybí omáčkou a pepřem. Po uležení se rolují porce do rýžového papíru a osmaží se v oleji rovnoměrně po všech stranách.</a:t>
            </a:r>
          </a:p>
          <a:p>
            <a:r>
              <a:rPr lang="cs-CZ" dirty="0"/>
              <a:t>„</a:t>
            </a:r>
            <a:r>
              <a:rPr lang="cs-CZ" i="1" dirty="0" err="1"/>
              <a:t>Thit</a:t>
            </a:r>
            <a:r>
              <a:rPr lang="cs-CZ" i="1" dirty="0"/>
              <a:t> </a:t>
            </a:r>
            <a:r>
              <a:rPr lang="cs-CZ" i="1" dirty="0" err="1"/>
              <a:t>heo</a:t>
            </a:r>
            <a:r>
              <a:rPr lang="cs-CZ" i="1" dirty="0"/>
              <a:t> </a:t>
            </a:r>
            <a:r>
              <a:rPr lang="cs-CZ" i="1" dirty="0" err="1"/>
              <a:t>kho</a:t>
            </a:r>
            <a:r>
              <a:rPr lang="cs-CZ" i="1" dirty="0"/>
              <a:t> </a:t>
            </a:r>
            <a:r>
              <a:rPr lang="cs-CZ" i="1" dirty="0" err="1"/>
              <a:t>tieu</a:t>
            </a:r>
            <a:r>
              <a:rPr lang="cs-CZ" i="1" dirty="0"/>
              <a:t>“ </a:t>
            </a:r>
            <a:r>
              <a:rPr lang="cs-CZ" b="1" dirty="0"/>
              <a:t>pečené vepřové maso s cukrem</a:t>
            </a:r>
            <a:r>
              <a:rPr lang="cs-CZ" dirty="0"/>
              <a:t>. Podává se s rýží a jemně nasekaným koriandrem</a:t>
            </a:r>
            <a:r>
              <a:rPr lang="cs-CZ" dirty="0" smtClean="0"/>
              <a:t>.</a:t>
            </a:r>
            <a:endParaRPr lang="cs-CZ" dirty="0"/>
          </a:p>
          <a:p>
            <a:endParaRPr lang="cs-CZ" dirty="0"/>
          </a:p>
        </p:txBody>
      </p:sp>
      <p:pic>
        <p:nvPicPr>
          <p:cNvPr id="60418" name="Picture 2" descr="&amp;Rcy;&amp;iecy;&amp;zcy;&amp;ucy;&amp;lcy;&amp;tcy;&amp;acy;&amp;tcy; &amp;scy; &amp;icy;&amp;zcy;&amp;ocy;&amp;bcy;&amp;rcy;&amp;acy;&amp;zhcy;&amp;iecy;&amp;ncy;&amp;icy;&amp;iecy; &amp;zcy;&amp;acy; Cha g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9670" y="362614"/>
            <a:ext cx="6191250" cy="4114801"/>
          </a:xfrm>
          <a:prstGeom prst="rect">
            <a:avLst/>
          </a:prstGeom>
          <a:noFill/>
        </p:spPr>
      </p:pic>
      <p:pic>
        <p:nvPicPr>
          <p:cNvPr id="60420" name="Picture 4" descr="https://i.ytimg.com/vi/k8dHhAlVtsI/hqdefault.jpg?custom=true&amp;w=168&amp;h=94&amp;stc=true&amp;jpg444=true&amp;jpgq=90&amp;sp=68&amp;sigh=2K9NEHJsOoQI8aTI5HloNxuSKZ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9868" y="4472247"/>
            <a:ext cx="4263894" cy="23857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482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97699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 smtClean="0"/>
              <a:t>Regionální typy: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56068"/>
            <a:ext cx="10515600" cy="5801932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Severoindická </a:t>
            </a:r>
            <a:r>
              <a:rPr lang="cs-CZ" b="1" dirty="0" smtClean="0"/>
              <a:t>- </a:t>
            </a:r>
            <a:r>
              <a:rPr lang="cs-CZ" dirty="0" smtClean="0"/>
              <a:t>relativně </a:t>
            </a:r>
            <a:r>
              <a:rPr lang="cs-CZ" dirty="0"/>
              <a:t>homogenní, </a:t>
            </a:r>
            <a:r>
              <a:rPr lang="cs-CZ" b="1" dirty="0" smtClean="0"/>
              <a:t>znaky </a:t>
            </a:r>
            <a:r>
              <a:rPr lang="cs-CZ" b="1" dirty="0"/>
              <a:t>orientální přípravy jídel</a:t>
            </a:r>
            <a:r>
              <a:rPr lang="cs-CZ" dirty="0"/>
              <a:t>. V horských oblastech není snadné pěstovat mnoho rostlinné produkce, proto se konzumují pokrmy masité a luštěninové. </a:t>
            </a:r>
            <a:r>
              <a:rPr lang="cs-CZ" b="1" dirty="0"/>
              <a:t>Jídla nejsou výrazně kořeněná</a:t>
            </a:r>
            <a:r>
              <a:rPr lang="cs-CZ" dirty="0"/>
              <a:t>, k dochucení se používá hlavně </a:t>
            </a:r>
            <a:r>
              <a:rPr lang="cs-CZ" dirty="0" smtClean="0"/>
              <a:t>kardamom, </a:t>
            </a:r>
            <a:r>
              <a:rPr lang="cs-CZ" dirty="0"/>
              <a:t>kmín, různé druhy oříšků a sušeného ovoce</a:t>
            </a:r>
            <a:r>
              <a:rPr lang="cs-CZ" dirty="0" smtClean="0"/>
              <a:t>.</a:t>
            </a:r>
            <a:endParaRPr lang="cs-CZ" dirty="0"/>
          </a:p>
          <a:p>
            <a:r>
              <a:rPr lang="cs-CZ" b="1" dirty="0"/>
              <a:t>Západoindická kuchyně </a:t>
            </a:r>
            <a:r>
              <a:rPr lang="cs-CZ" dirty="0" smtClean="0"/>
              <a:t>- </a:t>
            </a:r>
            <a:r>
              <a:rPr lang="cs-CZ" b="1" dirty="0" smtClean="0"/>
              <a:t>pikantní, ne </a:t>
            </a:r>
            <a:r>
              <a:rPr lang="cs-CZ" b="1" dirty="0"/>
              <a:t>příliš </a:t>
            </a:r>
            <a:r>
              <a:rPr lang="cs-CZ" b="1" dirty="0" smtClean="0"/>
              <a:t>ostrá jídla</a:t>
            </a:r>
            <a:r>
              <a:rPr lang="cs-CZ" dirty="0" smtClean="0"/>
              <a:t>, dochucené </a:t>
            </a:r>
            <a:r>
              <a:rPr lang="cs-CZ" b="1" dirty="0"/>
              <a:t>směsí kari koření </a:t>
            </a:r>
            <a:r>
              <a:rPr lang="cs-CZ" dirty="0"/>
              <a:t>výraznějšího charakteru. Často se k dochucení používá zde velmi oblíbený mangový prášek</a:t>
            </a:r>
            <a:r>
              <a:rPr lang="cs-CZ" dirty="0" smtClean="0"/>
              <a:t>.</a:t>
            </a:r>
            <a:endParaRPr lang="cs-CZ" dirty="0"/>
          </a:p>
          <a:p>
            <a:r>
              <a:rPr lang="cs-CZ" b="1" dirty="0"/>
              <a:t>Východoindická kuchyně - </a:t>
            </a:r>
            <a:r>
              <a:rPr lang="cs-CZ" dirty="0"/>
              <a:t>půda je z velké části </a:t>
            </a:r>
            <a:r>
              <a:rPr lang="cs-CZ" dirty="0" smtClean="0"/>
              <a:t>úrodná, místní </a:t>
            </a:r>
            <a:r>
              <a:rPr lang="cs-CZ" dirty="0"/>
              <a:t>kuchyně je </a:t>
            </a:r>
            <a:r>
              <a:rPr lang="cs-CZ" dirty="0" smtClean="0"/>
              <a:t>bohatší. </a:t>
            </a:r>
            <a:r>
              <a:rPr lang="cs-CZ" dirty="0"/>
              <a:t>Hojně jsou upravovány ryby (rybí </a:t>
            </a:r>
            <a:r>
              <a:rPr lang="cs-CZ" dirty="0" err="1"/>
              <a:t>curry</a:t>
            </a:r>
            <a:r>
              <a:rPr lang="cs-CZ" dirty="0"/>
              <a:t>), typickým kořením většiny hlavních jídel je </a:t>
            </a:r>
            <a:r>
              <a:rPr lang="cs-CZ" b="1" dirty="0"/>
              <a:t>směs pěti druhů koření, zvaná </a:t>
            </a:r>
            <a:r>
              <a:rPr lang="cs-CZ" b="1" dirty="0" err="1" smtClean="0"/>
              <a:t>Panch</a:t>
            </a:r>
            <a:r>
              <a:rPr lang="cs-CZ" b="1" dirty="0" smtClean="0"/>
              <a:t>-</a:t>
            </a:r>
            <a:r>
              <a:rPr lang="cs-CZ" b="1" dirty="0" err="1" smtClean="0"/>
              <a:t>phoron</a:t>
            </a:r>
            <a:r>
              <a:rPr lang="cs-CZ" dirty="0" smtClean="0"/>
              <a:t> </a:t>
            </a:r>
            <a:r>
              <a:rPr lang="cs-CZ" dirty="0"/>
              <a:t>(kmín, fenykl, pískavice modrá, hořčičné semínko a černý kmín). </a:t>
            </a:r>
            <a:endParaRPr lang="cs-CZ" dirty="0" smtClean="0"/>
          </a:p>
          <a:p>
            <a:r>
              <a:rPr lang="cs-CZ" dirty="0" smtClean="0"/>
              <a:t>Oblibě </a:t>
            </a:r>
            <a:r>
              <a:rPr lang="cs-CZ" dirty="0"/>
              <a:t>se těší sladká jídla s ovocem nebo oříšky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893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nch Phoron paanch phoran Indian spice seasoning bl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933" y="1006532"/>
            <a:ext cx="5891156" cy="4978631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1392647" y="359817"/>
            <a:ext cx="3831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Panch</a:t>
            </a:r>
            <a:r>
              <a:rPr lang="en-US" dirty="0" smtClean="0"/>
              <a:t> </a:t>
            </a:r>
            <a:r>
              <a:rPr lang="en-US" dirty="0" err="1" smtClean="0"/>
              <a:t>Phoron</a:t>
            </a:r>
            <a:r>
              <a:rPr lang="en-US" dirty="0" smtClean="0"/>
              <a:t> (Indian Five Spice Blend)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6417425" y="908735"/>
            <a:ext cx="562494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Tamarind indický zpestří jídelníček</a:t>
            </a:r>
          </a:p>
          <a:p>
            <a:r>
              <a:rPr lang="cs-CZ" dirty="0" smtClean="0"/>
              <a:t>Sušené lusky tamarindu v posledních létech lákají i naše milovníky exotických kuchyní. V čerstvém stavu obsahují chutnou dužninu, které se používá k přípravě nápojů, marmelád a tradičních asijských jídel. Tamarind je krásný a zajímavý tropický strom, v mnoha oblastech považovaný za posvátný. </a:t>
            </a:r>
            <a:endParaRPr lang="cs-CZ" dirty="0"/>
          </a:p>
        </p:txBody>
      </p:sp>
      <p:pic>
        <p:nvPicPr>
          <p:cNvPr id="1028" name="Picture 4" descr="tamarind indick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7568" y="3158837"/>
            <a:ext cx="4867275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56032"/>
            <a:ext cx="6812924" cy="6993228"/>
          </a:xfrm>
        </p:spPr>
        <p:txBody>
          <a:bodyPr>
            <a:normAutofit/>
          </a:bodyPr>
          <a:lstStyle/>
          <a:p>
            <a:r>
              <a:rPr lang="cs-CZ" b="1" dirty="0"/>
              <a:t>Jihoindická kuchyně </a:t>
            </a:r>
            <a:r>
              <a:rPr lang="cs-CZ" dirty="0" smtClean="0"/>
              <a:t>- </a:t>
            </a:r>
            <a:r>
              <a:rPr lang="cs-CZ" b="1" dirty="0" smtClean="0"/>
              <a:t>hodně </a:t>
            </a:r>
            <a:r>
              <a:rPr lang="cs-CZ" b="1" dirty="0"/>
              <a:t>jídel vegetariánských a je také považovaná za typickou indickou kuchyni</a:t>
            </a:r>
            <a:r>
              <a:rPr lang="cs-CZ" dirty="0"/>
              <a:t>, málo ovlivněnou jinými. Jídla jsou výrazně ostrá, používají se pálivé zelené chilli papričky a rovněž </a:t>
            </a:r>
            <a:r>
              <a:rPr lang="cs-CZ" b="1" dirty="0"/>
              <a:t>pikantní zeleninové chutney </a:t>
            </a:r>
            <a:r>
              <a:rPr lang="cs-CZ" dirty="0"/>
              <a:t>jako příloha. Typické je použití </a:t>
            </a:r>
            <a:r>
              <a:rPr lang="cs-CZ" b="1" dirty="0"/>
              <a:t>kokosového mléka a tamarindové ovocné šťávy </a:t>
            </a:r>
            <a:r>
              <a:rPr lang="cs-CZ" dirty="0"/>
              <a:t>při přípravě pokrmů</a:t>
            </a:r>
            <a:r>
              <a:rPr lang="cs-CZ" dirty="0" smtClean="0"/>
              <a:t>.</a:t>
            </a:r>
            <a:endParaRPr lang="cs-CZ" dirty="0"/>
          </a:p>
          <a:p>
            <a:r>
              <a:rPr lang="cs-CZ" b="1" dirty="0" smtClean="0"/>
              <a:t>Základem je </a:t>
            </a:r>
            <a:r>
              <a:rPr lang="cs-CZ" b="1" dirty="0"/>
              <a:t>použití hlavně dlouhozrnné rýže</a:t>
            </a:r>
            <a:r>
              <a:rPr lang="cs-CZ" b="1" i="1" dirty="0"/>
              <a:t> </a:t>
            </a:r>
            <a:r>
              <a:rPr lang="cs-CZ" b="1" dirty="0"/>
              <a:t>a pšeničné mouky. </a:t>
            </a:r>
            <a:endParaRPr lang="cs-CZ" b="1" dirty="0" smtClean="0"/>
          </a:p>
          <a:p>
            <a:r>
              <a:rPr lang="cs-CZ" b="1" i="1" dirty="0" smtClean="0"/>
              <a:t>Ryže</a:t>
            </a:r>
            <a:r>
              <a:rPr lang="cs-CZ" i="1" dirty="0" smtClean="0"/>
              <a:t> </a:t>
            </a:r>
            <a:r>
              <a:rPr lang="cs-CZ" dirty="0"/>
              <a:t>je pěstovaná za výrazného použití lidské pracovní síly na uměle zavlažovaných </a:t>
            </a:r>
            <a:r>
              <a:rPr lang="cs-CZ" dirty="0" smtClean="0"/>
              <a:t>políčkách </a:t>
            </a:r>
            <a:r>
              <a:rPr lang="cs-CZ" dirty="0"/>
              <a:t>a sklízí se </a:t>
            </a:r>
            <a:r>
              <a:rPr lang="cs-CZ" dirty="0" smtClean="0"/>
              <a:t>3 x </a:t>
            </a:r>
            <a:r>
              <a:rPr lang="cs-CZ" dirty="0"/>
              <a:t>ročně. </a:t>
            </a:r>
            <a:r>
              <a:rPr lang="cs-CZ" dirty="0" smtClean="0"/>
              <a:t>Na </a:t>
            </a:r>
            <a:r>
              <a:rPr lang="cs-CZ" dirty="0"/>
              <a:t>tržištích </a:t>
            </a:r>
            <a:r>
              <a:rPr lang="cs-CZ" dirty="0" smtClean="0"/>
              <a:t>nespočet </a:t>
            </a:r>
            <a:r>
              <a:rPr lang="cs-CZ" dirty="0"/>
              <a:t>druhů ryže v rozdílné kvalitě i ceně, kupuje se podle denní potřeby rodin a finančních možností na váhu. </a:t>
            </a:r>
            <a:endParaRPr lang="cs-CZ" dirty="0" smtClean="0"/>
          </a:p>
        </p:txBody>
      </p:sp>
      <p:sp>
        <p:nvSpPr>
          <p:cNvPr id="4" name="Obdélník 3"/>
          <p:cNvSpPr/>
          <p:nvPr/>
        </p:nvSpPr>
        <p:spPr>
          <a:xfrm>
            <a:off x="6683432" y="166360"/>
            <a:ext cx="550856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Tamarindy </a:t>
            </a:r>
            <a:r>
              <a:rPr lang="cs-CZ" dirty="0" smtClean="0"/>
              <a:t>našly široké uplatnění v léčitelství a kulinářství. Dužnina pomáhá při snižování horečky, povzbuzuje trávení (v Africe se dává slonům, když nechtějí žrát) a podporuje vylučování žluče. Má mírně projímavé účinky. Antiseptické účinky se využívají při zánětech krku, zánětu očních spojivek a při hemoroidech. Zajímavostí je použití při úžehu, otravě jídlem a po nadměrné konzumaci alkoholu. Listy a květy tamarindu se přikládají na naražené, vymknuté nebo oteklé klouby.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75778" name="Picture 2" descr="Recept Dý&amp;ncaron;ové &amp;ccaron;atní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25255" y="2718262"/>
            <a:ext cx="3050217" cy="2859578"/>
          </a:xfrm>
          <a:prstGeom prst="rect">
            <a:avLst/>
          </a:prstGeom>
          <a:noFill/>
        </p:spPr>
      </p:pic>
      <p:pic>
        <p:nvPicPr>
          <p:cNvPr id="75780" name="Picture 4" descr="&amp;Rcy;&amp;iecy;&amp;zcy;&amp;ucy;&amp;lcy;&amp;tcy;&amp;acy;&amp;tcy; &amp;scy; &amp;icy;&amp;zcy;&amp;ocy;&amp;bcy;&amp;rcy;&amp;acy;&amp;zhcy;&amp;iecy;&amp;ncy;&amp;icy;&amp;iecy; &amp;zcy;&amp;acy; dlouhozrnná rý&amp;zcaron;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6680" y="5182541"/>
            <a:ext cx="2421370" cy="15706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742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" y="103031"/>
            <a:ext cx="6645499" cy="6903075"/>
          </a:xfrm>
        </p:spPr>
        <p:txBody>
          <a:bodyPr>
            <a:normAutofit fontScale="85000" lnSpcReduction="20000"/>
          </a:bodyPr>
          <a:lstStyle/>
          <a:p>
            <a:r>
              <a:rPr lang="cs-CZ" sz="3100" dirty="0"/>
              <a:t>Z pšeničné mouky </a:t>
            </a:r>
            <a:r>
              <a:rPr lang="cs-CZ" sz="3100" dirty="0" smtClean="0"/>
              <a:t>celá </a:t>
            </a:r>
            <a:r>
              <a:rPr lang="cs-CZ" sz="3100" dirty="0"/>
              <a:t>řada těst na výrobu </a:t>
            </a:r>
            <a:r>
              <a:rPr lang="cs-CZ" sz="3100" b="1" dirty="0"/>
              <a:t>chleba a pšeničných placek</a:t>
            </a:r>
            <a:r>
              <a:rPr lang="cs-CZ" sz="3100" dirty="0"/>
              <a:t>, jako „</a:t>
            </a:r>
            <a:r>
              <a:rPr lang="cs-CZ" sz="3100" b="1" i="1" dirty="0" err="1"/>
              <a:t>Chapati</a:t>
            </a:r>
            <a:r>
              <a:rPr lang="cs-CZ" sz="3100" i="1" dirty="0"/>
              <a:t>“ – </a:t>
            </a:r>
            <a:r>
              <a:rPr lang="cs-CZ" sz="3100" dirty="0"/>
              <a:t>nekvašený chléb, </a:t>
            </a:r>
            <a:r>
              <a:rPr lang="cs-CZ" sz="3100" b="1" i="1" dirty="0" err="1"/>
              <a:t>Naan</a:t>
            </a:r>
            <a:r>
              <a:rPr lang="cs-CZ" sz="3100" i="1" dirty="0"/>
              <a:t> – </a:t>
            </a:r>
            <a:r>
              <a:rPr lang="cs-CZ" sz="3100" dirty="0"/>
              <a:t>chléb připravený klasicky s kváskem, nebo </a:t>
            </a:r>
            <a:r>
              <a:rPr lang="cs-CZ" sz="3100" b="1" i="1" dirty="0" err="1"/>
              <a:t>puri</a:t>
            </a:r>
            <a:r>
              <a:rPr lang="cs-CZ" sz="3100" i="1" dirty="0"/>
              <a:t> – </a:t>
            </a:r>
            <a:r>
              <a:rPr lang="cs-CZ" sz="3100" dirty="0"/>
              <a:t>fritovaný chléb. Placky slouží jako příloha k jídlům, ale také jako talíř, se kterým se jídlo podává a konzumuje. </a:t>
            </a:r>
            <a:endParaRPr lang="cs-CZ" sz="3100" dirty="0" smtClean="0"/>
          </a:p>
          <a:p>
            <a:r>
              <a:rPr lang="cs-CZ" sz="3100" dirty="0" smtClean="0"/>
              <a:t>K </a:t>
            </a:r>
            <a:r>
              <a:rPr lang="cs-CZ" sz="3100" dirty="0"/>
              <a:t>pečení placek slouží typická hliněná hluboká pec zvaná „</a:t>
            </a:r>
            <a:r>
              <a:rPr lang="cs-CZ" sz="3100" b="1" i="1" dirty="0" err="1"/>
              <a:t>Tandoor</a:t>
            </a:r>
            <a:r>
              <a:rPr lang="cs-CZ" sz="3100" i="1" dirty="0"/>
              <a:t>“</a:t>
            </a:r>
            <a:r>
              <a:rPr lang="cs-CZ" sz="3100" b="1" i="1" dirty="0"/>
              <a:t>, </a:t>
            </a:r>
            <a:r>
              <a:rPr lang="cs-CZ" sz="3100" dirty="0"/>
              <a:t>na jejíž rozpálené stěny (topí se dřevem) se placky rychle přikládají – zručnost a rychlost jsou nutnou podmínkou před popáleninami. </a:t>
            </a:r>
          </a:p>
          <a:p>
            <a:r>
              <a:rPr lang="cs-CZ" sz="3100" dirty="0"/>
              <a:t>Většina masitých pokrmů (hlavně drůbež) se dusí s použitím </a:t>
            </a:r>
            <a:r>
              <a:rPr lang="cs-CZ" sz="3100" b="1" dirty="0"/>
              <a:t>přepuštěného másla </a:t>
            </a:r>
            <a:r>
              <a:rPr lang="cs-CZ" sz="3100" dirty="0"/>
              <a:t>„</a:t>
            </a:r>
            <a:r>
              <a:rPr lang="cs-CZ" sz="3100" b="1" i="1" dirty="0" err="1"/>
              <a:t>Ghee</a:t>
            </a:r>
            <a:r>
              <a:rPr lang="cs-CZ" sz="3100" i="1" dirty="0"/>
              <a:t>“, </a:t>
            </a:r>
            <a:r>
              <a:rPr lang="cs-CZ" sz="3100" dirty="0"/>
              <a:t>přičemž se silně koření různými směsi koření </a:t>
            </a:r>
            <a:r>
              <a:rPr lang="cs-CZ" sz="3100" b="1" i="1" dirty="0" err="1"/>
              <a:t>curry</a:t>
            </a:r>
            <a:r>
              <a:rPr lang="cs-CZ" sz="3100" b="1" i="1" dirty="0"/>
              <a:t>, </a:t>
            </a:r>
            <a:r>
              <a:rPr lang="cs-CZ" sz="3100" dirty="0"/>
              <a:t>které dodává jídlu mnoho chuťových možností. </a:t>
            </a:r>
            <a:r>
              <a:rPr lang="cs-CZ" sz="3100" b="1" dirty="0"/>
              <a:t>Kari je </a:t>
            </a:r>
            <a:r>
              <a:rPr lang="cs-CZ" sz="3100" b="1" dirty="0" smtClean="0"/>
              <a:t>označení </a:t>
            </a:r>
            <a:r>
              <a:rPr lang="cs-CZ" sz="3100" b="1" dirty="0"/>
              <a:t>hotového jídla </a:t>
            </a:r>
            <a:r>
              <a:rPr lang="cs-CZ" sz="3100" dirty="0"/>
              <a:t>– název pro koření se nepřesně přenesl do Evropy prostřednictvím anglických kolonizátorů. Pokrm je pak velmi pikantní, má velmi málo vydušené šťávy, což přispívá k jeho lepší stravitelnosti a zajišťuje také možnost uchování hotového jídla v teplém prostředí.</a:t>
            </a:r>
          </a:p>
          <a:p>
            <a:endParaRPr lang="cs-CZ" dirty="0"/>
          </a:p>
        </p:txBody>
      </p:sp>
      <p:pic>
        <p:nvPicPr>
          <p:cNvPr id="74754" name="Picture 2" descr="https://upload.wikimedia.org/wikipedia/commons/thumb/b/b0/Charcoal_Fired_S.Steel_Body_Tandoor%2C_with_ash_tray_%26_temp._meter.JPG/1280px-Charcoal_Fired_S.Steel_Body_Tandoor%2C_with_ash_tray_%26_temp._me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810" y="0"/>
            <a:ext cx="4356334" cy="3260639"/>
          </a:xfrm>
          <a:prstGeom prst="rect">
            <a:avLst/>
          </a:prstGeom>
          <a:noFill/>
        </p:spPr>
      </p:pic>
      <p:pic>
        <p:nvPicPr>
          <p:cNvPr id="74756" name="Picture 4" descr="&amp;Rcy;&amp;iecy;&amp;zcy;&amp;ucy;&amp;lcy;&amp;tcy;&amp;acy;&amp;tcy; &amp;s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4502" y="3284798"/>
            <a:ext cx="4627418" cy="34734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931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910" y="365124"/>
            <a:ext cx="6529589" cy="6492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K takto dušenému masu se na závěr přípravy přidává </a:t>
            </a:r>
            <a:r>
              <a:rPr lang="cs-CZ" b="1" dirty="0" smtClean="0"/>
              <a:t>množství zeleniny</a:t>
            </a:r>
            <a:r>
              <a:rPr lang="cs-CZ" dirty="0" smtClean="0"/>
              <a:t>, hotový pokrm má díky máslu </a:t>
            </a:r>
            <a:r>
              <a:rPr lang="cs-CZ" dirty="0" err="1" smtClean="0"/>
              <a:t>ghee</a:t>
            </a:r>
            <a:r>
              <a:rPr lang="cs-CZ" dirty="0" smtClean="0"/>
              <a:t> jemnou oříškovou chuť, maso je měkké a velmi pikantní chuti. </a:t>
            </a:r>
          </a:p>
          <a:p>
            <a:r>
              <a:rPr lang="cs-CZ" dirty="0" smtClean="0"/>
              <a:t>Většina obyvatel však masité pokrmy nemá možnost často jíst, proto jsou většinou připravované i </a:t>
            </a:r>
            <a:r>
              <a:rPr lang="cs-CZ" b="1" dirty="0" smtClean="0"/>
              <a:t>různé druhy luštěnin</a:t>
            </a:r>
            <a:r>
              <a:rPr lang="cs-CZ" b="1" i="1" dirty="0" smtClean="0"/>
              <a:t>, </a:t>
            </a:r>
            <a:r>
              <a:rPr lang="cs-CZ" dirty="0" smtClean="0"/>
              <a:t>jako hrášek, čočka, fazole.</a:t>
            </a:r>
          </a:p>
          <a:p>
            <a:r>
              <a:rPr lang="cs-CZ" dirty="0" smtClean="0"/>
              <a:t> V tradiční vegetariánské kuchyni se používá </a:t>
            </a:r>
            <a:r>
              <a:rPr lang="cs-CZ" b="1" dirty="0" smtClean="0"/>
              <a:t>měkký sýr zvaný „</a:t>
            </a:r>
            <a:r>
              <a:rPr lang="cs-CZ" b="1" i="1" dirty="0" err="1" smtClean="0"/>
              <a:t>Paneer</a:t>
            </a:r>
            <a:r>
              <a:rPr lang="cs-CZ" i="1" dirty="0" smtClean="0"/>
              <a:t>“</a:t>
            </a:r>
            <a:r>
              <a:rPr lang="cs-CZ" b="1" i="1" dirty="0" smtClean="0"/>
              <a:t>, </a:t>
            </a:r>
            <a:r>
              <a:rPr lang="cs-CZ" dirty="0" smtClean="0"/>
              <a:t>neodmyslitelnou součástí mnoha jídel je také </a:t>
            </a:r>
            <a:r>
              <a:rPr lang="cs-CZ" b="1" dirty="0" smtClean="0"/>
              <a:t>jogurt</a:t>
            </a:r>
            <a:r>
              <a:rPr lang="cs-CZ" b="1" i="1" dirty="0" smtClean="0"/>
              <a:t>. </a:t>
            </a:r>
            <a:endParaRPr lang="cs-CZ" dirty="0" smtClean="0"/>
          </a:p>
        </p:txBody>
      </p:sp>
      <p:sp>
        <p:nvSpPr>
          <p:cNvPr id="72706" name="AutoShape 2" descr="paneer &amp;ocy;&amp;tcy; www.foodnetwork.com"/>
          <p:cNvSpPr>
            <a:spLocks noChangeAspect="1" noChangeArrowheads="1"/>
          </p:cNvSpPr>
          <p:nvPr/>
        </p:nvSpPr>
        <p:spPr bwMode="auto">
          <a:xfrm>
            <a:off x="155575" y="-319088"/>
            <a:ext cx="876300" cy="666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2708" name="AutoShape 4" descr="paneer &amp;ocy;&amp;tcy; www.foodnetwork.com"/>
          <p:cNvSpPr>
            <a:spLocks noChangeAspect="1" noChangeArrowheads="1"/>
          </p:cNvSpPr>
          <p:nvPr/>
        </p:nvSpPr>
        <p:spPr bwMode="auto">
          <a:xfrm>
            <a:off x="155575" y="-319088"/>
            <a:ext cx="876300" cy="666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2710" name="AutoShape 6" descr="paneer &amp;ocy;&amp;tcy; www.foodnetwork.com"/>
          <p:cNvSpPr>
            <a:spLocks noChangeAspect="1" noChangeArrowheads="1"/>
          </p:cNvSpPr>
          <p:nvPr/>
        </p:nvSpPr>
        <p:spPr bwMode="auto">
          <a:xfrm>
            <a:off x="155575" y="-319088"/>
            <a:ext cx="876300" cy="666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2712" name="Picture 8" descr="Panir Paneer Indian cheese fre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0373" y="1138844"/>
            <a:ext cx="5087385" cy="38155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295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http://ichef.bbci.co.uk/food/ic/food_16x9_506/recipes/naan_86626_16x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7321" y="317643"/>
            <a:ext cx="4819650" cy="2714626"/>
          </a:xfrm>
          <a:prstGeom prst="rect">
            <a:avLst/>
          </a:prstGeom>
          <a:noFill/>
        </p:spPr>
      </p:pic>
      <p:pic>
        <p:nvPicPr>
          <p:cNvPr id="92164" name="Picture 4" descr="shutterstock_1573694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5634" y="3156066"/>
            <a:ext cx="4762500" cy="3181350"/>
          </a:xfrm>
          <a:prstGeom prst="rect">
            <a:avLst/>
          </a:prstGeom>
          <a:noFill/>
        </p:spPr>
      </p:pic>
      <p:pic>
        <p:nvPicPr>
          <p:cNvPr id="92168" name="Picture 8" descr="https://upload.wikimedia.org/wikipedia/commons/1/1e/Indiandishes.jpg?147861164255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532" y="1801784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152" y="90152"/>
            <a:ext cx="6252459" cy="6767848"/>
          </a:xfrm>
        </p:spPr>
        <p:txBody>
          <a:bodyPr>
            <a:normAutofit/>
          </a:bodyPr>
          <a:lstStyle/>
          <a:p>
            <a:r>
              <a:rPr lang="cs-CZ" dirty="0"/>
              <a:t>Dalšími pro nás nezvyklými potravinami v indické kuchyni je např. </a:t>
            </a:r>
            <a:r>
              <a:rPr lang="cs-CZ" b="1" i="1" dirty="0" err="1"/>
              <a:t>besan</a:t>
            </a:r>
            <a:r>
              <a:rPr lang="cs-CZ" b="1" i="1" dirty="0"/>
              <a:t> </a:t>
            </a:r>
            <a:r>
              <a:rPr lang="cs-CZ" b="1" dirty="0"/>
              <a:t>(mouka z cizrny)</a:t>
            </a:r>
            <a:r>
              <a:rPr lang="cs-CZ" dirty="0"/>
              <a:t> nebo </a:t>
            </a:r>
            <a:r>
              <a:rPr lang="cs-CZ" b="1" i="1" dirty="0" err="1"/>
              <a:t>jaggery</a:t>
            </a:r>
            <a:r>
              <a:rPr lang="cs-CZ" b="1" dirty="0"/>
              <a:t> (hnědý nerafinovaný cukr z cukrové třtiny nebo palmové šťávy</a:t>
            </a:r>
            <a:r>
              <a:rPr lang="cs-CZ" dirty="0"/>
              <a:t>), který se používá při přípravě sladkých jídel, do nichž se přidává množství zejména sušeného ovoce a různých druhů oříšků.</a:t>
            </a:r>
          </a:p>
          <a:p>
            <a:r>
              <a:rPr lang="cs-CZ" b="1" dirty="0"/>
              <a:t>Z nápojů je patrně nejznámější nápoj zvaný </a:t>
            </a:r>
            <a:r>
              <a:rPr lang="cs-CZ" b="1" i="1" dirty="0" err="1"/>
              <a:t>Lassi</a:t>
            </a:r>
            <a:r>
              <a:rPr lang="cs-CZ" b="1" i="1" dirty="0"/>
              <a:t>, </a:t>
            </a:r>
            <a:r>
              <a:rPr lang="cs-CZ" dirty="0"/>
              <a:t>který je připravován ve sladké variantě (ledová voda, </a:t>
            </a:r>
            <a:r>
              <a:rPr lang="cs-CZ" b="1" dirty="0"/>
              <a:t>jogurt</a:t>
            </a:r>
            <a:r>
              <a:rPr lang="cs-CZ" dirty="0"/>
              <a:t>, cukr, šafrán, ovoce) nebo také slané variantě (voda, jogurt, sůl, koření), pije se k ostrým jídlům, díky mléčné složce nejlépe eliminuje pálivost jídla a přispívá k jeho lepší stravitelnosti.</a:t>
            </a:r>
          </a:p>
          <a:p>
            <a:endParaRPr lang="cs-CZ" dirty="0"/>
          </a:p>
        </p:txBody>
      </p:sp>
      <p:pic>
        <p:nvPicPr>
          <p:cNvPr id="71682" name="Picture 2" descr="&amp;Rcy;&amp;iecy;&amp;zcy;&amp;ucy;&amp;lcy;&amp;tcy;&amp;acy;&amp;tcy; &amp;scy; &amp;icy;&amp;zcy;&amp;ocy;&amp;bcy;&amp;rcy;&amp;acy;&amp;zhcy;&amp;iecy;&amp;ncy;&amp;icy;&amp;iecy; &amp;zcy;&amp;acy; bes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1259" y="216131"/>
            <a:ext cx="4925600" cy="3300153"/>
          </a:xfrm>
          <a:prstGeom prst="rect">
            <a:avLst/>
          </a:prstGeom>
          <a:noFill/>
        </p:spPr>
      </p:pic>
      <p:pic>
        <p:nvPicPr>
          <p:cNvPr id="71684" name="Picture 4" descr="&amp;Rcy;&amp;iecy;&amp;zcy;&amp;ucy;&amp;lcy;&amp;tcy;&amp;acy;&amp;tcy; &amp;scy; &amp;icy;&amp;zcy;&amp;ocy;&amp;bcy;&amp;rcy;&amp;acy;&amp;zhcy;&amp;iecy;&amp;ncy;&amp;icy;&amp;iecy; &amp;zcy;&amp;acy; jagge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92937" y="3956858"/>
            <a:ext cx="2901142" cy="2901142"/>
          </a:xfrm>
          <a:prstGeom prst="rect">
            <a:avLst/>
          </a:prstGeom>
          <a:noFill/>
        </p:spPr>
      </p:pic>
      <p:pic>
        <p:nvPicPr>
          <p:cNvPr id="71686" name="Picture 6" descr="&amp;Rcy;&amp;iecy;&amp;zcy;&amp;ucy;&amp;lcy;&amp;tcy;&amp;acy;&amp;tcy; &amp;scy; &amp;icy;&amp;zcy;&amp;ocy;&amp;bcy;&amp;rcy;&amp;acy;&amp;zhcy;&amp;iecy;&amp;ncy;&amp;icy;&amp;iecy; &amp;zcy;&amp;acy; Lass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1048" y="3667459"/>
            <a:ext cx="3457575" cy="2592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247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2201</Words>
  <Application>Microsoft Office PowerPoint</Application>
  <PresentationFormat>Širokoúhlá obrazovka</PresentationFormat>
  <Paragraphs>65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Motiv Office</vt:lpstr>
      <vt:lpstr>Indická, thajská, vietnamská, africká, orientální a islámská kuchyně </vt:lpstr>
      <vt:lpstr>Charakteristika indické kuchyně </vt:lpstr>
      <vt:lpstr>Regionální typy: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Některá typická indická jídla </vt:lpstr>
      <vt:lpstr>Prezentace aplikace PowerPoint</vt:lpstr>
      <vt:lpstr>Prezentace aplikace PowerPoint</vt:lpstr>
      <vt:lpstr>Thajská kuchyně </vt:lpstr>
      <vt:lpstr>Prezentace aplikace PowerPoint</vt:lpstr>
      <vt:lpstr>Prezentace aplikace PowerPoint</vt:lpstr>
      <vt:lpstr>Prezentace aplikace PowerPoint</vt:lpstr>
      <vt:lpstr>Některé typické thajské pokrmy: </vt:lpstr>
      <vt:lpstr>Prezentace aplikace PowerPoint</vt:lpstr>
      <vt:lpstr>Vietnamská kuchyně </vt:lpstr>
      <vt:lpstr>Prezentace aplikace PowerPoint</vt:lpstr>
      <vt:lpstr>Prezentace aplikace PowerPoint</vt:lpstr>
      <vt:lpstr>Některá vietnamská jídla: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U3V</dc:title>
  <dc:creator>Mirka</dc:creator>
  <cp:lastModifiedBy>Mirka</cp:lastModifiedBy>
  <cp:revision>78</cp:revision>
  <dcterms:created xsi:type="dcterms:W3CDTF">2016-10-09T14:31:14Z</dcterms:created>
  <dcterms:modified xsi:type="dcterms:W3CDTF">2021-05-03T09:59:44Z</dcterms:modified>
</cp:coreProperties>
</file>