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323" r:id="rId4"/>
    <p:sldId id="269" r:id="rId5"/>
    <p:sldId id="270" r:id="rId6"/>
    <p:sldId id="324" r:id="rId7"/>
    <p:sldId id="271" r:id="rId8"/>
    <p:sldId id="347" r:id="rId9"/>
    <p:sldId id="325" r:id="rId10"/>
    <p:sldId id="272" r:id="rId11"/>
    <p:sldId id="273" r:id="rId12"/>
    <p:sldId id="326" r:id="rId13"/>
    <p:sldId id="274" r:id="rId14"/>
    <p:sldId id="341" r:id="rId15"/>
    <p:sldId id="275" r:id="rId16"/>
    <p:sldId id="276" r:id="rId17"/>
    <p:sldId id="277" r:id="rId18"/>
    <p:sldId id="278" r:id="rId19"/>
    <p:sldId id="328" r:id="rId20"/>
    <p:sldId id="279" r:id="rId21"/>
    <p:sldId id="342" r:id="rId22"/>
    <p:sldId id="343" r:id="rId23"/>
    <p:sldId id="329" r:id="rId24"/>
    <p:sldId id="280" r:id="rId25"/>
    <p:sldId id="281" r:id="rId26"/>
    <p:sldId id="330" r:id="rId27"/>
    <p:sldId id="282" r:id="rId28"/>
    <p:sldId id="283" r:id="rId29"/>
    <p:sldId id="284" r:id="rId30"/>
    <p:sldId id="344" r:id="rId31"/>
    <p:sldId id="285" r:id="rId32"/>
    <p:sldId id="345" r:id="rId33"/>
    <p:sldId id="286" r:id="rId34"/>
    <p:sldId id="346" r:id="rId35"/>
    <p:sldId id="287" r:id="rId36"/>
    <p:sldId id="331" r:id="rId37"/>
    <p:sldId id="288" r:id="rId38"/>
    <p:sldId id="289" r:id="rId39"/>
    <p:sldId id="332" r:id="rId40"/>
    <p:sldId id="293" r:id="rId41"/>
    <p:sldId id="348" r:id="rId42"/>
    <p:sldId id="333" r:id="rId43"/>
    <p:sldId id="294" r:id="rId44"/>
    <p:sldId id="334" r:id="rId45"/>
    <p:sldId id="383"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865779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55174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191653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427391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38147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814AED4-D1DD-4090-9EF0-F1E8396EFF57}" type="datetimeFigureOut">
              <a:rPr lang="cs-CZ" smtClean="0"/>
              <a:pPr/>
              <a:t>3.5.2021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193902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814AED4-D1DD-4090-9EF0-F1E8396EFF57}" type="datetimeFigureOut">
              <a:rPr lang="cs-CZ" smtClean="0"/>
              <a:pPr/>
              <a:t>3.5.2021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56805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814AED4-D1DD-4090-9EF0-F1E8396EFF57}" type="datetimeFigureOut">
              <a:rPr lang="cs-CZ" smtClean="0"/>
              <a:pPr/>
              <a:t>3.5.2021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9763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814AED4-D1DD-4090-9EF0-F1E8396EFF57}" type="datetimeFigureOut">
              <a:rPr lang="cs-CZ" smtClean="0"/>
              <a:pPr/>
              <a:t>3.5.2021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390764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14AED4-D1DD-4090-9EF0-F1E8396EFF57}" type="datetimeFigureOut">
              <a:rPr lang="cs-CZ" smtClean="0"/>
              <a:pPr/>
              <a:t>3.5.2021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132966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14AED4-D1DD-4090-9EF0-F1E8396EFF57}" type="datetimeFigureOut">
              <a:rPr lang="cs-CZ" smtClean="0"/>
              <a:pPr/>
              <a:t>3.5.2021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ED8DDC-5C07-433F-AFC7-B92291F15D62}" type="slidenum">
              <a:rPr lang="cs-CZ" smtClean="0"/>
              <a:pPr/>
              <a:t>‹#›</a:t>
            </a:fld>
            <a:endParaRPr lang="cs-CZ"/>
          </a:p>
        </p:txBody>
      </p:sp>
    </p:spTree>
    <p:extLst>
      <p:ext uri="{BB962C8B-B14F-4D97-AF65-F5344CB8AC3E}">
        <p14:creationId xmlns:p14="http://schemas.microsoft.com/office/powerpoint/2010/main" val="247326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4AED4-D1DD-4090-9EF0-F1E8396EFF57}" type="datetimeFigureOut">
              <a:rPr lang="cs-CZ" smtClean="0"/>
              <a:pPr/>
              <a:t>3.5.2021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D8DDC-5C07-433F-AFC7-B92291F15D62}" type="slidenum">
              <a:rPr lang="cs-CZ" smtClean="0"/>
              <a:pPr/>
              <a:t>‹#›</a:t>
            </a:fld>
            <a:endParaRPr lang="cs-CZ"/>
          </a:p>
        </p:txBody>
      </p:sp>
    </p:spTree>
    <p:extLst>
      <p:ext uri="{BB962C8B-B14F-4D97-AF65-F5344CB8AC3E}">
        <p14:creationId xmlns:p14="http://schemas.microsoft.com/office/powerpoint/2010/main" val="366061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A</a:t>
            </a:r>
            <a:r>
              <a:rPr lang="cs-CZ" dirty="0" smtClean="0"/>
              <a:t>frická</a:t>
            </a:r>
            <a:r>
              <a:rPr lang="cs-CZ" dirty="0" smtClean="0"/>
              <a:t>, orientální a islámská</a:t>
            </a:r>
            <a:r>
              <a:rPr lang="cs-CZ" dirty="0"/>
              <a:t> </a:t>
            </a:r>
            <a:r>
              <a:rPr lang="cs-CZ" dirty="0" smtClean="0"/>
              <a:t>kuchyně </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778357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463638"/>
            <a:ext cx="10515600" cy="6394362"/>
          </a:xfrm>
        </p:spPr>
        <p:txBody>
          <a:bodyPr>
            <a:normAutofit lnSpcReduction="10000"/>
          </a:bodyPr>
          <a:lstStyle/>
          <a:p>
            <a:r>
              <a:rPr lang="cs-CZ" b="1" i="1" dirty="0"/>
              <a:t>Stravovací režim </a:t>
            </a:r>
            <a:r>
              <a:rPr lang="cs-CZ" i="1" dirty="0"/>
              <a:t>v této části Afriky je poplatný počasí </a:t>
            </a:r>
            <a:r>
              <a:rPr lang="cs-CZ" dirty="0"/>
              <a:t>– přes den se jí velmi střídmě, hlavním jídlem dne se obvykle pozdě po setmění stává večeře. </a:t>
            </a:r>
            <a:endParaRPr lang="cs-CZ" dirty="0" smtClean="0"/>
          </a:p>
          <a:p>
            <a:r>
              <a:rPr lang="cs-CZ" b="1" dirty="0" smtClean="0"/>
              <a:t>Arabové </a:t>
            </a:r>
            <a:r>
              <a:rPr lang="cs-CZ" b="1" dirty="0"/>
              <a:t>jsou v zásadě velmi pohostinným národem</a:t>
            </a:r>
            <a:r>
              <a:rPr lang="cs-CZ" dirty="0"/>
              <a:t>. Při vaření se vždy připravuje </a:t>
            </a:r>
            <a:r>
              <a:rPr lang="cs-CZ" b="1" dirty="0"/>
              <a:t>jedna kompletní porce jídla navíc</a:t>
            </a:r>
            <a:r>
              <a:rPr lang="cs-CZ" dirty="0"/>
              <a:t>, pro případ příchodu nečekaného hosta ke společnému stolu. Všechna jídla jsou přinesena současně.</a:t>
            </a:r>
          </a:p>
          <a:p>
            <a:r>
              <a:rPr lang="cs-CZ" b="1" dirty="0"/>
              <a:t>Host pána domu musí ochutnat všechna podávaná jídla. Na talíři je nutno vždy nechat malý zbytek pokrmu </a:t>
            </a:r>
            <a:r>
              <a:rPr lang="cs-CZ" dirty="0"/>
              <a:t>– u prázdného talíře po jídle má hostitel dojem, že nejste ještě zasyceni a automaticky přidá další porci jídla. </a:t>
            </a:r>
            <a:r>
              <a:rPr lang="cs-CZ" dirty="0" smtClean="0"/>
              <a:t>Jí </a:t>
            </a:r>
            <a:r>
              <a:rPr lang="cs-CZ" dirty="0"/>
              <a:t>se tradičně vsedě naproti sobě naboso, nohy jsou zkříženy, nebo nataženy k protějšímu stolovníkovi. </a:t>
            </a:r>
            <a:endParaRPr lang="cs-CZ" dirty="0" smtClean="0"/>
          </a:p>
          <a:p>
            <a:r>
              <a:rPr lang="cs-CZ" b="1" dirty="0" smtClean="0"/>
              <a:t>Zažitým </a:t>
            </a:r>
            <a:r>
              <a:rPr lang="cs-CZ" b="1" dirty="0"/>
              <a:t>zvykem je pozdrav jako poděkovaní za jídlo </a:t>
            </a:r>
            <a:r>
              <a:rPr lang="cs-CZ" dirty="0"/>
              <a:t>– před začátkem jídla se předem poděkuje arabským slovem „</a:t>
            </a:r>
            <a:r>
              <a:rPr lang="cs-CZ" dirty="0" err="1"/>
              <a:t>bismallah</a:t>
            </a:r>
            <a:r>
              <a:rPr lang="cs-CZ" dirty="0"/>
              <a:t>“ (v překladu něco jako ve jménu boha), po skončení hostiny pak slovem „</a:t>
            </a:r>
            <a:r>
              <a:rPr lang="cs-CZ" dirty="0" err="1"/>
              <a:t>alhamdulilah</a:t>
            </a:r>
            <a:r>
              <a:rPr lang="cs-CZ" dirty="0"/>
              <a:t>“ </a:t>
            </a:r>
            <a:r>
              <a:rPr lang="cs-CZ" dirty="0" smtClean="0"/>
              <a:t>– poděkování </a:t>
            </a:r>
            <a:r>
              <a:rPr lang="cs-CZ" dirty="0"/>
              <a:t>všemohoucímu</a:t>
            </a:r>
            <a:r>
              <a:rPr lang="cs-CZ" dirty="0" smtClean="0"/>
              <a:t>.</a:t>
            </a:r>
            <a:endParaRPr lang="cs-CZ" dirty="0"/>
          </a:p>
        </p:txBody>
      </p:sp>
    </p:spTree>
    <p:extLst>
      <p:ext uri="{BB962C8B-B14F-4D97-AF65-F5344CB8AC3E}">
        <p14:creationId xmlns:p14="http://schemas.microsoft.com/office/powerpoint/2010/main" val="399236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pPr marL="0" indent="0">
              <a:buNone/>
            </a:pPr>
            <a:r>
              <a:rPr lang="cs-CZ" b="1" dirty="0"/>
              <a:t>Egyptská kuchyně </a:t>
            </a:r>
          </a:p>
          <a:p>
            <a:r>
              <a:rPr lang="cs-CZ" dirty="0"/>
              <a:t>produkce potravin je v Egyptě problém, vybudování Asuánské přehrady omezilo časté záplavy kolem Nilu, ovšem také velmi zmenšilo zemědělsky využitelné plochy, úrodné bahno už není řekou přirozeně naplavováno po dolním toku řeky. I když je obyvatelstvo převážně muslimské víry a dodržuje zásady střídmého stravování i ramadanu, plodiny jako </a:t>
            </a:r>
            <a:r>
              <a:rPr lang="cs-CZ" b="1" dirty="0"/>
              <a:t>pšenice se z velké většiny dováží</a:t>
            </a:r>
            <a:r>
              <a:rPr lang="cs-CZ" dirty="0"/>
              <a:t>. Už odedávna bylo kuchařské umění ve starém Egyptě velmi ceněno a při budování hrobek faraonů se ukládaly vybrané lahůdky i recepty pro potřeby posmrtného života společně s panovníkem. </a:t>
            </a:r>
          </a:p>
          <a:p>
            <a:r>
              <a:rPr lang="cs-CZ" dirty="0"/>
              <a:t>V domácnostech se stoluje tradičně, jídla v menších porcích ale v široké rozmanitosti se přináší najednou. Jí se podle tradice pouze prsty pravé ruky, v arabském světě je leva ruka považovaná za nečistou. </a:t>
            </a:r>
          </a:p>
          <a:p>
            <a:endParaRPr lang="cs-CZ" dirty="0"/>
          </a:p>
        </p:txBody>
      </p:sp>
    </p:spTree>
    <p:extLst>
      <p:ext uri="{BB962C8B-B14F-4D97-AF65-F5344CB8AC3E}">
        <p14:creationId xmlns:p14="http://schemas.microsoft.com/office/powerpoint/2010/main" val="3186954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03031" y="154546"/>
            <a:ext cx="6645499" cy="6703454"/>
          </a:xfrm>
        </p:spPr>
        <p:txBody>
          <a:bodyPr>
            <a:normAutofit fontScale="92500"/>
          </a:bodyPr>
          <a:lstStyle/>
          <a:p>
            <a:r>
              <a:rPr lang="cs-CZ" dirty="0"/>
              <a:t>Jako </a:t>
            </a:r>
            <a:r>
              <a:rPr lang="cs-CZ" b="1" dirty="0"/>
              <a:t>předkrm</a:t>
            </a:r>
            <a:r>
              <a:rPr lang="cs-CZ" dirty="0"/>
              <a:t> se obvykle podává zelenina </a:t>
            </a:r>
            <a:r>
              <a:rPr lang="cs-CZ" dirty="0" smtClean="0"/>
              <a:t>nebo sezamová </a:t>
            </a:r>
            <a:r>
              <a:rPr lang="cs-CZ" dirty="0"/>
              <a:t>pasta, </a:t>
            </a:r>
            <a:r>
              <a:rPr lang="cs-CZ" b="1" dirty="0"/>
              <a:t>humus </a:t>
            </a:r>
            <a:r>
              <a:rPr lang="cs-CZ" b="1" dirty="0" smtClean="0"/>
              <a:t>–tuhá </a:t>
            </a:r>
            <a:r>
              <a:rPr lang="cs-CZ" b="1" dirty="0"/>
              <a:t>kaše </a:t>
            </a:r>
            <a:r>
              <a:rPr lang="cs-CZ" dirty="0"/>
              <a:t>z římského hrachu) doplněná o místní chlebovou placku a olivový olej.</a:t>
            </a:r>
          </a:p>
          <a:p>
            <a:r>
              <a:rPr lang="cs-CZ" b="1" dirty="0"/>
              <a:t>Hlavní jídlo je často grilované maso kebab nebo také mleté maso na rožni </a:t>
            </a:r>
            <a:r>
              <a:rPr lang="cs-CZ" dirty="0"/>
              <a:t>(hovězí se téměř nevyskytuje). </a:t>
            </a:r>
            <a:endParaRPr lang="cs-CZ" dirty="0" smtClean="0"/>
          </a:p>
          <a:p>
            <a:r>
              <a:rPr lang="cs-CZ" b="1" dirty="0" smtClean="0"/>
              <a:t>Moučník </a:t>
            </a:r>
            <a:r>
              <a:rPr lang="cs-CZ" dirty="0"/>
              <a:t>se stává z čerstvého ovoce, ev. ze sladkých moučníků s rozinkami, oříšky a mandlemi. </a:t>
            </a:r>
            <a:endParaRPr lang="cs-CZ" dirty="0" smtClean="0"/>
          </a:p>
          <a:p>
            <a:r>
              <a:rPr lang="cs-CZ" dirty="0" smtClean="0"/>
              <a:t>Talíře </a:t>
            </a:r>
            <a:r>
              <a:rPr lang="cs-CZ" dirty="0"/>
              <a:t>se nikdy úplně nedojídají, jinak je to považováno za znamení, že jídlo hostu nechutnalo. </a:t>
            </a:r>
            <a:endParaRPr lang="cs-CZ" dirty="0" smtClean="0"/>
          </a:p>
          <a:p>
            <a:r>
              <a:rPr lang="cs-CZ" dirty="0" smtClean="0"/>
              <a:t>Pokyn </a:t>
            </a:r>
            <a:r>
              <a:rPr lang="cs-CZ" dirty="0"/>
              <a:t>k ukončení jídla dává hostitel, když se postaví a dá pokyn k přesunutí se do jiné místnosti, </a:t>
            </a:r>
            <a:r>
              <a:rPr lang="cs-CZ" b="1" dirty="0"/>
              <a:t>kde se pokračuje v pití studeného nebo teplého čaje</a:t>
            </a:r>
            <a:r>
              <a:rPr lang="cs-CZ" dirty="0"/>
              <a:t>, hojně ibiškového </a:t>
            </a:r>
            <a:r>
              <a:rPr lang="cs-CZ" dirty="0" smtClean="0"/>
              <a:t>zbarvení</a:t>
            </a:r>
            <a:r>
              <a:rPr lang="cs-CZ" dirty="0"/>
              <a:t>.</a:t>
            </a:r>
          </a:p>
          <a:p>
            <a:endParaRPr lang="cs-CZ" dirty="0"/>
          </a:p>
        </p:txBody>
      </p:sp>
      <p:pic>
        <p:nvPicPr>
          <p:cNvPr id="50178" name="Picture 2" descr="&amp;Rcy;&amp;iecy;&amp;zcy;&amp;ucy;&amp;lcy;&amp;tcy;&amp;acy;&amp;tcy; &amp;scy; &amp;icy;&amp;zcy;&amp;ocy;&amp;bcy;&amp;rcy;&amp;acy;&amp;zhcy;&amp;iecy;&amp;ncy;&amp;icy;&amp;iecy;"/>
          <p:cNvPicPr>
            <a:picLocks noChangeAspect="1" noChangeArrowheads="1"/>
          </p:cNvPicPr>
          <p:nvPr/>
        </p:nvPicPr>
        <p:blipFill>
          <a:blip r:embed="rId2" cstate="print"/>
          <a:srcRect/>
          <a:stretch>
            <a:fillRect/>
          </a:stretch>
        </p:blipFill>
        <p:spPr bwMode="auto">
          <a:xfrm>
            <a:off x="6286500" y="1559271"/>
            <a:ext cx="5905500" cy="3143250"/>
          </a:xfrm>
          <a:prstGeom prst="rect">
            <a:avLst/>
          </a:prstGeom>
          <a:noFill/>
        </p:spPr>
      </p:pic>
    </p:spTree>
    <p:extLst>
      <p:ext uri="{BB962C8B-B14F-4D97-AF65-F5344CB8AC3E}">
        <p14:creationId xmlns:p14="http://schemas.microsoft.com/office/powerpoint/2010/main" val="254409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5169" y="188558"/>
            <a:ext cx="10515600" cy="1325563"/>
          </a:xfrm>
        </p:spPr>
        <p:txBody>
          <a:bodyPr/>
          <a:lstStyle/>
          <a:p>
            <a:r>
              <a:rPr lang="cs-CZ" dirty="0" smtClean="0"/>
              <a:t>Některá egyptská jídla:</a:t>
            </a:r>
            <a:br>
              <a:rPr lang="cs-CZ" dirty="0" smtClean="0"/>
            </a:br>
            <a:endParaRPr lang="cs-CZ" dirty="0"/>
          </a:p>
        </p:txBody>
      </p:sp>
      <p:sp>
        <p:nvSpPr>
          <p:cNvPr id="3" name="Zástupný symbol pro obsah 2"/>
          <p:cNvSpPr>
            <a:spLocks noGrp="1"/>
          </p:cNvSpPr>
          <p:nvPr>
            <p:ph idx="1"/>
          </p:nvPr>
        </p:nvSpPr>
        <p:spPr>
          <a:xfrm>
            <a:off x="-1" y="1120463"/>
            <a:ext cx="5178829" cy="5737537"/>
          </a:xfrm>
        </p:spPr>
        <p:txBody>
          <a:bodyPr>
            <a:normAutofit/>
          </a:bodyPr>
          <a:lstStyle/>
          <a:p>
            <a:r>
              <a:rPr lang="cs-CZ" dirty="0" smtClean="0"/>
              <a:t>„</a:t>
            </a:r>
            <a:r>
              <a:rPr lang="cs-CZ" b="1" i="1" dirty="0" err="1"/>
              <a:t>Shorba</a:t>
            </a:r>
            <a:r>
              <a:rPr lang="cs-CZ" b="1" i="1" dirty="0"/>
              <a:t> </a:t>
            </a:r>
            <a:r>
              <a:rPr lang="cs-CZ" b="1" i="1" dirty="0" err="1"/>
              <a:t>ads</a:t>
            </a:r>
            <a:r>
              <a:rPr lang="cs-CZ" i="1" dirty="0"/>
              <a:t>“ </a:t>
            </a:r>
            <a:r>
              <a:rPr lang="cs-CZ" dirty="0"/>
              <a:t>je tradiční </a:t>
            </a:r>
            <a:r>
              <a:rPr lang="cs-CZ" b="1" dirty="0"/>
              <a:t>hustá polévka z červené čočky</a:t>
            </a:r>
            <a:r>
              <a:rPr lang="cs-CZ" dirty="0"/>
              <a:t>. Dochucuje se citrónovou šťávou, kmínem, černým pepřem a petrželí.</a:t>
            </a:r>
          </a:p>
          <a:p>
            <a:r>
              <a:rPr lang="cs-CZ" dirty="0"/>
              <a:t>„</a:t>
            </a:r>
            <a:r>
              <a:rPr lang="cs-CZ" b="1" i="1" dirty="0" err="1"/>
              <a:t>Cous-cous</a:t>
            </a:r>
            <a:r>
              <a:rPr lang="cs-CZ" i="1" dirty="0"/>
              <a:t>“ </a:t>
            </a:r>
            <a:r>
              <a:rPr lang="cs-CZ" b="1" dirty="0"/>
              <a:t>tradiční arabská příloha k jídlu</a:t>
            </a:r>
            <a:r>
              <a:rPr lang="cs-CZ" dirty="0"/>
              <a:t>, někdy i samostatné </a:t>
            </a:r>
            <a:r>
              <a:rPr lang="cs-CZ" dirty="0" smtClean="0"/>
              <a:t>jídlo, drobné </a:t>
            </a:r>
            <a:r>
              <a:rPr lang="cs-CZ" dirty="0"/>
              <a:t>kuličky ze </a:t>
            </a:r>
            <a:r>
              <a:rPr lang="cs-CZ" b="1" dirty="0"/>
              <a:t>semolinové mouky </a:t>
            </a:r>
            <a:r>
              <a:rPr lang="cs-CZ" dirty="0"/>
              <a:t>(mletá tvrdá pšenice, používaná na severu Afriky) nebo prosa (používá se na jihu Afriky) podobné rýži. </a:t>
            </a:r>
          </a:p>
        </p:txBody>
      </p:sp>
      <p:pic>
        <p:nvPicPr>
          <p:cNvPr id="49154" name="Picture 2" descr="&amp;Rcy;&amp;iecy;&amp;zcy;&amp;ucy;&amp;lcy;&amp;tcy;&amp;acy;&amp;tcy; &amp;scy; &amp;icy;&amp;zcy;&amp;ocy;&amp;bcy;&amp;rcy;&amp;acy;&amp;zhcy;&amp;iecy;&amp;ncy;&amp;icy;&amp;iecy; &amp;zcy;&amp;acy; Shorba ads"/>
          <p:cNvPicPr>
            <a:picLocks noChangeAspect="1" noChangeArrowheads="1"/>
          </p:cNvPicPr>
          <p:nvPr/>
        </p:nvPicPr>
        <p:blipFill>
          <a:blip r:embed="rId2" cstate="print"/>
          <a:srcRect/>
          <a:stretch>
            <a:fillRect/>
          </a:stretch>
        </p:blipFill>
        <p:spPr bwMode="auto">
          <a:xfrm>
            <a:off x="8258175" y="0"/>
            <a:ext cx="3933825" cy="5334001"/>
          </a:xfrm>
          <a:prstGeom prst="rect">
            <a:avLst/>
          </a:prstGeom>
          <a:noFill/>
        </p:spPr>
      </p:pic>
      <p:pic>
        <p:nvPicPr>
          <p:cNvPr id="5" name="Picture 4" descr="&amp;Rcy;&amp;iecy;&amp;zcy;&amp;ucy;&amp;lcy;&amp;tcy;&amp;acy;&amp;tcy; &amp;scy; &amp;icy;&amp;zcy;&amp;ocy;&amp;bcy;&amp;rcy;&amp;acy;&amp;zhcy;&amp;iecy;&amp;ncy;&amp;icy;&amp;iecy;"/>
          <p:cNvPicPr>
            <a:picLocks noChangeAspect="1" noChangeArrowheads="1"/>
          </p:cNvPicPr>
          <p:nvPr/>
        </p:nvPicPr>
        <p:blipFill>
          <a:blip r:embed="rId3" cstate="print"/>
          <a:srcRect/>
          <a:stretch>
            <a:fillRect/>
          </a:stretch>
        </p:blipFill>
        <p:spPr bwMode="auto">
          <a:xfrm>
            <a:off x="5145272" y="3233342"/>
            <a:ext cx="3624655" cy="3624657"/>
          </a:xfrm>
          <a:prstGeom prst="rect">
            <a:avLst/>
          </a:prstGeom>
          <a:noFill/>
        </p:spPr>
      </p:pic>
    </p:spTree>
    <p:extLst>
      <p:ext uri="{BB962C8B-B14F-4D97-AF65-F5344CB8AC3E}">
        <p14:creationId xmlns:p14="http://schemas.microsoft.com/office/powerpoint/2010/main" val="1214056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7255" y="2177300"/>
            <a:ext cx="4132811" cy="1325563"/>
          </a:xfrm>
        </p:spPr>
        <p:txBody>
          <a:bodyPr>
            <a:noAutofit/>
          </a:bodyPr>
          <a:lstStyle/>
          <a:p>
            <a:r>
              <a:rPr lang="cs-CZ" sz="2800" b="1" i="1" dirty="0" err="1" smtClean="0"/>
              <a:t>Ful</a:t>
            </a:r>
            <a:r>
              <a:rPr lang="cs-CZ" sz="2800" b="1" i="1" dirty="0" smtClean="0"/>
              <a:t> </a:t>
            </a:r>
            <a:r>
              <a:rPr lang="cs-CZ" sz="2800" b="1" i="1" dirty="0" err="1" smtClean="0"/>
              <a:t>medames</a:t>
            </a:r>
            <a:r>
              <a:rPr lang="cs-CZ" sz="2800" i="1" dirty="0" smtClean="0"/>
              <a:t>“ </a:t>
            </a:r>
            <a:r>
              <a:rPr lang="cs-CZ" sz="2800" dirty="0" smtClean="0"/>
              <a:t>je to tradiční národní pokrm, připravovaný v mnoha variantách. Jedná se o </a:t>
            </a:r>
            <a:r>
              <a:rPr lang="cs-CZ" sz="2800" b="1" dirty="0" smtClean="0"/>
              <a:t>hustý a kořeněný bezmasý fazolový guláš</a:t>
            </a:r>
            <a:r>
              <a:rPr lang="cs-CZ" sz="2800" dirty="0" smtClean="0"/>
              <a:t>, při jeho přípravě se fazole dusí ve šťávě z másla, cibule, rajčat, citronové šťávy a koření se skořicí.</a:t>
            </a:r>
            <a:endParaRPr lang="cs-CZ" sz="2800" dirty="0"/>
          </a:p>
        </p:txBody>
      </p:sp>
      <p:pic>
        <p:nvPicPr>
          <p:cNvPr id="98306" name="Picture 2" descr="&amp;Rcy;&amp;iecy;&amp;zcy;&amp;ucy;&amp;lcy;&amp;tcy;&amp;acy;&amp;tcy; &amp;scy; &amp;icy;&amp;zcy;&amp;ocy;&amp;bcy;&amp;rcy;&amp;acy;&amp;zhcy;&amp;iecy;&amp;ncy;&amp;icy;&amp;iecy;"/>
          <p:cNvPicPr>
            <a:picLocks noChangeAspect="1" noChangeArrowheads="1"/>
          </p:cNvPicPr>
          <p:nvPr/>
        </p:nvPicPr>
        <p:blipFill>
          <a:blip r:embed="rId2" cstate="print"/>
          <a:srcRect/>
          <a:stretch>
            <a:fillRect/>
          </a:stretch>
        </p:blipFill>
        <p:spPr bwMode="auto">
          <a:xfrm>
            <a:off x="5037339" y="1155845"/>
            <a:ext cx="7017386" cy="526158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pPr marL="0" indent="0">
              <a:buNone/>
            </a:pPr>
            <a:r>
              <a:rPr lang="cs-CZ" b="1" dirty="0"/>
              <a:t>Alžírská kuchyně </a:t>
            </a:r>
            <a:endParaRPr lang="cs-CZ" b="1" dirty="0" smtClean="0"/>
          </a:p>
          <a:p>
            <a:pPr marL="0" indent="0">
              <a:buNone/>
            </a:pPr>
            <a:endParaRPr lang="cs-CZ" b="1" dirty="0"/>
          </a:p>
          <a:p>
            <a:r>
              <a:rPr lang="cs-CZ" b="1" dirty="0" smtClean="0"/>
              <a:t>základní </a:t>
            </a:r>
            <a:r>
              <a:rPr lang="cs-CZ" b="1" dirty="0"/>
              <a:t>plodinou jsou datle z datlových palem</a:t>
            </a:r>
            <a:r>
              <a:rPr lang="cs-CZ" dirty="0"/>
              <a:t>, které je možno díky příznivým podmínkám pro jejich růst exportovat ze země. Přes polovinu základních potravin však musí Alžírsko dovážet ze zahraničí a to i potraviny jako cukr a </a:t>
            </a:r>
            <a:r>
              <a:rPr lang="cs-CZ" dirty="0" smtClean="0"/>
              <a:t>kávu. </a:t>
            </a:r>
            <a:endParaRPr lang="cs-CZ" dirty="0"/>
          </a:p>
          <a:p>
            <a:r>
              <a:rPr lang="cs-CZ" b="1" dirty="0" smtClean="0"/>
              <a:t>kuchyně </a:t>
            </a:r>
            <a:r>
              <a:rPr lang="cs-CZ" b="1" dirty="0"/>
              <a:t>je velmi různorodá a nese stopy mnoha historických přeměn země – zejména pak francouzské koloniální nadvlády</a:t>
            </a:r>
            <a:r>
              <a:rPr lang="cs-CZ" dirty="0"/>
              <a:t>, která zanechala i svou stopu na jídelníčku obyvatel. Maurové přinesli do místní kuchyně husté polévky, Arabové velmi sladké moučníky a hojnosti cukru a medu, Turkové mnoho koření, Francouzi pak používaní rajčatového protlaku. </a:t>
            </a:r>
          </a:p>
          <a:p>
            <a:r>
              <a:rPr lang="cs-CZ" b="1" dirty="0"/>
              <a:t>Stravování obyvatel v pouštních podmínkách je založeno na trvanlivých jídlech z obilnin, jehněčího masa a sušeného ovoce</a:t>
            </a:r>
            <a:r>
              <a:rPr lang="cs-CZ" dirty="0"/>
              <a:t>. </a:t>
            </a:r>
            <a:endParaRPr lang="cs-CZ" dirty="0" smtClean="0"/>
          </a:p>
        </p:txBody>
      </p:sp>
    </p:spTree>
    <p:extLst>
      <p:ext uri="{BB962C8B-B14F-4D97-AF65-F5344CB8AC3E}">
        <p14:creationId xmlns:p14="http://schemas.microsoft.com/office/powerpoint/2010/main" val="458630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r>
              <a:rPr lang="cs-CZ" dirty="0" smtClean="0"/>
              <a:t>U pobřeží je jídelníček doplněn </a:t>
            </a:r>
            <a:r>
              <a:rPr lang="cs-CZ" b="1" dirty="0" smtClean="0"/>
              <a:t>o ryby</a:t>
            </a:r>
            <a:r>
              <a:rPr lang="cs-CZ" dirty="0" smtClean="0"/>
              <a:t>, jinak se připravují masitá jídla z drůbeže, jehňat a skopového masa. Velmi oblíbená jsou masa vařená ve velkých hrncích společně se zeleninou (nejčastěji lilek, cuketa, zelená paprika, rajčata, cibule, česnek) něco na způsob německého ajntopfu. </a:t>
            </a:r>
          </a:p>
          <a:p>
            <a:r>
              <a:rPr lang="cs-CZ" dirty="0" smtClean="0"/>
              <a:t>Většina </a:t>
            </a:r>
            <a:r>
              <a:rPr lang="cs-CZ" dirty="0"/>
              <a:t>obyvatel je islámské </a:t>
            </a:r>
            <a:r>
              <a:rPr lang="cs-CZ" dirty="0" smtClean="0"/>
              <a:t>víry</a:t>
            </a:r>
            <a:r>
              <a:rPr lang="cs-CZ" dirty="0"/>
              <a:t>, nejí tedy vepřové maso a důsledně se dodržují stravovací zvyky popsané v koránu. </a:t>
            </a:r>
            <a:endParaRPr lang="cs-CZ" dirty="0" smtClean="0"/>
          </a:p>
          <a:p>
            <a:r>
              <a:rPr lang="cs-CZ" dirty="0" smtClean="0"/>
              <a:t>Důležitou </a:t>
            </a:r>
            <a:r>
              <a:rPr lang="cs-CZ" dirty="0"/>
              <a:t>úlohu v místním jídelníčku mají </a:t>
            </a:r>
            <a:r>
              <a:rPr lang="cs-CZ" b="1" dirty="0"/>
              <a:t>samostatné zeleninové pokrmy z cuket, lilku, rajčat a zelené papriky</a:t>
            </a:r>
            <a:r>
              <a:rPr lang="cs-CZ" dirty="0"/>
              <a:t>. </a:t>
            </a:r>
            <a:endParaRPr lang="cs-CZ" dirty="0" smtClean="0"/>
          </a:p>
          <a:p>
            <a:r>
              <a:rPr lang="cs-CZ" b="1" dirty="0" smtClean="0"/>
              <a:t>Koření </a:t>
            </a:r>
            <a:r>
              <a:rPr lang="cs-CZ" b="1" dirty="0"/>
              <a:t>se používá v rozumné míre</a:t>
            </a:r>
            <a:r>
              <a:rPr lang="cs-CZ" dirty="0"/>
              <a:t>, spíše aromatické druhy (kmín, koriandr, šafrán, majoránka), ostrá chuť jídel není příliš oblíbená. </a:t>
            </a:r>
            <a:endParaRPr lang="cs-CZ" dirty="0" smtClean="0"/>
          </a:p>
          <a:p>
            <a:r>
              <a:rPr lang="cs-CZ" dirty="0" smtClean="0"/>
              <a:t>Na </a:t>
            </a:r>
            <a:r>
              <a:rPr lang="cs-CZ" dirty="0"/>
              <a:t>závěr jídel je podáváno nejčastěji </a:t>
            </a:r>
            <a:r>
              <a:rPr lang="cs-CZ" b="1" dirty="0"/>
              <a:t>čerstvé ovoce</a:t>
            </a:r>
            <a:r>
              <a:rPr lang="cs-CZ" dirty="0"/>
              <a:t>, nebo malé silně medem a cukrem slazené pečivo.</a:t>
            </a:r>
          </a:p>
          <a:p>
            <a:r>
              <a:rPr lang="cs-CZ" dirty="0"/>
              <a:t>Z nápojů se celý den pije vedle nejoblíbenějšího mátového čaje i černá káva, čerstvé ovocné šťávy a pramenitá voda</a:t>
            </a:r>
            <a:r>
              <a:rPr lang="cs-CZ" dirty="0" smtClean="0"/>
              <a:t>.</a:t>
            </a:r>
            <a:endParaRPr lang="cs-CZ" dirty="0"/>
          </a:p>
        </p:txBody>
      </p:sp>
    </p:spTree>
    <p:extLst>
      <p:ext uri="{BB962C8B-B14F-4D97-AF65-F5344CB8AC3E}">
        <p14:creationId xmlns:p14="http://schemas.microsoft.com/office/powerpoint/2010/main" val="236506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772" y="184821"/>
            <a:ext cx="10515600" cy="1325563"/>
          </a:xfrm>
        </p:spPr>
        <p:txBody>
          <a:bodyPr/>
          <a:lstStyle/>
          <a:p>
            <a:r>
              <a:rPr lang="cs-CZ" dirty="0" smtClean="0"/>
              <a:t>Některá alžírská jídla:</a:t>
            </a:r>
            <a:br>
              <a:rPr lang="cs-CZ" dirty="0" smtClean="0"/>
            </a:br>
            <a:endParaRPr lang="cs-CZ" dirty="0"/>
          </a:p>
        </p:txBody>
      </p:sp>
      <p:sp>
        <p:nvSpPr>
          <p:cNvPr id="3" name="Zástupný symbol pro obsah 2"/>
          <p:cNvSpPr>
            <a:spLocks noGrp="1"/>
          </p:cNvSpPr>
          <p:nvPr>
            <p:ph idx="1"/>
          </p:nvPr>
        </p:nvSpPr>
        <p:spPr>
          <a:xfrm>
            <a:off x="0" y="1120462"/>
            <a:ext cx="6104586" cy="5737538"/>
          </a:xfrm>
        </p:spPr>
        <p:txBody>
          <a:bodyPr>
            <a:normAutofit/>
          </a:bodyPr>
          <a:lstStyle/>
          <a:p>
            <a:r>
              <a:rPr lang="cs-CZ" i="1" dirty="0" smtClean="0"/>
              <a:t>„</a:t>
            </a:r>
            <a:r>
              <a:rPr lang="cs-CZ" b="1" i="1" dirty="0" err="1"/>
              <a:t>Schorba</a:t>
            </a:r>
            <a:r>
              <a:rPr lang="cs-CZ" b="1" i="1" dirty="0"/>
              <a:t> </a:t>
            </a:r>
            <a:r>
              <a:rPr lang="cs-CZ" b="1" i="1" dirty="0" err="1"/>
              <a:t>frik</a:t>
            </a:r>
            <a:r>
              <a:rPr lang="cs-CZ" i="1" dirty="0"/>
              <a:t>“ </a:t>
            </a:r>
            <a:r>
              <a:rPr lang="cs-CZ" dirty="0"/>
              <a:t>hustá polévka vařená ve velkém hrnci na způsob ajntopfu, s jehněčím masem, rajčaty a cizrnou. Dochucuje se česnekem, paprikou, skořicí, mátou a pepřem.</a:t>
            </a:r>
          </a:p>
          <a:p>
            <a:r>
              <a:rPr lang="cs-CZ" dirty="0"/>
              <a:t>„</a:t>
            </a:r>
            <a:r>
              <a:rPr lang="cs-CZ" b="1" i="1" dirty="0" err="1"/>
              <a:t>Makrout</a:t>
            </a:r>
            <a:r>
              <a:rPr lang="cs-CZ" i="1" dirty="0"/>
              <a:t>“ </a:t>
            </a:r>
            <a:r>
              <a:rPr lang="cs-CZ" dirty="0"/>
              <a:t>moučník z krupicového těsta s mandlemi, rozinkami a skořicí. Těsto se naplní mandlovou náplní, sroluje se do kulatého tvaru, jednotlivé porce moučníku se nakrájí a pote </a:t>
            </a:r>
            <a:r>
              <a:rPr lang="cs-CZ" dirty="0" smtClean="0"/>
              <a:t>fritují </a:t>
            </a:r>
            <a:r>
              <a:rPr lang="cs-CZ" dirty="0"/>
              <a:t>v horkém rostlinném oleji, někde také pečou v troubě. Sypou se moučkovým cukrem.</a:t>
            </a:r>
          </a:p>
          <a:p>
            <a:endParaRPr lang="cs-CZ" dirty="0"/>
          </a:p>
        </p:txBody>
      </p:sp>
      <p:pic>
        <p:nvPicPr>
          <p:cNvPr id="45058" name="Picture 2" descr="&amp;Rcy;&amp;iecy;&amp;zcy;&amp;ucy;&amp;lcy;&amp;tcy;&amp;acy;&amp;tcy; &amp;scy; &amp;icy;&amp;zcy;&amp;ocy;&amp;bcy;&amp;rcy;&amp;acy;&amp;zhcy;&amp;iecy;&amp;ncy;&amp;icy;&amp;iecy; &amp;zcy;&amp;acy; Chorba frik"/>
          <p:cNvPicPr>
            <a:picLocks noChangeAspect="1" noChangeArrowheads="1"/>
          </p:cNvPicPr>
          <p:nvPr/>
        </p:nvPicPr>
        <p:blipFill>
          <a:blip r:embed="rId2" cstate="print"/>
          <a:srcRect/>
          <a:stretch>
            <a:fillRect/>
          </a:stretch>
        </p:blipFill>
        <p:spPr bwMode="auto">
          <a:xfrm>
            <a:off x="6764193" y="0"/>
            <a:ext cx="5238750" cy="3495675"/>
          </a:xfrm>
          <a:prstGeom prst="rect">
            <a:avLst/>
          </a:prstGeom>
          <a:noFill/>
        </p:spPr>
      </p:pic>
      <p:pic>
        <p:nvPicPr>
          <p:cNvPr id="45060" name="Picture 4" descr="&amp;Rcy;&amp;iecy;&amp;zcy;&amp;ucy;&amp;lcy;&amp;tcy;&amp;acy;&amp;tcy; &amp;scy; &amp;icy;&amp;zcy;&amp;ocy;&amp;bcy;&amp;rcy;&amp;acy;&amp;zhcy;&amp;iecy;&amp;ncy;&amp;icy;&amp;iecy; &amp;zcy;&amp;acy; Makrout"/>
          <p:cNvPicPr>
            <a:picLocks noChangeAspect="1" noChangeArrowheads="1"/>
          </p:cNvPicPr>
          <p:nvPr/>
        </p:nvPicPr>
        <p:blipFill>
          <a:blip r:embed="rId3" cstate="print"/>
          <a:srcRect/>
          <a:stretch>
            <a:fillRect/>
          </a:stretch>
        </p:blipFill>
        <p:spPr bwMode="auto">
          <a:xfrm>
            <a:off x="7462462" y="3645448"/>
            <a:ext cx="3667125" cy="2771776"/>
          </a:xfrm>
          <a:prstGeom prst="rect">
            <a:avLst/>
          </a:prstGeom>
          <a:noFill/>
        </p:spPr>
      </p:pic>
    </p:spTree>
    <p:extLst>
      <p:ext uri="{BB962C8B-B14F-4D97-AF65-F5344CB8AC3E}">
        <p14:creationId xmlns:p14="http://schemas.microsoft.com/office/powerpoint/2010/main" val="2731310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03031"/>
            <a:ext cx="10515600" cy="6954591"/>
          </a:xfrm>
        </p:spPr>
        <p:txBody>
          <a:bodyPr>
            <a:normAutofit/>
          </a:bodyPr>
          <a:lstStyle/>
          <a:p>
            <a:pPr marL="0" indent="0">
              <a:buNone/>
            </a:pPr>
            <a:r>
              <a:rPr lang="cs-CZ" b="1" dirty="0" smtClean="0"/>
              <a:t>Tuniská </a:t>
            </a:r>
            <a:r>
              <a:rPr lang="cs-CZ" b="1" dirty="0"/>
              <a:t>kuchyně </a:t>
            </a:r>
            <a:endParaRPr lang="cs-CZ" dirty="0"/>
          </a:p>
          <a:p>
            <a:r>
              <a:rPr lang="cs-CZ" dirty="0" smtClean="0"/>
              <a:t>původně </a:t>
            </a:r>
            <a:r>
              <a:rPr lang="cs-CZ" dirty="0"/>
              <a:t>francouzská kolonie s přetrvávajícími vlivy různých stravovacích způsobů jiných národů, které současné území měli v minulosti pod kontrolou – od Římanů, Arabů, Turků až po Francouze. Většina národa je islámské víry, menšiny jsou křesťanské a židovské. Zemědělství je rozvinutější na severu země, pěstuje se pšenice, datle, citrusové ovoce, hrozny, zelenina a olivy.</a:t>
            </a:r>
          </a:p>
          <a:p>
            <a:r>
              <a:rPr lang="cs-CZ" dirty="0"/>
              <a:t>Z masa se užívá v místní kuchyni </a:t>
            </a:r>
            <a:r>
              <a:rPr lang="cs-CZ" b="1" dirty="0"/>
              <a:t>většinou drůbeží, kozí a jehněčí</a:t>
            </a:r>
            <a:r>
              <a:rPr lang="cs-CZ" dirty="0"/>
              <a:t>, na pobřeží plody moře a ryby. </a:t>
            </a:r>
            <a:endParaRPr lang="cs-CZ" dirty="0" smtClean="0"/>
          </a:p>
          <a:p>
            <a:r>
              <a:rPr lang="cs-CZ" dirty="0" smtClean="0"/>
              <a:t>Místní </a:t>
            </a:r>
            <a:r>
              <a:rPr lang="cs-CZ" dirty="0"/>
              <a:t>kuchyně má od ostatních severoafrických kuchyní důležité </a:t>
            </a:r>
            <a:r>
              <a:rPr lang="cs-CZ" b="1" dirty="0"/>
              <a:t>odlišnosti – např. se na všechny možné způsoby připravují </a:t>
            </a:r>
            <a:r>
              <a:rPr lang="cs-CZ" b="1" dirty="0" smtClean="0"/>
              <a:t>vejce</a:t>
            </a:r>
            <a:r>
              <a:rPr lang="cs-CZ" dirty="0" smtClean="0"/>
              <a:t>, často se na </a:t>
            </a:r>
            <a:r>
              <a:rPr lang="cs-CZ" dirty="0"/>
              <a:t>dochucení jídel používá ostrých a aromatických směsí koření – např. oblíbená </a:t>
            </a:r>
            <a:r>
              <a:rPr lang="cs-CZ" i="1" dirty="0" err="1" smtClean="0"/>
              <a:t>Harissa</a:t>
            </a:r>
            <a:r>
              <a:rPr lang="cs-CZ" dirty="0" smtClean="0"/>
              <a:t>. </a:t>
            </a:r>
            <a:endParaRPr lang="cs-CZ" dirty="0"/>
          </a:p>
          <a:p>
            <a:r>
              <a:rPr lang="cs-CZ" dirty="0"/>
              <a:t>P</a:t>
            </a:r>
            <a:r>
              <a:rPr lang="cs-CZ" dirty="0" smtClean="0"/>
              <a:t>ři </a:t>
            </a:r>
            <a:r>
              <a:rPr lang="cs-CZ" dirty="0"/>
              <a:t>přípravě jídel používá kurkuma, tymián, bobkový list, rozmarýn a celerová nať. Velmi oblíbený je čerstvý ovčí sýr, </a:t>
            </a:r>
            <a:r>
              <a:rPr lang="cs-CZ" b="1" dirty="0"/>
              <a:t>namísto tradičního chleba se konzumují i klasické francouzské bagety</a:t>
            </a:r>
            <a:r>
              <a:rPr lang="cs-CZ" dirty="0"/>
              <a:t>. </a:t>
            </a:r>
          </a:p>
          <a:p>
            <a:pPr marL="0" indent="0">
              <a:buNone/>
            </a:pPr>
            <a:endParaRPr lang="cs-CZ" dirty="0"/>
          </a:p>
        </p:txBody>
      </p:sp>
    </p:spTree>
    <p:extLst>
      <p:ext uri="{BB962C8B-B14F-4D97-AF65-F5344CB8AC3E}">
        <p14:creationId xmlns:p14="http://schemas.microsoft.com/office/powerpoint/2010/main" val="2223914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29257" y="1027906"/>
            <a:ext cx="11725980" cy="7365711"/>
          </a:xfrm>
        </p:spPr>
        <p:txBody>
          <a:bodyPr>
            <a:normAutofit/>
          </a:bodyPr>
          <a:lstStyle/>
          <a:p>
            <a:r>
              <a:rPr lang="cs-CZ" dirty="0"/>
              <a:t>Jako moučník jsou </a:t>
            </a:r>
            <a:r>
              <a:rPr lang="cs-CZ" b="1" dirty="0"/>
              <a:t>velmi oblíbené pudinky </a:t>
            </a:r>
            <a:r>
              <a:rPr lang="cs-CZ" dirty="0"/>
              <a:t>s ovocem, jogurty a hojně medem a cukrem slazené pečivo, jako </a:t>
            </a:r>
            <a:r>
              <a:rPr lang="cs-CZ" i="1" dirty="0" smtClean="0"/>
              <a:t>Baklava </a:t>
            </a:r>
            <a:r>
              <a:rPr lang="cs-CZ" dirty="0" smtClean="0"/>
              <a:t>a </a:t>
            </a:r>
            <a:r>
              <a:rPr lang="cs-CZ" i="1" dirty="0" err="1" smtClean="0"/>
              <a:t>Makrout</a:t>
            </a:r>
            <a:r>
              <a:rPr lang="cs-CZ" i="1" dirty="0" smtClean="0"/>
              <a:t> </a:t>
            </a:r>
            <a:r>
              <a:rPr lang="cs-CZ" dirty="0" smtClean="0"/>
              <a:t>z </a:t>
            </a:r>
            <a:r>
              <a:rPr lang="cs-CZ" dirty="0"/>
              <a:t>těsta z mletých mandlí, vajec, cukru a citrónové </a:t>
            </a:r>
            <a:r>
              <a:rPr lang="cs-CZ" dirty="0" smtClean="0"/>
              <a:t>kůry, 4 </a:t>
            </a:r>
            <a:r>
              <a:rPr lang="cs-CZ" dirty="0"/>
              <a:t>cm dlouhé kousky těsta se pečou v troubě, krátce </a:t>
            </a:r>
            <a:r>
              <a:rPr lang="cs-CZ" dirty="0" smtClean="0"/>
              <a:t>namočené </a:t>
            </a:r>
            <a:r>
              <a:rPr lang="cs-CZ" dirty="0"/>
              <a:t>do růžové vody a hotové </a:t>
            </a:r>
            <a:r>
              <a:rPr lang="cs-CZ" dirty="0" smtClean="0"/>
              <a:t>posypané </a:t>
            </a:r>
            <a:r>
              <a:rPr lang="cs-CZ" dirty="0"/>
              <a:t>práškovým </a:t>
            </a:r>
            <a:r>
              <a:rPr lang="cs-CZ" dirty="0" smtClean="0"/>
              <a:t>cukrem. </a:t>
            </a:r>
            <a:endParaRPr lang="cs-CZ" dirty="0"/>
          </a:p>
          <a:p>
            <a:r>
              <a:rPr lang="cs-CZ" b="1" dirty="0"/>
              <a:t>Hlavním jídlem dne u domorodých obyvatel je večeře</a:t>
            </a:r>
            <a:r>
              <a:rPr lang="cs-CZ" dirty="0"/>
              <a:t>, skládá se z několika chodů, podávaných současně u společného stolu. </a:t>
            </a:r>
          </a:p>
          <a:p>
            <a:r>
              <a:rPr lang="cs-CZ" b="1" dirty="0"/>
              <a:t>Hlavní přílohou k jídlu z masa nebo ryb je těstovinový </a:t>
            </a:r>
            <a:r>
              <a:rPr lang="cs-CZ" b="1" i="1" dirty="0" err="1"/>
              <a:t>Cous</a:t>
            </a:r>
            <a:r>
              <a:rPr lang="cs-CZ" b="1" i="1" dirty="0"/>
              <a:t> </a:t>
            </a:r>
            <a:r>
              <a:rPr lang="cs-CZ" b="1" i="1" dirty="0" err="1"/>
              <a:t>cous</a:t>
            </a:r>
            <a:r>
              <a:rPr lang="cs-CZ" dirty="0"/>
              <a:t>. </a:t>
            </a:r>
            <a:endParaRPr lang="cs-CZ" dirty="0" smtClean="0"/>
          </a:p>
          <a:p>
            <a:r>
              <a:rPr lang="cs-CZ" dirty="0" smtClean="0"/>
              <a:t>Z </a:t>
            </a:r>
            <a:r>
              <a:rPr lang="cs-CZ" dirty="0"/>
              <a:t>nápojů se pije čistá voda, mátový čaj a silná černá káva, která se hojně sladí a podle potřeby dochutí mlékem. </a:t>
            </a:r>
          </a:p>
          <a:p>
            <a:endParaRPr lang="cs-CZ" dirty="0"/>
          </a:p>
        </p:txBody>
      </p:sp>
    </p:spTree>
    <p:extLst>
      <p:ext uri="{BB962C8B-B14F-4D97-AF65-F5344CB8AC3E}">
        <p14:creationId xmlns:p14="http://schemas.microsoft.com/office/powerpoint/2010/main" val="2959764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Specifikace africké </a:t>
            </a:r>
            <a:r>
              <a:rPr lang="cs-CZ" b="1" dirty="0" smtClean="0"/>
              <a:t>kuchyně</a:t>
            </a:r>
            <a:r>
              <a:rPr lang="cs-CZ" dirty="0"/>
              <a:t/>
            </a:r>
            <a:br>
              <a:rPr lang="cs-CZ" dirty="0"/>
            </a:br>
            <a:endParaRPr lang="cs-CZ" dirty="0"/>
          </a:p>
        </p:txBody>
      </p:sp>
      <p:sp>
        <p:nvSpPr>
          <p:cNvPr id="3" name="Zástupný symbol pro obsah 2"/>
          <p:cNvSpPr>
            <a:spLocks noGrp="1"/>
          </p:cNvSpPr>
          <p:nvPr>
            <p:ph idx="1"/>
          </p:nvPr>
        </p:nvSpPr>
        <p:spPr>
          <a:xfrm>
            <a:off x="838200" y="1094704"/>
            <a:ext cx="10515600" cy="5763296"/>
          </a:xfrm>
        </p:spPr>
        <p:txBody>
          <a:bodyPr>
            <a:normAutofit/>
          </a:bodyPr>
          <a:lstStyle/>
          <a:p>
            <a:pPr marL="0" indent="0">
              <a:buNone/>
            </a:pPr>
            <a:r>
              <a:rPr lang="cs-CZ" b="1" dirty="0"/>
              <a:t>Africká kuchyně je v souhrnu patrně nejvíce různorodou kuchyní na světě</a:t>
            </a:r>
            <a:r>
              <a:rPr lang="cs-CZ" dirty="0"/>
              <a:t>. Zahrnuje nejen </a:t>
            </a:r>
            <a:r>
              <a:rPr lang="cs-CZ" b="1" dirty="0"/>
              <a:t>původní způsoby přípravy </a:t>
            </a:r>
            <a:r>
              <a:rPr lang="cs-CZ" b="1" dirty="0" smtClean="0"/>
              <a:t>jídel</a:t>
            </a:r>
            <a:r>
              <a:rPr lang="cs-CZ" dirty="0" smtClean="0"/>
              <a:t>, velmi </a:t>
            </a:r>
            <a:r>
              <a:rPr lang="cs-CZ" dirty="0"/>
              <a:t>silně ovlivněna</a:t>
            </a:r>
            <a:r>
              <a:rPr lang="cs-CZ" b="1" dirty="0"/>
              <a:t> koloniálními gastronomickými zvyky z Holandska, Anglie, Francie</a:t>
            </a:r>
            <a:r>
              <a:rPr lang="cs-CZ" dirty="0"/>
              <a:t>. </a:t>
            </a:r>
            <a:endParaRPr lang="cs-CZ" dirty="0" smtClean="0"/>
          </a:p>
          <a:p>
            <a:pPr marL="0" indent="0">
              <a:buNone/>
            </a:pPr>
            <a:r>
              <a:rPr lang="cs-CZ" b="1" dirty="0" smtClean="0"/>
              <a:t>Sever </a:t>
            </a:r>
            <a:r>
              <a:rPr lang="cs-CZ" b="1" dirty="0"/>
              <a:t>Afriky nese kulinářské stopy středomoří </a:t>
            </a:r>
            <a:r>
              <a:rPr lang="cs-CZ" dirty="0"/>
              <a:t>(grilování různých druhů mas, olivový olej, zelenina), střed kontinentu je ve znamení dušených mas s kořením. </a:t>
            </a:r>
            <a:endParaRPr lang="cs-CZ" dirty="0" smtClean="0"/>
          </a:p>
          <a:p>
            <a:pPr marL="0" indent="0">
              <a:buNone/>
            </a:pPr>
            <a:r>
              <a:rPr lang="cs-CZ" dirty="0" smtClean="0"/>
              <a:t>Široké </a:t>
            </a:r>
            <a:r>
              <a:rPr lang="cs-CZ" dirty="0"/>
              <a:t>používaní </a:t>
            </a:r>
            <a:r>
              <a:rPr lang="cs-CZ" b="1" dirty="0"/>
              <a:t>velmi aromatických druhů </a:t>
            </a:r>
            <a:r>
              <a:rPr lang="cs-CZ" dirty="0"/>
              <a:t>koření je vůbec hlavním znakem celé africké kuchyně, z nichž nejtypičtější je pastová směs koření</a:t>
            </a:r>
            <a:r>
              <a:rPr lang="cs-CZ" b="1" dirty="0"/>
              <a:t> </a:t>
            </a:r>
            <a:r>
              <a:rPr lang="cs-CZ" b="1" dirty="0" err="1"/>
              <a:t>H</a:t>
            </a:r>
            <a:r>
              <a:rPr lang="cs-CZ" b="1" dirty="0" err="1" smtClean="0"/>
              <a:t>arissa</a:t>
            </a:r>
            <a:r>
              <a:rPr lang="cs-CZ" b="1" dirty="0"/>
              <a:t>. </a:t>
            </a:r>
            <a:endParaRPr lang="cs-CZ" b="1" dirty="0" smtClean="0"/>
          </a:p>
          <a:p>
            <a:pPr marL="0" indent="0">
              <a:buNone/>
            </a:pPr>
            <a:endParaRPr lang="cs-CZ" dirty="0"/>
          </a:p>
          <a:p>
            <a:endParaRPr lang="cs-CZ" dirty="0"/>
          </a:p>
        </p:txBody>
      </p:sp>
    </p:spTree>
    <p:extLst>
      <p:ext uri="{BB962C8B-B14F-4D97-AF65-F5344CB8AC3E}">
        <p14:creationId xmlns:p14="http://schemas.microsoft.com/office/powerpoint/2010/main" val="4292699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772" y="0"/>
            <a:ext cx="10515600" cy="1325563"/>
          </a:xfrm>
        </p:spPr>
        <p:txBody>
          <a:bodyPr/>
          <a:lstStyle/>
          <a:p>
            <a:r>
              <a:rPr lang="cs-CZ" dirty="0" smtClean="0"/>
              <a:t>Některá tuniská jídla:</a:t>
            </a:r>
            <a:br>
              <a:rPr lang="cs-CZ" dirty="0" smtClean="0"/>
            </a:br>
            <a:endParaRPr lang="cs-CZ" dirty="0"/>
          </a:p>
        </p:txBody>
      </p:sp>
      <p:sp>
        <p:nvSpPr>
          <p:cNvPr id="3" name="Zástupný symbol pro obsah 2"/>
          <p:cNvSpPr>
            <a:spLocks noGrp="1"/>
          </p:cNvSpPr>
          <p:nvPr>
            <p:ph idx="1"/>
          </p:nvPr>
        </p:nvSpPr>
        <p:spPr>
          <a:xfrm>
            <a:off x="154546" y="953038"/>
            <a:ext cx="6014434" cy="5904962"/>
          </a:xfrm>
        </p:spPr>
        <p:txBody>
          <a:bodyPr>
            <a:normAutofit/>
          </a:bodyPr>
          <a:lstStyle/>
          <a:p>
            <a:r>
              <a:rPr lang="cs-CZ" dirty="0" smtClean="0"/>
              <a:t>„</a:t>
            </a:r>
            <a:r>
              <a:rPr lang="cs-CZ" b="1" i="1" dirty="0" err="1"/>
              <a:t>Tajine</a:t>
            </a:r>
            <a:r>
              <a:rPr lang="cs-CZ" i="1" dirty="0"/>
              <a:t>“ </a:t>
            </a:r>
            <a:r>
              <a:rPr lang="cs-CZ" dirty="0"/>
              <a:t>je </a:t>
            </a:r>
            <a:r>
              <a:rPr lang="cs-CZ" b="1" dirty="0"/>
              <a:t>hustá a vydatná zeleninová polévka s drůbežím masem</a:t>
            </a:r>
            <a:r>
              <a:rPr lang="cs-CZ" dirty="0"/>
              <a:t>. Z mnoha variant zeleniny se nejčastěji připravuje z cibule, mrkve, cukety, brambor, rajčat a koření se speciální směsí koření, určenou pravě pro tuto polévku, kterou se marinuje použité a v polévce vařené kuřecí maso. </a:t>
            </a:r>
            <a:r>
              <a:rPr lang="cs-CZ" dirty="0" smtClean="0"/>
              <a:t>V „</a:t>
            </a:r>
            <a:r>
              <a:rPr lang="cs-CZ" dirty="0" err="1" smtClean="0"/>
              <a:t>Tajine“se</a:t>
            </a:r>
            <a:r>
              <a:rPr lang="cs-CZ" dirty="0" smtClean="0"/>
              <a:t> </a:t>
            </a:r>
            <a:r>
              <a:rPr lang="cs-CZ" dirty="0"/>
              <a:t>také jídla podávají, jako příloha je podávaná placka z chlebového těsta pečená na otevřeném ohni na rozpálených stěnách v peci (</a:t>
            </a:r>
            <a:r>
              <a:rPr lang="cs-CZ" dirty="0" err="1"/>
              <a:t>Tandoor</a:t>
            </a:r>
            <a:r>
              <a:rPr lang="cs-CZ" dirty="0" smtClean="0"/>
              <a:t>).</a:t>
            </a:r>
            <a:endParaRPr lang="cs-CZ" dirty="0"/>
          </a:p>
        </p:txBody>
      </p:sp>
      <p:pic>
        <p:nvPicPr>
          <p:cNvPr id="41986" name="Picture 2" descr="&amp;Rcy;&amp;iecy;&amp;zcy;&amp;ucy;&amp;lcy;&amp;tcy;&amp;acy;&amp;tcy; &amp;scy; &amp;icy;&amp;zcy;&amp;ocy;&amp;bcy;&amp;rcy;&amp;acy;&amp;zhcy;&amp;iecy;&amp;ncy;&amp;icy;&amp;iecy; &amp;zcy;&amp;acy; Tajine"/>
          <p:cNvPicPr>
            <a:picLocks noChangeAspect="1" noChangeArrowheads="1"/>
          </p:cNvPicPr>
          <p:nvPr/>
        </p:nvPicPr>
        <p:blipFill>
          <a:blip r:embed="rId2" cstate="print"/>
          <a:srcRect/>
          <a:stretch>
            <a:fillRect/>
          </a:stretch>
        </p:blipFill>
        <p:spPr bwMode="auto">
          <a:xfrm>
            <a:off x="6205259" y="1221653"/>
            <a:ext cx="5986741" cy="3849111"/>
          </a:xfrm>
          <a:prstGeom prst="rect">
            <a:avLst/>
          </a:prstGeom>
          <a:noFill/>
        </p:spPr>
      </p:pic>
    </p:spTree>
    <p:extLst>
      <p:ext uri="{BB962C8B-B14F-4D97-AF65-F5344CB8AC3E}">
        <p14:creationId xmlns:p14="http://schemas.microsoft.com/office/powerpoint/2010/main" val="2561484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amp;Rcy;&amp;iecy;&amp;zcy;&amp;ucy;&amp;lcy;&amp;tcy;&amp;acy;&amp;tcy; &amp;scy; &amp;icy;&amp;zcy;&amp;ocy;&amp;bcy;&amp;rcy;&amp;acy;&amp;zhcy;&amp;iecy;&amp;ncy;&amp;icy;&amp;iecy; &amp;zcy;&amp;acy; Tajine"/>
          <p:cNvPicPr>
            <a:picLocks noChangeAspect="1" noChangeArrowheads="1"/>
          </p:cNvPicPr>
          <p:nvPr/>
        </p:nvPicPr>
        <p:blipFill>
          <a:blip r:embed="rId2" cstate="print"/>
          <a:srcRect/>
          <a:stretch>
            <a:fillRect/>
          </a:stretch>
        </p:blipFill>
        <p:spPr bwMode="auto">
          <a:xfrm>
            <a:off x="604462" y="667356"/>
            <a:ext cx="5295900" cy="4800601"/>
          </a:xfrm>
          <a:prstGeom prst="rect">
            <a:avLst/>
          </a:prstGeom>
          <a:noFill/>
        </p:spPr>
      </p:pic>
      <p:pic>
        <p:nvPicPr>
          <p:cNvPr id="99332" name="Picture 4" descr="&amp;Rcy;&amp;iecy;&amp;zcy;&amp;ucy;&amp;lcy;&amp;tcy;&amp;acy;&amp;tcy; &amp;scy; &amp;icy;&amp;zcy;&amp;ocy;&amp;bcy;&amp;rcy;&amp;acy;&amp;zhcy;&amp;iecy;&amp;ncy;&amp;icy;&amp;iecy; &amp;zcy;&amp;acy; Tajine"/>
          <p:cNvPicPr>
            <a:picLocks noChangeAspect="1" noChangeArrowheads="1"/>
          </p:cNvPicPr>
          <p:nvPr/>
        </p:nvPicPr>
        <p:blipFill>
          <a:blip r:embed="rId3" cstate="print"/>
          <a:srcRect/>
          <a:stretch>
            <a:fillRect/>
          </a:stretch>
        </p:blipFill>
        <p:spPr bwMode="auto">
          <a:xfrm>
            <a:off x="7021887" y="498446"/>
            <a:ext cx="4629150" cy="5334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amp;Rcy;&amp;iecy;&amp;zcy;&amp;ucy;&amp;lcy;&amp;tcy;&amp;acy;&amp;tcy; &amp;scy; &amp;icy;&amp;zcy;&amp;ocy;&amp;bcy;&amp;rcy;&amp;acy;&amp;zhcy;&amp;iecy;&amp;ncy;&amp;icy;&amp;iecy; &amp;zcy;&amp;acy; Tajine"/>
          <p:cNvPicPr>
            <a:picLocks noChangeAspect="1" noChangeArrowheads="1"/>
          </p:cNvPicPr>
          <p:nvPr/>
        </p:nvPicPr>
        <p:blipFill>
          <a:blip r:embed="rId2" cstate="print"/>
          <a:srcRect/>
          <a:stretch>
            <a:fillRect/>
          </a:stretch>
        </p:blipFill>
        <p:spPr bwMode="auto">
          <a:xfrm>
            <a:off x="313518" y="1687484"/>
            <a:ext cx="6774138" cy="4510723"/>
          </a:xfrm>
          <a:prstGeom prst="rect">
            <a:avLst/>
          </a:prstGeom>
          <a:noFill/>
        </p:spPr>
      </p:pic>
      <p:pic>
        <p:nvPicPr>
          <p:cNvPr id="100356" name="Picture 4" descr="&amp;Rcy;&amp;iecy;&amp;zcy;&amp;ucy;&amp;lcy;&amp;tcy;&amp;acy;&amp;tcy; &amp;scy; &amp;icy;&amp;zcy;&amp;ocy;&amp;bcy;&amp;rcy;&amp;acy;&amp;zhcy;&amp;iecy;&amp;ncy;&amp;icy;&amp;iecy; &amp;zcy;&amp;acy; Tajine"/>
          <p:cNvPicPr>
            <a:picLocks noChangeAspect="1" noChangeArrowheads="1"/>
          </p:cNvPicPr>
          <p:nvPr/>
        </p:nvPicPr>
        <p:blipFill>
          <a:blip r:embed="rId3" cstate="print"/>
          <a:srcRect/>
          <a:stretch>
            <a:fillRect/>
          </a:stretch>
        </p:blipFill>
        <p:spPr bwMode="auto">
          <a:xfrm>
            <a:off x="6858000" y="1088649"/>
            <a:ext cx="5334000" cy="53340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515154"/>
            <a:ext cx="5396248" cy="6342845"/>
          </a:xfrm>
        </p:spPr>
        <p:txBody>
          <a:bodyPr>
            <a:normAutofit/>
          </a:bodyPr>
          <a:lstStyle/>
          <a:p>
            <a:r>
              <a:rPr lang="cs-CZ" dirty="0"/>
              <a:t>„</a:t>
            </a:r>
            <a:r>
              <a:rPr lang="cs-CZ" b="1" i="1" dirty="0" err="1"/>
              <a:t>Ojja</a:t>
            </a:r>
            <a:r>
              <a:rPr lang="cs-CZ" b="1" i="1" dirty="0"/>
              <a:t>“</a:t>
            </a:r>
            <a:r>
              <a:rPr lang="cs-CZ" i="1" dirty="0"/>
              <a:t> </a:t>
            </a:r>
            <a:r>
              <a:rPr lang="cs-CZ" dirty="0"/>
              <a:t>na oleji opékané </a:t>
            </a:r>
            <a:r>
              <a:rPr lang="cs-CZ" b="1" dirty="0"/>
              <a:t>tyčinky z mletého jehněčího masa</a:t>
            </a:r>
            <a:r>
              <a:rPr lang="cs-CZ" dirty="0"/>
              <a:t>, podávané s pikantní rajčatovou omáčkou. Do výpeku se přidá rajčatový protlak, česnek, chilli papričky, cayennský pepř, kmín, sůl - vše se mírně rozředí vodou a nechá provařit, na závěr doplní zastřeným vejcem. </a:t>
            </a:r>
            <a:endParaRPr lang="cs-CZ" dirty="0" smtClean="0"/>
          </a:p>
          <a:p>
            <a:pPr marL="0" indent="0">
              <a:buNone/>
            </a:pPr>
            <a:r>
              <a:rPr lang="cs-CZ" dirty="0" smtClean="0"/>
              <a:t>Obvyklá </a:t>
            </a:r>
            <a:r>
              <a:rPr lang="cs-CZ" dirty="0"/>
              <a:t>příloha je bageta nebo chleba.</a:t>
            </a:r>
          </a:p>
          <a:p>
            <a:endParaRPr lang="cs-CZ" dirty="0"/>
          </a:p>
        </p:txBody>
      </p:sp>
      <p:pic>
        <p:nvPicPr>
          <p:cNvPr id="40962" name="Picture 2" descr="&amp;Rcy;&amp;iecy;&amp;zcy;&amp;ucy;&amp;lcy;&amp;tcy;&amp;acy;&amp;tcy; &amp;scy; &amp;icy;&amp;zcy;&amp;ocy;&amp;bcy;&amp;rcy;&amp;acy;&amp;zhcy;&amp;iecy;&amp;ncy;&amp;icy;&amp;iecy; &amp;zcy;&amp;acy; Ojja"/>
          <p:cNvPicPr>
            <a:picLocks noChangeAspect="1" noChangeArrowheads="1"/>
          </p:cNvPicPr>
          <p:nvPr/>
        </p:nvPicPr>
        <p:blipFill>
          <a:blip r:embed="rId2" cstate="print"/>
          <a:srcRect/>
          <a:stretch>
            <a:fillRect/>
          </a:stretch>
        </p:blipFill>
        <p:spPr bwMode="auto">
          <a:xfrm>
            <a:off x="5957859" y="1405486"/>
            <a:ext cx="6096000" cy="4572000"/>
          </a:xfrm>
          <a:prstGeom prst="rect">
            <a:avLst/>
          </a:prstGeom>
          <a:noFill/>
        </p:spPr>
      </p:pic>
    </p:spTree>
    <p:extLst>
      <p:ext uri="{BB962C8B-B14F-4D97-AF65-F5344CB8AC3E}">
        <p14:creationId xmlns:p14="http://schemas.microsoft.com/office/powerpoint/2010/main" val="1937641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pPr marL="0" indent="0">
              <a:buNone/>
            </a:pPr>
            <a:r>
              <a:rPr lang="cs-CZ" b="1" dirty="0"/>
              <a:t>Marocká kuchyně </a:t>
            </a:r>
            <a:endParaRPr lang="cs-CZ" b="1" dirty="0" smtClean="0"/>
          </a:p>
          <a:p>
            <a:r>
              <a:rPr lang="cs-CZ" dirty="0" smtClean="0"/>
              <a:t>je </a:t>
            </a:r>
            <a:r>
              <a:rPr lang="cs-CZ" dirty="0"/>
              <a:t>mezi gastronomickými odborníky velmi ceněná a je považovaná z hlediska použitých surovin a způsobů přípravy jídel za jednu z nejzajímavějších a nejpestřejších ve světě. </a:t>
            </a:r>
            <a:r>
              <a:rPr lang="cs-CZ" dirty="0" smtClean="0"/>
              <a:t>Vyvážené používání aromatických druhů koření při dochucování jídel.</a:t>
            </a:r>
          </a:p>
          <a:p>
            <a:r>
              <a:rPr lang="cs-CZ" dirty="0" smtClean="0"/>
              <a:t>Je </a:t>
            </a:r>
            <a:r>
              <a:rPr lang="cs-CZ" dirty="0"/>
              <a:t>založená na vytříbené a důvtipné </a:t>
            </a:r>
            <a:r>
              <a:rPr lang="cs-CZ" b="1" dirty="0"/>
              <a:t>kombinaci sladkých a pikantních pokrmů</a:t>
            </a:r>
            <a:r>
              <a:rPr lang="cs-CZ" dirty="0"/>
              <a:t>, ladících s použitými základními potravinami. </a:t>
            </a:r>
            <a:endParaRPr lang="cs-CZ" dirty="0" smtClean="0"/>
          </a:p>
          <a:p>
            <a:r>
              <a:rPr lang="cs-CZ" b="1" dirty="0" smtClean="0"/>
              <a:t>Základní </a:t>
            </a:r>
            <a:r>
              <a:rPr lang="cs-CZ" b="1" dirty="0"/>
              <a:t>kombinaci tvoří maso se zeleninou</a:t>
            </a:r>
            <a:r>
              <a:rPr lang="cs-CZ" dirty="0"/>
              <a:t>, vše ochucené kořením, někdy ovšem ve velmi nezvyklých kombinacích chuti i druhů potravin. Příkladem těchto zvláštních chuťových variací je </a:t>
            </a:r>
            <a:r>
              <a:rPr lang="cs-CZ" b="1" dirty="0"/>
              <a:t>pečené kuře s nádivkou z vajec a rýže, ochucené rozinkami a mandlemi</a:t>
            </a:r>
            <a:r>
              <a:rPr lang="cs-CZ" dirty="0"/>
              <a:t>. Výsledkem je ovšem velmi chutné kuřecí maso na sladký způsob. </a:t>
            </a:r>
            <a:endParaRPr lang="cs-CZ" dirty="0" smtClean="0"/>
          </a:p>
          <a:p>
            <a:r>
              <a:rPr lang="cs-CZ" b="1" dirty="0"/>
              <a:t>V</a:t>
            </a:r>
            <a:r>
              <a:rPr lang="cs-CZ" b="1" dirty="0" smtClean="0"/>
              <a:t>elmi aromatická, </a:t>
            </a:r>
            <a:r>
              <a:rPr lang="cs-CZ" b="1" dirty="0"/>
              <a:t>velmi </a:t>
            </a:r>
            <a:r>
              <a:rPr lang="cs-CZ" b="1" dirty="0" smtClean="0"/>
              <a:t>kořeněná kuchyně, p</a:t>
            </a:r>
            <a:r>
              <a:rPr lang="cs-CZ" dirty="0" smtClean="0"/>
              <a:t>roslulé </a:t>
            </a:r>
            <a:r>
              <a:rPr lang="cs-CZ" dirty="0"/>
              <a:t>jsou např. </a:t>
            </a:r>
            <a:r>
              <a:rPr lang="cs-CZ" b="1" dirty="0"/>
              <a:t>nakládané citróny </a:t>
            </a:r>
            <a:r>
              <a:rPr lang="cs-CZ" dirty="0"/>
              <a:t>na </a:t>
            </a:r>
            <a:r>
              <a:rPr lang="cs-CZ" dirty="0" err="1"/>
              <a:t>slano</a:t>
            </a:r>
            <a:r>
              <a:rPr lang="cs-CZ" dirty="0"/>
              <a:t>, ale i ve sladkém nálevu, nebo sladce voňavá voda z růžových květů </a:t>
            </a:r>
            <a:r>
              <a:rPr lang="cs-CZ" dirty="0" smtClean="0"/>
              <a:t>a květů pomerančovníku</a:t>
            </a:r>
            <a:r>
              <a:rPr lang="cs-CZ" dirty="0"/>
              <a:t>.</a:t>
            </a:r>
          </a:p>
          <a:p>
            <a:pPr marL="0" indent="0">
              <a:buNone/>
            </a:pPr>
            <a:endParaRPr lang="cs-CZ" dirty="0"/>
          </a:p>
        </p:txBody>
      </p:sp>
    </p:spTree>
    <p:extLst>
      <p:ext uri="{BB962C8B-B14F-4D97-AF65-F5344CB8AC3E}">
        <p14:creationId xmlns:p14="http://schemas.microsoft.com/office/powerpoint/2010/main" val="4097670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6645499" cy="6492875"/>
          </a:xfrm>
        </p:spPr>
        <p:txBody>
          <a:bodyPr>
            <a:normAutofit/>
          </a:bodyPr>
          <a:lstStyle/>
          <a:p>
            <a:r>
              <a:rPr lang="cs-CZ" dirty="0" smtClean="0"/>
              <a:t>Jedním z kulinářských zážitků je např. večerní návštěva náměstí </a:t>
            </a:r>
            <a:r>
              <a:rPr lang="cs-CZ" dirty="0" err="1" smtClean="0"/>
              <a:t>Djama</a:t>
            </a:r>
            <a:r>
              <a:rPr lang="cs-CZ" dirty="0" smtClean="0"/>
              <a:t> el </a:t>
            </a:r>
            <a:r>
              <a:rPr lang="cs-CZ" dirty="0" err="1" smtClean="0"/>
              <a:t>Fna</a:t>
            </a:r>
            <a:r>
              <a:rPr lang="cs-CZ" dirty="0" smtClean="0"/>
              <a:t> v městě </a:t>
            </a:r>
            <a:r>
              <a:rPr lang="cs-CZ" dirty="0" err="1" smtClean="0"/>
              <a:t>Marrakeš</a:t>
            </a:r>
            <a:r>
              <a:rPr lang="cs-CZ" dirty="0" smtClean="0"/>
              <a:t> - ohromující směsice nejrůznějších vůní a chutí místních, čerstvě připravovaných jídel. </a:t>
            </a:r>
          </a:p>
          <a:p>
            <a:r>
              <a:rPr lang="cs-CZ" dirty="0" smtClean="0"/>
              <a:t>Maurové zde zanechali jako své kulinárské dědictví používání citrusového ovoce, bylinky, mandle a olivový olej, arabští beduíni chlebovou placku z pšeničného těsta, datle a mléko a Arabové pak časté použití různých druhů koření. </a:t>
            </a:r>
          </a:p>
        </p:txBody>
      </p:sp>
      <p:pic>
        <p:nvPicPr>
          <p:cNvPr id="38914" name="Picture 2" descr="&amp;Rcy;&amp;iecy;&amp;zcy;&amp;ucy;&amp;lcy;&amp;tcy;&amp;acy;&amp;tcy; &amp;scy; &amp;icy;&amp;zcy;&amp;ocy;&amp;bcy;&amp;rcy;&amp;acy;&amp;zhcy;&amp;iecy;&amp;ncy;&amp;icy;&amp;iecy; &amp;zcy;&amp;acy; voda z r&amp;uring;&amp;zcaron;ových kv&amp;ecaron;t&amp;uring; pomeran&amp;ccaron;ovníku."/>
          <p:cNvPicPr>
            <a:picLocks noChangeAspect="1" noChangeArrowheads="1"/>
          </p:cNvPicPr>
          <p:nvPr/>
        </p:nvPicPr>
        <p:blipFill>
          <a:blip r:embed="rId2" cstate="print"/>
          <a:srcRect/>
          <a:stretch>
            <a:fillRect/>
          </a:stretch>
        </p:blipFill>
        <p:spPr bwMode="auto">
          <a:xfrm>
            <a:off x="6617759" y="0"/>
            <a:ext cx="5420860" cy="4056611"/>
          </a:xfrm>
          <a:prstGeom prst="rect">
            <a:avLst/>
          </a:prstGeom>
          <a:noFill/>
        </p:spPr>
      </p:pic>
      <p:pic>
        <p:nvPicPr>
          <p:cNvPr id="38916" name="Picture 4" descr="&amp;Rcy;&amp;iecy;&amp;zcy;&amp;ucy;&amp;lcy;&amp;tcy;&amp;acy;&amp;tcy; &amp;scy; &amp;icy;&amp;zcy;&amp;ocy;&amp;bcy;&amp;rcy;&amp;acy;&amp;zhcy;&amp;iecy;&amp;ncy;&amp;icy;&amp;iecy; &amp;zcy;&amp;acy; nakládané citróny na slano"/>
          <p:cNvPicPr>
            <a:picLocks noChangeAspect="1" noChangeArrowheads="1"/>
          </p:cNvPicPr>
          <p:nvPr/>
        </p:nvPicPr>
        <p:blipFill>
          <a:blip r:embed="rId3" cstate="print"/>
          <a:srcRect/>
          <a:stretch>
            <a:fillRect/>
          </a:stretch>
        </p:blipFill>
        <p:spPr bwMode="auto">
          <a:xfrm>
            <a:off x="6874624" y="4140821"/>
            <a:ext cx="3436331" cy="2577248"/>
          </a:xfrm>
          <a:prstGeom prst="rect">
            <a:avLst/>
          </a:prstGeom>
          <a:noFill/>
        </p:spPr>
      </p:pic>
    </p:spTree>
    <p:extLst>
      <p:ext uri="{BB962C8B-B14F-4D97-AF65-F5344CB8AC3E}">
        <p14:creationId xmlns:p14="http://schemas.microsoft.com/office/powerpoint/2010/main" val="3174535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5910" y="218940"/>
            <a:ext cx="6156101" cy="6529589"/>
          </a:xfrm>
        </p:spPr>
        <p:txBody>
          <a:bodyPr>
            <a:normAutofit/>
          </a:bodyPr>
          <a:lstStyle/>
          <a:p>
            <a:r>
              <a:rPr lang="cs-CZ" b="1" dirty="0"/>
              <a:t>Maroko je domovem jedinečného stromu </a:t>
            </a:r>
            <a:r>
              <a:rPr lang="cs-CZ" b="1" i="1" dirty="0" err="1"/>
              <a:t>Argánie</a:t>
            </a:r>
            <a:r>
              <a:rPr lang="cs-CZ" b="1" i="1" dirty="0"/>
              <a:t> trnité</a:t>
            </a:r>
            <a:r>
              <a:rPr lang="cs-CZ" dirty="0"/>
              <a:t>, který roste výlučně jen v této zemi, nikde jinde v okolních zemích se jej doposud nepodařilo vypěstovat. Z pecek plodů se vyrábí kosmetický, ale i potravinářský olej, určený ke kuchyňskému </a:t>
            </a:r>
            <a:r>
              <a:rPr lang="cs-CZ" dirty="0" smtClean="0"/>
              <a:t>využití</a:t>
            </a:r>
            <a:r>
              <a:rPr lang="cs-CZ" dirty="0"/>
              <a:t>,</a:t>
            </a:r>
            <a:r>
              <a:rPr lang="cs-CZ" dirty="0" smtClean="0"/>
              <a:t> výjimečné </a:t>
            </a:r>
            <a:r>
              <a:rPr lang="cs-CZ" dirty="0"/>
              <a:t>a zdraví prospěšné složení. </a:t>
            </a:r>
            <a:endParaRPr lang="cs-CZ" dirty="0" smtClean="0"/>
          </a:p>
          <a:p>
            <a:r>
              <a:rPr lang="cs-CZ" dirty="0" smtClean="0"/>
              <a:t>Typické </a:t>
            </a:r>
            <a:r>
              <a:rPr lang="cs-CZ" dirty="0"/>
              <a:t>je </a:t>
            </a:r>
            <a:r>
              <a:rPr lang="cs-CZ" b="1" dirty="0"/>
              <a:t>použití rozmanitých kořenících směsí </a:t>
            </a:r>
            <a:r>
              <a:rPr lang="cs-CZ" dirty="0"/>
              <a:t>do vybraných jídel z </a:t>
            </a:r>
            <a:r>
              <a:rPr lang="cs-CZ" dirty="0" smtClean="0"/>
              <a:t>drůbeže a </a:t>
            </a:r>
            <a:r>
              <a:rPr lang="cs-CZ" dirty="0"/>
              <a:t>zvěřiny jako je např. „</a:t>
            </a:r>
            <a:r>
              <a:rPr lang="cs-CZ" b="1" i="1" dirty="0"/>
              <a:t>Ras el </a:t>
            </a:r>
            <a:r>
              <a:rPr lang="cs-CZ" b="1" i="1" dirty="0" err="1"/>
              <a:t>Hanout</a:t>
            </a:r>
            <a:r>
              <a:rPr lang="cs-CZ" i="1" dirty="0"/>
              <a:t>“, </a:t>
            </a:r>
            <a:r>
              <a:rPr lang="cs-CZ" dirty="0"/>
              <a:t>směs asi 35 druhů koření. </a:t>
            </a:r>
          </a:p>
          <a:p>
            <a:endParaRPr lang="cs-CZ" dirty="0"/>
          </a:p>
        </p:txBody>
      </p:sp>
      <p:pic>
        <p:nvPicPr>
          <p:cNvPr id="37890" name="Picture 2" descr="&amp;Rcy;&amp;iecy;&amp;zcy;&amp;ucy;&amp;lcy;&amp;tcy;&amp;acy;&amp;tcy; &amp;scy; &amp;icy;&amp;zcy;&amp;ocy;&amp;bcy;&amp;rcy;&amp;acy;&amp;zhcy;&amp;iecy;&amp;ncy;&amp;icy;&amp;iecy; &amp;zcy;&amp;acy; Argánie trnitá"/>
          <p:cNvPicPr>
            <a:picLocks noChangeAspect="1" noChangeArrowheads="1"/>
          </p:cNvPicPr>
          <p:nvPr/>
        </p:nvPicPr>
        <p:blipFill>
          <a:blip r:embed="rId2" cstate="print"/>
          <a:srcRect/>
          <a:stretch>
            <a:fillRect/>
          </a:stretch>
        </p:blipFill>
        <p:spPr bwMode="auto">
          <a:xfrm>
            <a:off x="6604058" y="0"/>
            <a:ext cx="5587942" cy="3725295"/>
          </a:xfrm>
          <a:prstGeom prst="rect">
            <a:avLst/>
          </a:prstGeom>
          <a:noFill/>
        </p:spPr>
      </p:pic>
      <p:pic>
        <p:nvPicPr>
          <p:cNvPr id="37892" name="Picture 4" descr="http://img.sndimg.com/food/image/upload/w_555,h_416,c_fit,fl_progressive,q_95/v1/img/recipes/26/21/89/picZs43Kl.jpg"/>
          <p:cNvPicPr>
            <a:picLocks noChangeAspect="1" noChangeArrowheads="1"/>
          </p:cNvPicPr>
          <p:nvPr/>
        </p:nvPicPr>
        <p:blipFill>
          <a:blip r:embed="rId3" cstate="print"/>
          <a:srcRect/>
          <a:stretch>
            <a:fillRect/>
          </a:stretch>
        </p:blipFill>
        <p:spPr bwMode="auto">
          <a:xfrm>
            <a:off x="6625243" y="3744762"/>
            <a:ext cx="4153477" cy="3113238"/>
          </a:xfrm>
          <a:prstGeom prst="rect">
            <a:avLst/>
          </a:prstGeom>
          <a:noFill/>
        </p:spPr>
      </p:pic>
    </p:spTree>
    <p:extLst>
      <p:ext uri="{BB962C8B-B14F-4D97-AF65-F5344CB8AC3E}">
        <p14:creationId xmlns:p14="http://schemas.microsoft.com/office/powerpoint/2010/main" val="1283813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515155"/>
            <a:ext cx="10515600" cy="5661808"/>
          </a:xfrm>
        </p:spPr>
        <p:txBody>
          <a:bodyPr/>
          <a:lstStyle/>
          <a:p>
            <a:r>
              <a:rPr lang="cs-CZ" dirty="0"/>
              <a:t>Dalším z </a:t>
            </a:r>
            <a:r>
              <a:rPr lang="cs-CZ" b="1" dirty="0"/>
              <a:t>oblíbených kořenících směsí </a:t>
            </a:r>
            <a:r>
              <a:rPr lang="cs-CZ" dirty="0"/>
              <a:t>je „</a:t>
            </a:r>
            <a:r>
              <a:rPr lang="cs-CZ" b="1" i="1" dirty="0" err="1"/>
              <a:t>Chermoula</a:t>
            </a:r>
            <a:r>
              <a:rPr lang="cs-CZ" i="1" dirty="0"/>
              <a:t>“, </a:t>
            </a:r>
            <a:r>
              <a:rPr lang="cs-CZ" dirty="0"/>
              <a:t>skládající se z cibule, česneku, koriandru, papriky, šafránu, cayennského pepře a petržele. </a:t>
            </a:r>
            <a:endParaRPr lang="cs-CZ" dirty="0" smtClean="0"/>
          </a:p>
          <a:p>
            <a:r>
              <a:rPr lang="cs-CZ" dirty="0" smtClean="0"/>
              <a:t>I </a:t>
            </a:r>
            <a:r>
              <a:rPr lang="cs-CZ" dirty="0"/>
              <a:t>v Maroku je oblíbeným jídlem </a:t>
            </a:r>
            <a:r>
              <a:rPr lang="cs-CZ" b="1" i="1" dirty="0" err="1"/>
              <a:t>Tajine</a:t>
            </a:r>
            <a:r>
              <a:rPr lang="cs-CZ" i="1" dirty="0"/>
              <a:t>, </a:t>
            </a:r>
            <a:r>
              <a:rPr lang="cs-CZ" dirty="0"/>
              <a:t>ve velké nádobě dušené jehněčí maso s aromatickým kořením. </a:t>
            </a:r>
            <a:endParaRPr lang="cs-CZ" dirty="0" smtClean="0"/>
          </a:p>
          <a:p>
            <a:r>
              <a:rPr lang="cs-CZ" dirty="0" smtClean="0"/>
              <a:t>Tradiční </a:t>
            </a:r>
            <a:r>
              <a:rPr lang="cs-CZ" dirty="0"/>
              <a:t>přílohou k jídlům je těstovinový </a:t>
            </a:r>
            <a:r>
              <a:rPr lang="cs-CZ" b="1" dirty="0" err="1"/>
              <a:t>cous-cous</a:t>
            </a:r>
            <a:r>
              <a:rPr lang="cs-CZ" dirty="0"/>
              <a:t>, ten se formuje pravou rukou do kuliček, namáčených při jídle v různých pikantních omáčkách</a:t>
            </a:r>
            <a:r>
              <a:rPr lang="cs-CZ" dirty="0" smtClean="0"/>
              <a:t>.</a:t>
            </a:r>
          </a:p>
          <a:p>
            <a:r>
              <a:rPr lang="cs-CZ" dirty="0" smtClean="0"/>
              <a:t> </a:t>
            </a:r>
            <a:r>
              <a:rPr lang="cs-CZ" dirty="0"/>
              <a:t>Jako moučník slouží řada </a:t>
            </a:r>
            <a:r>
              <a:rPr lang="cs-CZ" b="1" dirty="0"/>
              <a:t>velmi slazených dezertů</a:t>
            </a:r>
            <a:r>
              <a:rPr lang="cs-CZ" dirty="0"/>
              <a:t>, pečiva a </a:t>
            </a:r>
            <a:r>
              <a:rPr lang="cs-CZ" dirty="0" smtClean="0"/>
              <a:t>zmrzlin, cukr </a:t>
            </a:r>
            <a:r>
              <a:rPr lang="cs-CZ" dirty="0"/>
              <a:t>je téměř v každém jídle i nápoji, např. litr mátového čaje je podle místních labužníků třeba osladit minimálně 20 kostkami cukru.</a:t>
            </a:r>
          </a:p>
          <a:p>
            <a:endParaRPr lang="cs-CZ" dirty="0"/>
          </a:p>
        </p:txBody>
      </p:sp>
    </p:spTree>
    <p:extLst>
      <p:ext uri="{BB962C8B-B14F-4D97-AF65-F5344CB8AC3E}">
        <p14:creationId xmlns:p14="http://schemas.microsoft.com/office/powerpoint/2010/main" val="218793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4408" y="120426"/>
            <a:ext cx="10515600" cy="1325563"/>
          </a:xfrm>
        </p:spPr>
        <p:txBody>
          <a:bodyPr/>
          <a:lstStyle/>
          <a:p>
            <a:r>
              <a:rPr lang="cs-CZ" dirty="0" smtClean="0"/>
              <a:t>Některá marocká jídla:</a:t>
            </a:r>
            <a:br>
              <a:rPr lang="cs-CZ" dirty="0" smtClean="0"/>
            </a:br>
            <a:endParaRPr lang="cs-CZ" dirty="0"/>
          </a:p>
        </p:txBody>
      </p:sp>
      <p:sp>
        <p:nvSpPr>
          <p:cNvPr id="3" name="Zástupný symbol pro obsah 2"/>
          <p:cNvSpPr>
            <a:spLocks noGrp="1"/>
          </p:cNvSpPr>
          <p:nvPr>
            <p:ph idx="1"/>
          </p:nvPr>
        </p:nvSpPr>
        <p:spPr>
          <a:xfrm>
            <a:off x="0" y="1004552"/>
            <a:ext cx="6517646" cy="5853448"/>
          </a:xfrm>
        </p:spPr>
        <p:txBody>
          <a:bodyPr>
            <a:normAutofit/>
          </a:bodyPr>
          <a:lstStyle/>
          <a:p>
            <a:r>
              <a:rPr lang="cs-CZ" dirty="0" smtClean="0"/>
              <a:t>„</a:t>
            </a:r>
            <a:r>
              <a:rPr lang="cs-CZ" b="1" i="1" dirty="0" err="1"/>
              <a:t>Harira</a:t>
            </a:r>
            <a:r>
              <a:rPr lang="cs-CZ" i="1" dirty="0"/>
              <a:t>“</a:t>
            </a:r>
            <a:r>
              <a:rPr lang="cs-CZ" dirty="0"/>
              <a:t>, typická </a:t>
            </a:r>
            <a:r>
              <a:rPr lang="cs-CZ" b="1" dirty="0"/>
              <a:t>zeleninová luštěninová kořeněná polévka s masem a rýží</a:t>
            </a:r>
            <a:r>
              <a:rPr lang="cs-CZ" dirty="0"/>
              <a:t> (v době </a:t>
            </a:r>
            <a:r>
              <a:rPr lang="cs-CZ" dirty="0" smtClean="0"/>
              <a:t>ramadánu se </a:t>
            </a:r>
            <a:r>
              <a:rPr lang="cs-CZ" dirty="0"/>
              <a:t>maso vypouští). </a:t>
            </a:r>
            <a:r>
              <a:rPr lang="cs-CZ" dirty="0" smtClean="0"/>
              <a:t>Hojně se koření</a:t>
            </a:r>
            <a:r>
              <a:rPr lang="cs-CZ" dirty="0"/>
              <a:t>, v případě této polévky římským kmínem, skořicí, mletou paprikou, koriandrem, petrželkou a </a:t>
            </a:r>
            <a:r>
              <a:rPr lang="cs-CZ" dirty="0" smtClean="0"/>
              <a:t>bylinkami + arabský chléb, </a:t>
            </a:r>
            <a:r>
              <a:rPr lang="cs-CZ" dirty="0"/>
              <a:t>může se ještě dochutit citrónovou šťávou a datlemi.</a:t>
            </a:r>
          </a:p>
          <a:p>
            <a:r>
              <a:rPr lang="cs-CZ" dirty="0"/>
              <a:t>„</a:t>
            </a:r>
            <a:r>
              <a:rPr lang="cs-CZ" b="1" i="1" dirty="0" err="1"/>
              <a:t>Pastilla</a:t>
            </a:r>
            <a:r>
              <a:rPr lang="cs-CZ" i="1" dirty="0"/>
              <a:t>“, </a:t>
            </a:r>
            <a:r>
              <a:rPr lang="cs-CZ" dirty="0"/>
              <a:t>je </a:t>
            </a:r>
            <a:r>
              <a:rPr lang="cs-CZ" b="1" dirty="0"/>
              <a:t>moučník z listového těsta </a:t>
            </a:r>
            <a:r>
              <a:rPr lang="cs-CZ" dirty="0"/>
              <a:t>ve sladké, ale i slané variantě </a:t>
            </a:r>
            <a:r>
              <a:rPr lang="cs-CZ" dirty="0" smtClean="0"/>
              <a:t>(s </a:t>
            </a:r>
            <a:r>
              <a:rPr lang="cs-CZ" dirty="0"/>
              <a:t>mletým masem z </a:t>
            </a:r>
            <a:r>
              <a:rPr lang="cs-CZ" dirty="0" smtClean="0"/>
              <a:t>holoubat). Sladká varianta - mnoho </a:t>
            </a:r>
            <a:r>
              <a:rPr lang="cs-CZ" dirty="0"/>
              <a:t>vrstev tenkého listového těsta, střídavě proloženého velmi sladkou mandlovou pastou.</a:t>
            </a:r>
          </a:p>
          <a:p>
            <a:endParaRPr lang="cs-CZ" dirty="0"/>
          </a:p>
        </p:txBody>
      </p:sp>
      <p:pic>
        <p:nvPicPr>
          <p:cNvPr id="35842" name="Picture 2" descr="&amp;Rcy;&amp;iecy;&amp;zcy;&amp;ucy;&amp;lcy;&amp;tcy;&amp;acy;&amp;tcy; &amp;scy; &amp;icy;&amp;zcy;&amp;ocy;&amp;bcy;&amp;rcy;&amp;acy;&amp;zhcy;&amp;iecy;&amp;ncy;&amp;icy;&amp;iecy; &amp;zcy;&amp;acy; Harira"/>
          <p:cNvPicPr>
            <a:picLocks noChangeAspect="1" noChangeArrowheads="1"/>
          </p:cNvPicPr>
          <p:nvPr/>
        </p:nvPicPr>
        <p:blipFill>
          <a:blip r:embed="rId2" cstate="print"/>
          <a:srcRect/>
          <a:stretch>
            <a:fillRect/>
          </a:stretch>
        </p:blipFill>
        <p:spPr bwMode="auto">
          <a:xfrm>
            <a:off x="6384175" y="0"/>
            <a:ext cx="5624945" cy="3749964"/>
          </a:xfrm>
          <a:prstGeom prst="rect">
            <a:avLst/>
          </a:prstGeom>
          <a:noFill/>
        </p:spPr>
      </p:pic>
      <p:pic>
        <p:nvPicPr>
          <p:cNvPr id="35844" name="Picture 4" descr="&amp;Rcy;&amp;iecy;&amp;zcy;&amp;ucy;&amp;lcy;&amp;tcy;&amp;acy;&amp;tcy; &amp;scy; &amp;icy;&amp;zcy;&amp;ocy;&amp;bcy;&amp;rcy;&amp;acy;&amp;zhcy;&amp;iecy;&amp;ncy;&amp;icy;&amp;iecy; &amp;zcy;&amp;acy; Pastilla"/>
          <p:cNvPicPr>
            <a:picLocks noChangeAspect="1" noChangeArrowheads="1"/>
          </p:cNvPicPr>
          <p:nvPr/>
        </p:nvPicPr>
        <p:blipFill>
          <a:blip r:embed="rId3" cstate="print"/>
          <a:srcRect/>
          <a:stretch>
            <a:fillRect/>
          </a:stretch>
        </p:blipFill>
        <p:spPr bwMode="auto">
          <a:xfrm>
            <a:off x="6949154" y="3757035"/>
            <a:ext cx="4513011" cy="3100965"/>
          </a:xfrm>
          <a:prstGeom prst="rect">
            <a:avLst/>
          </a:prstGeom>
          <a:noFill/>
        </p:spPr>
      </p:pic>
    </p:spTree>
    <p:extLst>
      <p:ext uri="{BB962C8B-B14F-4D97-AF65-F5344CB8AC3E}">
        <p14:creationId xmlns:p14="http://schemas.microsoft.com/office/powerpoint/2010/main" val="4146434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23306" y="365125"/>
            <a:ext cx="6734694" cy="6492875"/>
          </a:xfrm>
        </p:spPr>
        <p:txBody>
          <a:bodyPr>
            <a:normAutofit fontScale="92500" lnSpcReduction="10000"/>
          </a:bodyPr>
          <a:lstStyle/>
          <a:p>
            <a:pPr marL="0" indent="0">
              <a:buNone/>
            </a:pPr>
            <a:r>
              <a:rPr lang="cs-CZ" b="1" dirty="0"/>
              <a:t>Etiopská kuchyně</a:t>
            </a:r>
            <a:r>
              <a:rPr lang="cs-CZ" dirty="0"/>
              <a:t> </a:t>
            </a:r>
          </a:p>
          <a:p>
            <a:r>
              <a:rPr lang="cs-CZ" dirty="0" smtClean="0"/>
              <a:t>místní </a:t>
            </a:r>
            <a:r>
              <a:rPr lang="cs-CZ" dirty="0"/>
              <a:t>kuchyně </a:t>
            </a:r>
            <a:r>
              <a:rPr lang="cs-CZ" b="1" dirty="0"/>
              <a:t>se značně liší </a:t>
            </a:r>
            <a:r>
              <a:rPr lang="cs-CZ" dirty="0"/>
              <a:t>od orientálních kuchyní severních sousedů, právě tak jako od původní </a:t>
            </a:r>
            <a:r>
              <a:rPr lang="cs-CZ" dirty="0" err="1"/>
              <a:t>černoafrické</a:t>
            </a:r>
            <a:r>
              <a:rPr lang="cs-CZ" dirty="0"/>
              <a:t> vnitrozemní kuchyně.</a:t>
            </a:r>
            <a:r>
              <a:rPr lang="cs-CZ" b="1" dirty="0"/>
              <a:t> </a:t>
            </a:r>
            <a:endParaRPr lang="cs-CZ" b="1" dirty="0" smtClean="0"/>
          </a:p>
          <a:p>
            <a:r>
              <a:rPr lang="cs-CZ" dirty="0" smtClean="0"/>
              <a:t>Po stránce obstarání i naprosto základních potravin je situace </a:t>
            </a:r>
            <a:r>
              <a:rPr lang="cs-CZ" dirty="0"/>
              <a:t>v Etiopii </a:t>
            </a:r>
            <a:r>
              <a:rPr lang="cs-CZ" dirty="0" smtClean="0"/>
              <a:t>složitá, půda </a:t>
            </a:r>
            <a:r>
              <a:rPr lang="cs-CZ" dirty="0"/>
              <a:t>je nepříliš úrodná. </a:t>
            </a:r>
            <a:endParaRPr lang="cs-CZ" dirty="0" smtClean="0"/>
          </a:p>
          <a:p>
            <a:r>
              <a:rPr lang="cs-CZ" dirty="0" smtClean="0"/>
              <a:t>Základem </a:t>
            </a:r>
            <a:r>
              <a:rPr lang="cs-CZ" dirty="0"/>
              <a:t>v sousední Eritrei je </a:t>
            </a:r>
            <a:r>
              <a:rPr lang="cs-CZ" b="1" dirty="0"/>
              <a:t>chléb </a:t>
            </a:r>
            <a:r>
              <a:rPr lang="cs-CZ" dirty="0"/>
              <a:t>zvaný „</a:t>
            </a:r>
            <a:r>
              <a:rPr lang="cs-CZ" b="1" i="1" dirty="0" err="1"/>
              <a:t>Injera</a:t>
            </a:r>
            <a:r>
              <a:rPr lang="cs-CZ" i="1" dirty="0"/>
              <a:t>“, </a:t>
            </a:r>
            <a:r>
              <a:rPr lang="cs-CZ" dirty="0"/>
              <a:t>placka nakyslé chuti, připravovaná z těsta z mouky drcené z velmi drobných semen stepní trávy </a:t>
            </a:r>
            <a:r>
              <a:rPr lang="cs-CZ" b="1" dirty="0"/>
              <a:t>miličky habešské</a:t>
            </a:r>
            <a:r>
              <a:rPr lang="cs-CZ" dirty="0"/>
              <a:t>. Tento druh trávy se vyskytuje pouze v této části Afriky. Řídké těsto se nechá několik dnů fermentovat, při přípravě se rozleje na rozpálenou až 80 cm širokou pánev a </a:t>
            </a:r>
            <a:r>
              <a:rPr lang="cs-CZ" dirty="0" smtClean="0"/>
              <a:t>upeče. Placka </a:t>
            </a:r>
            <a:r>
              <a:rPr lang="cs-CZ" dirty="0"/>
              <a:t>slouží jako chléb, talíř i příbor, jí se většinou s různými omáčkami ze zeleniny, velmi zřídka s vložkou z vzácně dostupného masa. </a:t>
            </a:r>
            <a:endParaRPr lang="cs-CZ" dirty="0" smtClean="0"/>
          </a:p>
          <a:p>
            <a:pPr>
              <a:buNone/>
            </a:pPr>
            <a:endParaRPr lang="cs-CZ" dirty="0"/>
          </a:p>
        </p:txBody>
      </p:sp>
      <p:pic>
        <p:nvPicPr>
          <p:cNvPr id="4" name="Picture 4" descr="http://rosmenu.ru/sites/default/files/styles/large/public/tef._krupy_i_kashi_na_rosmenu.ru_.jpg?itok=y8FSWZlo"/>
          <p:cNvPicPr>
            <a:picLocks noChangeAspect="1" noChangeArrowheads="1"/>
          </p:cNvPicPr>
          <p:nvPr/>
        </p:nvPicPr>
        <p:blipFill>
          <a:blip r:embed="rId2" cstate="print"/>
          <a:srcRect/>
          <a:stretch>
            <a:fillRect/>
          </a:stretch>
        </p:blipFill>
        <p:spPr bwMode="auto">
          <a:xfrm>
            <a:off x="6754058" y="764772"/>
            <a:ext cx="5437942" cy="5035578"/>
          </a:xfrm>
          <a:prstGeom prst="rect">
            <a:avLst/>
          </a:prstGeom>
          <a:noFill/>
        </p:spPr>
      </p:pic>
    </p:spTree>
    <p:extLst>
      <p:ext uri="{BB962C8B-B14F-4D97-AF65-F5344CB8AC3E}">
        <p14:creationId xmlns:p14="http://schemas.microsoft.com/office/powerpoint/2010/main" val="382735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0" y="0"/>
            <a:ext cx="6967470" cy="6857999"/>
          </a:xfrm>
        </p:spPr>
        <p:txBody>
          <a:bodyPr>
            <a:normAutofit/>
          </a:bodyPr>
          <a:lstStyle/>
          <a:p>
            <a:r>
              <a:rPr lang="cs-CZ" dirty="0"/>
              <a:t>Přílohy tvoří důležitou zasycující složku jídla, např. ve východní části Afriky je dosažitelnost masa těžká a proto různé druhy zeleninových a obilninových kaší (např. </a:t>
            </a:r>
            <a:r>
              <a:rPr lang="cs-CZ" b="1" dirty="0"/>
              <a:t>kaše </a:t>
            </a:r>
            <a:r>
              <a:rPr lang="cs-CZ" b="1" dirty="0" err="1"/>
              <a:t>fufu</a:t>
            </a:r>
            <a:r>
              <a:rPr lang="cs-CZ" dirty="0"/>
              <a:t>) tvoří velmi důležitou složku denního jídelníčku. </a:t>
            </a:r>
          </a:p>
          <a:p>
            <a:r>
              <a:rPr lang="cs-CZ" dirty="0"/>
              <a:t>V Arabských muslimských zemích se dodržují pravidla koránu a stravování je tomu podřízeno. Jsou vyloučeny některé skupiny potravin (např. maso vepřové) a také denní a sváteční režim přijímaní stravy se řídí pravidly</a:t>
            </a:r>
            <a:r>
              <a:rPr lang="cs-CZ" b="1" dirty="0"/>
              <a:t> </a:t>
            </a:r>
            <a:r>
              <a:rPr lang="cs-CZ" b="1" dirty="0" err="1"/>
              <a:t>halalu</a:t>
            </a:r>
            <a:r>
              <a:rPr lang="cs-CZ" dirty="0"/>
              <a:t>.</a:t>
            </a:r>
          </a:p>
          <a:p>
            <a:r>
              <a:rPr lang="cs-CZ" b="1" dirty="0" smtClean="0"/>
              <a:t>Každá </a:t>
            </a:r>
            <a:r>
              <a:rPr lang="cs-CZ" b="1" dirty="0"/>
              <a:t>část Afriky má svá typická jídla a velmi odlišný je i způsob stravování.</a:t>
            </a:r>
            <a:r>
              <a:rPr lang="cs-CZ" dirty="0"/>
              <a:t> Bývalý koloniální charakter různých částí Afriky způsobuje, že zde můžete snadno narazit na typická jídla např. indická nebo anglická.</a:t>
            </a:r>
          </a:p>
          <a:p>
            <a:endParaRPr lang="cs-CZ" dirty="0"/>
          </a:p>
        </p:txBody>
      </p:sp>
      <p:pic>
        <p:nvPicPr>
          <p:cNvPr id="58370" name="Picture 2" descr="fufu.jpg"/>
          <p:cNvPicPr>
            <a:picLocks noChangeAspect="1" noChangeArrowheads="1"/>
          </p:cNvPicPr>
          <p:nvPr/>
        </p:nvPicPr>
        <p:blipFill>
          <a:blip r:embed="rId2" cstate="print"/>
          <a:srcRect/>
          <a:stretch>
            <a:fillRect/>
          </a:stretch>
        </p:blipFill>
        <p:spPr bwMode="auto">
          <a:xfrm>
            <a:off x="6795693" y="1147157"/>
            <a:ext cx="5396307" cy="4854632"/>
          </a:xfrm>
          <a:prstGeom prst="rect">
            <a:avLst/>
          </a:prstGeom>
          <a:noFill/>
        </p:spPr>
      </p:pic>
    </p:spTree>
    <p:extLst>
      <p:ext uri="{BB962C8B-B14F-4D97-AF65-F5344CB8AC3E}">
        <p14:creationId xmlns:p14="http://schemas.microsoft.com/office/powerpoint/2010/main" val="4077144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amp;Rcy;&amp;iecy;&amp;zcy;&amp;ucy;&amp;lcy;&amp;tcy;&amp;acy;&amp;tcy; &amp;scy; &amp;icy;&amp;zcy;&amp;ocy;&amp;bcy;&amp;rcy;&amp;acy;&amp;zhcy;&amp;iecy;&amp;ncy;&amp;icy;&amp;iecy; &amp;zcy;&amp;acy; Injera"/>
          <p:cNvPicPr>
            <a:picLocks noChangeAspect="1" noChangeArrowheads="1"/>
          </p:cNvPicPr>
          <p:nvPr/>
        </p:nvPicPr>
        <p:blipFill>
          <a:blip r:embed="rId2" cstate="print"/>
          <a:srcRect/>
          <a:stretch>
            <a:fillRect/>
          </a:stretch>
        </p:blipFill>
        <p:spPr bwMode="auto">
          <a:xfrm>
            <a:off x="5836890" y="1005839"/>
            <a:ext cx="5925025" cy="4455622"/>
          </a:xfrm>
          <a:prstGeom prst="rect">
            <a:avLst/>
          </a:prstGeom>
          <a:noFill/>
        </p:spPr>
      </p:pic>
      <p:sp>
        <p:nvSpPr>
          <p:cNvPr id="4" name="Obdélník 3"/>
          <p:cNvSpPr/>
          <p:nvPr/>
        </p:nvSpPr>
        <p:spPr>
          <a:xfrm>
            <a:off x="133004" y="1654232"/>
            <a:ext cx="5672051" cy="2308324"/>
          </a:xfrm>
          <a:prstGeom prst="rect">
            <a:avLst/>
          </a:prstGeom>
        </p:spPr>
        <p:txBody>
          <a:bodyPr wrap="square">
            <a:spAutoFit/>
          </a:bodyPr>
          <a:lstStyle/>
          <a:p>
            <a:r>
              <a:rPr lang="cs-CZ" dirty="0" smtClean="0"/>
              <a:t>Dalšími jídly jsou např. „</a:t>
            </a:r>
            <a:r>
              <a:rPr lang="cs-CZ" i="1" dirty="0" err="1" smtClean="0"/>
              <a:t>Alidscha</a:t>
            </a:r>
            <a:r>
              <a:rPr lang="cs-CZ" i="1" dirty="0" smtClean="0"/>
              <a:t>“, </a:t>
            </a:r>
            <a:r>
              <a:rPr lang="cs-CZ" dirty="0" smtClean="0"/>
              <a:t>vegetariánské jídlo ze zeleniny a čočky, </a:t>
            </a:r>
          </a:p>
          <a:p>
            <a:r>
              <a:rPr lang="cs-CZ" dirty="0" smtClean="0"/>
              <a:t>dále „</a:t>
            </a:r>
            <a:r>
              <a:rPr lang="cs-CZ" i="1" dirty="0" err="1" smtClean="0"/>
              <a:t>Azifa</a:t>
            </a:r>
            <a:r>
              <a:rPr lang="cs-CZ" i="1" dirty="0" smtClean="0"/>
              <a:t>“, </a:t>
            </a:r>
            <a:r>
              <a:rPr lang="cs-CZ" dirty="0" smtClean="0"/>
              <a:t>čočkový salát. </a:t>
            </a:r>
          </a:p>
          <a:p>
            <a:r>
              <a:rPr lang="cs-CZ" b="1" dirty="0" smtClean="0"/>
              <a:t>Vegetariánský charakter většiny místních jídel si získal oblibu i ve světě</a:t>
            </a:r>
            <a:r>
              <a:rPr lang="cs-CZ" dirty="0" smtClean="0"/>
              <a:t>,</a:t>
            </a:r>
          </a:p>
          <a:p>
            <a:r>
              <a:rPr lang="cs-CZ" dirty="0" smtClean="0"/>
              <a:t> jídla jsou lehká a dobře stravitelná, </a:t>
            </a:r>
          </a:p>
          <a:p>
            <a:r>
              <a:rPr lang="cs-CZ" dirty="0" smtClean="0"/>
              <a:t>což je v současné době moderní trend stravování. </a:t>
            </a:r>
          </a:p>
          <a:p>
            <a:r>
              <a:rPr lang="cs-CZ" dirty="0" smtClean="0"/>
              <a:t>V Etiopii je konzumace takových jídel životní nutností. </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r>
              <a:rPr lang="cs-CZ" dirty="0"/>
              <a:t>U jídel z drůbeže, která se vaří většinou v jednom hrnci, se hodně používá ostré koření a zelenina, často i různé ořechy. </a:t>
            </a:r>
            <a:endParaRPr lang="cs-CZ" dirty="0" smtClean="0"/>
          </a:p>
          <a:p>
            <a:r>
              <a:rPr lang="cs-CZ" dirty="0" smtClean="0"/>
              <a:t>Jedním </a:t>
            </a:r>
            <a:r>
              <a:rPr lang="cs-CZ" dirty="0"/>
              <a:t>ze znaků etiopské kuchyně je </a:t>
            </a:r>
            <a:r>
              <a:rPr lang="cs-CZ" b="1" dirty="0"/>
              <a:t>hojné používání koření</a:t>
            </a:r>
            <a:r>
              <a:rPr lang="cs-CZ" dirty="0"/>
              <a:t>, většinou jsou to směsi </a:t>
            </a:r>
            <a:r>
              <a:rPr lang="cs-CZ" b="1" dirty="0"/>
              <a:t>velmi ostré pikantní chuti</a:t>
            </a:r>
            <a:r>
              <a:rPr lang="cs-CZ" dirty="0"/>
              <a:t>.</a:t>
            </a:r>
          </a:p>
          <a:p>
            <a:r>
              <a:rPr lang="cs-CZ" b="1" dirty="0"/>
              <a:t>Typickým etiopským kořením </a:t>
            </a:r>
            <a:r>
              <a:rPr lang="cs-CZ" dirty="0"/>
              <a:t>je např. „</a:t>
            </a:r>
            <a:r>
              <a:rPr lang="cs-CZ" b="1" i="1" dirty="0"/>
              <a:t>Berber,</a:t>
            </a:r>
            <a:r>
              <a:rPr lang="cs-CZ" i="1" dirty="0"/>
              <a:t>“ </a:t>
            </a:r>
            <a:r>
              <a:rPr lang="cs-CZ" dirty="0"/>
              <a:t>směs koření na bázi chilli </a:t>
            </a:r>
            <a:r>
              <a:rPr lang="cs-CZ" dirty="0" smtClean="0"/>
              <a:t>papriky, </a:t>
            </a:r>
            <a:r>
              <a:rPr lang="cs-CZ" dirty="0"/>
              <a:t>má ostře sladko kořeněnou a velmi aromatickou charakteristiku. </a:t>
            </a:r>
            <a:endParaRPr lang="cs-CZ" dirty="0" smtClean="0"/>
          </a:p>
          <a:p>
            <a:r>
              <a:rPr lang="cs-CZ" dirty="0" smtClean="0"/>
              <a:t>Nápoje </a:t>
            </a:r>
            <a:r>
              <a:rPr lang="cs-CZ" dirty="0"/>
              <a:t>k jídlu – </a:t>
            </a:r>
            <a:r>
              <a:rPr lang="cs-CZ" b="1" i="1" dirty="0" err="1"/>
              <a:t>tella</a:t>
            </a:r>
            <a:r>
              <a:rPr lang="cs-CZ" i="1" dirty="0"/>
              <a:t>, </a:t>
            </a:r>
            <a:r>
              <a:rPr lang="cs-CZ" b="1" dirty="0"/>
              <a:t>mírně alkoholické černé pivo</a:t>
            </a:r>
            <a:r>
              <a:rPr lang="cs-CZ" dirty="0"/>
              <a:t>, nebo také </a:t>
            </a:r>
            <a:r>
              <a:rPr lang="cs-CZ" b="1" dirty="0"/>
              <a:t>medové </a:t>
            </a:r>
            <a:r>
              <a:rPr lang="cs-CZ" b="1" dirty="0" smtClean="0"/>
              <a:t>víno </a:t>
            </a:r>
            <a:r>
              <a:rPr lang="cs-CZ" b="1" i="1" dirty="0"/>
              <a:t>Tej </a:t>
            </a:r>
            <a:r>
              <a:rPr lang="cs-CZ" i="1" dirty="0"/>
              <a:t>. </a:t>
            </a:r>
            <a:endParaRPr lang="cs-CZ" i="1" dirty="0" smtClean="0"/>
          </a:p>
          <a:p>
            <a:r>
              <a:rPr lang="cs-CZ" b="1" dirty="0" smtClean="0"/>
              <a:t>Země </a:t>
            </a:r>
            <a:r>
              <a:rPr lang="cs-CZ" b="1" dirty="0"/>
              <a:t>je domovem kávy, která se zde ovšem na rozdíl od Evropy velmi nezvykle nesladí cukrem, ale mírně solí</a:t>
            </a:r>
            <a:r>
              <a:rPr lang="cs-CZ" dirty="0"/>
              <a:t>. </a:t>
            </a:r>
            <a:r>
              <a:rPr lang="cs-CZ" dirty="0" smtClean="0"/>
              <a:t>Export </a:t>
            </a:r>
            <a:r>
              <a:rPr lang="cs-CZ" dirty="0"/>
              <a:t>kvalitní kávy je jednou z velmi mála možnosti, jak zabezpečit určitou životní úroveň místních obyvatel a posílit ekonomiku země.</a:t>
            </a:r>
          </a:p>
          <a:p>
            <a:endParaRPr lang="cs-CZ" dirty="0"/>
          </a:p>
        </p:txBody>
      </p:sp>
    </p:spTree>
    <p:extLst>
      <p:ext uri="{BB962C8B-B14F-4D97-AF65-F5344CB8AC3E}">
        <p14:creationId xmlns:p14="http://schemas.microsoft.com/office/powerpoint/2010/main" val="1668248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amp;Rcy;&amp;iecy;&amp;zcy;&amp;ucy;&amp;lcy;&amp;tcy;&amp;acy;&amp;tcy; &amp;scy; &amp;icy;&amp;zcy;&amp;ocy;&amp;bcy;&amp;rcy;&amp;acy;&amp;zhcy;&amp;iecy;&amp;ncy;&amp;icy;&amp;iecy; &amp;zcy;&amp;acy; Doro wot"/>
          <p:cNvPicPr>
            <a:picLocks noChangeAspect="1" noChangeArrowheads="1"/>
          </p:cNvPicPr>
          <p:nvPr/>
        </p:nvPicPr>
        <p:blipFill>
          <a:blip r:embed="rId2" cstate="print"/>
          <a:srcRect/>
          <a:stretch>
            <a:fillRect/>
          </a:stretch>
        </p:blipFill>
        <p:spPr bwMode="auto">
          <a:xfrm>
            <a:off x="546274" y="929583"/>
            <a:ext cx="5829300" cy="3390900"/>
          </a:xfrm>
          <a:prstGeom prst="rect">
            <a:avLst/>
          </a:prstGeom>
          <a:noFill/>
        </p:spPr>
      </p:pic>
      <p:pic>
        <p:nvPicPr>
          <p:cNvPr id="102404" name="Picture 4" descr="&amp;Rcy;&amp;iecy;&amp;zcy;&amp;ucy;&amp;lcy;&amp;tcy;&amp;acy;&amp;tcy; &amp;scy; &amp;icy;&amp;zcy;&amp;ocy;&amp;bcy;&amp;rcy;&amp;acy;&amp;zhcy;&amp;iecy;&amp;ncy;&amp;icy;&amp;iecy; &amp;zcy;&amp;acy; Doro wot"/>
          <p:cNvPicPr>
            <a:picLocks noChangeAspect="1" noChangeArrowheads="1"/>
          </p:cNvPicPr>
          <p:nvPr/>
        </p:nvPicPr>
        <p:blipFill>
          <a:blip r:embed="rId3" cstate="print"/>
          <a:srcRect/>
          <a:stretch>
            <a:fillRect/>
          </a:stretch>
        </p:blipFill>
        <p:spPr bwMode="auto">
          <a:xfrm>
            <a:off x="6543675" y="922395"/>
            <a:ext cx="5648325" cy="5334001"/>
          </a:xfrm>
          <a:prstGeom prst="rect">
            <a:avLst/>
          </a:prstGeom>
          <a:noFill/>
        </p:spPr>
      </p:pic>
      <p:sp>
        <p:nvSpPr>
          <p:cNvPr id="4" name="Obdélník 3"/>
          <p:cNvSpPr/>
          <p:nvPr/>
        </p:nvSpPr>
        <p:spPr>
          <a:xfrm>
            <a:off x="296487" y="5125827"/>
            <a:ext cx="6096000" cy="646331"/>
          </a:xfrm>
          <a:prstGeom prst="rect">
            <a:avLst/>
          </a:prstGeom>
        </p:spPr>
        <p:txBody>
          <a:bodyPr>
            <a:spAutoFit/>
          </a:bodyPr>
          <a:lstStyle/>
          <a:p>
            <a:r>
              <a:rPr lang="cs-CZ" dirty="0" smtClean="0"/>
              <a:t>Svátečním jídlem je pokrm zvaný „</a:t>
            </a:r>
            <a:r>
              <a:rPr lang="cs-CZ" b="1" i="1" dirty="0" smtClean="0"/>
              <a:t>Doro </a:t>
            </a:r>
            <a:r>
              <a:rPr lang="cs-CZ" b="1" i="1" dirty="0" err="1" smtClean="0"/>
              <a:t>wot</a:t>
            </a:r>
            <a:r>
              <a:rPr lang="cs-CZ" i="1" dirty="0" smtClean="0"/>
              <a:t>“, </a:t>
            </a:r>
          </a:p>
          <a:p>
            <a:r>
              <a:rPr lang="cs-CZ" dirty="0" smtClean="0"/>
              <a:t>dušené kuře plněné na tvrdo vařenými vejci. </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96637" y="980266"/>
            <a:ext cx="10515600" cy="6492875"/>
          </a:xfrm>
        </p:spPr>
        <p:txBody>
          <a:bodyPr>
            <a:normAutofit/>
          </a:bodyPr>
          <a:lstStyle/>
          <a:p>
            <a:pPr>
              <a:buNone/>
            </a:pPr>
            <a:r>
              <a:rPr lang="cs-CZ" b="1" dirty="0" err="1"/>
              <a:t>Černoafrická</a:t>
            </a:r>
            <a:r>
              <a:rPr lang="cs-CZ" b="1" dirty="0"/>
              <a:t> kuchyně </a:t>
            </a:r>
            <a:endParaRPr lang="cs-CZ" b="1" dirty="0" smtClean="0"/>
          </a:p>
          <a:p>
            <a:pPr>
              <a:buNone/>
            </a:pPr>
            <a:endParaRPr lang="cs-CZ" b="1" dirty="0" smtClean="0"/>
          </a:p>
          <a:p>
            <a:r>
              <a:rPr lang="cs-CZ" dirty="0" smtClean="0"/>
              <a:t>je </a:t>
            </a:r>
            <a:r>
              <a:rPr lang="cs-CZ" dirty="0"/>
              <a:t>kuchyní původních černošských obyvatel kontinentu jižně od Sahary. </a:t>
            </a:r>
            <a:endParaRPr lang="cs-CZ" dirty="0" smtClean="0"/>
          </a:p>
          <a:p>
            <a:r>
              <a:rPr lang="cs-CZ" dirty="0" smtClean="0"/>
              <a:t>V </a:t>
            </a:r>
            <a:r>
              <a:rPr lang="cs-CZ" dirty="0"/>
              <a:t>kuchyni </a:t>
            </a:r>
            <a:r>
              <a:rPr lang="cs-CZ" b="1" dirty="0"/>
              <a:t>této části Afriky se využívá neobvyklých potravin, které se jinde v Africe při přípravě stravy téměř nevyskytují. </a:t>
            </a:r>
            <a:r>
              <a:rPr lang="cs-CZ" dirty="0"/>
              <a:t>Příkladem jsou osvěžující </a:t>
            </a:r>
            <a:r>
              <a:rPr lang="cs-CZ" b="1" dirty="0"/>
              <a:t>plody stromu baobab </a:t>
            </a:r>
            <a:r>
              <a:rPr lang="cs-CZ" dirty="0"/>
              <a:t>(mladé listy stromu se vaří podobně jako špenát), zvláštní druh banánu zeleninového, semena dýně a tykve, </a:t>
            </a:r>
            <a:r>
              <a:rPr lang="cs-CZ" dirty="0" smtClean="0"/>
              <a:t>jáhly </a:t>
            </a:r>
            <a:r>
              <a:rPr lang="cs-CZ" dirty="0"/>
              <a:t>(z nich se vaří hustá výživná jáhlová kaše). </a:t>
            </a:r>
            <a:endParaRPr lang="cs-CZ" dirty="0" smtClean="0"/>
          </a:p>
          <a:p>
            <a:r>
              <a:rPr lang="cs-CZ" b="1" dirty="0" smtClean="0"/>
              <a:t>Základem </a:t>
            </a:r>
            <a:r>
              <a:rPr lang="cs-CZ" b="1" dirty="0"/>
              <a:t>mnoha jídel je kaše z prosa zvaná „</a:t>
            </a:r>
            <a:r>
              <a:rPr lang="cs-CZ" b="1" i="1" dirty="0" err="1"/>
              <a:t>Hirse</a:t>
            </a:r>
            <a:r>
              <a:rPr lang="cs-CZ" b="1" i="1" dirty="0"/>
              <a:t>“.</a:t>
            </a:r>
            <a:endParaRPr lang="cs-CZ" b="1" dirty="0"/>
          </a:p>
          <a:p>
            <a:pPr>
              <a:buNone/>
            </a:pPr>
            <a:endParaRPr lang="cs-CZ" dirty="0"/>
          </a:p>
        </p:txBody>
      </p:sp>
    </p:spTree>
    <p:extLst>
      <p:ext uri="{BB962C8B-B14F-4D97-AF65-F5344CB8AC3E}">
        <p14:creationId xmlns:p14="http://schemas.microsoft.com/office/powerpoint/2010/main" val="3120639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4950" y="789074"/>
            <a:ext cx="10515600" cy="1325563"/>
          </a:xfrm>
        </p:spPr>
        <p:txBody>
          <a:bodyPr>
            <a:noAutofit/>
          </a:bodyPr>
          <a:lstStyle/>
          <a:p>
            <a:r>
              <a:rPr lang="cs-CZ" sz="2400" dirty="0" smtClean="0"/>
              <a:t>Dále se používá </a:t>
            </a:r>
            <a:r>
              <a:rPr lang="cs-CZ" sz="2400" b="1" dirty="0" smtClean="0"/>
              <a:t>rýže,</a:t>
            </a:r>
            <a:r>
              <a:rPr lang="cs-CZ" sz="2400" dirty="0" smtClean="0"/>
              <a:t> lehce nasládlý škrobnatý </a:t>
            </a:r>
            <a:r>
              <a:rPr lang="cs-CZ" sz="2400" b="1" dirty="0" smtClean="0"/>
              <a:t>plod keře </a:t>
            </a:r>
            <a:r>
              <a:rPr lang="cs-CZ" sz="2400" b="1" i="1" dirty="0" smtClean="0"/>
              <a:t>Maniok</a:t>
            </a:r>
            <a:r>
              <a:rPr lang="cs-CZ" sz="2400" dirty="0" smtClean="0"/>
              <a:t>, z nich se vaří kaše „</a:t>
            </a:r>
            <a:r>
              <a:rPr lang="cs-CZ" sz="2400" b="1" i="1" dirty="0" smtClean="0"/>
              <a:t>Tapioka</a:t>
            </a:r>
            <a:r>
              <a:rPr lang="cs-CZ" sz="2400" dirty="0" smtClean="0"/>
              <a:t>“, jí se i zelená manioková nať, dále mladé banány, citrusy, sezam. </a:t>
            </a:r>
            <a:br>
              <a:rPr lang="cs-CZ" sz="2400" dirty="0" smtClean="0"/>
            </a:br>
            <a:r>
              <a:rPr lang="cs-CZ" sz="2400" dirty="0" smtClean="0"/>
              <a:t>Ze zeleniny se připravuji </a:t>
            </a:r>
            <a:r>
              <a:rPr lang="cs-CZ" sz="2400" b="1" dirty="0" smtClean="0"/>
              <a:t>vydatné husté kaše</a:t>
            </a:r>
            <a:r>
              <a:rPr lang="cs-CZ" sz="2400" dirty="0" smtClean="0"/>
              <a:t>, tvořící základ výživy v chudých částech centrální Afriky. Příkladem je </a:t>
            </a:r>
            <a:r>
              <a:rPr lang="cs-CZ" sz="2400" b="1" dirty="0" smtClean="0"/>
              <a:t>kaše z manioku</a:t>
            </a:r>
            <a:r>
              <a:rPr lang="cs-CZ" sz="2400" dirty="0" smtClean="0"/>
              <a:t>, smíchaná se žlutými banány, v ghanské kuchyni označovaná jako </a:t>
            </a:r>
            <a:r>
              <a:rPr lang="cs-CZ" sz="2400" b="1" dirty="0" smtClean="0"/>
              <a:t>„</a:t>
            </a:r>
            <a:r>
              <a:rPr lang="cs-CZ" sz="2400" b="1" i="1" dirty="0" err="1" smtClean="0"/>
              <a:t>Fufu</a:t>
            </a:r>
            <a:r>
              <a:rPr lang="cs-CZ" sz="2400" b="1" i="1" dirty="0" smtClean="0"/>
              <a:t>“. </a:t>
            </a:r>
            <a:r>
              <a:rPr lang="cs-CZ" sz="2400" b="1" dirty="0" smtClean="0"/>
              <a:t/>
            </a:r>
            <a:br>
              <a:rPr lang="cs-CZ" sz="2400" b="1" dirty="0" smtClean="0"/>
            </a:br>
            <a:endParaRPr lang="cs-CZ" sz="2400" dirty="0"/>
          </a:p>
        </p:txBody>
      </p:sp>
      <p:pic>
        <p:nvPicPr>
          <p:cNvPr id="3" name="Picture 2" descr="&amp;Rcy;&amp;iecy;&amp;zcy;&amp;ucy;&amp;lcy;&amp;tcy;&amp;acy;&amp;tcy; &amp;scy; &amp;icy;&amp;zcy;&amp;ocy;&amp;bcy;&amp;rcy;&amp;acy;&amp;zhcy;&amp;iecy;&amp;ncy;&amp;icy;&amp;iecy; &amp;zcy;&amp;acy; Tapioka"/>
          <p:cNvPicPr>
            <a:picLocks noChangeAspect="1" noChangeArrowheads="1"/>
          </p:cNvPicPr>
          <p:nvPr/>
        </p:nvPicPr>
        <p:blipFill>
          <a:blip r:embed="rId2" cstate="print"/>
          <a:srcRect/>
          <a:stretch>
            <a:fillRect/>
          </a:stretch>
        </p:blipFill>
        <p:spPr bwMode="auto">
          <a:xfrm>
            <a:off x="205450" y="2296708"/>
            <a:ext cx="5905500" cy="4429126"/>
          </a:xfrm>
          <a:prstGeom prst="rect">
            <a:avLst/>
          </a:prstGeom>
          <a:noFill/>
        </p:spPr>
      </p:pic>
      <p:pic>
        <p:nvPicPr>
          <p:cNvPr id="103426" name="Picture 2" descr="&amp;Rcy;&amp;iecy;&amp;zcy;&amp;ucy;&amp;lcy;&amp;tcy;&amp;acy;&amp;tcy; &amp;scy; &amp;icy;&amp;zcy;&amp;ocy;&amp;bcy;&amp;rcy;&amp;acy;&amp;zhcy;&amp;iecy;&amp;ncy;&amp;icy;&amp;iecy; &amp;zcy;&amp;acy; Fufu"/>
          <p:cNvPicPr>
            <a:picLocks noChangeAspect="1" noChangeArrowheads="1"/>
          </p:cNvPicPr>
          <p:nvPr/>
        </p:nvPicPr>
        <p:blipFill>
          <a:blip r:embed="rId3" cstate="print"/>
          <a:srcRect/>
          <a:stretch>
            <a:fillRect/>
          </a:stretch>
        </p:blipFill>
        <p:spPr bwMode="auto">
          <a:xfrm>
            <a:off x="6373495" y="2493500"/>
            <a:ext cx="5621771" cy="376128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82139" y="914400"/>
            <a:ext cx="5187142" cy="6857999"/>
          </a:xfrm>
        </p:spPr>
        <p:txBody>
          <a:bodyPr>
            <a:normAutofit/>
          </a:bodyPr>
          <a:lstStyle/>
          <a:p>
            <a:r>
              <a:rPr lang="cs-CZ" b="1" dirty="0"/>
              <a:t>K hustým zeleninovým kaším se jí zelenina </a:t>
            </a:r>
            <a:r>
              <a:rPr lang="cs-CZ" dirty="0"/>
              <a:t>(ředkvičky, kedlubny, divoký špenát) a ovoce. </a:t>
            </a:r>
            <a:endParaRPr lang="cs-CZ" dirty="0" smtClean="0"/>
          </a:p>
          <a:p>
            <a:r>
              <a:rPr lang="cs-CZ" dirty="0" smtClean="0"/>
              <a:t>Maso ve </a:t>
            </a:r>
            <a:r>
              <a:rPr lang="cs-CZ" dirty="0"/>
              <a:t>vnitrozemní části Afriky </a:t>
            </a:r>
            <a:r>
              <a:rPr lang="cs-CZ" dirty="0" smtClean="0"/>
              <a:t>je často </a:t>
            </a:r>
            <a:r>
              <a:rPr lang="cs-CZ" dirty="0"/>
              <a:t>k dispozici zejména rybí, hlavně v oblasti velkých jezer, kde tvoří důležitý základ </a:t>
            </a:r>
            <a:r>
              <a:rPr lang="cs-CZ" dirty="0" smtClean="0"/>
              <a:t>stravy.</a:t>
            </a:r>
            <a:endParaRPr lang="cs-CZ" dirty="0"/>
          </a:p>
          <a:p>
            <a:r>
              <a:rPr lang="cs-CZ" b="1" dirty="0"/>
              <a:t>Místní specialitou centrální Afriky je polévka „</a:t>
            </a:r>
            <a:r>
              <a:rPr lang="cs-CZ" b="1" i="1" dirty="0" err="1"/>
              <a:t>Dongo</a:t>
            </a:r>
            <a:r>
              <a:rPr lang="cs-CZ" b="1" i="1" dirty="0"/>
              <a:t>-</a:t>
            </a:r>
            <a:r>
              <a:rPr lang="cs-CZ" b="1" i="1" dirty="0" err="1"/>
              <a:t>Dongo</a:t>
            </a:r>
            <a:r>
              <a:rPr lang="cs-CZ" b="1" i="1" dirty="0"/>
              <a:t>“, </a:t>
            </a:r>
            <a:r>
              <a:rPr lang="cs-CZ" dirty="0"/>
              <a:t>což je zeleninový vývar s kousky uzené ryby. </a:t>
            </a:r>
            <a:endParaRPr lang="cs-CZ" dirty="0" smtClean="0"/>
          </a:p>
        </p:txBody>
      </p:sp>
      <p:pic>
        <p:nvPicPr>
          <p:cNvPr id="4" name="Picture 4" descr="&amp;Rcy;&amp;iecy;&amp;zcy;&amp;ucy;&amp;lcy;&amp;tcy;&amp;acy;&amp;tcy; &amp;scy; &amp;icy;&amp;zcy;&amp;ocy;&amp;bcy;&amp;rcy;&amp;acy;&amp;zhcy;&amp;iecy;&amp;ncy;&amp;icy;&amp;iecy; &amp;zcy;&amp;acy; africká kuchyn&amp;ecaron;"/>
          <p:cNvPicPr>
            <a:picLocks noChangeAspect="1" noChangeArrowheads="1"/>
          </p:cNvPicPr>
          <p:nvPr/>
        </p:nvPicPr>
        <p:blipFill>
          <a:blip r:embed="rId2" cstate="print"/>
          <a:srcRect/>
          <a:stretch>
            <a:fillRect/>
          </a:stretch>
        </p:blipFill>
        <p:spPr bwMode="auto">
          <a:xfrm>
            <a:off x="5785658" y="977376"/>
            <a:ext cx="6240501" cy="4683592"/>
          </a:xfrm>
          <a:prstGeom prst="rect">
            <a:avLst/>
          </a:prstGeom>
          <a:noFill/>
        </p:spPr>
      </p:pic>
    </p:spTree>
    <p:extLst>
      <p:ext uri="{BB962C8B-B14F-4D97-AF65-F5344CB8AC3E}">
        <p14:creationId xmlns:p14="http://schemas.microsoft.com/office/powerpoint/2010/main" val="1278398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 y="352412"/>
            <a:ext cx="7099068" cy="6289457"/>
          </a:xfrm>
        </p:spPr>
        <p:txBody>
          <a:bodyPr>
            <a:normAutofit fontScale="85000" lnSpcReduction="20000"/>
          </a:bodyPr>
          <a:lstStyle/>
          <a:p>
            <a:r>
              <a:rPr lang="cs-CZ" b="1" dirty="0"/>
              <a:t>Většina jídel této kuchyně má i trpce nasládlou chuť</a:t>
            </a:r>
            <a:r>
              <a:rPr lang="cs-CZ" dirty="0"/>
              <a:t>, způsobenou přidáním sušeného ovoce při závěrečné úpravě jídla. </a:t>
            </a:r>
          </a:p>
          <a:p>
            <a:r>
              <a:rPr lang="cs-CZ" dirty="0"/>
              <a:t>Z důvodů krátké trvanlivosti se většina ovoce suší a sušené se také přidává do jídel v průběhu vaření. </a:t>
            </a:r>
            <a:r>
              <a:rPr lang="cs-CZ" b="1" dirty="0"/>
              <a:t>Tato ovocná příchuť dává jídlům centrální Afriky jejich nezaměnitelný charakter. </a:t>
            </a:r>
          </a:p>
          <a:p>
            <a:r>
              <a:rPr lang="cs-CZ" dirty="0"/>
              <a:t>Tradicí Afričanů je společná konzumace jídla všech, i vzdálených rodinných příslušníků, nejčastěji je to </a:t>
            </a:r>
            <a:r>
              <a:rPr lang="cs-CZ" b="1" dirty="0"/>
              <a:t>večeře</a:t>
            </a:r>
            <a:r>
              <a:rPr lang="cs-CZ" dirty="0"/>
              <a:t>, která je také </a:t>
            </a:r>
            <a:r>
              <a:rPr lang="cs-CZ" b="1" dirty="0"/>
              <a:t>základem celodenního jídla</a:t>
            </a:r>
            <a:r>
              <a:rPr lang="cs-CZ" dirty="0"/>
              <a:t>. </a:t>
            </a:r>
          </a:p>
          <a:p>
            <a:r>
              <a:rPr lang="cs-CZ" dirty="0"/>
              <a:t>K jídlům se pije v centrální Africe stále vzácnější </a:t>
            </a:r>
            <a:r>
              <a:rPr lang="cs-CZ" b="1" dirty="0"/>
              <a:t>čistá voda</a:t>
            </a:r>
            <a:r>
              <a:rPr lang="cs-CZ" dirty="0"/>
              <a:t>, pivo nebo silně slazený čaj</a:t>
            </a:r>
            <a:r>
              <a:rPr lang="cs-CZ" dirty="0" smtClean="0"/>
              <a:t>.</a:t>
            </a:r>
          </a:p>
          <a:p>
            <a:r>
              <a:rPr lang="cs-CZ" dirty="0" smtClean="0"/>
              <a:t>Hojně se vaří jídla z dostupnějšího </a:t>
            </a:r>
            <a:r>
              <a:rPr lang="cs-CZ" b="1" dirty="0" smtClean="0"/>
              <a:t>drůbežího masa, králíků, nebo masa divokých zvířa</a:t>
            </a:r>
            <a:r>
              <a:rPr lang="cs-CZ" dirty="0" smtClean="0"/>
              <a:t>t z druhů, pro Evropany velmi neobvyklých – např. opic, antilop, hadů, netopýrů. </a:t>
            </a:r>
          </a:p>
          <a:p>
            <a:r>
              <a:rPr lang="cs-CZ" dirty="0" smtClean="0"/>
              <a:t>Koření se hlavně solí, </a:t>
            </a:r>
            <a:r>
              <a:rPr lang="cs-CZ" dirty="0" err="1" smtClean="0"/>
              <a:t>cayenským</a:t>
            </a:r>
            <a:r>
              <a:rPr lang="cs-CZ" dirty="0" smtClean="0"/>
              <a:t> pepřem, zázvorem, tymiánem, sezamem a citrónovou trávou. </a:t>
            </a:r>
          </a:p>
          <a:p>
            <a:r>
              <a:rPr lang="cs-CZ" dirty="0" smtClean="0"/>
              <a:t>Hodně pokrmů se dusí nebo smaží na </a:t>
            </a:r>
            <a:r>
              <a:rPr lang="cs-CZ" b="1" dirty="0" smtClean="0"/>
              <a:t>palmovém oleji.</a:t>
            </a:r>
          </a:p>
          <a:p>
            <a:endParaRPr lang="cs-CZ" dirty="0"/>
          </a:p>
          <a:p>
            <a:endParaRPr lang="cs-CZ" dirty="0"/>
          </a:p>
        </p:txBody>
      </p:sp>
      <p:pic>
        <p:nvPicPr>
          <p:cNvPr id="30722" name="Picture 2" descr="&amp;Rcy;&amp;iecy;&amp;zcy;&amp;ucy;&amp;lcy;&amp;tcy;&amp;acy;&amp;tcy; &amp;scy; &amp;icy;&amp;zcy;&amp;ocy;&amp;bcy;&amp;rcy;&amp;acy;&amp;zhcy;&amp;iecy;&amp;ncy;&amp;icy;&amp;iecy; &amp;zcy;&amp;acy; africká kuchyn&amp;ecaron;"/>
          <p:cNvPicPr>
            <a:picLocks noChangeAspect="1" noChangeArrowheads="1"/>
          </p:cNvPicPr>
          <p:nvPr/>
        </p:nvPicPr>
        <p:blipFill>
          <a:blip r:embed="rId2" cstate="print"/>
          <a:srcRect/>
          <a:stretch>
            <a:fillRect/>
          </a:stretch>
        </p:blipFill>
        <p:spPr bwMode="auto">
          <a:xfrm>
            <a:off x="7117943" y="1753986"/>
            <a:ext cx="5074057" cy="3599411"/>
          </a:xfrm>
          <a:prstGeom prst="rect">
            <a:avLst/>
          </a:prstGeom>
          <a:noFill/>
        </p:spPr>
      </p:pic>
    </p:spTree>
    <p:extLst>
      <p:ext uri="{BB962C8B-B14F-4D97-AF65-F5344CB8AC3E}">
        <p14:creationId xmlns:p14="http://schemas.microsoft.com/office/powerpoint/2010/main" val="2224754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15883" y="365124"/>
            <a:ext cx="11679381" cy="6492875"/>
          </a:xfrm>
        </p:spPr>
        <p:txBody>
          <a:bodyPr>
            <a:normAutofit/>
          </a:bodyPr>
          <a:lstStyle/>
          <a:p>
            <a:pPr marL="0" indent="0">
              <a:buNone/>
            </a:pPr>
            <a:r>
              <a:rPr lang="cs-CZ" b="1" dirty="0"/>
              <a:t>Jihoafrická kuchyně </a:t>
            </a:r>
            <a:endParaRPr lang="cs-CZ" b="1" dirty="0" smtClean="0"/>
          </a:p>
          <a:p>
            <a:pPr marL="0" indent="0">
              <a:buNone/>
            </a:pPr>
            <a:r>
              <a:rPr lang="cs-CZ" dirty="0" smtClean="0"/>
              <a:t>je </a:t>
            </a:r>
            <a:r>
              <a:rPr lang="cs-CZ" dirty="0"/>
              <a:t>silně ovlivněná bývalými koloniálními zeměmi a jejich způsobem stravování, proto je i </a:t>
            </a:r>
            <a:r>
              <a:rPr lang="cs-CZ" b="1" dirty="0"/>
              <a:t>velmi internacionální </a:t>
            </a:r>
            <a:r>
              <a:rPr lang="cs-CZ" dirty="0"/>
              <a:t>a rozmanitá. </a:t>
            </a:r>
            <a:r>
              <a:rPr lang="cs-CZ" dirty="0" smtClean="0"/>
              <a:t>Duhová země, nese </a:t>
            </a:r>
            <a:r>
              <a:rPr lang="cs-CZ" dirty="0"/>
              <a:t>stopy kuchařského umění z holandské, anglické, německé a francouzské gastronomie a to je v určitém rozporu s původní černošskou </a:t>
            </a:r>
            <a:r>
              <a:rPr lang="cs-CZ" dirty="0" smtClean="0"/>
              <a:t>kuchyní, </a:t>
            </a:r>
            <a:r>
              <a:rPr lang="cs-CZ" dirty="0"/>
              <a:t>zde od pradávna sídlících kmenů </a:t>
            </a:r>
            <a:r>
              <a:rPr lang="cs-CZ" dirty="0" err="1"/>
              <a:t>Khoikhoi</a:t>
            </a:r>
            <a:r>
              <a:rPr lang="cs-CZ" dirty="0"/>
              <a:t> a San. </a:t>
            </a:r>
            <a:endParaRPr lang="cs-CZ" dirty="0" smtClean="0"/>
          </a:p>
          <a:p>
            <a:pPr marL="0" indent="0">
              <a:buNone/>
            </a:pPr>
            <a:r>
              <a:rPr lang="cs-CZ" b="1" dirty="0" smtClean="0"/>
              <a:t>Významnou </a:t>
            </a:r>
            <a:r>
              <a:rPr lang="cs-CZ" b="1" dirty="0"/>
              <a:t>roli hraje</a:t>
            </a:r>
            <a:r>
              <a:rPr lang="cs-CZ" dirty="0" smtClean="0"/>
              <a:t> </a:t>
            </a:r>
            <a:r>
              <a:rPr lang="cs-CZ" b="1" dirty="0" smtClean="0"/>
              <a:t>maso </a:t>
            </a:r>
            <a:r>
              <a:rPr lang="cs-CZ" dirty="0"/>
              <a:t>– nejvíce hovězí, jehněčí, drůbeží. K těmto druhům </a:t>
            </a:r>
            <a:r>
              <a:rPr lang="cs-CZ" dirty="0" smtClean="0"/>
              <a:t>se přidává </a:t>
            </a:r>
            <a:r>
              <a:rPr lang="cs-CZ" dirty="0"/>
              <a:t>i </a:t>
            </a:r>
            <a:r>
              <a:rPr lang="cs-CZ" dirty="0" smtClean="0"/>
              <a:t>antilopí</a:t>
            </a:r>
            <a:r>
              <a:rPr lang="cs-CZ" dirty="0"/>
              <a:t>, buvolí, krokodýlí a </a:t>
            </a:r>
            <a:r>
              <a:rPr lang="cs-CZ" dirty="0" smtClean="0"/>
              <a:t>jiné.</a:t>
            </a:r>
          </a:p>
          <a:p>
            <a:pPr marL="0" indent="0">
              <a:buNone/>
            </a:pPr>
            <a:r>
              <a:rPr lang="cs-CZ" dirty="0"/>
              <a:t>N</a:t>
            </a:r>
            <a:r>
              <a:rPr lang="cs-CZ" dirty="0" smtClean="0"/>
              <a:t>ejoblíbenější je </a:t>
            </a:r>
            <a:r>
              <a:rPr lang="cs-CZ" b="1" dirty="0" smtClean="0"/>
              <a:t>příprava </a:t>
            </a:r>
            <a:r>
              <a:rPr lang="cs-CZ" b="1" dirty="0"/>
              <a:t>mas na přírodní způsob na grilu</a:t>
            </a:r>
            <a:r>
              <a:rPr lang="cs-CZ" dirty="0"/>
              <a:t>, kdy se současně připravuje </a:t>
            </a:r>
            <a:r>
              <a:rPr lang="cs-CZ" dirty="0" smtClean="0"/>
              <a:t>více </a:t>
            </a:r>
            <a:r>
              <a:rPr lang="cs-CZ" dirty="0"/>
              <a:t>druhů grilovaného masa. </a:t>
            </a:r>
            <a:endParaRPr lang="cs-CZ" dirty="0" smtClean="0"/>
          </a:p>
          <a:p>
            <a:pPr marL="0" indent="0">
              <a:buNone/>
            </a:pPr>
            <a:r>
              <a:rPr lang="cs-CZ" dirty="0" smtClean="0"/>
              <a:t>Mořské </a:t>
            </a:r>
            <a:r>
              <a:rPr lang="cs-CZ" dirty="0"/>
              <a:t>pobřeží </a:t>
            </a:r>
            <a:r>
              <a:rPr lang="cs-CZ" dirty="0" smtClean="0"/>
              <a:t>- ryby </a:t>
            </a:r>
            <a:r>
              <a:rPr lang="cs-CZ" dirty="0"/>
              <a:t>a </a:t>
            </a:r>
            <a:r>
              <a:rPr lang="cs-CZ" dirty="0" smtClean="0"/>
              <a:t>mořské plody. </a:t>
            </a:r>
            <a:r>
              <a:rPr lang="cs-CZ" dirty="0"/>
              <a:t>Příprava je rychlá, hlavně na pánvi nebo grilu, </a:t>
            </a:r>
            <a:r>
              <a:rPr lang="cs-CZ" b="1" dirty="0"/>
              <a:t>ryby se podávají s citrónovým máslem</a:t>
            </a:r>
            <a:r>
              <a:rPr lang="cs-CZ" dirty="0"/>
              <a:t> nebo česnekovým </a:t>
            </a:r>
            <a:r>
              <a:rPr lang="cs-CZ" dirty="0" err="1"/>
              <a:t>dipem</a:t>
            </a:r>
            <a:r>
              <a:rPr lang="cs-CZ" dirty="0"/>
              <a:t> a hranolky. </a:t>
            </a:r>
            <a:endParaRPr lang="cs-CZ" dirty="0" smtClean="0"/>
          </a:p>
          <a:p>
            <a:pPr marL="0" indent="0">
              <a:buNone/>
            </a:pPr>
            <a:r>
              <a:rPr lang="cs-CZ" b="1" dirty="0" smtClean="0"/>
              <a:t>Zelenina </a:t>
            </a:r>
            <a:r>
              <a:rPr lang="cs-CZ" b="1" dirty="0"/>
              <a:t>je většinou přímou součástí jídel</a:t>
            </a:r>
            <a:r>
              <a:rPr lang="cs-CZ" dirty="0"/>
              <a:t>, je tepelně upravená a okořeněná pikantními druhy koření, jako je zázvor, koriandr, kardamom, chilli. </a:t>
            </a:r>
          </a:p>
          <a:p>
            <a:endParaRPr lang="cs-CZ" dirty="0"/>
          </a:p>
        </p:txBody>
      </p:sp>
    </p:spTree>
    <p:extLst>
      <p:ext uri="{BB962C8B-B14F-4D97-AF65-F5344CB8AC3E}">
        <p14:creationId xmlns:p14="http://schemas.microsoft.com/office/powerpoint/2010/main" val="3636284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5"/>
            <a:ext cx="6168980" cy="6858000"/>
          </a:xfrm>
        </p:spPr>
        <p:txBody>
          <a:bodyPr>
            <a:normAutofit/>
          </a:bodyPr>
          <a:lstStyle/>
          <a:p>
            <a:r>
              <a:rPr lang="cs-CZ" dirty="0"/>
              <a:t>V domácí kuchyni najdeme </a:t>
            </a:r>
            <a:r>
              <a:rPr lang="cs-CZ" b="1" dirty="0"/>
              <a:t>mnoho jídel bývalých kolonizátorských </a:t>
            </a:r>
            <a:r>
              <a:rPr lang="cs-CZ" dirty="0"/>
              <a:t>mocností. </a:t>
            </a:r>
            <a:r>
              <a:rPr lang="cs-CZ" b="1" dirty="0"/>
              <a:t>Anglická kuchyně </a:t>
            </a:r>
            <a:r>
              <a:rPr lang="cs-CZ" b="1" dirty="0" smtClean="0"/>
              <a:t>- </a:t>
            </a:r>
            <a:r>
              <a:rPr lang="cs-CZ" dirty="0" smtClean="0"/>
              <a:t>obliba </a:t>
            </a:r>
            <a:r>
              <a:rPr lang="cs-CZ" i="1" dirty="0" err="1" smtClean="0"/>
              <a:t>Roastbeefu</a:t>
            </a:r>
            <a:r>
              <a:rPr lang="cs-CZ" b="1" i="1" dirty="0" smtClean="0"/>
              <a:t>,</a:t>
            </a:r>
            <a:r>
              <a:rPr lang="cs-CZ" b="1" dirty="0" smtClean="0"/>
              <a:t> </a:t>
            </a:r>
            <a:r>
              <a:rPr lang="cs-CZ" b="1" i="1" dirty="0" err="1"/>
              <a:t>Pickled</a:t>
            </a:r>
            <a:r>
              <a:rPr lang="cs-CZ" b="1" i="1" dirty="0"/>
              <a:t> </a:t>
            </a:r>
            <a:r>
              <a:rPr lang="cs-CZ" b="1" i="1" dirty="0" err="1"/>
              <a:t>Fisch</a:t>
            </a:r>
            <a:r>
              <a:rPr lang="cs-CZ" b="1" i="1" dirty="0"/>
              <a:t> </a:t>
            </a:r>
            <a:r>
              <a:rPr lang="cs-CZ" b="1" dirty="0"/>
              <a:t>nebo </a:t>
            </a:r>
            <a:r>
              <a:rPr lang="cs-CZ" b="1" i="1" dirty="0" err="1"/>
              <a:t>Yorkshhire</a:t>
            </a:r>
            <a:r>
              <a:rPr lang="cs-CZ" b="1" i="1" dirty="0"/>
              <a:t> </a:t>
            </a:r>
            <a:r>
              <a:rPr lang="cs-CZ" b="1" i="1" dirty="0" smtClean="0"/>
              <a:t>Pudingu</a:t>
            </a:r>
            <a:r>
              <a:rPr lang="cs-CZ" dirty="0" smtClean="0"/>
              <a:t>. </a:t>
            </a:r>
            <a:r>
              <a:rPr lang="cs-CZ" dirty="0"/>
              <a:t>Asijský vliv pak nejdeme u jídel typu </a:t>
            </a:r>
            <a:r>
              <a:rPr lang="cs-CZ" i="1" dirty="0" err="1"/>
              <a:t>Curry</a:t>
            </a:r>
            <a:r>
              <a:rPr lang="cs-CZ" i="1" dirty="0"/>
              <a:t>, </a:t>
            </a:r>
            <a:r>
              <a:rPr lang="cs-CZ" i="1" dirty="0" err="1"/>
              <a:t>Bobotie</a:t>
            </a:r>
            <a:r>
              <a:rPr lang="cs-CZ" dirty="0"/>
              <a:t> (mleté jehněčí maso dušené s exotickým ovocem a kořením). </a:t>
            </a:r>
          </a:p>
          <a:p>
            <a:r>
              <a:rPr lang="cs-CZ" dirty="0"/>
              <a:t>Kuchyně původního černošského obyvatelstva je skromnější a lidovější, vychází ze snadno dostupných a levných potravin, nicméně chuťově je rovněž výrazná. </a:t>
            </a:r>
            <a:endParaRPr lang="cs-CZ" dirty="0" smtClean="0"/>
          </a:p>
        </p:txBody>
      </p:sp>
      <p:pic>
        <p:nvPicPr>
          <p:cNvPr id="28674" name="Picture 2" descr="&amp;Rcy;&amp;iecy;&amp;zcy;&amp;ucy;&amp;lcy;&amp;tcy;&amp;acy;&amp;tcy; &amp;scy; &amp;icy;&amp;zcy;&amp;ocy;&amp;bcy;&amp;rcy;&amp;acy;&amp;zhcy;&amp;iecy;&amp;ncy;&amp;icy;&amp;iecy; &amp;zcy;&amp;acy; Pickled Fish"/>
          <p:cNvPicPr>
            <a:picLocks noChangeAspect="1" noChangeArrowheads="1"/>
          </p:cNvPicPr>
          <p:nvPr/>
        </p:nvPicPr>
        <p:blipFill>
          <a:blip r:embed="rId2" cstate="print"/>
          <a:srcRect/>
          <a:stretch>
            <a:fillRect/>
          </a:stretch>
        </p:blipFill>
        <p:spPr bwMode="auto">
          <a:xfrm>
            <a:off x="7695219" y="186026"/>
            <a:ext cx="3810000" cy="2562226"/>
          </a:xfrm>
          <a:prstGeom prst="rect">
            <a:avLst/>
          </a:prstGeom>
          <a:noFill/>
        </p:spPr>
      </p:pic>
      <p:pic>
        <p:nvPicPr>
          <p:cNvPr id="28676" name="Picture 4" descr="&amp;Rcy;&amp;iecy;&amp;zcy;&amp;ucy;&amp;lcy;&amp;tcy;&amp;acy;&amp;tcy; &amp;scy; &amp;icy;&amp;zcy;&amp;ocy;&amp;bcy;&amp;rcy;&amp;acy;&amp;zhcy;&amp;iecy;&amp;ncy;&amp;icy;&amp;iecy; &amp;zcy;&amp;acy; Yorkshire Pudding"/>
          <p:cNvPicPr>
            <a:picLocks noChangeAspect="1" noChangeArrowheads="1"/>
          </p:cNvPicPr>
          <p:nvPr/>
        </p:nvPicPr>
        <p:blipFill>
          <a:blip r:embed="rId3" cstate="print"/>
          <a:srcRect/>
          <a:stretch>
            <a:fillRect/>
          </a:stretch>
        </p:blipFill>
        <p:spPr bwMode="auto">
          <a:xfrm>
            <a:off x="6334125" y="2927351"/>
            <a:ext cx="5857875" cy="3895725"/>
          </a:xfrm>
          <a:prstGeom prst="rect">
            <a:avLst/>
          </a:prstGeom>
          <a:noFill/>
        </p:spPr>
      </p:pic>
    </p:spTree>
    <p:extLst>
      <p:ext uri="{BB962C8B-B14F-4D97-AF65-F5344CB8AC3E}">
        <p14:creationId xmlns:p14="http://schemas.microsoft.com/office/powerpoint/2010/main" val="2589167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5910" y="734095"/>
            <a:ext cx="5885645" cy="6729211"/>
          </a:xfrm>
        </p:spPr>
        <p:txBody>
          <a:bodyPr>
            <a:normAutofit/>
          </a:bodyPr>
          <a:lstStyle/>
          <a:p>
            <a:r>
              <a:rPr lang="cs-CZ" dirty="0"/>
              <a:t>Národním jídlem, vycházejícím z původní černošské stravy je např. </a:t>
            </a:r>
            <a:r>
              <a:rPr lang="cs-CZ" b="1" i="1" dirty="0" err="1"/>
              <a:t>Mealie</a:t>
            </a:r>
            <a:r>
              <a:rPr lang="cs-CZ" b="1" i="1" dirty="0"/>
              <a:t> </a:t>
            </a:r>
            <a:r>
              <a:rPr lang="cs-CZ" b="1" i="1" dirty="0" err="1"/>
              <a:t>Pap</a:t>
            </a:r>
            <a:r>
              <a:rPr lang="cs-CZ" i="1" dirty="0"/>
              <a:t>, </a:t>
            </a:r>
            <a:r>
              <a:rPr lang="cs-CZ" dirty="0"/>
              <a:t>tuhá kukuřičná kaše, podávaná s pikantní omáčkou z fazolí, rajčat, zázvoru a dochucená kari kořením. V lepších časech se toto lidové jídlo doplnilo ještě kouskem sušeného hovězího masa nebo divoké zvěřiny. </a:t>
            </a:r>
          </a:p>
          <a:p>
            <a:r>
              <a:rPr lang="cs-CZ" dirty="0"/>
              <a:t>Rovněž moučníky jsou různorodé povahy, oblíbené jsou koláčky, mléčné dortíky nebo pudingy. </a:t>
            </a:r>
            <a:endParaRPr lang="cs-CZ" dirty="0" smtClean="0"/>
          </a:p>
          <a:p>
            <a:pPr>
              <a:buNone/>
            </a:pPr>
            <a:r>
              <a:rPr lang="cs-CZ" dirty="0" smtClean="0"/>
              <a:t>                                                   </a:t>
            </a:r>
            <a:r>
              <a:rPr lang="cs-CZ" dirty="0" err="1" smtClean="0"/>
              <a:t>Egusi</a:t>
            </a:r>
            <a:r>
              <a:rPr lang="cs-CZ" dirty="0" smtClean="0"/>
              <a:t> </a:t>
            </a:r>
            <a:r>
              <a:rPr lang="cs-CZ" dirty="0" err="1" smtClean="0"/>
              <a:t>soup</a:t>
            </a:r>
            <a:endParaRPr lang="cs-CZ" dirty="0"/>
          </a:p>
          <a:p>
            <a:endParaRPr lang="cs-CZ" dirty="0"/>
          </a:p>
        </p:txBody>
      </p:sp>
      <p:pic>
        <p:nvPicPr>
          <p:cNvPr id="27652" name="Picture 4" descr="&amp;Rcy;&amp;iecy;&amp;zcy;&amp;ucy;&amp;lcy;&amp;tcy;&amp;acy;&amp;tcy; &amp;scy; &amp;icy;&amp;zcy;&amp;ocy;&amp;bcy;&amp;rcy;&amp;acy;&amp;zhcy;&amp;iecy;&amp;ncy;&amp;icy;&amp;iecy; &amp;zcy;&amp;acy; Mealie Pap"/>
          <p:cNvPicPr>
            <a:picLocks noChangeAspect="1" noChangeArrowheads="1"/>
          </p:cNvPicPr>
          <p:nvPr/>
        </p:nvPicPr>
        <p:blipFill>
          <a:blip r:embed="rId2" cstate="print"/>
          <a:srcRect/>
          <a:stretch>
            <a:fillRect/>
          </a:stretch>
        </p:blipFill>
        <p:spPr bwMode="auto">
          <a:xfrm>
            <a:off x="7195659" y="0"/>
            <a:ext cx="4996341" cy="4089862"/>
          </a:xfrm>
          <a:prstGeom prst="rect">
            <a:avLst/>
          </a:prstGeom>
          <a:noFill/>
        </p:spPr>
      </p:pic>
      <p:pic>
        <p:nvPicPr>
          <p:cNvPr id="51202" name="Picture 2" descr="&amp;Rcy;&amp;iecy;&amp;zcy;&amp;ucy;&amp;lcy;&amp;tcy;&amp;acy;&amp;tcy; &amp;scy; &amp;icy;&amp;zcy;&amp;ocy;&amp;bcy;&amp;rcy;&amp;acy;&amp;zhcy;&amp;iecy;&amp;ncy;&amp;icy;&amp;iecy; &amp;zcy;&amp;acy; mealie pap"/>
          <p:cNvPicPr>
            <a:picLocks noChangeAspect="1" noChangeArrowheads="1"/>
          </p:cNvPicPr>
          <p:nvPr/>
        </p:nvPicPr>
        <p:blipFill>
          <a:blip r:embed="rId3" cstate="print"/>
          <a:srcRect/>
          <a:stretch>
            <a:fillRect/>
          </a:stretch>
        </p:blipFill>
        <p:spPr bwMode="auto">
          <a:xfrm>
            <a:off x="5683539" y="3540903"/>
            <a:ext cx="3948862" cy="3948863"/>
          </a:xfrm>
          <a:prstGeom prst="rect">
            <a:avLst/>
          </a:prstGeom>
          <a:noFill/>
        </p:spPr>
      </p:pic>
    </p:spTree>
    <p:extLst>
      <p:ext uri="{BB962C8B-B14F-4D97-AF65-F5344CB8AC3E}">
        <p14:creationId xmlns:p14="http://schemas.microsoft.com/office/powerpoint/2010/main" val="713966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pPr marL="0" indent="0">
              <a:buNone/>
            </a:pPr>
            <a:r>
              <a:rPr lang="cs-CZ" b="1" dirty="0"/>
              <a:t>Severoafrické </a:t>
            </a:r>
            <a:r>
              <a:rPr lang="cs-CZ" b="1" dirty="0" smtClean="0"/>
              <a:t>země </a:t>
            </a:r>
            <a:r>
              <a:rPr lang="cs-CZ" dirty="0"/>
              <a:t>kolem Středozemního moře (jako Egypt, Maroko, Alžírsko, Tunis</a:t>
            </a:r>
            <a:r>
              <a:rPr lang="cs-CZ" dirty="0" smtClean="0"/>
              <a:t>) ale i </a:t>
            </a:r>
            <a:r>
              <a:rPr lang="cs-CZ" b="1" dirty="0" smtClean="0"/>
              <a:t>země islámské </a:t>
            </a:r>
            <a:r>
              <a:rPr lang="cs-CZ" dirty="0" smtClean="0"/>
              <a:t>(Saudská Arábie, Irák, Irán, Jordánsko, Kuvajt, Jemen, Sýrie) se opírají o tyto základní </a:t>
            </a:r>
            <a:r>
              <a:rPr lang="cs-CZ" dirty="0"/>
              <a:t>pravidla:</a:t>
            </a:r>
          </a:p>
          <a:p>
            <a:pPr lvl="0"/>
            <a:r>
              <a:rPr lang="cs-CZ" dirty="0"/>
              <a:t>Přísné dodržovaní pravidel koránu při stolovaní.</a:t>
            </a:r>
          </a:p>
          <a:p>
            <a:pPr lvl="0"/>
            <a:r>
              <a:rPr lang="cs-CZ" dirty="0"/>
              <a:t>Příprava jídla po starobylém zvyku pouštních beduínů.</a:t>
            </a:r>
          </a:p>
          <a:p>
            <a:pPr lvl="0"/>
            <a:r>
              <a:rPr lang="cs-CZ" dirty="0"/>
              <a:t>Nutnost uchovávaní potravin v extrémních přírodních podmínkách</a:t>
            </a:r>
            <a:r>
              <a:rPr lang="cs-CZ" dirty="0" smtClean="0"/>
              <a:t>.</a:t>
            </a:r>
            <a:endParaRPr lang="cs-CZ" dirty="0"/>
          </a:p>
          <a:p>
            <a:pPr marL="0" indent="0">
              <a:buNone/>
            </a:pPr>
            <a:r>
              <a:rPr lang="cs-CZ" dirty="0"/>
              <a:t>U základních složek jídel se jedná vždy o potraviny, které v pouštních podmínkách bylo možné snadno a bez úhony </a:t>
            </a:r>
            <a:r>
              <a:rPr lang="cs-CZ" b="1" dirty="0"/>
              <a:t>přepravovat</a:t>
            </a:r>
            <a:r>
              <a:rPr lang="cs-CZ" dirty="0"/>
              <a:t>. Jsou to zejména </a:t>
            </a:r>
            <a:r>
              <a:rPr lang="cs-CZ" b="1" dirty="0"/>
              <a:t>luštěniny</a:t>
            </a:r>
            <a:r>
              <a:rPr lang="cs-CZ" dirty="0"/>
              <a:t> (hrách, čočka a fazole), které se po dávném způsobu vaří ve větších nádobách, s přidáním zeleniny nebo masa, </a:t>
            </a:r>
            <a:r>
              <a:rPr lang="cs-CZ" dirty="0" smtClean="0"/>
              <a:t>na </a:t>
            </a:r>
            <a:r>
              <a:rPr lang="cs-CZ" dirty="0"/>
              <a:t>způsob německého </a:t>
            </a:r>
            <a:r>
              <a:rPr lang="cs-CZ" dirty="0" smtClean="0"/>
              <a:t>ajntopfu, </a:t>
            </a:r>
            <a:r>
              <a:rPr lang="cs-CZ" dirty="0"/>
              <a:t>ze pšenice se peče </a:t>
            </a:r>
            <a:r>
              <a:rPr lang="cs-CZ" b="1" dirty="0"/>
              <a:t>arabsky chléb </a:t>
            </a:r>
            <a:r>
              <a:rPr lang="cs-CZ" dirty="0"/>
              <a:t>„</a:t>
            </a:r>
            <a:r>
              <a:rPr lang="cs-CZ" i="1" dirty="0"/>
              <a:t>Pita</a:t>
            </a:r>
            <a:r>
              <a:rPr lang="cs-CZ" dirty="0"/>
              <a:t>“, nezbytná příloha všech jídel. </a:t>
            </a:r>
            <a:r>
              <a:rPr lang="cs-CZ" b="1" dirty="0"/>
              <a:t>Chléb zde slouží často jako součást stolovaní </a:t>
            </a:r>
            <a:r>
              <a:rPr lang="cs-CZ" dirty="0"/>
              <a:t>– podávají se na něm jídla, jídlo se do něj balí, slouží namísto příboru, je univerzální přílohou.</a:t>
            </a:r>
          </a:p>
          <a:p>
            <a:endParaRPr lang="cs-CZ" dirty="0"/>
          </a:p>
        </p:txBody>
      </p:sp>
    </p:spTree>
    <p:extLst>
      <p:ext uri="{BB962C8B-B14F-4D97-AF65-F5344CB8AC3E}">
        <p14:creationId xmlns:p14="http://schemas.microsoft.com/office/powerpoint/2010/main" val="3150675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5321" y="648460"/>
            <a:ext cx="10515600" cy="1325563"/>
          </a:xfrm>
        </p:spPr>
        <p:txBody>
          <a:bodyPr>
            <a:normAutofit fontScale="90000"/>
          </a:bodyPr>
          <a:lstStyle/>
          <a:p>
            <a:r>
              <a:rPr lang="cs-CZ" b="1" dirty="0" smtClean="0"/>
              <a:t>Islámská kuchyně Íránu</a:t>
            </a:r>
            <a:r>
              <a:rPr lang="cs-CZ" dirty="0" smtClean="0"/>
              <a:t/>
            </a:r>
            <a:br>
              <a:rPr lang="cs-CZ" dirty="0" smtClean="0"/>
            </a:br>
            <a:r>
              <a:rPr lang="cs-CZ" dirty="0" smtClean="0"/>
              <a:t/>
            </a:r>
            <a:br>
              <a:rPr lang="cs-CZ" dirty="0" smtClean="0"/>
            </a:br>
            <a:endParaRPr lang="cs-CZ" dirty="0"/>
          </a:p>
        </p:txBody>
      </p:sp>
      <p:sp>
        <p:nvSpPr>
          <p:cNvPr id="3" name="Zástupný symbol pro obsah 2"/>
          <p:cNvSpPr>
            <a:spLocks noGrp="1"/>
          </p:cNvSpPr>
          <p:nvPr>
            <p:ph idx="1"/>
          </p:nvPr>
        </p:nvSpPr>
        <p:spPr>
          <a:xfrm>
            <a:off x="632138" y="1690688"/>
            <a:ext cx="10515600" cy="6085268"/>
          </a:xfrm>
        </p:spPr>
        <p:txBody>
          <a:bodyPr>
            <a:normAutofit/>
          </a:bodyPr>
          <a:lstStyle/>
          <a:p>
            <a:r>
              <a:rPr lang="cs-CZ" b="1" dirty="0"/>
              <a:t>H</a:t>
            </a:r>
            <a:r>
              <a:rPr lang="cs-CZ" b="1" dirty="0" smtClean="0"/>
              <a:t>edvábná stezka, </a:t>
            </a:r>
            <a:r>
              <a:rPr lang="cs-CZ" dirty="0" smtClean="0"/>
              <a:t>koření </a:t>
            </a:r>
            <a:r>
              <a:rPr lang="cs-CZ" dirty="0"/>
              <a:t>z východu a </a:t>
            </a:r>
            <a:r>
              <a:rPr lang="cs-CZ" dirty="0" smtClean="0"/>
              <a:t>západu, </a:t>
            </a:r>
            <a:r>
              <a:rPr lang="cs-CZ" b="1" dirty="0" smtClean="0"/>
              <a:t>vlivy </a:t>
            </a:r>
            <a:r>
              <a:rPr lang="cs-CZ" b="1" dirty="0"/>
              <a:t>mnoha kuchyní</a:t>
            </a:r>
            <a:r>
              <a:rPr lang="cs-CZ" dirty="0"/>
              <a:t> i z velmi vzdálených </a:t>
            </a:r>
            <a:r>
              <a:rPr lang="cs-CZ" dirty="0" smtClean="0"/>
              <a:t>zemí, turecká </a:t>
            </a:r>
            <a:r>
              <a:rPr lang="cs-CZ" dirty="0"/>
              <a:t>kuchyně např. přinesla používání oříšků a semen, indická pak mnoha druhů koření. </a:t>
            </a:r>
          </a:p>
          <a:p>
            <a:r>
              <a:rPr lang="cs-CZ" b="1" dirty="0"/>
              <a:t>V</a:t>
            </a:r>
            <a:r>
              <a:rPr lang="cs-CZ" b="1" dirty="0" smtClean="0"/>
              <a:t>elký </a:t>
            </a:r>
            <a:r>
              <a:rPr lang="cs-CZ" b="1" dirty="0"/>
              <a:t>důraz na úpravu jídel při podávání, jejich barevnost, mnohostrannost použitých surovin, pokrmy se koření velmi obezřetně, </a:t>
            </a:r>
            <a:r>
              <a:rPr lang="cs-CZ" dirty="0"/>
              <a:t>s ohledem na</a:t>
            </a:r>
            <a:r>
              <a:rPr lang="cs-CZ" b="1" dirty="0"/>
              <a:t> harmonickou výslednou chuť podávaného jídla</a:t>
            </a:r>
            <a:r>
              <a:rPr lang="cs-CZ" dirty="0"/>
              <a:t>. </a:t>
            </a:r>
            <a:endParaRPr lang="cs-CZ" dirty="0" smtClean="0"/>
          </a:p>
          <a:p>
            <a:r>
              <a:rPr lang="cs-CZ" b="1" dirty="0" smtClean="0"/>
              <a:t>Citlivé </a:t>
            </a:r>
            <a:r>
              <a:rPr lang="cs-CZ" b="1" dirty="0"/>
              <a:t>používání velmi aromatického koření </a:t>
            </a:r>
            <a:r>
              <a:rPr lang="cs-CZ" dirty="0"/>
              <a:t>(šafrán, kurkuma, kari, kardamom, koriandr, skořice) tvoří základní umění dochucovaní většiny místních jídel. </a:t>
            </a:r>
          </a:p>
        </p:txBody>
      </p:sp>
    </p:spTree>
    <p:extLst>
      <p:ext uri="{BB962C8B-B14F-4D97-AF65-F5344CB8AC3E}">
        <p14:creationId xmlns:p14="http://schemas.microsoft.com/office/powerpoint/2010/main" val="1438245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2394" y="746574"/>
            <a:ext cx="10515600" cy="1325563"/>
          </a:xfrm>
        </p:spPr>
        <p:txBody>
          <a:bodyPr>
            <a:noAutofit/>
          </a:bodyPr>
          <a:lstStyle/>
          <a:p>
            <a:r>
              <a:rPr lang="cs-CZ" sz="2400" b="1" dirty="0"/>
              <a:t>Předepsaný způsob stravování, pojmenovaný jako </a:t>
            </a:r>
            <a:r>
              <a:rPr lang="cs-CZ" sz="2400" b="1" i="1" dirty="0" err="1"/>
              <a:t>halal</a:t>
            </a:r>
            <a:r>
              <a:rPr lang="cs-CZ" sz="2400" i="1" dirty="0"/>
              <a:t>. </a:t>
            </a:r>
            <a:r>
              <a:rPr lang="cs-CZ" sz="2400" i="1" dirty="0" smtClean="0"/>
              <a:t/>
            </a:r>
            <a:br>
              <a:rPr lang="cs-CZ" sz="2400" i="1" dirty="0" smtClean="0"/>
            </a:br>
            <a:r>
              <a:rPr lang="cs-CZ" sz="2400" dirty="0" smtClean="0"/>
              <a:t>Pro </a:t>
            </a:r>
            <a:r>
              <a:rPr lang="cs-CZ" sz="2400" dirty="0"/>
              <a:t>konzumaci jsou povolené pokrmy, označované slovem </a:t>
            </a:r>
            <a:r>
              <a:rPr lang="cs-CZ" sz="2400" b="1" i="1" dirty="0" err="1" smtClean="0"/>
              <a:t>alal</a:t>
            </a:r>
            <a:r>
              <a:rPr lang="cs-CZ" sz="2400" i="1" dirty="0" smtClean="0"/>
              <a:t> </a:t>
            </a:r>
            <a:r>
              <a:rPr lang="cs-CZ" sz="2400" dirty="0"/>
              <a:t>(většina býložravců, ryby, ptáci kromě dravců). </a:t>
            </a:r>
            <a:r>
              <a:rPr lang="cs-CZ" sz="2400" dirty="0" smtClean="0"/>
              <a:t/>
            </a:r>
            <a:br>
              <a:rPr lang="cs-CZ" sz="2400" dirty="0" smtClean="0"/>
            </a:br>
            <a:r>
              <a:rPr lang="cs-CZ" sz="2400" dirty="0" smtClean="0"/>
              <a:t>Naopak </a:t>
            </a:r>
            <a:r>
              <a:rPr lang="cs-CZ" sz="2400" dirty="0"/>
              <a:t>zakázána jídla jsou pokrmy označené jako </a:t>
            </a:r>
            <a:r>
              <a:rPr lang="cs-CZ" sz="2400" b="1" i="1" dirty="0" err="1"/>
              <a:t>haram</a:t>
            </a:r>
            <a:r>
              <a:rPr lang="cs-CZ" sz="2400" dirty="0"/>
              <a:t>, z masa vepřového, jídla obsahující krev, obojživelníci, hmyz, alkohol. </a:t>
            </a:r>
            <a:r>
              <a:rPr lang="cs-CZ" sz="2400" dirty="0" smtClean="0"/>
              <a:t/>
            </a:r>
            <a:br>
              <a:rPr lang="cs-CZ" sz="2400" dirty="0" smtClean="0"/>
            </a:br>
            <a:r>
              <a:rPr lang="cs-CZ" sz="2400" dirty="0" smtClean="0"/>
              <a:t>Islám </a:t>
            </a:r>
            <a:r>
              <a:rPr lang="cs-CZ" sz="2400" dirty="0"/>
              <a:t>dbá na důsledné zpracování masa, rovněž zde je dbáno zásad rituální porážky.</a:t>
            </a:r>
            <a:r>
              <a:rPr lang="cs-CZ" sz="2800" dirty="0"/>
              <a:t/>
            </a:r>
            <a:br>
              <a:rPr lang="cs-CZ" sz="2800" dirty="0"/>
            </a:br>
            <a:endParaRPr lang="cs-CZ" sz="2800" dirty="0"/>
          </a:p>
        </p:txBody>
      </p:sp>
      <p:pic>
        <p:nvPicPr>
          <p:cNvPr id="3" name="Picture 2" descr="&amp;Rcy;&amp;iecy;&amp;zcy;&amp;ucy;&amp;lcy;&amp;tcy;&amp;acy;&amp;tcy; &amp;scy; &amp;icy;&amp;zcy;&amp;ocy;&amp;bcy;&amp;rcy;&amp;acy;&amp;zhcy;&amp;iecy;&amp;ncy;&amp;icy;&amp;iecy; &amp;zcy;&amp;acy; Dugh"/>
          <p:cNvPicPr>
            <a:picLocks noChangeAspect="1" noChangeArrowheads="1"/>
          </p:cNvPicPr>
          <p:nvPr/>
        </p:nvPicPr>
        <p:blipFill>
          <a:blip r:embed="rId2" cstate="print"/>
          <a:srcRect/>
          <a:stretch>
            <a:fillRect/>
          </a:stretch>
        </p:blipFill>
        <p:spPr bwMode="auto">
          <a:xfrm>
            <a:off x="2882150" y="2269677"/>
            <a:ext cx="5962592" cy="4471945"/>
          </a:xfrm>
          <a:prstGeom prst="rect">
            <a:avLst/>
          </a:prstGeom>
          <a:noFill/>
        </p:spPr>
      </p:pic>
    </p:spTree>
    <p:extLst>
      <p:ext uri="{BB962C8B-B14F-4D97-AF65-F5344CB8AC3E}">
        <p14:creationId xmlns:p14="http://schemas.microsoft.com/office/powerpoint/2010/main" val="1788906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 y="167424"/>
            <a:ext cx="6101542" cy="6690575"/>
          </a:xfrm>
        </p:spPr>
        <p:txBody>
          <a:bodyPr>
            <a:normAutofit fontScale="92500" lnSpcReduction="20000"/>
          </a:bodyPr>
          <a:lstStyle/>
          <a:p>
            <a:r>
              <a:rPr lang="cs-CZ" b="1" dirty="0"/>
              <a:t>Základní potravinou je rýže</a:t>
            </a:r>
            <a:r>
              <a:rPr lang="cs-CZ" dirty="0"/>
              <a:t>. </a:t>
            </a:r>
            <a:endParaRPr lang="cs-CZ" dirty="0" smtClean="0"/>
          </a:p>
          <a:p>
            <a:r>
              <a:rPr lang="cs-CZ" dirty="0" err="1" smtClean="0"/>
              <a:t>Iránská</a:t>
            </a:r>
            <a:r>
              <a:rPr lang="cs-CZ" dirty="0" smtClean="0"/>
              <a:t> </a:t>
            </a:r>
            <a:r>
              <a:rPr lang="cs-CZ" dirty="0"/>
              <a:t>rýže typu </a:t>
            </a:r>
            <a:r>
              <a:rPr lang="cs-CZ" b="1" dirty="0" err="1" smtClean="0"/>
              <a:t>basmati</a:t>
            </a:r>
            <a:r>
              <a:rPr lang="cs-CZ" dirty="0" smtClean="0"/>
              <a:t> </a:t>
            </a:r>
            <a:r>
              <a:rPr lang="cs-CZ" dirty="0"/>
              <a:t>je připravovaná na mnoho způsobů, mezi nejoblíbenější patří „</a:t>
            </a:r>
            <a:r>
              <a:rPr lang="cs-CZ" b="1" i="1" dirty="0" err="1"/>
              <a:t>Tschelo</a:t>
            </a:r>
            <a:r>
              <a:rPr lang="cs-CZ" i="1" dirty="0"/>
              <a:t>“ </a:t>
            </a:r>
            <a:r>
              <a:rPr lang="cs-CZ" dirty="0"/>
              <a:t>(v páře uvařená rýže přelitá máslem) a </a:t>
            </a:r>
            <a:r>
              <a:rPr lang="cs-CZ" b="1" i="1" dirty="0"/>
              <a:t>Polo</a:t>
            </a:r>
            <a:r>
              <a:rPr lang="cs-CZ" i="1" dirty="0"/>
              <a:t> </a:t>
            </a:r>
            <a:r>
              <a:rPr lang="cs-CZ" dirty="0"/>
              <a:t>ryže (na másle a cibulce dušená rýže). </a:t>
            </a:r>
            <a:endParaRPr lang="cs-CZ" dirty="0" smtClean="0"/>
          </a:p>
          <a:p>
            <a:r>
              <a:rPr lang="cs-CZ" dirty="0" smtClean="0"/>
              <a:t>Tradičním </a:t>
            </a:r>
            <a:r>
              <a:rPr lang="cs-CZ" dirty="0"/>
              <a:t>jídlem z rýže je i u nás známý </a:t>
            </a:r>
            <a:r>
              <a:rPr lang="cs-CZ" b="1" i="1" dirty="0" err="1"/>
              <a:t>Polow</a:t>
            </a:r>
            <a:r>
              <a:rPr lang="cs-CZ" b="1" i="1" dirty="0"/>
              <a:t> </a:t>
            </a:r>
            <a:r>
              <a:rPr lang="cs-CZ" b="1" dirty="0"/>
              <a:t>(neboli pilaf</a:t>
            </a:r>
            <a:r>
              <a:rPr lang="cs-CZ" dirty="0"/>
              <a:t>, někdy připomínající naše rizoto), jehož základem je osmahnutá </a:t>
            </a:r>
            <a:r>
              <a:rPr lang="cs-CZ" dirty="0" smtClean="0"/>
              <a:t>rýže na </a:t>
            </a:r>
            <a:r>
              <a:rPr lang="cs-CZ" dirty="0"/>
              <a:t>cibulce a poté v silném bujónu uvařená </a:t>
            </a:r>
            <a:r>
              <a:rPr lang="cs-CZ" dirty="0" smtClean="0"/>
              <a:t>(</a:t>
            </a:r>
            <a:r>
              <a:rPr lang="cs-CZ" dirty="0"/>
              <a:t>někdy se namísto rýže používá </a:t>
            </a:r>
            <a:r>
              <a:rPr lang="cs-CZ" dirty="0" err="1" smtClean="0"/>
              <a:t>bulgur</a:t>
            </a:r>
            <a:r>
              <a:rPr lang="cs-CZ" dirty="0"/>
              <a:t>). Do uvařené rýže se vmíchají různé druhy tepelně upraveného masa, zeleniny nebo ovoce a jídlo se okoření.</a:t>
            </a:r>
          </a:p>
          <a:p>
            <a:r>
              <a:rPr lang="cs-CZ" dirty="0"/>
              <a:t>„</a:t>
            </a:r>
            <a:r>
              <a:rPr lang="cs-CZ" b="1" i="1" dirty="0" err="1"/>
              <a:t>Tschelo</a:t>
            </a:r>
            <a:r>
              <a:rPr lang="cs-CZ" b="1" i="1" dirty="0"/>
              <a:t> kebab</a:t>
            </a:r>
            <a:r>
              <a:rPr lang="cs-CZ" i="1" dirty="0"/>
              <a:t>“, </a:t>
            </a:r>
            <a:r>
              <a:rPr lang="cs-CZ" dirty="0"/>
              <a:t>jídlo složené z </a:t>
            </a:r>
            <a:r>
              <a:rPr lang="cs-CZ" dirty="0" err="1"/>
              <a:t>Tschelo</a:t>
            </a:r>
            <a:r>
              <a:rPr lang="cs-CZ" dirty="0"/>
              <a:t> rýže, k ní se podávají špízy z předem marinovaného masa různých druhů (marináda se skládá z limetkové šťávy, česneku, cibule, soli a špetky šafránu) grilované na ohni. </a:t>
            </a:r>
          </a:p>
          <a:p>
            <a:endParaRPr lang="cs-CZ" dirty="0"/>
          </a:p>
          <a:p>
            <a:endParaRPr lang="cs-CZ" dirty="0"/>
          </a:p>
        </p:txBody>
      </p:sp>
      <p:pic>
        <p:nvPicPr>
          <p:cNvPr id="25602" name="Picture 2" descr="&amp;Rcy;&amp;iecy;&amp;zcy;&amp;ucy;&amp;lcy;&amp;tcy;&amp;acy;&amp;tcy; &amp;scy; &amp;icy;&amp;zcy;&amp;ocy;&amp;bcy;&amp;rcy;&amp;acy;&amp;zhcy;&amp;iecy;&amp;ncy;&amp;icy;&amp;iecy; &amp;zcy;&amp;acy; Tschelo kebab"/>
          <p:cNvPicPr>
            <a:picLocks noChangeAspect="1" noChangeArrowheads="1"/>
          </p:cNvPicPr>
          <p:nvPr/>
        </p:nvPicPr>
        <p:blipFill>
          <a:blip r:embed="rId2" cstate="print"/>
          <a:srcRect/>
          <a:stretch>
            <a:fillRect/>
          </a:stretch>
        </p:blipFill>
        <p:spPr bwMode="auto">
          <a:xfrm>
            <a:off x="6749934" y="2774818"/>
            <a:ext cx="5442065" cy="4083182"/>
          </a:xfrm>
          <a:prstGeom prst="rect">
            <a:avLst/>
          </a:prstGeom>
          <a:noFill/>
        </p:spPr>
      </p:pic>
      <p:pic>
        <p:nvPicPr>
          <p:cNvPr id="48130" name="Picture 2" descr="Basmati rý&amp;zcaron;e"/>
          <p:cNvPicPr>
            <a:picLocks noChangeAspect="1" noChangeArrowheads="1"/>
          </p:cNvPicPr>
          <p:nvPr/>
        </p:nvPicPr>
        <p:blipFill>
          <a:blip r:embed="rId3" cstate="print"/>
          <a:srcRect/>
          <a:stretch>
            <a:fillRect/>
          </a:stretch>
        </p:blipFill>
        <p:spPr bwMode="auto">
          <a:xfrm>
            <a:off x="5897820" y="-1"/>
            <a:ext cx="2713705" cy="2776451"/>
          </a:xfrm>
          <a:prstGeom prst="rect">
            <a:avLst/>
          </a:prstGeom>
          <a:noFill/>
        </p:spPr>
      </p:pic>
      <p:pic>
        <p:nvPicPr>
          <p:cNvPr id="48132" name="Picture 4" descr="Polow (Persian Rice with Pistachios and Dill) / CIA/Keith Ferris"/>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48134" name="Picture 6" descr="Polow (Persian Rice with Pistachios and Dill) / CIA/Keith Ferris"/>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48136" name="Picture 8" descr="Polow (Persian Rice with Pistachios and Dill) / CIA/Keith Ferris"/>
          <p:cNvPicPr>
            <a:picLocks noChangeAspect="1" noChangeArrowheads="1"/>
          </p:cNvPicPr>
          <p:nvPr/>
        </p:nvPicPr>
        <p:blipFill>
          <a:blip r:embed="rId4"/>
          <a:srcRect/>
          <a:stretch>
            <a:fillRect/>
          </a:stretch>
        </p:blipFill>
        <p:spPr bwMode="auto">
          <a:xfrm>
            <a:off x="155575" y="-136525"/>
            <a:ext cx="9525" cy="9525"/>
          </a:xfrm>
          <a:prstGeom prst="rect">
            <a:avLst/>
          </a:prstGeom>
          <a:noFill/>
        </p:spPr>
      </p:pic>
      <p:pic>
        <p:nvPicPr>
          <p:cNvPr id="48138" name="Picture 10" descr="Eggplant Rice (Bademjan Polow)"/>
          <p:cNvPicPr>
            <a:picLocks noChangeAspect="1" noChangeArrowheads="1"/>
          </p:cNvPicPr>
          <p:nvPr/>
        </p:nvPicPr>
        <p:blipFill>
          <a:blip r:embed="rId5" cstate="print"/>
          <a:srcRect/>
          <a:stretch>
            <a:fillRect/>
          </a:stretch>
        </p:blipFill>
        <p:spPr bwMode="auto">
          <a:xfrm>
            <a:off x="8538557" y="0"/>
            <a:ext cx="3761508" cy="3009207"/>
          </a:xfrm>
          <a:prstGeom prst="rect">
            <a:avLst/>
          </a:prstGeom>
          <a:noFill/>
        </p:spPr>
      </p:pic>
    </p:spTree>
    <p:extLst>
      <p:ext uri="{BB962C8B-B14F-4D97-AF65-F5344CB8AC3E}">
        <p14:creationId xmlns:p14="http://schemas.microsoft.com/office/powerpoint/2010/main" val="1345114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6915955" cy="7083380"/>
          </a:xfrm>
        </p:spPr>
        <p:txBody>
          <a:bodyPr>
            <a:normAutofit lnSpcReduction="10000"/>
          </a:bodyPr>
          <a:lstStyle/>
          <a:p>
            <a:r>
              <a:rPr lang="cs-CZ" dirty="0" smtClean="0"/>
              <a:t>„</a:t>
            </a:r>
            <a:r>
              <a:rPr lang="cs-CZ" b="1" i="1" dirty="0" err="1" smtClean="0"/>
              <a:t>Khoresch</a:t>
            </a:r>
            <a:r>
              <a:rPr lang="cs-CZ" i="1" dirty="0" smtClean="0"/>
              <a:t>“, </a:t>
            </a:r>
            <a:r>
              <a:rPr lang="cs-CZ" b="1" dirty="0"/>
              <a:t>silně kořeněné jídlo se šťávou z dušeného jehněčího, hovězího nebo drůbežího </a:t>
            </a:r>
            <a:r>
              <a:rPr lang="cs-CZ" b="1" dirty="0" smtClean="0"/>
              <a:t>masa</a:t>
            </a:r>
            <a:r>
              <a:rPr lang="cs-CZ" dirty="0" smtClean="0"/>
              <a:t>, v </a:t>
            </a:r>
            <a:r>
              <a:rPr lang="cs-CZ" dirty="0"/>
              <a:t>mnoha variantách podle místních regionálních zvyků, podává se s rýží nebo chlebem „</a:t>
            </a:r>
            <a:r>
              <a:rPr lang="cs-CZ" b="1" i="1" dirty="0" err="1"/>
              <a:t>Nan</a:t>
            </a:r>
            <a:r>
              <a:rPr lang="cs-CZ" i="1" dirty="0"/>
              <a:t>“, </a:t>
            </a:r>
            <a:r>
              <a:rPr lang="cs-CZ" dirty="0" smtClean="0"/>
              <a:t>a </a:t>
            </a:r>
            <a:r>
              <a:rPr lang="cs-CZ" dirty="0"/>
              <a:t>který je vedle rýže rovněž základní přílohou jídel. </a:t>
            </a:r>
            <a:endParaRPr lang="cs-CZ" dirty="0" smtClean="0"/>
          </a:p>
          <a:p>
            <a:r>
              <a:rPr lang="cs-CZ" b="1" dirty="0" smtClean="0"/>
              <a:t>Na </a:t>
            </a:r>
            <a:r>
              <a:rPr lang="cs-CZ" b="1" dirty="0"/>
              <a:t>obohacení </a:t>
            </a:r>
            <a:r>
              <a:rPr lang="cs-CZ" b="1" dirty="0" smtClean="0"/>
              <a:t>tabule </a:t>
            </a:r>
            <a:r>
              <a:rPr lang="cs-CZ" dirty="0"/>
              <a:t>se k hlavním jídlům přikládají mnohé studené předkrmy, často jsou to </a:t>
            </a:r>
            <a:r>
              <a:rPr lang="cs-CZ" b="1" dirty="0"/>
              <a:t>ochucené jogurty se zeleninou a bylinkami, příloha je opět chléb</a:t>
            </a:r>
            <a:r>
              <a:rPr lang="cs-CZ" dirty="0"/>
              <a:t>. </a:t>
            </a:r>
            <a:endParaRPr lang="cs-CZ" dirty="0" smtClean="0"/>
          </a:p>
          <a:p>
            <a:r>
              <a:rPr lang="cs-CZ" dirty="0" smtClean="0"/>
              <a:t>Tyto </a:t>
            </a:r>
            <a:r>
              <a:rPr lang="cs-CZ" dirty="0"/>
              <a:t>předkrmy se často ochucují granátovými jablky, šťávou z pomerančů nebo limetek a mají tedy příjemnou sladko-kyselou osvěžující chuť. </a:t>
            </a:r>
            <a:endParaRPr lang="cs-CZ" dirty="0" smtClean="0"/>
          </a:p>
          <a:p>
            <a:r>
              <a:rPr lang="cs-CZ" dirty="0" smtClean="0"/>
              <a:t>Všechna </a:t>
            </a:r>
            <a:r>
              <a:rPr lang="cs-CZ" dirty="0"/>
              <a:t>jídla jsou podávaná tak, aby je bylo možno </a:t>
            </a:r>
            <a:r>
              <a:rPr lang="cs-CZ" b="1" dirty="0"/>
              <a:t>konzumovat přímo prsty </a:t>
            </a:r>
            <a:r>
              <a:rPr lang="cs-CZ" dirty="0"/>
              <a:t>rukou, z jídelního příboru se totiž používá pouze lžíce a vidlička.</a:t>
            </a:r>
          </a:p>
          <a:p>
            <a:pPr marL="0" indent="0">
              <a:buNone/>
            </a:pPr>
            <a:endParaRPr lang="cs-CZ" dirty="0"/>
          </a:p>
        </p:txBody>
      </p:sp>
      <p:pic>
        <p:nvPicPr>
          <p:cNvPr id="24578" name="Picture 2" descr="&amp;Rcy;&amp;iecy;&amp;zcy;&amp;ucy;&amp;lcy;&amp;tcy;&amp;acy;&amp;tcy; &amp;scy; &amp;icy;&amp;zcy;&amp;ocy;&amp;bcy;&amp;rcy;&amp;acy;&amp;zhcy;&amp;iecy;&amp;ncy;&amp;icy;&amp;iecy; &amp;zcy;&amp;acy; Khoresch"/>
          <p:cNvPicPr>
            <a:picLocks noChangeAspect="1" noChangeArrowheads="1"/>
          </p:cNvPicPr>
          <p:nvPr/>
        </p:nvPicPr>
        <p:blipFill>
          <a:blip r:embed="rId2" cstate="print"/>
          <a:srcRect/>
          <a:stretch>
            <a:fillRect/>
          </a:stretch>
        </p:blipFill>
        <p:spPr bwMode="auto">
          <a:xfrm>
            <a:off x="7855527" y="-32646"/>
            <a:ext cx="3582785" cy="3582786"/>
          </a:xfrm>
          <a:prstGeom prst="rect">
            <a:avLst/>
          </a:prstGeom>
          <a:noFill/>
        </p:spPr>
      </p:pic>
      <p:pic>
        <p:nvPicPr>
          <p:cNvPr id="24580" name="Picture 4" descr="&amp;Rcy;&amp;iecy;&amp;zcy;&amp;ucy;&amp;lcy;&amp;tcy;&amp;acy;&amp;tcy; &amp;scy; &amp;icy;&amp;zcy;&amp;ocy;&amp;bcy;&amp;rcy;&amp;acy;&amp;zhcy;&amp;iecy;&amp;ncy;&amp;icy;&amp;iecy; &amp;zcy;&amp;acy; Nan"/>
          <p:cNvPicPr>
            <a:picLocks noChangeAspect="1" noChangeArrowheads="1"/>
          </p:cNvPicPr>
          <p:nvPr/>
        </p:nvPicPr>
        <p:blipFill>
          <a:blip r:embed="rId3" cstate="print"/>
          <a:srcRect/>
          <a:stretch>
            <a:fillRect/>
          </a:stretch>
        </p:blipFill>
        <p:spPr bwMode="auto">
          <a:xfrm>
            <a:off x="6858728" y="3534988"/>
            <a:ext cx="5333272" cy="3323012"/>
          </a:xfrm>
          <a:prstGeom prst="rect">
            <a:avLst/>
          </a:prstGeom>
          <a:noFill/>
        </p:spPr>
      </p:pic>
    </p:spTree>
    <p:extLst>
      <p:ext uri="{BB962C8B-B14F-4D97-AF65-F5344CB8AC3E}">
        <p14:creationId xmlns:p14="http://schemas.microsoft.com/office/powerpoint/2010/main" val="17806427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6259132" cy="6492875"/>
          </a:xfrm>
        </p:spPr>
        <p:txBody>
          <a:bodyPr>
            <a:normAutofit/>
          </a:bodyPr>
          <a:lstStyle/>
          <a:p>
            <a:r>
              <a:rPr lang="cs-CZ" dirty="0"/>
              <a:t>Na závěr jídel se podává </a:t>
            </a:r>
            <a:r>
              <a:rPr lang="cs-CZ" b="1" dirty="0"/>
              <a:t>zejména čerstvé ovoce</a:t>
            </a:r>
            <a:r>
              <a:rPr lang="cs-CZ" dirty="0"/>
              <a:t>, sladká rýžová kaše s ovocem, nebo všeobecně v těchto zemích oblíbená „</a:t>
            </a:r>
            <a:r>
              <a:rPr lang="cs-CZ" b="1" i="1" dirty="0"/>
              <a:t>Baklava</a:t>
            </a:r>
            <a:r>
              <a:rPr lang="cs-CZ" b="1" i="1" dirty="0" smtClean="0"/>
              <a:t>“</a:t>
            </a:r>
            <a:r>
              <a:rPr lang="cs-CZ" dirty="0" smtClean="0"/>
              <a:t>.</a:t>
            </a:r>
            <a:endParaRPr lang="cs-CZ" dirty="0"/>
          </a:p>
          <a:p>
            <a:r>
              <a:rPr lang="cs-CZ" dirty="0"/>
              <a:t>K jídlům se pije nejčastěji </a:t>
            </a:r>
            <a:r>
              <a:rPr lang="cs-CZ" b="1" dirty="0"/>
              <a:t>mátový čaj</a:t>
            </a:r>
            <a:r>
              <a:rPr lang="cs-CZ" dirty="0"/>
              <a:t>. </a:t>
            </a:r>
            <a:endParaRPr lang="cs-CZ" dirty="0" smtClean="0"/>
          </a:p>
          <a:p>
            <a:r>
              <a:rPr lang="cs-CZ" dirty="0" smtClean="0"/>
              <a:t>Oblíbeným </a:t>
            </a:r>
            <a:r>
              <a:rPr lang="cs-CZ" dirty="0"/>
              <a:t>tradičním nápojem je </a:t>
            </a:r>
            <a:r>
              <a:rPr lang="cs-CZ" b="1" i="1" dirty="0" err="1"/>
              <a:t>Dugh</a:t>
            </a:r>
            <a:r>
              <a:rPr lang="cs-CZ" i="1" dirty="0"/>
              <a:t>, </a:t>
            </a:r>
            <a:r>
              <a:rPr lang="cs-CZ" dirty="0"/>
              <a:t>jogurtový nápoj ochucený čerstvou mátou, solí a pepřem</a:t>
            </a:r>
            <a:r>
              <a:rPr lang="cs-CZ" dirty="0" smtClean="0"/>
              <a:t>.</a:t>
            </a:r>
            <a:endParaRPr lang="cs-CZ" dirty="0"/>
          </a:p>
        </p:txBody>
      </p:sp>
      <p:pic>
        <p:nvPicPr>
          <p:cNvPr id="23554" name="Picture 2" descr="&amp;Rcy;&amp;iecy;&amp;zcy;&amp;ucy;&amp;lcy;&amp;tcy;&amp;acy;&amp;tcy; &amp;scy; &amp;icy;&amp;zcy;&amp;ocy;&amp;bcy;&amp;rcy;&amp;acy;&amp;zhcy;&amp;iecy;&amp;ncy;&amp;icy;&amp;iecy; &amp;zcy;&amp;acy; Dugh"/>
          <p:cNvPicPr>
            <a:picLocks noChangeAspect="1" noChangeArrowheads="1"/>
          </p:cNvPicPr>
          <p:nvPr/>
        </p:nvPicPr>
        <p:blipFill>
          <a:blip r:embed="rId2" cstate="print"/>
          <a:srcRect/>
          <a:stretch>
            <a:fillRect/>
          </a:stretch>
        </p:blipFill>
        <p:spPr bwMode="auto">
          <a:xfrm>
            <a:off x="6298680" y="706581"/>
            <a:ext cx="5715000" cy="5715000"/>
          </a:xfrm>
          <a:prstGeom prst="rect">
            <a:avLst/>
          </a:prstGeom>
          <a:noFill/>
        </p:spPr>
      </p:pic>
    </p:spTree>
    <p:extLst>
      <p:ext uri="{BB962C8B-B14F-4D97-AF65-F5344CB8AC3E}">
        <p14:creationId xmlns:p14="http://schemas.microsoft.com/office/powerpoint/2010/main" val="306585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94954" y="2820943"/>
            <a:ext cx="10515600" cy="1325563"/>
          </a:xfrm>
        </p:spPr>
        <p:txBody>
          <a:bodyPr/>
          <a:lstStyle/>
          <a:p>
            <a:r>
              <a:rPr lang="cs-CZ" dirty="0" smtClean="0"/>
              <a:t>                   Děkuji za pozornost. </a:t>
            </a:r>
            <a:r>
              <a:rPr lang="cs-CZ" dirty="0" smtClean="0">
                <a:sym typeface="Wingdings" panose="05000000000000000000" pitchFamily="2" charset="2"/>
              </a:rPr>
              <a:t></a:t>
            </a:r>
            <a:endParaRPr lang="cs-CZ" dirty="0"/>
          </a:p>
        </p:txBody>
      </p:sp>
    </p:spTree>
    <p:extLst>
      <p:ext uri="{BB962C8B-B14F-4D97-AF65-F5344CB8AC3E}">
        <p14:creationId xmlns:p14="http://schemas.microsoft.com/office/powerpoint/2010/main" val="312010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515154"/>
            <a:ext cx="10515600" cy="6342845"/>
          </a:xfrm>
        </p:spPr>
        <p:txBody>
          <a:bodyPr>
            <a:normAutofit/>
          </a:bodyPr>
          <a:lstStyle/>
          <a:p>
            <a:r>
              <a:rPr lang="cs-CZ" dirty="0"/>
              <a:t>Příkladem je tradiční arabské jídlo (podle pověsti oblíbené jídlo proroka Mohameda) „</a:t>
            </a:r>
            <a:r>
              <a:rPr lang="cs-CZ" b="1" i="1" dirty="0" err="1"/>
              <a:t>Tharid</a:t>
            </a:r>
            <a:r>
              <a:rPr lang="cs-CZ" i="1" dirty="0"/>
              <a:t>“, </a:t>
            </a:r>
            <a:r>
              <a:rPr lang="cs-CZ" dirty="0"/>
              <a:t>vařené maso zabalené do srolované placky pšeničného chleba. </a:t>
            </a:r>
            <a:endParaRPr lang="cs-CZ" dirty="0" smtClean="0"/>
          </a:p>
          <a:p>
            <a:r>
              <a:rPr lang="cs-CZ" dirty="0" smtClean="0"/>
              <a:t>Obilniny </a:t>
            </a:r>
            <a:r>
              <a:rPr lang="cs-CZ" dirty="0"/>
              <a:t>slouží jako základní surovina pro přípravu těstovinových příloh k jídlům, jako jsou „</a:t>
            </a:r>
            <a:r>
              <a:rPr lang="cs-CZ" b="1" i="1" dirty="0" err="1"/>
              <a:t>Bulgur</a:t>
            </a:r>
            <a:r>
              <a:rPr lang="cs-CZ" i="1" dirty="0"/>
              <a:t>“ </a:t>
            </a:r>
            <a:r>
              <a:rPr lang="cs-CZ" dirty="0"/>
              <a:t>(druh drcených pšeničných zrn, podobný našim kroupám, součást známého jídla Pilaf), nebo i v Evropě známý „</a:t>
            </a:r>
            <a:r>
              <a:rPr lang="cs-CZ" b="1" i="1" dirty="0" err="1" smtClean="0"/>
              <a:t>Cous-cous</a:t>
            </a:r>
            <a:r>
              <a:rPr lang="cs-CZ" i="1" dirty="0" smtClean="0"/>
              <a:t>“</a:t>
            </a:r>
            <a:r>
              <a:rPr lang="cs-CZ" dirty="0" smtClean="0"/>
              <a:t> </a:t>
            </a:r>
            <a:r>
              <a:rPr lang="cs-CZ" dirty="0"/>
              <a:t>je nahrubo mletý pšeničný produkt, podobný zrnkům rýže. </a:t>
            </a:r>
            <a:r>
              <a:rPr lang="cs-CZ" b="1" dirty="0"/>
              <a:t>Mele se z pšenice, nebo </a:t>
            </a:r>
            <a:r>
              <a:rPr lang="cs-CZ" dirty="0"/>
              <a:t>také na jihu Afriky </a:t>
            </a:r>
            <a:r>
              <a:rPr lang="cs-CZ" b="1" dirty="0"/>
              <a:t>z prosa</a:t>
            </a:r>
            <a:r>
              <a:rPr lang="cs-CZ" dirty="0"/>
              <a:t>. </a:t>
            </a:r>
            <a:r>
              <a:rPr lang="cs-CZ" dirty="0" smtClean="0"/>
              <a:t>V </a:t>
            </a:r>
            <a:r>
              <a:rPr lang="cs-CZ" dirty="0"/>
              <a:t>kuchyni se pouze ohřívá nad párou (nevaří se) a slouží jako samostatný pokrm s masem nebo zeleninou, nejčastěji je však oblíbenou přílohou jídel. </a:t>
            </a:r>
          </a:p>
          <a:p>
            <a:r>
              <a:rPr lang="cs-CZ" b="1" dirty="0"/>
              <a:t>Maso je ve vnitrozemské Africe stále vzácné </a:t>
            </a:r>
            <a:r>
              <a:rPr lang="cs-CZ" dirty="0"/>
              <a:t>a je dosud znakem bohatství hostitele. Připravuje se hlavně maso velbloudí, skopové a kozí. Na pobřeží kontinentu je základem maso rybí a mořské plody, prodávané vždy ráno na místních tržnicích. </a:t>
            </a:r>
          </a:p>
          <a:p>
            <a:endParaRPr lang="cs-CZ" dirty="0"/>
          </a:p>
        </p:txBody>
      </p:sp>
    </p:spTree>
    <p:extLst>
      <p:ext uri="{BB962C8B-B14F-4D97-AF65-F5344CB8AC3E}">
        <p14:creationId xmlns:p14="http://schemas.microsoft.com/office/powerpoint/2010/main" val="288108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Bulgur</a:t>
            </a:r>
            <a:r>
              <a:rPr lang="cs-CZ" dirty="0" smtClean="0"/>
              <a:t>, kuskus</a:t>
            </a:r>
            <a:endParaRPr lang="cs-CZ" dirty="0"/>
          </a:p>
        </p:txBody>
      </p:sp>
      <p:pic>
        <p:nvPicPr>
          <p:cNvPr id="5" name="Picture 6" descr="&amp;Rcy;&amp;iecy;&amp;zcy;&amp;ucy;&amp;lcy;&amp;tcy;&amp;acy;&amp;tcy; &amp;scy; &amp;icy;&amp;zcy;&amp;ocy;&amp;bcy;&amp;rcy;&amp;acy;&amp;zhcy;&amp;iecy;&amp;ncy;&amp;icy;&amp;iecy;"/>
          <p:cNvPicPr>
            <a:picLocks noChangeAspect="1" noChangeArrowheads="1"/>
          </p:cNvPicPr>
          <p:nvPr/>
        </p:nvPicPr>
        <p:blipFill>
          <a:blip r:embed="rId2" cstate="print"/>
          <a:srcRect/>
          <a:stretch>
            <a:fillRect/>
          </a:stretch>
        </p:blipFill>
        <p:spPr bwMode="auto">
          <a:xfrm>
            <a:off x="-366443" y="0"/>
            <a:ext cx="5172893" cy="3017521"/>
          </a:xfrm>
          <a:prstGeom prst="rect">
            <a:avLst/>
          </a:prstGeom>
          <a:noFill/>
        </p:spPr>
      </p:pic>
      <p:pic>
        <p:nvPicPr>
          <p:cNvPr id="55298" name="Picture 2" descr="&amp;Rcy;&amp;iecy;&amp;zcy;&amp;ucy;&amp;lcy;&amp;tcy;&amp;acy;&amp;tcy; &amp;scy; &amp;icy;&amp;zcy;&amp;ocy;&amp;bcy;&amp;rcy;&amp;acy;&amp;zhcy;&amp;iecy;&amp;ncy;&amp;icy;&amp;iecy;"/>
          <p:cNvPicPr>
            <a:picLocks noChangeAspect="1" noChangeArrowheads="1"/>
          </p:cNvPicPr>
          <p:nvPr/>
        </p:nvPicPr>
        <p:blipFill>
          <a:blip r:embed="rId3" cstate="print"/>
          <a:srcRect/>
          <a:stretch>
            <a:fillRect/>
          </a:stretch>
        </p:blipFill>
        <p:spPr bwMode="auto">
          <a:xfrm>
            <a:off x="587837" y="3942310"/>
            <a:ext cx="2857500" cy="2143125"/>
          </a:xfrm>
          <a:prstGeom prst="rect">
            <a:avLst/>
          </a:prstGeom>
          <a:noFill/>
        </p:spPr>
      </p:pic>
      <p:pic>
        <p:nvPicPr>
          <p:cNvPr id="55300" name="Picture 4" descr="&amp;Rcy;&amp;iecy;&amp;zcy;&amp;ucy;&amp;lcy;&amp;tcy;&amp;acy;&amp;tcy; &amp;scy; &amp;icy;&amp;zcy;&amp;ocy;&amp;bcy;&amp;rcy;&amp;acy;&amp;zhcy;&amp;iecy;&amp;ncy;&amp;icy;&amp;iecy;"/>
          <p:cNvPicPr>
            <a:picLocks noChangeAspect="1" noChangeArrowheads="1"/>
          </p:cNvPicPr>
          <p:nvPr/>
        </p:nvPicPr>
        <p:blipFill>
          <a:blip r:embed="rId4" cstate="print"/>
          <a:srcRect/>
          <a:stretch>
            <a:fillRect/>
          </a:stretch>
        </p:blipFill>
        <p:spPr bwMode="auto">
          <a:xfrm>
            <a:off x="3905250" y="931661"/>
            <a:ext cx="8286750" cy="4572000"/>
          </a:xfrm>
          <a:prstGeom prst="rect">
            <a:avLst/>
          </a:prstGeom>
          <a:noFill/>
        </p:spPr>
      </p:pic>
    </p:spTree>
    <p:extLst>
      <p:ext uri="{BB962C8B-B14F-4D97-AF65-F5344CB8AC3E}">
        <p14:creationId xmlns:p14="http://schemas.microsoft.com/office/powerpoint/2010/main" val="133658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0" y="365124"/>
            <a:ext cx="11500834" cy="6492875"/>
          </a:xfrm>
        </p:spPr>
        <p:txBody>
          <a:bodyPr>
            <a:normAutofit/>
          </a:bodyPr>
          <a:lstStyle/>
          <a:p>
            <a:r>
              <a:rPr lang="cs-CZ" b="1" dirty="0"/>
              <a:t>Jídla jsou výrazně kořeněná</a:t>
            </a:r>
            <a:r>
              <a:rPr lang="cs-CZ" dirty="0"/>
              <a:t>, oblíbeným kořením je skořice, šafrán, kardamom a jiné výrazně druhy. Z původní staroegyptské židovské kuchyně pochází známa kořenící směs „</a:t>
            </a:r>
            <a:r>
              <a:rPr lang="cs-CZ" b="1" i="1" dirty="0" err="1"/>
              <a:t>Baharat</a:t>
            </a:r>
            <a:r>
              <a:rPr lang="cs-CZ" i="1" dirty="0"/>
              <a:t>“</a:t>
            </a:r>
            <a:r>
              <a:rPr lang="cs-CZ" dirty="0"/>
              <a:t>, existuje v několika variantách složení, jejím základem je ale vždy paprika. </a:t>
            </a:r>
            <a:endParaRPr lang="cs-CZ" dirty="0" smtClean="0"/>
          </a:p>
        </p:txBody>
      </p:sp>
      <p:pic>
        <p:nvPicPr>
          <p:cNvPr id="6" name="Picture 2" descr="&amp;Rcy;&amp;iecy;&amp;zcy;&amp;ucy;&amp;lcy;&amp;tcy;&amp;acy;&amp;tcy; &amp;scy; &amp;icy;&amp;zcy;&amp;ocy;&amp;bcy;&amp;rcy;&amp;acy;&amp;zhcy;&amp;iecy;&amp;ncy;&amp;icy;&amp;iecy; &amp;zcy;&amp;acy; Baharat"/>
          <p:cNvPicPr>
            <a:picLocks noChangeAspect="1" noChangeArrowheads="1"/>
          </p:cNvPicPr>
          <p:nvPr/>
        </p:nvPicPr>
        <p:blipFill>
          <a:blip r:embed="rId2" cstate="print"/>
          <a:srcRect/>
          <a:stretch>
            <a:fillRect/>
          </a:stretch>
        </p:blipFill>
        <p:spPr bwMode="auto">
          <a:xfrm>
            <a:off x="2047702" y="2099956"/>
            <a:ext cx="8096596" cy="4640834"/>
          </a:xfrm>
          <a:prstGeom prst="rect">
            <a:avLst/>
          </a:prstGeom>
          <a:noFill/>
        </p:spPr>
      </p:pic>
    </p:spTree>
    <p:extLst>
      <p:ext uri="{BB962C8B-B14F-4D97-AF65-F5344CB8AC3E}">
        <p14:creationId xmlns:p14="http://schemas.microsoft.com/office/powerpoint/2010/main" val="170124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734131"/>
          </a:xfrm>
        </p:spPr>
        <p:txBody>
          <a:bodyPr>
            <a:noAutofit/>
          </a:bodyPr>
          <a:lstStyle/>
          <a:p>
            <a:r>
              <a:rPr lang="cs-CZ" sz="2800" dirty="0"/>
              <a:t>Další </a:t>
            </a:r>
            <a:r>
              <a:rPr lang="cs-CZ" sz="2800" b="1" dirty="0"/>
              <a:t>kořenící směsí je „</a:t>
            </a:r>
            <a:r>
              <a:rPr lang="cs-CZ" sz="2800" b="1" i="1" dirty="0" err="1"/>
              <a:t>Harissa</a:t>
            </a:r>
            <a:r>
              <a:rPr lang="cs-CZ" sz="2800" i="1" dirty="0"/>
              <a:t>“, </a:t>
            </a:r>
            <a:r>
              <a:rPr lang="cs-CZ" sz="2800" dirty="0"/>
              <a:t>přidávaná do mnoha jídel. </a:t>
            </a:r>
            <a:r>
              <a:rPr lang="cs-CZ" sz="2800" dirty="0" smtClean="0"/>
              <a:t/>
            </a:r>
            <a:br>
              <a:rPr lang="cs-CZ" sz="2800" dirty="0" smtClean="0"/>
            </a:br>
            <a:r>
              <a:rPr lang="cs-CZ" sz="2800" dirty="0" smtClean="0"/>
              <a:t>V </a:t>
            </a:r>
            <a:r>
              <a:rPr lang="cs-CZ" sz="2800" dirty="0"/>
              <a:t>základním receptu na přípravu této ostře kořeněné pasty jsou chilli papričky, česnek, koriandr, kmín, máta, olivový olej a bylinky. </a:t>
            </a:r>
            <a:br>
              <a:rPr lang="cs-CZ" sz="2800" dirty="0"/>
            </a:br>
            <a:r>
              <a:rPr lang="cs-CZ" sz="2800" dirty="0"/>
              <a:t>Smyslově jsou ale všechna jídla orientovaná na jednu ze čtyř základních chutí – jídla jsou sladká, nebo trpká, nebo ostrá, nebo kořeněná.                                              </a:t>
            </a:r>
            <a:br>
              <a:rPr lang="cs-CZ" sz="2800" dirty="0"/>
            </a:br>
            <a:endParaRPr lang="cs-CZ" sz="2800" dirty="0"/>
          </a:p>
        </p:txBody>
      </p:sp>
      <p:pic>
        <p:nvPicPr>
          <p:cNvPr id="3" name="Picture 4" descr="&amp;Rcy;&amp;iecy;&amp;zcy;&amp;ucy;&amp;lcy;&amp;tcy;&amp;acy;&amp;tcy; &amp;scy; &amp;icy;&amp;zcy;&amp;ocy;&amp;bcy;&amp;rcy;&amp;acy;&amp;zhcy;&amp;iecy;&amp;ncy;&amp;icy;&amp;iecy; &amp;zcy;&amp;acy; Harissa"/>
          <p:cNvPicPr>
            <a:picLocks noChangeAspect="1" noChangeArrowheads="1"/>
          </p:cNvPicPr>
          <p:nvPr/>
        </p:nvPicPr>
        <p:blipFill>
          <a:blip r:embed="rId2" cstate="print"/>
          <a:srcRect/>
          <a:stretch>
            <a:fillRect/>
          </a:stretch>
        </p:blipFill>
        <p:spPr bwMode="auto">
          <a:xfrm>
            <a:off x="2539523" y="2349308"/>
            <a:ext cx="7463275" cy="4051492"/>
          </a:xfrm>
          <a:prstGeom prst="rect">
            <a:avLst/>
          </a:prstGeom>
          <a:noFill/>
        </p:spPr>
      </p:pic>
    </p:spTree>
    <p:extLst>
      <p:ext uri="{BB962C8B-B14F-4D97-AF65-F5344CB8AC3E}">
        <p14:creationId xmlns:p14="http://schemas.microsoft.com/office/powerpoint/2010/main" val="302379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80304"/>
            <a:ext cx="6439437" cy="6677696"/>
          </a:xfrm>
        </p:spPr>
        <p:txBody>
          <a:bodyPr>
            <a:normAutofit/>
          </a:bodyPr>
          <a:lstStyle/>
          <a:p>
            <a:r>
              <a:rPr lang="cs-CZ" dirty="0"/>
              <a:t>Na závěr hostin jsou podávány moučníky, tradičně velmi silně doslazované medem nebo datlovým sirupem. Obvykle je na stole množství čerstvého nebo sušeného ovoce, které se také přidává při pečení do těsta moučníků – datle, mandle a různé druhy oříšků jsou nejběžnější. </a:t>
            </a:r>
            <a:endParaRPr lang="cs-CZ" dirty="0" smtClean="0"/>
          </a:p>
          <a:p>
            <a:r>
              <a:rPr lang="cs-CZ" dirty="0" smtClean="0"/>
              <a:t>Mezi </a:t>
            </a:r>
            <a:r>
              <a:rPr lang="cs-CZ" dirty="0"/>
              <a:t>nejoblíbenější sladká jídla patří např. </a:t>
            </a:r>
            <a:r>
              <a:rPr lang="cs-CZ" b="1" dirty="0"/>
              <a:t>rýžový puding „ </a:t>
            </a:r>
            <a:r>
              <a:rPr lang="cs-CZ" b="1" i="1" dirty="0" err="1" smtClean="0"/>
              <a:t>Muhallebi</a:t>
            </a:r>
            <a:r>
              <a:rPr lang="cs-CZ" i="1" dirty="0" smtClean="0"/>
              <a:t>“. </a:t>
            </a:r>
          </a:p>
          <a:p>
            <a:r>
              <a:rPr lang="cs-CZ" dirty="0" smtClean="0"/>
              <a:t>I </a:t>
            </a:r>
            <a:r>
              <a:rPr lang="cs-CZ" dirty="0"/>
              <a:t>v Evropě je známý typicky moučník z listového těsta, plněný oříškovou náplní (nebo mnoha jinými náplněmi podle zvyklosti) pod názvem „</a:t>
            </a:r>
            <a:r>
              <a:rPr lang="cs-CZ" b="1" i="1" dirty="0"/>
              <a:t>Baklava</a:t>
            </a:r>
            <a:r>
              <a:rPr lang="cs-CZ" i="1" dirty="0"/>
              <a:t>“.</a:t>
            </a:r>
            <a:endParaRPr lang="cs-CZ" dirty="0"/>
          </a:p>
          <a:p>
            <a:endParaRPr lang="cs-CZ" dirty="0"/>
          </a:p>
        </p:txBody>
      </p:sp>
      <p:pic>
        <p:nvPicPr>
          <p:cNvPr id="53250" name="Picture 2" descr="&amp;Rcy;&amp;iecy;&amp;zcy;&amp;ucy;&amp;lcy;&amp;tcy;&amp;acy;&amp;tcy; &amp;scy; &amp;icy;&amp;zcy;&amp;ocy;&amp;bcy;&amp;rcy;&amp;acy;&amp;zhcy;&amp;iecy;&amp;ncy;&amp;icy;&amp;iecy; &amp;zcy;&amp;acy; „ Muhallabia"/>
          <p:cNvPicPr>
            <a:picLocks noChangeAspect="1" noChangeArrowheads="1"/>
          </p:cNvPicPr>
          <p:nvPr/>
        </p:nvPicPr>
        <p:blipFill>
          <a:blip r:embed="rId2" cstate="print"/>
          <a:srcRect/>
          <a:stretch>
            <a:fillRect/>
          </a:stretch>
        </p:blipFill>
        <p:spPr bwMode="auto">
          <a:xfrm>
            <a:off x="6312696" y="1579100"/>
            <a:ext cx="5879303" cy="4389880"/>
          </a:xfrm>
          <a:prstGeom prst="rect">
            <a:avLst/>
          </a:prstGeom>
          <a:noFill/>
        </p:spPr>
      </p:pic>
    </p:spTree>
    <p:extLst>
      <p:ext uri="{BB962C8B-B14F-4D97-AF65-F5344CB8AC3E}">
        <p14:creationId xmlns:p14="http://schemas.microsoft.com/office/powerpoint/2010/main" val="169163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4022</Words>
  <Application>Microsoft Office PowerPoint</Application>
  <PresentationFormat>Širokoúhlá obrazovka</PresentationFormat>
  <Paragraphs>142</Paragraphs>
  <Slides>45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Calibri</vt:lpstr>
      <vt:lpstr>Calibri Light</vt:lpstr>
      <vt:lpstr>Wingdings</vt:lpstr>
      <vt:lpstr>Motiv Office</vt:lpstr>
      <vt:lpstr>Africká, orientální a islámská kuchyně </vt:lpstr>
      <vt:lpstr>Specifikace africké kuchyně </vt:lpstr>
      <vt:lpstr>Prezentace aplikace PowerPoint</vt:lpstr>
      <vt:lpstr>Prezentace aplikace PowerPoint</vt:lpstr>
      <vt:lpstr>Prezentace aplikace PowerPoint</vt:lpstr>
      <vt:lpstr>Bulgur, kuskus</vt:lpstr>
      <vt:lpstr>Prezentace aplikace PowerPoint</vt:lpstr>
      <vt:lpstr>Další kořenící směsí je „Harissa“, přidávaná do mnoha jídel.  V základním receptu na přípravu této ostře kořeněné pasty jsou chilli papričky, česnek, koriandr, kmín, máta, olivový olej a bylinky.  Smyslově jsou ale všechna jídla orientovaná na jednu ze čtyř základních chutí – jídla jsou sladká, nebo trpká, nebo ostrá, nebo kořeněná.                                               </vt:lpstr>
      <vt:lpstr>Prezentace aplikace PowerPoint</vt:lpstr>
      <vt:lpstr>Prezentace aplikace PowerPoint</vt:lpstr>
      <vt:lpstr>Prezentace aplikace PowerPoint</vt:lpstr>
      <vt:lpstr>Prezentace aplikace PowerPoint</vt:lpstr>
      <vt:lpstr>Některá egyptská jídla: </vt:lpstr>
      <vt:lpstr>Ful medames“ je to tradiční národní pokrm, připravovaný v mnoha variantách. Jedná se o hustý a kořeněný bezmasý fazolový guláš, při jeho přípravě se fazole dusí ve šťávě z másla, cibule, rajčat, citronové šťávy a koření se skořicí.</vt:lpstr>
      <vt:lpstr>Prezentace aplikace PowerPoint</vt:lpstr>
      <vt:lpstr>Prezentace aplikace PowerPoint</vt:lpstr>
      <vt:lpstr>Některá alžírská jídla: </vt:lpstr>
      <vt:lpstr>Prezentace aplikace PowerPoint</vt:lpstr>
      <vt:lpstr>Prezentace aplikace PowerPoint</vt:lpstr>
      <vt:lpstr>Některá tuniská jídla: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Některá marocká jídla: </vt:lpstr>
      <vt:lpstr>Prezentace aplikace PowerPoint</vt:lpstr>
      <vt:lpstr>Prezentace aplikace PowerPoint</vt:lpstr>
      <vt:lpstr>Prezentace aplikace PowerPoint</vt:lpstr>
      <vt:lpstr>Prezentace aplikace PowerPoint</vt:lpstr>
      <vt:lpstr>Prezentace aplikace PowerPoint</vt:lpstr>
      <vt:lpstr>Dále se používá rýže, lehce nasládlý škrobnatý plod keře Maniok, z nich se vaří kaše „Tapioka“, jí se i zelená manioková nať, dále mladé banány, citrusy, sezam.  Ze zeleniny se připravuji vydatné husté kaše, tvořící základ výživy v chudých částech centrální Afriky. Příkladem je kaše z manioku, smíchaná se žlutými banány, v ghanské kuchyni označovaná jako „Fufu“.  </vt:lpstr>
      <vt:lpstr>Prezentace aplikace PowerPoint</vt:lpstr>
      <vt:lpstr>Prezentace aplikace PowerPoint</vt:lpstr>
      <vt:lpstr>Prezentace aplikace PowerPoint</vt:lpstr>
      <vt:lpstr>Prezentace aplikace PowerPoint</vt:lpstr>
      <vt:lpstr>Prezentace aplikace PowerPoint</vt:lpstr>
      <vt:lpstr>Islámská kuchyně Íránu  </vt:lpstr>
      <vt:lpstr>Předepsaný způsob stravování, pojmenovaný jako halal.  Pro konzumaci jsou povolené pokrmy, označované slovem alal (většina býložravců, ryby, ptáci kromě dravců).  Naopak zakázána jídla jsou pokrmy označené jako haram, z masa vepřového, jídla obsahující krev, obojživelníci, hmyz, alkohol.  Islám dbá na důsledné zpracování masa, rovněž zde je dbáno zásad rituální porážky. </vt:lpstr>
      <vt:lpstr>Prezentace aplikace PowerPoint</vt:lpstr>
      <vt:lpstr>Prezentace aplikace PowerPoint</vt:lpstr>
      <vt:lpstr>Prezentace aplikace PowerPoint</vt:lpstr>
      <vt:lpstr>                   Děkuji za pozornost.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U3V</dc:title>
  <dc:creator>Mirka</dc:creator>
  <cp:lastModifiedBy>Mirka</cp:lastModifiedBy>
  <cp:revision>78</cp:revision>
  <dcterms:created xsi:type="dcterms:W3CDTF">2016-10-09T14:31:14Z</dcterms:created>
  <dcterms:modified xsi:type="dcterms:W3CDTF">2021-05-03T10:02:16Z</dcterms:modified>
</cp:coreProperties>
</file>