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01" r:id="rId2"/>
    <p:sldId id="305" r:id="rId3"/>
    <p:sldId id="304" r:id="rId4"/>
    <p:sldId id="306" r:id="rId5"/>
    <p:sldId id="318" r:id="rId6"/>
    <p:sldId id="263" r:id="rId7"/>
    <p:sldId id="274" r:id="rId8"/>
    <p:sldId id="283" r:id="rId9"/>
    <p:sldId id="277" r:id="rId10"/>
    <p:sldId id="278" r:id="rId11"/>
    <p:sldId id="282" r:id="rId12"/>
    <p:sldId id="279" r:id="rId13"/>
    <p:sldId id="280" r:id="rId14"/>
    <p:sldId id="281" r:id="rId15"/>
    <p:sldId id="275" r:id="rId16"/>
    <p:sldId id="276" r:id="rId17"/>
    <p:sldId id="320" r:id="rId18"/>
    <p:sldId id="264" r:id="rId19"/>
    <p:sldId id="265" r:id="rId20"/>
    <p:sldId id="307" r:id="rId21"/>
    <p:sldId id="266" r:id="rId22"/>
    <p:sldId id="308" r:id="rId23"/>
    <p:sldId id="310" r:id="rId24"/>
    <p:sldId id="309" r:id="rId25"/>
    <p:sldId id="300" r:id="rId26"/>
    <p:sldId id="267" r:id="rId27"/>
    <p:sldId id="311" r:id="rId28"/>
    <p:sldId id="268" r:id="rId29"/>
    <p:sldId id="269" r:id="rId30"/>
    <p:sldId id="313" r:id="rId31"/>
    <p:sldId id="317" r:id="rId32"/>
    <p:sldId id="314" r:id="rId33"/>
    <p:sldId id="288" r:id="rId34"/>
    <p:sldId id="315" r:id="rId35"/>
    <p:sldId id="289" r:id="rId36"/>
    <p:sldId id="290" r:id="rId37"/>
    <p:sldId id="291" r:id="rId38"/>
    <p:sldId id="292" r:id="rId39"/>
    <p:sldId id="293" r:id="rId40"/>
    <p:sldId id="294" r:id="rId41"/>
    <p:sldId id="272" r:id="rId42"/>
    <p:sldId id="284" r:id="rId43"/>
    <p:sldId id="285" r:id="rId44"/>
    <p:sldId id="286" r:id="rId45"/>
    <p:sldId id="287" r:id="rId46"/>
    <p:sldId id="273" r:id="rId47"/>
    <p:sldId id="316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94196-92D8-4CB4-9BF0-8BA5641A543B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4DC77-FBD5-42ED-8ED3-CD5FB2960C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90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4DC77-FBD5-42ED-8ED3-CD5FB2960CE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60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B324-B657-4C4F-B2B7-96487C6919B4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71C4-6329-4B61-9F56-A07690B16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03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B324-B657-4C4F-B2B7-96487C6919B4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71C4-6329-4B61-9F56-A07690B16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09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B324-B657-4C4F-B2B7-96487C6919B4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71C4-6329-4B61-9F56-A07690B16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58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B324-B657-4C4F-B2B7-96487C6919B4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71C4-6329-4B61-9F56-A07690B16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98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B324-B657-4C4F-B2B7-96487C6919B4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71C4-6329-4B61-9F56-A07690B16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26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B324-B657-4C4F-B2B7-96487C6919B4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71C4-6329-4B61-9F56-A07690B16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96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B324-B657-4C4F-B2B7-96487C6919B4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71C4-6329-4B61-9F56-A07690B16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70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B324-B657-4C4F-B2B7-96487C6919B4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71C4-6329-4B61-9F56-A07690B16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48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B324-B657-4C4F-B2B7-96487C6919B4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71C4-6329-4B61-9F56-A07690B16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93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B324-B657-4C4F-B2B7-96487C6919B4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71C4-6329-4B61-9F56-A07690B16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78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B324-B657-4C4F-B2B7-96487C6919B4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71C4-6329-4B61-9F56-A07690B16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79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B324-B657-4C4F-B2B7-96487C6919B4}" type="datetimeFigureOut">
              <a:rPr lang="cs-CZ" smtClean="0"/>
              <a:pPr/>
              <a:t>26.3.2021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771C4-6329-4B61-9F56-A07690B16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2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Řecká, turecká a balkánská kuchyně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22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676" y="-197219"/>
            <a:ext cx="721911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Jogurtová polévka, polévka z červené čočky, turecké placky,  jehněčí Pilaf, Burek</a:t>
            </a:r>
            <a:endParaRPr lang="cs-CZ" sz="2800" dirty="0"/>
          </a:p>
        </p:txBody>
      </p:sp>
      <p:pic>
        <p:nvPicPr>
          <p:cNvPr id="2050" name="Picture 2" descr="http://b.wz.cz/photo512384/t/turecka-kuchyne_wz_cz/28/YaylaCorba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1" y="2926829"/>
            <a:ext cx="28194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.wz.cz/photo512384/t/turecka-kuchyne_wz_cz/23/KirmiziMercimekCorba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8" y="944416"/>
            <a:ext cx="2590783" cy="19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.wz.cz/photo512384/t/turecka-kuchyne_wz_cz/41/patlicanli-gozle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86" y="-19721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.wz.cz/photo12801024/t/turecka-kuchyne_wz_cz/41/gozleme-ispanakl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86" y="3585798"/>
            <a:ext cx="4876800" cy="32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ehneci_pila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1" y="4864855"/>
            <a:ext cx="2895828" cy="18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b.wz.cz/photo512384/t/turecka-kuchyne_wz_cz/76/puf-boregi-468x4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11" y="2559734"/>
            <a:ext cx="42767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1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171" y="233929"/>
            <a:ext cx="10515600" cy="1325563"/>
          </a:xfrm>
        </p:spPr>
        <p:txBody>
          <a:bodyPr/>
          <a:lstStyle/>
          <a:p>
            <a:r>
              <a:rPr lang="cs-CZ" dirty="0" err="1" smtClean="0"/>
              <a:t>Cacik</a:t>
            </a:r>
            <a:r>
              <a:rPr lang="cs-CZ" dirty="0" smtClean="0"/>
              <a:t> (</a:t>
            </a:r>
            <a:r>
              <a:rPr lang="cs-CZ" dirty="0" err="1" smtClean="0"/>
              <a:t>džadžik</a:t>
            </a:r>
            <a:r>
              <a:rPr lang="cs-CZ" dirty="0" smtClean="0"/>
              <a:t>), dušené plněné baklažány, vařené </a:t>
            </a:r>
            <a:r>
              <a:rPr lang="cs-CZ" dirty="0" err="1" smtClean="0"/>
              <a:t>köfte</a:t>
            </a:r>
            <a:r>
              <a:rPr lang="cs-CZ" dirty="0" smtClean="0"/>
              <a:t> s citrónovou omáčkou</a:t>
            </a:r>
            <a:endParaRPr lang="cs-CZ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951311" y="76853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Bosporský okoun v těstíčku Filo s mátovou omáčkou, </a:t>
            </a:r>
            <a:br>
              <a:rPr lang="cs-CZ" sz="2800" dirty="0" smtClean="0"/>
            </a:br>
            <a:r>
              <a:rPr lang="cs-CZ" sz="2800" dirty="0" smtClean="0"/>
              <a:t>Filé z tresky po </a:t>
            </a:r>
            <a:r>
              <a:rPr lang="cs-CZ" sz="2800" dirty="0" err="1" smtClean="0"/>
              <a:t>turecku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4" name="Picture 6" descr="http://b.wz.cz/photo512384/t/turecka-kuchyne_wz_cz/18/cac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9" y="2090057"/>
            <a:ext cx="40671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b.wz.cz/photo512384/t/turecka-kuchyne_wz_cz/62/karniyar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26" y="1755194"/>
            <a:ext cx="3851198" cy="397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.wz.cz/photo512384/t/turecka-kuchyne_wz_cz/66/eksilikof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028" y="2771128"/>
            <a:ext cx="3727339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18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.wz.cz/photo512384/t/turecka-kuchyne_wz_cz/21/okounvtestick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" y="1785257"/>
            <a:ext cx="5927097" cy="394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.wz.cz/photo512384/t/turecka-kuchyne_wz_cz/55/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31" y="1785257"/>
            <a:ext cx="6052969" cy="40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456" y="0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Filé z tresky po </a:t>
            </a:r>
            <a:r>
              <a:rPr lang="cs-CZ" dirty="0" err="1" smtClean="0"/>
              <a:t>turecku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Bosporský okoun v těstíčku Filo s mátovou omáčkou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4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201" y="161925"/>
            <a:ext cx="1185817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Pomerančová </a:t>
            </a:r>
            <a:r>
              <a:rPr lang="cs-CZ" sz="2800" dirty="0"/>
              <a:t>H</a:t>
            </a:r>
            <a:r>
              <a:rPr lang="cs-CZ" sz="2800" dirty="0" smtClean="0"/>
              <a:t>alva z ořechů a krupice </a:t>
            </a:r>
            <a:r>
              <a:rPr lang="cs-CZ" sz="2800" dirty="0" err="1" smtClean="0"/>
              <a:t>Badem</a:t>
            </a:r>
            <a:r>
              <a:rPr lang="cs-CZ" sz="2800" dirty="0" smtClean="0"/>
              <a:t> </a:t>
            </a:r>
            <a:r>
              <a:rPr lang="cs-CZ" sz="2800" dirty="0" err="1"/>
              <a:t>H</a:t>
            </a:r>
            <a:r>
              <a:rPr lang="cs-CZ" sz="2800" dirty="0" err="1" smtClean="0"/>
              <a:t>elvasi</a:t>
            </a:r>
            <a:r>
              <a:rPr lang="cs-CZ" sz="2800" dirty="0" smtClean="0"/>
              <a:t>, Dýňová dobrota </a:t>
            </a:r>
            <a:r>
              <a:rPr lang="cs-CZ" sz="2800" dirty="0" err="1" smtClean="0"/>
              <a:t>Kabak</a:t>
            </a:r>
            <a:r>
              <a:rPr lang="cs-CZ" sz="2800" dirty="0" smtClean="0"/>
              <a:t> </a:t>
            </a:r>
            <a:r>
              <a:rPr lang="cs-CZ" sz="2800" dirty="0" err="1" smtClean="0"/>
              <a:t>Tatlisi</a:t>
            </a:r>
            <a:r>
              <a:rPr lang="cs-CZ" sz="2800" dirty="0" smtClean="0"/>
              <a:t>, </a:t>
            </a:r>
            <a:r>
              <a:rPr lang="cs-CZ" sz="2800" dirty="0" err="1" smtClean="0"/>
              <a:t>Ayran</a:t>
            </a:r>
            <a:endParaRPr lang="cs-CZ" sz="2800" dirty="0"/>
          </a:p>
        </p:txBody>
      </p:sp>
      <p:pic>
        <p:nvPicPr>
          <p:cNvPr id="4098" name="Picture 2" descr="Halva_Yeni Ra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8" y="1441969"/>
            <a:ext cx="3735752" cy="44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.wz.cz/photo512384/t/turecka-kuchyne_wz_cz/36/kabak_tatli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58" y="2101362"/>
            <a:ext cx="4752505" cy="386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b.wz.cz/photo512384/t/turecka-kuchyne_wz_cz/15/ayr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16" y="1374670"/>
            <a:ext cx="3306222" cy="44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0143" y="-183131"/>
            <a:ext cx="10515600" cy="1325563"/>
          </a:xfrm>
        </p:spPr>
        <p:txBody>
          <a:bodyPr/>
          <a:lstStyle/>
          <a:p>
            <a:r>
              <a:rPr lang="cs-CZ" dirty="0" smtClean="0"/>
              <a:t>Baklava, </a:t>
            </a:r>
            <a:r>
              <a:rPr lang="cs-CZ" dirty="0" err="1" smtClean="0"/>
              <a:t>Lokum</a:t>
            </a:r>
            <a:r>
              <a:rPr lang="cs-CZ" dirty="0" smtClean="0"/>
              <a:t> (turecký med)</a:t>
            </a:r>
            <a:endParaRPr lang="cs-CZ" dirty="0"/>
          </a:p>
        </p:txBody>
      </p:sp>
      <p:pic>
        <p:nvPicPr>
          <p:cNvPr id="3" name="Picture 6" descr="http://b.wz.cz/photo1024768/t/turecka-kuchyne_wz_cz/16/baklava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432"/>
            <a:ext cx="7485289" cy="561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b.wz.cz/photo512384/t/turecka-kuchyne_wz_cz/40/lok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47" y="1591488"/>
            <a:ext cx="4698553" cy="49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34096"/>
            <a:ext cx="10515600" cy="6123904"/>
          </a:xfrm>
        </p:spPr>
        <p:txBody>
          <a:bodyPr>
            <a:normAutofit/>
          </a:bodyPr>
          <a:lstStyle/>
          <a:p>
            <a:r>
              <a:rPr lang="cs-CZ" b="1" dirty="0" smtClean="0"/>
              <a:t>Oblíbené je i rožněné mleté maso</a:t>
            </a:r>
            <a:r>
              <a:rPr lang="cs-CZ" dirty="0" smtClean="0"/>
              <a:t>, obvykle podávané se zeleninou a chlebem. Marinády k zelenině obsahují již tradičně olivový olej a citronovou šťávu, poté se přidávají různé další ingredience, např. jogurt, sýry, olivy, oříšky. </a:t>
            </a:r>
          </a:p>
          <a:p>
            <a:r>
              <a:rPr lang="cs-CZ" dirty="0" smtClean="0"/>
              <a:t>Oblíbenou přílohou je „</a:t>
            </a:r>
            <a:r>
              <a:rPr lang="cs-CZ" i="1" dirty="0" err="1" smtClean="0"/>
              <a:t>Bulgur</a:t>
            </a:r>
            <a:r>
              <a:rPr lang="cs-CZ" i="1" dirty="0" smtClean="0"/>
              <a:t>“, </a:t>
            </a:r>
            <a:r>
              <a:rPr lang="cs-CZ" dirty="0" smtClean="0"/>
              <a:t>což je nalámaná předvařená celozrnná pšenice, vyniká vysokou nutriční hodnotou a má příjemnou oříškovou chuť. </a:t>
            </a:r>
          </a:p>
          <a:p>
            <a:r>
              <a:rPr lang="cs-CZ" b="1" dirty="0" smtClean="0"/>
              <a:t>Hlavním jídlem dne v rodinách je večeře</a:t>
            </a:r>
            <a:r>
              <a:rPr lang="cs-CZ" dirty="0" smtClean="0"/>
              <a:t>, skládající se z předkrmu (meze) dále polévky (</a:t>
            </a:r>
            <a:r>
              <a:rPr lang="cs-CZ" dirty="0" err="1" smtClean="0"/>
              <a:t>čorba</a:t>
            </a:r>
            <a:r>
              <a:rPr lang="cs-CZ" dirty="0" smtClean="0"/>
              <a:t>) a hlavního jídla.</a:t>
            </a:r>
          </a:p>
          <a:p>
            <a:r>
              <a:rPr lang="cs-CZ" dirty="0" smtClean="0"/>
              <a:t>Jako </a:t>
            </a:r>
            <a:r>
              <a:rPr lang="cs-CZ" b="1" dirty="0" smtClean="0"/>
              <a:t>dezert</a:t>
            </a:r>
            <a:r>
              <a:rPr lang="cs-CZ" dirty="0" smtClean="0"/>
              <a:t> se podává ovoce, nebo sladký moučník. </a:t>
            </a:r>
          </a:p>
          <a:p>
            <a:r>
              <a:rPr lang="cs-CZ" dirty="0" smtClean="0"/>
              <a:t>Z </a:t>
            </a:r>
            <a:r>
              <a:rPr lang="cs-CZ" b="1" dirty="0" smtClean="0"/>
              <a:t>nápojů</a:t>
            </a:r>
            <a:r>
              <a:rPr lang="cs-CZ" dirty="0" smtClean="0"/>
              <a:t> je zajímavostí hojná konzumace alkoholického nápoje „</a:t>
            </a:r>
            <a:r>
              <a:rPr lang="cs-CZ" i="1" dirty="0" err="1" smtClean="0"/>
              <a:t>Raki</a:t>
            </a:r>
            <a:r>
              <a:rPr lang="cs-CZ" i="1" dirty="0" smtClean="0"/>
              <a:t>“ </a:t>
            </a:r>
            <a:r>
              <a:rPr lang="cs-CZ" dirty="0" smtClean="0"/>
              <a:t>(i přes zákaz koránu) nebo „turecké“ kávy (ovšem připravené ve speciální nádobce zvané džezva, podle přesného postupu.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2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cs-CZ" dirty="0" smtClean="0"/>
              <a:t>Některá turecká jídla: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68215"/>
            <a:ext cx="6714699" cy="6496860"/>
          </a:xfrm>
        </p:spPr>
        <p:txBody>
          <a:bodyPr>
            <a:normAutofit fontScale="77500" lnSpcReduction="20000"/>
          </a:bodyPr>
          <a:lstStyle/>
          <a:p>
            <a:r>
              <a:rPr lang="cs-CZ" i="1" dirty="0" smtClean="0"/>
              <a:t>„</a:t>
            </a:r>
            <a:r>
              <a:rPr lang="cs-CZ" b="1" i="1" dirty="0" err="1"/>
              <a:t>Yougurtlu</a:t>
            </a:r>
            <a:r>
              <a:rPr lang="cs-CZ" b="1" i="1" dirty="0"/>
              <a:t> </a:t>
            </a:r>
            <a:r>
              <a:rPr lang="cs-CZ" b="1" i="1" dirty="0" err="1" smtClean="0"/>
              <a:t>ispanak</a:t>
            </a:r>
            <a:r>
              <a:rPr lang="cs-CZ" b="1" i="1" dirty="0" smtClean="0"/>
              <a:t> </a:t>
            </a:r>
            <a:r>
              <a:rPr lang="cs-CZ" b="1" i="1" dirty="0" err="1"/>
              <a:t>salatasi</a:t>
            </a:r>
            <a:r>
              <a:rPr lang="cs-CZ" i="1" dirty="0"/>
              <a:t>“, </a:t>
            </a:r>
            <a:r>
              <a:rPr lang="cs-CZ" dirty="0"/>
              <a:t>velmi oblíbeny předkrm, mladý listový špenát s jogurtovým dresinkem. Složení: listový špenát, olivový olej, česnek, citronová šťáva, sůl, černý pepř, plnotučný jogurt, šafrán.</a:t>
            </a:r>
          </a:p>
          <a:p>
            <a:r>
              <a:rPr lang="cs-CZ" dirty="0"/>
              <a:t>„</a:t>
            </a:r>
            <a:r>
              <a:rPr lang="cs-CZ" b="1" i="1" dirty="0"/>
              <a:t>Kebab</a:t>
            </a:r>
            <a:r>
              <a:rPr lang="cs-CZ" i="1" dirty="0"/>
              <a:t>“</a:t>
            </a:r>
            <a:r>
              <a:rPr lang="cs-CZ" dirty="0"/>
              <a:t>, většina z nás zná pojem </a:t>
            </a:r>
            <a:r>
              <a:rPr lang="cs-CZ" dirty="0" err="1" smtClean="0"/>
              <a:t>Döner</a:t>
            </a:r>
            <a:r>
              <a:rPr lang="cs-CZ" dirty="0" smtClean="0"/>
              <a:t> </a:t>
            </a:r>
            <a:r>
              <a:rPr lang="cs-CZ" dirty="0"/>
              <a:t>Kebab (tedy otáčený) z  varianty občerstvení do ruky. Kebab je však plnohodnotné národní turecké jídlo, stejně jako u rychlého občerstvení je to na stojánkovém grilu opékané maso, hlavně hovězí a skopové. Podává se na talíři s opékaným lilkem, paprikou a rajčaty, jogurtem, přílohu tvoří hranolky a rýže, servírován je i místní chléb </a:t>
            </a:r>
            <a:r>
              <a:rPr lang="cs-CZ" i="1" dirty="0" err="1"/>
              <a:t>lavaš</a:t>
            </a:r>
            <a:r>
              <a:rPr lang="cs-CZ" i="1" dirty="0"/>
              <a:t>. </a:t>
            </a:r>
            <a:r>
              <a:rPr lang="cs-CZ" dirty="0"/>
              <a:t>Někdy je zaměňován s gyrosem.</a:t>
            </a:r>
          </a:p>
          <a:p>
            <a:r>
              <a:rPr lang="cs-CZ" dirty="0"/>
              <a:t>„</a:t>
            </a:r>
            <a:r>
              <a:rPr lang="cs-CZ" b="1" i="1" dirty="0" err="1"/>
              <a:t>Imam</a:t>
            </a:r>
            <a:r>
              <a:rPr lang="cs-CZ" b="1" i="1" dirty="0"/>
              <a:t> </a:t>
            </a:r>
            <a:r>
              <a:rPr lang="cs-CZ" b="1" i="1" dirty="0" err="1"/>
              <a:t>bayildi</a:t>
            </a:r>
            <a:r>
              <a:rPr lang="cs-CZ" i="1" dirty="0"/>
              <a:t>“, </a:t>
            </a:r>
            <a:r>
              <a:rPr lang="cs-CZ" dirty="0"/>
              <a:t>obliba tohoto zeleninového jídla překročila hranice </a:t>
            </a:r>
            <a:r>
              <a:rPr lang="cs-CZ" dirty="0" smtClean="0"/>
              <a:t>země, plněné </a:t>
            </a:r>
            <a:r>
              <a:rPr lang="cs-CZ" dirty="0"/>
              <a:t>lilky - rajčaty, cibuli, feferonkou, česnekem a lehce kořeněná pepřem, skořicí, tymiánem, petrželkou a troškou cukru, které se poté pečou s olivovým olejem v troubě. </a:t>
            </a:r>
            <a:r>
              <a:rPr lang="cs-CZ" dirty="0" smtClean="0"/>
              <a:t>Překlad z </a:t>
            </a:r>
            <a:r>
              <a:rPr lang="cs-CZ" dirty="0"/>
              <a:t>turečtiny </a:t>
            </a:r>
            <a:r>
              <a:rPr lang="cs-CZ" dirty="0" smtClean="0"/>
              <a:t>„</a:t>
            </a:r>
            <a:r>
              <a:rPr lang="cs-CZ" dirty="0"/>
              <a:t>imám padl při prvním ochutnání z lahodné chuti tohoto jídla na zem“.</a:t>
            </a:r>
          </a:p>
          <a:p>
            <a:r>
              <a:rPr lang="cs-CZ" dirty="0"/>
              <a:t> „</a:t>
            </a:r>
            <a:r>
              <a:rPr lang="cs-CZ" b="1" i="1" dirty="0"/>
              <a:t>Baklava“</a:t>
            </a:r>
            <a:r>
              <a:rPr lang="cs-CZ" dirty="0"/>
              <a:t>, tradiční sladký turecky moučník z listového těsta, proložený našlehaným sněhem z vaječného bílku smíchaného s nadrobno posekanými </a:t>
            </a:r>
            <a:r>
              <a:rPr lang="cs-CZ" dirty="0" smtClean="0"/>
              <a:t>oříšky</a:t>
            </a:r>
            <a:r>
              <a:rPr lang="cs-CZ" dirty="0"/>
              <a:t>, sladí se medem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10242" name="Picture 2" descr="Výsledek obrázku pro Yogurtlu ispinak salata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99" y="0"/>
            <a:ext cx="53340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Výsledek obrázku pro Imam bayild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299" y="2981326"/>
            <a:ext cx="4343400" cy="387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3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884" y="593580"/>
            <a:ext cx="5187462" cy="1325563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Gyros, chléb Pita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200" dirty="0" smtClean="0"/>
              <a:t>https://www.youtube.com/watch?v=NkQ_aYT9S2E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2054" name="Picture 6" descr="Výsledek obrázku pro Gyr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0"/>
            <a:ext cx="69437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Pi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6155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1942"/>
            <a:ext cx="10515600" cy="1325563"/>
          </a:xfrm>
        </p:spPr>
        <p:txBody>
          <a:bodyPr/>
          <a:lstStyle/>
          <a:p>
            <a:r>
              <a:rPr lang="cs-CZ" b="1" dirty="0"/>
              <a:t>Kuchyně balkánských zemí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20462"/>
            <a:ext cx="10515600" cy="573753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Kuchyně území </a:t>
            </a:r>
            <a:r>
              <a:rPr lang="cs-CZ" b="1" dirty="0" smtClean="0"/>
              <a:t>Balkánu </a:t>
            </a:r>
            <a:r>
              <a:rPr lang="cs-CZ" dirty="0" smtClean="0"/>
              <a:t>- podobné </a:t>
            </a:r>
            <a:r>
              <a:rPr lang="cs-CZ" dirty="0"/>
              <a:t>gastronomické zvyklosti při přípravě jídel. Řada pokrmů má téměř identické složení, použité potraviny se víceméně shodují a názvy jídel jsou pouze odlišné jazykově</a:t>
            </a:r>
            <a:r>
              <a:rPr lang="cs-CZ" b="1" dirty="0"/>
              <a:t>. </a:t>
            </a:r>
            <a:endParaRPr lang="cs-CZ" b="1" dirty="0" smtClean="0"/>
          </a:p>
          <a:p>
            <a:r>
              <a:rPr lang="cs-CZ" dirty="0" smtClean="0"/>
              <a:t>Kuchyně </a:t>
            </a:r>
            <a:r>
              <a:rPr lang="cs-CZ" dirty="0"/>
              <a:t>balkánských zemí zahrnuje </a:t>
            </a:r>
            <a:r>
              <a:rPr lang="cs-CZ" b="1" dirty="0"/>
              <a:t>oblasti bývalé Jugoslávie, Albánie, Bulharska, Makedonie, Rumunska</a:t>
            </a:r>
            <a:r>
              <a:rPr lang="cs-CZ" dirty="0"/>
              <a:t>. Část zemí historicky naležela k Osmanské říši, v jejich gastronomii se vliv zvyků z oblasti Řecka a Turecka nutně projevil. </a:t>
            </a:r>
            <a:r>
              <a:rPr lang="cs-CZ" b="1" dirty="0"/>
              <a:t>Celkově se dá gastronomie Balkánu charakterizovat jako vydatná, původem venkovská a jednoduchá, přiměřeně ostrá a pikantní.</a:t>
            </a:r>
          </a:p>
          <a:p>
            <a:r>
              <a:rPr lang="cs-CZ" b="1" dirty="0"/>
              <a:t>Základními používanými surovinami je obvykle vícero druhů mas a to spíše méně tučného, jako je kvalitnější vepřové, hovězí nebo telecí, skopové, drůbeží. </a:t>
            </a:r>
            <a:endParaRPr lang="cs-CZ" b="1" dirty="0" smtClean="0"/>
          </a:p>
          <a:p>
            <a:r>
              <a:rPr lang="cs-CZ" dirty="0" smtClean="0"/>
              <a:t>Hojně </a:t>
            </a:r>
            <a:r>
              <a:rPr lang="cs-CZ" dirty="0"/>
              <a:t>se k masu přidává oblíbená syrová nebo tepelně upravená </a:t>
            </a:r>
            <a:r>
              <a:rPr lang="cs-CZ" b="1" dirty="0"/>
              <a:t>zelenina,</a:t>
            </a:r>
            <a:r>
              <a:rPr lang="cs-CZ" dirty="0"/>
              <a:t> </a:t>
            </a:r>
            <a:r>
              <a:rPr lang="cs-CZ" b="1" dirty="0"/>
              <a:t>cibule a česnek</a:t>
            </a:r>
            <a:r>
              <a:rPr lang="cs-CZ" dirty="0"/>
              <a:t>. Jídla jsou </a:t>
            </a:r>
            <a:r>
              <a:rPr lang="cs-CZ" dirty="0" smtClean="0"/>
              <a:t>výrazné </a:t>
            </a:r>
            <a:r>
              <a:rPr lang="cs-CZ" dirty="0"/>
              <a:t>chuti, každé jídlo má svou charakteristiku, odpovídající použitému koření – v ostrých jídlech cítíme </a:t>
            </a:r>
            <a:r>
              <a:rPr lang="cs-CZ" b="1" dirty="0"/>
              <a:t>ostré chilli papričky, kyselá chuť je výsledkem použití kyselých okurek, nakládaného zelí a vinného octa</a:t>
            </a:r>
            <a:r>
              <a:rPr lang="cs-CZ" dirty="0"/>
              <a:t>, kombinovaná zeleninová jídla s mletým masem aromatické směsi koření a česneku, sladká jídla obsahují mnoho cukru a medu.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6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925" y="90153"/>
            <a:ext cx="6558887" cy="6767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V kuchyni zemí bývalé Jugoslávie </a:t>
            </a:r>
            <a:r>
              <a:rPr lang="cs-CZ" dirty="0" smtClean="0"/>
              <a:t>- pokrmy </a:t>
            </a:r>
            <a:r>
              <a:rPr lang="cs-CZ" dirty="0"/>
              <a:t>z masa a u pobřeží z ryb, hojně připravované na grilu. </a:t>
            </a:r>
            <a:r>
              <a:rPr lang="cs-CZ" dirty="0" smtClean="0"/>
              <a:t>Téměř </a:t>
            </a:r>
            <a:r>
              <a:rPr lang="cs-CZ" dirty="0"/>
              <a:t>ke každému jídlu se podává bílý chléb, nebo „</a:t>
            </a:r>
            <a:r>
              <a:rPr lang="cs-CZ" i="1" dirty="0"/>
              <a:t>burek </a:t>
            </a:r>
            <a:r>
              <a:rPr lang="cs-CZ" dirty="0"/>
              <a:t>„a zeleninový </a:t>
            </a:r>
            <a:r>
              <a:rPr lang="cs-CZ" dirty="0" smtClean="0"/>
              <a:t>salát, luštěniny</a:t>
            </a:r>
            <a:r>
              <a:rPr lang="cs-CZ" dirty="0"/>
              <a:t>, sýry, uzeniny. </a:t>
            </a:r>
          </a:p>
          <a:p>
            <a:r>
              <a:rPr lang="cs-CZ" dirty="0"/>
              <a:t>Specialitou mezi uzeninami </a:t>
            </a:r>
            <a:r>
              <a:rPr lang="cs-CZ" b="1" dirty="0"/>
              <a:t>je sušená šunka „</a:t>
            </a:r>
            <a:r>
              <a:rPr lang="cs-CZ" b="1" i="1" dirty="0" err="1"/>
              <a:t>Pršut</a:t>
            </a:r>
            <a:r>
              <a:rPr lang="cs-CZ" b="1" i="1" dirty="0"/>
              <a:t>“. </a:t>
            </a:r>
            <a:endParaRPr lang="cs-CZ" b="1" i="1" dirty="0" smtClean="0"/>
          </a:p>
          <a:p>
            <a:r>
              <a:rPr lang="cs-CZ" dirty="0" smtClean="0"/>
              <a:t>Patrně </a:t>
            </a:r>
            <a:r>
              <a:rPr lang="cs-CZ" dirty="0"/>
              <a:t>nejlepší pověst má </a:t>
            </a:r>
            <a:r>
              <a:rPr lang="cs-CZ" b="1" i="1" dirty="0"/>
              <a:t>dalmatská přímořská kuchyně</a:t>
            </a:r>
            <a:r>
              <a:rPr lang="cs-CZ" dirty="0"/>
              <a:t>, bohatá na pokrmy z ryb a plodů moře, </a:t>
            </a:r>
            <a:r>
              <a:rPr lang="cs-CZ" dirty="0" smtClean="0"/>
              <a:t>vždy </a:t>
            </a:r>
            <a:r>
              <a:rPr lang="cs-CZ" dirty="0"/>
              <a:t>se saláty z čerstvé zeleniny, jemně ochucené vinným octem nebo olivovým olejem. </a:t>
            </a:r>
            <a:endParaRPr lang="cs-CZ" dirty="0" smtClean="0"/>
          </a:p>
          <a:p>
            <a:r>
              <a:rPr lang="cs-CZ" dirty="0" smtClean="0"/>
              <a:t>Ve </a:t>
            </a:r>
            <a:r>
              <a:rPr lang="cs-CZ" dirty="0"/>
              <a:t>vnitrozemí </a:t>
            </a:r>
            <a:r>
              <a:rPr lang="cs-CZ" b="1" dirty="0"/>
              <a:t>se pěstují artyčoky, olivy, chřest, hrášek, fazolky, dýně a ovoce, jako fíky, višně, broskve, hrozny</a:t>
            </a:r>
            <a:r>
              <a:rPr lang="cs-CZ" dirty="0"/>
              <a:t> – tyto produkty se dováží na pobřeží na trhy, nebo do místních restaurací. </a:t>
            </a:r>
          </a:p>
          <a:p>
            <a:endParaRPr lang="cs-CZ" dirty="0"/>
          </a:p>
        </p:txBody>
      </p:sp>
      <p:pic>
        <p:nvPicPr>
          <p:cNvPr id="4" name="Picture 2" descr="Výsledek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12" y="365125"/>
            <a:ext cx="5485263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0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Charakteristika řecké kuchyně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575" y="1091820"/>
            <a:ext cx="8880475" cy="5766179"/>
          </a:xfrm>
        </p:spPr>
        <p:txBody>
          <a:bodyPr>
            <a:normAutofit/>
          </a:bodyPr>
          <a:lstStyle/>
          <a:p>
            <a:r>
              <a:rPr lang="cs-CZ" dirty="0"/>
              <a:t>Řecko je </a:t>
            </a:r>
            <a:r>
              <a:rPr lang="cs-CZ" b="1" dirty="0"/>
              <a:t>historickou kolébkou starověké vzdělanosti </a:t>
            </a:r>
            <a:r>
              <a:rPr lang="cs-CZ" dirty="0"/>
              <a:t>a totéž se tyká i řeckého pojetí pohostinnosti – </a:t>
            </a:r>
            <a:r>
              <a:rPr lang="cs-CZ" b="1" dirty="0"/>
              <a:t>mít hosta v taverně je dodnes v zemi považováno za příležitost ukázat to nejlepší, co dům může nabídnout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Ve </a:t>
            </a:r>
            <a:r>
              <a:rPr lang="cs-CZ" dirty="0"/>
              <a:t>své původní podobě je </a:t>
            </a:r>
            <a:r>
              <a:rPr lang="cs-CZ" b="1" dirty="0"/>
              <a:t>typickou středozemní kuchyní s orientálními prvky </a:t>
            </a:r>
            <a:r>
              <a:rPr lang="cs-CZ" dirty="0"/>
              <a:t>– </a:t>
            </a:r>
            <a:r>
              <a:rPr lang="cs-CZ" b="1" dirty="0"/>
              <a:t>příznačná je čerstvost připravovaných surovin </a:t>
            </a:r>
            <a:r>
              <a:rPr lang="cs-CZ" dirty="0"/>
              <a:t>(ryb, mořských plodů, masa, zeleniny, bylinek), hojnost nabídky tepelně upravené nebo čerstvé syrové zeleniny, přítomnost olivového oleje při přípravě jídel i na stole hosta, dochucování salátů vinným octem a v neposlední řadě jednoduchost přípravy jídel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AutoShape 2" descr="Výsledek obrázku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Výsledek obrázku pro &amp;rcaron;eck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177" y="-1"/>
            <a:ext cx="3478823" cy="38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70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924" y="150125"/>
            <a:ext cx="7575383" cy="6707875"/>
          </a:xfrm>
        </p:spPr>
        <p:txBody>
          <a:bodyPr>
            <a:normAutofit/>
          </a:bodyPr>
          <a:lstStyle/>
          <a:p>
            <a:r>
              <a:rPr lang="cs-CZ" b="1" i="1" dirty="0"/>
              <a:t>Srbská kuchyně</a:t>
            </a:r>
            <a:r>
              <a:rPr lang="cs-CZ" b="1" dirty="0"/>
              <a:t> </a:t>
            </a:r>
            <a:r>
              <a:rPr lang="cs-CZ" dirty="0"/>
              <a:t>je proslulá výbornými hustými, mírně nakyslými polévkami, zvanými </a:t>
            </a:r>
            <a:r>
              <a:rPr lang="cs-CZ" b="1" dirty="0"/>
              <a:t>„</a:t>
            </a:r>
            <a:r>
              <a:rPr lang="cs-CZ" b="1" i="1" dirty="0" err="1"/>
              <a:t>čorba</a:t>
            </a:r>
            <a:r>
              <a:rPr lang="cs-CZ" b="1" i="1" dirty="0"/>
              <a:t>“</a:t>
            </a:r>
            <a:r>
              <a:rPr lang="cs-CZ" b="1" dirty="0"/>
              <a:t>, </a:t>
            </a:r>
            <a:r>
              <a:rPr lang="cs-CZ" dirty="0"/>
              <a:t>připravují se z luštěnin, kysaného mléka, rajčat nebo z ryb a zeleniny. </a:t>
            </a:r>
          </a:p>
          <a:p>
            <a:r>
              <a:rPr lang="cs-CZ" dirty="0"/>
              <a:t>K srbským specialitám patří „</a:t>
            </a:r>
            <a:r>
              <a:rPr lang="cs-CZ" b="1" i="1" dirty="0"/>
              <a:t>Kajmak</a:t>
            </a:r>
            <a:r>
              <a:rPr lang="cs-CZ" i="1" dirty="0"/>
              <a:t>“, </a:t>
            </a:r>
            <a:r>
              <a:rPr lang="cs-CZ" b="1" dirty="0"/>
              <a:t>mléčný výrobek podobný máslu</a:t>
            </a:r>
            <a:r>
              <a:rPr lang="cs-CZ" dirty="0"/>
              <a:t>, nebo čerstvému sýru, který se přidává do mnoha jídel, nebo podává jako pomazánka na chleba. </a:t>
            </a:r>
          </a:p>
          <a:p>
            <a:r>
              <a:rPr lang="cs-CZ" dirty="0"/>
              <a:t>Dále se konzumují jídla z vepřového masa a sladkovodních ryb.</a:t>
            </a:r>
          </a:p>
          <a:p>
            <a:r>
              <a:rPr lang="cs-CZ" b="1" dirty="0"/>
              <a:t>Oblíbena jsou jídla z mletého masa </a:t>
            </a:r>
            <a:r>
              <a:rPr lang="cs-CZ" dirty="0"/>
              <a:t>– např. „</a:t>
            </a:r>
            <a:r>
              <a:rPr lang="cs-CZ" b="1" i="1" dirty="0" err="1"/>
              <a:t>Sarma</a:t>
            </a:r>
            <a:r>
              <a:rPr lang="cs-CZ" i="1" dirty="0"/>
              <a:t>“ </a:t>
            </a:r>
            <a:r>
              <a:rPr lang="cs-CZ" dirty="0"/>
              <a:t>(plněny zelný list), „</a:t>
            </a:r>
            <a:r>
              <a:rPr lang="cs-CZ" b="1" i="1" dirty="0" err="1"/>
              <a:t>Pljeskavica</a:t>
            </a:r>
            <a:r>
              <a:rPr lang="cs-CZ" i="1" dirty="0"/>
              <a:t>“ </a:t>
            </a:r>
            <a:r>
              <a:rPr lang="cs-CZ" dirty="0"/>
              <a:t>(na grilu pečené karbanátky z mletého masa), „</a:t>
            </a:r>
            <a:r>
              <a:rPr lang="cs-CZ" b="1" i="1" dirty="0"/>
              <a:t>Srbská </a:t>
            </a:r>
            <a:r>
              <a:rPr lang="cs-CZ" b="1" i="1" dirty="0" err="1"/>
              <a:t>Djulbastija</a:t>
            </a:r>
            <a:r>
              <a:rPr lang="cs-CZ" i="1" dirty="0"/>
              <a:t>“</a:t>
            </a:r>
            <a:r>
              <a:rPr lang="cs-CZ" dirty="0"/>
              <a:t>, lehce marinované plátky </a:t>
            </a:r>
            <a:r>
              <a:rPr lang="cs-CZ" dirty="0" smtClean="0"/>
              <a:t>masa (</a:t>
            </a:r>
            <a:r>
              <a:rPr lang="cs-CZ" dirty="0" err="1" smtClean="0"/>
              <a:t>orig</a:t>
            </a:r>
            <a:r>
              <a:rPr lang="cs-CZ" dirty="0" smtClean="0"/>
              <a:t>. hovězí svíčkové), </a:t>
            </a:r>
            <a:r>
              <a:rPr lang="cs-CZ" dirty="0"/>
              <a:t>prudce opečené na ohni nebo oleji, mírně potřené česnekem. </a:t>
            </a:r>
          </a:p>
          <a:p>
            <a:endParaRPr lang="cs-CZ" dirty="0"/>
          </a:p>
        </p:txBody>
      </p:sp>
      <p:pic>
        <p:nvPicPr>
          <p:cNvPr id="4" name="Picture 4" descr="Fotografie receptu: Srbská &amp;ccaron;or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3" y="2943367"/>
            <a:ext cx="3845166" cy="384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kajm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03" y="0"/>
            <a:ext cx="3885466" cy="291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402" y="365125"/>
            <a:ext cx="11272351" cy="6492875"/>
          </a:xfrm>
        </p:spPr>
        <p:txBody>
          <a:bodyPr>
            <a:normAutofit/>
          </a:bodyPr>
          <a:lstStyle/>
          <a:p>
            <a:r>
              <a:rPr lang="cs-CZ" sz="2400" b="1" i="1" dirty="0"/>
              <a:t>Makedonská kuchyně</a:t>
            </a:r>
            <a:r>
              <a:rPr lang="cs-CZ" sz="2400" b="1" dirty="0"/>
              <a:t> </a:t>
            </a:r>
            <a:r>
              <a:rPr lang="cs-CZ" sz="2400" dirty="0"/>
              <a:t>je ovlivněna řeckou a tureckou kuchyní, hlavně v častém používaní orientálního koření. Národním jídlem Makedonie jsou </a:t>
            </a:r>
            <a:r>
              <a:rPr lang="cs-CZ" sz="2400" b="1" dirty="0"/>
              <a:t>zapečené fazole s cibulí a paprikou</a:t>
            </a:r>
            <a:r>
              <a:rPr lang="cs-CZ" sz="2400" dirty="0"/>
              <a:t>, zvané „</a:t>
            </a:r>
            <a:r>
              <a:rPr lang="cs-CZ" sz="2400" b="1" i="1" dirty="0" err="1"/>
              <a:t>Tavče</a:t>
            </a:r>
            <a:r>
              <a:rPr lang="cs-CZ" sz="2400" b="1" i="1" dirty="0"/>
              <a:t> </a:t>
            </a:r>
            <a:r>
              <a:rPr lang="cs-CZ" sz="2400" b="1" i="1" dirty="0" err="1"/>
              <a:t>Gravče</a:t>
            </a:r>
            <a:r>
              <a:rPr lang="cs-CZ" sz="2400" i="1" dirty="0"/>
              <a:t>“. </a:t>
            </a:r>
            <a:r>
              <a:rPr lang="cs-CZ" sz="2400" dirty="0"/>
              <a:t>Při přípravě makedonských jídel má důležitou úlohu i sýr - např. druhy </a:t>
            </a:r>
            <a:r>
              <a:rPr lang="cs-CZ" sz="2400" dirty="0" err="1"/>
              <a:t>kefilator</a:t>
            </a:r>
            <a:r>
              <a:rPr lang="cs-CZ" sz="2400" dirty="0"/>
              <a:t>, </a:t>
            </a:r>
            <a:r>
              <a:rPr lang="cs-CZ" sz="2400" dirty="0" err="1"/>
              <a:t>mandur</a:t>
            </a:r>
            <a:r>
              <a:rPr lang="cs-CZ" sz="2400" dirty="0"/>
              <a:t> a </a:t>
            </a:r>
            <a:r>
              <a:rPr lang="cs-CZ" sz="2400" dirty="0" err="1"/>
              <a:t>feta</a:t>
            </a:r>
            <a:r>
              <a:rPr lang="cs-CZ" sz="2400" dirty="0"/>
              <a:t>. </a:t>
            </a:r>
          </a:p>
        </p:txBody>
      </p:sp>
      <p:pic>
        <p:nvPicPr>
          <p:cNvPr id="4" name="Picture 2" descr="Výsledek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13" y="2505809"/>
            <a:ext cx="4706296" cy="400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cept Pljeskavica - Pljeskavic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0" y="2046968"/>
            <a:ext cx="63817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023" y="365125"/>
            <a:ext cx="7350458" cy="6492875"/>
          </a:xfrm>
        </p:spPr>
        <p:txBody>
          <a:bodyPr>
            <a:normAutofit/>
          </a:bodyPr>
          <a:lstStyle/>
          <a:p>
            <a:r>
              <a:rPr lang="cs-CZ" b="1" i="1" dirty="0"/>
              <a:t>Slovinská kuchyně</a:t>
            </a:r>
            <a:r>
              <a:rPr lang="cs-CZ" b="1" dirty="0"/>
              <a:t> </a:t>
            </a:r>
            <a:r>
              <a:rPr lang="cs-CZ" dirty="0"/>
              <a:t>má spíše </a:t>
            </a:r>
            <a:r>
              <a:rPr lang="cs-CZ" b="1" dirty="0"/>
              <a:t>raz vnitrozemské kuchyně, ovlivněné maďarskou i italskou kuchyní</a:t>
            </a:r>
            <a:r>
              <a:rPr lang="cs-CZ" dirty="0"/>
              <a:t>. Jídla jsou připravovaná ze sladkovodních (</a:t>
            </a:r>
            <a:r>
              <a:rPr lang="cs-CZ" b="1" dirty="0"/>
              <a:t>pstruh</a:t>
            </a:r>
            <a:r>
              <a:rPr lang="cs-CZ" dirty="0"/>
              <a:t> patří mezi neoblíbenější ryby) i mořských ryb, zvěřiny (legálně se dostane </a:t>
            </a:r>
            <a:r>
              <a:rPr lang="cs-CZ" b="1" dirty="0"/>
              <a:t>i medvědí maso</a:t>
            </a:r>
            <a:r>
              <a:rPr lang="cs-CZ" dirty="0"/>
              <a:t>). </a:t>
            </a:r>
            <a:endParaRPr lang="cs-CZ" dirty="0" smtClean="0"/>
          </a:p>
          <a:p>
            <a:r>
              <a:rPr lang="cs-CZ" dirty="0" smtClean="0"/>
              <a:t>Nedílnou </a:t>
            </a:r>
            <a:r>
              <a:rPr lang="cs-CZ" dirty="0"/>
              <a:t>součástí jídelníčku jsou polévky. </a:t>
            </a:r>
            <a:endParaRPr lang="cs-CZ" dirty="0" smtClean="0"/>
          </a:p>
          <a:p>
            <a:r>
              <a:rPr lang="cs-CZ" dirty="0" smtClean="0"/>
              <a:t>Národní </a:t>
            </a:r>
            <a:r>
              <a:rPr lang="cs-CZ" dirty="0"/>
              <a:t>specialitou je moučník „</a:t>
            </a:r>
            <a:r>
              <a:rPr lang="cs-CZ" b="1" i="1" dirty="0" err="1"/>
              <a:t>Prekmurska</a:t>
            </a:r>
            <a:r>
              <a:rPr lang="cs-CZ" b="1" i="1" dirty="0"/>
              <a:t> </a:t>
            </a:r>
            <a:r>
              <a:rPr lang="cs-CZ" b="1" i="1" dirty="0" err="1"/>
              <a:t>Gibanica</a:t>
            </a:r>
            <a:r>
              <a:rPr lang="cs-CZ" i="1" dirty="0"/>
              <a:t>“</a:t>
            </a:r>
            <a:r>
              <a:rPr lang="cs-CZ" dirty="0"/>
              <a:t>, sladká lahůdka z listového těsta, prokládaného ve vrstvách mákem, ořechy, jablky, rozinkami a tvarohem. Celá porce se ještě na závěr zdobí šlehačkou.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6" descr="V p&amp;rcaron;ímo&amp;rcaron;ských oblastech &amp;Ccaron;erné Hory se hodn&amp;ecaron; jedí ryb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15" y="1874162"/>
            <a:ext cx="4851485" cy="36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88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844" y="0"/>
            <a:ext cx="10515600" cy="1325563"/>
          </a:xfrm>
        </p:spPr>
        <p:txBody>
          <a:bodyPr/>
          <a:lstStyle/>
          <a:p>
            <a:r>
              <a:rPr lang="cs-CZ" dirty="0" err="1" smtClean="0"/>
              <a:t>Prekmurska</a:t>
            </a:r>
            <a:r>
              <a:rPr lang="cs-CZ" dirty="0" smtClean="0"/>
              <a:t> </a:t>
            </a:r>
            <a:r>
              <a:rPr lang="cs-CZ" dirty="0" err="1" smtClean="0"/>
              <a:t>Gibanica</a:t>
            </a:r>
            <a:endParaRPr lang="cs-CZ" dirty="0"/>
          </a:p>
        </p:txBody>
      </p:sp>
      <p:pic>
        <p:nvPicPr>
          <p:cNvPr id="22530" name="Picture 2" descr="Layered Strudel Cake (Prekmurska Gibanica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4" y="928914"/>
            <a:ext cx="11920311" cy="59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66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4578" name="Picture 2" descr="Výsledek obrázku pro Bur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99" y="3238500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Výsledek obrázku pro Bur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43" y="104775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04800" y="263769"/>
            <a:ext cx="6096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V orientálně založené </a:t>
            </a:r>
            <a:r>
              <a:rPr lang="cs-CZ" sz="2800" b="1" i="1" dirty="0"/>
              <a:t>bosenské kuchyni</a:t>
            </a:r>
            <a:r>
              <a:rPr lang="cs-CZ" sz="2800" b="1" dirty="0"/>
              <a:t> </a:t>
            </a:r>
            <a:r>
              <a:rPr lang="cs-CZ" sz="2800" dirty="0"/>
              <a:t>převládají </a:t>
            </a:r>
            <a:r>
              <a:rPr lang="cs-CZ" sz="2800" b="1" dirty="0"/>
              <a:t>masové pokrmy z hovězího, telecího nebo jehněčího masa,</a:t>
            </a:r>
            <a:r>
              <a:rPr lang="cs-CZ" sz="2800" dirty="0"/>
              <a:t> vepřové maso je díky zde rozšířené muslimské víre používáno minimálně. </a:t>
            </a:r>
            <a:endParaRPr lang="cs-CZ" sz="2800" dirty="0" smtClean="0"/>
          </a:p>
          <a:p>
            <a:r>
              <a:rPr lang="cs-CZ" sz="2800" dirty="0" smtClean="0"/>
              <a:t>Většina </a:t>
            </a:r>
            <a:r>
              <a:rPr lang="cs-CZ" sz="2800" dirty="0"/>
              <a:t>jídel je vařená nebo dušená</a:t>
            </a:r>
            <a:r>
              <a:rPr lang="cs-CZ" sz="2800" b="1" dirty="0"/>
              <a:t>, </a:t>
            </a:r>
            <a:r>
              <a:rPr lang="cs-CZ" sz="2800" dirty="0"/>
              <a:t>vývar se využívá na přípravu polévek nebo šťáv k masům. </a:t>
            </a:r>
            <a:endParaRPr lang="cs-CZ" sz="2800" dirty="0" smtClean="0"/>
          </a:p>
          <a:p>
            <a:r>
              <a:rPr lang="cs-CZ" sz="2800" dirty="0" smtClean="0"/>
              <a:t>Oblíbeným </a:t>
            </a:r>
            <a:r>
              <a:rPr lang="cs-CZ" sz="2800" dirty="0"/>
              <a:t>jídlem je „</a:t>
            </a:r>
            <a:r>
              <a:rPr lang="cs-CZ" sz="2800" b="1" i="1" dirty="0"/>
              <a:t>Burek</a:t>
            </a:r>
            <a:r>
              <a:rPr lang="cs-CZ" sz="2800" i="1" dirty="0"/>
              <a:t>“, </a:t>
            </a:r>
            <a:r>
              <a:rPr lang="cs-CZ" sz="2800" b="1" dirty="0"/>
              <a:t>pečivo z nekvašeného těsta</a:t>
            </a:r>
            <a:r>
              <a:rPr lang="cs-CZ" sz="2800" dirty="0"/>
              <a:t>, plněné různými náplněmi, sladkými nebo slanými. Často se také používá kukuřičná mouka, domácí sýry a zakysaná smetana.</a:t>
            </a:r>
          </a:p>
        </p:txBody>
      </p:sp>
    </p:spTree>
    <p:extLst>
      <p:ext uri="{BB962C8B-B14F-4D97-AF65-F5344CB8AC3E}">
        <p14:creationId xmlns:p14="http://schemas.microsoft.com/office/powerpoint/2010/main" val="33953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 descr="Pršut - tradi&amp;ccaron;ní sušená šun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3" y="-35438"/>
            <a:ext cx="2589187" cy="345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Na Balkán&amp;ecaron; se &amp;ccaron;asto setkáte se silnou a hodn&amp;ecaron; slazenou tureckou kávo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" y="3753134"/>
            <a:ext cx="3584812" cy="268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&amp;Cacute;evapi - vále&amp;ccaron;ky z mletého masa typické pro Balká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77" y="3882023"/>
            <a:ext cx="3412960" cy="25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rma - dušené závitky se sm&amp;ecaron;sí rý&amp;zcaron;e a mletého ma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94" y="1353393"/>
            <a:ext cx="3352800" cy="447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666741"/>
          </a:xfrm>
        </p:spPr>
        <p:txBody>
          <a:bodyPr>
            <a:normAutofit/>
          </a:bodyPr>
          <a:lstStyle/>
          <a:p>
            <a:r>
              <a:rPr lang="cs-CZ" b="1" i="1" dirty="0"/>
              <a:t>Chorvatskou kuchyni</a:t>
            </a:r>
            <a:r>
              <a:rPr lang="cs-CZ" b="1" dirty="0"/>
              <a:t> </a:t>
            </a:r>
            <a:r>
              <a:rPr lang="cs-CZ" dirty="0"/>
              <a:t>je možno rozdělit na </a:t>
            </a:r>
            <a:r>
              <a:rPr lang="cs-CZ" b="1" dirty="0"/>
              <a:t>dvě základní skupiny </a:t>
            </a:r>
            <a:r>
              <a:rPr lang="cs-CZ" dirty="0"/>
              <a:t>– přímořskou, která je založená na přípravě hlavně mořských ryb a plodů moře a je považovaná za velmi zdravou i oblíbenou. </a:t>
            </a:r>
            <a:endParaRPr lang="cs-CZ" dirty="0" smtClean="0"/>
          </a:p>
          <a:p>
            <a:r>
              <a:rPr lang="cs-CZ" b="1" dirty="0" smtClean="0"/>
              <a:t>Oblastně </a:t>
            </a:r>
            <a:r>
              <a:rPr lang="cs-CZ" b="1" dirty="0"/>
              <a:t>je to kuchyně istrijská, dalmatská a ostrovní</a:t>
            </a:r>
            <a:r>
              <a:rPr lang="cs-CZ" dirty="0"/>
              <a:t>. Oblíbené jsou </a:t>
            </a:r>
            <a:r>
              <a:rPr lang="cs-CZ" b="1" dirty="0"/>
              <a:t>zeleninové polévky, ryby připravené na grilu </a:t>
            </a:r>
            <a:r>
              <a:rPr lang="cs-CZ" dirty="0"/>
              <a:t>(hlavně makrely a sardinky).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Istrii je známa polévka „</a:t>
            </a:r>
            <a:r>
              <a:rPr lang="cs-CZ" b="1" i="1" dirty="0" err="1"/>
              <a:t>Maneštra</a:t>
            </a:r>
            <a:r>
              <a:rPr lang="cs-CZ" i="1" dirty="0"/>
              <a:t>“</a:t>
            </a:r>
            <a:r>
              <a:rPr lang="cs-CZ" dirty="0"/>
              <a:t>, hustá obilná polévka s kousky kuřecího masa a zeleniny.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266" name="Picture 2" descr="Výsledek obrázku pro Manešt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58172"/>
            <a:ext cx="6799654" cy="339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65124"/>
            <a:ext cx="7178722" cy="6363221"/>
          </a:xfrm>
        </p:spPr>
        <p:txBody>
          <a:bodyPr>
            <a:normAutofit/>
          </a:bodyPr>
          <a:lstStyle/>
          <a:p>
            <a:r>
              <a:rPr lang="cs-CZ" b="1" dirty="0"/>
              <a:t>Chorvatská </a:t>
            </a:r>
            <a:r>
              <a:rPr lang="cs-CZ" b="1" dirty="0" smtClean="0"/>
              <a:t>kuchyně </a:t>
            </a:r>
            <a:r>
              <a:rPr lang="cs-CZ" dirty="0" smtClean="0"/>
              <a:t>(kontinentální</a:t>
            </a:r>
            <a:r>
              <a:rPr lang="cs-CZ" b="1" dirty="0" smtClean="0"/>
              <a:t> </a:t>
            </a:r>
            <a:r>
              <a:rPr lang="cs-CZ" dirty="0" smtClean="0"/>
              <a:t>je vydatnější) </a:t>
            </a:r>
            <a:r>
              <a:rPr lang="cs-CZ" dirty="0"/>
              <a:t>používá jednoduché způsoby přípravy </a:t>
            </a:r>
            <a:r>
              <a:rPr lang="cs-CZ" dirty="0" smtClean="0"/>
              <a:t>jídel s </a:t>
            </a:r>
            <a:r>
              <a:rPr lang="cs-CZ" dirty="0"/>
              <a:t>prvky přímořské kuchyně a je tak považovaná </a:t>
            </a:r>
            <a:r>
              <a:rPr lang="cs-CZ" b="1" dirty="0"/>
              <a:t>svým stylem složením jídel a jejich nutriční hodnotou za téměř ideální způsob stravování.</a:t>
            </a:r>
            <a:r>
              <a:rPr lang="cs-CZ" dirty="0"/>
              <a:t> </a:t>
            </a:r>
          </a:p>
          <a:p>
            <a:r>
              <a:rPr lang="cs-CZ" dirty="0"/>
              <a:t>Mezi tradiční jídla patří oblíbené „</a:t>
            </a:r>
            <a:r>
              <a:rPr lang="cs-CZ" b="1" i="1" dirty="0"/>
              <a:t>Ražniči</a:t>
            </a:r>
            <a:r>
              <a:rPr lang="cs-CZ" i="1" dirty="0"/>
              <a:t>“ </a:t>
            </a:r>
            <a:r>
              <a:rPr lang="cs-CZ" dirty="0"/>
              <a:t>(na tenké plátky nakrájené a lehce kořeněné kousky vepřového masa, napíchané na špízy, někdy se prokládají slaninou a zeleninou, grilované obvykle na dřevěném uhlí), „</a:t>
            </a:r>
            <a:r>
              <a:rPr lang="cs-CZ" b="1" i="1" dirty="0"/>
              <a:t>Džuveč</a:t>
            </a:r>
            <a:r>
              <a:rPr lang="cs-CZ" i="1" dirty="0"/>
              <a:t>“ </a:t>
            </a:r>
            <a:r>
              <a:rPr lang="cs-CZ" dirty="0" smtClean="0"/>
              <a:t>(džuveč </a:t>
            </a:r>
            <a:r>
              <a:rPr lang="cs-CZ" dirty="0"/>
              <a:t>je jídlo z rýže a vepřového masa, dušeného na cibulovém základě s rajčaty a paprikou), „</a:t>
            </a:r>
            <a:r>
              <a:rPr lang="cs-CZ" b="1" i="1" dirty="0"/>
              <a:t>Čevapčiči</a:t>
            </a:r>
            <a:r>
              <a:rPr lang="cs-CZ" i="1" dirty="0"/>
              <a:t>“ </a:t>
            </a:r>
            <a:r>
              <a:rPr lang="cs-CZ" dirty="0"/>
              <a:t>nebo polévka „</a:t>
            </a:r>
            <a:r>
              <a:rPr lang="cs-CZ" b="1" i="1" dirty="0" err="1"/>
              <a:t>Čorba</a:t>
            </a:r>
            <a:r>
              <a:rPr lang="cs-CZ" b="1" i="1" dirty="0"/>
              <a:t> od </a:t>
            </a:r>
            <a:r>
              <a:rPr lang="cs-CZ" b="1" i="1" dirty="0" err="1"/>
              <a:t>pasujla</a:t>
            </a:r>
            <a:r>
              <a:rPr lang="cs-CZ" b="1" i="1" dirty="0"/>
              <a:t>“</a:t>
            </a:r>
            <a:r>
              <a:rPr lang="cs-CZ" b="1" dirty="0"/>
              <a:t>.</a:t>
            </a:r>
          </a:p>
          <a:p>
            <a:endParaRPr lang="cs-CZ" dirty="0"/>
          </a:p>
        </p:txBody>
      </p:sp>
      <p:pic>
        <p:nvPicPr>
          <p:cNvPr id="12290" name="Picture 2" descr="Výsledek obrázku pro &amp;Ccaron;orba od pasul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92" y="192890"/>
            <a:ext cx="5030764" cy="33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ýsledek obrázku pro &amp;Ccaron;evap&amp;ccaron;i&amp;ccaron;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53" y="3610747"/>
            <a:ext cx="4894103" cy="311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0662" y="0"/>
            <a:ext cx="10515600" cy="1460500"/>
          </a:xfrm>
        </p:spPr>
        <p:txBody>
          <a:bodyPr/>
          <a:lstStyle/>
          <a:p>
            <a:r>
              <a:rPr lang="cs-CZ" dirty="0" smtClean="0"/>
              <a:t>Některá typická jídla: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814" y="994273"/>
            <a:ext cx="5870331" cy="560874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„</a:t>
            </a:r>
            <a:r>
              <a:rPr lang="cs-CZ" i="1" dirty="0"/>
              <a:t>Čevapčiči“, </a:t>
            </a:r>
            <a:r>
              <a:rPr lang="cs-CZ" dirty="0"/>
              <a:t>jsou asi 5 cm dlouhé kousky formované z mletého polotučného hovězího masa, ochucené solí, pepřem a paprikou. Opékají se asi 8 minut po všech stranách, podáváme posypané na drobnou nakrájenou cibulí a zelenou paprikou.</a:t>
            </a:r>
          </a:p>
          <a:p>
            <a:r>
              <a:rPr lang="cs-CZ" dirty="0"/>
              <a:t>„</a:t>
            </a:r>
            <a:r>
              <a:rPr lang="cs-CZ" i="1" dirty="0" err="1"/>
              <a:t>Čorba</a:t>
            </a:r>
            <a:r>
              <a:rPr lang="cs-CZ" i="1" dirty="0"/>
              <a:t> od </a:t>
            </a:r>
            <a:r>
              <a:rPr lang="cs-CZ" i="1" dirty="0" err="1"/>
              <a:t>pasujla</a:t>
            </a:r>
            <a:r>
              <a:rPr lang="cs-CZ" i="1" dirty="0"/>
              <a:t>“, </a:t>
            </a:r>
            <a:r>
              <a:rPr lang="cs-CZ" dirty="0"/>
              <a:t>je </a:t>
            </a:r>
            <a:r>
              <a:rPr lang="cs-CZ" dirty="0" smtClean="0"/>
              <a:t>fazolová </a:t>
            </a:r>
            <a:r>
              <a:rPr lang="cs-CZ" dirty="0"/>
              <a:t>polévka s masem z uvařených vepřových uzených žebírek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„</a:t>
            </a:r>
            <a:r>
              <a:rPr lang="cs-CZ" b="1" i="1" dirty="0" err="1"/>
              <a:t>Riza</a:t>
            </a:r>
            <a:r>
              <a:rPr lang="cs-CZ" b="1" i="1" dirty="0"/>
              <a:t> </a:t>
            </a:r>
            <a:r>
              <a:rPr lang="cs-CZ" b="1" i="1" dirty="0" err="1"/>
              <a:t>crna</a:t>
            </a:r>
            <a:r>
              <a:rPr lang="cs-CZ" b="1" i="1" dirty="0"/>
              <a:t> </a:t>
            </a:r>
            <a:r>
              <a:rPr lang="cs-CZ" b="1" i="1" dirty="0" err="1"/>
              <a:t>gora</a:t>
            </a:r>
            <a:r>
              <a:rPr lang="cs-CZ" dirty="0"/>
              <a:t>“, </a:t>
            </a:r>
            <a:r>
              <a:rPr lang="cs-CZ" b="1" dirty="0"/>
              <a:t>rýže na černohorský způsob </a:t>
            </a:r>
            <a:r>
              <a:rPr lang="cs-CZ" dirty="0"/>
              <a:t>s uzeným špekem, drobně nakrájenou cibulí a česnekem, rajčaty a zelenou paprikou, podává se jako samostatné jídlo s bílým chlebem a zeleninovým salátem, nebo jako příloha ke grilovaným masům.</a:t>
            </a:r>
          </a:p>
          <a:p>
            <a:endParaRPr lang="cs-CZ" dirty="0"/>
          </a:p>
        </p:txBody>
      </p:sp>
      <p:pic>
        <p:nvPicPr>
          <p:cNvPr id="4" name="Picture 2" descr="Výsledek obrázku pro Riza crna go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74" y="1485899"/>
            <a:ext cx="6027126" cy="401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5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Charakteristika bulharské kuchyně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23493"/>
            <a:ext cx="6328229" cy="6120735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díky </a:t>
            </a:r>
            <a:r>
              <a:rPr lang="cs-CZ" b="1" dirty="0"/>
              <a:t>místním surovinám (netučné maso a zelenina) i </a:t>
            </a:r>
            <a:r>
              <a:rPr lang="cs-CZ" b="1" dirty="0" smtClean="0"/>
              <a:t>jednoduchým a </a:t>
            </a:r>
            <a:r>
              <a:rPr lang="cs-CZ" b="1" dirty="0"/>
              <a:t>rychlým způsobům přípravy jídel mezi zdraví prospěšné a obyvatelé se také díky tomu dožívají poměrně vysokého průměrného věku. </a:t>
            </a:r>
            <a:endParaRPr lang="cs-CZ" b="1" dirty="0" smtClean="0"/>
          </a:p>
          <a:p>
            <a:r>
              <a:rPr lang="cs-CZ" b="1" dirty="0" smtClean="0"/>
              <a:t>Ovlivněna </a:t>
            </a:r>
            <a:r>
              <a:rPr lang="cs-CZ" b="1" dirty="0"/>
              <a:t>je zejména sousední kuchyní tureckou</a:t>
            </a:r>
            <a:r>
              <a:rPr lang="cs-CZ" dirty="0"/>
              <a:t>, která vtiskla přípravě některých pokrmů osobitý ráz. </a:t>
            </a:r>
            <a:endParaRPr lang="cs-CZ" dirty="0" smtClean="0"/>
          </a:p>
          <a:p>
            <a:r>
              <a:rPr lang="cs-CZ" dirty="0" smtClean="0"/>
              <a:t>Stravování </a:t>
            </a:r>
            <a:r>
              <a:rPr lang="cs-CZ" dirty="0"/>
              <a:t>Bulharů je ve srovnání s naší českou kuchyní vyváženější, </a:t>
            </a:r>
            <a:r>
              <a:rPr lang="cs-CZ" b="1" dirty="0"/>
              <a:t>používá se méně tučné maso </a:t>
            </a:r>
            <a:r>
              <a:rPr lang="cs-CZ" dirty="0"/>
              <a:t>(skopové, jehněčí, telecí, drůbež a ryby) a hodně zeleniny, upravené na všechny možné způsoby. </a:t>
            </a:r>
            <a:endParaRPr lang="cs-CZ" dirty="0" smtClean="0"/>
          </a:p>
          <a:p>
            <a:r>
              <a:rPr lang="cs-CZ" b="1" dirty="0" smtClean="0"/>
              <a:t>Rozhodně </a:t>
            </a:r>
            <a:r>
              <a:rPr lang="cs-CZ" b="1" dirty="0"/>
              <a:t>se nepřipravuje tolik moučných jídel, </a:t>
            </a:r>
            <a:r>
              <a:rPr lang="cs-CZ" dirty="0"/>
              <a:t>oproti tomu se jí mnoho mléčných výrobků (zejména kyselé mléko a jogurty) a sýrů místních výrobců. </a:t>
            </a:r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/>
              <a:t>těchto sýrů je </a:t>
            </a:r>
            <a:r>
              <a:rPr lang="cs-CZ" dirty="0" err="1"/>
              <a:t>nejznámějši</a:t>
            </a:r>
            <a:r>
              <a:rPr lang="cs-CZ" dirty="0"/>
              <a:t> </a:t>
            </a:r>
            <a:r>
              <a:rPr lang="cs-CZ" b="1" dirty="0"/>
              <a:t>sýr</a:t>
            </a:r>
            <a:r>
              <a:rPr lang="cs-CZ" dirty="0"/>
              <a:t> „</a:t>
            </a:r>
            <a:r>
              <a:rPr lang="cs-CZ" b="1" i="1" dirty="0" err="1"/>
              <a:t>Kaškaval</a:t>
            </a:r>
            <a:r>
              <a:rPr lang="cs-CZ" b="1" i="1" dirty="0"/>
              <a:t>“</a:t>
            </a:r>
            <a:r>
              <a:rPr lang="cs-CZ" b="1" dirty="0"/>
              <a:t> a ovčí sýr „</a:t>
            </a:r>
            <a:r>
              <a:rPr lang="cs-CZ" b="1" i="1" dirty="0" err="1"/>
              <a:t>Sirene</a:t>
            </a:r>
            <a:r>
              <a:rPr lang="cs-CZ" b="1" i="1" dirty="0"/>
              <a:t>“. </a:t>
            </a:r>
            <a:endParaRPr lang="cs-CZ" b="1" i="1" dirty="0" smtClean="0"/>
          </a:p>
          <a:p>
            <a:r>
              <a:rPr lang="cs-CZ" dirty="0" smtClean="0"/>
              <a:t>V </a:t>
            </a:r>
            <a:r>
              <a:rPr lang="cs-CZ" dirty="0"/>
              <a:t>jídelníčku nejdeme také studené ovocné a zeleninové polévky, které velmi osvěžují v horkém létě. Známou mléčnou polévkou s koprem a česnekem je „</a:t>
            </a:r>
            <a:r>
              <a:rPr lang="cs-CZ" b="1" i="1" dirty="0"/>
              <a:t>Tarator</a:t>
            </a:r>
            <a:r>
              <a:rPr lang="cs-CZ" i="1" dirty="0" smtClean="0"/>
              <a:t>“.</a:t>
            </a:r>
            <a:endParaRPr lang="cs-CZ" dirty="0"/>
          </a:p>
        </p:txBody>
      </p:sp>
      <p:pic>
        <p:nvPicPr>
          <p:cNvPr id="19458" name="Picture 2" descr="Výsledek obrázku pro bulharská kuchyn&amp;ecaron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29" y="2145335"/>
            <a:ext cx="58864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4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6428095" cy="685800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Nejčastěji používanými surovinami mimo masa jsou rajčata, lilky, citrony, cibule, česnek, bylinky </a:t>
            </a:r>
            <a:r>
              <a:rPr lang="cs-CZ" dirty="0"/>
              <a:t>– zřejmě nejoblíbenějším kořením je oregano. </a:t>
            </a:r>
            <a:endParaRPr lang="cs-CZ" dirty="0" smtClean="0"/>
          </a:p>
          <a:p>
            <a:r>
              <a:rPr lang="cs-CZ" dirty="0" smtClean="0"/>
              <a:t>Menu </a:t>
            </a:r>
            <a:r>
              <a:rPr lang="cs-CZ" dirty="0"/>
              <a:t>v řecké kuchyni je tvořeno </a:t>
            </a:r>
            <a:r>
              <a:rPr lang="cs-CZ" dirty="0" smtClean="0"/>
              <a:t>množstvím studených předkrmů </a:t>
            </a:r>
            <a:r>
              <a:rPr lang="cs-CZ" dirty="0"/>
              <a:t>s využitím místních sýrů, oliv a olivového oleje s dostatkem bílého chleba na stole. </a:t>
            </a:r>
          </a:p>
          <a:p>
            <a:r>
              <a:rPr lang="cs-CZ" b="1" dirty="0"/>
              <a:t>Hlavní </a:t>
            </a:r>
            <a:r>
              <a:rPr lang="cs-CZ" b="1" dirty="0" smtClean="0"/>
              <a:t>jídlo</a:t>
            </a:r>
            <a:r>
              <a:rPr lang="cs-CZ" dirty="0"/>
              <a:t> </a:t>
            </a:r>
            <a:r>
              <a:rPr lang="cs-CZ" dirty="0" smtClean="0"/>
              <a:t>– často některý </a:t>
            </a:r>
            <a:r>
              <a:rPr lang="cs-CZ" dirty="0"/>
              <a:t>druh grilovaného masa (např. </a:t>
            </a:r>
            <a:r>
              <a:rPr lang="cs-CZ" b="1" i="1" dirty="0"/>
              <a:t>gyros</a:t>
            </a:r>
            <a:r>
              <a:rPr lang="cs-CZ" i="1" dirty="0"/>
              <a:t>, </a:t>
            </a:r>
            <a:r>
              <a:rPr lang="cs-CZ" dirty="0"/>
              <a:t>který je ovšem kupodivu více známý mimo Řecko) se zeleninou. </a:t>
            </a:r>
          </a:p>
          <a:p>
            <a:r>
              <a:rPr lang="cs-CZ" dirty="0"/>
              <a:t>Mezi </a:t>
            </a:r>
            <a:r>
              <a:rPr lang="cs-CZ" b="1" dirty="0"/>
              <a:t>oblíbená zeleninová teplá </a:t>
            </a:r>
            <a:r>
              <a:rPr lang="cs-CZ" dirty="0"/>
              <a:t>jídla </a:t>
            </a:r>
            <a:r>
              <a:rPr lang="cs-CZ" dirty="0" smtClean="0"/>
              <a:t>- „</a:t>
            </a:r>
            <a:r>
              <a:rPr lang="cs-CZ" b="1" i="1" dirty="0" err="1"/>
              <a:t>Gemista</a:t>
            </a:r>
            <a:r>
              <a:rPr lang="cs-CZ" b="1" i="1" dirty="0"/>
              <a:t>“, </a:t>
            </a:r>
            <a:r>
              <a:rPr lang="cs-CZ" dirty="0"/>
              <a:t>zapečené rajče se sýrem nebo paprika plněná kořeněnou rýži.</a:t>
            </a:r>
          </a:p>
          <a:p>
            <a:r>
              <a:rPr lang="cs-CZ" dirty="0"/>
              <a:t>Jako </a:t>
            </a:r>
            <a:r>
              <a:rPr lang="cs-CZ" b="1" dirty="0"/>
              <a:t>moučník</a:t>
            </a:r>
            <a:r>
              <a:rPr lang="cs-CZ" dirty="0"/>
              <a:t> se podává čerstvé ovoce, nebo oblíbené plněné smažené taštičky se skořicí a medem. </a:t>
            </a:r>
          </a:p>
          <a:p>
            <a:r>
              <a:rPr lang="cs-CZ" dirty="0"/>
              <a:t>Každá taverna i restaurace má </a:t>
            </a:r>
            <a:r>
              <a:rPr lang="cs-CZ" b="1" dirty="0"/>
              <a:t>své malé tajemství dochucování jídel </a:t>
            </a:r>
            <a:r>
              <a:rPr lang="cs-CZ" dirty="0"/>
              <a:t>a tak existují i rozdíly v chuti nabízených, byť pod stejným názvem uváděných jídel.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Výsledek obrázku pro Gemi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30" y="2035719"/>
            <a:ext cx="5572835" cy="39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8" name="Picture 4" descr="http://olivypv.cz/gallery/balkansky-syr-olivy-pv-001_57cv8v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9" y="1476186"/>
            <a:ext cx="9525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88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ýsledek obrázku pro Tara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3" y="1493860"/>
            <a:ext cx="49625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ýsledek obrázku pro Kaškaval“ a ov&amp;ccaron;í sýr „Sirene“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90" y="1241946"/>
            <a:ext cx="5426959" cy="417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11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 fontScale="92500"/>
          </a:bodyPr>
          <a:lstStyle/>
          <a:p>
            <a:r>
              <a:rPr lang="cs-CZ" dirty="0"/>
              <a:t>P</a:t>
            </a:r>
            <a:r>
              <a:rPr lang="cs-CZ" dirty="0" smtClean="0"/>
              <a:t>ečení na roštu “</a:t>
            </a:r>
            <a:r>
              <a:rPr lang="cs-CZ" b="1" dirty="0" err="1" smtClean="0"/>
              <a:t>s</a:t>
            </a:r>
            <a:r>
              <a:rPr lang="cs-CZ" b="1" i="1" dirty="0" err="1" smtClean="0"/>
              <a:t>kara</a:t>
            </a:r>
            <a:r>
              <a:rPr lang="cs-CZ" i="1" dirty="0" smtClean="0"/>
              <a:t>“, </a:t>
            </a:r>
            <a:r>
              <a:rPr lang="cs-CZ" dirty="0" smtClean="0"/>
              <a:t>na tomto roštu se připravují mletá masa, masové jehly, minutková masa, ryby a grilovaná zelenina (lilek, paprika, fazolky, rajčata, brambory). </a:t>
            </a:r>
          </a:p>
          <a:p>
            <a:r>
              <a:rPr lang="cs-CZ" dirty="0" smtClean="0"/>
              <a:t>Pečená masa nebo ryby se dusí společně se zeleninou, sýrem nebo se podávají s lehkými omáčkami. </a:t>
            </a:r>
          </a:p>
          <a:p>
            <a:r>
              <a:rPr lang="cs-CZ" dirty="0" smtClean="0"/>
              <a:t>Oblíbená jsou hlavní jídla zeleninová, kombinovaná s rýží (např. pilaf). </a:t>
            </a:r>
          </a:p>
          <a:p>
            <a:r>
              <a:rPr lang="cs-CZ" dirty="0" smtClean="0"/>
              <a:t>Zeleninové saláty se jednoduše dochucují solí, olejem, vinným octem, jogurtem, kysaným mlékem, česnekem. </a:t>
            </a:r>
          </a:p>
          <a:p>
            <a:r>
              <a:rPr lang="cs-CZ" dirty="0" smtClean="0"/>
              <a:t>„</a:t>
            </a:r>
            <a:r>
              <a:rPr lang="cs-CZ" b="1" i="1" dirty="0" smtClean="0"/>
              <a:t>Šopský</a:t>
            </a:r>
            <a:r>
              <a:rPr lang="cs-CZ" b="1" dirty="0" smtClean="0"/>
              <a:t> </a:t>
            </a:r>
            <a:r>
              <a:rPr lang="cs-CZ" b="1" i="1" dirty="0" smtClean="0"/>
              <a:t>salát</a:t>
            </a:r>
            <a:r>
              <a:rPr lang="cs-CZ" i="1" dirty="0" smtClean="0"/>
              <a:t>“</a:t>
            </a:r>
            <a:r>
              <a:rPr lang="cs-CZ" dirty="0" smtClean="0"/>
              <a:t>, pojmenovaný původně podle obyvatel z okolí Sofie, zvaných </a:t>
            </a:r>
            <a:r>
              <a:rPr lang="cs-CZ" dirty="0" err="1" smtClean="0"/>
              <a:t>Šopové</a:t>
            </a:r>
            <a:r>
              <a:rPr lang="cs-CZ" dirty="0" smtClean="0"/>
              <a:t>. Má více variant, základní je směs papriky, cibule, rajčat, salátové okurky, balkánského slaného sýra fety, vše ochucené olejem, octem, solí, zelenou petrželkou a bulharským kořením „</a:t>
            </a:r>
            <a:r>
              <a:rPr lang="cs-CZ" b="1" i="1" dirty="0" err="1" smtClean="0"/>
              <a:t>Čubrica</a:t>
            </a:r>
            <a:r>
              <a:rPr lang="cs-CZ" i="1" dirty="0" smtClean="0"/>
              <a:t>“ </a:t>
            </a:r>
            <a:r>
              <a:rPr lang="cs-CZ" dirty="0" smtClean="0"/>
              <a:t>(složeného z pískavice, saturejky, soli a papriky). Na dochucování salátů se v Bulharsku téměř nepoužívá cukr. </a:t>
            </a:r>
          </a:p>
          <a:p>
            <a:r>
              <a:rPr lang="cs-CZ" b="1" dirty="0" smtClean="0"/>
              <a:t>Moučníky nahrazují sladké kaše (</a:t>
            </a:r>
            <a:r>
              <a:rPr lang="cs-CZ" dirty="0" smtClean="0"/>
              <a:t>rýžová, ovesná) s ovocem, nebo přímo čerstvé ovoce, kterého je zde během vegetačního období dostatek.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197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Výsledek obrázku pro bulharská kuchyn&amp;ecaron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" y="2933699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arator – studená polév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00" y="2207079"/>
            <a:ext cx="589597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ýsledek obrázku pro bulharská kuchyn&amp;ecaron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" y="0"/>
            <a:ext cx="6031625" cy="274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83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Typická bulharská jídla: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763296"/>
          </a:xfrm>
        </p:spPr>
        <p:txBody>
          <a:bodyPr>
            <a:normAutofit/>
          </a:bodyPr>
          <a:lstStyle/>
          <a:p>
            <a:r>
              <a:rPr lang="cs-CZ" i="1" dirty="0" smtClean="0"/>
              <a:t>„</a:t>
            </a:r>
            <a:r>
              <a:rPr lang="cs-CZ" b="1" i="1" dirty="0"/>
              <a:t>Musaka</a:t>
            </a:r>
            <a:r>
              <a:rPr lang="cs-CZ" i="1" dirty="0"/>
              <a:t>“, </a:t>
            </a:r>
            <a:r>
              <a:rPr lang="cs-CZ" b="1" dirty="0"/>
              <a:t>zapečené zeleninové jídlo s mletým masem</a:t>
            </a:r>
            <a:r>
              <a:rPr lang="cs-CZ" dirty="0"/>
              <a:t>. Na cibulovém základě s rajčaty osmahneme mleté maso a pote dusíme do poloměkká. Do zapékací mísy střídavě klademe střídavě vrstvy plátků brambor a masa. Ochutíme rubrikou, solí a pepřem. Horní vrstvu zakončíme rozšlehaným vejcem ve mléce, vše zapečeme. Recept má vice možností, např. bezmasou variantu s lilky a zeleninou.</a:t>
            </a:r>
          </a:p>
          <a:p>
            <a:r>
              <a:rPr lang="cs-CZ" dirty="0"/>
              <a:t>„</a:t>
            </a:r>
            <a:r>
              <a:rPr lang="cs-CZ" b="1" i="1" dirty="0" err="1"/>
              <a:t>Kjufteta</a:t>
            </a:r>
            <a:r>
              <a:rPr lang="cs-CZ" i="1" dirty="0"/>
              <a:t>“, </a:t>
            </a:r>
            <a:r>
              <a:rPr lang="cs-CZ" b="1" dirty="0"/>
              <a:t>grilované tyčinky z mletého hovězího masa</a:t>
            </a:r>
            <a:r>
              <a:rPr lang="cs-CZ" dirty="0"/>
              <a:t>. Maso smícháme s vejci, solí, červenou ostřejší mletou paprikou a zelenou petrželkou. Přidáme na másle osmahnutou cibulku. Necháme chvíli odpočinout v chladu, poté každou tyčinku lehce potřeme olejem a pečeme na pánvi nebo grilu. Tradičně se podává s rýží a zeleninovým salátem, někdy také přelité rajčatovou omáčkou nebo kečupem, také s omáčkou z kysaného mléka – něco na způsob naší domácí tatarské omáčky. Podobným jídlem z mletého masa jsou i „</a:t>
            </a:r>
            <a:r>
              <a:rPr lang="cs-CZ" i="1" dirty="0" err="1"/>
              <a:t>Kebapčeta</a:t>
            </a:r>
            <a:r>
              <a:rPr lang="cs-CZ" i="1" dirty="0"/>
              <a:t>“.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708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Kef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597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usaka s brambo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0"/>
            <a:ext cx="59055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Výsledek obrázku pro bulharská kuchyn&amp;ecaron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933699"/>
            <a:ext cx="58864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Výsledek obrázku pro bulharská kuchyn&amp;ecaron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699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15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Sarma — mleté maso s rý&amp;zcaron;í v zelných listech 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28889"/>
            <a:ext cx="59055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azolový salá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157513"/>
            <a:ext cx="59055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7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Bakla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00640"/>
            <a:ext cx="5905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Výsledek obrázku pro bulharská kuchyn&amp;ecaron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04" y="1500639"/>
            <a:ext cx="44577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702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 descr="Výsledek obrázku pro bulharská kuchyn&amp;ecaron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3" y="1690688"/>
            <a:ext cx="4254046" cy="425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Výsledek obrázku pro bulharská kuchyn&amp;ecaron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52" y="251552"/>
            <a:ext cx="2931354" cy="37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Výsledek obrázku pro bulharská kuchyn&amp;ecaron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68" y="3982366"/>
            <a:ext cx="3619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32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 descr="Výsledek obrázku pro bulharská kuchyn&amp;ecaron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1" y="2547257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Výsledek obrázku pro bulharská kuchyn&amp;ecaron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89" y="1480456"/>
            <a:ext cx="58864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1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8262" y="167054"/>
            <a:ext cx="6013937" cy="6576646"/>
          </a:xfrm>
        </p:spPr>
        <p:txBody>
          <a:bodyPr>
            <a:normAutofit/>
          </a:bodyPr>
          <a:lstStyle/>
          <a:p>
            <a:r>
              <a:rPr lang="cs-CZ" dirty="0" smtClean="0"/>
              <a:t>Řekové patří mezi </a:t>
            </a:r>
            <a:r>
              <a:rPr lang="cs-CZ" b="1" dirty="0" smtClean="0"/>
              <a:t>milovníky skopového masa a místních sýrů</a:t>
            </a:r>
            <a:r>
              <a:rPr lang="cs-CZ" dirty="0" smtClean="0"/>
              <a:t>, pocházejících z hornatých oblastí země. </a:t>
            </a:r>
          </a:p>
          <a:p>
            <a:r>
              <a:rPr lang="cs-CZ" dirty="0" smtClean="0"/>
              <a:t>Nabídka </a:t>
            </a:r>
            <a:r>
              <a:rPr lang="cs-CZ" b="1" dirty="0" smtClean="0"/>
              <a:t>typického řeckého hlavního jídla </a:t>
            </a:r>
            <a:r>
              <a:rPr lang="cs-CZ" dirty="0" smtClean="0"/>
              <a:t>je založena na pořádné porci masa, hojnosti zeleninové přílohy, vařené brambory jsou v nabídce místní kuchyně zřídka. </a:t>
            </a:r>
          </a:p>
          <a:p>
            <a:r>
              <a:rPr lang="cs-CZ" dirty="0" smtClean="0"/>
              <a:t>Na pobřeží najdeme na jídelním lístku restaurací a taveren různé druhy ryb a mořských plodů, </a:t>
            </a:r>
            <a:r>
              <a:rPr lang="cs-CZ" b="1" dirty="0" smtClean="0"/>
              <a:t>většinou rychle tepelně upravené na grilu. </a:t>
            </a:r>
          </a:p>
        </p:txBody>
      </p:sp>
      <p:pic>
        <p:nvPicPr>
          <p:cNvPr id="4" name="Picture 12" descr="Výsledek obrázku pro Skopové ma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5715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&amp;Rcy;&amp;iecy;&amp;zcy;&amp;ucy;&amp;lcy;&amp;tcy;&amp;acy;&amp;tcy; &amp;s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978" y="3711259"/>
            <a:ext cx="3936022" cy="3146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4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64086" y="1796595"/>
            <a:ext cx="10515600" cy="1325563"/>
          </a:xfrm>
        </p:spPr>
        <p:txBody>
          <a:bodyPr/>
          <a:lstStyle/>
          <a:p>
            <a:endParaRPr lang="cs-CZ"/>
          </a:p>
        </p:txBody>
      </p:sp>
      <p:pic>
        <p:nvPicPr>
          <p:cNvPr id="18434" name="Picture 2" descr="Výsledek obrázku pro bulharská kuchyn&amp;ecaron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1532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ýsledek obrázku pro bulharská kuchyn&amp;ecaron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61" y="3713388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Výsledek obrázku pro bulharská kuchyn&amp;ecaron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1" y="654276"/>
            <a:ext cx="33147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Výsledek obrázku pro bulharská kuchyn&amp;ecaron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0"/>
            <a:ext cx="58864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Výsledek obrázku pro bulharská kuchyn&amp;ecaron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6" y="4073297"/>
            <a:ext cx="2857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02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0057" y="3096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Charakteristika rumunské kuchyně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 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0" y="499461"/>
            <a:ext cx="7905750" cy="7295243"/>
          </a:xfrm>
        </p:spPr>
        <p:txBody>
          <a:bodyPr>
            <a:normAutofit/>
          </a:bodyPr>
          <a:lstStyle/>
          <a:p>
            <a:r>
              <a:rPr lang="cs-CZ" sz="2400" dirty="0"/>
              <a:t>Rumunská kuchyně má shodné rysy s ostatními balkánskými zeměmi a jejich gastronomií. </a:t>
            </a:r>
            <a:r>
              <a:rPr lang="cs-CZ" sz="2400" b="1" dirty="0"/>
              <a:t>Základní potravinou je maso </a:t>
            </a:r>
            <a:r>
              <a:rPr lang="cs-CZ" sz="2400" dirty="0"/>
              <a:t>(drůbež, skopové, hovězí) sladkovodní a mořské ryby. Z některých druhů mořských ryb (jeseter, vyza) se na pobřeží Černého moře produkuje i pravý kaviár (hlavně na export). </a:t>
            </a:r>
            <a:endParaRPr lang="cs-CZ" sz="2400" dirty="0" smtClean="0"/>
          </a:p>
          <a:p>
            <a:r>
              <a:rPr lang="cs-CZ" sz="2400" dirty="0" smtClean="0"/>
              <a:t>Velká </a:t>
            </a:r>
            <a:r>
              <a:rPr lang="cs-CZ" sz="2400" dirty="0"/>
              <a:t>je </a:t>
            </a:r>
            <a:r>
              <a:rPr lang="cs-CZ" sz="2400" b="1" dirty="0" smtClean="0"/>
              <a:t>spotřeba </a:t>
            </a:r>
            <a:r>
              <a:rPr lang="cs-CZ" sz="2400" b="1" dirty="0"/>
              <a:t>zeleniny a ovoce</a:t>
            </a:r>
            <a:r>
              <a:rPr lang="cs-CZ" sz="2400" dirty="0"/>
              <a:t>, tradiční je mnoho způsobů přípravy brambor a </a:t>
            </a:r>
            <a:r>
              <a:rPr lang="cs-CZ" sz="2400" dirty="0" smtClean="0"/>
              <a:t>rýže </a:t>
            </a:r>
            <a:r>
              <a:rPr lang="cs-CZ" sz="2400" dirty="0"/>
              <a:t>– nejen jako příloh, ale i hlavních jídel z nich. </a:t>
            </a:r>
          </a:p>
          <a:p>
            <a:r>
              <a:rPr lang="cs-CZ" sz="2400" b="1" dirty="0"/>
              <a:t>Polévky jsou husté a vydatné</a:t>
            </a:r>
            <a:r>
              <a:rPr lang="cs-CZ" sz="2400" dirty="0"/>
              <a:t>, v rumunštině pojmenované „</a:t>
            </a:r>
            <a:r>
              <a:rPr lang="cs-CZ" sz="2400" b="1" i="1" dirty="0" err="1"/>
              <a:t>ciorba</a:t>
            </a:r>
            <a:r>
              <a:rPr lang="cs-CZ" sz="2400" i="1" dirty="0"/>
              <a:t>“. </a:t>
            </a:r>
            <a:endParaRPr lang="cs-CZ" sz="2400" i="1" dirty="0" smtClean="0"/>
          </a:p>
          <a:p>
            <a:r>
              <a:rPr lang="cs-CZ" sz="2400" dirty="0" smtClean="0"/>
              <a:t>Jako </a:t>
            </a:r>
            <a:r>
              <a:rPr lang="cs-CZ" sz="2400" dirty="0"/>
              <a:t>ve všech balkánských kuchyních je oblíbená rychlá příprava jídel na roštu, nebo na kovové plotně sporáku, na </a:t>
            </a:r>
            <a:r>
              <a:rPr lang="cs-CZ" sz="2400" dirty="0" err="1"/>
              <a:t>tzv</a:t>
            </a:r>
            <a:r>
              <a:rPr lang="cs-CZ" sz="2400" dirty="0"/>
              <a:t>.“</a:t>
            </a:r>
            <a:r>
              <a:rPr lang="cs-CZ" sz="2400" b="1" i="1" dirty="0" err="1"/>
              <a:t>grataru</a:t>
            </a:r>
            <a:r>
              <a:rPr lang="cs-CZ" sz="2400" i="1" dirty="0"/>
              <a:t>“. </a:t>
            </a:r>
            <a:endParaRPr lang="cs-CZ" sz="2400" i="1" dirty="0" smtClean="0"/>
          </a:p>
          <a:p>
            <a:r>
              <a:rPr lang="cs-CZ" sz="2400" dirty="0" smtClean="0"/>
              <a:t>Národním </a:t>
            </a:r>
            <a:r>
              <a:rPr lang="cs-CZ" sz="2400" dirty="0"/>
              <a:t>jídlem Rumunů je původně venkovský pokrm zvaný „</a:t>
            </a:r>
            <a:r>
              <a:rPr lang="cs-CZ" sz="2400" b="1" i="1" dirty="0" err="1"/>
              <a:t>Mamaliga</a:t>
            </a:r>
            <a:r>
              <a:rPr lang="cs-CZ" sz="2400" i="1" dirty="0"/>
              <a:t>“, - </a:t>
            </a:r>
            <a:r>
              <a:rPr lang="cs-CZ" sz="2400" b="1" dirty="0"/>
              <a:t>hustá kukuřičná kaše</a:t>
            </a:r>
            <a:r>
              <a:rPr lang="cs-CZ" sz="2400" dirty="0"/>
              <a:t>, doplněná tvarohem, smetanou, ovčím sýrem nebo vejci. Často se k němu podává i výborná česneková omáčka „</a:t>
            </a:r>
            <a:r>
              <a:rPr lang="cs-CZ" sz="2400" b="1" i="1" dirty="0" err="1"/>
              <a:t>Mujdei</a:t>
            </a:r>
            <a:r>
              <a:rPr lang="cs-CZ" sz="2400" i="1" dirty="0"/>
              <a:t>“. </a:t>
            </a:r>
            <a:endParaRPr lang="cs-CZ" sz="2400" dirty="0"/>
          </a:p>
          <a:p>
            <a:endParaRPr lang="cs-CZ" dirty="0"/>
          </a:p>
        </p:txBody>
      </p:sp>
      <p:pic>
        <p:nvPicPr>
          <p:cNvPr id="14" name="Picture 2" descr="http://files.onlyimage.com/premium/previews/747/romania-king-carol-palace_74728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25"/>
            <a:ext cx="4286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Výsledek obrázku pro Mamali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1904"/>
            <a:ext cx="4354476" cy="185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s-media-cache-ak0.pinimg.com/736x/b7/39/88/b73988795992c08a1c78e3250adf7aa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23" y="2765483"/>
            <a:ext cx="3165910" cy="23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00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Sarmale</a:t>
            </a:r>
            <a:r>
              <a:rPr lang="cs-CZ" sz="2800" dirty="0" smtClean="0"/>
              <a:t>, </a:t>
            </a:r>
            <a:r>
              <a:rPr lang="cs-CZ" sz="2800" dirty="0" err="1" smtClean="0"/>
              <a:t>fasole</a:t>
            </a:r>
            <a:r>
              <a:rPr lang="cs-CZ" sz="2800" dirty="0" smtClean="0"/>
              <a:t> </a:t>
            </a:r>
            <a:r>
              <a:rPr lang="cs-CZ" sz="2800" dirty="0" err="1" smtClean="0"/>
              <a:t>batuta</a:t>
            </a:r>
            <a:endParaRPr lang="cs-CZ" sz="2800" dirty="0"/>
          </a:p>
        </p:txBody>
      </p:sp>
      <p:pic>
        <p:nvPicPr>
          <p:cNvPr id="7170" name="Picture 2" descr="Výsledek obrázku pro rumunská kuchyn&amp;ecaron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7" y="2356984"/>
            <a:ext cx="58864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rumunská kuchyn&amp;ecaron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46" y="22479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09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Výsledek obrázku pro rumunská kuchyn&amp;ecaron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4" y="3125337"/>
            <a:ext cx="5296698" cy="36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umunská kuchyn&amp;ecaron; | Rumunsko je ú&amp;zcaron;asn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38" y="3607708"/>
            <a:ext cx="4245880" cy="312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files.onlyimage.com/premium/previews/855/fried-rice-thai-cuisine_855490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2" y="66604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omanian cuisine - fresh meat and potatoes with pars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24" y="166687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42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Rumunská </a:t>
            </a:r>
            <a:r>
              <a:rPr lang="cs-CZ" dirty="0" err="1" smtClean="0"/>
              <a:t>Braisd</a:t>
            </a:r>
            <a:r>
              <a:rPr lang="cs-CZ" dirty="0" smtClean="0"/>
              <a:t> zelí, rumunské tradiční těsto a uzeniny </a:t>
            </a:r>
            <a:endParaRPr lang="cs-CZ" dirty="0"/>
          </a:p>
        </p:txBody>
      </p:sp>
      <p:pic>
        <p:nvPicPr>
          <p:cNvPr id="10244" name="Picture 4" descr="Making of a romanian traditional 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46" y="2239055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omanian traditional aspic pieces, arranged to be served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99" y="2239054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iles.onlyimage.com/free/previews/5f6/romanian-braisd-saurkraut-rcip-rcip-for-romanian-braisd-saurkraut-or-varza-calita-109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7" y="2100671"/>
            <a:ext cx="3003591" cy="300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36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Stuffed cabbage with meat and rice, Romanian traditional cuis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24" y="3413126"/>
            <a:ext cx="4844352" cy="344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tuffed pike and trout with maize porridge in the fore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54" y="52957"/>
            <a:ext cx="4725236" cy="33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Various smoked meat specialties, placed on a table and exposed on sa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8" y="3176815"/>
            <a:ext cx="5378182" cy="38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Traditional meal arrangement - sarmale with polen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4" y="22184"/>
            <a:ext cx="4436198" cy="315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8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513" y="9610"/>
            <a:ext cx="6814238" cy="6848390"/>
          </a:xfrm>
        </p:spPr>
        <p:txBody>
          <a:bodyPr>
            <a:normAutofit/>
          </a:bodyPr>
          <a:lstStyle/>
          <a:p>
            <a:r>
              <a:rPr lang="cs-CZ" dirty="0"/>
              <a:t>Příbuznost rumunského jazyka s francouzštinou je pozůstatek dávnější spolupráce obou zemí při industrializaci země - má svou gastronomickou stopu. </a:t>
            </a:r>
            <a:endParaRPr lang="cs-CZ" dirty="0" smtClean="0"/>
          </a:p>
          <a:p>
            <a:r>
              <a:rPr lang="cs-CZ" dirty="0" smtClean="0"/>
              <a:t>Mezi </a:t>
            </a:r>
            <a:r>
              <a:rPr lang="cs-CZ" dirty="0"/>
              <a:t>nejoblíbenější moučníky zde patří </a:t>
            </a:r>
            <a:r>
              <a:rPr lang="cs-CZ" b="1" dirty="0"/>
              <a:t>klasické velké sladké francouzské palačinky „</a:t>
            </a:r>
            <a:r>
              <a:rPr lang="cs-CZ" b="1" i="1" dirty="0" err="1"/>
              <a:t>Clatita</a:t>
            </a:r>
            <a:r>
              <a:rPr lang="cs-CZ" b="1" i="1" dirty="0"/>
              <a:t>“</a:t>
            </a:r>
            <a:r>
              <a:rPr lang="cs-CZ" b="1" dirty="0"/>
              <a:t>, </a:t>
            </a:r>
            <a:r>
              <a:rPr lang="cs-CZ" dirty="0"/>
              <a:t>prodávané na nejrůznějších místech v pouličních fast-foodech. </a:t>
            </a:r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/>
              <a:t>turecké kuchyně pochází také obliba velmi sladkých malých zákusků. </a:t>
            </a:r>
            <a:endParaRPr lang="cs-CZ" dirty="0" smtClean="0"/>
          </a:p>
          <a:p>
            <a:r>
              <a:rPr lang="cs-CZ" dirty="0" smtClean="0"/>
              <a:t>Nebyl </a:t>
            </a:r>
            <a:r>
              <a:rPr lang="cs-CZ" dirty="0"/>
              <a:t>by to Balkán, aby zde nebyla k dispozici i místní jedinečná pálenka – </a:t>
            </a:r>
            <a:r>
              <a:rPr lang="cs-CZ" b="1" dirty="0"/>
              <a:t>Rumunsko je druhým největším pěstitelem švestek na světě </a:t>
            </a:r>
            <a:r>
              <a:rPr lang="cs-CZ" dirty="0"/>
              <a:t>a tak převážná část každoroční úrody padne na </a:t>
            </a:r>
            <a:r>
              <a:rPr lang="cs-CZ" b="1" dirty="0"/>
              <a:t>výrobu místní slivovice, zvané „</a:t>
            </a:r>
            <a:r>
              <a:rPr lang="cs-CZ" b="1" i="1" dirty="0" err="1"/>
              <a:t>Tuica</a:t>
            </a:r>
            <a:r>
              <a:rPr lang="cs-CZ" b="1" i="1" dirty="0"/>
              <a:t>“.</a:t>
            </a:r>
            <a:endParaRPr lang="cs-CZ" b="1" dirty="0"/>
          </a:p>
          <a:p>
            <a:endParaRPr lang="cs-CZ" dirty="0"/>
          </a:p>
        </p:txBody>
      </p:sp>
      <p:pic>
        <p:nvPicPr>
          <p:cNvPr id="17410" name="Picture 2" descr="Výsledek obrázku pro Clati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86" y="9611"/>
            <a:ext cx="5155713" cy="34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Výsledek obrázku pro Tu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09" y="2933699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4294" y="286285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dirty="0" smtClean="0"/>
              <a:t>Děkuji za pozornost.</a:t>
            </a:r>
          </a:p>
          <a:p>
            <a:pPr marL="0" indent="0">
              <a:buNone/>
            </a:pPr>
            <a:r>
              <a:rPr lang="cs-CZ" sz="4800" dirty="0" smtClean="0">
                <a:sym typeface="Wingdings" panose="05000000000000000000" pitchFamily="2" charset="2"/>
              </a:rPr>
              <a:t>			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7517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9470" y="254976"/>
            <a:ext cx="5187462" cy="6479931"/>
          </a:xfrm>
        </p:spPr>
        <p:txBody>
          <a:bodyPr>
            <a:normAutofit fontScale="92500" lnSpcReduction="20000"/>
          </a:bodyPr>
          <a:lstStyle/>
          <a:p>
            <a:r>
              <a:rPr lang="cs-CZ" b="1" i="1" dirty="0" smtClean="0"/>
              <a:t>Souvlaki</a:t>
            </a:r>
            <a:r>
              <a:rPr lang="cs-CZ" i="1" dirty="0" smtClean="0"/>
              <a:t>“, </a:t>
            </a:r>
            <a:r>
              <a:rPr lang="cs-CZ" dirty="0" smtClean="0"/>
              <a:t>různé druhy grilovaného masa na rožni a grilované na ohni. V překladu se jedná o zdrobnělinu slova „</a:t>
            </a:r>
            <a:r>
              <a:rPr lang="cs-CZ" dirty="0" err="1" smtClean="0"/>
              <a:t>souvla</a:t>
            </a:r>
            <a:r>
              <a:rPr lang="cs-CZ" dirty="0" smtClean="0"/>
              <a:t>“ – špejle. Připravuje se z kvalitního a méně tučného, na plátky nakrájeného masa (většinou vepřové, jehněčí nebo kuřecí) ochuceného olivovým olejem, zakápnutého citronem, kořeněného mořskou solí, černým pepřem a oreganem. Na rožni se prokládá střídavě s cibulí nebo zeleninou. Podává se obvykle se zeleninovým salátem a chlebem.</a:t>
            </a:r>
          </a:p>
          <a:p>
            <a:r>
              <a:rPr lang="cs-CZ" dirty="0" smtClean="0"/>
              <a:t>Ke grilovaným masům se nabízí čerstvé zeleninové saláty, příkladem je oblíbený salát „</a:t>
            </a:r>
            <a:r>
              <a:rPr lang="cs-CZ" b="1" i="1" dirty="0" err="1" smtClean="0"/>
              <a:t>Choriatiki</a:t>
            </a:r>
            <a:r>
              <a:rPr lang="cs-CZ" i="1" dirty="0" smtClean="0"/>
              <a:t>“, </a:t>
            </a:r>
            <a:r>
              <a:rPr lang="cs-CZ" dirty="0" smtClean="0"/>
              <a:t>z různé zeleniny, obvykle s vařeným vejcem a </a:t>
            </a:r>
            <a:r>
              <a:rPr lang="cs-CZ" b="1" dirty="0" smtClean="0"/>
              <a:t>sýrem </a:t>
            </a:r>
            <a:r>
              <a:rPr lang="cs-CZ" b="1" dirty="0" err="1" smtClean="0"/>
              <a:t>feta</a:t>
            </a:r>
            <a:r>
              <a:rPr lang="cs-CZ" b="1" dirty="0" smtClean="0"/>
              <a:t>. </a:t>
            </a:r>
          </a:p>
          <a:p>
            <a:endParaRPr lang="cs-CZ" dirty="0"/>
          </a:p>
        </p:txBody>
      </p:sp>
      <p:pic>
        <p:nvPicPr>
          <p:cNvPr id="4" name="Picture 4" descr="Výsledek obrázku pro souvla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0" y="-202223"/>
            <a:ext cx="5910090" cy="42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choriati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54" y="3392786"/>
            <a:ext cx="5967045" cy="346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403" y="136477"/>
            <a:ext cx="5494361" cy="6919415"/>
          </a:xfrm>
        </p:spPr>
        <p:txBody>
          <a:bodyPr>
            <a:normAutofit lnSpcReduction="10000"/>
          </a:bodyPr>
          <a:lstStyle/>
          <a:p>
            <a:r>
              <a:rPr lang="cs-CZ" b="1" i="1" dirty="0" smtClean="0"/>
              <a:t>„</a:t>
            </a:r>
            <a:r>
              <a:rPr lang="cs-CZ" b="1" i="1" dirty="0" err="1"/>
              <a:t>Tsatsiki</a:t>
            </a:r>
            <a:r>
              <a:rPr lang="cs-CZ" b="1" i="1" dirty="0"/>
              <a:t>“</a:t>
            </a:r>
            <a:r>
              <a:rPr lang="cs-CZ" b="1" dirty="0"/>
              <a:t> </a:t>
            </a:r>
            <a:r>
              <a:rPr lang="cs-CZ" dirty="0"/>
              <a:t>je velmi oblíbená studená jogurtová omáčka s okurkou. Připravuje se z kvalitního </a:t>
            </a:r>
            <a:r>
              <a:rPr lang="cs-CZ" b="1" dirty="0"/>
              <a:t>plnotučného přírodního jogurtu</a:t>
            </a:r>
            <a:r>
              <a:rPr lang="cs-CZ" dirty="0"/>
              <a:t>, salátové okurky, česneku, olivového oleje, soli, černého pepře a nasekané čerstvé petrželky. Podává se jako samostatný pokrm s </a:t>
            </a:r>
            <a:r>
              <a:rPr lang="cs-CZ" b="1" dirty="0"/>
              <a:t>chlebem typu pita,</a:t>
            </a:r>
            <a:r>
              <a:rPr lang="cs-CZ" dirty="0"/>
              <a:t> nebo jako příloha k dalším jídlům, zejména oblíbeným grilovaným masům.</a:t>
            </a:r>
          </a:p>
          <a:p>
            <a:r>
              <a:rPr lang="cs-CZ" b="1" dirty="0"/>
              <a:t>„</a:t>
            </a:r>
            <a:r>
              <a:rPr lang="cs-CZ" b="1" i="1" dirty="0" err="1" smtClean="0"/>
              <a:t>Moussaka</a:t>
            </a:r>
            <a:r>
              <a:rPr lang="cs-CZ" b="1" i="1" dirty="0" smtClean="0"/>
              <a:t>“</a:t>
            </a:r>
            <a:r>
              <a:rPr lang="cs-CZ" dirty="0" smtClean="0"/>
              <a:t>střídavá vrstva </a:t>
            </a:r>
            <a:r>
              <a:rPr lang="cs-CZ" dirty="0"/>
              <a:t>lilku, brambor, mletého masa, ochucené cibulí, česnekem, rajčaty, skořicí a zapečené v troubě se sýrem. Při porcování je třeba jídlo nechat mírně vychladnout, jinak se nám porce budou rozpadat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Picture 4" descr="Recept &amp;Rcaron;ecká musaka - &amp;Rcaron;ecká musa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47" y="0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Výsledek obrázku pro Tzatzi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778" y="4098583"/>
            <a:ext cx="3679222" cy="275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3458"/>
            <a:ext cx="10515600" cy="1325563"/>
          </a:xfrm>
        </p:spPr>
        <p:txBody>
          <a:bodyPr/>
          <a:lstStyle/>
          <a:p>
            <a:r>
              <a:rPr lang="cs-CZ" b="1" dirty="0"/>
              <a:t>Charakteristika turecké kuchyně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420" y="886239"/>
            <a:ext cx="10515600" cy="598867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</a:t>
            </a:r>
            <a:r>
              <a:rPr lang="cs-CZ" dirty="0" smtClean="0"/>
              <a:t> </a:t>
            </a:r>
            <a:r>
              <a:rPr lang="cs-CZ" dirty="0"/>
              <a:t>přes mnoho různých vlivů </a:t>
            </a:r>
            <a:r>
              <a:rPr lang="cs-CZ" dirty="0" smtClean="0"/>
              <a:t>má </a:t>
            </a:r>
            <a:r>
              <a:rPr lang="cs-CZ" b="1" dirty="0" smtClean="0"/>
              <a:t>pevný </a:t>
            </a:r>
            <a:r>
              <a:rPr lang="cs-CZ" b="1" dirty="0"/>
              <a:t>orientální charakter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Vliv slavné </a:t>
            </a:r>
            <a:r>
              <a:rPr lang="cs-CZ" dirty="0"/>
              <a:t>historie a poloha na křižovatce mnoha kultur.</a:t>
            </a:r>
          </a:p>
          <a:p>
            <a:r>
              <a:rPr lang="cs-CZ" b="1" dirty="0" smtClean="0"/>
              <a:t>V</a:t>
            </a:r>
            <a:r>
              <a:rPr lang="cs-CZ" b="1" dirty="0"/>
              <a:t> antické době byla ovlivňovaná Nomády a asijskými nájezdníky </a:t>
            </a:r>
            <a:r>
              <a:rPr lang="cs-CZ" dirty="0"/>
              <a:t>(přinesli do kuchyně jídla z masa, obilnin a mléka, jogurty, ovčí sýr a tradiční kebab</a:t>
            </a:r>
            <a:r>
              <a:rPr lang="cs-CZ" dirty="0" smtClean="0"/>
              <a:t>), </a:t>
            </a:r>
            <a:r>
              <a:rPr lang="cs-CZ" b="1" dirty="0"/>
              <a:t>Řekové</a:t>
            </a:r>
            <a:r>
              <a:rPr lang="cs-CZ" dirty="0"/>
              <a:t> všestranné použití oliv a olivového </a:t>
            </a:r>
            <a:r>
              <a:rPr lang="cs-CZ" dirty="0" smtClean="0"/>
              <a:t>oleje, </a:t>
            </a:r>
            <a:r>
              <a:rPr lang="cs-CZ" b="1" dirty="0"/>
              <a:t>Peršané</a:t>
            </a:r>
            <a:r>
              <a:rPr lang="cs-CZ" dirty="0"/>
              <a:t> sladké moučníky. </a:t>
            </a:r>
            <a:endParaRPr lang="cs-CZ" dirty="0" smtClean="0"/>
          </a:p>
          <a:p>
            <a:r>
              <a:rPr lang="cs-CZ" dirty="0"/>
              <a:t>Turecká kuchyně má pro gurmány připraveno velké množství překvapení. Tato kuchyně je </a:t>
            </a:r>
            <a:r>
              <a:rPr lang="cs-CZ" b="1" dirty="0"/>
              <a:t>různorodá, bohatá a plná fantazie</a:t>
            </a:r>
            <a:r>
              <a:rPr lang="cs-CZ" dirty="0"/>
              <a:t>. </a:t>
            </a:r>
          </a:p>
          <a:p>
            <a:r>
              <a:rPr lang="cs-CZ" dirty="0" smtClean="0"/>
              <a:t>Rýže </a:t>
            </a:r>
            <a:r>
              <a:rPr lang="cs-CZ" dirty="0"/>
              <a:t>na deset způsobů, smažené a grilované ryby, kebaby z hovězího nebo skopového masa a dezerty, které se rozplývají na jazyku. Turecká kuchyně je královská, nebo možná spíše </a:t>
            </a:r>
            <a:r>
              <a:rPr lang="cs-CZ" dirty="0" err="1"/>
              <a:t>sultánovská</a:t>
            </a:r>
            <a:r>
              <a:rPr lang="cs-CZ" dirty="0"/>
              <a:t>.</a:t>
            </a:r>
          </a:p>
          <a:p>
            <a:r>
              <a:rPr lang="cs-CZ" dirty="0" smtClean="0"/>
              <a:t>Turci </a:t>
            </a:r>
            <a:r>
              <a:rPr lang="cs-CZ" dirty="0"/>
              <a:t>přikládají </a:t>
            </a:r>
            <a:r>
              <a:rPr lang="cs-CZ" b="1" dirty="0"/>
              <a:t>jídlu daleko větší význam než Češi </a:t>
            </a:r>
            <a:r>
              <a:rPr lang="cs-CZ" dirty="0"/>
              <a:t>a atmosféra společného jídla je proto jedinečná. </a:t>
            </a:r>
          </a:p>
          <a:p>
            <a:r>
              <a:rPr lang="cs-CZ" dirty="0" smtClean="0"/>
              <a:t>Z </a:t>
            </a:r>
            <a:r>
              <a:rPr lang="cs-CZ" dirty="0"/>
              <a:t>turecké kuchyně vychází i </a:t>
            </a:r>
            <a:r>
              <a:rPr lang="cs-CZ" dirty="0" smtClean="0"/>
              <a:t>řecká </a:t>
            </a:r>
            <a:r>
              <a:rPr lang="cs-CZ" dirty="0"/>
              <a:t>kuchyně a turecké pokrmy (např. musaka, kebab, </a:t>
            </a:r>
            <a:r>
              <a:rPr lang="cs-CZ" dirty="0" smtClean="0"/>
              <a:t>pilaf) </a:t>
            </a:r>
            <a:r>
              <a:rPr lang="cs-CZ" dirty="0"/>
              <a:t>v Řecku </a:t>
            </a:r>
            <a:r>
              <a:rPr lang="cs-CZ" dirty="0" smtClean="0"/>
              <a:t>zdomácněly.</a:t>
            </a:r>
          </a:p>
        </p:txBody>
      </p:sp>
      <p:pic>
        <p:nvPicPr>
          <p:cNvPr id="7170" name="Picture 2" descr="Výsledek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149" y="1"/>
            <a:ext cx="2330118" cy="15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7475586" cy="8142515"/>
          </a:xfrm>
        </p:spPr>
        <p:txBody>
          <a:bodyPr>
            <a:normAutofit/>
          </a:bodyPr>
          <a:lstStyle/>
          <a:p>
            <a:r>
              <a:rPr lang="cs-CZ" b="1" dirty="0"/>
              <a:t>Základy turecké kuchyně </a:t>
            </a:r>
            <a:r>
              <a:rPr lang="cs-CZ" dirty="0"/>
              <a:t>jsou v Orientu, </a:t>
            </a:r>
            <a:r>
              <a:rPr lang="cs-CZ" b="1" dirty="0"/>
              <a:t>obliba zeleninových jídel na všechny způsoby </a:t>
            </a:r>
            <a:r>
              <a:rPr lang="cs-CZ" dirty="0"/>
              <a:t>(grilovaná, smažená, plněná, dušená), </a:t>
            </a:r>
            <a:r>
              <a:rPr lang="cs-CZ" dirty="0" smtClean="0"/>
              <a:t>široká </a:t>
            </a:r>
            <a:r>
              <a:rPr lang="cs-CZ" dirty="0"/>
              <a:t>škála čerstvých zeleninových salátů s mnoha druhy nápaditých dresinků, obliba sladkých rozinek, </a:t>
            </a:r>
            <a:r>
              <a:rPr lang="cs-CZ" dirty="0" smtClean="0"/>
              <a:t>pistáciových oříšků </a:t>
            </a:r>
            <a:r>
              <a:rPr lang="cs-CZ" dirty="0"/>
              <a:t>a mnoha druhů exotického aromatického koření.</a:t>
            </a:r>
          </a:p>
          <a:p>
            <a:r>
              <a:rPr lang="cs-CZ" dirty="0"/>
              <a:t> </a:t>
            </a:r>
            <a:r>
              <a:rPr lang="cs-CZ" b="1" dirty="0"/>
              <a:t>Z masných jídel </a:t>
            </a:r>
            <a:r>
              <a:rPr lang="cs-CZ" dirty="0"/>
              <a:t>– kromě islámem zakázané konzumace vepřového masa – se připravuji jídla z jehněčího, skopového, drůbeže a </a:t>
            </a:r>
            <a:r>
              <a:rPr lang="cs-CZ" dirty="0" err="1"/>
              <a:t>zřídkavěji</a:t>
            </a:r>
            <a:r>
              <a:rPr lang="cs-CZ" dirty="0"/>
              <a:t> z masa hovězího. </a:t>
            </a:r>
          </a:p>
          <a:p>
            <a:r>
              <a:rPr lang="cs-CZ" b="1" dirty="0"/>
              <a:t>Typickým tureckým jídlem je „</a:t>
            </a:r>
            <a:r>
              <a:rPr lang="cs-CZ" b="1" i="1" dirty="0"/>
              <a:t>Kebab“ </a:t>
            </a:r>
            <a:r>
              <a:rPr lang="cs-CZ" dirty="0"/>
              <a:t>podávaný na mnoho způsobů. Kebab je vždy čerstvě okrajované grilované maso z jednoho velkého kusu, složeného v syrovém stavu do válcovitého tvaru z mnoha vrstev plátkového okořeněného masa a masa mletého, z různých druhů masa. </a:t>
            </a:r>
          </a:p>
        </p:txBody>
      </p:sp>
      <p:pic>
        <p:nvPicPr>
          <p:cNvPr id="8196" name="Picture 4" descr="Výsledek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92" y="1844651"/>
            <a:ext cx="4822208" cy="34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817" y="858535"/>
            <a:ext cx="4695825" cy="1325563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Taskebab</a:t>
            </a:r>
            <a:r>
              <a:rPr lang="cs-CZ" dirty="0" smtClean="0"/>
              <a:t> z pánve, </a:t>
            </a:r>
            <a:r>
              <a:rPr lang="cs-CZ" dirty="0" err="1" smtClean="0"/>
              <a:t>Šiškebab</a:t>
            </a:r>
            <a:r>
              <a:rPr lang="cs-CZ" dirty="0" smtClean="0"/>
              <a:t>, </a:t>
            </a:r>
            <a:r>
              <a:rPr lang="cs-CZ" dirty="0" err="1" smtClean="0"/>
              <a:t>Kisir</a:t>
            </a:r>
            <a:r>
              <a:rPr lang="cs-CZ" dirty="0" smtClean="0"/>
              <a:t>, </a:t>
            </a:r>
            <a:r>
              <a:rPr lang="cs-CZ" dirty="0" err="1" smtClean="0"/>
              <a:t>Patladžánové</a:t>
            </a:r>
            <a:r>
              <a:rPr lang="cs-CZ" dirty="0" smtClean="0"/>
              <a:t> </a:t>
            </a:r>
            <a:r>
              <a:rPr lang="cs-CZ" dirty="0" err="1" smtClean="0"/>
              <a:t>Gözleme</a:t>
            </a:r>
            <a:endParaRPr lang="cs-CZ" dirty="0"/>
          </a:p>
        </p:txBody>
      </p:sp>
      <p:pic>
        <p:nvPicPr>
          <p:cNvPr id="1028" name="Picture 4" descr="kis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74" y="3892673"/>
            <a:ext cx="3761981" cy="2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.wz.cz/photo512384/t/turecka-kuchyne_wz_cz/96/Tas-kebab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077" y="10564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.wz.cz/photo512384/t/turecka-kuchyne_wz_cz/7/sis_keb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18" y="3044578"/>
            <a:ext cx="28765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Výsledek obrázk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934" y="507698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ek obrázku pro kisi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4" y="3044578"/>
            <a:ext cx="4898715" cy="36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2985</Words>
  <Application>Microsoft Office PowerPoint</Application>
  <PresentationFormat>Širokoúhlá obrazovka</PresentationFormat>
  <Paragraphs>107</Paragraphs>
  <Slides>47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Wingdings</vt:lpstr>
      <vt:lpstr>Motiv Office</vt:lpstr>
      <vt:lpstr>Řecká, turecká a balkánská kuchyně</vt:lpstr>
      <vt:lpstr>Charakteristika řecké kuchyně </vt:lpstr>
      <vt:lpstr>Prezentace aplikace PowerPoint</vt:lpstr>
      <vt:lpstr>Prezentace aplikace PowerPoint</vt:lpstr>
      <vt:lpstr>Prezentace aplikace PowerPoint</vt:lpstr>
      <vt:lpstr>Prezentace aplikace PowerPoint</vt:lpstr>
      <vt:lpstr>Charakteristika turecké kuchyně </vt:lpstr>
      <vt:lpstr>Prezentace aplikace PowerPoint</vt:lpstr>
      <vt:lpstr>Taskebab z pánve, Šiškebab, Kisir, Patladžánové Gözleme</vt:lpstr>
      <vt:lpstr>Jogurtová polévka, polévka z červené čočky, turecké placky,  jehněčí Pilaf, Burek</vt:lpstr>
      <vt:lpstr>Cacik (džadžik), dušené plněné baklažány, vařené köfte s citrónovou omáčkou</vt:lpstr>
      <vt:lpstr>Filé z tresky po turecku,  Bosporský okoun v těstíčku Filo s mátovou omáčkou</vt:lpstr>
      <vt:lpstr>Pomerančová Halva z ořechů a krupice Badem Helvasi, Dýňová dobrota Kabak Tatlisi, Ayran</vt:lpstr>
      <vt:lpstr>Baklava, Lokum (turecký med)</vt:lpstr>
      <vt:lpstr>Prezentace aplikace PowerPoint</vt:lpstr>
      <vt:lpstr>Některá turecká jídla: </vt:lpstr>
      <vt:lpstr>Gyros, chléb Pita  https://www.youtube.com/watch?v=NkQ_aYT9S2E  </vt:lpstr>
      <vt:lpstr>Kuchyně balkánských zemí </vt:lpstr>
      <vt:lpstr>Prezentace aplikace PowerPoint</vt:lpstr>
      <vt:lpstr>Prezentace aplikace PowerPoint</vt:lpstr>
      <vt:lpstr>Prezentace aplikace PowerPoint</vt:lpstr>
      <vt:lpstr>Prezentace aplikace PowerPoint</vt:lpstr>
      <vt:lpstr>Prekmurska Gibanica</vt:lpstr>
      <vt:lpstr>Prezentace aplikace PowerPoint</vt:lpstr>
      <vt:lpstr>Prezentace aplikace PowerPoint</vt:lpstr>
      <vt:lpstr>Prezentace aplikace PowerPoint</vt:lpstr>
      <vt:lpstr>Prezentace aplikace PowerPoint</vt:lpstr>
      <vt:lpstr>Některá typická jídla: </vt:lpstr>
      <vt:lpstr>Charakteristika bulharské kuchyně </vt:lpstr>
      <vt:lpstr>Prezentace aplikace PowerPoint</vt:lpstr>
      <vt:lpstr>Prezentace aplikace PowerPoint</vt:lpstr>
      <vt:lpstr>Prezentace aplikace PowerPoint</vt:lpstr>
      <vt:lpstr>Prezentace aplikace PowerPoint</vt:lpstr>
      <vt:lpstr>Typická bulharská jídla: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Charakteristika rumunské kuchyně   </vt:lpstr>
      <vt:lpstr>Sarmale, fasole batuta</vt:lpstr>
      <vt:lpstr>Prezentace aplikace PowerPoint</vt:lpstr>
      <vt:lpstr>Rumunská Braisd zelí, rumunské tradiční těsto a uzeniny 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U3V</dc:title>
  <dc:creator>Mirka</dc:creator>
  <cp:lastModifiedBy>Mirka</cp:lastModifiedBy>
  <cp:revision>39</cp:revision>
  <dcterms:created xsi:type="dcterms:W3CDTF">2016-10-09T08:42:29Z</dcterms:created>
  <dcterms:modified xsi:type="dcterms:W3CDTF">2021-03-26T08:07:08Z</dcterms:modified>
</cp:coreProperties>
</file>