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03" r:id="rId4"/>
    <p:sldId id="258" r:id="rId5"/>
    <p:sldId id="304" r:id="rId6"/>
    <p:sldId id="305" r:id="rId7"/>
    <p:sldId id="259" r:id="rId8"/>
    <p:sldId id="306" r:id="rId9"/>
    <p:sldId id="260" r:id="rId10"/>
    <p:sldId id="324" r:id="rId11"/>
    <p:sldId id="323" r:id="rId12"/>
    <p:sldId id="307" r:id="rId13"/>
    <p:sldId id="261" r:id="rId14"/>
    <p:sldId id="311" r:id="rId15"/>
    <p:sldId id="310" r:id="rId16"/>
    <p:sldId id="312" r:id="rId17"/>
    <p:sldId id="262" r:id="rId18"/>
    <p:sldId id="313" r:id="rId19"/>
    <p:sldId id="314" r:id="rId20"/>
    <p:sldId id="315" r:id="rId21"/>
    <p:sldId id="330" r:id="rId22"/>
    <p:sldId id="316" r:id="rId23"/>
    <p:sldId id="264" r:id="rId24"/>
    <p:sldId id="265" r:id="rId25"/>
    <p:sldId id="266" r:id="rId26"/>
    <p:sldId id="317" r:id="rId27"/>
    <p:sldId id="267" r:id="rId28"/>
    <p:sldId id="320" r:id="rId29"/>
    <p:sldId id="268" r:id="rId30"/>
    <p:sldId id="269" r:id="rId31"/>
    <p:sldId id="270" r:id="rId32"/>
    <p:sldId id="271" r:id="rId33"/>
    <p:sldId id="325" r:id="rId34"/>
    <p:sldId id="272" r:id="rId35"/>
    <p:sldId id="273" r:id="rId36"/>
    <p:sldId id="274" r:id="rId37"/>
    <p:sldId id="328" r:id="rId38"/>
    <p:sldId id="327" r:id="rId39"/>
    <p:sldId id="275" r:id="rId40"/>
    <p:sldId id="276" r:id="rId41"/>
    <p:sldId id="277" r:id="rId42"/>
    <p:sldId id="278" r:id="rId43"/>
    <p:sldId id="279" r:id="rId44"/>
    <p:sldId id="280" r:id="rId45"/>
    <p:sldId id="282" r:id="rId46"/>
    <p:sldId id="283" r:id="rId47"/>
    <p:sldId id="289" r:id="rId48"/>
    <p:sldId id="290" r:id="rId49"/>
    <p:sldId id="331" r:id="rId50"/>
    <p:sldId id="291" r:id="rId51"/>
    <p:sldId id="329" r:id="rId52"/>
    <p:sldId id="301" r:id="rId53"/>
    <p:sldId id="292" r:id="rId54"/>
    <p:sldId id="302" r:id="rId55"/>
    <p:sldId id="293" r:id="rId56"/>
    <p:sldId id="294" r:id="rId57"/>
    <p:sldId id="298" r:id="rId58"/>
    <p:sldId id="295" r:id="rId59"/>
    <p:sldId id="296" r:id="rId60"/>
    <p:sldId id="297" r:id="rId6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9AC0B-E9B5-4A65-A63F-4F78CAEDA738}" type="datetimeFigureOut">
              <a:rPr lang="cs-CZ" smtClean="0"/>
              <a:pPr/>
              <a:t>26.3.2021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42CBF-0D23-448C-83A4-B4C79B6745D1}" type="slidenum">
              <a:rPr lang="cs-CZ" smtClean="0"/>
              <a:pPr/>
              <a:t>‹#›</a:t>
            </a:fld>
            <a:endParaRPr lang="cs-CZ"/>
          </a:p>
        </p:txBody>
      </p:sp>
    </p:spTree>
    <p:extLst>
      <p:ext uri="{BB962C8B-B14F-4D97-AF65-F5344CB8AC3E}">
        <p14:creationId xmlns:p14="http://schemas.microsoft.com/office/powerpoint/2010/main" val="112270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7343B5D-0857-4482-9DC1-D37B72083D90}"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197057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343B5D-0857-4482-9DC1-D37B72083D90}"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424717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343B5D-0857-4482-9DC1-D37B72083D90}"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50026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7343B5D-0857-4482-9DC1-D37B72083D90}"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276048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7343B5D-0857-4482-9DC1-D37B72083D90}" type="datetimeFigureOut">
              <a:rPr lang="cs-CZ" smtClean="0"/>
              <a:pPr/>
              <a:t>26.3.2021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284363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7343B5D-0857-4482-9DC1-D37B72083D90}"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336417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7343B5D-0857-4482-9DC1-D37B72083D90}" type="datetimeFigureOut">
              <a:rPr lang="cs-CZ" smtClean="0"/>
              <a:pPr/>
              <a:t>26.3.2021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23291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7343B5D-0857-4482-9DC1-D37B72083D90}" type="datetimeFigureOut">
              <a:rPr lang="cs-CZ" smtClean="0"/>
              <a:pPr/>
              <a:t>26.3.2021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66266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7343B5D-0857-4482-9DC1-D37B72083D90}" type="datetimeFigureOut">
              <a:rPr lang="cs-CZ" smtClean="0"/>
              <a:pPr/>
              <a:t>26.3.2021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130422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7343B5D-0857-4482-9DC1-D37B72083D90}"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359819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7343B5D-0857-4482-9DC1-D37B72083D90}" type="datetimeFigureOut">
              <a:rPr lang="cs-CZ" smtClean="0"/>
              <a:pPr/>
              <a:t>26.3.2021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CE5974-EFED-4696-8B68-06991C6A25E8}" type="slidenum">
              <a:rPr lang="cs-CZ" smtClean="0"/>
              <a:pPr/>
              <a:t>‹#›</a:t>
            </a:fld>
            <a:endParaRPr lang="cs-CZ"/>
          </a:p>
        </p:txBody>
      </p:sp>
    </p:spTree>
    <p:extLst>
      <p:ext uri="{BB962C8B-B14F-4D97-AF65-F5344CB8AC3E}">
        <p14:creationId xmlns:p14="http://schemas.microsoft.com/office/powerpoint/2010/main" val="400381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43B5D-0857-4482-9DC1-D37B72083D90}" type="datetimeFigureOut">
              <a:rPr lang="cs-CZ" smtClean="0"/>
              <a:pPr/>
              <a:t>26.3.2021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E5974-EFED-4696-8B68-06991C6A25E8}" type="slidenum">
              <a:rPr lang="cs-CZ" smtClean="0"/>
              <a:pPr/>
              <a:t>‹#›</a:t>
            </a:fld>
            <a:endParaRPr lang="cs-CZ"/>
          </a:p>
        </p:txBody>
      </p:sp>
    </p:spTree>
    <p:extLst>
      <p:ext uri="{BB962C8B-B14F-4D97-AF65-F5344CB8AC3E}">
        <p14:creationId xmlns:p14="http://schemas.microsoft.com/office/powerpoint/2010/main" val="334285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s.wikipedia.org/wiki/%C5%A0pan%C4%9Blsko" TargetMode="External"/><Relationship Id="rId13" Type="http://schemas.openxmlformats.org/officeDocument/2006/relationships/hyperlink" Target="https://cs.wikipedia.org/wiki/New_York" TargetMode="External"/><Relationship Id="rId18" Type="http://schemas.openxmlformats.org/officeDocument/2006/relationships/image" Target="../media/image15.jpeg"/><Relationship Id="rId3" Type="http://schemas.openxmlformats.org/officeDocument/2006/relationships/hyperlink" Target="https://cs.wikipedia.org/wiki/Nizozemsko" TargetMode="External"/><Relationship Id="rId7" Type="http://schemas.openxmlformats.org/officeDocument/2006/relationships/hyperlink" Target="https://cs.wikipedia.org/wiki/N%C4%9Bmecko" TargetMode="External"/><Relationship Id="rId12" Type="http://schemas.openxmlformats.org/officeDocument/2006/relationships/hyperlink" Target="https://cs.wikipedia.org/wiki/Irsko" TargetMode="External"/><Relationship Id="rId17" Type="http://schemas.openxmlformats.org/officeDocument/2006/relationships/hyperlink" Target="https://cs.wikipedia.org/wiki/Las_Vegas" TargetMode="External"/><Relationship Id="rId2" Type="http://schemas.openxmlformats.org/officeDocument/2006/relationships/hyperlink" Target="https://cs.wikipedia.org/wiki/Rakousko" TargetMode="External"/><Relationship Id="rId16" Type="http://schemas.openxmlformats.org/officeDocument/2006/relationships/hyperlink" Target="https://cs.wikipedia.org/wiki/Los_Angeles" TargetMode="External"/><Relationship Id="rId1" Type="http://schemas.openxmlformats.org/officeDocument/2006/relationships/slideLayout" Target="../slideLayouts/slideLayout2.xml"/><Relationship Id="rId6" Type="http://schemas.openxmlformats.org/officeDocument/2006/relationships/hyperlink" Target="https://cs.wikipedia.org/wiki/It%C3%A1lie" TargetMode="External"/><Relationship Id="rId11" Type="http://schemas.openxmlformats.org/officeDocument/2006/relationships/hyperlink" Target="https://cs.wikipedia.org/wiki/Velk%C3%A1_Brit%C3%A1nie_(ostrov)" TargetMode="External"/><Relationship Id="rId5" Type="http://schemas.openxmlformats.org/officeDocument/2006/relationships/hyperlink" Target="https://cs.wikipedia.org/wiki/Lucembursko" TargetMode="External"/><Relationship Id="rId15" Type="http://schemas.openxmlformats.org/officeDocument/2006/relationships/hyperlink" Target="https://cs.wikipedia.org/wiki/Tokio" TargetMode="External"/><Relationship Id="rId10" Type="http://schemas.openxmlformats.org/officeDocument/2006/relationships/hyperlink" Target="https://cs.wikipedia.org/wiki/%C5%A0v%C3%BDcarsko" TargetMode="External"/><Relationship Id="rId4" Type="http://schemas.openxmlformats.org/officeDocument/2006/relationships/hyperlink" Target="https://cs.wikipedia.org/wiki/Belgie" TargetMode="External"/><Relationship Id="rId9" Type="http://schemas.openxmlformats.org/officeDocument/2006/relationships/hyperlink" Target="https://cs.wikipedia.org/wiki/Portugalsko" TargetMode="External"/><Relationship Id="rId14" Type="http://schemas.openxmlformats.org/officeDocument/2006/relationships/hyperlink" Target="https://cs.wikipedia.org/wiki/San_Francisc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hyperlink" Target="http://www.grandrestaurant.cz/uvodni-strana" TargetMode="External"/><Relationship Id="rId1" Type="http://schemas.openxmlformats.org/officeDocument/2006/relationships/slideLayout" Target="../slideLayouts/slideLayout7.xml"/><Relationship Id="rId6" Type="http://schemas.openxmlformats.org/officeDocument/2006/relationships/hyperlink" Target="http://www.gurman.cz/uvodni-strana/" TargetMode="External"/><Relationship Id="rId5" Type="http://schemas.openxmlformats.org/officeDocument/2006/relationships/image" Target="../media/image26.gif"/><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www.youtube.com/watch?v=FFhctkcpeE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czechspecials.cz/certified-restaurants/klasterni-pivovar-strahov-a-restaurace-svaty-norb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youtube.com/watch?v=FFhctkcpeEI"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Světové gastronomické trendy, charakteristika a vývoj</a:t>
            </a:r>
            <a:r>
              <a:rPr lang="cs-CZ" dirty="0"/>
              <a:t/>
            </a:r>
            <a:br>
              <a:rPr lang="cs-CZ" dirty="0"/>
            </a:b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84194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9753" y="365124"/>
            <a:ext cx="11779133" cy="6492875"/>
          </a:xfrm>
        </p:spPr>
        <p:txBody>
          <a:bodyPr>
            <a:normAutofit fontScale="85000" lnSpcReduction="20000"/>
          </a:bodyPr>
          <a:lstStyle/>
          <a:p>
            <a:r>
              <a:rPr lang="cs-CZ" b="1" dirty="0" err="1"/>
              <a:t>Michelinské</a:t>
            </a:r>
            <a:r>
              <a:rPr lang="cs-CZ" b="1" dirty="0"/>
              <a:t> hvězdičky </a:t>
            </a:r>
            <a:r>
              <a:rPr lang="cs-CZ" dirty="0"/>
              <a:t>jsou jedním z nejprestižnějších hodnocení, které může restaurace vůbec získat. </a:t>
            </a:r>
            <a:endParaRPr lang="cs-CZ" dirty="0" smtClean="0"/>
          </a:p>
          <a:p>
            <a:r>
              <a:rPr lang="cs-CZ" dirty="0" smtClean="0"/>
              <a:t>Hvězdička </a:t>
            </a:r>
            <a:r>
              <a:rPr lang="cs-CZ" dirty="0"/>
              <a:t>se v průvodci objevila poprvé v roce </a:t>
            </a:r>
            <a:r>
              <a:rPr lang="cs-CZ" b="1" dirty="0"/>
              <a:t>1926</a:t>
            </a:r>
            <a:r>
              <a:rPr lang="cs-CZ" dirty="0"/>
              <a:t>, aby upozornila cestující motoristy na možnost dobře se najíst. O několik let později se stupnice rozrostla až na tři hvězdičky, které zůstaly dodnes. </a:t>
            </a:r>
            <a:endParaRPr lang="cs-CZ" b="1" dirty="0" smtClean="0"/>
          </a:p>
          <a:p>
            <a:r>
              <a:rPr lang="cs-CZ" dirty="0" smtClean="0"/>
              <a:t>Hvězdy </a:t>
            </a:r>
            <a:r>
              <a:rPr lang="cs-CZ" dirty="0"/>
              <a:t>jsou udělovány v poměrně malém množství, pro představu v České republice jsou jen dvě restaurace, které na takové ohodnocení dosáhly, a to „jen“ na první z hvězdiček. </a:t>
            </a:r>
            <a:endParaRPr lang="cs-CZ" dirty="0" smtClean="0"/>
          </a:p>
          <a:p>
            <a:r>
              <a:rPr lang="cs-CZ" dirty="0" smtClean="0"/>
              <a:t>Autoři </a:t>
            </a:r>
            <a:r>
              <a:rPr lang="cs-CZ" dirty="0"/>
              <a:t>recenzí v průvodci se tak snaží garantovat, že ohodnocená restaurace skutečně uspokojí i tu nejnáročnější klientelu. Součástí průvodce je také doporučení vybraných specialit pro každou z ohodnocených restaurací.</a:t>
            </a:r>
          </a:p>
          <a:p>
            <a:r>
              <a:rPr lang="cs-CZ" dirty="0"/>
              <a:t>Hodnocení restaurací probíhá naprosto anonymně, inspektoři svou návštěvu dopředu nehlásí a jejich identita a dokonce i počet zůstává utajený. </a:t>
            </a:r>
            <a:endParaRPr lang="cs-CZ" dirty="0" smtClean="0"/>
          </a:p>
          <a:p>
            <a:r>
              <a:rPr lang="cs-CZ" dirty="0" smtClean="0"/>
              <a:t>Ziskem </a:t>
            </a:r>
            <a:r>
              <a:rPr lang="cs-CZ" dirty="0"/>
              <a:t>hvězdičky však boj restaurace nekončí, neboť udržet si hodnocení je mnohdy pro podniky ještě náročnější, než jeho pouhý zisk. </a:t>
            </a:r>
            <a:endParaRPr lang="cs-CZ" dirty="0" smtClean="0"/>
          </a:p>
          <a:p>
            <a:r>
              <a:rPr lang="cs-CZ" dirty="0" smtClean="0"/>
              <a:t>Standardy </a:t>
            </a:r>
            <a:r>
              <a:rPr lang="cs-CZ" dirty="0" err="1"/>
              <a:t>Michelin</a:t>
            </a:r>
            <a:r>
              <a:rPr lang="cs-CZ" dirty="0"/>
              <a:t> požadují, aby inspektoři navštívili hodnocené restaurace zhruba každých 18 měsíců a svou recenzi podle toho doplnili či upravili.</a:t>
            </a:r>
          </a:p>
          <a:p>
            <a:r>
              <a:rPr lang="cs-CZ" b="1" dirty="0"/>
              <a:t>Prestiž dosaženého ocenění </a:t>
            </a:r>
            <a:r>
              <a:rPr lang="cs-CZ" dirty="0"/>
              <a:t>dobře ilustruje stav na britských ostrovech, kde bylo recenzováno přes pět tisíc restaurací. Jednu hvězdičku, tedy velmi dobrou restauraci ve svém oboru získalo 98 podniků, dvě hvězdičky, označení pro podnik, kvůli kterému se vyplatí zajížďka, získalo pouze 11 restaurací, a tři hvězdičky, nejvyšší hodnocení pro podnik, kvůli kterému se vyplatí vypravit se klidně i „přes půl světa“ získaly pouhé tři restaurace.</a:t>
            </a:r>
          </a:p>
          <a:p>
            <a:endParaRPr lang="cs-CZ" dirty="0"/>
          </a:p>
        </p:txBody>
      </p:sp>
    </p:spTree>
    <p:extLst>
      <p:ext uri="{BB962C8B-B14F-4D97-AF65-F5344CB8AC3E}">
        <p14:creationId xmlns:p14="http://schemas.microsoft.com/office/powerpoint/2010/main" val="240682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82879" y="365124"/>
            <a:ext cx="11878887" cy="6492875"/>
          </a:xfrm>
        </p:spPr>
        <p:txBody>
          <a:bodyPr>
            <a:normAutofit fontScale="85000" lnSpcReduction="20000"/>
          </a:bodyPr>
          <a:lstStyle/>
          <a:p>
            <a:r>
              <a:rPr lang="cs-CZ" dirty="0"/>
              <a:t>Jako </a:t>
            </a:r>
            <a:r>
              <a:rPr lang="cs-CZ" b="1" dirty="0" err="1"/>
              <a:t>Michelinské</a:t>
            </a:r>
            <a:r>
              <a:rPr lang="cs-CZ" b="1" dirty="0"/>
              <a:t> restaurace </a:t>
            </a:r>
            <a:r>
              <a:rPr lang="cs-CZ" dirty="0"/>
              <a:t>označujeme ty podniky, které dosáhly určitého hodnocení v prestižním Průvodci </a:t>
            </a:r>
            <a:r>
              <a:rPr lang="cs-CZ" dirty="0" err="1"/>
              <a:t>Michelin</a:t>
            </a:r>
            <a:r>
              <a:rPr lang="cs-CZ" dirty="0"/>
              <a:t> (v originále </a:t>
            </a:r>
            <a:r>
              <a:rPr lang="cs-CZ" dirty="0" err="1"/>
              <a:t>Le</a:t>
            </a:r>
            <a:r>
              <a:rPr lang="cs-CZ" dirty="0"/>
              <a:t> </a:t>
            </a:r>
            <a:r>
              <a:rPr lang="cs-CZ" dirty="0" err="1"/>
              <a:t>Guide</a:t>
            </a:r>
            <a:r>
              <a:rPr lang="cs-CZ" dirty="0"/>
              <a:t> </a:t>
            </a:r>
            <a:r>
              <a:rPr lang="cs-CZ" dirty="0" err="1"/>
              <a:t>Michelin</a:t>
            </a:r>
            <a:r>
              <a:rPr lang="cs-CZ" dirty="0"/>
              <a:t>). </a:t>
            </a:r>
            <a:endParaRPr lang="cs-CZ" dirty="0" smtClean="0"/>
          </a:p>
          <a:p>
            <a:r>
              <a:rPr lang="cs-CZ" dirty="0" smtClean="0"/>
              <a:t>Tento </a:t>
            </a:r>
            <a:r>
              <a:rPr lang="cs-CZ" dirty="0"/>
              <a:t>průvodce s více než stoletou tradicí si klade za cíl zrecenzovat a doporučit restaurace s nejprestižnější a nejlepší kuchyní. </a:t>
            </a:r>
            <a:endParaRPr lang="cs-CZ" dirty="0" smtClean="0"/>
          </a:p>
          <a:p>
            <a:r>
              <a:rPr lang="cs-CZ" dirty="0" smtClean="0"/>
              <a:t>Vydává </a:t>
            </a:r>
            <a:r>
              <a:rPr lang="cs-CZ" dirty="0"/>
              <a:t>se ve více než dvanácti zemích a obsahuje recenze více než 45 000 restaurací (a hotelů) po celém světě, zejména pak v Evropě.</a:t>
            </a:r>
          </a:p>
          <a:p>
            <a:r>
              <a:rPr lang="cs-CZ" dirty="0"/>
              <a:t>Hodnocení restaurací je určeno hned v několika rovinách, tou hlavní a nejdůležitější jsou takzvané </a:t>
            </a:r>
            <a:r>
              <a:rPr lang="cs-CZ" b="1" dirty="0" err="1"/>
              <a:t>Michelinské</a:t>
            </a:r>
            <a:r>
              <a:rPr lang="cs-CZ" b="1" dirty="0"/>
              <a:t> hvězdičky, které dostávají podniky za svou výjimečnou kvalitu. </a:t>
            </a:r>
            <a:endParaRPr lang="cs-CZ" b="1" dirty="0" smtClean="0"/>
          </a:p>
          <a:p>
            <a:r>
              <a:rPr lang="cs-CZ" dirty="0" smtClean="0"/>
              <a:t>Druhou </a:t>
            </a:r>
            <a:r>
              <a:rPr lang="cs-CZ" dirty="0"/>
              <a:t>stupnicí jsou „</a:t>
            </a:r>
            <a:r>
              <a:rPr lang="cs-CZ" b="1" dirty="0"/>
              <a:t>příbory“, které naopak odrážejí úroveň a atmosféru restaurace</a:t>
            </a:r>
            <a:r>
              <a:rPr lang="cs-CZ" dirty="0"/>
              <a:t>. </a:t>
            </a:r>
            <a:r>
              <a:rPr lang="cs-CZ" dirty="0" smtClean="0"/>
              <a:t>Na rozdíl </a:t>
            </a:r>
            <a:r>
              <a:rPr lang="cs-CZ" dirty="0"/>
              <a:t>od hvězdiček má určitý počet „příborů“ přidělena každá zrecenzovaná restaurace, a to na stupnici od jedné („docela příjemná restaurace“) do pěti („luxusní restaurace“). Variantou je pak ještě </a:t>
            </a:r>
            <a:r>
              <a:rPr lang="cs-CZ" b="1" dirty="0"/>
              <a:t>červené zbarvení příborů</a:t>
            </a:r>
            <a:r>
              <a:rPr lang="cs-CZ" dirty="0"/>
              <a:t>, které označuje </a:t>
            </a:r>
            <a:r>
              <a:rPr lang="cs-CZ" b="1" dirty="0"/>
              <a:t>výjimečně příjemnou restauraci</a:t>
            </a:r>
            <a:r>
              <a:rPr lang="cs-CZ" dirty="0"/>
              <a:t>. </a:t>
            </a:r>
            <a:endParaRPr lang="cs-CZ" dirty="0" smtClean="0"/>
          </a:p>
          <a:p>
            <a:r>
              <a:rPr lang="cs-CZ" dirty="0" smtClean="0"/>
              <a:t>Poslední </a:t>
            </a:r>
            <a:r>
              <a:rPr lang="cs-CZ" dirty="0"/>
              <a:t>ze škály nejvýznamnějších hodnocení je </a:t>
            </a:r>
            <a:r>
              <a:rPr lang="cs-CZ" b="1" dirty="0" err="1"/>
              <a:t>Bib</a:t>
            </a:r>
            <a:r>
              <a:rPr lang="cs-CZ" b="1" dirty="0"/>
              <a:t> </a:t>
            </a:r>
            <a:r>
              <a:rPr lang="cs-CZ" b="1" dirty="0" err="1"/>
              <a:t>Gourmand</a:t>
            </a:r>
            <a:r>
              <a:rPr lang="cs-CZ" dirty="0"/>
              <a:t>, „doporučení </a:t>
            </a:r>
            <a:r>
              <a:rPr lang="cs-CZ" dirty="0" err="1"/>
              <a:t>Bibenda</a:t>
            </a:r>
            <a:r>
              <a:rPr lang="cs-CZ" dirty="0"/>
              <a:t>, panáčka </a:t>
            </a:r>
            <a:r>
              <a:rPr lang="cs-CZ" dirty="0" err="1"/>
              <a:t>Michelin</a:t>
            </a:r>
            <a:r>
              <a:rPr lang="cs-CZ" dirty="0"/>
              <a:t>“, které se uděluje podnikům, jejichž menu nepřesáhne cenu </a:t>
            </a:r>
            <a:r>
              <a:rPr lang="cs-CZ" b="1" dirty="0"/>
              <a:t>28 </a:t>
            </a:r>
            <a:r>
              <a:rPr lang="cs-CZ" dirty="0" smtClean="0"/>
              <a:t> €.</a:t>
            </a:r>
            <a:endParaRPr lang="cs-CZ" dirty="0"/>
          </a:p>
          <a:p>
            <a:r>
              <a:rPr lang="cs-CZ" dirty="0"/>
              <a:t>Mezi další symboly, které mohou podniky získat, patří </a:t>
            </a:r>
            <a:r>
              <a:rPr lang="cs-CZ" b="1" dirty="0"/>
              <a:t>mince</a:t>
            </a:r>
            <a:r>
              <a:rPr lang="cs-CZ" dirty="0"/>
              <a:t>, určující, zda podnik má v nabídce jídlo do určité cenové hladiny. Tato hladina se v každém státě liší, v současné době je </a:t>
            </a:r>
            <a:r>
              <a:rPr lang="cs-CZ" b="1" dirty="0"/>
              <a:t>ve Francii </a:t>
            </a:r>
            <a:r>
              <a:rPr lang="cs-CZ" dirty="0"/>
              <a:t>určena na </a:t>
            </a:r>
            <a:r>
              <a:rPr lang="cs-CZ" b="1" dirty="0"/>
              <a:t>16,50 €</a:t>
            </a:r>
            <a:r>
              <a:rPr lang="cs-CZ" dirty="0"/>
              <a:t>. </a:t>
            </a:r>
            <a:endParaRPr lang="cs-CZ" dirty="0" smtClean="0"/>
          </a:p>
          <a:p>
            <a:r>
              <a:rPr lang="cs-CZ" b="1" dirty="0" smtClean="0"/>
              <a:t>Černé </a:t>
            </a:r>
            <a:r>
              <a:rPr lang="cs-CZ" b="1" dirty="0"/>
              <a:t>a červené symboly zobrazují zajímavý, respektive velkolepý výhled</a:t>
            </a:r>
            <a:r>
              <a:rPr lang="cs-CZ" dirty="0"/>
              <a:t>, tedy to, zda restaurace umožňuje povečeřet s nádherným výhledem. </a:t>
            </a:r>
            <a:endParaRPr lang="cs-CZ" dirty="0" smtClean="0"/>
          </a:p>
          <a:p>
            <a:r>
              <a:rPr lang="cs-CZ" dirty="0" smtClean="0"/>
              <a:t>Ikonka </a:t>
            </a:r>
            <a:r>
              <a:rPr lang="cs-CZ" b="1" dirty="0"/>
              <a:t>hroznů </a:t>
            </a:r>
            <a:r>
              <a:rPr lang="cs-CZ" dirty="0"/>
              <a:t>je pak symbolem toho, že restaurace nabízí zajímavou nabídku </a:t>
            </a:r>
            <a:r>
              <a:rPr lang="cs-CZ" b="1" dirty="0"/>
              <a:t>vín</a:t>
            </a:r>
            <a:r>
              <a:rPr lang="cs-CZ" dirty="0"/>
              <a:t>.</a:t>
            </a:r>
          </a:p>
          <a:p>
            <a:endParaRPr lang="cs-CZ" dirty="0"/>
          </a:p>
        </p:txBody>
      </p:sp>
    </p:spTree>
    <p:extLst>
      <p:ext uri="{BB962C8B-B14F-4D97-AF65-F5344CB8AC3E}">
        <p14:creationId xmlns:p14="http://schemas.microsoft.com/office/powerpoint/2010/main" val="416833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496552"/>
            <a:ext cx="7547019" cy="6767848"/>
          </a:xfrm>
        </p:spPr>
        <p:txBody>
          <a:bodyPr>
            <a:normAutofit fontScale="92500" lnSpcReduction="20000"/>
          </a:bodyPr>
          <a:lstStyle/>
          <a:p>
            <a:r>
              <a:rPr lang="cs-CZ" b="1" dirty="0" smtClean="0"/>
              <a:t>Červený průvodce </a:t>
            </a:r>
            <a:r>
              <a:rPr lang="cs-CZ" b="1" dirty="0" err="1" smtClean="0"/>
              <a:t>Michelin</a:t>
            </a:r>
            <a:r>
              <a:rPr lang="cs-CZ" b="1" dirty="0" smtClean="0"/>
              <a:t> </a:t>
            </a:r>
            <a:r>
              <a:rPr lang="cs-CZ" dirty="0" smtClean="0"/>
              <a:t>hodnotí 1-3 hvězdami restaurace výjimečné kvality, používá anonymní inspekci a neohlašuje předem svou návštěvu. Ve Francii je nyní 9 000 restaurací, které se mohou pyšnit 1-3 hvězdami </a:t>
            </a:r>
            <a:r>
              <a:rPr lang="cs-CZ" dirty="0" err="1" smtClean="0"/>
              <a:t>Michelin</a:t>
            </a:r>
            <a:r>
              <a:rPr lang="cs-CZ" dirty="0" smtClean="0"/>
              <a:t>. </a:t>
            </a:r>
          </a:p>
          <a:p>
            <a:r>
              <a:rPr lang="cs-CZ" dirty="0" smtClean="0"/>
              <a:t>V dnešní době je pro gastronomy nejvyhledávanější právě červený průvodce, který zahrnuje nejen Francii, ale celý gastronomický svět. </a:t>
            </a:r>
          </a:p>
          <a:p>
            <a:r>
              <a:rPr lang="cs-CZ" b="1" dirty="0" smtClean="0"/>
              <a:t>Společnost </a:t>
            </a:r>
            <a:r>
              <a:rPr lang="cs-CZ" b="1" dirty="0" err="1"/>
              <a:t>Michelin</a:t>
            </a:r>
            <a:r>
              <a:rPr lang="cs-CZ" b="1" dirty="0"/>
              <a:t> vydává také Zeleného Průvodce </a:t>
            </a:r>
            <a:r>
              <a:rPr lang="cs-CZ" b="1" dirty="0" err="1"/>
              <a:t>Michelin</a:t>
            </a:r>
            <a:r>
              <a:rPr lang="cs-CZ" b="1" dirty="0"/>
              <a:t> (</a:t>
            </a:r>
            <a:r>
              <a:rPr lang="cs-CZ" b="1" dirty="0" err="1"/>
              <a:t>Michelin</a:t>
            </a:r>
            <a:r>
              <a:rPr lang="cs-CZ" b="1" dirty="0"/>
              <a:t> Green </a:t>
            </a:r>
            <a:r>
              <a:rPr lang="cs-CZ" b="1" dirty="0" err="1"/>
              <a:t>Guide</a:t>
            </a:r>
            <a:r>
              <a:rPr lang="cs-CZ" b="1" dirty="0"/>
              <a:t>) </a:t>
            </a:r>
            <a:r>
              <a:rPr lang="cs-CZ" dirty="0"/>
              <a:t>pro cestování a turistický ruch, stejně jako několik novějších publikací jako </a:t>
            </a:r>
            <a:r>
              <a:rPr lang="cs-CZ" dirty="0" err="1"/>
              <a:t>Guide</a:t>
            </a:r>
            <a:r>
              <a:rPr lang="cs-CZ" dirty="0"/>
              <a:t> </a:t>
            </a:r>
            <a:r>
              <a:rPr lang="cs-CZ" dirty="0" err="1"/>
              <a:t>Voyageur</a:t>
            </a:r>
            <a:r>
              <a:rPr lang="cs-CZ" dirty="0"/>
              <a:t> </a:t>
            </a:r>
            <a:r>
              <a:rPr lang="cs-CZ" dirty="0" err="1"/>
              <a:t>Pratique</a:t>
            </a:r>
            <a:r>
              <a:rPr lang="cs-CZ" dirty="0"/>
              <a:t> (samostatné cestování), </a:t>
            </a:r>
            <a:r>
              <a:rPr lang="cs-CZ" b="1" dirty="0" err="1"/>
              <a:t>Guide</a:t>
            </a:r>
            <a:r>
              <a:rPr lang="cs-CZ" b="1" dirty="0"/>
              <a:t> </a:t>
            </a:r>
            <a:r>
              <a:rPr lang="cs-CZ" b="1" dirty="0" err="1"/>
              <a:t>Gourmand</a:t>
            </a:r>
            <a:r>
              <a:rPr lang="cs-CZ" b="1" dirty="0"/>
              <a:t> </a:t>
            </a:r>
            <a:r>
              <a:rPr lang="cs-CZ" dirty="0"/>
              <a:t>(dobře hodnocené restaurace), </a:t>
            </a:r>
            <a:r>
              <a:rPr lang="cs-CZ" b="1" dirty="0" err="1"/>
              <a:t>Guide</a:t>
            </a:r>
            <a:r>
              <a:rPr lang="cs-CZ" b="1" dirty="0"/>
              <a:t> </a:t>
            </a:r>
            <a:r>
              <a:rPr lang="cs-CZ" b="1" dirty="0" err="1"/>
              <a:t>Escapade</a:t>
            </a:r>
            <a:r>
              <a:rPr lang="cs-CZ" b="1" dirty="0"/>
              <a:t> </a:t>
            </a:r>
            <a:r>
              <a:rPr lang="cs-CZ" dirty="0"/>
              <a:t>(rychlá občerstvení) a </a:t>
            </a:r>
            <a:r>
              <a:rPr lang="cs-CZ" b="1" dirty="0" err="1"/>
              <a:t>Guide</a:t>
            </a:r>
            <a:r>
              <a:rPr lang="cs-CZ" b="1" dirty="0"/>
              <a:t> </a:t>
            </a:r>
            <a:r>
              <a:rPr lang="cs-CZ" b="1" dirty="0" err="1"/>
              <a:t>Coup</a:t>
            </a:r>
            <a:r>
              <a:rPr lang="cs-CZ" b="1" dirty="0"/>
              <a:t> de </a:t>
            </a:r>
            <a:r>
              <a:rPr lang="cs-CZ" b="1" dirty="0" err="1"/>
              <a:t>Cœur</a:t>
            </a:r>
            <a:r>
              <a:rPr lang="cs-CZ" b="1" dirty="0"/>
              <a:t> </a:t>
            </a:r>
            <a:r>
              <a:rPr lang="cs-CZ" dirty="0"/>
              <a:t>(popis hotelů).</a:t>
            </a:r>
          </a:p>
          <a:p>
            <a:r>
              <a:rPr lang="cs-CZ" b="1" dirty="0" smtClean="0"/>
              <a:t>Zelený </a:t>
            </a:r>
            <a:r>
              <a:rPr lang="cs-CZ" b="1" dirty="0"/>
              <a:t>průvodce </a:t>
            </a:r>
            <a:r>
              <a:rPr lang="cs-CZ" b="1" dirty="0" err="1"/>
              <a:t>Michelin</a:t>
            </a:r>
            <a:r>
              <a:rPr lang="cs-CZ" b="1" dirty="0"/>
              <a:t> </a:t>
            </a:r>
            <a:r>
              <a:rPr lang="cs-CZ" dirty="0"/>
              <a:t>obsahuje základní informace a abecední seznam, popisující hlavní zajímavosti hodnocených podniků. Stejně jako Červený průvodce </a:t>
            </a:r>
            <a:r>
              <a:rPr lang="cs-CZ" dirty="0" err="1"/>
              <a:t>Michelin</a:t>
            </a:r>
            <a:r>
              <a:rPr lang="cs-CZ" dirty="0"/>
              <a:t> používá 3 hvězdičkový systém, doporučující speciality v podnicích</a:t>
            </a:r>
            <a:r>
              <a:rPr lang="cs-CZ" dirty="0" smtClean="0"/>
              <a:t>.</a:t>
            </a:r>
            <a:endParaRPr lang="cs-CZ" dirty="0"/>
          </a:p>
        </p:txBody>
      </p:sp>
      <p:pic>
        <p:nvPicPr>
          <p:cNvPr id="7170" name="Picture 2" descr="Výsledek obrázku pro &amp;Ccaron;ervený pr&amp;uring;vodce Michel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7019" y="-1"/>
            <a:ext cx="2529779" cy="41856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ýsledek obrázku pro Zelený pr&amp;uring;vodce Michel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8331" y="0"/>
            <a:ext cx="2917065" cy="2917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visející obrá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713" y="4191000"/>
            <a:ext cx="2068287" cy="241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7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90101" y="1553737"/>
            <a:ext cx="10515600" cy="1325563"/>
          </a:xfrm>
        </p:spPr>
        <p:txBody>
          <a:bodyPr/>
          <a:lstStyle/>
          <a:p>
            <a:endParaRPr lang="cs-CZ" dirty="0"/>
          </a:p>
        </p:txBody>
      </p:sp>
      <p:sp>
        <p:nvSpPr>
          <p:cNvPr id="3" name="Zástupný symbol pro obsah 2"/>
          <p:cNvSpPr>
            <a:spLocks noGrp="1"/>
          </p:cNvSpPr>
          <p:nvPr>
            <p:ph idx="1"/>
          </p:nvPr>
        </p:nvSpPr>
        <p:spPr>
          <a:xfrm>
            <a:off x="1" y="223456"/>
            <a:ext cx="5168348" cy="6492875"/>
          </a:xfrm>
        </p:spPr>
        <p:txBody>
          <a:bodyPr>
            <a:normAutofit/>
          </a:bodyPr>
          <a:lstStyle/>
          <a:p>
            <a:r>
              <a:rPr lang="cs-CZ" b="1" dirty="0"/>
              <a:t>První edici průvodce po F</a:t>
            </a:r>
            <a:r>
              <a:rPr lang="cs-CZ" b="1" dirty="0" smtClean="0"/>
              <a:t>rancii vydal André </a:t>
            </a:r>
            <a:r>
              <a:rPr lang="cs-CZ" b="1" dirty="0" err="1" smtClean="0"/>
              <a:t>Michelin</a:t>
            </a:r>
            <a:r>
              <a:rPr lang="cs-CZ" b="1" dirty="0" smtClean="0"/>
              <a:t> v roce 1888</a:t>
            </a:r>
            <a:r>
              <a:rPr lang="cs-CZ" dirty="0" smtClean="0"/>
              <a:t>, </a:t>
            </a:r>
            <a:r>
              <a:rPr lang="cs-CZ" dirty="0"/>
              <a:t>měla pomoci řidičům při parkování jejich aut, hledání příjemného ubytování a možností dobře se najíst při cestování. </a:t>
            </a:r>
            <a:endParaRPr lang="cs-CZ" dirty="0" smtClean="0"/>
          </a:p>
          <a:p>
            <a:r>
              <a:rPr lang="cs-CZ" dirty="0" smtClean="0"/>
              <a:t>Průvodce </a:t>
            </a:r>
            <a:r>
              <a:rPr lang="cs-CZ" dirty="0"/>
              <a:t>obsahoval adresy benzinových pump, garáží, autoopraven a také informace o cenách paliva a otevírací doby restaurací, v letech </a:t>
            </a:r>
            <a:r>
              <a:rPr lang="cs-CZ" dirty="0" smtClean="0"/>
              <a:t>1900 – 1920 se </a:t>
            </a:r>
            <a:r>
              <a:rPr lang="cs-CZ" dirty="0"/>
              <a:t>rozdával zdarma. </a:t>
            </a:r>
          </a:p>
          <a:p>
            <a:pPr marL="0" indent="0">
              <a:buNone/>
            </a:pPr>
            <a:endParaRPr lang="cs-CZ" dirty="0"/>
          </a:p>
        </p:txBody>
      </p:sp>
      <p:pic>
        <p:nvPicPr>
          <p:cNvPr id="10244" name="Picture 4" descr="Výsledek obrázku pro André Michel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504" y="347133"/>
            <a:ext cx="4744825" cy="31838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Výsledek obrázku pro André Michel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982" y="3311654"/>
            <a:ext cx="2396740" cy="311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1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773" y="2915141"/>
            <a:ext cx="5897451" cy="1325563"/>
          </a:xfrm>
        </p:spPr>
        <p:txBody>
          <a:bodyPr>
            <a:noAutofit/>
          </a:bodyPr>
          <a:lstStyle/>
          <a:p>
            <a:r>
              <a:rPr lang="cs-CZ" sz="2800" dirty="0"/>
              <a:t>Kniha poprvé v roce 1926 představila hodnocení podniku hvězdičkou, aby upozornila na jeho dobrou kuchyni. </a:t>
            </a:r>
            <a:r>
              <a:rPr lang="cs-CZ" sz="2800" dirty="0" smtClean="0"/>
              <a:t/>
            </a:r>
            <a:br>
              <a:rPr lang="cs-CZ" sz="2800" dirty="0" smtClean="0"/>
            </a:br>
            <a:r>
              <a:rPr lang="cs-CZ" sz="2800" dirty="0" smtClean="0"/>
              <a:t>Dvě </a:t>
            </a:r>
            <a:r>
              <a:rPr lang="cs-CZ" sz="2800" dirty="0"/>
              <a:t>a tři hvězdičky byly přidány na počátku 30. let dvacátého století. </a:t>
            </a:r>
            <a:r>
              <a:rPr lang="cs-CZ" sz="2800" dirty="0" smtClean="0"/>
              <a:t/>
            </a:r>
            <a:br>
              <a:rPr lang="cs-CZ" sz="2800" dirty="0" smtClean="0"/>
            </a:br>
            <a:r>
              <a:rPr lang="cs-CZ" sz="2800" dirty="0" smtClean="0"/>
              <a:t>Protože </a:t>
            </a:r>
            <a:r>
              <a:rPr lang="cs-CZ" sz="2800" dirty="0"/>
              <a:t>se cestování stále více rozšiřovalo, systém hvězdiček se rozvíjel a průvodce se dostal i do dalších zemí. </a:t>
            </a:r>
            <a:br>
              <a:rPr lang="cs-CZ" sz="2800" dirty="0"/>
            </a:br>
            <a:endParaRPr lang="cs-CZ" sz="2800" dirty="0"/>
          </a:p>
        </p:txBody>
      </p:sp>
      <p:pic>
        <p:nvPicPr>
          <p:cNvPr id="4" name="Picture 2" descr="Výsledek obrázku pro André Micheli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90952" y="90913"/>
            <a:ext cx="5422005" cy="672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7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15910"/>
            <a:ext cx="6426558" cy="6742090"/>
          </a:xfrm>
        </p:spPr>
        <p:txBody>
          <a:bodyPr>
            <a:normAutofit fontScale="92500"/>
          </a:bodyPr>
          <a:lstStyle/>
          <a:p>
            <a:pPr>
              <a:buNone/>
            </a:pPr>
            <a:r>
              <a:rPr lang="cs-CZ" dirty="0"/>
              <a:t>V dnešní době série obsahuje 12 průvodců s více než 45 000 hotely a restauracemi napříč Evropou a jen ve Francii jej bylo prodáno 30 miliónů kusů od doby, co průvodce poprvé vyšel. </a:t>
            </a:r>
            <a:endParaRPr lang="cs-CZ" dirty="0" smtClean="0"/>
          </a:p>
          <a:p>
            <a:pPr>
              <a:buNone/>
            </a:pPr>
            <a:r>
              <a:rPr lang="cs-CZ" b="1" dirty="0" smtClean="0"/>
              <a:t>Červený </a:t>
            </a:r>
            <a:r>
              <a:rPr lang="cs-CZ" b="1" dirty="0"/>
              <a:t>průvodce </a:t>
            </a:r>
            <a:r>
              <a:rPr lang="cs-CZ" b="1" dirty="0" err="1"/>
              <a:t>Mic</a:t>
            </a:r>
            <a:r>
              <a:rPr lang="cs-CZ" dirty="0" err="1"/>
              <a:t>helin</a:t>
            </a:r>
            <a:r>
              <a:rPr lang="cs-CZ" dirty="0"/>
              <a:t> </a:t>
            </a:r>
            <a:r>
              <a:rPr lang="cs-CZ" dirty="0" smtClean="0"/>
              <a:t>pokrývá </a:t>
            </a:r>
            <a:r>
              <a:rPr lang="cs-CZ" dirty="0"/>
              <a:t>Francii, </a:t>
            </a:r>
            <a:r>
              <a:rPr lang="cs-CZ" u="sng" dirty="0">
                <a:hlinkClick r:id="rId2" tooltip="Rakousko"/>
              </a:rPr>
              <a:t>Rakousko</a:t>
            </a:r>
            <a:r>
              <a:rPr lang="cs-CZ" dirty="0"/>
              <a:t>, </a:t>
            </a:r>
            <a:r>
              <a:rPr lang="cs-CZ" u="sng" dirty="0">
                <a:hlinkClick r:id="rId3" tooltip="Nizozemsko"/>
              </a:rPr>
              <a:t>Nizozemí</a:t>
            </a:r>
            <a:r>
              <a:rPr lang="cs-CZ" dirty="0"/>
              <a:t>, </a:t>
            </a:r>
            <a:r>
              <a:rPr lang="cs-CZ" u="sng" dirty="0">
                <a:hlinkClick r:id="rId4" tooltip="Belgie"/>
              </a:rPr>
              <a:t>Belgii</a:t>
            </a:r>
            <a:r>
              <a:rPr lang="cs-CZ" dirty="0"/>
              <a:t>, </a:t>
            </a:r>
            <a:r>
              <a:rPr lang="cs-CZ" u="sng" dirty="0">
                <a:hlinkClick r:id="rId5" tooltip="Lucembursko"/>
              </a:rPr>
              <a:t>Lucembursko</a:t>
            </a:r>
            <a:r>
              <a:rPr lang="cs-CZ" dirty="0"/>
              <a:t>, </a:t>
            </a:r>
            <a:r>
              <a:rPr lang="cs-CZ" u="sng" dirty="0">
                <a:hlinkClick r:id="rId6" tooltip="Itálie"/>
              </a:rPr>
              <a:t>Itálii</a:t>
            </a:r>
            <a:r>
              <a:rPr lang="cs-CZ" dirty="0"/>
              <a:t>, </a:t>
            </a:r>
            <a:r>
              <a:rPr lang="cs-CZ" u="sng" dirty="0">
                <a:hlinkClick r:id="rId7" tooltip="Německo"/>
              </a:rPr>
              <a:t>Německo</a:t>
            </a:r>
            <a:r>
              <a:rPr lang="cs-CZ" dirty="0"/>
              <a:t>, </a:t>
            </a:r>
            <a:r>
              <a:rPr lang="cs-CZ" u="sng" dirty="0">
                <a:hlinkClick r:id="rId8" tooltip="Španělsko"/>
              </a:rPr>
              <a:t>Španělsko</a:t>
            </a:r>
            <a:r>
              <a:rPr lang="cs-CZ" dirty="0"/>
              <a:t>, </a:t>
            </a:r>
            <a:r>
              <a:rPr lang="cs-CZ" u="sng" dirty="0">
                <a:hlinkClick r:id="rId9" tooltip="Portugalsko"/>
              </a:rPr>
              <a:t>Portugalsko</a:t>
            </a:r>
            <a:r>
              <a:rPr lang="cs-CZ" dirty="0"/>
              <a:t>, </a:t>
            </a:r>
            <a:r>
              <a:rPr lang="cs-CZ" u="sng" dirty="0">
                <a:hlinkClick r:id="rId10" tooltip="Švýcarsko"/>
              </a:rPr>
              <a:t>Švýcarsko</a:t>
            </a:r>
            <a:r>
              <a:rPr lang="cs-CZ" dirty="0"/>
              <a:t> a </a:t>
            </a:r>
            <a:r>
              <a:rPr lang="cs-CZ" u="sng" dirty="0">
                <a:hlinkClick r:id="rId11" tooltip="Velká Británie (ostrov)"/>
              </a:rPr>
              <a:t>Velkou Británii</a:t>
            </a:r>
            <a:r>
              <a:rPr lang="cs-CZ" dirty="0"/>
              <a:t> a </a:t>
            </a:r>
            <a:r>
              <a:rPr lang="cs-CZ" u="sng" dirty="0">
                <a:hlinkClick r:id="rId12" tooltip="Irsko"/>
              </a:rPr>
              <a:t>Irsko</a:t>
            </a:r>
            <a:r>
              <a:rPr lang="cs-CZ" dirty="0"/>
              <a:t>. </a:t>
            </a:r>
            <a:endParaRPr lang="cs-CZ" dirty="0" smtClean="0"/>
          </a:p>
          <a:p>
            <a:pPr>
              <a:buNone/>
            </a:pPr>
            <a:r>
              <a:rPr lang="cs-CZ" b="1" dirty="0" smtClean="0"/>
              <a:t>Průvodce</a:t>
            </a:r>
            <a:r>
              <a:rPr lang="cs-CZ" b="1" dirty="0"/>
              <a:t>, zabývající se Francií je stále považován za nejdokonalejšího</a:t>
            </a:r>
            <a:r>
              <a:rPr lang="cs-CZ" dirty="0"/>
              <a:t>. Zelený </a:t>
            </a:r>
            <a:r>
              <a:rPr lang="cs-CZ" dirty="0" err="1"/>
              <a:t>Michelin</a:t>
            </a:r>
            <a:r>
              <a:rPr lang="cs-CZ" dirty="0"/>
              <a:t> se zabývá hlavními městy Evropy. </a:t>
            </a:r>
          </a:p>
          <a:p>
            <a:pPr>
              <a:buNone/>
            </a:pPr>
            <a:r>
              <a:rPr lang="cs-CZ" b="1" dirty="0"/>
              <a:t>První průvodce po městech mimo Evropu </a:t>
            </a:r>
            <a:r>
              <a:rPr lang="cs-CZ" dirty="0"/>
              <a:t>byl vydán až v roce </a:t>
            </a:r>
            <a:r>
              <a:rPr lang="cs-CZ" b="1" dirty="0"/>
              <a:t>2005</a:t>
            </a:r>
            <a:r>
              <a:rPr lang="cs-CZ" dirty="0"/>
              <a:t> pro </a:t>
            </a:r>
            <a:r>
              <a:rPr lang="cs-CZ" u="sng" dirty="0">
                <a:hlinkClick r:id="rId13" tooltip="New York"/>
              </a:rPr>
              <a:t>New York</a:t>
            </a:r>
            <a:r>
              <a:rPr lang="cs-CZ" dirty="0"/>
              <a:t> a v roce 2006 pro </a:t>
            </a:r>
            <a:r>
              <a:rPr lang="cs-CZ" u="sng" dirty="0">
                <a:hlinkClick r:id="rId14" tooltip="San Francisco"/>
              </a:rPr>
              <a:t>San Francisco</a:t>
            </a:r>
            <a:r>
              <a:rPr lang="cs-CZ" dirty="0"/>
              <a:t>. Průvodce </a:t>
            </a:r>
            <a:r>
              <a:rPr lang="cs-CZ" u="sng" dirty="0">
                <a:hlinkClick r:id="rId15" tooltip="Tokio"/>
              </a:rPr>
              <a:t>Tokiem</a:t>
            </a:r>
            <a:r>
              <a:rPr lang="cs-CZ" dirty="0"/>
              <a:t>, </a:t>
            </a:r>
            <a:r>
              <a:rPr lang="cs-CZ" u="sng" dirty="0">
                <a:hlinkClick r:id="rId16" tooltip="Los Angeles"/>
              </a:rPr>
              <a:t>Los Angeles</a:t>
            </a:r>
            <a:r>
              <a:rPr lang="cs-CZ" dirty="0"/>
              <a:t> a </a:t>
            </a:r>
            <a:r>
              <a:rPr lang="cs-CZ" u="sng" dirty="0">
                <a:hlinkClick r:id="rId17" tooltip="Las Vegas"/>
              </a:rPr>
              <a:t>Las Vegas</a:t>
            </a:r>
            <a:r>
              <a:rPr lang="cs-CZ" dirty="0"/>
              <a:t> byly poprvé vydány až v listopadu 2007. </a:t>
            </a:r>
          </a:p>
          <a:p>
            <a:endParaRPr lang="cs-CZ" dirty="0"/>
          </a:p>
        </p:txBody>
      </p:sp>
      <p:pic>
        <p:nvPicPr>
          <p:cNvPr id="11266" name="Picture 2" descr="Výsledek obrázku pro André Micheli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74592" y="837127"/>
            <a:ext cx="4881092" cy="488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1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7892" y="0"/>
            <a:ext cx="10515600" cy="2125014"/>
          </a:xfrm>
        </p:spPr>
        <p:txBody>
          <a:bodyPr>
            <a:normAutofit/>
          </a:bodyPr>
          <a:lstStyle/>
          <a:p>
            <a:r>
              <a:rPr lang="cs-CZ" sz="2400" dirty="0"/>
              <a:t>I česká gastronomie je v průvodci zmíněna, různá ocenění má přibližně do dvaceti pražských restaurací. Mezi významná česká jména patří Pavel Pospíšil, v roce 2012 obdrželi jednu hvězdičku </a:t>
            </a:r>
            <a:r>
              <a:rPr lang="cs-CZ" sz="2400" dirty="0" err="1"/>
              <a:t>Michelin</a:t>
            </a:r>
            <a:r>
              <a:rPr lang="cs-CZ" sz="2400" dirty="0"/>
              <a:t> pro své restaurace v Praze i šéfkuchaři </a:t>
            </a:r>
            <a:r>
              <a:rPr lang="cs-CZ" sz="2400" b="1" dirty="0"/>
              <a:t>Roman </a:t>
            </a:r>
            <a:r>
              <a:rPr lang="cs-CZ" sz="2400" b="1" dirty="0" err="1" smtClean="0"/>
              <a:t>Paulus</a:t>
            </a:r>
            <a:r>
              <a:rPr lang="cs-CZ" sz="2400" b="1" dirty="0" smtClean="0"/>
              <a:t> (</a:t>
            </a:r>
            <a:r>
              <a:rPr lang="cs-CZ" sz="2400" b="1" dirty="0" err="1" smtClean="0"/>
              <a:t>Alcron</a:t>
            </a:r>
            <a:r>
              <a:rPr lang="cs-CZ" sz="2400" b="1" dirty="0" smtClean="0"/>
              <a:t>) </a:t>
            </a:r>
            <a:r>
              <a:rPr lang="cs-CZ" sz="2400" b="1" dirty="0"/>
              <a:t>a Oldřich </a:t>
            </a:r>
            <a:r>
              <a:rPr lang="cs-CZ" sz="2400" b="1" dirty="0" err="1"/>
              <a:t>Sahajdak</a:t>
            </a:r>
            <a:r>
              <a:rPr lang="cs-CZ" sz="2400" b="1" dirty="0"/>
              <a:t> </a:t>
            </a:r>
            <a:r>
              <a:rPr lang="cs-CZ" sz="2400" b="1" dirty="0" smtClean="0"/>
              <a:t>z </a:t>
            </a:r>
            <a:r>
              <a:rPr lang="cs-CZ" sz="2400" b="1" dirty="0"/>
              <a:t>restaurace La </a:t>
            </a:r>
            <a:r>
              <a:rPr lang="cs-CZ" sz="2400" b="1" dirty="0" err="1"/>
              <a:t>Degustation</a:t>
            </a:r>
            <a:r>
              <a:rPr lang="cs-CZ" sz="2400" b="1" dirty="0"/>
              <a:t> </a:t>
            </a:r>
            <a:r>
              <a:rPr lang="cs-CZ" sz="2400" b="1" dirty="0" err="1" smtClean="0"/>
              <a:t>Bohème</a:t>
            </a:r>
            <a:r>
              <a:rPr lang="cs-CZ" sz="2400" b="1" dirty="0" smtClean="0"/>
              <a:t> a Radek </a:t>
            </a:r>
            <a:r>
              <a:rPr lang="cs-CZ" sz="2400" b="1" dirty="0"/>
              <a:t>K</a:t>
            </a:r>
            <a:r>
              <a:rPr lang="cs-CZ" sz="2400" b="1" dirty="0" smtClean="0"/>
              <a:t>ašpárek z pražské restaurace </a:t>
            </a:r>
            <a:r>
              <a:rPr lang="cs-CZ" sz="2400" b="1" dirty="0" err="1" smtClean="0"/>
              <a:t>Field</a:t>
            </a:r>
            <a:r>
              <a:rPr lang="cs-CZ" sz="2400" b="1" dirty="0" smtClean="0"/>
              <a:t>. </a:t>
            </a:r>
            <a:endParaRPr lang="cs-CZ" sz="2400" b="1" dirty="0"/>
          </a:p>
        </p:txBody>
      </p:sp>
      <p:pic>
        <p:nvPicPr>
          <p:cNvPr id="8194" name="Picture 2" descr="Výsledek obrázku pro Zelený pr&amp;uring;vodce Michel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37139"/>
            <a:ext cx="7646467" cy="432086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amp;Ccaron;erstvý dr&amp;zcaron;itel michelinské hv&amp;ecaron;zdy, Radek Kašpárek, si lidi do svého týmu vybírá na základ&amp;ecaron; doporu&amp;ccaron;en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6467" y="4038599"/>
            <a:ext cx="447675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62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0" y="463638"/>
            <a:ext cx="6234546" cy="6394361"/>
          </a:xfrm>
        </p:spPr>
        <p:txBody>
          <a:bodyPr>
            <a:normAutofit fontScale="92500" lnSpcReduction="10000"/>
          </a:bodyPr>
          <a:lstStyle/>
          <a:p>
            <a:r>
              <a:rPr lang="cs-CZ" dirty="0" smtClean="0"/>
              <a:t>Ve </a:t>
            </a:r>
            <a:r>
              <a:rPr lang="cs-CZ" dirty="0"/>
              <a:t>vydání </a:t>
            </a:r>
            <a:r>
              <a:rPr lang="cs-CZ" dirty="0" err="1"/>
              <a:t>Michelin</a:t>
            </a:r>
            <a:r>
              <a:rPr lang="cs-CZ" dirty="0"/>
              <a:t> </a:t>
            </a:r>
            <a:r>
              <a:rPr lang="cs-CZ" dirty="0" err="1"/>
              <a:t>Guide</a:t>
            </a:r>
            <a:r>
              <a:rPr lang="cs-CZ" dirty="0"/>
              <a:t> - Hlavní města Evropy (</a:t>
            </a:r>
            <a:r>
              <a:rPr lang="cs-CZ" dirty="0" err="1"/>
              <a:t>Main</a:t>
            </a:r>
            <a:r>
              <a:rPr lang="cs-CZ" dirty="0"/>
              <a:t> </a:t>
            </a:r>
            <a:r>
              <a:rPr lang="cs-CZ" dirty="0" err="1"/>
              <a:t>Cities</a:t>
            </a:r>
            <a:r>
              <a:rPr lang="cs-CZ" dirty="0"/>
              <a:t> in </a:t>
            </a:r>
            <a:r>
              <a:rPr lang="cs-CZ" dirty="0" err="1"/>
              <a:t>Europe</a:t>
            </a:r>
            <a:r>
              <a:rPr lang="cs-CZ" dirty="0"/>
              <a:t>) jsou oceněné jednou hvězdou i dvě </a:t>
            </a:r>
            <a:r>
              <a:rPr lang="cs-CZ" dirty="0" smtClean="0"/>
              <a:t>pražské </a:t>
            </a:r>
            <a:r>
              <a:rPr lang="cs-CZ" dirty="0"/>
              <a:t>restaurace: </a:t>
            </a:r>
            <a:r>
              <a:rPr lang="cs-CZ" b="1" dirty="0"/>
              <a:t>Alcron</a:t>
            </a:r>
            <a:r>
              <a:rPr lang="cs-CZ" dirty="0"/>
              <a:t> v </a:t>
            </a:r>
            <a:r>
              <a:rPr lang="cs-CZ" dirty="0" smtClean="0"/>
              <a:t>Novém městě a</a:t>
            </a:r>
            <a:r>
              <a:rPr lang="cs-CZ" dirty="0"/>
              <a:t> </a:t>
            </a:r>
            <a:r>
              <a:rPr lang="cs-CZ" b="1" dirty="0"/>
              <a:t>La </a:t>
            </a:r>
            <a:r>
              <a:rPr lang="cs-CZ" b="1" dirty="0" err="1"/>
              <a:t>Degustation</a:t>
            </a:r>
            <a:r>
              <a:rPr lang="cs-CZ" b="1" dirty="0"/>
              <a:t> Bohéme </a:t>
            </a:r>
            <a:r>
              <a:rPr lang="cs-CZ" b="1" dirty="0" err="1"/>
              <a:t>Bourgeoise</a:t>
            </a:r>
            <a:r>
              <a:rPr lang="cs-CZ" b="1" dirty="0"/>
              <a:t> </a:t>
            </a:r>
            <a:r>
              <a:rPr lang="cs-CZ" dirty="0"/>
              <a:t>ve </a:t>
            </a:r>
            <a:r>
              <a:rPr lang="cs-CZ" dirty="0" smtClean="0"/>
              <a:t>Starém Městě. </a:t>
            </a:r>
          </a:p>
          <a:p>
            <a:r>
              <a:rPr lang="cs-CZ" dirty="0" smtClean="0"/>
              <a:t>Jednu hvězdičku </a:t>
            </a:r>
            <a:r>
              <a:rPr lang="cs-CZ" dirty="0"/>
              <a:t>dvakrát obhájila i pražská </a:t>
            </a:r>
            <a:r>
              <a:rPr lang="cs-CZ" b="1" dirty="0"/>
              <a:t>restaurace Allegro v hotelu </a:t>
            </a:r>
            <a:r>
              <a:rPr lang="cs-CZ" b="1" dirty="0" err="1"/>
              <a:t>Four</a:t>
            </a:r>
            <a:r>
              <a:rPr lang="cs-CZ" b="1" dirty="0"/>
              <a:t> </a:t>
            </a:r>
            <a:r>
              <a:rPr lang="cs-CZ" b="1" dirty="0" err="1"/>
              <a:t>Seasons</a:t>
            </a:r>
            <a:r>
              <a:rPr lang="cs-CZ" dirty="0"/>
              <a:t>.  Restaurace Allegro byla v březnu 2008 oceněna jako první restaurace ve střední a východní Evropě. </a:t>
            </a:r>
            <a:r>
              <a:rPr lang="cs-CZ" dirty="0" err="1"/>
              <a:t>Michelinskou</a:t>
            </a:r>
            <a:r>
              <a:rPr lang="cs-CZ" dirty="0"/>
              <a:t> hvězdičku dostala také restaurace Maze v hotelu </a:t>
            </a:r>
            <a:r>
              <a:rPr lang="cs-CZ" dirty="0" err="1"/>
              <a:t>Hilton</a:t>
            </a:r>
            <a:r>
              <a:rPr lang="cs-CZ" dirty="0"/>
              <a:t>. </a:t>
            </a:r>
            <a:endParaRPr lang="cs-CZ" dirty="0" smtClean="0"/>
          </a:p>
          <a:p>
            <a:r>
              <a:rPr lang="cs-CZ" dirty="0" smtClean="0"/>
              <a:t>Místo </a:t>
            </a:r>
            <a:r>
              <a:rPr lang="cs-CZ" dirty="0"/>
              <a:t>v nižší kategorii </a:t>
            </a:r>
            <a:r>
              <a:rPr lang="cs-CZ" b="1" dirty="0" err="1"/>
              <a:t>Bib</a:t>
            </a:r>
            <a:r>
              <a:rPr lang="cs-CZ" b="1" dirty="0"/>
              <a:t> </a:t>
            </a:r>
            <a:r>
              <a:rPr lang="cs-CZ" b="1" dirty="0" err="1"/>
              <a:t>Gourmand</a:t>
            </a:r>
            <a:r>
              <a:rPr lang="cs-CZ" dirty="0"/>
              <a:t>, známé jako cena za "dobré jídlo za přijatelné ceny" obhájily pražské restaurace </a:t>
            </a:r>
            <a:r>
              <a:rPr lang="cs-CZ" dirty="0" err="1"/>
              <a:t>Aromi</a:t>
            </a:r>
            <a:r>
              <a:rPr lang="cs-CZ" dirty="0"/>
              <a:t>,</a:t>
            </a:r>
            <a:r>
              <a:rPr lang="cs-CZ" b="1" dirty="0"/>
              <a:t> </a:t>
            </a:r>
            <a:r>
              <a:rPr lang="cs-CZ" dirty="0" err="1"/>
              <a:t>Le</a:t>
            </a:r>
            <a:r>
              <a:rPr lang="cs-CZ" dirty="0"/>
              <a:t> </a:t>
            </a:r>
            <a:r>
              <a:rPr lang="cs-CZ" dirty="0" err="1"/>
              <a:t>Terroir</a:t>
            </a:r>
            <a:r>
              <a:rPr lang="cs-CZ" dirty="0"/>
              <a:t> a </a:t>
            </a:r>
            <a:r>
              <a:rPr lang="cs-CZ" b="1" dirty="0" err="1"/>
              <a:t>Le</a:t>
            </a:r>
            <a:r>
              <a:rPr lang="cs-CZ" b="1" dirty="0"/>
              <a:t> </a:t>
            </a:r>
            <a:r>
              <a:rPr lang="cs-CZ" b="1" dirty="0" err="1"/>
              <a:t>Cornichon</a:t>
            </a:r>
            <a:r>
              <a:rPr lang="cs-CZ" b="1" dirty="0"/>
              <a:t>, </a:t>
            </a:r>
            <a:r>
              <a:rPr lang="cs-CZ" dirty="0"/>
              <a:t>k nimž se přidaly ještě pražské podniky </a:t>
            </a:r>
            <a:r>
              <a:rPr lang="cs-CZ" dirty="0" err="1"/>
              <a:t>Divinis</a:t>
            </a:r>
            <a:r>
              <a:rPr lang="cs-CZ" dirty="0"/>
              <a:t>, </a:t>
            </a:r>
            <a:r>
              <a:rPr lang="cs-CZ" dirty="0" err="1"/>
              <a:t>SaSaZu</a:t>
            </a:r>
            <a:r>
              <a:rPr lang="cs-CZ" dirty="0"/>
              <a:t> a </a:t>
            </a:r>
            <a:r>
              <a:rPr lang="cs-CZ" dirty="0" err="1"/>
              <a:t>Sansho</a:t>
            </a:r>
            <a:r>
              <a:rPr lang="cs-CZ" dirty="0"/>
              <a:t>. </a:t>
            </a:r>
          </a:p>
        </p:txBody>
      </p:sp>
      <p:pic>
        <p:nvPicPr>
          <p:cNvPr id="4" name="Picture 2" descr="Výsledek obrázku pro Zelený pr&amp;uring;vodce Michel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049" y="4602755"/>
            <a:ext cx="1543050" cy="1543051"/>
          </a:xfrm>
          <a:prstGeom prst="rect">
            <a:avLst/>
          </a:prstGeom>
          <a:noFill/>
          <a:extLst>
            <a:ext uri="{909E8E84-426E-40DD-AFC4-6F175D3DCCD1}">
              <a14:hiddenFill xmlns:a14="http://schemas.microsoft.com/office/drawing/2010/main">
                <a:solidFill>
                  <a:srgbClr val="FFFFFF"/>
                </a:solidFill>
              </a14:hiddenFill>
            </a:ext>
          </a:extLst>
        </p:spPr>
      </p:pic>
      <p:pic>
        <p:nvPicPr>
          <p:cNvPr id="47106" name="Picture 2" descr="http://test.visitbohemia.cz/img/gas/pi-58-8b.jpg"/>
          <p:cNvPicPr>
            <a:picLocks noChangeAspect="1" noChangeArrowheads="1"/>
          </p:cNvPicPr>
          <p:nvPr/>
        </p:nvPicPr>
        <p:blipFill>
          <a:blip r:embed="rId3" cstate="print"/>
          <a:srcRect/>
          <a:stretch>
            <a:fillRect/>
          </a:stretch>
        </p:blipFill>
        <p:spPr bwMode="auto">
          <a:xfrm>
            <a:off x="6227270" y="0"/>
            <a:ext cx="5964730" cy="3981796"/>
          </a:xfrm>
          <a:prstGeom prst="rect">
            <a:avLst/>
          </a:prstGeom>
          <a:noFill/>
        </p:spPr>
      </p:pic>
    </p:spTree>
    <p:extLst>
      <p:ext uri="{BB962C8B-B14F-4D97-AF65-F5344CB8AC3E}">
        <p14:creationId xmlns:p14="http://schemas.microsoft.com/office/powerpoint/2010/main" val="198518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67424" y="1027906"/>
            <a:ext cx="4237148" cy="6858000"/>
          </a:xfrm>
        </p:spPr>
        <p:txBody>
          <a:bodyPr/>
          <a:lstStyle/>
          <a:p>
            <a:r>
              <a:rPr lang="cs-CZ" dirty="0"/>
              <a:t>Přibylo doporučovaných pražských restaurací. Mezi nimi například nová </a:t>
            </a:r>
            <a:r>
              <a:rPr lang="cs-CZ" b="1" dirty="0"/>
              <a:t>restaurace Kalina </a:t>
            </a:r>
            <a:r>
              <a:rPr lang="cs-CZ" dirty="0"/>
              <a:t>šéfkuchaře Miroslava Kaliny, bistro </a:t>
            </a:r>
            <a:r>
              <a:rPr lang="cs-CZ" b="1" dirty="0" err="1" smtClean="0"/>
              <a:t>Oh</a:t>
            </a:r>
            <a:r>
              <a:rPr lang="cs-CZ" b="1" dirty="0" smtClean="0"/>
              <a:t> la </a:t>
            </a:r>
            <a:r>
              <a:rPr lang="cs-CZ" b="1" dirty="0"/>
              <a:t>la </a:t>
            </a:r>
            <a:r>
              <a:rPr lang="cs-CZ" dirty="0"/>
              <a:t>v pražských Vinohradech, kde se vaří maso pomalým způsobem ve vakuu, nebo restaurace </a:t>
            </a:r>
            <a:r>
              <a:rPr lang="cs-CZ" b="1" dirty="0"/>
              <a:t>Pot au </a:t>
            </a:r>
            <a:r>
              <a:rPr lang="cs-CZ" b="1" dirty="0" err="1"/>
              <a:t>Feu</a:t>
            </a:r>
            <a:r>
              <a:rPr lang="cs-CZ" dirty="0"/>
              <a:t>, která si zakládá na kuchyni z čerstvých surovin a francouzském víně. </a:t>
            </a:r>
          </a:p>
          <a:p>
            <a:endParaRPr lang="cs-CZ" dirty="0"/>
          </a:p>
        </p:txBody>
      </p:sp>
      <p:pic>
        <p:nvPicPr>
          <p:cNvPr id="12290" name="Picture 2" descr="https://www.restu.cz/ir/restaurant/8a2/8a258908550f6b221dc454716fe4f73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875764"/>
            <a:ext cx="7550516" cy="517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2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ýsledek obrázku pro Pot au Feu Prah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9055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Výsledek obrázku pro bistro Oh la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5731" y="2640169"/>
            <a:ext cx="6306269" cy="4217831"/>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5499875" y="3244334"/>
            <a:ext cx="1192249" cy="369332"/>
          </a:xfrm>
          <a:prstGeom prst="rect">
            <a:avLst/>
          </a:prstGeom>
        </p:spPr>
        <p:txBody>
          <a:bodyPr wrap="none">
            <a:spAutoFit/>
          </a:bodyPr>
          <a:lstStyle/>
          <a:p>
            <a:r>
              <a:rPr lang="cs-CZ" b="1" dirty="0"/>
              <a:t>Pot au </a:t>
            </a:r>
            <a:r>
              <a:rPr lang="cs-CZ" b="1" dirty="0" err="1"/>
              <a:t>Feu</a:t>
            </a:r>
            <a:endParaRPr lang="cs-CZ" dirty="0"/>
          </a:p>
        </p:txBody>
      </p:sp>
      <p:sp>
        <p:nvSpPr>
          <p:cNvPr id="4" name="Obdélník 3"/>
          <p:cNvSpPr/>
          <p:nvPr/>
        </p:nvSpPr>
        <p:spPr>
          <a:xfrm>
            <a:off x="6955187" y="950753"/>
            <a:ext cx="2219775" cy="369332"/>
          </a:xfrm>
          <a:prstGeom prst="rect">
            <a:avLst/>
          </a:prstGeom>
        </p:spPr>
        <p:txBody>
          <a:bodyPr wrap="none">
            <a:spAutoFit/>
          </a:bodyPr>
          <a:lstStyle/>
          <a:p>
            <a:r>
              <a:rPr lang="cs-CZ" b="1" dirty="0" err="1" smtClean="0"/>
              <a:t>Oh</a:t>
            </a:r>
            <a:r>
              <a:rPr lang="cs-CZ" b="1" dirty="0" smtClean="0"/>
              <a:t> La </a:t>
            </a:r>
            <a:r>
              <a:rPr lang="cs-CZ" b="1" dirty="0" err="1" smtClean="0"/>
              <a:t>La</a:t>
            </a:r>
            <a:r>
              <a:rPr lang="cs-CZ" b="1" dirty="0" smtClean="0"/>
              <a:t> a Pot </a:t>
            </a:r>
            <a:r>
              <a:rPr lang="cs-CZ" b="1" dirty="0"/>
              <a:t>au </a:t>
            </a:r>
            <a:r>
              <a:rPr lang="cs-CZ" b="1" dirty="0" err="1"/>
              <a:t>Feu</a:t>
            </a:r>
            <a:endParaRPr lang="cs-CZ" dirty="0"/>
          </a:p>
        </p:txBody>
      </p:sp>
      <p:sp>
        <p:nvSpPr>
          <p:cNvPr id="5" name="Obdélník 4"/>
          <p:cNvSpPr/>
          <p:nvPr/>
        </p:nvSpPr>
        <p:spPr>
          <a:xfrm>
            <a:off x="119867" y="5051167"/>
            <a:ext cx="5572936" cy="369332"/>
          </a:xfrm>
          <a:prstGeom prst="rect">
            <a:avLst/>
          </a:prstGeom>
        </p:spPr>
        <p:txBody>
          <a:bodyPr wrap="none">
            <a:spAutoFit/>
          </a:bodyPr>
          <a:lstStyle/>
          <a:p>
            <a:r>
              <a:rPr lang="cs-CZ" dirty="0"/>
              <a:t>http://www.michelinskerestaurace.cz/seznam-restauraci/</a:t>
            </a:r>
          </a:p>
        </p:txBody>
      </p:sp>
    </p:spTree>
    <p:extLst>
      <p:ext uri="{BB962C8B-B14F-4D97-AF65-F5344CB8AC3E}">
        <p14:creationId xmlns:p14="http://schemas.microsoft.com/office/powerpoint/2010/main" val="379222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257576"/>
            <a:ext cx="5512158" cy="6600423"/>
          </a:xfrm>
        </p:spPr>
        <p:txBody>
          <a:bodyPr>
            <a:normAutofit/>
          </a:bodyPr>
          <a:lstStyle/>
          <a:p>
            <a:r>
              <a:rPr lang="cs-CZ" b="1" dirty="0"/>
              <a:t>Gastronomická současnost vyžaduje jedinečnost</a:t>
            </a:r>
            <a:r>
              <a:rPr lang="cs-CZ" dirty="0"/>
              <a:t>. </a:t>
            </a:r>
          </a:p>
          <a:p>
            <a:r>
              <a:rPr lang="cs-CZ" b="1" dirty="0" smtClean="0"/>
              <a:t>Potřeby </a:t>
            </a:r>
            <a:r>
              <a:rPr lang="cs-CZ" b="1" dirty="0"/>
              <a:t>a požadavky </a:t>
            </a:r>
            <a:r>
              <a:rPr lang="cs-CZ" dirty="0"/>
              <a:t>dnešního člověka se neustále mění. </a:t>
            </a:r>
            <a:endParaRPr lang="cs-CZ" dirty="0" smtClean="0"/>
          </a:p>
          <a:p>
            <a:r>
              <a:rPr lang="cs-CZ" b="1" dirty="0" smtClean="0"/>
              <a:t>Nové </a:t>
            </a:r>
            <a:r>
              <a:rPr lang="cs-CZ" b="1" dirty="0"/>
              <a:t>trendy </a:t>
            </a:r>
            <a:r>
              <a:rPr lang="cs-CZ" dirty="0"/>
              <a:t>korespondují s vývojem společnosti. </a:t>
            </a:r>
            <a:endParaRPr lang="cs-CZ" dirty="0" smtClean="0"/>
          </a:p>
          <a:p>
            <a:r>
              <a:rPr lang="cs-CZ" b="1" dirty="0" smtClean="0"/>
              <a:t>Na </a:t>
            </a:r>
            <a:r>
              <a:rPr lang="cs-CZ" b="1" dirty="0"/>
              <a:t>trhu se objevují nové koncepty, </a:t>
            </a:r>
            <a:r>
              <a:rPr lang="cs-CZ" dirty="0" smtClean="0"/>
              <a:t>které </a:t>
            </a:r>
            <a:r>
              <a:rPr lang="cs-CZ" dirty="0"/>
              <a:t>se snaží </a:t>
            </a:r>
            <a:r>
              <a:rPr lang="cs-CZ" dirty="0" smtClean="0"/>
              <a:t>svou </a:t>
            </a:r>
            <a:r>
              <a:rPr lang="cs-CZ" dirty="0"/>
              <a:t>jedinečností naplňovat potřeby a očekávání hostů. </a:t>
            </a:r>
            <a:endParaRPr lang="cs-CZ" dirty="0" smtClean="0"/>
          </a:p>
          <a:p>
            <a:r>
              <a:rPr lang="cs-CZ" b="1" dirty="0" smtClean="0"/>
              <a:t>Propojování </a:t>
            </a:r>
            <a:r>
              <a:rPr lang="cs-CZ" b="1" dirty="0"/>
              <a:t>jednotlivých kultur ve stravování a stolování a měnící se životní </a:t>
            </a:r>
            <a:r>
              <a:rPr lang="cs-CZ" b="1" dirty="0" smtClean="0"/>
              <a:t>styl.</a:t>
            </a:r>
          </a:p>
          <a:p>
            <a:r>
              <a:rPr lang="cs-CZ" dirty="0" smtClean="0"/>
              <a:t>Dokonalá </a:t>
            </a:r>
            <a:r>
              <a:rPr lang="cs-CZ" dirty="0"/>
              <a:t>a cíleně </a:t>
            </a:r>
            <a:r>
              <a:rPr lang="cs-CZ" dirty="0" smtClean="0"/>
              <a:t>orientovaná nabídka. </a:t>
            </a:r>
          </a:p>
        </p:txBody>
      </p:sp>
      <p:pic>
        <p:nvPicPr>
          <p:cNvPr id="1026" name="Picture 2" descr="Výsledek obrázku pro moderní &amp;zcaron;ivotní sty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1427" y="1"/>
            <a:ext cx="5479480" cy="3652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Pot au Feu Pra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941" y="3652990"/>
            <a:ext cx="4510756" cy="320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8789" y="365125"/>
            <a:ext cx="12063211" cy="1325563"/>
          </a:xfrm>
        </p:spPr>
        <p:txBody>
          <a:bodyPr>
            <a:noAutofit/>
          </a:bodyPr>
          <a:lstStyle/>
          <a:p>
            <a:r>
              <a:rPr lang="cs-CZ" sz="2800" b="1" dirty="0"/>
              <a:t>Maurerův výběr Grand Restaurant</a:t>
            </a:r>
            <a:r>
              <a:rPr lang="cs-CZ" sz="2800" dirty="0"/>
              <a:t/>
            </a:r>
            <a:br>
              <a:rPr lang="cs-CZ" sz="2800" dirty="0"/>
            </a:br>
            <a:r>
              <a:rPr lang="cs-CZ" sz="2800" dirty="0" smtClean="0"/>
              <a:t>Hodnocením </a:t>
            </a:r>
            <a:r>
              <a:rPr lang="cs-CZ" sz="2800" dirty="0"/>
              <a:t>úrovně restaurací - Pavel Maurer, zakladatel a vydavatel </a:t>
            </a:r>
            <a:r>
              <a:rPr lang="cs-CZ" sz="2800" b="1" dirty="0"/>
              <a:t>jediného nezávislého průvodce nejlepšími a nejzajímavějšími tuzemskými restauracemi</a:t>
            </a:r>
            <a:r>
              <a:rPr lang="cs-CZ" sz="2800" dirty="0"/>
              <a:t>, nazvaného </a:t>
            </a:r>
            <a:r>
              <a:rPr lang="cs-CZ" sz="2800" b="1" i="1" dirty="0"/>
              <a:t>Maurerův výběr Grand Restaurant</a:t>
            </a:r>
            <a:r>
              <a:rPr lang="cs-CZ" sz="2800" dirty="0"/>
              <a:t>. </a:t>
            </a:r>
            <a:r>
              <a:rPr lang="cs-CZ" sz="2800" dirty="0" smtClean="0"/>
              <a:t/>
            </a:r>
            <a:br>
              <a:rPr lang="cs-CZ" sz="2800" dirty="0" smtClean="0"/>
            </a:br>
            <a:endParaRPr lang="cs-CZ" sz="2800" dirty="0"/>
          </a:p>
        </p:txBody>
      </p:sp>
      <p:pic>
        <p:nvPicPr>
          <p:cNvPr id="16386" name="Picture 2" descr="Výsledek obrázku pro Maurer&amp;uring;v výb&amp;ecaron;r Grand Restauran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11226" y="1790165"/>
            <a:ext cx="7208944" cy="479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25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obrázek 1" descr="NEZÁVISLÝ PRŮVODCE PO NEJLEPŠÍCH A NEJZAJÍMAVĚJŠÍCH RESTAURACÍCH">
            <a:hlinkClick r:id="rId2"/>
          </p:cNvPr>
          <p:cNvPicPr>
            <a:picLocks noChangeAspect="1" noChangeArrowheads="1"/>
          </p:cNvPicPr>
          <p:nvPr/>
        </p:nvPicPr>
        <p:blipFill>
          <a:blip r:embed="rId3" cstate="print"/>
          <a:srcRect/>
          <a:stretch>
            <a:fillRect/>
          </a:stretch>
        </p:blipFill>
        <p:spPr bwMode="auto">
          <a:xfrm>
            <a:off x="11228" y="-9524"/>
            <a:ext cx="9334500" cy="571500"/>
          </a:xfrm>
          <a:prstGeom prst="rect">
            <a:avLst/>
          </a:prstGeom>
          <a:noFill/>
        </p:spPr>
      </p:pic>
      <p:pic>
        <p:nvPicPr>
          <p:cNvPr id="1028" name="obrázek 2" descr="box1">
            <a:hlinkClick r:id="rId2"/>
          </p:cNvPr>
          <p:cNvPicPr>
            <a:picLocks noChangeAspect="1" noChangeArrowheads="1"/>
          </p:cNvPicPr>
          <p:nvPr/>
        </p:nvPicPr>
        <p:blipFill>
          <a:blip r:embed="rId4" cstate="print"/>
          <a:srcRect/>
          <a:stretch>
            <a:fillRect/>
          </a:stretch>
        </p:blipFill>
        <p:spPr bwMode="auto">
          <a:xfrm>
            <a:off x="1897178" y="831069"/>
            <a:ext cx="1790700" cy="1790700"/>
          </a:xfrm>
          <a:prstGeom prst="rect">
            <a:avLst/>
          </a:prstGeom>
          <a:noFill/>
        </p:spPr>
      </p:pic>
      <p:pic>
        <p:nvPicPr>
          <p:cNvPr id="1026" name="obrázek 4" descr="box2">
            <a:hlinkClick r:id="rId2"/>
          </p:cNvPr>
          <p:cNvPicPr>
            <a:picLocks noChangeAspect="1" noChangeArrowheads="1"/>
          </p:cNvPicPr>
          <p:nvPr/>
        </p:nvPicPr>
        <p:blipFill>
          <a:blip r:embed="rId5" cstate="print"/>
          <a:srcRect/>
          <a:stretch>
            <a:fillRect/>
          </a:stretch>
        </p:blipFill>
        <p:spPr bwMode="auto">
          <a:xfrm>
            <a:off x="11228" y="2621769"/>
            <a:ext cx="5562600" cy="1790700"/>
          </a:xfrm>
          <a:prstGeom prst="rect">
            <a:avLst/>
          </a:prstGeom>
          <a:noFill/>
        </p:spPr>
      </p:pic>
      <p:pic>
        <p:nvPicPr>
          <p:cNvPr id="1025" name="obrázek 5" descr="Výřez">
            <a:hlinkClick r:id="rId6" tooltip="&quot;Pavel Mauer&quot;"/>
          </p:cNvPr>
          <p:cNvPicPr>
            <a:picLocks noChangeAspect="1" noChangeArrowheads="1"/>
          </p:cNvPicPr>
          <p:nvPr/>
        </p:nvPicPr>
        <p:blipFill>
          <a:blip r:embed="rId7" cstate="print"/>
          <a:srcRect/>
          <a:stretch>
            <a:fillRect/>
          </a:stretch>
        </p:blipFill>
        <p:spPr bwMode="auto">
          <a:xfrm>
            <a:off x="1970116" y="4428385"/>
            <a:ext cx="1790700" cy="752475"/>
          </a:xfrm>
          <a:prstGeom prst="rect">
            <a:avLst/>
          </a:prstGeom>
          <a:noFill/>
        </p:spPr>
      </p:pic>
      <p:sp>
        <p:nvSpPr>
          <p:cNvPr id="1030"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1031" name="Rectangle 7"/>
          <p:cNvSpPr>
            <a:spLocks noChangeArrowheads="1"/>
          </p:cNvSpPr>
          <p:nvPr/>
        </p:nvSpPr>
        <p:spPr bwMode="auto">
          <a:xfrm>
            <a:off x="0" y="10287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2819400"/>
            <a:ext cx="12192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cs-CZ"/>
          </a:p>
        </p:txBody>
      </p:sp>
      <p:sp>
        <p:nvSpPr>
          <p:cNvPr id="1033" name="Rectangle 9"/>
          <p:cNvSpPr>
            <a:spLocks noChangeArrowheads="1"/>
          </p:cNvSpPr>
          <p:nvPr/>
        </p:nvSpPr>
        <p:spPr bwMode="auto">
          <a:xfrm>
            <a:off x="0" y="30003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4537160"/>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00" b="0" i="0" u="none" strike="noStrike" cap="none" normalizeH="0" baseline="0" dirty="0" smtClean="0">
                <a:ln>
                  <a:noFill/>
                </a:ln>
                <a:solidFill>
                  <a:srgbClr val="000000"/>
                </a:solidFill>
                <a:effectLst/>
                <a:latin typeface="Trebuchet MS" pitchFamily="34" charset="0"/>
                <a:ea typeface="Times New Roman" pitchFamily="18" charset="0"/>
                <a:cs typeface="Times New Roman" pitchFamily="18" charset="0"/>
              </a:rPr>
              <a:t/>
            </a:r>
            <a:br>
              <a:rPr kumimoji="0" lang="cs-CZ" sz="100" b="0" i="0" u="none" strike="noStrike" cap="none" normalizeH="0" baseline="0" dirty="0" smtClean="0">
                <a:ln>
                  <a:noFill/>
                </a:ln>
                <a:solidFill>
                  <a:srgbClr val="000000"/>
                </a:solidFill>
                <a:effectLst/>
                <a:latin typeface="Trebuchet MS" pitchFamily="34" charset="0"/>
                <a:ea typeface="Times New Roman" pitchFamily="18" charset="0"/>
                <a:cs typeface="Times New Roman" pitchFamily="18" charset="0"/>
              </a:rPr>
            </a:b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0" y="55435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 b="0" i="0" u="none" strike="noStrike" cap="none" normalizeH="0" baseline="0" smtClean="0">
                <a:ln>
                  <a:noFill/>
                </a:ln>
                <a:solidFill>
                  <a:srgbClr val="000000"/>
                </a:solidFill>
                <a:effectLst/>
                <a:latin typeface="Calibri"/>
                <a:ea typeface="Times New Roman" pitchFamily="18" charset="0"/>
                <a:cs typeface="Times New Roman" pitchFamily="18" charset="0"/>
              </a:rPr>
              <a:t>   </a:t>
            </a: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Obdélník 1"/>
          <p:cNvSpPr/>
          <p:nvPr/>
        </p:nvSpPr>
        <p:spPr>
          <a:xfrm>
            <a:off x="5675290" y="1254961"/>
            <a:ext cx="6096000" cy="4524315"/>
          </a:xfrm>
          <a:prstGeom prst="rect">
            <a:avLst/>
          </a:prstGeom>
        </p:spPr>
        <p:txBody>
          <a:bodyPr>
            <a:spAutoFit/>
          </a:bodyPr>
          <a:lstStyle/>
          <a:p>
            <a:r>
              <a:rPr lang="cs-CZ" dirty="0"/>
              <a:t>Průvodce je vydáván od roku 1997 a v současné době má přes </a:t>
            </a:r>
            <a:endParaRPr lang="cs-CZ" dirty="0" smtClean="0"/>
          </a:p>
          <a:p>
            <a:r>
              <a:rPr lang="cs-CZ" dirty="0" smtClean="0"/>
              <a:t>7 </a:t>
            </a:r>
            <a:r>
              <a:rPr lang="cs-CZ" dirty="0"/>
              <a:t>000 nezávislých hodnotitelů, kteří hodnotí jednotlivé restauranty v Praze a v celé České republice. </a:t>
            </a:r>
          </a:p>
          <a:p>
            <a:r>
              <a:rPr lang="cs-CZ" dirty="0"/>
              <a:t>Anketa probíhá na základě názorů, návštěv a známek, které udělují dobrovolně a tajně hodnotitelé z vlastní vůle. </a:t>
            </a:r>
          </a:p>
          <a:p>
            <a:r>
              <a:rPr lang="cs-CZ" dirty="0"/>
              <a:t>Výsledné známky u restaurací jsou </a:t>
            </a:r>
            <a:r>
              <a:rPr lang="cs-CZ" b="1" dirty="0"/>
              <a:t>statistickým průměrem </a:t>
            </a:r>
            <a:r>
              <a:rPr lang="cs-CZ" dirty="0"/>
              <a:t>všech platných hodnocení. </a:t>
            </a:r>
          </a:p>
          <a:p>
            <a:r>
              <a:rPr lang="cs-CZ" b="1" dirty="0"/>
              <a:t>Restaurace se hodnotí známkami 1 - 5 </a:t>
            </a:r>
            <a:r>
              <a:rPr lang="cs-CZ" dirty="0"/>
              <a:t>podle kvality jídla, obsluhy a interiéru: 1 – excelentní, 2 - velmi dobré, 3 - dobré, 4 - snesitelné, 5 - vyhněte se. </a:t>
            </a:r>
          </a:p>
          <a:p>
            <a:r>
              <a:rPr lang="cs-CZ" dirty="0"/>
              <a:t>Nově jsou v publikaci označeny restaurace ikonkou Bio. </a:t>
            </a:r>
          </a:p>
          <a:p>
            <a:r>
              <a:rPr lang="cs-CZ" dirty="0"/>
              <a:t>Maurer spustil také </a:t>
            </a:r>
            <a:r>
              <a:rPr lang="cs-CZ" b="1" dirty="0"/>
              <a:t>projekt </a:t>
            </a:r>
            <a:r>
              <a:rPr lang="cs-CZ" b="1" i="1" dirty="0"/>
              <a:t>Grand Bar</a:t>
            </a:r>
            <a:r>
              <a:rPr lang="cs-CZ" dirty="0"/>
              <a:t>, který hodnotí české bary a kvalitní gastronomii se snaží přiblížit </a:t>
            </a:r>
            <a:r>
              <a:rPr lang="cs-CZ" b="1" dirty="0"/>
              <a:t>pořádáním letního Prague Food Festivalu a zimního Grand Restaurant Festivalu.</a:t>
            </a:r>
          </a:p>
          <a:p>
            <a:r>
              <a:rPr lang="cs-CZ" dirty="0"/>
              <a:t>https://www.youtube.com/watch?v=EmXTkTUAvpw </a:t>
            </a:r>
          </a:p>
          <a:p>
            <a:r>
              <a:rPr lang="cs-CZ" dirty="0"/>
              <a:t>https://www.youtube.com/watch?v=Wrn721yoqis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19270" y="365126"/>
            <a:ext cx="12072730" cy="6492874"/>
          </a:xfrm>
        </p:spPr>
        <p:txBody>
          <a:bodyPr>
            <a:normAutofit fontScale="77500" lnSpcReduction="20000"/>
          </a:bodyPr>
          <a:lstStyle/>
          <a:p>
            <a:pPr marL="0" indent="0">
              <a:buNone/>
            </a:pPr>
            <a:r>
              <a:rPr lang="cs-CZ" b="1" dirty="0" smtClean="0"/>
              <a:t>VIII</a:t>
            </a:r>
            <a:r>
              <a:rPr lang="cs-CZ" b="1" dirty="0"/>
              <a:t>. ročník Grand Restaurant </a:t>
            </a:r>
            <a:r>
              <a:rPr lang="cs-CZ" b="1" dirty="0" smtClean="0"/>
              <a:t>Festival</a:t>
            </a:r>
          </a:p>
          <a:p>
            <a:r>
              <a:rPr lang="cs-CZ" dirty="0" smtClean="0"/>
              <a:t>speciality </a:t>
            </a:r>
            <a:r>
              <a:rPr lang="cs-CZ" dirty="0"/>
              <a:t>nejlepších a nejzajímavějších restaurací z publikace Maurerův výběr Grand Restaurant 2017. </a:t>
            </a:r>
            <a:endParaRPr lang="cs-CZ" dirty="0" smtClean="0"/>
          </a:p>
          <a:p>
            <a:r>
              <a:rPr lang="cs-CZ" dirty="0" smtClean="0"/>
              <a:t>Zimní </a:t>
            </a:r>
            <a:r>
              <a:rPr lang="cs-CZ" dirty="0"/>
              <a:t>svátek všech milovníků jedinečného jídla a nápojů proběhne </a:t>
            </a:r>
            <a:r>
              <a:rPr lang="cs-CZ" b="1" dirty="0"/>
              <a:t>od 15. ledna do 28. února 2017 ve vybraných restauracích po celé ČR</a:t>
            </a:r>
            <a:r>
              <a:rPr lang="cs-CZ" dirty="0"/>
              <a:t>.</a:t>
            </a:r>
            <a:br>
              <a:rPr lang="cs-CZ" dirty="0"/>
            </a:br>
            <a:r>
              <a:rPr lang="cs-CZ" dirty="0"/>
              <a:t> </a:t>
            </a:r>
            <a:endParaRPr lang="cs-CZ" dirty="0" smtClean="0"/>
          </a:p>
          <a:p>
            <a:r>
              <a:rPr lang="cs-CZ" dirty="0" smtClean="0"/>
              <a:t>Letošní </a:t>
            </a:r>
            <a:r>
              <a:rPr lang="cs-CZ" dirty="0"/>
              <a:t>ročník nabídne mimořádně atraktivní téma:</a:t>
            </a:r>
            <a:r>
              <a:rPr lang="cs-CZ" b="1" dirty="0"/>
              <a:t> “Baroko na talíři“</a:t>
            </a:r>
            <a:r>
              <a:rPr lang="cs-CZ" dirty="0"/>
              <a:t/>
            </a:r>
            <a:br>
              <a:rPr lang="cs-CZ" dirty="0"/>
            </a:br>
            <a:r>
              <a:rPr lang="cs-CZ" dirty="0"/>
              <a:t/>
            </a:r>
            <a:br>
              <a:rPr lang="cs-CZ" dirty="0"/>
            </a:br>
            <a:r>
              <a:rPr lang="cs-CZ" dirty="0" smtClean="0"/>
              <a:t>reprezentuje </a:t>
            </a:r>
            <a:r>
              <a:rPr lang="cs-CZ" dirty="0" err="1"/>
              <a:t>J.S.Bach</a:t>
            </a:r>
            <a:r>
              <a:rPr lang="cs-CZ" dirty="0"/>
              <a:t> s G. F. </a:t>
            </a:r>
            <a:r>
              <a:rPr lang="cs-CZ" dirty="0" smtClean="0"/>
              <a:t>Händel, </a:t>
            </a:r>
            <a:r>
              <a:rPr lang="cs-CZ" dirty="0"/>
              <a:t>malířství zase </a:t>
            </a:r>
            <a:r>
              <a:rPr lang="cs-CZ" dirty="0" err="1"/>
              <a:t>Caravaggio</a:t>
            </a:r>
            <a:r>
              <a:rPr lang="cs-CZ" dirty="0"/>
              <a:t> s </a:t>
            </a:r>
            <a:r>
              <a:rPr lang="cs-CZ" dirty="0" err="1"/>
              <a:t>Rubensem</a:t>
            </a:r>
            <a:r>
              <a:rPr lang="cs-CZ" dirty="0"/>
              <a:t> a Rembrandtem. V sochařství proslul </a:t>
            </a:r>
            <a:r>
              <a:rPr lang="cs-CZ" dirty="0" err="1"/>
              <a:t>Bernini</a:t>
            </a:r>
            <a:r>
              <a:rPr lang="cs-CZ" dirty="0"/>
              <a:t>, </a:t>
            </a:r>
            <a:r>
              <a:rPr lang="cs-CZ" dirty="0" err="1"/>
              <a:t>Michelangelo</a:t>
            </a:r>
            <a:r>
              <a:rPr lang="cs-CZ" dirty="0"/>
              <a:t>, u nás Matyáš Braun. </a:t>
            </a:r>
            <a:endParaRPr lang="cs-CZ" dirty="0" smtClean="0"/>
          </a:p>
          <a:p>
            <a:r>
              <a:rPr lang="cs-CZ" b="1" dirty="0" smtClean="0"/>
              <a:t>Baroko </a:t>
            </a:r>
            <a:r>
              <a:rPr lang="cs-CZ" b="1" dirty="0"/>
              <a:t>se vyznačuje bohatostí tvarů, zdobností a velkolepostí</a:t>
            </a:r>
            <a:r>
              <a:rPr lang="cs-CZ" dirty="0"/>
              <a:t>. Prosadilo se samozřejmě i v gastronomii.</a:t>
            </a:r>
            <a:br>
              <a:rPr lang="cs-CZ" dirty="0"/>
            </a:br>
            <a:endParaRPr lang="cs-CZ" dirty="0" smtClean="0"/>
          </a:p>
          <a:p>
            <a:r>
              <a:rPr lang="cs-CZ" b="1" dirty="0" smtClean="0"/>
              <a:t>Kuchyně</a:t>
            </a:r>
            <a:r>
              <a:rPr lang="cs-CZ" dirty="0" smtClean="0"/>
              <a:t> baroka byla </a:t>
            </a:r>
            <a:r>
              <a:rPr lang="cs-CZ" dirty="0"/>
              <a:t>založena na zvěřině, čerstvých rybách, oblíbené bylo telecí, kachní a račí maso, často ale také hlemýždi a v přímořských oblastech samozřejmě mořské plody. </a:t>
            </a:r>
            <a:endParaRPr lang="cs-CZ" dirty="0" smtClean="0"/>
          </a:p>
          <a:p>
            <a:r>
              <a:rPr lang="cs-CZ" dirty="0" smtClean="0"/>
              <a:t>Mezi </a:t>
            </a:r>
            <a:r>
              <a:rPr lang="cs-CZ" dirty="0"/>
              <a:t>hlavní ingredience tohoto období patří skořice, med, sušené ovoce, houby, zázvor, ořechy či kořenová zelenina. </a:t>
            </a:r>
            <a:endParaRPr lang="cs-CZ" dirty="0" smtClean="0"/>
          </a:p>
          <a:p>
            <a:r>
              <a:rPr lang="cs-CZ" dirty="0" smtClean="0"/>
              <a:t>Velmi </a:t>
            </a:r>
            <a:r>
              <a:rPr lang="cs-CZ" dirty="0"/>
              <a:t>oblíbená byla i příprava omáček jako bešamelová, španělská, holandská, </a:t>
            </a:r>
            <a:r>
              <a:rPr lang="cs-CZ" dirty="0" err="1"/>
              <a:t>velouté</a:t>
            </a:r>
            <a:r>
              <a:rPr lang="cs-CZ" dirty="0"/>
              <a:t> a další dokonce i pálivé omáčky</a:t>
            </a:r>
            <a:r>
              <a:rPr lang="cs-CZ" dirty="0" smtClean="0"/>
              <a:t>.</a:t>
            </a:r>
          </a:p>
          <a:p>
            <a:r>
              <a:rPr lang="cs-CZ" dirty="0" smtClean="0"/>
              <a:t>Ceny </a:t>
            </a:r>
            <a:r>
              <a:rPr lang="cs-CZ" dirty="0"/>
              <a:t>ochutnávek v rozmezí od 250 Kč do 600 </a:t>
            </a:r>
            <a:r>
              <a:rPr lang="cs-CZ" dirty="0" smtClean="0"/>
              <a:t>Kč-zvýhodněné </a:t>
            </a:r>
            <a:r>
              <a:rPr lang="cs-CZ" dirty="0"/>
              <a:t>degustační menu inspirované lokálními surovinami, </a:t>
            </a:r>
            <a:endParaRPr lang="cs-CZ" dirty="0" smtClean="0"/>
          </a:p>
          <a:p>
            <a:r>
              <a:rPr lang="cs-CZ" dirty="0"/>
              <a:t>S</a:t>
            </a:r>
            <a:r>
              <a:rPr lang="cs-CZ" dirty="0" smtClean="0"/>
              <a:t>peciální tematické </a:t>
            </a:r>
            <a:r>
              <a:rPr lang="cs-CZ" dirty="0"/>
              <a:t>Mňam zážitky.</a:t>
            </a:r>
            <a:br>
              <a:rPr lang="cs-CZ" dirty="0"/>
            </a:br>
            <a:endParaRPr lang="cs-CZ" dirty="0"/>
          </a:p>
        </p:txBody>
      </p:sp>
    </p:spTree>
    <p:extLst>
      <p:ext uri="{BB962C8B-B14F-4D97-AF65-F5344CB8AC3E}">
        <p14:creationId xmlns:p14="http://schemas.microsoft.com/office/powerpoint/2010/main" val="1966596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Czech </a:t>
            </a:r>
            <a:r>
              <a:rPr lang="cs-CZ" b="1" dirty="0" err="1" smtClean="0"/>
              <a:t>Specials</a:t>
            </a:r>
            <a:r>
              <a:rPr lang="cs-CZ" b="1" dirty="0"/>
              <a:t/>
            </a:r>
            <a:br>
              <a:rPr lang="cs-CZ" b="1" dirty="0"/>
            </a:br>
            <a:r>
              <a:rPr lang="cs-CZ" sz="2700" b="1" dirty="0">
                <a:hlinkClick r:id="rId2"/>
              </a:rPr>
              <a:t>https://</a:t>
            </a:r>
            <a:r>
              <a:rPr lang="cs-CZ" sz="2700" b="1" dirty="0" smtClean="0">
                <a:hlinkClick r:id="rId2"/>
              </a:rPr>
              <a:t>www.youtube.com/watch?v=FFhctkcpeEI</a:t>
            </a:r>
            <a:r>
              <a:rPr lang="cs-CZ" sz="2700" b="1" dirty="0" smtClean="0"/>
              <a:t/>
            </a:r>
            <a:br>
              <a:rPr lang="cs-CZ" sz="2700" b="1" dirty="0" smtClean="0"/>
            </a:br>
            <a:r>
              <a:rPr lang="cs-CZ" sz="2700" b="1" dirty="0" smtClean="0"/>
              <a:t> http://www.</a:t>
            </a:r>
            <a:r>
              <a:rPr lang="cs-CZ" sz="2700" b="1" dirty="0" err="1" smtClean="0"/>
              <a:t>czechspecials.cz</a:t>
            </a:r>
            <a:r>
              <a:rPr lang="cs-CZ" sz="2700" b="1" dirty="0" smtClean="0"/>
              <a:t>/top-20/ </a:t>
            </a:r>
            <a:br>
              <a:rPr lang="cs-CZ" sz="2700" b="1" dirty="0" smtClean="0"/>
            </a:br>
            <a:r>
              <a:rPr lang="cs-CZ" dirty="0"/>
              <a:t/>
            </a:r>
            <a:br>
              <a:rPr lang="cs-CZ" dirty="0"/>
            </a:br>
            <a:endParaRPr lang="cs-CZ" dirty="0"/>
          </a:p>
        </p:txBody>
      </p:sp>
      <p:sp>
        <p:nvSpPr>
          <p:cNvPr id="3" name="Zástupný symbol pro obsah 2"/>
          <p:cNvSpPr>
            <a:spLocks noGrp="1"/>
          </p:cNvSpPr>
          <p:nvPr>
            <p:ph idx="1"/>
          </p:nvPr>
        </p:nvSpPr>
        <p:spPr>
          <a:xfrm>
            <a:off x="0" y="1005661"/>
            <a:ext cx="10515600" cy="6040193"/>
          </a:xfrm>
        </p:spPr>
        <p:txBody>
          <a:bodyPr>
            <a:normAutofit fontScale="92500"/>
          </a:bodyPr>
          <a:lstStyle/>
          <a:p>
            <a:r>
              <a:rPr lang="cs-CZ" dirty="0"/>
              <a:t>Prezentuje českou kuchyni jako rozmanitou v rámci jednotlivých regionů, plnou jedinečných pokrmů a širokého spektra způsobů jejich příprav. </a:t>
            </a:r>
          </a:p>
          <a:p>
            <a:r>
              <a:rPr lang="cs-CZ" b="1" dirty="0" smtClean="0"/>
              <a:t>Stoupající </a:t>
            </a:r>
            <a:r>
              <a:rPr lang="cs-CZ" b="1" dirty="0"/>
              <a:t>prestiž české gastronomie a zvýšený zájem o kulinářskou turistiku - </a:t>
            </a:r>
            <a:r>
              <a:rPr lang="cs-CZ" dirty="0" smtClean="0"/>
              <a:t>dva </a:t>
            </a:r>
            <a:r>
              <a:rPr lang="cs-CZ" dirty="0"/>
              <a:t>motivy k vytvoření gastronomického projektu </a:t>
            </a:r>
            <a:r>
              <a:rPr lang="cs-CZ" b="1" dirty="0"/>
              <a:t>Czech </a:t>
            </a:r>
            <a:r>
              <a:rPr lang="cs-CZ" b="1" dirty="0" err="1"/>
              <a:t>Specials</a:t>
            </a:r>
            <a:r>
              <a:rPr lang="cs-CZ" b="1" dirty="0"/>
              <a:t>. </a:t>
            </a:r>
          </a:p>
          <a:p>
            <a:r>
              <a:rPr lang="cs-CZ" dirty="0"/>
              <a:t>P</a:t>
            </a:r>
            <a:r>
              <a:rPr lang="cs-CZ" dirty="0" smtClean="0"/>
              <a:t>odniky</a:t>
            </a:r>
            <a:r>
              <a:rPr lang="cs-CZ" dirty="0"/>
              <a:t>, nabízející tradiční regionální speciality, ať už jídla lidová, jídla ovlivněná tradicí sousedních etnik, nebo jejich moderní kreace.                                                                                                         </a:t>
            </a:r>
          </a:p>
          <a:p>
            <a:r>
              <a:rPr lang="cs-CZ" dirty="0"/>
              <a:t>Jednotlivé restaurace, ucházející se o zařazení do tohoto projektu hodnotí </a:t>
            </a:r>
            <a:r>
              <a:rPr lang="cs-CZ" b="1" dirty="0"/>
              <a:t>expertní komise</a:t>
            </a:r>
            <a:r>
              <a:rPr lang="cs-CZ" dirty="0"/>
              <a:t>. Ta je složena z profesionálních kuchařů, restauratérů, hoteliérů a </a:t>
            </a:r>
            <a:r>
              <a:rPr lang="cs-CZ" dirty="0" smtClean="0"/>
              <a:t>odborníků. </a:t>
            </a:r>
            <a:r>
              <a:rPr lang="cs-CZ" dirty="0"/>
              <a:t>Restaurace pak získají certifikaci s logem Czech </a:t>
            </a:r>
            <a:r>
              <a:rPr lang="cs-CZ" dirty="0" err="1"/>
              <a:t>Specials</a:t>
            </a:r>
            <a:r>
              <a:rPr lang="cs-CZ" dirty="0"/>
              <a:t>. Tento certifikát zaručuje v nabídce minimálně jednu národní a jednu regionální specialitu. </a:t>
            </a:r>
            <a:endParaRPr lang="cs-CZ" dirty="0" smtClean="0"/>
          </a:p>
          <a:p>
            <a:r>
              <a:rPr lang="cs-CZ" b="1" dirty="0" smtClean="0"/>
              <a:t>Czech </a:t>
            </a:r>
            <a:r>
              <a:rPr lang="cs-CZ" b="1" dirty="0" err="1"/>
              <a:t>Specials</a:t>
            </a:r>
            <a:r>
              <a:rPr lang="cs-CZ" b="1" dirty="0"/>
              <a:t> je zároveň certifikační značkou, jež má zajistit, že právě v takto certifikované restauraci hosté dostanou tradiční české pokrmy v odpovídající kvalitě. </a:t>
            </a:r>
          </a:p>
          <a:p>
            <a:endParaRPr lang="cs-CZ" dirty="0"/>
          </a:p>
        </p:txBody>
      </p:sp>
      <p:pic>
        <p:nvPicPr>
          <p:cNvPr id="4" name="Obrázek 3"/>
          <p:cNvPicPr>
            <a:picLocks noChangeAspect="1"/>
          </p:cNvPicPr>
          <p:nvPr/>
        </p:nvPicPr>
        <p:blipFill>
          <a:blip r:embed="rId3" cstate="print"/>
          <a:stretch>
            <a:fillRect/>
          </a:stretch>
        </p:blipFill>
        <p:spPr>
          <a:xfrm>
            <a:off x="9620518" y="-119437"/>
            <a:ext cx="2342067" cy="1216106"/>
          </a:xfrm>
          <a:prstGeom prst="rect">
            <a:avLst/>
          </a:prstGeom>
        </p:spPr>
      </p:pic>
    </p:spTree>
    <p:extLst>
      <p:ext uri="{BB962C8B-B14F-4D97-AF65-F5344CB8AC3E}">
        <p14:creationId xmlns:p14="http://schemas.microsoft.com/office/powerpoint/2010/main" val="1581411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605306"/>
            <a:ext cx="10515600" cy="6252693"/>
          </a:xfrm>
        </p:spPr>
        <p:txBody>
          <a:bodyPr>
            <a:normAutofit/>
          </a:bodyPr>
          <a:lstStyle/>
          <a:p>
            <a:r>
              <a:rPr lang="cs-CZ" b="1" dirty="0"/>
              <a:t>P</a:t>
            </a:r>
            <a:r>
              <a:rPr lang="cs-CZ" b="1" dirty="0" smtClean="0"/>
              <a:t>odmínky získání</a:t>
            </a:r>
            <a:r>
              <a:rPr lang="cs-CZ" dirty="0" smtClean="0"/>
              <a:t>: transparentnost nabídky a poctivost prodeje, čistota a dobrý stav vybavení restaurace, profesionalita obsluhy a přátelský přístup k hostům, také závazek restaurace, že v jeho nabídce budou k dispozici pokrmy české kuchyně. </a:t>
            </a:r>
          </a:p>
          <a:p>
            <a:r>
              <a:rPr lang="cs-CZ" dirty="0" smtClean="0"/>
              <a:t>Rozsah jídelního lístku se doporučuje </a:t>
            </a:r>
            <a:r>
              <a:rPr lang="cs-CZ" b="1" dirty="0" smtClean="0"/>
              <a:t>do 30 položek</a:t>
            </a:r>
            <a:r>
              <a:rPr lang="cs-CZ" dirty="0" smtClean="0"/>
              <a:t>. Personál restaurace se dorozumí alespoň jedním cizím jazykem. </a:t>
            </a:r>
          </a:p>
          <a:p>
            <a:r>
              <a:rPr lang="cs-CZ" b="1" dirty="0" smtClean="0"/>
              <a:t>Doporučuje se, aby pokrmy české kuchyně reflektovaly sezónnost surovin a lokální suroviny. </a:t>
            </a:r>
          </a:p>
          <a:p>
            <a:r>
              <a:rPr lang="cs-CZ" b="1" dirty="0" smtClean="0"/>
              <a:t>Značka Czech </a:t>
            </a:r>
            <a:r>
              <a:rPr lang="cs-CZ" b="1" dirty="0" err="1" smtClean="0"/>
              <a:t>Specials</a:t>
            </a:r>
            <a:r>
              <a:rPr lang="cs-CZ" b="1" dirty="0" smtClean="0"/>
              <a:t> se uděluje na tříleté období.</a:t>
            </a:r>
          </a:p>
          <a:p>
            <a:r>
              <a:rPr lang="cs-CZ" dirty="0" smtClean="0"/>
              <a:t> Má rozsáhlou mediální podporu, byla vydána brožura </a:t>
            </a:r>
            <a:r>
              <a:rPr lang="cs-CZ" b="1" i="1" dirty="0" smtClean="0"/>
              <a:t>Průvodce po české gastronomii</a:t>
            </a:r>
            <a:r>
              <a:rPr lang="cs-CZ" dirty="0" smtClean="0"/>
              <a:t>, na podzim se v certifikovaných restauracích koná festival. </a:t>
            </a:r>
          </a:p>
          <a:p>
            <a:r>
              <a:rPr lang="cs-CZ" dirty="0" smtClean="0"/>
              <a:t>Na webovém portálu projektu se mohou prezentovat všechny certifikované restaurace. </a:t>
            </a:r>
          </a:p>
          <a:p>
            <a:endParaRPr lang="cs-CZ" dirty="0"/>
          </a:p>
        </p:txBody>
      </p:sp>
    </p:spTree>
    <p:extLst>
      <p:ext uri="{BB962C8B-B14F-4D97-AF65-F5344CB8AC3E}">
        <p14:creationId xmlns:p14="http://schemas.microsoft.com/office/powerpoint/2010/main" val="2843418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9574"/>
            <a:ext cx="10515600" cy="1325563"/>
          </a:xfrm>
        </p:spPr>
        <p:txBody>
          <a:bodyPr>
            <a:normAutofit fontScale="90000"/>
          </a:bodyPr>
          <a:lstStyle/>
          <a:p>
            <a:r>
              <a:rPr lang="cs-CZ" dirty="0"/>
              <a:t> </a:t>
            </a:r>
            <a:br>
              <a:rPr lang="cs-CZ" dirty="0"/>
            </a:br>
            <a:r>
              <a:rPr lang="cs-CZ" b="1" dirty="0" smtClean="0"/>
              <a:t>3. Zkušenosti </a:t>
            </a:r>
            <a:r>
              <a:rPr lang="cs-CZ" b="1" dirty="0"/>
              <a:t>s cestováním a gastronomií</a:t>
            </a:r>
            <a:r>
              <a:rPr lang="cs-CZ" dirty="0"/>
              <a:t/>
            </a:r>
            <a:br>
              <a:rPr lang="cs-CZ" dirty="0"/>
            </a:br>
            <a:endParaRPr lang="cs-CZ" dirty="0"/>
          </a:p>
        </p:txBody>
      </p:sp>
      <p:sp>
        <p:nvSpPr>
          <p:cNvPr id="3" name="Zástupný symbol pro obsah 2"/>
          <p:cNvSpPr>
            <a:spLocks noGrp="1"/>
          </p:cNvSpPr>
          <p:nvPr>
            <p:ph idx="1"/>
          </p:nvPr>
        </p:nvSpPr>
        <p:spPr>
          <a:xfrm>
            <a:off x="-90152" y="1944711"/>
            <a:ext cx="8525814" cy="5956478"/>
          </a:xfrm>
        </p:spPr>
        <p:txBody>
          <a:bodyPr>
            <a:normAutofit/>
          </a:bodyPr>
          <a:lstStyle/>
          <a:p>
            <a:r>
              <a:rPr lang="cs-CZ" dirty="0" smtClean="0"/>
              <a:t>Rostoucí </a:t>
            </a:r>
            <a:r>
              <a:rPr lang="cs-CZ" dirty="0"/>
              <a:t>touha po </a:t>
            </a:r>
            <a:r>
              <a:rPr lang="cs-CZ" b="1" dirty="0"/>
              <a:t>poznání lokálních "typických" jíde</a:t>
            </a:r>
            <a:r>
              <a:rPr lang="cs-CZ" dirty="0"/>
              <a:t>l jako součásti kultury navštívené </a:t>
            </a:r>
            <a:r>
              <a:rPr lang="cs-CZ" dirty="0" smtClean="0"/>
              <a:t>destinace.</a:t>
            </a:r>
            <a:r>
              <a:rPr lang="cs-CZ" b="1" dirty="0" smtClean="0"/>
              <a:t> </a:t>
            </a:r>
          </a:p>
          <a:p>
            <a:r>
              <a:rPr lang="cs-CZ" b="1" dirty="0" smtClean="0"/>
              <a:t>Zkušenější </a:t>
            </a:r>
            <a:r>
              <a:rPr lang="cs-CZ" b="1" dirty="0"/>
              <a:t>si stále více zajišťují své cesty sami podle svých potřeb a kladou velký důraz na kvalitu a její vztah k ceně. </a:t>
            </a:r>
            <a:endParaRPr lang="cs-CZ" b="1" dirty="0" smtClean="0"/>
          </a:p>
          <a:p>
            <a:r>
              <a:rPr lang="cs-CZ" dirty="0" smtClean="0"/>
              <a:t>Destinace </a:t>
            </a:r>
            <a:r>
              <a:rPr lang="cs-CZ" dirty="0"/>
              <a:t>s nepřijatelným standardem služeb nejsou akceptovány (</a:t>
            </a:r>
            <a:r>
              <a:rPr lang="cs-CZ" b="1" dirty="0"/>
              <a:t>vzrůstá význam certifikace kvality služeb</a:t>
            </a:r>
            <a:r>
              <a:rPr lang="cs-CZ" dirty="0"/>
              <a:t>). </a:t>
            </a:r>
            <a:endParaRPr lang="cs-CZ" dirty="0" smtClean="0"/>
          </a:p>
          <a:p>
            <a:pPr marL="0" indent="0">
              <a:buNone/>
            </a:pPr>
            <a:endParaRPr lang="cs-CZ" dirty="0"/>
          </a:p>
        </p:txBody>
      </p:sp>
      <p:pic>
        <p:nvPicPr>
          <p:cNvPr id="5" name="Picture 2" descr="http://www.czechspecials.cz/home/banners/brozura-cs.aspx/?width=299&amp;height=572&amp;ex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5458" y="0"/>
            <a:ext cx="3876542" cy="67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16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73825" y="365642"/>
            <a:ext cx="6593983" cy="6600423"/>
          </a:xfrm>
        </p:spPr>
        <p:txBody>
          <a:bodyPr>
            <a:normAutofit fontScale="92500" lnSpcReduction="10000"/>
          </a:bodyPr>
          <a:lstStyle/>
          <a:p>
            <a:r>
              <a:rPr lang="cs-CZ" dirty="0"/>
              <a:t>S důrazem lidí na </a:t>
            </a:r>
            <a:r>
              <a:rPr lang="cs-CZ" b="1" dirty="0"/>
              <a:t>vztah cena versus kvalita </a:t>
            </a:r>
            <a:r>
              <a:rPr lang="cs-CZ" dirty="0"/>
              <a:t>se prolíná nutnost permanentních investic do zvyšování kvality poskytovaných služeb. </a:t>
            </a:r>
          </a:p>
          <a:p>
            <a:r>
              <a:rPr lang="cs-CZ" b="1" dirty="0"/>
              <a:t>Více zkušených hostů </a:t>
            </a:r>
            <a:r>
              <a:rPr lang="cs-CZ" dirty="0"/>
              <a:t>a jejich vlastní zkušenosti stimulují k návštěvám již navštívených restaurací, se kterými byli spokojeni. </a:t>
            </a:r>
            <a:endParaRPr lang="cs-CZ" dirty="0" smtClean="0"/>
          </a:p>
          <a:p>
            <a:pPr marL="0" indent="0">
              <a:buNone/>
            </a:pPr>
            <a:r>
              <a:rPr lang="cs-CZ" b="1" dirty="0" smtClean="0"/>
              <a:t>Významnými </a:t>
            </a:r>
            <a:r>
              <a:rPr lang="cs-CZ" b="1" dirty="0"/>
              <a:t>důvody k opakované návštěvě jsou: </a:t>
            </a:r>
            <a:endParaRPr lang="cs-CZ" dirty="0"/>
          </a:p>
          <a:p>
            <a:r>
              <a:rPr lang="cs-CZ" dirty="0"/>
              <a:t>P</a:t>
            </a:r>
            <a:r>
              <a:rPr lang="cs-CZ" dirty="0" smtClean="0"/>
              <a:t>říjemný </a:t>
            </a:r>
            <a:r>
              <a:rPr lang="cs-CZ" dirty="0"/>
              <a:t>personál, </a:t>
            </a:r>
            <a:endParaRPr lang="cs-CZ" dirty="0" smtClean="0"/>
          </a:p>
          <a:p>
            <a:r>
              <a:rPr lang="cs-CZ" dirty="0" smtClean="0"/>
              <a:t>profesionální vystupování</a:t>
            </a:r>
            <a:r>
              <a:rPr lang="cs-CZ" dirty="0"/>
              <a:t>, </a:t>
            </a:r>
            <a:endParaRPr lang="cs-CZ" dirty="0" smtClean="0"/>
          </a:p>
          <a:p>
            <a:r>
              <a:rPr lang="cs-CZ" dirty="0" smtClean="0"/>
              <a:t>výborná </a:t>
            </a:r>
            <a:r>
              <a:rPr lang="cs-CZ" dirty="0"/>
              <a:t>strava, </a:t>
            </a:r>
            <a:endParaRPr lang="cs-CZ" dirty="0" smtClean="0"/>
          </a:p>
          <a:p>
            <a:r>
              <a:rPr lang="cs-CZ" dirty="0" smtClean="0"/>
              <a:t>komunikace </a:t>
            </a:r>
            <a:r>
              <a:rPr lang="cs-CZ" dirty="0"/>
              <a:t>v některém ze </a:t>
            </a:r>
            <a:r>
              <a:rPr lang="cs-CZ" dirty="0" smtClean="0"/>
              <a:t>světových</a:t>
            </a:r>
          </a:p>
          <a:p>
            <a:pPr marL="0" indent="0">
              <a:buNone/>
            </a:pPr>
            <a:r>
              <a:rPr lang="cs-CZ" dirty="0" smtClean="0"/>
              <a:t> jazyků</a:t>
            </a:r>
          </a:p>
          <a:p>
            <a:r>
              <a:rPr lang="cs-CZ" dirty="0" smtClean="0"/>
              <a:t> </a:t>
            </a:r>
            <a:r>
              <a:rPr lang="cs-CZ" dirty="0"/>
              <a:t>a flexibilita přípravy jídel.</a:t>
            </a:r>
            <a:br>
              <a:rPr lang="cs-CZ" dirty="0"/>
            </a:br>
            <a:r>
              <a:rPr lang="cs-CZ" dirty="0"/>
              <a:t/>
            </a:r>
            <a:br>
              <a:rPr lang="cs-CZ" dirty="0"/>
            </a:br>
            <a:r>
              <a:rPr lang="cs-CZ" dirty="0"/>
              <a:t> </a:t>
            </a:r>
            <a:endParaRPr lang="cs-CZ" dirty="0" smtClean="0"/>
          </a:p>
        </p:txBody>
      </p:sp>
      <p:pic>
        <p:nvPicPr>
          <p:cNvPr id="19460" name="Picture 4" descr="Výsledek obrázku pro v restaura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2614" y="3247378"/>
            <a:ext cx="6409386" cy="3610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ýsledek obrázku pro v restaurac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9038" y="104540"/>
            <a:ext cx="4709137" cy="314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24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4. Životní </a:t>
            </a:r>
            <a:r>
              <a:rPr lang="cs-CZ" b="1" dirty="0"/>
              <a:t>styl</a:t>
            </a:r>
            <a:r>
              <a:rPr lang="cs-CZ" dirty="0"/>
              <a:t/>
            </a:r>
            <a:br>
              <a:rPr lang="cs-CZ" dirty="0"/>
            </a:br>
            <a:endParaRPr lang="cs-CZ" dirty="0"/>
          </a:p>
        </p:txBody>
      </p:sp>
      <p:sp>
        <p:nvSpPr>
          <p:cNvPr id="3" name="Zástupný symbol pro obsah 2"/>
          <p:cNvSpPr>
            <a:spLocks noGrp="1"/>
          </p:cNvSpPr>
          <p:nvPr>
            <p:ph idx="1"/>
          </p:nvPr>
        </p:nvSpPr>
        <p:spPr>
          <a:xfrm>
            <a:off x="0" y="1275008"/>
            <a:ext cx="4763422" cy="5625413"/>
          </a:xfrm>
        </p:spPr>
        <p:txBody>
          <a:bodyPr>
            <a:normAutofit/>
          </a:bodyPr>
          <a:lstStyle/>
          <a:p>
            <a:r>
              <a:rPr lang="cs-CZ" dirty="0"/>
              <a:t>Životní styl se </a:t>
            </a:r>
            <a:r>
              <a:rPr lang="cs-CZ" dirty="0" smtClean="0"/>
              <a:t>postupně </a:t>
            </a:r>
            <a:r>
              <a:rPr lang="cs-CZ" b="1" dirty="0"/>
              <a:t>mění</a:t>
            </a:r>
            <a:r>
              <a:rPr lang="cs-CZ" dirty="0"/>
              <a:t>, což ovlivňuje pohled lidí na jejich osobní potřeby a chování. </a:t>
            </a:r>
            <a:endParaRPr lang="cs-CZ" dirty="0" smtClean="0"/>
          </a:p>
          <a:p>
            <a:r>
              <a:rPr lang="cs-CZ" dirty="0" smtClean="0"/>
              <a:t>Současný </a:t>
            </a:r>
            <a:r>
              <a:rPr lang="cs-CZ" dirty="0"/>
              <a:t>životní styl vyžaduje </a:t>
            </a:r>
            <a:r>
              <a:rPr lang="cs-CZ" b="1" dirty="0"/>
              <a:t>nové formy stravování mimo náš domov.</a:t>
            </a:r>
            <a:r>
              <a:rPr lang="cs-CZ" dirty="0"/>
              <a:t>  </a:t>
            </a:r>
            <a:endParaRPr lang="cs-CZ" dirty="0" smtClean="0"/>
          </a:p>
          <a:p>
            <a:r>
              <a:rPr lang="cs-CZ" dirty="0" smtClean="0"/>
              <a:t>Současný </a:t>
            </a:r>
            <a:r>
              <a:rPr lang="cs-CZ" dirty="0"/>
              <a:t>člověk má potřebu </a:t>
            </a:r>
            <a:r>
              <a:rPr lang="cs-CZ" b="1" dirty="0"/>
              <a:t>najíst se chutně, zdravě, pohodlně, rychle a v blízkosti své celodenní činnosti</a:t>
            </a:r>
            <a:r>
              <a:rPr lang="cs-CZ" dirty="0"/>
              <a:t>.</a:t>
            </a:r>
            <a:r>
              <a:rPr lang="cs-CZ" b="1" dirty="0"/>
              <a:t> </a:t>
            </a:r>
            <a:endParaRPr lang="cs-CZ" b="1" dirty="0" smtClean="0"/>
          </a:p>
        </p:txBody>
      </p:sp>
      <p:pic>
        <p:nvPicPr>
          <p:cNvPr id="4" name="Picture 2" descr="Výsledek obrázku pro v restaura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422" y="1690687"/>
            <a:ext cx="7428578" cy="495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98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Obdélník 3"/>
          <p:cNvSpPr/>
          <p:nvPr/>
        </p:nvSpPr>
        <p:spPr>
          <a:xfrm>
            <a:off x="3048000" y="2551837"/>
            <a:ext cx="6096000" cy="369332"/>
          </a:xfrm>
          <a:prstGeom prst="rect">
            <a:avLst/>
          </a:prstGeom>
        </p:spPr>
        <p:txBody>
          <a:bodyPr>
            <a:spAutoFit/>
          </a:bodyPr>
          <a:lstStyle/>
          <a:p>
            <a:endParaRPr lang="cs-CZ" dirty="0"/>
          </a:p>
        </p:txBody>
      </p:sp>
      <p:sp>
        <p:nvSpPr>
          <p:cNvPr id="5" name="Zástupný symbol pro obsah 4"/>
          <p:cNvSpPr>
            <a:spLocks noGrp="1"/>
          </p:cNvSpPr>
          <p:nvPr>
            <p:ph idx="1"/>
          </p:nvPr>
        </p:nvSpPr>
        <p:spPr>
          <a:xfrm>
            <a:off x="231820" y="579549"/>
            <a:ext cx="4391695" cy="6156102"/>
          </a:xfrm>
        </p:spPr>
        <p:txBody>
          <a:bodyPr>
            <a:normAutofit/>
          </a:bodyPr>
          <a:lstStyle/>
          <a:p>
            <a:r>
              <a:rPr lang="cs-CZ" dirty="0"/>
              <a:t>Teprve po skončení práce (večer) se uchylujeme ke klidnému – tradičnímu způsobu stravování. </a:t>
            </a:r>
          </a:p>
          <a:p>
            <a:r>
              <a:rPr lang="cs-CZ" dirty="0"/>
              <a:t>V</a:t>
            </a:r>
            <a:r>
              <a:rPr lang="cs-CZ" dirty="0" smtClean="0"/>
              <a:t>yžaduje </a:t>
            </a:r>
            <a:r>
              <a:rPr lang="cs-CZ" b="1" dirty="0"/>
              <a:t>nový přístup</a:t>
            </a:r>
            <a:r>
              <a:rPr lang="cs-CZ" dirty="0"/>
              <a:t> k poskytování stravovacích služeb. </a:t>
            </a:r>
            <a:endParaRPr lang="cs-CZ" dirty="0" smtClean="0"/>
          </a:p>
          <a:p>
            <a:r>
              <a:rPr lang="cs-CZ" dirty="0" smtClean="0"/>
              <a:t>Trendy </a:t>
            </a:r>
            <a:r>
              <a:rPr lang="cs-CZ" dirty="0"/>
              <a:t>a nová očekávání hostů </a:t>
            </a:r>
            <a:r>
              <a:rPr lang="cs-CZ" b="1" dirty="0"/>
              <a:t>je nutno pečlivě vnímat, sledovat, správně načasovat a realizovat.</a:t>
            </a:r>
            <a:r>
              <a:rPr lang="cs-CZ" dirty="0"/>
              <a:t> </a:t>
            </a:r>
          </a:p>
        </p:txBody>
      </p:sp>
      <p:pic>
        <p:nvPicPr>
          <p:cNvPr id="22532" name="Picture 4" descr="Výsledek obrázku pro v restaura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305" y="1300890"/>
            <a:ext cx="7472162" cy="477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707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941231" y="502276"/>
            <a:ext cx="10515600" cy="6220495"/>
          </a:xfrm>
        </p:spPr>
        <p:txBody>
          <a:bodyPr>
            <a:normAutofit lnSpcReduction="10000"/>
          </a:bodyPr>
          <a:lstStyle/>
          <a:p>
            <a:r>
              <a:rPr lang="cs-CZ" dirty="0"/>
              <a:t>Zákazník, přicházející do restaurace na večeři, </a:t>
            </a:r>
            <a:r>
              <a:rPr lang="cs-CZ" b="1" dirty="0"/>
              <a:t>vyžaduje na jedné straně klid, uvolnění, pohodu, příjemné prostředí, ale zároveň chce „něco navíc</a:t>
            </a:r>
            <a:r>
              <a:rPr lang="cs-CZ" dirty="0"/>
              <a:t>“ – novou zkušenost, příjemný zážitek, požitek. </a:t>
            </a:r>
          </a:p>
          <a:p>
            <a:r>
              <a:rPr lang="cs-CZ" b="1" dirty="0"/>
              <a:t>Současný host restaurace je vzdělaný</a:t>
            </a:r>
            <a:r>
              <a:rPr lang="cs-CZ" dirty="0"/>
              <a:t>, vyžaduje kvalifikovaný přístup personálu, ale zároveň individuální přístup. </a:t>
            </a:r>
            <a:endParaRPr lang="cs-CZ" dirty="0" smtClean="0"/>
          </a:p>
          <a:p>
            <a:r>
              <a:rPr lang="cs-CZ" dirty="0" smtClean="0"/>
              <a:t>Někoho </a:t>
            </a:r>
            <a:r>
              <a:rPr lang="cs-CZ" dirty="0"/>
              <a:t>potěší prvky show při servisu pokrmů a nápojů, dalšího hosta potěší nová zkušenost s ochutnáním neznámé potraviny, či nápoje. Jiný klient bude potěšen netradiční úpravou pokrmu. </a:t>
            </a:r>
          </a:p>
          <a:p>
            <a:r>
              <a:rPr lang="cs-CZ" b="1" dirty="0"/>
              <a:t>Současný klient má rád příběhy</a:t>
            </a:r>
            <a:r>
              <a:rPr lang="cs-CZ" dirty="0"/>
              <a:t>, které budou doprovázet jednotlivé chody, a to jak pokrmy, tak i nápoje. Příkladem může být vynikající pokrm, jehož suroviny kuchař ráno obstaral na místním tržišti, nebo přímo od místního producenta, z místní farmy. </a:t>
            </a:r>
            <a:endParaRPr lang="cs-CZ" dirty="0" smtClean="0"/>
          </a:p>
          <a:p>
            <a:r>
              <a:rPr lang="cs-CZ" dirty="0" smtClean="0"/>
              <a:t>Touto </a:t>
            </a:r>
            <a:r>
              <a:rPr lang="cs-CZ" dirty="0"/>
              <a:t>formou prezentovaný pokrm, s představením původu, spojený s novou či tradiční technologií přípravy obohatí hostovy smysly a vyvolá nové touhy a očekávání. </a:t>
            </a:r>
          </a:p>
          <a:p>
            <a:endParaRPr lang="cs-CZ" dirty="0"/>
          </a:p>
        </p:txBody>
      </p:sp>
    </p:spTree>
    <p:extLst>
      <p:ext uri="{BB962C8B-B14F-4D97-AF65-F5344CB8AC3E}">
        <p14:creationId xmlns:p14="http://schemas.microsoft.com/office/powerpoint/2010/main" val="97163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04104" y="231820"/>
            <a:ext cx="5536842" cy="6626180"/>
          </a:xfrm>
        </p:spPr>
        <p:txBody>
          <a:bodyPr>
            <a:normAutofit lnSpcReduction="10000"/>
          </a:bodyPr>
          <a:lstStyle/>
          <a:p>
            <a:r>
              <a:rPr lang="cs-CZ" dirty="0"/>
              <a:t>Na vývoj, i celkové směřování gastronomie má vliv mnoho faktorů. </a:t>
            </a:r>
            <a:r>
              <a:rPr lang="cs-CZ" b="1" dirty="0"/>
              <a:t>Kromě podnebí, </a:t>
            </a:r>
            <a:endParaRPr lang="cs-CZ" b="1" dirty="0" smtClean="0"/>
          </a:p>
          <a:p>
            <a:r>
              <a:rPr lang="cs-CZ" b="1" dirty="0" smtClean="0"/>
              <a:t>nebo </a:t>
            </a:r>
            <a:r>
              <a:rPr lang="cs-CZ" b="1" dirty="0"/>
              <a:t>politických událostí </a:t>
            </a:r>
            <a:endParaRPr lang="cs-CZ" b="1" dirty="0" smtClean="0"/>
          </a:p>
          <a:p>
            <a:r>
              <a:rPr lang="cs-CZ" b="1" dirty="0" smtClean="0"/>
              <a:t>i </a:t>
            </a:r>
            <a:r>
              <a:rPr lang="cs-CZ" b="1" dirty="0"/>
              <a:t>zdravotní stav </a:t>
            </a:r>
            <a:endParaRPr lang="cs-CZ" b="1" dirty="0" smtClean="0"/>
          </a:p>
          <a:p>
            <a:r>
              <a:rPr lang="cs-CZ" b="1" dirty="0" smtClean="0"/>
              <a:t>a </a:t>
            </a:r>
            <a:r>
              <a:rPr lang="cs-CZ" b="1" dirty="0"/>
              <a:t>demografické složení těch, kteří jsou budoucími hosty</a:t>
            </a:r>
            <a:r>
              <a:rPr lang="cs-CZ" dirty="0"/>
              <a:t>. </a:t>
            </a:r>
          </a:p>
          <a:p>
            <a:r>
              <a:rPr lang="cs-CZ" dirty="0"/>
              <a:t>Stále více se při výrobě jídel zabýváme </a:t>
            </a:r>
            <a:r>
              <a:rPr lang="cs-CZ" b="1" dirty="0"/>
              <a:t>nákladovostí, množící se civilizační choroby u lidí zvyšují poptávku po zdravé stravě, pomalu stárnoucí populace </a:t>
            </a:r>
            <a:r>
              <a:rPr lang="cs-CZ" dirty="0"/>
              <a:t>má zcela jiné nároky na stravování. Rychlost doby zase upřednostňuje </a:t>
            </a:r>
            <a:r>
              <a:rPr lang="cs-CZ" b="1" dirty="0"/>
              <a:t>rychlé, ale velmi kvalitní formy stravování</a:t>
            </a:r>
            <a:r>
              <a:rPr lang="cs-CZ" dirty="0"/>
              <a:t>.</a:t>
            </a:r>
          </a:p>
          <a:p>
            <a:endParaRPr lang="cs-CZ" dirty="0"/>
          </a:p>
        </p:txBody>
      </p:sp>
      <p:pic>
        <p:nvPicPr>
          <p:cNvPr id="2050" name="Picture 2" descr="Výsledek obrázku pro moderní &amp;zcaron;ivotní sty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5085" y="1301111"/>
            <a:ext cx="6606240" cy="36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6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12192000" cy="2279561"/>
          </a:xfrm>
        </p:spPr>
        <p:txBody>
          <a:bodyPr>
            <a:normAutofit fontScale="70000" lnSpcReduction="20000"/>
          </a:bodyPr>
          <a:lstStyle/>
          <a:p>
            <a:r>
              <a:rPr lang="cs-CZ" dirty="0"/>
              <a:t>Podobně </a:t>
            </a:r>
            <a:r>
              <a:rPr lang="cs-CZ" b="1" dirty="0" err="1" smtClean="0"/>
              <a:t>sommeliér</a:t>
            </a:r>
            <a:r>
              <a:rPr lang="cs-CZ" b="1" dirty="0" smtClean="0"/>
              <a:t> </a:t>
            </a:r>
            <a:r>
              <a:rPr lang="cs-CZ" b="1" dirty="0"/>
              <a:t>nabídne víno</a:t>
            </a:r>
            <a:r>
              <a:rPr lang="cs-CZ" dirty="0"/>
              <a:t>, pocházející z konkrétního vinařství, což se odráží ve stylu vína, které je autentické a podtržené zdravou tradiční technologií.  </a:t>
            </a:r>
          </a:p>
          <a:p>
            <a:r>
              <a:rPr lang="cs-CZ" dirty="0"/>
              <a:t>To vyžaduje kromě </a:t>
            </a:r>
            <a:r>
              <a:rPr lang="cs-CZ" b="1" dirty="0"/>
              <a:t>výběru kvalitních surovin </a:t>
            </a:r>
            <a:r>
              <a:rPr lang="cs-CZ" dirty="0"/>
              <a:t>zejména velmi dobré pracovníky v obsluze, kteří umí informace správně vyhodnotit, zpracovat a předat klientům. </a:t>
            </a:r>
            <a:endParaRPr lang="cs-CZ" dirty="0" smtClean="0"/>
          </a:p>
          <a:p>
            <a:r>
              <a:rPr lang="cs-CZ" b="1" dirty="0" smtClean="0"/>
              <a:t>Komunikativní </a:t>
            </a:r>
            <a:r>
              <a:rPr lang="cs-CZ" b="1" dirty="0"/>
              <a:t>obsluhující </a:t>
            </a:r>
            <a:r>
              <a:rPr lang="cs-CZ" dirty="0"/>
              <a:t>dovedou správně doporučit, ale hlavně prodat nabízené produkty pro maximální spokojenost jednotlivých zákazníků. </a:t>
            </a:r>
          </a:p>
          <a:p>
            <a:r>
              <a:rPr lang="cs-CZ" dirty="0"/>
              <a:t>Dalším hlediskem je </a:t>
            </a:r>
            <a:r>
              <a:rPr lang="cs-CZ" b="1" dirty="0"/>
              <a:t>cena, která by měla kopírovat poptávku </a:t>
            </a:r>
            <a:r>
              <a:rPr lang="cs-CZ" dirty="0"/>
              <a:t>s ohledem na kvalitu produktu. Vždy půjde o naplnění přání hostů a jejich spokojenost.</a:t>
            </a:r>
          </a:p>
          <a:p>
            <a:endParaRPr lang="cs-CZ" dirty="0"/>
          </a:p>
        </p:txBody>
      </p:sp>
      <p:pic>
        <p:nvPicPr>
          <p:cNvPr id="24578" name="Picture 2" descr="Výsledek obrázku pro v restaura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614" y="2279561"/>
            <a:ext cx="8127404" cy="457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07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3305"/>
            <a:ext cx="10515600" cy="1325563"/>
          </a:xfrm>
        </p:spPr>
        <p:txBody>
          <a:bodyPr>
            <a:normAutofit fontScale="90000"/>
          </a:bodyPr>
          <a:lstStyle/>
          <a:p>
            <a:r>
              <a:rPr lang="cs-CZ" b="1" dirty="0"/>
              <a:t>V gastronomii se projevují další novodobé trendy: </a:t>
            </a:r>
            <a:br>
              <a:rPr lang="cs-CZ" b="1" dirty="0"/>
            </a:br>
            <a:endParaRPr lang="cs-CZ" b="1" dirty="0"/>
          </a:p>
        </p:txBody>
      </p:sp>
      <p:sp>
        <p:nvSpPr>
          <p:cNvPr id="3" name="Zástupný symbol pro obsah 2"/>
          <p:cNvSpPr>
            <a:spLocks noGrp="1"/>
          </p:cNvSpPr>
          <p:nvPr>
            <p:ph idx="1"/>
          </p:nvPr>
        </p:nvSpPr>
        <p:spPr>
          <a:xfrm>
            <a:off x="347730" y="1010990"/>
            <a:ext cx="11006070" cy="5847010"/>
          </a:xfrm>
        </p:spPr>
        <p:txBody>
          <a:bodyPr>
            <a:normAutofit fontScale="85000" lnSpcReduction="20000"/>
          </a:bodyPr>
          <a:lstStyle/>
          <a:p>
            <a:pPr lvl="0"/>
            <a:r>
              <a:rPr lang="cs-CZ" dirty="0"/>
              <a:t>Míchání lokálních kuchyní ze všech koutu světa,</a:t>
            </a:r>
          </a:p>
          <a:p>
            <a:pPr lvl="0"/>
            <a:r>
              <a:rPr lang="cs-CZ" dirty="0"/>
              <a:t>vetší snaha informovat svého hosta o podávaném jídle, jeho nutričních a energetických hodnotách, a dokonce i o původu použitých surovin,</a:t>
            </a:r>
          </a:p>
          <a:p>
            <a:pPr lvl="0"/>
            <a:r>
              <a:rPr lang="cs-CZ" dirty="0"/>
              <a:t>kvalitnější potraviny a velký výběr čerstvých potravin, ovoce, zeleniny, masa, ryb, specialit různých etnických skupin,</a:t>
            </a:r>
          </a:p>
          <a:p>
            <a:pPr lvl="0"/>
            <a:r>
              <a:rPr lang="cs-CZ" dirty="0"/>
              <a:t>vetší obliba kvalitních vín,</a:t>
            </a:r>
          </a:p>
          <a:p>
            <a:pPr lvl="0"/>
            <a:r>
              <a:rPr lang="cs-CZ" dirty="0"/>
              <a:t>trend využívání čerstvých bylinek,</a:t>
            </a:r>
          </a:p>
          <a:p>
            <a:pPr lvl="0"/>
            <a:r>
              <a:rPr lang="cs-CZ" dirty="0"/>
              <a:t>nabídka regionálních jídel,</a:t>
            </a:r>
          </a:p>
          <a:p>
            <a:pPr lvl="0"/>
            <a:r>
              <a:rPr lang="cs-CZ" dirty="0"/>
              <a:t>co nejširší sortiment pro hosta,</a:t>
            </a:r>
          </a:p>
          <a:p>
            <a:pPr lvl="0"/>
            <a:r>
              <a:rPr lang="cs-CZ" dirty="0"/>
              <a:t>zdravější přílohy, čerstvá a sezónní zelenina a ovoce,</a:t>
            </a:r>
          </a:p>
          <a:p>
            <a:pPr lvl="0"/>
            <a:r>
              <a:rPr lang="cs-CZ" dirty="0"/>
              <a:t>čím dál více je v oblibě příprava přímo před hosty (live </a:t>
            </a:r>
            <a:r>
              <a:rPr lang="cs-CZ" dirty="0" err="1"/>
              <a:t>cooking</a:t>
            </a:r>
            <a:r>
              <a:rPr lang="cs-CZ" dirty="0"/>
              <a:t> station),</a:t>
            </a:r>
          </a:p>
          <a:p>
            <a:pPr lvl="0"/>
            <a:r>
              <a:rPr lang="cs-CZ" dirty="0"/>
              <a:t>barevné módní trendy – správné barvy na talíři vyvolávají chuť a podporují dobrou náladu,</a:t>
            </a:r>
          </a:p>
          <a:p>
            <a:pPr lvl="0"/>
            <a:r>
              <a:rPr lang="cs-CZ" dirty="0"/>
              <a:t>dbá se na vetší estetičnost podávaného pokrmu na talíři,</a:t>
            </a:r>
          </a:p>
          <a:p>
            <a:pPr lvl="0"/>
            <a:r>
              <a:rPr lang="cs-CZ" dirty="0"/>
              <a:t>stále častější platby kartou za konzumaci,</a:t>
            </a:r>
          </a:p>
          <a:p>
            <a:pPr lvl="0"/>
            <a:r>
              <a:rPr lang="cs-CZ" dirty="0"/>
              <a:t>trend dobových, historických, středověkých restaurací.</a:t>
            </a:r>
          </a:p>
          <a:p>
            <a:endParaRPr lang="cs-CZ" dirty="0"/>
          </a:p>
        </p:txBody>
      </p:sp>
    </p:spTree>
    <p:extLst>
      <p:ext uri="{BB962C8B-B14F-4D97-AF65-F5344CB8AC3E}">
        <p14:creationId xmlns:p14="http://schemas.microsoft.com/office/powerpoint/2010/main" val="1056891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67426" y="365124"/>
            <a:ext cx="4958366" cy="6492875"/>
          </a:xfrm>
        </p:spPr>
        <p:txBody>
          <a:bodyPr>
            <a:normAutofit lnSpcReduction="10000"/>
          </a:bodyPr>
          <a:lstStyle/>
          <a:p>
            <a:r>
              <a:rPr lang="cs-CZ" dirty="0"/>
              <a:t>Roste poptávka spíše </a:t>
            </a:r>
            <a:r>
              <a:rPr lang="cs-CZ" b="1" dirty="0"/>
              <a:t>po menších podnicích a po "rodinné atmosféře</a:t>
            </a:r>
            <a:r>
              <a:rPr lang="cs-CZ" dirty="0"/>
              <a:t>" pohostinských služeb. </a:t>
            </a:r>
            <a:endParaRPr lang="cs-CZ" dirty="0" smtClean="0"/>
          </a:p>
          <a:p>
            <a:r>
              <a:rPr lang="cs-CZ" dirty="0" smtClean="0"/>
              <a:t>Stále </a:t>
            </a:r>
            <a:r>
              <a:rPr lang="cs-CZ" dirty="0"/>
              <a:t>více se </a:t>
            </a:r>
            <a:r>
              <a:rPr lang="cs-CZ" b="1" dirty="0"/>
              <a:t>projevuje trend návratu k "jednoduchému", </a:t>
            </a:r>
            <a:r>
              <a:rPr lang="cs-CZ" dirty="0"/>
              <a:t>kde svou roli hrají místní tradiční pokrmy a nápoje (např. </a:t>
            </a:r>
            <a:r>
              <a:rPr lang="cs-CZ" b="1" dirty="0"/>
              <a:t>lokální pivovary</a:t>
            </a:r>
            <a:r>
              <a:rPr lang="cs-CZ" dirty="0"/>
              <a:t>, v místě vyráběné teplé nápoje a domácí pokrmy z regionálních surovin), které </a:t>
            </a:r>
            <a:r>
              <a:rPr lang="cs-CZ" dirty="0" smtClean="0"/>
              <a:t>se ovšem </a:t>
            </a:r>
            <a:r>
              <a:rPr lang="cs-CZ" dirty="0"/>
              <a:t>musí </a:t>
            </a:r>
            <a:r>
              <a:rPr lang="cs-CZ" dirty="0" smtClean="0"/>
              <a:t>správně </a:t>
            </a:r>
            <a:r>
              <a:rPr lang="cs-CZ" dirty="0"/>
              <a:t>"prodat". </a:t>
            </a:r>
            <a:endParaRPr lang="cs-CZ" dirty="0" smtClean="0"/>
          </a:p>
          <a:p>
            <a:r>
              <a:rPr lang="cs-CZ" dirty="0" smtClean="0"/>
              <a:t>Projevuje </a:t>
            </a:r>
            <a:r>
              <a:rPr lang="cs-CZ" dirty="0"/>
              <a:t>se </a:t>
            </a:r>
            <a:r>
              <a:rPr lang="cs-CZ" b="1" dirty="0"/>
              <a:t>nutnost permanentních investic do zvyšování kvality </a:t>
            </a:r>
            <a:r>
              <a:rPr lang="cs-CZ" dirty="0"/>
              <a:t>poskytovaných služeb</a:t>
            </a:r>
            <a:r>
              <a:rPr lang="cs-CZ" dirty="0" smtClean="0"/>
              <a:t>.</a:t>
            </a:r>
            <a:endParaRPr lang="cs-CZ" dirty="0"/>
          </a:p>
        </p:txBody>
      </p:sp>
      <p:pic>
        <p:nvPicPr>
          <p:cNvPr id="4" name="Picture 2" descr="Výsledek obrázku pro v restaura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8361" y="290512"/>
            <a:ext cx="4970276" cy="3321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ýsledek obrázku pro v restaurac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172" y="3611561"/>
            <a:ext cx="5678089" cy="308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977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6336406" cy="6857999"/>
          </a:xfrm>
        </p:spPr>
        <p:txBody>
          <a:bodyPr>
            <a:normAutofit fontScale="92500" lnSpcReduction="20000"/>
          </a:bodyPr>
          <a:lstStyle/>
          <a:p>
            <a:r>
              <a:rPr lang="cs-CZ" dirty="0"/>
              <a:t>Typickým představitelem „trendy restaurace“ je např. </a:t>
            </a:r>
            <a:r>
              <a:rPr lang="cs-CZ" b="1" dirty="0"/>
              <a:t>Švejk Restaurant</a:t>
            </a:r>
            <a:r>
              <a:rPr lang="cs-CZ" dirty="0"/>
              <a:t>, patřící do </a:t>
            </a:r>
            <a:r>
              <a:rPr lang="cs-CZ" dirty="0" err="1"/>
              <a:t>franchisingové</a:t>
            </a:r>
            <a:r>
              <a:rPr lang="cs-CZ" dirty="0"/>
              <a:t> sítě (téměř 50 restaurací), který se snaží kromě historické atmosféry, evokující doby rakousko-uherského císařství nabízet především vynikající staročeskou kuchyni v moderním pojetí, české pivo a kvalitní servis.</a:t>
            </a:r>
          </a:p>
          <a:p>
            <a:r>
              <a:rPr lang="cs-CZ" dirty="0"/>
              <a:t>Vše pod heslem „</a:t>
            </a:r>
            <a:r>
              <a:rPr lang="cs-CZ" b="1" dirty="0"/>
              <a:t>To nejlepší z Čech</a:t>
            </a:r>
            <a:r>
              <a:rPr lang="cs-CZ" dirty="0"/>
              <a:t>“. Všechna jídla jsou připravována z čerstvých a kvalitních surovin, mnohé z nich jsou odebírány od místních pěstitelů a chovatelů. Vše je poctivé a čerstvé, bez náhražek a průmyslových přísad. </a:t>
            </a:r>
            <a:endParaRPr lang="cs-CZ" dirty="0" smtClean="0"/>
          </a:p>
          <a:p>
            <a:r>
              <a:rPr lang="cs-CZ" dirty="0" smtClean="0"/>
              <a:t>Jídelní </a:t>
            </a:r>
            <a:r>
              <a:rPr lang="cs-CZ" dirty="0"/>
              <a:t>lístek vychází </a:t>
            </a:r>
            <a:r>
              <a:rPr lang="cs-CZ" b="1" dirty="0"/>
              <a:t>z tradičních receptů </a:t>
            </a:r>
            <a:r>
              <a:rPr lang="cs-CZ" dirty="0"/>
              <a:t>monarchie, najdete v něm tedy i jídla rakouská, maďarská či slovenská. </a:t>
            </a:r>
            <a:endParaRPr lang="cs-CZ" dirty="0" smtClean="0"/>
          </a:p>
          <a:p>
            <a:r>
              <a:rPr lang="cs-CZ" dirty="0" smtClean="0"/>
              <a:t>Velký </a:t>
            </a:r>
            <a:r>
              <a:rPr lang="cs-CZ" dirty="0"/>
              <a:t>důraz je kladen na klasickou českou kuchyni: </a:t>
            </a:r>
            <a:r>
              <a:rPr lang="cs-CZ" dirty="0" err="1"/>
              <a:t>Konfitovaná</a:t>
            </a:r>
            <a:r>
              <a:rPr lang="cs-CZ" dirty="0"/>
              <a:t> kachna se zelím a domácím knedlíkem, </a:t>
            </a:r>
            <a:r>
              <a:rPr lang="cs-CZ" dirty="0" smtClean="0"/>
              <a:t>Pečené </a:t>
            </a:r>
            <a:r>
              <a:rPr lang="cs-CZ" dirty="0"/>
              <a:t>vepřové koleno, svíčková na smetaně s brusinkovou zavařeninou a domácím kynutým knedlíkem ap.</a:t>
            </a:r>
          </a:p>
          <a:p>
            <a:endParaRPr lang="cs-CZ" dirty="0"/>
          </a:p>
          <a:p>
            <a:endParaRPr lang="cs-CZ" dirty="0"/>
          </a:p>
        </p:txBody>
      </p:sp>
      <p:pic>
        <p:nvPicPr>
          <p:cNvPr id="4" name="obrázek 4" descr="Jak to u nás vypadá"/>
          <p:cNvPicPr>
            <a:picLocks/>
          </p:cNvPicPr>
          <p:nvPr/>
        </p:nvPicPr>
        <p:blipFill>
          <a:blip r:embed="rId2" cstate="print"/>
          <a:srcRect/>
          <a:stretch>
            <a:fillRect/>
          </a:stretch>
        </p:blipFill>
        <p:spPr>
          <a:xfrm>
            <a:off x="6336406" y="1481070"/>
            <a:ext cx="5855593" cy="4043967"/>
          </a:xfrm>
          <a:prstGeom prst="rect">
            <a:avLst/>
          </a:prstGeom>
          <a:noFill/>
          <a:ln>
            <a:noFill/>
            <a:prstDash/>
          </a:ln>
        </p:spPr>
      </p:pic>
    </p:spTree>
    <p:extLst>
      <p:ext uri="{BB962C8B-B14F-4D97-AF65-F5344CB8AC3E}">
        <p14:creationId xmlns:p14="http://schemas.microsoft.com/office/powerpoint/2010/main" val="340914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Trend malých pivovarů a značkových restaurací</a:t>
            </a:r>
            <a:r>
              <a:rPr lang="cs-CZ" dirty="0"/>
              <a:t/>
            </a:r>
            <a:br>
              <a:rPr lang="cs-CZ" dirty="0"/>
            </a:br>
            <a:endParaRPr lang="cs-CZ" dirty="0"/>
          </a:p>
        </p:txBody>
      </p:sp>
      <p:sp>
        <p:nvSpPr>
          <p:cNvPr id="3" name="Zástupný symbol pro obsah 2"/>
          <p:cNvSpPr>
            <a:spLocks noGrp="1"/>
          </p:cNvSpPr>
          <p:nvPr>
            <p:ph idx="1"/>
          </p:nvPr>
        </p:nvSpPr>
        <p:spPr>
          <a:xfrm>
            <a:off x="838200" y="1081824"/>
            <a:ext cx="10515600" cy="5776175"/>
          </a:xfrm>
        </p:spPr>
        <p:txBody>
          <a:bodyPr>
            <a:normAutofit fontScale="92500" lnSpcReduction="20000"/>
          </a:bodyPr>
          <a:lstStyle/>
          <a:p>
            <a:r>
              <a:rPr lang="cs-CZ" dirty="0"/>
              <a:t>Česká republika má 191 pivovarů, z toho 43 průmyslových a 148 minipivovarů. Ty dohromady nabízejí okolo 550 druhů piva. </a:t>
            </a:r>
          </a:p>
          <a:p>
            <a:r>
              <a:rPr lang="cs-CZ" dirty="0"/>
              <a:t>Česko je země milovníků piva. I to je jedním z důvodů prudkého rozvoje menších pivovarů. Boom minipivovarů je pro milovníky piva radostnou zprávou.</a:t>
            </a:r>
          </a:p>
          <a:p>
            <a:r>
              <a:rPr lang="cs-CZ" dirty="0"/>
              <a:t>Kvašené obilné nápoje, které můžeme považovat za přímé předchůdce pivního moku, vařili na českém území již Keltové. Až Slované, nejspíš při jeho výrobě začali používat chmel. Zrodilo se tak chmelové pivo. </a:t>
            </a:r>
          </a:p>
          <a:p>
            <a:r>
              <a:rPr lang="cs-CZ" dirty="0" smtClean="0"/>
              <a:t>„</a:t>
            </a:r>
            <a:r>
              <a:rPr lang="cs-CZ" dirty="0"/>
              <a:t>zakládací </a:t>
            </a:r>
            <a:r>
              <a:rPr lang="cs-CZ" dirty="0" smtClean="0"/>
              <a:t>listina </a:t>
            </a:r>
            <a:r>
              <a:rPr lang="cs-CZ" dirty="0"/>
              <a:t>Vyšehradské kapituly“ z roku 1088, v níž první český král Vratislav II. přidělil kapitule kromě dalších privilegií také desátek chmele na vaření piva. </a:t>
            </a:r>
            <a:endParaRPr lang="cs-CZ" dirty="0" smtClean="0"/>
          </a:p>
          <a:p>
            <a:r>
              <a:rPr lang="cs-CZ" dirty="0" smtClean="0"/>
              <a:t>Velký </a:t>
            </a:r>
            <a:r>
              <a:rPr lang="cs-CZ" dirty="0"/>
              <a:t>rozkvět vaření piva na českém území přineslo dvanácté století. V této době mohl v českých zemích vařit pivo kdokoliv. Později bylo takzvané „právo várečné“ omezeno pouze na kláštery a měšťany, žijící uvnitř městských hradeb. Vznikaly tak první krčmy.</a:t>
            </a:r>
          </a:p>
          <a:p>
            <a:r>
              <a:rPr lang="cs-CZ" dirty="0" smtClean="0"/>
              <a:t>1869 - Plzeňský Prazdroj, spodně kvašený ležák, nejoblíbenější </a:t>
            </a:r>
            <a:r>
              <a:rPr lang="cs-CZ" dirty="0"/>
              <a:t>na </a:t>
            </a:r>
            <a:r>
              <a:rPr lang="cs-CZ" dirty="0" smtClean="0"/>
              <a:t>světě</a:t>
            </a:r>
            <a:r>
              <a:rPr lang="cs-CZ" dirty="0"/>
              <a:t>.</a:t>
            </a:r>
          </a:p>
          <a:p>
            <a:endParaRPr lang="cs-CZ" dirty="0"/>
          </a:p>
        </p:txBody>
      </p:sp>
    </p:spTree>
    <p:extLst>
      <p:ext uri="{BB962C8B-B14F-4D97-AF65-F5344CB8AC3E}">
        <p14:creationId xmlns:p14="http://schemas.microsoft.com/office/powerpoint/2010/main" val="43713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fontScale="92500" lnSpcReduction="10000"/>
          </a:bodyPr>
          <a:lstStyle/>
          <a:p>
            <a:r>
              <a:rPr lang="cs-CZ" dirty="0"/>
              <a:t>Pivovary s objemem celkové produkce piva do 10 tisíc hektolitrů za rok v Česku zažívají boom zejména v posledních deseti letech. České pivo je nejlepší, když je čerstvé a nemůžete ho dostat čerstvější, než přímo z místa, kde se vaří. Je mnoho českých pivovarů, které tvrdí, že mají staletou nebo i delší tradici</a:t>
            </a:r>
            <a:r>
              <a:rPr lang="cs-CZ" dirty="0" smtClean="0"/>
              <a:t>.</a:t>
            </a:r>
          </a:p>
          <a:p>
            <a:r>
              <a:rPr lang="cs-CZ" dirty="0"/>
              <a:t> Znovuobnovený minipivovar U Fleků (založený v roce1499) zaujímá mezi ostatními minipivovary výjimečné místo. Je jediným pivovarem ve střední Evropě, kde se pivo vaří bez přestávky déle než 500 let. </a:t>
            </a:r>
          </a:p>
          <a:p>
            <a:r>
              <a:rPr lang="cs-CZ" dirty="0"/>
              <a:t>Trendem poslední doby je </a:t>
            </a:r>
            <a:r>
              <a:rPr lang="cs-CZ" b="1" dirty="0"/>
              <a:t>budování vlastních řetězců restaurací</a:t>
            </a:r>
            <a:r>
              <a:rPr lang="cs-CZ" dirty="0"/>
              <a:t>. Ovlivňuje to fakt, že 47 % produkce piva prodávají pivovary přes pípy hospod, restaurací a barů, a že odbyt piva v gastronomii již několik let klesá. </a:t>
            </a:r>
          </a:p>
          <a:p>
            <a:r>
              <a:rPr lang="cs-CZ" b="1" dirty="0"/>
              <a:t>Koncept hostinských zařízení, zaměřených na vlastní pivo </a:t>
            </a:r>
            <a:r>
              <a:rPr lang="cs-CZ" dirty="0"/>
              <a:t>v jednotném interiéru, který umožňuje lepší dohled nad kvalitou čepovaných piv, podávaných jídel, úrovně obsluhy i dobrou reklamu pro vlastní pivní značky je čím dál populárnější. </a:t>
            </a:r>
          </a:p>
          <a:p>
            <a:r>
              <a:rPr lang="cs-CZ" b="1" dirty="0"/>
              <a:t>Plzeňský Prazdroj </a:t>
            </a:r>
            <a:r>
              <a:rPr lang="cs-CZ" dirty="0"/>
              <a:t>má síť </a:t>
            </a:r>
            <a:r>
              <a:rPr lang="cs-CZ" dirty="0" err="1"/>
              <a:t>Pilsner</a:t>
            </a:r>
            <a:r>
              <a:rPr lang="cs-CZ" dirty="0"/>
              <a:t> </a:t>
            </a:r>
            <a:r>
              <a:rPr lang="cs-CZ" dirty="0" err="1"/>
              <a:t>Urquell</a:t>
            </a:r>
            <a:r>
              <a:rPr lang="cs-CZ" dirty="0"/>
              <a:t> </a:t>
            </a:r>
            <a:r>
              <a:rPr lang="cs-CZ" dirty="0" err="1"/>
              <a:t>Original</a:t>
            </a:r>
            <a:r>
              <a:rPr lang="cs-CZ" dirty="0"/>
              <a:t> Restaurantů, začal s restauracemi se značkou Gambrinus pojmenované </a:t>
            </a:r>
            <a:r>
              <a:rPr lang="cs-CZ" b="1" dirty="0"/>
              <a:t>Sedmý nebe</a:t>
            </a:r>
            <a:r>
              <a:rPr lang="cs-CZ" dirty="0"/>
              <a:t>. Své řetězce mají také </a:t>
            </a:r>
            <a:r>
              <a:rPr lang="cs-CZ" dirty="0" err="1"/>
              <a:t>Heineken</a:t>
            </a:r>
            <a:r>
              <a:rPr lang="cs-CZ" dirty="0"/>
              <a:t>, Budějovický Budvar a některé další pivovary. </a:t>
            </a:r>
          </a:p>
          <a:p>
            <a:endParaRPr lang="cs-CZ" dirty="0"/>
          </a:p>
        </p:txBody>
      </p:sp>
    </p:spTree>
    <p:extLst>
      <p:ext uri="{BB962C8B-B14F-4D97-AF65-F5344CB8AC3E}">
        <p14:creationId xmlns:p14="http://schemas.microsoft.com/office/powerpoint/2010/main" val="1025606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54546" y="365124"/>
            <a:ext cx="5911403" cy="6492875"/>
          </a:xfrm>
        </p:spPr>
        <p:txBody>
          <a:bodyPr>
            <a:normAutofit lnSpcReduction="10000"/>
          </a:bodyPr>
          <a:lstStyle/>
          <a:p>
            <a:r>
              <a:rPr lang="cs-CZ" dirty="0"/>
              <a:t>Např. společnost </a:t>
            </a:r>
            <a:r>
              <a:rPr lang="cs-CZ" b="1" dirty="0"/>
              <a:t>Pivovary Staropramen </a:t>
            </a:r>
            <a:r>
              <a:rPr lang="cs-CZ" dirty="0"/>
              <a:t>provozuje značkové restaurace </a:t>
            </a:r>
            <a:r>
              <a:rPr lang="cs-CZ" b="1" i="1" dirty="0"/>
              <a:t>Potrefená Husa</a:t>
            </a:r>
            <a:r>
              <a:rPr lang="cs-CZ" dirty="0"/>
              <a:t>, </a:t>
            </a:r>
            <a:r>
              <a:rPr lang="cs-CZ" b="1" dirty="0"/>
              <a:t>s cílem zvyšovat pivní kulturu v České a Slovenské republice.</a:t>
            </a:r>
            <a:r>
              <a:rPr lang="cs-CZ" dirty="0"/>
              <a:t> Koncept, který je zaměřen na spojení kvalitní gastronomie se širokým výběrem pivních značek, je v oblibě hlavně u mladší a střední generace. </a:t>
            </a:r>
          </a:p>
          <a:p>
            <a:r>
              <a:rPr lang="cs-CZ" b="1" dirty="0"/>
              <a:t>Restaurace </a:t>
            </a:r>
            <a:r>
              <a:rPr lang="cs-CZ" b="1" i="1" dirty="0"/>
              <a:t>Potrefená Husa</a:t>
            </a:r>
            <a:r>
              <a:rPr lang="cs-CZ" b="1" dirty="0"/>
              <a:t> </a:t>
            </a:r>
            <a:r>
              <a:rPr lang="cs-CZ" dirty="0"/>
              <a:t>je koncept moderní kosmopolitní hospody, vhodný </a:t>
            </a:r>
            <a:r>
              <a:rPr lang="cs-CZ" b="1" dirty="0"/>
              <a:t>především do centra velkého města</a:t>
            </a:r>
            <a:r>
              <a:rPr lang="cs-CZ" dirty="0"/>
              <a:t>, nachází se na náměstí nebo pěší zóně, disponuje prosklenými výklady, popřípadě velkými okny, většinou situovaná do nárožní dispozice. </a:t>
            </a:r>
          </a:p>
        </p:txBody>
      </p:sp>
      <p:pic>
        <p:nvPicPr>
          <p:cNvPr id="4" name="Picture 2" descr="fot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20343" y="0"/>
            <a:ext cx="2417111" cy="362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2" descr="http://www.pivovary-staropramen.cz/pictures/content/zn_hospody/logo_ph-sportbar.gif"/>
          <p:cNvPicPr/>
          <p:nvPr/>
        </p:nvPicPr>
        <p:blipFill>
          <a:blip r:embed="rId3" cstate="print"/>
          <a:srcRect/>
          <a:stretch>
            <a:fillRect/>
          </a:stretch>
        </p:blipFill>
        <p:spPr bwMode="auto">
          <a:xfrm>
            <a:off x="6535940" y="365124"/>
            <a:ext cx="2614411" cy="2389076"/>
          </a:xfrm>
          <a:prstGeom prst="rect">
            <a:avLst/>
          </a:prstGeom>
          <a:noFill/>
          <a:ln w="9525">
            <a:noFill/>
            <a:miter lim="800000"/>
            <a:headEnd/>
            <a:tailEnd/>
          </a:ln>
        </p:spPr>
      </p:pic>
      <p:pic>
        <p:nvPicPr>
          <p:cNvPr id="6" name="obrázek 21" descr="http://www.pivovary-staropramen.cz/pictures/content/42.jpg"/>
          <p:cNvPicPr/>
          <p:nvPr/>
        </p:nvPicPr>
        <p:blipFill>
          <a:blip r:embed="rId4" cstate="print"/>
          <a:srcRect/>
          <a:stretch>
            <a:fillRect/>
          </a:stretch>
        </p:blipFill>
        <p:spPr bwMode="auto">
          <a:xfrm>
            <a:off x="6272011" y="3625668"/>
            <a:ext cx="4829578" cy="3232332"/>
          </a:xfrm>
          <a:prstGeom prst="rect">
            <a:avLst/>
          </a:prstGeom>
          <a:noFill/>
          <a:ln w="9525">
            <a:noFill/>
            <a:miter lim="800000"/>
            <a:headEnd/>
            <a:tailEnd/>
          </a:ln>
        </p:spPr>
      </p:pic>
    </p:spTree>
    <p:extLst>
      <p:ext uri="{BB962C8B-B14F-4D97-AF65-F5344CB8AC3E}">
        <p14:creationId xmlns:p14="http://schemas.microsoft.com/office/powerpoint/2010/main" val="2885933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 y="154546"/>
            <a:ext cx="5988676" cy="6703454"/>
          </a:xfrm>
        </p:spPr>
        <p:txBody>
          <a:bodyPr>
            <a:normAutofit lnSpcReduction="10000"/>
          </a:bodyPr>
          <a:lstStyle/>
          <a:p>
            <a:r>
              <a:rPr lang="cs-CZ" dirty="0"/>
              <a:t>V restauracích Potrefená Husa je kladen velký důraz na podávání kvalitně ošetřených českých a zahraničních piv, a to jak točených, tak lahvových. </a:t>
            </a:r>
          </a:p>
          <a:p>
            <a:r>
              <a:rPr lang="cs-CZ" dirty="0"/>
              <a:t>Kuchyně klade důraz na použití nejkvalitnějších a zaručeně čerstvých surovin, vysokou úroveň jejich zpracování a především </a:t>
            </a:r>
            <a:r>
              <a:rPr lang="cs-CZ" b="1" dirty="0"/>
              <a:t>výjimečnou prezentaci pokrmů</a:t>
            </a:r>
            <a:r>
              <a:rPr lang="cs-CZ" dirty="0"/>
              <a:t>, servírovaných na unikátním porcelánu netradičních moderních tvarů. </a:t>
            </a:r>
          </a:p>
          <a:p>
            <a:r>
              <a:rPr lang="cs-CZ" dirty="0"/>
              <a:t>Tradiční jídla české kuchyně, tak i zahraniční speciality.</a:t>
            </a:r>
          </a:p>
          <a:p>
            <a:r>
              <a:rPr lang="cs-CZ" dirty="0"/>
              <a:t> Vyškolení barmani jsou připraveni plnit přání i milovníkům osvěžujících koktejlů dle nejnovějších trendů.</a:t>
            </a:r>
            <a:r>
              <a:rPr lang="cs-CZ" b="1" dirty="0"/>
              <a:t> </a:t>
            </a:r>
            <a:endParaRPr lang="cs-CZ" dirty="0"/>
          </a:p>
          <a:p>
            <a:endParaRPr lang="cs-CZ" dirty="0"/>
          </a:p>
        </p:txBody>
      </p:sp>
      <p:pic>
        <p:nvPicPr>
          <p:cNvPr id="4" name="Zástupný symbol pro obsah 4" descr="http://www.czechspecials.cz/certified-restaurants/klasterni-pivovar-strahov-a-restaurace-svaty-norbe/praha-strahovsky-klaster-2-%281%29.aspx/?width=599&amp;height=399">
            <a:hlinkClick r:id="rId2"/>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01" y="1275008"/>
            <a:ext cx="6035899" cy="4494727"/>
          </a:xfrm>
          <a:prstGeom prst="rect">
            <a:avLst/>
          </a:prstGeom>
          <a:noFill/>
          <a:ln>
            <a:noFill/>
          </a:ln>
        </p:spPr>
      </p:pic>
    </p:spTree>
    <p:extLst>
      <p:ext uri="{BB962C8B-B14F-4D97-AF65-F5344CB8AC3E}">
        <p14:creationId xmlns:p14="http://schemas.microsoft.com/office/powerpoint/2010/main" val="4007083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6091707" cy="6858000"/>
          </a:xfrm>
        </p:spPr>
        <p:txBody>
          <a:bodyPr>
            <a:normAutofit fontScale="77500" lnSpcReduction="20000"/>
          </a:bodyPr>
          <a:lstStyle/>
          <a:p>
            <a:r>
              <a:rPr lang="cs-CZ" b="1" dirty="0"/>
              <a:t>Potrefená Husa Sport Bar a Potrefená Husa </a:t>
            </a:r>
            <a:r>
              <a:rPr lang="cs-CZ" b="1" dirty="0" err="1"/>
              <a:t>Beerpoint</a:t>
            </a:r>
            <a:r>
              <a:rPr lang="cs-CZ" dirty="0"/>
              <a:t> je koncept moderní </a:t>
            </a:r>
            <a:r>
              <a:rPr lang="cs-CZ" b="1" dirty="0"/>
              <a:t>pivního baru </a:t>
            </a:r>
            <a:r>
              <a:rPr lang="cs-CZ" dirty="0"/>
              <a:t>určeného do obchodních center ve městech na 100 tis. obyvatel, dobře dostupné hromadnou dopravou. </a:t>
            </a:r>
            <a:endParaRPr lang="cs-CZ" dirty="0" smtClean="0"/>
          </a:p>
          <a:p>
            <a:r>
              <a:rPr lang="cs-CZ" dirty="0" smtClean="0"/>
              <a:t>Nabídka </a:t>
            </a:r>
            <a:r>
              <a:rPr lang="cs-CZ" dirty="0"/>
              <a:t>jídel odpovídá charakteru pivního baru, takže jsou v ní zastoupeny především lehké pokrmy jako saláty, sendviče či těstoviny. </a:t>
            </a:r>
            <a:endParaRPr lang="cs-CZ" dirty="0" smtClean="0"/>
          </a:p>
          <a:p>
            <a:r>
              <a:rPr lang="cs-CZ" dirty="0" smtClean="0"/>
              <a:t>Důraz </a:t>
            </a:r>
            <a:r>
              <a:rPr lang="cs-CZ" dirty="0"/>
              <a:t>je kladen na prezentaci kombinace piva s vhodným jídlem a na kvalitu a čerstvost používaných surovin. </a:t>
            </a:r>
          </a:p>
          <a:p>
            <a:r>
              <a:rPr lang="cs-CZ" b="1" dirty="0" err="1"/>
              <a:t>Belgian</a:t>
            </a:r>
            <a:r>
              <a:rPr lang="cs-CZ" b="1" dirty="0"/>
              <a:t> Beer Café</a:t>
            </a:r>
            <a:r>
              <a:rPr lang="cs-CZ" dirty="0"/>
              <a:t> je koncept luxusního pivního baru a stylové restaurace ve vysoce atraktivních lokalitách v centru velkých měst.</a:t>
            </a:r>
          </a:p>
          <a:p>
            <a:r>
              <a:rPr lang="cs-CZ" b="1" dirty="0"/>
              <a:t>Staré dobré časy</a:t>
            </a:r>
            <a:r>
              <a:rPr lang="cs-CZ" dirty="0"/>
              <a:t> je koncept vycházející z velice úspěšného období pivovaru Staropramen ve třicátých a čtyřicátých letech 20. století</a:t>
            </a:r>
            <a:r>
              <a:rPr lang="cs-CZ" b="1" dirty="0"/>
              <a:t>. </a:t>
            </a:r>
            <a:endParaRPr lang="cs-CZ" b="1" dirty="0" smtClean="0"/>
          </a:p>
          <a:p>
            <a:r>
              <a:rPr lang="cs-CZ" dirty="0" smtClean="0"/>
              <a:t>Tyto </a:t>
            </a:r>
            <a:r>
              <a:rPr lang="cs-CZ" b="1" dirty="0"/>
              <a:t>tradiční hospody </a:t>
            </a:r>
            <a:r>
              <a:rPr lang="cs-CZ" dirty="0"/>
              <a:t>lze najít v objektech, které mají svou historii a stavebním řešením odpovídají dané době. </a:t>
            </a:r>
            <a:endParaRPr lang="cs-CZ" dirty="0" smtClean="0"/>
          </a:p>
          <a:p>
            <a:r>
              <a:rPr lang="cs-CZ" b="1" dirty="0" smtClean="0"/>
              <a:t>Interiérové </a:t>
            </a:r>
            <a:r>
              <a:rPr lang="cs-CZ" b="1" dirty="0"/>
              <a:t>řešení využívá historických prvků </a:t>
            </a:r>
            <a:r>
              <a:rPr lang="cs-CZ" dirty="0" smtClean="0"/>
              <a:t>a</a:t>
            </a:r>
            <a:r>
              <a:rPr lang="cs-CZ" dirty="0"/>
              <a:t> hosté mohou používat předměty jako ohřívaček na pivo, porcelánové pivní tácky a další téměř zapomenutý inventář</a:t>
            </a:r>
            <a:r>
              <a:rPr lang="cs-CZ" dirty="0" smtClean="0"/>
              <a:t>.</a:t>
            </a:r>
            <a:endParaRPr lang="cs-CZ" dirty="0"/>
          </a:p>
          <a:p>
            <a:endParaRPr lang="cs-CZ" dirty="0"/>
          </a:p>
        </p:txBody>
      </p:sp>
      <p:pic>
        <p:nvPicPr>
          <p:cNvPr id="4" name="obrázek 6" descr="http://www.pivovary-staropramen.cz/pictures/content/zn_hospody/logo_belgianbeer.gif"/>
          <p:cNvPicPr/>
          <p:nvPr/>
        </p:nvPicPr>
        <p:blipFill>
          <a:blip r:embed="rId2" cstate="print"/>
          <a:srcRect/>
          <a:stretch>
            <a:fillRect/>
          </a:stretch>
        </p:blipFill>
        <p:spPr bwMode="auto">
          <a:xfrm>
            <a:off x="7754135" y="618800"/>
            <a:ext cx="2935330" cy="2599046"/>
          </a:xfrm>
          <a:prstGeom prst="rect">
            <a:avLst/>
          </a:prstGeom>
          <a:noFill/>
          <a:ln w="9525">
            <a:noFill/>
            <a:miter lim="800000"/>
            <a:headEnd/>
            <a:tailEnd/>
          </a:ln>
        </p:spPr>
      </p:pic>
      <p:pic>
        <p:nvPicPr>
          <p:cNvPr id="6" name="obrázek 8" descr="http://www.pivovary-staropramen.cz/pictures/content/zn_hospody/logo_casy.gif"/>
          <p:cNvPicPr/>
          <p:nvPr/>
        </p:nvPicPr>
        <p:blipFill>
          <a:blip r:embed="rId3" cstate="print"/>
          <a:srcRect/>
          <a:stretch>
            <a:fillRect/>
          </a:stretch>
        </p:blipFill>
        <p:spPr bwMode="auto">
          <a:xfrm>
            <a:off x="6658377" y="3758268"/>
            <a:ext cx="4128752" cy="2655411"/>
          </a:xfrm>
          <a:prstGeom prst="rect">
            <a:avLst/>
          </a:prstGeom>
          <a:noFill/>
          <a:ln w="9525">
            <a:noFill/>
            <a:miter lim="800000"/>
            <a:headEnd/>
            <a:tailEnd/>
          </a:ln>
        </p:spPr>
      </p:pic>
    </p:spTree>
    <p:extLst>
      <p:ext uri="{BB962C8B-B14F-4D97-AF65-F5344CB8AC3E}">
        <p14:creationId xmlns:p14="http://schemas.microsoft.com/office/powerpoint/2010/main" val="23866006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3305"/>
            <a:ext cx="10515600" cy="1325563"/>
          </a:xfrm>
        </p:spPr>
        <p:txBody>
          <a:bodyPr/>
          <a:lstStyle/>
          <a:p>
            <a:r>
              <a:rPr lang="cs-CZ" b="1" dirty="0"/>
              <a:t>Pivní turismus</a:t>
            </a:r>
            <a:r>
              <a:rPr lang="cs-CZ" dirty="0"/>
              <a:t/>
            </a:r>
            <a:br>
              <a:rPr lang="cs-CZ" dirty="0"/>
            </a:br>
            <a:endParaRPr lang="cs-CZ" dirty="0"/>
          </a:p>
        </p:txBody>
      </p:sp>
      <p:sp>
        <p:nvSpPr>
          <p:cNvPr id="3" name="Zástupný symbol pro obsah 2"/>
          <p:cNvSpPr>
            <a:spLocks noGrp="1"/>
          </p:cNvSpPr>
          <p:nvPr>
            <p:ph idx="1"/>
          </p:nvPr>
        </p:nvSpPr>
        <p:spPr>
          <a:xfrm>
            <a:off x="0" y="1068946"/>
            <a:ext cx="11912958" cy="5789054"/>
          </a:xfrm>
        </p:spPr>
        <p:txBody>
          <a:bodyPr>
            <a:normAutofit fontScale="85000" lnSpcReduction="20000"/>
          </a:bodyPr>
          <a:lstStyle/>
          <a:p>
            <a:r>
              <a:rPr lang="cs-CZ" dirty="0" smtClean="0"/>
              <a:t>spočívá </a:t>
            </a:r>
            <a:r>
              <a:rPr lang="cs-CZ" dirty="0"/>
              <a:t>v cestování široké veřejnosti po pivovarech, minipivovarech, </a:t>
            </a:r>
            <a:r>
              <a:rPr lang="cs-CZ" dirty="0" smtClean="0"/>
              <a:t>festivalech</a:t>
            </a:r>
            <a:r>
              <a:rPr lang="cs-CZ" dirty="0"/>
              <a:t>, pivních událostech apod</a:t>
            </a:r>
            <a:r>
              <a:rPr lang="cs-CZ" dirty="0" smtClean="0"/>
              <a:t>.</a:t>
            </a:r>
          </a:p>
          <a:p>
            <a:r>
              <a:rPr lang="cs-CZ" dirty="0" smtClean="0"/>
              <a:t> </a:t>
            </a:r>
            <a:r>
              <a:rPr lang="cs-CZ" dirty="0"/>
              <a:t>Jeho </a:t>
            </a:r>
            <a:r>
              <a:rPr lang="cs-CZ" b="1" dirty="0"/>
              <a:t>cílem je nabídnout domácím i zahraničním turistům tradiční i nová </a:t>
            </a:r>
            <a:r>
              <a:rPr lang="cs-CZ" b="1" dirty="0" smtClean="0"/>
              <a:t>místa</a:t>
            </a:r>
            <a:r>
              <a:rPr lang="cs-CZ" b="1" dirty="0"/>
              <a:t>, vhodná pro návštěvu a poznávání různorodých chutí piv po celé České republice. </a:t>
            </a:r>
          </a:p>
          <a:p>
            <a:r>
              <a:rPr lang="cs-CZ" dirty="0"/>
              <a:t>Pivní turistika od pivovaru vyžaduje, aby měl zmapován svůj region, nabízel prohlídku, ochutnávku i prodej sortimentu, měl vlastní restauraci a nejlépe i ubytování.  </a:t>
            </a:r>
          </a:p>
          <a:p>
            <a:r>
              <a:rPr lang="cs-CZ" dirty="0"/>
              <a:t>Pivní turismus mají podpořit také </a:t>
            </a:r>
            <a:r>
              <a:rPr lang="cs-CZ" b="1" dirty="0"/>
              <a:t>pivní cyklostezky</a:t>
            </a:r>
            <a:r>
              <a:rPr lang="cs-CZ" dirty="0"/>
              <a:t>, které propojují pivovary a dobré hospody po trase. Jsou to například </a:t>
            </a:r>
            <a:r>
              <a:rPr lang="cs-CZ" b="1" dirty="0"/>
              <a:t>Beskydská pivní cyklotrasa</a:t>
            </a:r>
            <a:r>
              <a:rPr lang="cs-CZ" dirty="0"/>
              <a:t>, stezka Petra Bezruče z Brna do pivovaru Černá Hora, či stezka Chmelovo a další. </a:t>
            </a:r>
          </a:p>
          <a:p>
            <a:r>
              <a:rPr lang="cs-CZ" b="1" dirty="0"/>
              <a:t>Pivních slavností a festivalů </a:t>
            </a:r>
            <a:r>
              <a:rPr lang="cs-CZ" dirty="0"/>
              <a:t>se koná po celé republice každoročně celá řada. Například Slavnosti Svijanského piva, Mostecké pivní slavnosti, </a:t>
            </a:r>
            <a:r>
              <a:rPr lang="cs-CZ" dirty="0" err="1"/>
              <a:t>ZlínBíírFest</a:t>
            </a:r>
            <a:r>
              <a:rPr lang="cs-CZ" dirty="0"/>
              <a:t>, Čiperný Den s Primátorem Náchod, Pivovarská čtvrtka Hanušovice, Narozeniny Městského pivovaru Štramberk, </a:t>
            </a:r>
            <a:r>
              <a:rPr lang="cs-CZ" dirty="0" err="1"/>
              <a:t>Chmelfest</a:t>
            </a:r>
            <a:r>
              <a:rPr lang="cs-CZ" dirty="0"/>
              <a:t> Žatec, Pivní slavnosti Olomouc, </a:t>
            </a:r>
            <a:r>
              <a:rPr lang="cs-CZ" dirty="0" err="1"/>
              <a:t>Beerfest</a:t>
            </a:r>
            <a:r>
              <a:rPr lang="cs-CZ" dirty="0"/>
              <a:t> Olomouc, Litovelský otvírák a spousta dalších. </a:t>
            </a:r>
          </a:p>
          <a:p>
            <a:r>
              <a:rPr lang="cs-CZ" dirty="0"/>
              <a:t>Pro pivní slavnosti je typické, že </a:t>
            </a:r>
            <a:r>
              <a:rPr lang="cs-CZ" b="1" dirty="0"/>
              <a:t>kromě piva nabízí návštěvníkům jídlo a kulturní program</a:t>
            </a:r>
            <a:r>
              <a:rPr lang="cs-CZ" dirty="0"/>
              <a:t>, především v podobě vystoupení hudebních kapel. Hlavním motivem návštěvníka tak nemusí být jen pivo, ale i vystoupení oblíbené kapely, dobré jídlo, nebo setkání s přáteli.</a:t>
            </a:r>
          </a:p>
          <a:p>
            <a:r>
              <a:rPr lang="cs-CZ" b="1" dirty="0"/>
              <a:t>Největší pivní festival </a:t>
            </a:r>
            <a:r>
              <a:rPr lang="cs-CZ" dirty="0"/>
              <a:t>s dosahem v Evropě je </a:t>
            </a:r>
            <a:r>
              <a:rPr lang="cs-CZ" b="1" dirty="0"/>
              <a:t>Český pivní festival</a:t>
            </a:r>
            <a:r>
              <a:rPr lang="cs-CZ" dirty="0"/>
              <a:t>, Festival minipivovarů v Královské zahradě Pražského hradu ap</a:t>
            </a:r>
            <a:r>
              <a:rPr lang="cs-CZ" dirty="0" smtClean="0"/>
              <a:t>.</a:t>
            </a:r>
            <a:endParaRPr lang="cs-CZ" dirty="0"/>
          </a:p>
        </p:txBody>
      </p:sp>
      <p:pic>
        <p:nvPicPr>
          <p:cNvPr id="4" name="Obrázek 3" descr="Pivní stezka Prah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0704" y="0"/>
            <a:ext cx="2391295" cy="1695796"/>
          </a:xfrm>
          <a:prstGeom prst="rect">
            <a:avLst/>
          </a:prstGeom>
          <a:noFill/>
          <a:ln>
            <a:noFill/>
          </a:ln>
        </p:spPr>
      </p:pic>
    </p:spTree>
    <p:extLst>
      <p:ext uri="{BB962C8B-B14F-4D97-AF65-F5344CB8AC3E}">
        <p14:creationId xmlns:p14="http://schemas.microsoft.com/office/powerpoint/2010/main" val="170905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i="1" dirty="0"/>
              <a:t>Významné trendy, které ovlivňují vývoj světové gastronomie, její nabídku a služby jsou: </a:t>
            </a:r>
            <a:r>
              <a:rPr lang="cs-CZ" dirty="0"/>
              <a:t/>
            </a:r>
            <a:br>
              <a:rPr lang="cs-CZ" dirty="0"/>
            </a:br>
            <a:endParaRPr lang="cs-CZ" dirty="0"/>
          </a:p>
        </p:txBody>
      </p:sp>
      <p:sp>
        <p:nvSpPr>
          <p:cNvPr id="3" name="Zástupný symbol pro obsah 2"/>
          <p:cNvSpPr>
            <a:spLocks noGrp="1"/>
          </p:cNvSpPr>
          <p:nvPr>
            <p:ph idx="1"/>
          </p:nvPr>
        </p:nvSpPr>
        <p:spPr>
          <a:xfrm>
            <a:off x="0" y="1690688"/>
            <a:ext cx="3786389" cy="5357612"/>
          </a:xfrm>
        </p:spPr>
        <p:txBody>
          <a:bodyPr>
            <a:normAutofit/>
          </a:bodyPr>
          <a:lstStyle/>
          <a:p>
            <a:pPr marL="0" lvl="0" indent="0">
              <a:buNone/>
            </a:pPr>
            <a:r>
              <a:rPr lang="cs-CZ" sz="4000" b="1" dirty="0" smtClean="0"/>
              <a:t>1. Demografie </a:t>
            </a:r>
            <a:endParaRPr lang="cs-CZ" sz="4000" dirty="0"/>
          </a:p>
          <a:p>
            <a:r>
              <a:rPr lang="cs-CZ" dirty="0"/>
              <a:t>Z</a:t>
            </a:r>
            <a:r>
              <a:rPr lang="cs-CZ" dirty="0" smtClean="0"/>
              <a:t>dravotní stav, </a:t>
            </a:r>
          </a:p>
          <a:p>
            <a:r>
              <a:rPr lang="cs-CZ" dirty="0" smtClean="0"/>
              <a:t>demografické složení, </a:t>
            </a:r>
          </a:p>
          <a:p>
            <a:r>
              <a:rPr lang="cs-CZ" dirty="0" smtClean="0"/>
              <a:t>množící </a:t>
            </a:r>
            <a:r>
              <a:rPr lang="cs-CZ" dirty="0"/>
              <a:t>se civilizační </a:t>
            </a:r>
            <a:r>
              <a:rPr lang="cs-CZ" dirty="0" smtClean="0"/>
              <a:t>choroby, </a:t>
            </a:r>
          </a:p>
          <a:p>
            <a:r>
              <a:rPr lang="cs-CZ" dirty="0" smtClean="0"/>
              <a:t>zvyšující se poptávka </a:t>
            </a:r>
            <a:r>
              <a:rPr lang="cs-CZ" dirty="0"/>
              <a:t>po zdravé stravě, </a:t>
            </a:r>
            <a:endParaRPr lang="cs-CZ" dirty="0" smtClean="0"/>
          </a:p>
          <a:p>
            <a:r>
              <a:rPr lang="cs-CZ" dirty="0" smtClean="0"/>
              <a:t>pomalu </a:t>
            </a:r>
            <a:r>
              <a:rPr lang="cs-CZ" dirty="0"/>
              <a:t>stárnoucí populace má zcela jiné nároky na stravování. </a:t>
            </a:r>
          </a:p>
        </p:txBody>
      </p:sp>
      <p:pic>
        <p:nvPicPr>
          <p:cNvPr id="5122" name="Picture 2" descr="Výsledek obrázku pro senio&amp;rcaro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037" y="1378040"/>
            <a:ext cx="8524094" cy="500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69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r>
              <a:rPr lang="cs-CZ" b="1" dirty="0"/>
              <a:t>Vinařská turistika</a:t>
            </a:r>
            <a:r>
              <a:rPr lang="cs-CZ" dirty="0"/>
              <a:t/>
            </a:r>
            <a:br>
              <a:rPr lang="cs-CZ" dirty="0"/>
            </a:br>
            <a:endParaRPr lang="cs-CZ" dirty="0"/>
          </a:p>
        </p:txBody>
      </p:sp>
      <p:sp>
        <p:nvSpPr>
          <p:cNvPr id="3" name="Zástupný symbol pro obsah 2"/>
          <p:cNvSpPr>
            <a:spLocks noGrp="1"/>
          </p:cNvSpPr>
          <p:nvPr>
            <p:ph idx="1"/>
          </p:nvPr>
        </p:nvSpPr>
        <p:spPr>
          <a:xfrm>
            <a:off x="0" y="1030310"/>
            <a:ext cx="8144240" cy="5827690"/>
          </a:xfrm>
        </p:spPr>
        <p:txBody>
          <a:bodyPr>
            <a:normAutofit fontScale="85000" lnSpcReduction="20000"/>
          </a:bodyPr>
          <a:lstStyle/>
          <a:p>
            <a:r>
              <a:rPr lang="cs-CZ" dirty="0"/>
              <a:t>Víno a jeho nesmírná proměnlivost i bohatost vjemů, která ho tak podstatně odlišuje od jiných nápojů, se pozvolna stává předmětem zájmu a radostného objevování dosud nepoznaných prožitků nejen při jeho pití, ale i při cestování krajinami vína.</a:t>
            </a:r>
          </a:p>
          <a:p>
            <a:r>
              <a:rPr lang="cs-CZ" b="1" i="1" dirty="0"/>
              <a:t>Moravské vinařské stezky</a:t>
            </a:r>
            <a:r>
              <a:rPr lang="cs-CZ" b="1" dirty="0"/>
              <a:t> </a:t>
            </a:r>
            <a:r>
              <a:rPr lang="cs-CZ" dirty="0"/>
              <a:t>je projekt ochrany kulturního dědictví a rozvoje vinařské turistiky na jižní Moravě, realizovaný </a:t>
            </a:r>
            <a:r>
              <a:rPr lang="cs-CZ" b="1" dirty="0"/>
              <a:t>páteřní</a:t>
            </a:r>
            <a:r>
              <a:rPr lang="cs-CZ" dirty="0"/>
              <a:t> </a:t>
            </a:r>
            <a:r>
              <a:rPr lang="cs-CZ" b="1" dirty="0"/>
              <a:t>Moravskou vinnou stezkou </a:t>
            </a:r>
            <a:r>
              <a:rPr lang="cs-CZ" dirty="0"/>
              <a:t>a dohromady tvoří </a:t>
            </a:r>
            <a:r>
              <a:rPr lang="cs-CZ" b="1" dirty="0"/>
              <a:t>1200 km dlouhou síť stezek mezi Znojmem a Uherským Hradištěm.</a:t>
            </a:r>
            <a:r>
              <a:rPr lang="cs-CZ" dirty="0"/>
              <a:t> Návštěvníkům nabízí možnost jednodenních i vícedenních výletů za poznáním folklóru, vína a památek.</a:t>
            </a:r>
          </a:p>
          <a:p>
            <a:r>
              <a:rPr lang="cs-CZ" dirty="0" smtClean="0"/>
              <a:t>Mimo vinařských stezek je možné se s vinařskými zajímavostmi seznámit na </a:t>
            </a:r>
            <a:r>
              <a:rPr lang="cs-CZ" b="1" dirty="0" smtClean="0"/>
              <a:t>vinařských naučných </a:t>
            </a:r>
            <a:r>
              <a:rPr lang="cs-CZ" b="1" dirty="0"/>
              <a:t>stezkách </a:t>
            </a:r>
            <a:r>
              <a:rPr lang="cs-CZ" dirty="0"/>
              <a:t>(Mikulov, Valtice, obce Němčičky, Stará Hora, Pavlovická vinice a vinné sklepy), nebo trasách, které budují vinařské obce mezi vinicemi, aby turistům přiblížily vinohradnictví a vinařské tradice regionu, jsou to např. Stezky Krajem André, Modré hory, Muškátu moravského, Rulandského bílého nebo Kutnohorská vinařská stezka. </a:t>
            </a:r>
          </a:p>
          <a:p>
            <a:endParaRPr lang="cs-CZ" dirty="0"/>
          </a:p>
        </p:txBody>
      </p:sp>
      <p:pic>
        <p:nvPicPr>
          <p:cNvPr id="4" name="Obrázok 5" descr="5896869-mikulov-gourmet-festival-menu-chrest-pstruh-zavin-vino-levandule_galerie-980.jpg"/>
          <p:cNvPicPr>
            <a:picLocks noChangeAspect="1"/>
          </p:cNvPicPr>
          <p:nvPr/>
        </p:nvPicPr>
        <p:blipFill>
          <a:blip r:embed="rId2" cstate="print"/>
          <a:stretch>
            <a:fillRect/>
          </a:stretch>
        </p:blipFill>
        <p:spPr>
          <a:xfrm>
            <a:off x="8144240" y="486272"/>
            <a:ext cx="4047760" cy="6071641"/>
          </a:xfrm>
          <a:prstGeom prst="rect">
            <a:avLst/>
          </a:prstGeom>
        </p:spPr>
      </p:pic>
    </p:spTree>
    <p:extLst>
      <p:ext uri="{BB962C8B-B14F-4D97-AF65-F5344CB8AC3E}">
        <p14:creationId xmlns:p14="http://schemas.microsoft.com/office/powerpoint/2010/main" val="35609850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16378"/>
            <a:ext cx="5619404" cy="6982691"/>
          </a:xfrm>
        </p:spPr>
        <p:txBody>
          <a:bodyPr>
            <a:normAutofit fontScale="77500" lnSpcReduction="20000"/>
          </a:bodyPr>
          <a:lstStyle/>
          <a:p>
            <a:r>
              <a:rPr lang="cs-CZ" b="1" dirty="0"/>
              <a:t>Zařízení,</a:t>
            </a:r>
            <a:r>
              <a:rPr lang="cs-CZ" dirty="0"/>
              <a:t> zapojená do projektu Vinařské stezky jsou </a:t>
            </a:r>
            <a:r>
              <a:rPr lang="cs-CZ" b="1" dirty="0"/>
              <a:t>certifikovaná </a:t>
            </a:r>
            <a:r>
              <a:rPr lang="cs-CZ" dirty="0"/>
              <a:t>a rozdělena do pěti kategorií: Vinařství, vinný sklep, vinotéka, restaurace s vínem a ubytování s vinařskou tématikou. Certifikace má být vodítkem pro vyhledání zařízení, nabízejících kvalitní služby.</a:t>
            </a:r>
          </a:p>
          <a:p>
            <a:r>
              <a:rPr lang="cs-CZ" dirty="0"/>
              <a:t>Organizují se </a:t>
            </a:r>
            <a:r>
              <a:rPr lang="cs-CZ" b="1" dirty="0"/>
              <a:t>řízené degustace</a:t>
            </a:r>
            <a:r>
              <a:rPr lang="cs-CZ" dirty="0"/>
              <a:t>, catering, cimbál, prohlídky provozu s degustací, prohlídky vinic s výkladem, poskytuje se možnost si práci na vinici vyzkoušet. </a:t>
            </a:r>
          </a:p>
          <a:p>
            <a:r>
              <a:rPr lang="cs-CZ" b="1" dirty="0"/>
              <a:t>Tyto podniky se podílí na budování stezek</a:t>
            </a:r>
            <a:r>
              <a:rPr lang="cs-CZ" dirty="0"/>
              <a:t>, nabízejí ubytování, gastronomii, atraktivní prostory (např. hrádek </a:t>
            </a:r>
            <a:r>
              <a:rPr lang="cs-CZ" dirty="0" err="1"/>
              <a:t>Lampeberg</a:t>
            </a:r>
            <a:r>
              <a:rPr lang="cs-CZ" dirty="0"/>
              <a:t> na Znojemsku s výhledem na vinice nebo prohlídky zámeckých sklepů v Bzenci), spolupracují se společnostmi, s jejichž produkty se víno snoubí (např. Vinařství </a:t>
            </a:r>
            <a:r>
              <a:rPr lang="cs-CZ" dirty="0" err="1"/>
              <a:t>Volařík</a:t>
            </a:r>
            <a:r>
              <a:rPr lang="cs-CZ" dirty="0"/>
              <a:t> se sýrárnou </a:t>
            </a:r>
            <a:r>
              <a:rPr lang="cs-CZ" dirty="0" err="1"/>
              <a:t>Orrero</a:t>
            </a:r>
            <a:r>
              <a:rPr lang="cs-CZ" dirty="0"/>
              <a:t>), realizují programy pro seniory, pro firmy nebo romantiku pro páry, využívají moderní technologie (např. Templářské sklepy Čejkovice připravilo </a:t>
            </a:r>
            <a:r>
              <a:rPr lang="cs-CZ" dirty="0" err="1"/>
              <a:t>geocachingové</a:t>
            </a:r>
            <a:r>
              <a:rPr lang="cs-CZ" dirty="0"/>
              <a:t> hry) ap.</a:t>
            </a:r>
          </a:p>
          <a:p>
            <a:r>
              <a:rPr lang="cs-CZ" dirty="0"/>
              <a:t>Prioritu mají cíle, které tvoří krásné svahy, kde je možné navštívit </a:t>
            </a:r>
            <a:r>
              <a:rPr lang="cs-CZ" b="1" dirty="0"/>
              <a:t>rodinné vinařství, kde jsou milí a pohostinní lidé</a:t>
            </a:r>
            <a:r>
              <a:rPr lang="cs-CZ" dirty="0"/>
              <a:t>, stejně jako to, kde je možné něco vidět a kde se nabízí něco odlišného. </a:t>
            </a:r>
          </a:p>
        </p:txBody>
      </p:sp>
      <p:pic>
        <p:nvPicPr>
          <p:cNvPr id="21506" name="Picture 2" descr="http://www.zazitky.cz/image-cache/660/375/ochutnavka-svetovych-vin-26d77af506.jpg"/>
          <p:cNvPicPr>
            <a:picLocks noChangeAspect="1" noChangeArrowheads="1"/>
          </p:cNvPicPr>
          <p:nvPr/>
        </p:nvPicPr>
        <p:blipFill>
          <a:blip r:embed="rId2" cstate="print"/>
          <a:srcRect/>
          <a:stretch>
            <a:fillRect/>
          </a:stretch>
        </p:blipFill>
        <p:spPr bwMode="auto">
          <a:xfrm>
            <a:off x="5766666" y="1502525"/>
            <a:ext cx="6286500" cy="3571875"/>
          </a:xfrm>
          <a:prstGeom prst="rect">
            <a:avLst/>
          </a:prstGeom>
          <a:noFill/>
        </p:spPr>
      </p:pic>
    </p:spTree>
    <p:extLst>
      <p:ext uri="{BB962C8B-B14F-4D97-AF65-F5344CB8AC3E}">
        <p14:creationId xmlns:p14="http://schemas.microsoft.com/office/powerpoint/2010/main" val="1495939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Nejvýznamnější vinařské </a:t>
            </a:r>
            <a:r>
              <a:rPr lang="cs-CZ" dirty="0" err="1" smtClean="0"/>
              <a:t>eventy</a:t>
            </a:r>
            <a:r>
              <a:rPr lang="cs-CZ" dirty="0" smtClean="0"/>
              <a:t> - festivaly a slavnosti:</a:t>
            </a:r>
            <a:br>
              <a:rPr lang="cs-CZ" dirty="0" smtClean="0"/>
            </a:br>
            <a:endParaRPr lang="cs-CZ" dirty="0"/>
          </a:p>
        </p:txBody>
      </p:sp>
      <p:sp>
        <p:nvSpPr>
          <p:cNvPr id="3" name="Zástupný symbol pro obsah 2"/>
          <p:cNvSpPr>
            <a:spLocks noGrp="1"/>
          </p:cNvSpPr>
          <p:nvPr>
            <p:ph idx="1"/>
          </p:nvPr>
        </p:nvSpPr>
        <p:spPr/>
        <p:txBody>
          <a:bodyPr/>
          <a:lstStyle/>
          <a:p>
            <a:r>
              <a:rPr lang="cs-CZ" i="1" dirty="0" smtClean="0"/>
              <a:t>Táborský </a:t>
            </a:r>
            <a:r>
              <a:rPr lang="cs-CZ" i="1" dirty="0"/>
              <a:t>festival vína, </a:t>
            </a:r>
            <a:endParaRPr lang="cs-CZ" i="1" dirty="0" smtClean="0"/>
          </a:p>
          <a:p>
            <a:r>
              <a:rPr lang="cs-CZ" i="1" dirty="0" smtClean="0"/>
              <a:t>Vinobraní </a:t>
            </a:r>
            <a:r>
              <a:rPr lang="cs-CZ" i="1" dirty="0"/>
              <a:t>Mělník, </a:t>
            </a:r>
            <a:endParaRPr lang="cs-CZ" i="1" dirty="0" smtClean="0"/>
          </a:p>
          <a:p>
            <a:r>
              <a:rPr lang="cs-CZ" i="1" dirty="0" smtClean="0"/>
              <a:t>Prague </a:t>
            </a:r>
            <a:r>
              <a:rPr lang="cs-CZ" i="1" dirty="0" err="1"/>
              <a:t>Wine</a:t>
            </a:r>
            <a:r>
              <a:rPr lang="cs-CZ" i="1" dirty="0"/>
              <a:t> </a:t>
            </a:r>
            <a:r>
              <a:rPr lang="cs-CZ" i="1" dirty="0" err="1"/>
              <a:t>Week</a:t>
            </a:r>
            <a:r>
              <a:rPr lang="cs-CZ" i="1" dirty="0"/>
              <a:t>, </a:t>
            </a:r>
            <a:endParaRPr lang="cs-CZ" i="1" dirty="0" smtClean="0"/>
          </a:p>
          <a:p>
            <a:r>
              <a:rPr lang="cs-CZ" i="1" dirty="0" smtClean="0"/>
              <a:t>Znojemské </a:t>
            </a:r>
            <a:r>
              <a:rPr lang="cs-CZ" i="1" dirty="0"/>
              <a:t>historické vinobraní, </a:t>
            </a:r>
            <a:endParaRPr lang="cs-CZ" i="1" dirty="0" smtClean="0"/>
          </a:p>
          <a:p>
            <a:r>
              <a:rPr lang="cs-CZ" i="1" dirty="0" smtClean="0"/>
              <a:t>Pálavské </a:t>
            </a:r>
            <a:r>
              <a:rPr lang="cs-CZ" i="1" dirty="0"/>
              <a:t>vinobraní, </a:t>
            </a:r>
            <a:endParaRPr lang="cs-CZ" i="1" dirty="0" smtClean="0"/>
          </a:p>
          <a:p>
            <a:r>
              <a:rPr lang="cs-CZ" i="1" dirty="0" smtClean="0"/>
              <a:t>Mikulov </a:t>
            </a:r>
            <a:r>
              <a:rPr lang="cs-CZ" i="1" dirty="0" err="1"/>
              <a:t>gourmet</a:t>
            </a:r>
            <a:r>
              <a:rPr lang="cs-CZ" i="1" dirty="0"/>
              <a:t> festival a mnoho dalších.</a:t>
            </a:r>
            <a:endParaRPr lang="cs-CZ" dirty="0"/>
          </a:p>
          <a:p>
            <a:pPr marL="0" indent="0">
              <a:buNone/>
            </a:pPr>
            <a:endParaRPr lang="cs-CZ" dirty="0"/>
          </a:p>
          <a:p>
            <a:endParaRPr lang="cs-CZ" dirty="0"/>
          </a:p>
        </p:txBody>
      </p:sp>
      <p:pic>
        <p:nvPicPr>
          <p:cNvPr id="4" name="Obrázok 6" descr="1898046_623574687679958_998709389_n.jpg"/>
          <p:cNvPicPr>
            <a:picLocks noChangeAspect="1"/>
          </p:cNvPicPr>
          <p:nvPr/>
        </p:nvPicPr>
        <p:blipFill>
          <a:blip r:embed="rId2" cstate="print"/>
          <a:stretch>
            <a:fillRect/>
          </a:stretch>
        </p:blipFill>
        <p:spPr>
          <a:xfrm>
            <a:off x="5606245" y="1030309"/>
            <a:ext cx="2556479" cy="2396681"/>
          </a:xfrm>
          <a:prstGeom prst="rect">
            <a:avLst/>
          </a:prstGeom>
        </p:spPr>
      </p:pic>
      <p:pic>
        <p:nvPicPr>
          <p:cNvPr id="5" name="Obrázok 4" descr="hotelmarcincak-vit-kadrnka.jpg"/>
          <p:cNvPicPr>
            <a:picLocks noChangeAspect="1"/>
          </p:cNvPicPr>
          <p:nvPr/>
        </p:nvPicPr>
        <p:blipFill>
          <a:blip r:embed="rId3" cstate="print"/>
          <a:stretch>
            <a:fillRect/>
          </a:stretch>
        </p:blipFill>
        <p:spPr>
          <a:xfrm>
            <a:off x="8291513" y="2071678"/>
            <a:ext cx="3786214" cy="4786322"/>
          </a:xfrm>
          <a:prstGeom prst="rect">
            <a:avLst/>
          </a:prstGeom>
          <a:ln>
            <a:noFill/>
          </a:ln>
          <a:effectLst>
            <a:softEdge rad="112500"/>
          </a:effectLst>
        </p:spPr>
      </p:pic>
    </p:spTree>
    <p:extLst>
      <p:ext uri="{BB962C8B-B14F-4D97-AF65-F5344CB8AC3E}">
        <p14:creationId xmlns:p14="http://schemas.microsoft.com/office/powerpoint/2010/main" val="40107193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62094"/>
            <a:ext cx="10515600" cy="1325563"/>
          </a:xfrm>
        </p:spPr>
        <p:txBody>
          <a:bodyPr/>
          <a:lstStyle/>
          <a:p>
            <a:r>
              <a:rPr lang="cs-CZ" b="1" dirty="0"/>
              <a:t>Zážitková gastronomie </a:t>
            </a:r>
            <a:r>
              <a:rPr lang="cs-CZ" dirty="0"/>
              <a:t/>
            </a:r>
            <a:br>
              <a:rPr lang="cs-CZ" dirty="0"/>
            </a:br>
            <a:endParaRPr lang="cs-CZ" dirty="0"/>
          </a:p>
        </p:txBody>
      </p:sp>
      <p:sp>
        <p:nvSpPr>
          <p:cNvPr id="3" name="Zástupný symbol pro obsah 2"/>
          <p:cNvSpPr>
            <a:spLocks noGrp="1"/>
          </p:cNvSpPr>
          <p:nvPr>
            <p:ph idx="1"/>
          </p:nvPr>
        </p:nvSpPr>
        <p:spPr>
          <a:xfrm>
            <a:off x="115910" y="940158"/>
            <a:ext cx="6542467" cy="5917842"/>
          </a:xfrm>
        </p:spPr>
        <p:txBody>
          <a:bodyPr>
            <a:normAutofit fontScale="92500" lnSpcReduction="20000"/>
          </a:bodyPr>
          <a:lstStyle/>
          <a:p>
            <a:r>
              <a:rPr lang="cs-CZ" dirty="0" smtClean="0"/>
              <a:t>Obliba. Dnešní </a:t>
            </a:r>
            <a:r>
              <a:rPr lang="cs-CZ" dirty="0"/>
              <a:t>boj o získání přízně veřejnosti se odehrává na poli zážitku. Zvyšování životní úrovně, vysoká vzdělanost, sociální blahobyt, stejně jako zkracování pracovní doby vedou k uvolnění </a:t>
            </a:r>
            <a:r>
              <a:rPr lang="cs-CZ" b="1" dirty="0"/>
              <a:t>prostoru pro osobní zážitky</a:t>
            </a:r>
            <a:r>
              <a:rPr lang="cs-CZ" dirty="0"/>
              <a:t>.</a:t>
            </a:r>
          </a:p>
          <a:p>
            <a:r>
              <a:rPr lang="cs-CZ" b="1" dirty="0"/>
              <a:t>Spočívá víc v psychologickém pojetí, než v oblasti materiálních hodnot. </a:t>
            </a:r>
            <a:r>
              <a:rPr lang="cs-CZ" dirty="0"/>
              <a:t>Hosté nechodí již do restaurace k uspokojení hladu a žízně, ale přicházejí něco zažít, podílet se na zážitku. </a:t>
            </a:r>
            <a:endParaRPr lang="cs-CZ" dirty="0" smtClean="0"/>
          </a:p>
          <a:p>
            <a:r>
              <a:rPr lang="cs-CZ" b="1" dirty="0" smtClean="0"/>
              <a:t>Jejím </a:t>
            </a:r>
            <a:r>
              <a:rPr lang="cs-CZ" b="1" dirty="0"/>
              <a:t>cílem je přilákat opětovně hosta právě díky kvalitě použitých surovin, přípravě pokrmů, jejich kvalitní prezentaci či propagaci, špičkového servisu i vzhledného a vhodného prostředí</a:t>
            </a:r>
            <a:r>
              <a:rPr lang="cs-CZ" b="1" dirty="0" smtClean="0"/>
              <a:t>.</a:t>
            </a:r>
          </a:p>
          <a:p>
            <a:r>
              <a:rPr lang="cs-CZ" b="1" dirty="0" smtClean="0"/>
              <a:t> </a:t>
            </a:r>
            <a:r>
              <a:rPr lang="cs-CZ" dirty="0"/>
              <a:t>Je nutné u hosta nabudit nezapomenutelný dojem, chuť, celkový zážitek z konzumovaného jídla a odlišit se tak od služeb konkurenčních podniků.</a:t>
            </a:r>
          </a:p>
          <a:p>
            <a:endParaRPr lang="cs-CZ" dirty="0"/>
          </a:p>
        </p:txBody>
      </p:sp>
      <p:pic>
        <p:nvPicPr>
          <p:cNvPr id="19458" name="Picture 2" descr="Vinné sklípky: poklady jižní Moravy ukryté pod povrchem  "/>
          <p:cNvPicPr>
            <a:picLocks noChangeAspect="1" noChangeArrowheads="1"/>
          </p:cNvPicPr>
          <p:nvPr/>
        </p:nvPicPr>
        <p:blipFill>
          <a:blip r:embed="rId2" cstate="print"/>
          <a:srcRect/>
          <a:stretch>
            <a:fillRect/>
          </a:stretch>
        </p:blipFill>
        <p:spPr bwMode="auto">
          <a:xfrm>
            <a:off x="6670674" y="177146"/>
            <a:ext cx="5058583" cy="3372389"/>
          </a:xfrm>
          <a:prstGeom prst="rect">
            <a:avLst/>
          </a:prstGeom>
          <a:noFill/>
        </p:spPr>
      </p:pic>
      <p:pic>
        <p:nvPicPr>
          <p:cNvPr id="19462" name="Picture 6" descr="Zima v českých zemích bývávala ve znamení zabijaček "/>
          <p:cNvPicPr>
            <a:picLocks noChangeAspect="1" noChangeArrowheads="1"/>
          </p:cNvPicPr>
          <p:nvPr/>
        </p:nvPicPr>
        <p:blipFill>
          <a:blip r:embed="rId3" cstate="print"/>
          <a:srcRect/>
          <a:stretch>
            <a:fillRect/>
          </a:stretch>
        </p:blipFill>
        <p:spPr bwMode="auto">
          <a:xfrm>
            <a:off x="7314910" y="3624349"/>
            <a:ext cx="4626032" cy="3084021"/>
          </a:xfrm>
          <a:prstGeom prst="rect">
            <a:avLst/>
          </a:prstGeom>
          <a:noFill/>
        </p:spPr>
      </p:pic>
    </p:spTree>
    <p:extLst>
      <p:ext uri="{BB962C8B-B14F-4D97-AF65-F5344CB8AC3E}">
        <p14:creationId xmlns:p14="http://schemas.microsoft.com/office/powerpoint/2010/main" val="3605125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 y="0"/>
            <a:ext cx="6567056" cy="7073495"/>
          </a:xfrm>
        </p:spPr>
        <p:txBody>
          <a:bodyPr>
            <a:normAutofit/>
          </a:bodyPr>
          <a:lstStyle/>
          <a:p>
            <a:pPr fontAlgn="base" hangingPunct="0"/>
            <a:r>
              <a:rPr lang="cs-CZ" sz="2000" b="1" dirty="0" smtClean="0"/>
              <a:t>Úkolem </a:t>
            </a:r>
            <a:r>
              <a:rPr lang="cs-CZ" sz="2000" b="1" dirty="0"/>
              <a:t>je zákazníka překvapit </a:t>
            </a:r>
            <a:r>
              <a:rPr lang="cs-CZ" sz="2000" dirty="0"/>
              <a:t>něčím nevšedním, umět pokrm prezentovat a rovněž ho i prodat. Host musí v zážitkové gastronomii vidět něco, s čím je nadmíru spokojen. Jde o celkovou prezentaci pokrmů včetně konzumace, kterou si zákazník rád zopakuje.  </a:t>
            </a:r>
          </a:p>
          <a:p>
            <a:pPr fontAlgn="base" hangingPunct="0"/>
            <a:r>
              <a:rPr lang="cs-CZ" sz="2000" dirty="0"/>
              <a:t>Nejedná se o zcela nový trend, zážitková gastronomie zde byla i dříve. </a:t>
            </a:r>
          </a:p>
          <a:p>
            <a:pPr fontAlgn="base" hangingPunct="0"/>
            <a:r>
              <a:rPr lang="cs-CZ" sz="2000" dirty="0"/>
              <a:t>Zážitková gastronomie </a:t>
            </a:r>
            <a:r>
              <a:rPr lang="cs-CZ" sz="2000" b="1" dirty="0"/>
              <a:t>není pouze záležitostí velkých center</a:t>
            </a:r>
            <a:r>
              <a:rPr lang="cs-CZ" sz="2000" dirty="0"/>
              <a:t>. I v regionech si postupně nachází svou klientelu. </a:t>
            </a:r>
          </a:p>
          <a:p>
            <a:pPr fontAlgn="base" hangingPunct="0"/>
            <a:r>
              <a:rPr lang="cs-CZ" sz="2000" dirty="0"/>
              <a:t>Zážitková gastronomie </a:t>
            </a:r>
            <a:r>
              <a:rPr lang="cs-CZ" sz="2000" b="1" dirty="0"/>
              <a:t>má mnoho tváří</a:t>
            </a:r>
            <a:r>
              <a:rPr lang="cs-CZ" sz="2000" dirty="0"/>
              <a:t>: společenské lokály, typické místní restaurace se subtilní směsí gastronomického zážitku a atmosféry, irské </a:t>
            </a:r>
            <a:r>
              <a:rPr lang="cs-CZ" sz="2000" dirty="0" err="1"/>
              <a:t>puby</a:t>
            </a:r>
            <a:r>
              <a:rPr lang="cs-CZ" sz="2000" dirty="0"/>
              <a:t>, setkání lidí jedné profese u šálku kávy, lokály s opakovaným vinobraním a restaurace, které jsou založené na setkávání pohlaví. Spektrum podniků, které vytváří zážitkovou gastronomii, je pestré, jedná se hospůdky s typickou atmosférou, pestrou a rozmanitou nabídkou, přátelskou a rychlou obsluhou, laskavou atmosférou, atraktivním umístěním, designem, show </a:t>
            </a:r>
            <a:r>
              <a:rPr lang="cs-CZ" sz="2000" dirty="0" err="1"/>
              <a:t>kitchen</a:t>
            </a:r>
            <a:r>
              <a:rPr lang="cs-CZ" sz="2000" dirty="0"/>
              <a:t>, s pořádáním zajímavých akcí</a:t>
            </a:r>
            <a:r>
              <a:rPr lang="cs-CZ" sz="2000" dirty="0" smtClean="0"/>
              <a:t>.</a:t>
            </a:r>
          </a:p>
          <a:p>
            <a:pPr fontAlgn="base" hangingPunct="0"/>
            <a:r>
              <a:rPr lang="cs-CZ" sz="2000" b="1" dirty="0" err="1" smtClean="0"/>
              <a:t>Sabráž</a:t>
            </a:r>
            <a:r>
              <a:rPr lang="cs-CZ" sz="2000" b="1" dirty="0" smtClean="0"/>
              <a:t>: </a:t>
            </a:r>
            <a:r>
              <a:rPr lang="cs-CZ" sz="2000" b="1" dirty="0">
                <a:hlinkClick r:id="rId2"/>
              </a:rPr>
              <a:t>https://www.youtube.com/watch?v=FFhctkcpeEI</a:t>
            </a:r>
            <a:endParaRPr lang="cs-CZ" sz="2000" b="1" dirty="0"/>
          </a:p>
        </p:txBody>
      </p:sp>
      <p:pic>
        <p:nvPicPr>
          <p:cNvPr id="18434" name="Picture 2" descr="Резултат с изображение за entomofágie"/>
          <p:cNvPicPr>
            <a:picLocks noChangeAspect="1" noChangeArrowheads="1"/>
          </p:cNvPicPr>
          <p:nvPr/>
        </p:nvPicPr>
        <p:blipFill>
          <a:blip r:embed="rId3" cstate="print"/>
          <a:srcRect/>
          <a:stretch>
            <a:fillRect/>
          </a:stretch>
        </p:blipFill>
        <p:spPr bwMode="auto">
          <a:xfrm>
            <a:off x="6817119" y="274319"/>
            <a:ext cx="5009120" cy="2543694"/>
          </a:xfrm>
          <a:prstGeom prst="rect">
            <a:avLst/>
          </a:prstGeom>
          <a:noFill/>
        </p:spPr>
      </p:pic>
      <p:pic>
        <p:nvPicPr>
          <p:cNvPr id="18436" name="Picture 4" descr="Резултат с изображение за entomofágie"/>
          <p:cNvPicPr>
            <a:picLocks noChangeAspect="1" noChangeArrowheads="1"/>
          </p:cNvPicPr>
          <p:nvPr/>
        </p:nvPicPr>
        <p:blipFill>
          <a:blip r:embed="rId4" cstate="print"/>
          <a:srcRect/>
          <a:stretch>
            <a:fillRect/>
          </a:stretch>
        </p:blipFill>
        <p:spPr bwMode="auto">
          <a:xfrm>
            <a:off x="6749935" y="3416530"/>
            <a:ext cx="5104013" cy="3396490"/>
          </a:xfrm>
          <a:prstGeom prst="rect">
            <a:avLst/>
          </a:prstGeom>
          <a:noFill/>
        </p:spPr>
      </p:pic>
    </p:spTree>
    <p:extLst>
      <p:ext uri="{BB962C8B-B14F-4D97-AF65-F5344CB8AC3E}">
        <p14:creationId xmlns:p14="http://schemas.microsoft.com/office/powerpoint/2010/main" val="21300659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6130344" cy="6492875"/>
          </a:xfrm>
        </p:spPr>
        <p:txBody>
          <a:bodyPr>
            <a:normAutofit fontScale="92500" lnSpcReduction="20000"/>
          </a:bodyPr>
          <a:lstStyle/>
          <a:p>
            <a:pPr fontAlgn="base" hangingPunct="0"/>
            <a:r>
              <a:rPr lang="cs-CZ" b="1" dirty="0"/>
              <a:t>Zážitek v restauraci </a:t>
            </a:r>
            <a:r>
              <a:rPr lang="cs-CZ" dirty="0"/>
              <a:t>znásobuje otevřený pohled do kuchyně, kdy dochází k optickému kontaktu hosta s kuchařem, připravujícím vybraná jídla, pokud je v jedné části restaurace otevřený gril, umístěným přímo u stolu hostů, doplněný salátovým barem. Atmosféru doplňuje rozsáhlá vinotéka.</a:t>
            </a:r>
          </a:p>
          <a:p>
            <a:r>
              <a:rPr lang="cs-CZ" dirty="0" smtClean="0"/>
              <a:t>Člověk </a:t>
            </a:r>
            <a:r>
              <a:rPr lang="cs-CZ" dirty="0"/>
              <a:t>vnímá pokrmy zrakem, vůní a </a:t>
            </a:r>
            <a:r>
              <a:rPr lang="cs-CZ" dirty="0" smtClean="0"/>
              <a:t>chutí (skladba, prezentace na talíři, servis). </a:t>
            </a:r>
            <a:r>
              <a:rPr lang="cs-CZ" b="1" dirty="0"/>
              <a:t>Detaily zde hrají důležitou roli</a:t>
            </a:r>
            <a:r>
              <a:rPr lang="cs-CZ" dirty="0"/>
              <a:t>. Host by měl z takového podniku odcházet plný dojmů. </a:t>
            </a:r>
          </a:p>
          <a:p>
            <a:r>
              <a:rPr lang="cs-CZ" b="1" dirty="0"/>
              <a:t>Úkolem zážitkové gastronomie je uspokojit všechny smysly</a:t>
            </a:r>
            <a:r>
              <a:rPr lang="cs-CZ" dirty="0"/>
              <a:t>. </a:t>
            </a:r>
            <a:endParaRPr lang="cs-CZ" dirty="0" smtClean="0"/>
          </a:p>
          <a:p>
            <a:r>
              <a:rPr lang="cs-CZ" dirty="0" smtClean="0"/>
              <a:t>Z </a:t>
            </a:r>
            <a:r>
              <a:rPr lang="cs-CZ" dirty="0"/>
              <a:t>pohledu servisu je důležité správně doporučit vhodné nápoje, které dotváří celkový dojem z pokrmu. </a:t>
            </a:r>
            <a:endParaRPr lang="cs-CZ" dirty="0" smtClean="0"/>
          </a:p>
          <a:p>
            <a:r>
              <a:rPr lang="cs-CZ" dirty="0" smtClean="0"/>
              <a:t>Prostředí </a:t>
            </a:r>
            <a:r>
              <a:rPr lang="cs-CZ" dirty="0"/>
              <a:t>restaurace, která provozuje zážitkovou gastronomii, je jedinečné.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0344" y="991672"/>
            <a:ext cx="6061655" cy="4675031"/>
          </a:xfrm>
          <a:prstGeom prst="rect">
            <a:avLst/>
          </a:prstGeom>
          <a:noFill/>
          <a:ln>
            <a:noFill/>
          </a:ln>
          <a:extLst/>
        </p:spPr>
      </p:pic>
    </p:spTree>
    <p:extLst>
      <p:ext uri="{BB962C8B-B14F-4D97-AF65-F5344CB8AC3E}">
        <p14:creationId xmlns:p14="http://schemas.microsoft.com/office/powerpoint/2010/main" val="111165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74567"/>
            <a:ext cx="7847215" cy="6683433"/>
          </a:xfrm>
        </p:spPr>
        <p:txBody>
          <a:bodyPr>
            <a:normAutofit fontScale="85000" lnSpcReduction="10000"/>
          </a:bodyPr>
          <a:lstStyle/>
          <a:p>
            <a:r>
              <a:rPr lang="cs-CZ" dirty="0"/>
              <a:t>Může se jednat o nezvyklé umístění podniku, vybavení interiéru, nebo způsob komunikace a chování personálu. Patří sem například středověké restaurace, autentické etnické restauranty, podniky nabízející například opékání masa na lávovém grilu před zraky hosta, fondue, s ochutnávkou vín nebo hudební produkcí. </a:t>
            </a:r>
          </a:p>
          <a:p>
            <a:r>
              <a:rPr lang="cs-CZ" dirty="0"/>
              <a:t>Trendovým prvkem zážitkové gastronomie je např. zavádění do nabídky </a:t>
            </a:r>
            <a:r>
              <a:rPr lang="cs-CZ" b="1" i="1" dirty="0" err="1"/>
              <a:t>Amuse</a:t>
            </a:r>
            <a:r>
              <a:rPr lang="cs-CZ" b="1" i="1" dirty="0"/>
              <a:t> </a:t>
            </a:r>
            <a:r>
              <a:rPr lang="cs-CZ" b="1" i="1" dirty="0" err="1"/>
              <a:t>bouche</a:t>
            </a:r>
            <a:r>
              <a:rPr lang="cs-CZ" b="1" dirty="0"/>
              <a:t> </a:t>
            </a:r>
            <a:r>
              <a:rPr lang="cs-CZ" dirty="0"/>
              <a:t>(tento francouzský termín lze volně přeložit jako "pobavit svá ústa"), což jsou malé porce pokrmů ("jednohubky"), připravené kombinací netradičních surovin, podávané na lžících, nebo v malých skleničkách ve formě koktejlu před jídlem pro povzbuzení chuti. </a:t>
            </a:r>
          </a:p>
          <a:p>
            <a:r>
              <a:rPr lang="cs-CZ" dirty="0"/>
              <a:t>Dalším prvkem může být </a:t>
            </a:r>
            <a:r>
              <a:rPr lang="cs-CZ" b="1" i="1" dirty="0"/>
              <a:t>dokončování jídel u stolu hosta</a:t>
            </a:r>
            <a:r>
              <a:rPr lang="cs-CZ" dirty="0"/>
              <a:t>, jako </a:t>
            </a:r>
            <a:r>
              <a:rPr lang="cs-CZ" b="1" dirty="0"/>
              <a:t>je </a:t>
            </a:r>
            <a:r>
              <a:rPr lang="cs-CZ" b="1" i="1" dirty="0"/>
              <a:t>flambování</a:t>
            </a:r>
            <a:r>
              <a:rPr lang="cs-CZ" b="1" dirty="0"/>
              <a:t> ovoce, palačinek, moučníků, masa </a:t>
            </a:r>
            <a:r>
              <a:rPr lang="cs-CZ" dirty="0"/>
              <a:t>(úprava chuti pokrmu a jeho vůně </a:t>
            </a:r>
            <a:r>
              <a:rPr lang="cs-CZ" dirty="0" err="1"/>
              <a:t>hoříci</a:t>
            </a:r>
            <a:r>
              <a:rPr lang="cs-CZ" dirty="0"/>
              <a:t> lihovinou), </a:t>
            </a:r>
            <a:r>
              <a:rPr lang="cs-CZ" b="1" i="1" dirty="0" err="1"/>
              <a:t>filetování</a:t>
            </a:r>
            <a:r>
              <a:rPr lang="cs-CZ" b="1" i="1" dirty="0"/>
              <a:t> a </a:t>
            </a:r>
            <a:r>
              <a:rPr lang="cs-CZ" b="1" i="1" dirty="0" err="1"/>
              <a:t>tranžírování</a:t>
            </a:r>
            <a:r>
              <a:rPr lang="cs-CZ" b="1" dirty="0"/>
              <a:t> masa, drůbeže a ryb (dělení krájení a </a:t>
            </a:r>
            <a:r>
              <a:rPr lang="cs-CZ" b="1" dirty="0" err="1"/>
              <a:t>vykošťování</a:t>
            </a:r>
            <a:r>
              <a:rPr lang="cs-CZ" b="1" dirty="0"/>
              <a:t>), dochucování pokrmů, míchání salátů, příprava polévek, těstovin, vnitřností, krabů, raků, krevet a ryb sladkovodních i mořských – vše před zrakem hostů. </a:t>
            </a:r>
            <a:r>
              <a:rPr lang="cs-CZ" b="1" dirty="0" smtClean="0"/>
              <a:t>https://www.youtube.com/watch?v=91GKb7c3tDE</a:t>
            </a:r>
            <a:endParaRPr lang="cs-CZ" b="1" dirty="0"/>
          </a:p>
          <a:p>
            <a:pPr marL="0" indent="0">
              <a:buNone/>
            </a:pPr>
            <a:endParaRPr lang="cs-CZ" dirty="0"/>
          </a:p>
          <a:p>
            <a:endParaRPr lang="cs-CZ" dirty="0"/>
          </a:p>
        </p:txBody>
      </p:sp>
      <p:pic>
        <p:nvPicPr>
          <p:cNvPr id="16386" name="Picture 2" descr="http://www.czechspecials.cz/certified-restaurants/restaurace-u-fleku/praha-pivovar-u-fleku-2-(1).aspx/?width=150&amp;height=100"/>
          <p:cNvPicPr>
            <a:picLocks noChangeAspect="1" noChangeArrowheads="1"/>
          </p:cNvPicPr>
          <p:nvPr/>
        </p:nvPicPr>
        <p:blipFill>
          <a:blip r:embed="rId2" cstate="print"/>
          <a:srcRect/>
          <a:stretch>
            <a:fillRect/>
          </a:stretch>
        </p:blipFill>
        <p:spPr bwMode="auto">
          <a:xfrm>
            <a:off x="8214762" y="0"/>
            <a:ext cx="3354188" cy="2236125"/>
          </a:xfrm>
          <a:prstGeom prst="rect">
            <a:avLst/>
          </a:prstGeom>
          <a:noFill/>
        </p:spPr>
      </p:pic>
      <p:pic>
        <p:nvPicPr>
          <p:cNvPr id="16388" name="Picture 4" descr="http://www.czechspecials.cz/certified-restaurants/bukovansky-mlyn-mlynarska-restaurace/d21ddb5bc832bd797dff7bdae7e8c4e7.aspx/?width=150&amp;height=99"/>
          <p:cNvPicPr>
            <a:picLocks noChangeAspect="1" noChangeArrowheads="1"/>
          </p:cNvPicPr>
          <p:nvPr/>
        </p:nvPicPr>
        <p:blipFill>
          <a:blip r:embed="rId3" cstate="print"/>
          <a:srcRect/>
          <a:stretch>
            <a:fillRect/>
          </a:stretch>
        </p:blipFill>
        <p:spPr bwMode="auto">
          <a:xfrm>
            <a:off x="8221288" y="2209146"/>
            <a:ext cx="3230244" cy="2131964"/>
          </a:xfrm>
          <a:prstGeom prst="rect">
            <a:avLst/>
          </a:prstGeom>
          <a:noFill/>
        </p:spPr>
      </p:pic>
      <p:pic>
        <p:nvPicPr>
          <p:cNvPr id="16390" name="Picture 6" descr="Резултат с изображение за amuse bouche"/>
          <p:cNvPicPr>
            <a:picLocks noChangeAspect="1" noChangeArrowheads="1"/>
          </p:cNvPicPr>
          <p:nvPr/>
        </p:nvPicPr>
        <p:blipFill>
          <a:blip r:embed="rId4" cstate="print"/>
          <a:srcRect/>
          <a:stretch>
            <a:fillRect/>
          </a:stretch>
        </p:blipFill>
        <p:spPr bwMode="auto">
          <a:xfrm>
            <a:off x="8842375" y="4326774"/>
            <a:ext cx="2381250" cy="2381250"/>
          </a:xfrm>
          <a:prstGeom prst="rect">
            <a:avLst/>
          </a:prstGeom>
          <a:noFill/>
        </p:spPr>
      </p:pic>
    </p:spTree>
    <p:extLst>
      <p:ext uri="{BB962C8B-B14F-4D97-AF65-F5344CB8AC3E}">
        <p14:creationId xmlns:p14="http://schemas.microsoft.com/office/powerpoint/2010/main" val="1380993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 y="0"/>
            <a:ext cx="6093228" cy="6858000"/>
          </a:xfrm>
        </p:spPr>
        <p:txBody>
          <a:bodyPr>
            <a:normAutofit fontScale="77500" lnSpcReduction="20000"/>
          </a:bodyPr>
          <a:lstStyle/>
          <a:p>
            <a:pPr marL="0" indent="0">
              <a:buNone/>
            </a:pPr>
            <a:r>
              <a:rPr lang="cs-CZ" b="1" dirty="0"/>
              <a:t>Valašské </a:t>
            </a:r>
            <a:r>
              <a:rPr lang="cs-CZ" b="1" dirty="0" err="1"/>
              <a:t>šenky</a:t>
            </a:r>
            <a:endParaRPr lang="cs-CZ" dirty="0"/>
          </a:p>
          <a:p>
            <a:r>
              <a:rPr lang="cs-CZ" dirty="0"/>
              <a:t>Interiér Valašského </a:t>
            </a:r>
            <a:r>
              <a:rPr lang="cs-CZ" dirty="0" err="1"/>
              <a:t>šenku</a:t>
            </a:r>
            <a:r>
              <a:rPr lang="cs-CZ" dirty="0"/>
              <a:t> je stylově zařízen. Nechybí krb s otevřeným ohněm. Příjemnou atmosféru dotváří množství dobových valašských předmětů, takže se návštěva </a:t>
            </a:r>
            <a:r>
              <a:rPr lang="cs-CZ" dirty="0" err="1"/>
              <a:t>šenku</a:t>
            </a:r>
            <a:r>
              <a:rPr lang="cs-CZ" dirty="0"/>
              <a:t> podobá téměř výletu do skanzenu. Potěšit se můžete starými dýmkami, hrnci kameňáky, dřevěnými formami na máslo. Kromě tradičních valašek si lze prohlédnout cepy na obilí, kolovrat, váhy našich prababiček, starobylé lyže i díla valašských lidových umělců. Podávají se zde jídla valašské kuchyně a pravá valašská slivovice</a:t>
            </a:r>
            <a:r>
              <a:rPr lang="cs-CZ" dirty="0" smtClean="0"/>
              <a:t>.</a:t>
            </a:r>
            <a:endParaRPr lang="cs-CZ" dirty="0"/>
          </a:p>
          <a:p>
            <a:r>
              <a:rPr lang="cs-CZ" dirty="0"/>
              <a:t>V oblibě jsou také </a:t>
            </a:r>
            <a:r>
              <a:rPr lang="cs-CZ" b="1" dirty="0"/>
              <a:t>menší útulná stravovací zařízení rodinného typu</a:t>
            </a:r>
            <a:r>
              <a:rPr lang="cs-CZ" dirty="0"/>
              <a:t>, obklopena krásnou přírodou. Osobitý charakter, útulné a čisté prostředí, udržované okolí, kvalitní služby a stále častěji také dobrá kuchyně – ta je dnes na jednom z prvních míst při rozhodování o výběru.</a:t>
            </a:r>
          </a:p>
          <a:p>
            <a:r>
              <a:rPr lang="cs-CZ" dirty="0"/>
              <a:t>Pořádají se zde </a:t>
            </a:r>
            <a:r>
              <a:rPr lang="cs-CZ" b="1" dirty="0"/>
              <a:t>zabíjačkové víkendy, zvěřinové hody, svatomartinské víkendy, valentýnská menu, rybí hody, vinobraní</a:t>
            </a:r>
            <a:r>
              <a:rPr lang="cs-CZ" dirty="0"/>
              <a:t>. Do popředí se dostává tradiční česká a staročeská kuchyně, sezonní a lokální speciality připravované z čerstvých surovin, nechybí ani receptury našich babiček. </a:t>
            </a:r>
          </a:p>
        </p:txBody>
      </p:sp>
      <p:sp>
        <p:nvSpPr>
          <p:cNvPr id="15362" name="AutoShape 2" descr="data:image/jpeg;base64,/9j/4AAQSkZJRgABAQAAAQABAAD/4RBURXhpZgAASUkqAAgAAAACADEBAgAHAAAAJgAAAGmHBAABAAAALgAAAAAAAABHb29nbGUAAAIAAJAHAAQAAAAwMjIwhpIHAAAQAABMAAAAAAAAAE1FVEFEQVRBLVNUQVJUAAAARFVVVVVVVd6tvu8AAAFAAAAAAAAEDyD//78AAAAAEVVVVVVVVVVV3q2+7wAAAAAAAAAAVVVVVVVVVVXerb7vVVVVVVVVVVXerb7vAABVVQAEAABVVVVVVVVVVd6tvu8AAFVVVVVVVVVVVVVVVVVVVVVVVVVVVVVVVVVVVVVVVVVVVVVVVVVVVVVVVVVVVVVVVVVVVVVVVVVVVVVVVVVVVVVVVVVVVVVVVVVVVVVVVVVVVVVVVVVVVVVVVVVVVVVVVVVVVVVVVVVVVVVVVVVVVVVVVVVVVVVVVVVVVVVVVVVVVVVVVVVVVVVVVVVVVVVVVVVVVVVVVVVVVVVVVVVVVVVVVVVVVVVVVVVVVVVVVVVVVVVVVVVVVVVVVVVVVVVVVVVVVVVVVd6tvu8AAAAAVVVVVVVVVVVVVVVVVVVVVVVVVVXerb7vAEMAQQBMVVVVVVVVQ3UAclVVMHhEQ0IwVVVVVVVVVVVVVVVVVVVVVVVVVVVVVVVVVVVVVVVVVVVVVVVVVVVVVVVVVVVVVVVVVVVVVVVVVVVVVVVVVVVVVVVVVVVVVVVV3q2+7wBUAFUATgBBVVVVVVVVVVVVVVVVVVVVVVVVVVVVVVVVVVVVVVVVVVVVVVVVVVVVVVVVVVVVVVVVVVVVVVVVVVVVVVVVVVVVVVVVVVVVVVVVVVVVVVVVVVVVVVVVVVVVVVVVVVXerb7vrq6urgJGBA8GogSz/78AAQ+6CCkAAQdaB04AAAAAAAAAAAAAAAAAAAAAAAAAAAAAAAAAAAAAAAAAAAAAAAA9ADsYAAAAAAAAAAAACATBAAAAAAAAAAAAAAAAAAAAAAAAAAAAAAAAAAAAAAAAAAAAAAAAAAAAAAAzAAIATgAAAP0AAAHU//0AAAAAABUBQAAAABEAAAAAAAAPugUnVVVVVVVVVVVVVVVVVVVVVVVVVVXerb7vS0pLSg+6BCYAAP+3AAED5gAAg6UAAJ6RAAHa3AABAAAAAYMiAAEAAAAEDyAABqR0//+/AAAACPwAAAj8AAEkRgABAAAAAm1NAAGxJf//LK0AACIu//+30QABawb//90p///z3//+2GEAAjPAAAZmcQAGZnEABmZxAAZmcQAGZnEABmZxAAZmcQAGZnEABVVxAAVVcQAFVXEABVVxAAVVcQAFVXEABVVxAAVVcQAGZnEABmZxAAZmcQAGZnEABmZxAAZmcQAFVXEABVVxAAZmcQAFVXEABVVxAAVVcQAFVXEABVVxAAVVcQAFVXEABmZxAAVVcQAGZnEABVVxAAZmcQAFVXEABVVxAAVVcQAFVXEABVVxAAVVcQAFVXEABVVxAAVVcQAFVXEABmZxAAVVcQAFVXEABVVxAAZmcQAGZnEABVVxAAZmcQAFVXEABVVxAAVVcQAFVXEABVVxAAVVcQAFVXEABVVxAAVVcQAFVXEABVVxAAVVcQAGZnEABmZxAAZmcQAFVXEABVVxAAVVcQAFVXEABVVxAAVVcQAJmYEABVVxAAVVcQAFVXEABVVxAAVVcQAFVXEABVVxAAVVcQAGZnEABVVxAAVVcQAFVXEABVVxAAVVcQAFVXEABmZxAAVVcQAFVXEABVVxAAZmcQAFVXEABVVxAAVVcQAFVXEABVVxAAVVcQAFVXEABVVxAAVVcQAGZnEABVVxAAVVcQAFVXEABVVxAAVVcQAGZnEABVVxAAVVcQAFVXEABVVxAAVVcQAGZnEABVVxAAVVcQAGZnEABmZxAAVVcQAFVXEABVVxAAVVcQAFVXEABVVxAAVVcQAFVXEABVVxAAZmcQAGZnEABmZxAAZmcQAFVXEABmZxAAZmcQAFVXEABVVxAAVVcQAFVXEABVVxAAVVcQAFVXEABmZxAAVVcQAGZnEABmZxAAZmcQAGZnEABVVxAAZmcQAGZnEABVVxAAVVcQAFVXEABVVxAAVVcQAGZnEABmZxAAZmcQAGZnEABmZxAAZmcQAGZnEABmZxAAVVcQAFVXEABVVxAAZmcQAJmYIABmZxAAZmcQAGZnEABmZxAAZmcQAJmZIABmZxAAZmcQAGZnEABmZxAAZmcQAGZnEABmZxAAZmcQAGZnEABmZxAAZmcQAGZnEABmZxAAZmcQAGZnEACZmSAAmZkgAGZnEABmZxAAZmcQAGZnEABmZxAAZmcQAGZnEABVVxAAZmcQAGZnEABmZxAAVVcQAGZnEABmZxAAmZkgAJmZIACZmSAAZmYQAGZnEABmZxAAZmcQAGZnEABmZxAAZmcQAGZnEABmZxAAZmcQAGZnEABmZxAAZmcQAJmZIACZmSAAmZkgAGZnEABmZxAAZmcQAGZnEABmZxAAZmcQAGZnEABmZxAAZmcQAGZnEABmZxAAZmcQAJmYEACZmSAAmZkgAJmZIACZmSAAZmcQAGZnEABmZxAAZmcQAGZnEABmZxAAZmcQAGZnEABmZxAAZmcQAAAAAAAAAAAAAAAAAAAAAAAAAAAAAAAAAAAAAAAAAAAAAAAAAAAAAAAAAAAAAAAAABHmQAAQAFAAKMpAABLNYAAP/6AAJIHgAAAAAAAAAAAAAAAAAAAAAAAAAAAAAAAAAAAAAAAAAAAAAAAAAAAAAAAAAAAAAAAAABJK8AAP/9AAJurgABJK8AAP/9AAJurgABJK8AAP/9AAJurgABJK8AAP/9AAJurgABJDAAAP/9AAJtoAAAAAAAAAAAAAAAAAAAAAAAAAAAAAAAAAAAAAAAAAAAVVVVVVVVVVVVVVVVVVVVVVVVVVVVVVVVVVVVVVVVVVXerb7vr6/KygAFAt+vVgABAu8AAK+vr6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r6+vAABMfgAACNwAZgByADMAGVVVVVVVVVVVVVVVVVVVVVXerb7vVVVVVVVVVVVVVVVVVVVVVVVVVVVVVVVVVVVVVVVVVVVVVVVVVVVVVVVVVVVVVVVVVVVVVVVVVVVVVVVVVVVVVVVVVVVVVVVVVVVVVVVVVVXerb7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d6tvu8AAAAAAAAVDVVVVVVVVVVVVVVVVVVVVVVVVVVVVVVVVVVVVVVVVVVV3q2+71VVVVVNRVRBREFUQS1FTkT/2wCEAAMCAgsJCgoNCgsICgoLCgsLDgoKCAoKCgsICwsLDgoNCwoKCgsQCgsKCg4KDQoKCg0KCwoKCwgODQ8IDQoKCggBAwQEBgUGCgYGCg8NCg4QDhAQDxAPDw8NDxAPEBAQEA8PDw0PDQ8PDQ8PDw8NDw8NDw8NDQ0NDQ0PDQ8NDQ0NDf/AABEIAFoAoAMBEQACEQEDEQH/xAAdAAACAwEBAQEBAAAAAAAAAAAGBwQFCAMCAQAJ/8QARxAAAgECAwcBBAYGCAQHAQAAAQIDBBEAEiEFBgcTIjFBUQgjMnEUQmGBkbEzcnOhstEJFUNSYoLB4SRTksI0Y3WDtPDxGP/EABoBAAIDAQEAAAAAAAAAAAAAAAMEAQIFAAb/xAA4EQABAwIDBAkCBQMFAAAAAAABAAIRAyEEEjFBUWHwEyIycYGRobHBBUIUM3LR4SNDUhU0YrLx/9oADAMBAAIRAxEAPwDPe0KZXQMCrA9iCCD94x52U+Ql7tfdsPHUG5BCOL/MHDNJ+VwQHiVG2NuAHWmuRbKGtkB0Kgev5/Zhl1eCUPKhHfPd5aVc1lJYvYZfPNNv+lf3WGGWVM9lGl0FQbYa47HUaEXU/YR/uMMFoVs0ps7pbtLUwM6RstrAgO11cMM2XX0Og1t5voWWc4NdBViXAWXfZ+60xDC8rZSTYIwbliRxqR5sreBrfvihLJUioYUmTc2S8i5iCgdrlDpZiADqO+l+1tMcA0q3SkKjr905gbZA2im4YD4wbfERbyCPzxfKNVfpQdV+2WtZA4aITI6n6vUc3Yaa3uNOx0xVzGntLs42LRvBnijLy3FbMBMJbKJMkbcsLH3Chdc7W6ur8NMuuGg9TRHaxxum1HtZrg3N/UH/AFwpJXQnHsf2l60U4jEuuq58q57AlR1WvcgfEbtfycNfiXgRKH0bdyzXxS26zmNSSc+1qUan/wAlWOJpOJkn/Eq5aoXF4X2hF/g2ZWt+MbjFaJ6h/UFIRfVbiQ1UMKzQwzBI1sZI1Yr0j4WYEr9tiL/bhcVHNccpIVIQbX8L05EMUYIDTRkrGg1LktpYHUAZD56B2FsPNxBLydwjn0Szm2Cr9++DUVMmSRUEpZ35ck6CY3jIF4w4KnObBSA1lAtpi4xDyVIpGNES7rbgx8qO0cduprFb9flje+pNzc+e1sCNRxOqHACBdgUd6ki3wvMRpr72Qn+ff1xcmy4pLUm8cKxRgzRK4OqtIqsBc9wSLaW+44KKbiNEw9wzFGu6GwGqqeoWEpOxzC8U8UoUsOkPlclc1ja41sfQ4AeoQXWQ9dEc7E4fTRwRl4Jxyoxnvk+FBdivX1djYaYCXhxsVBCzbxS27FWPCKVnkGvTynDAkm2hHoe4uPt0xq0h0YJfZcGF2xcKjhG6LHfpY2zX1tc+B/hFvOv2WwEY1rid2xaZwMNG/atGbb3bXZOyVFmhqZLyJzCnKq4WEWV4CGOdkvmdRqB3As2FaZdVfJ09lXFMbTaGjVKDdndg7QlXnTzxx+WjUtlN3Nwo0JBzNoL6kDBqtfobASpwuDFbtEgcFoTYO4UkJljMslXlp5iZilmZUCZb31NlIGY3LaEliSSoHh5zARwQ8Vh+gfkmbIxotxWYXaM5meIar5yp9nm5xxcUpCk7P4cAmS0QsjDUINCFDeniwt92Buc7erABL/bvCKpM07rFEyPKzXJtKV938NnX+6xQH62QnS1qZ9AtNrmwLot3Y2TLDBTrKrAiGNST5lVBnAbyVPfyPOIfckhBdGxAG5Lv/W1S6GRomXK+awXm6EBbEZlVcuV7GzNIt9bszVeOia06/HPsoyHLm2cn5HmiffLZpappB4ba1OfwphilI9V36T7qpFlbb77C5+0W5RWQf1JUMpRgysWeZNGBseoW798cw5WX/wAh6KALeKe+7u4xFOrMDlWEMTbsoS5/AYAQhHcotfTnY1G8jo7VsqCOlCQSy5XMZNXKURTblIXszXVc7E3OXEjsOMXPPtZM4ennqSTYchZa2tubJPM0lUBJ0xpn7BicqhmXu7s12ka2rFi1hc4C3FtDIbqtM4NzqiHdp8V6uBBFBIsaJnXSKJ2IDNoWkRyBbQWym2vkY02NDhJWHUphrilRvRxOrYnVo5SjNmuyxRa2t/eRrd+4t4w21jTqqBkr9ux7MtXXgSwtThHJF5HYEFCVa4VG8g2tgwxLWiCEF46y2XwG9nX+rqYRu0crs7O7opUMTYDRmPwqAPQ2voSb5mIq9I6VwRvt3a66wwrG5dShd3sDmFjlFhfQ6EnXWwPcotIlXgpKT8D/AOr4jEIEhieTIk4BJjq8iZc7Ekskoyh0ZzoY2VhmUq5Vp9L2jJ59UxQqFhlvlwSI37220E0kUyFJo7BkuWUNp2kAtrcFSbZlZTpfEU8OQOC0zXaYQ5xq3/mqQioZGoY1iEaZ8wzqhzPbLmS9yCnSrFQ1iRmxo4RrWjKe1tWfj87yDHV2ci/mmTu3u69FS0cxalhWWFYZCKmGMZnS6klnWztSshLglXlSoNwUayOIGd5tt5/haP0+rkZzpovnHzeENURuJYHjyBYJKafmK1MsFPa73BEisXWRWsR025iNHJL1FpaOdZKjFf16mbmNnnMpsey9ulHUvCfpcsjqUlekFUYwsSuAOYM4BViBkJKoQVBtrlG6q68tgA67+7280p+Hkwwg28RsuOZC1pu1u+tRXFBQukTKk3MNSkcYhczcmURw1tUJ+cirGh5cCF6eqcMUkjVILLAjnn54IRa1urr3sBx2zHpKoa6iRNp18ErgokdLLDGEQFUdXEtyoBYFwpuxNtQLAWxXII0VQbSqDYuyEaiUVDGWSF+bGS0ICnmHpJEhZlaQFdIwQ9zqOrCxefVegbgmZM+8TwSw4YcLI/pNW7VUXN5+RKV3QOY+VG7OihrsRfQBF6bm72bKxVMsZbZ8lZrQ51MgG0zHcAPZWm9271LJtKio5ZXWWWq5zkK4WKj+g5RIZRZVBk0HUpJB1GCU2ZWuJ009jtQZtYE2+T8BeeHO/Wz6PaO0DPzUhpdly0iyTIQaysWryr9DQzzGRZQ68pOYWyDmSCnXNksQHtMOBtv071ADiGtDTOafDkSp9Z/SCJPAYF2e1Onul5grM8jQLbOHRKcBDIAA4jkkyqXAMmhxnYuq5zejpmN51te0HwMzsjbK1KX0mOvmk7otPfPwhni17S/0inoCJagVsdLUUlS0TyCGakZkCOTJGpL1QQPOEzqpEaOxJCJNaux7Bl1iOe/gmcJgqlNzmvAyyCO/wmI2T4aqo4A8QDtqqFPDC+gWQz5GKwxi4BkFha5Pu/qyk9HwvkF/pjzYOHHnfwsRtUPx9NjS6CLWBsTPxxEhHfHn2QRAWli5skJGZpLAMkrElsyjsl9VbUKDYnQFtfo3UWgC4C82+v0ji6IlZE3/AOErryr3secQfXLyfl64q/Ehl96Zw9MvlPX2WqzPRE+BUSjX0JDf64NVEGOAWZU7S0bW1JWByO+Ww+baA/df77YzqhgFc3VAP9V/o3RgrdJKMdCbD4SB0nwfqnTt3wGkRoUYp8UFLHURWmS6zRISrAaTxk9jra5tqLjKANRpjV1CrTdldzoV/Kv2ktliDaLFlJSRSACvYIQNNNCFyXGncC2lw1S67IB0R6bgx3Wuo+5u5E0yEUlNtE8wt+ioJnV2RGYqJQpXQZjlzDU65dSV3MqE9a8cVomvRYIbYngj+jY1PKFTSU1+a8IgqxJSyIMqMvLZgSocEsbKyE5bWA1Wc3owQS7ZcGUSm7pHSzKOBFjzwTQ4x8PYpKemoYDs7ZNWXFSIpWijhqqco2ZYKiljkQyZypSOUwS5kbQADIegwiXE5rbdUpXqNcWtcwNg7NCPQrnwp4Bmjq6cy1NPMkrQkijkb3iZJHUzSC2b+0UsC1woAYdAVTpjUcGnj4J11NtGm57Lbl/TrfDfCnoIHmqpYaamiyhpZXEcSBmVEBJsFBYqq/aVGHAJsF5/VCG5e61Dtmojro5lqYEhkgTkyAwSFpEMjMyi7NC8eRVDAKWmDBrdBGUpPWUmplEBIn2itkJsCohePm8ionmZYlyNFFIIw1gWV297IzlQ0bJGVksQoRcBqUWMdnJhbDMRUqUBSAn3109tN6Qm6G/0NXUNSSwKFqmjjMgyRs6yZoo5HeONJElW5W97qrEABSLyA14EJJ2ei69ii7f72WHo4BJTyy7SqoZHQ08bSRPTUcahaYU681nZ6VEC+9zGYN0L0IrrV8OI6s8ZvbdfZ3JyjjnSQ4COAi+/vSo2pwok2miz0sPNWCnaSRVT3nPVwJrR30YBlYoLZVzhQFiIClAwxzNCNe7YfjwTlN4bUl2joid/8oCHDqqyFlp5gFUsQQA1rA6KdW6SDZb9x6jFCwOMLbFZrbSoe4nDOfalRFGGyU7SKjsAeYwuM0aD6pK3vJf3YN+9gHKWHZTMuudgWXjcc8Nyt81/V3cylhoKVI6eJIo0KIsSiwXNYL2ALFtPi1FiDoovqB0BeSILnSUcbOnEqa28g27Eg2On91u637qVwUGVQiFiD20N0oaSopuUoVXjqHKgdIcmEHKPqg5QbDQG9rDQed+pNDHNjj8L0P0u7Xk8PlYf4V+05JsmOSH6OlRnmMoc1DR5cyRqVAET3F1ve9rkjW1z6V1DpLzC88/VbR4G8ZE2zQPIY+S6u8bxiTmAOgDKQxVSQylTqo1zDW2Y5OKo5JClpU/blQIwpIBXvfx92o/A4zKRvCMUYblcUomVFkXIisWDpc3NiLFCTYNfwdGy+L402VRoUIjag3fDhvS1jq6/RpX6sqyqt85t2zjpNlHmzE+CNbzGiOagM23Ii4Y0Yo4JIZlNOJyShVNFmCsq3CMNOvqtYhljYaqBisxqojNoonEfh9T1wQbSihWmvTpepb3pbpRfozwtIUkDSA2YICCVfuwxdpIdIOxWbICyrx44cUVFUpVU2eGCPLCodrlWznI6gtmBYFswzE9zZLkYuHueOiYNUam9oJfU12JpbM2BODTiGokp3jMcT3jWTmUiTxzAZSCoPNRQCuojJBJBy4BSDWgxtVqlZzzfTcte+16DLsioRZqeCTm00kclRJy4+ZT1UMw6tdfd6CxFxqCL4NTMGUq2xRB7JW6rbO2DRKXSaQQGVpI3zJLJK7yMyse4ZnYhtAczaa4bkagRwQTcpef0hm771OyUnUyAUs4lZUQOwiyujll1y8vmK7EghEWW5XyvXbmAWvgTEjn+dBx8JX889xd4gs8UokAlpg1QJGAC5qcGYBwABb3ZGtxqb27quxjm2A8Bz/6tN2R4l2sESdBNpPd6J17pe0vtis2xRRSAGJ5pCZFg0np/opZQZ0JRuXJcqY8jDKinMqlWPnY5kgyd20X2jUeKxauGfS7TSBsP2nuNwfArQe2d8qfZ+1qroAWpp4fpKRq/eVXUSWUWDTZXVynUxRWY4WAAfJGyJQHZ8jTsm3PBdNgcA1FS9R9KeZxO0pRlUNFGcpOYZrSOiqoZo8oyqhWMZsuLNohuh0TD8cXCIiVebG3TtXkst5ZZFYyZg3uUtbKcosGITXyoHiwxYN6yVL5CMpNsZ61UBGTnx3/9sObD/NJEP8pwb7oQ/tR9uNUZoI28tFET+uI1Vv4R9+D0rgIb9VkT27zmqImLBUhgVDcjWeodjGgF73ZI5GvYgBADYut8X6k3M8HdPPotv6bUDWkRqeT6+qwVwR4X0+02n57SZohERy2VRlk5l73RrkFTrfXXuAGbfe8s0WLUN1sPhBw0pdno30eLKSLs17yOAOzOdbd7KLKLmwHnMr1XO1VWr7vxKVpmzuARIpGlxc/2agakZba6kkudLYyqfbsmCEvd4N8eUch6XFuhZATbx8QRh8hmw+xma40VVbbE2jO56kEdlDgluqxJANte5DWPkgggYPlEKsKi9oLeh6CaGCarEblXdWAPKkHQAHv8J6jY63/ORh+k2aItKr0ZQZup7RMlO0sVTNFUUzwPIwUiRgYypjKpckSIxDKbrdVbyoI44OILLGQnfxQeC1+4od4/e0dQ1+zFpKenreeahZXq6gRKNL6IsckhUEZVCm1gCWu9xjVo0MhlZDnSnduFvEXSif8A5lNTva9jdkUjTza+tu2tvXGREFw4n3TbbgJs/wBIpsearoaRKeNJpI69Z8jFMvLWCoU5hIQrLmdMynRlv4vhmi5rT1lRzSdFx9gP22omp4NlbQUrUxIyQNGjMklPCpaxtcRGGJTftHy0J6QCAw5sXGiFl81mb28vadqNobXqKenqZjQU3JSOHmFY5ZkiRpHljWyu/PZ1AKkAKuUA6lqmAGXGqsAS4NGvJ/hITfTaQgQRoczTqGL3s0cF9Y8oJ63sOY9z0XUWztcNBgLs25M4l7g3LzZae/o/d3RUmteepnp4I0WKJYpQGm2g/UDyj+kWnSzyZQrDmIVdGUXjGU6dQAO13jtDuPIVcJiH0Zy3G0Hs8baTsTo4K1zbW2lteOqBWVaClpZSCt+bDU1QSRToLsBHJoFBJOijTGcAcgDtU7i2sbHR9mSR3EC3hoiDZ0s2y5WStEwXJkilEilJBdnZlNyTlAKsGyuA63W1sw+ybrOyzomrsviXAyRzKSZkp0hZAh0m+qL2sSQNALnLqbDudpFjwQyDolTuXxgafaKRAGIx1AJNwWkDsMwbS3e91F7i1u2sAkkd6uRAWj+D+1s1Oo9Mw/A/yODUzZCdqsme2Bss1G2KWEt0zfRF9LB6jJ6/ra+LnvrjHxl6zW749bLbwIy0X1N0+wPwhvh5wspqSJVgUICBc6ZmPclmtdtfXQeAMNvrlxusQ3R7NULTQSvqckbta+pspNgT2v2BOg84ASXWUgQs7VHHOlrXULJE6qzShDJkb0VcjAHNkBJYjpeQKLltLfhXs1HPPsihwOiiJQR1jRTx3Z5nQkfFkdrs+pH1bjt2+zBx1GkHYuJTHoN44VmDEjKl0Zy+lkeRlUknXWVtB2C/4dJbMAFVlIL24t4oJ5aZRIj1EMCZshLAq4GjMCQr2AYqTmAtoM4vpYWRM6IbxKzRs6e2nbx+IsfxF7+uuNEoQXuoYroT9o0/D8DjgoK2lScQAyxOeUmZFIUygWAFzoQNFF+18o9LXHiemqNcWtbMHiV6xmBpFoc58eQ91M41e1bLVx3zUYygr7sSSDqGoJ5ne3b8jhii+s9wDmwOd6mphKFNpIcSedwVl7DvDeWhgq9q1UTq80DRUZlhKI1JcNUzhpciNHIoWNDmzMom7I133qhgABeb1JKyFS7QWq2jLIQcsksjgA30kJSMXJ8s8fcn0N/Jn9WlChgzVFc8bKALYqpUDlL+KSef+nv5I9RgGGN/P4TOJB6NpO8p8ew1Flo6mVi1hUsigfEZDFFYJfTOTYgkZUy52ziPlyVxXbHcgUTaEY7G4wDY22q0gAz1UVMXR3AjC8sOnL0uPiNixJZcp8m+bXdUYzMBIWrRpsrwwmCm3/8A1RT1aha6gEio+ZSk4JUkWNtFIuL3CtYjQ4zvxg+5qbP0o/a/0V3Xce9n1oiihZaWSFomWGQxpJlzMcyIrnNGLEM2hzN1WzXbQo1OkZnAIErJxFA0HBjiDabIy2nwahqslTAyx1Fg6vE4yM/ezKe6k2vbKVN9exw4WyJCSD4sVe7nb0jZ8cv0wrTKnvC8jhUy26jnJswFgbg+dQLYilIkFSYNws+cYt9Ya7b+zZKdxJE60RVxexy1k5Yi9rjp0I0PcXGuMqt1sW0jh6StigcuEqePsFhwb/VbAXqqwjwFqZARb1UOMv2ZgL+MaLqY3BVYGbB6fuqveneJzFIGlmlupAYzM6EG1/iYnsbdrXB+eLUaX9VvsqVXjoyQErpJri323+/G7Cw1bbu761FLm5E0kQcWbIe9xb7jb6ws1vOBPpNf2hKkEjRQ02lJp1yEAg2LsRcdjYm1xi+QblMlfaie5ue5Y3sPU4FljRFLs1yvk9LbLbUnwLk/K3/7i7SoqNgAjapioXKKzRxC9s8mbKvqSEV2I9Qis3oDi8gIWtlore5UampUpPpUyIjKZjR/RVLM1yF58qgrbsxYFwb5V7Y87TolryXuGvO9bn4qQcrTcN9PJc+D+16WmrOZtKNGjz8yMTIZY1nRDYvGrZZACoC5uZEWsxBXqE1GPaB0RuBHqnKdVlTN0wgEz6I19pb205No0qwqpIure7jtEiFRdQ40IZLBlQBepwR0IqaFGm77zdYdRzQTlFkC+z1uzssxc6oadqlGWQ3lWKNESRWBRLHmKJAFkzMTa1uX1KFsXWrNdDW9VaWEo0HNzF3W8o8NvOiau+3AKi2u9qfakcZZRJkehJCFbdCgVOYEDwqyZxcr9bKWk/KZSVa7cm5G3C7dWh3fopESsTaEvNafM1M0EaFkRSqoZpeZYLdmIByl7AlCptUdnMpZoyiFjfjJvlLPX1FSjsWdw5Vwj2KoikB8ouoUAAAKAnT273phjhlcNVpltWmxtRps28R77xvB2TvQzs3ic6m5igIAK9AaPv8AIkX9DbTxbHPwLXDtH3TDPrDZmpQYf05mexI9FT7V2qZizMWJvoWcuygfCM51JAtrpfvpfDrGBjQ0D0j0WDWqdI8uEwTYEyQNgnbA2rhs/bksfwSzr+pM6/kwxJaDqEFSdp7yS1GXnyzzZPh500kuX1y52bLfS9rXxIaBoFZMrhZxLakNLMWZhS1GUJdWYxgmTKiuwCqM72Fwo6uxYYya1IdNmi8TPotCi8mmaY0Q9symIiLjvzAPuy/ztjniYCMxxDlI2xsL3Eaju8Af5sWP8x+GJaYqZlQ3pEJVg411lL2mOXLpG+OXKTWVIXLlAN1uc1z1X7jX0Hbt3+eBjVSulLtdVy9FzY5jzGF9dNPs8Dtji0nQqQd6N9g8QKZAwKToSQQ0aoCDfS7IyE5R5Nweo5VJuEalCqdCPHkpttWntB9P4RlQcQKd0VfpLqoNwkhYZWPc6m1/UjvhfoXC5arGqJ6pt5K8fZRcA6yDuCSjA6+Cc/zvp4+eAZoMRHn/AAimd/yq3bW8VPDpLJEvSpAyNISpva2RSuljcNqul7XXBKbHOu33UPqBtiqrZlSHYPT0m1ZCbgPTRToCbAkZonU/Cykj+6ynyLmMixe0d8IAe3cVb7vbGrJWzUdE0bhmFztDlsZVPUriSSwkU/FHLlYDMbWVit+qIDnz4eyhzp+33RKeD+3ahbPBBCGaxNTWrH3axzMZUCgN5YhQLa6i9nPYzee4T7IQJBUR/Z5aCVRWVVLFHyZJCyrGQrxgh0YmWRxJG+XNCwRnRlYBlJKha81GFzGmdeMb/jzttTgxbw4ZzI0jZ7JR7wcMVjbLTVKVYBBvFC7rbxbkGc6agq4RhdNOq4bp4gluao0t77e9vEEhJFkmG37lFbhXWN/ZMAQADIwjAUeizZHA17ZLa6YG76hh2auHhf2lMMwdZ2jT4291Y7P4KyD9LLCg/wAOZz/26/iMIv8ArFP7Gk+n7p1n0t57TgPX9k8OGeztkT86lrKemWZY1UTCPk5ltdJFdWDK4vlksSGyqSBd82NiK+La1tek4wSbTPgRpHMrUbQw7iaTmiRHCRvU3Yu4ccItFFBp9ZBGzEi9iX1LHva5PfxhCpiqlQ9dxTLcO2mIY1ICh2p/w7IBqZV+diGJ/eqjHsSNq8+0dZWlRXv7mwty4suugvd/W3jKfssMDDhKJk6rgk6pxtLEXQvjly5ZscuXuWW9vsFsVXLwpxy5To6RT2YfI/8A0fliC4hSAuj7Jf0B+RH+tj+7Fc7VOUoq3BE1LmqEifoYIrmINGJ7ZsrK/chAWzKM0dg1x5Urlr4bPHW6ZoggyR+ybW8HGvayJS11OtRTmJnzTxxs9NziAud4peYqySRlFLSZhKgXUgCOJWiGZywuE7BPW9dQjVwQ0EA/HooG7vGXalc7mKggqi56zTbO5SmUBQrN9HURqY1VAvSgQBbZbXwy9lGndxA74SjQ93ZErjSbubYiPVJFQC2WxqFhJj8KywFjIFGirIDlHw5bm+Ycbg6RJZLidYk38YHlrt0Wn+HxFaM0CBAmNPD5+SrShonWwn2lVzKABy4I1RQAAAFkmz6AAAe70A0vhZ31MnsU47z8D90Zv00fc/yC6030ZXzJArta2apleYkfs7pH9wjtcnTCj8ZiHfdA4CPXX1TbMHRbsnv5hSpt63UEIyxKe6xKI1P+VAowoWF5l0k8b+6dEMENAHcqKq3iA+Jhcm2pAuT6epPpqcGbQJ0Cq6qBqVGTeQs5QXzKuYggrZfGpHnxYHz2wb8NDQ86ExvQunlxaNQgh94+bLC+RAHZIyGAfpYtc6gDMB200Pra+NoYfo6bmSbAndyFlGt0j2viJgb9/qr3ZjsZahUd1yZ2UBvCQF7G/qVPnTx4suGgtZmGuvmjOqZC8g6ER6Jfjax9SPkttfnf/TGv0YSPSFfX2ibG4zXvqxJPbxa33YsGjYhuuhkYbCQXtziVy8Y5cvuKrl7hdfrBvuNj+8G/7sVM7FK/cq/Y/jpiVC6QzsvYkfI6fy/HEEA6qQSEZbvSZkDGxYE62F9Db8vHbGRiIDy3ZZbWHuwEpg7qbySRTQsCH5bZlSQcyLNb60ZNj+7W2MmoAASNU+Ot1TomNvRxmrqlAk1VIIxpyogkEVvQpAsYcfr5j27nXGeXudZHDGC8c+KX09QPX9+LNZsVsyptob1RoD1AkXuFu1rD/CDb7zh6nhXuOnwgPxDGjVVDbxsYzIo6bEgMbE2+wX7/ADBw2MM0PDHapY4g5C9otxUXbm3HNOHzsGLKOnpFj3A8/vwejQYK2SLcUvWrO6IOmCY0XLb8gWamIA0IJsO9yuv2/fglAE06nO9Uq/mUyOdFIptrf8TUn+7Be/6qr/PAzS/o0xvd7ogqRVqHc32Q1sttIPslU/cGH8zjSqff3H2SVP7O8Iy3MqTzK5j/AMuqI+QhlX/bCbxApjgPhEcZD+LkDVo95J+0f+I4eHZCHtX5scNi4qiGGUgvT4suXk4qVy/Y5cvJxy5dqcd/liFykUg6W+/8sQVyL9h/oh8sZGI/M8lt4b8sIopG9795/hxlv7KfbqrCqP5YVaiFBO1JiyzZiTZTa5vbTxftjcpANLIssx5lrp3Kog/Rf5G/LDx7aVH5fgi7cprKLadE/b9lJhKp+dzuRW/7fnehTa3/AISP9ov8DYZp/nu7vkIVX8lvf+6tNqfFH+yi/e6XwGno7vPsU83suP8Axb/3aq5D7yq/Yv8A9uCf26f6h8pH+5U7j8KNsr+x/WH8aYYqfd3fBVaWredoTOqR1z/+nj/46/74zh9vO1GO39X7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5364" name="AutoShape 4" descr="data:image/jpeg;base64,/9j/4AAQSkZJRgABAQAAAQABAAD/4RBURXhpZgAASUkqAAgAAAACADEBAgAHAAAAJgAAAGmHBAABAAAALgAAAAAAAABHb29nbGUAAAIAAJAHAAQAAAAwMjIwhpIHAAAQAABMAAAAAAAAAE1FVEFEQVRBLVNUQVJUAAAARFVVVVVVVd6tvu8AAAFAAAAAAAAEDyD//78AAAAAEVVVVVVVVVVV3q2+7wAAAAAAAAAAVVVVVVVVVVXerb7vVVVVVVVVVVXerb7vAABVVQAEAABVVVVVVVVVVd6tvu8AAFVVVVVVVVVVVVVVVVVVVVVVVVVVVVVVVVVVVVVVVVVVVVVVVVVVVVVVVVVVVVVVVVVVVVVVVVVVVVVVVVVVVVVVVVVVVVVVVVVVVVVVVVVVVVVVVVVVVVVVVVVVVVVVVVVVVVVVVVVVVVVVVVVVVVVVVVVVVVVVVVVVVVVVVVVVVVVVVVVVVVVVVVVVVVVVVVVVVVVVVVVVVVVVVVVVVVVVVVVVVVVVVVVVVVVVVVVVVVVVVVVVVVVVVVVVVVVVVVVVVVVVVd6tvu8AAAAAVVVVVVVVVVVVVVVVVVVVVVVVVVXerb7vAEMAQQBMVVVVVVVVQ3UAclVVMHhEQ0IwVVVVVVVVVVVVVVVVVVVVVVVVVVVVVVVVVVVVVVVVVVVVVVVVVVVVVVVVVVVVVVVVVVVVVVVVVVVVVVVVVVVVVVVVVVVVVVVV3q2+7wBUAFUATgBBVVVVVVVVVVVVVVVVVVVVVVVVVVVVVVVVVVVVVVVVVVVVVVVVVVVVVVVVVVVVVVVVVVVVVVVVVVVVVVVVVVVVVVVVVVVVVVVVVVVVVVVVVVVVVVVVVVVVVVVVVVXerb7vrq6urgJGBA8GogSz/78AAQ+6CCkAAQdaB04AAAAAAAAAAAAAAAAAAAAAAAAAAAAAAAAAAAAAAAAAAAAAAAA9ADsYAAAAAAAAAAAACATBAAAAAAAAAAAAAAAAAAAAAAAAAAAAAAAAAAAAAAAAAAAAAAAAAAAAAAAzAAIATgAAAP0AAAHU//0AAAAAABUBQAAAABEAAAAAAAAPugUnVVVVVVVVVVVVVVVVVVVVVVVVVVXerb7vS0pLSg+6BCYAAP+3AAED5gAAg6UAAJ6RAAHa3AABAAAAAYMiAAEAAAAEDyAABqR0//+/AAAACPwAAAj8AAEkRgABAAAAAm1NAAGxJf//LK0AACIu//+30QABawb//90p///z3//+2GEAAjPAAAZmcQAGZnEABmZxAAZmcQAGZnEABmZxAAZmcQAGZnEABVVxAAVVcQAFVXEABVVxAAVVcQAFVXEABVVxAAVVcQAGZnEABmZxAAZmcQAGZnEABmZxAAZmcQAFVXEABVVxAAZmcQAFVXEABVVxAAVVcQAFVXEABVVxAAVVcQAFVXEABmZxAAVVcQAGZnEABVVxAAZmcQAFVXEABVVxAAVVcQAFVXEABVVxAAVVcQAFVXEABVVxAAVVcQAFVXEABmZxAAVVcQAFVXEABVVxAAZmcQAGZnEABVVxAAZmcQAFVXEABVVxAAVVcQAFVXEABVVxAAVVcQAFVXEABVVxAAVVcQAFVXEABVVxAAVVcQAGZnEABmZxAAZmcQAFVXEABVVxAAVVcQAFVXEABVVxAAVVcQAJmYEABVVxAAVVcQAFVXEABVVxAAVVcQAFVXEABVVxAAVVcQAGZnEABVVxAAVVcQAFVXEABVVxAAVVcQAFVXEABmZxAAVVcQAFVXEABVVxAAZmcQAFVXEABVVxAAVVcQAFVXEABVVxAAVVcQAFVXEABVVxAAVVcQAGZnEABVVxAAVVcQAFVXEABVVxAAVVcQAGZnEABVVxAAVVcQAFVXEABVVxAAVVcQAGZnEABVVxAAVVcQAGZnEABmZxAAVVcQAFVXEABVVxAAVVcQAFVXEABVVxAAVVcQAFVXEABVVxAAZmcQAGZnEABmZxAAZmcQAFVXEABmZxAAZmcQAFVXEABVVxAAVVcQAFVXEABVVxAAVVcQAFVXEABmZxAAVVcQAGZnEABmZxAAZmcQAGZnEABVVxAAZmcQAGZnEABVVxAAVVcQAFVXEABVVxAAVVcQAGZnEABmZxAAZmcQAGZnEABmZxAAZmcQAGZnEABmZxAAVVcQAFVXEABVVxAAZmcQAJmYIABmZxAAZmcQAGZnEABmZxAAZmcQAJmZIABmZxAAZmcQAGZnEABmZxAAZmcQAGZnEABmZxAAZmcQAGZnEABmZxAAZmcQAGZnEABmZxAAZmcQAGZnEACZmSAAmZkgAGZnEABmZxAAZmcQAGZnEABmZxAAZmcQAGZnEABVVxAAZmcQAGZnEABmZxAAVVcQAGZnEABmZxAAmZkgAJmZIACZmSAAZmYQAGZnEABmZxAAZmcQAGZnEABmZxAAZmcQAGZnEABmZxAAZmcQAGZnEABmZxAAZmcQAJmZIACZmSAAmZkgAGZnEABmZxAAZmcQAGZnEABmZxAAZmcQAGZnEABmZxAAZmcQAGZnEABmZxAAZmcQAJmYEACZmSAAmZkgAJmZIACZmSAAZmcQAGZnEABmZxAAZmcQAGZnEABmZxAAZmcQAGZnEABmZxAAZmcQAAAAAAAAAAAAAAAAAAAAAAAAAAAAAAAAAAAAAAAAAAAAAAAAAAAAAAAAAAAAAAAAABHmQAAQAFAAKMpAABLNYAAP/6AAJIHgAAAAAAAAAAAAAAAAAAAAAAAAAAAAAAAAAAAAAAAAAAAAAAAAAAAAAAAAAAAAAAAAABJK8AAP/9AAJurgABJK8AAP/9AAJurgABJK8AAP/9AAJurgABJK8AAP/9AAJurgABJDAAAP/9AAJtoAAAAAAAAAAAAAAAAAAAAAAAAAAAAAAAAAAAAAAAAAAAVVVVVVVVVVVVVVVVVVVVVVVVVVVVVVVVVVVVVVVVVVXerb7vr6/KygAFAt+vVgABAu8AAK+vr6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r6+vAABMfgAACNwAZgByADMAGVVVVVVVVVVVVVVVVVVVVVXerb7vVVVVVVVVVVVVVVVVVVVVVVVVVVVVVVVVVVVVVVVVVVVVVVVVVVVVVVVVVVVVVVVVVVVVVVVVVVVVVVVVVVVVVVVVVVVVVVVVVVVVVVVVVVXerb7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d6tvu8AAAAAAAAVDVVVVVVVVVVVVVVVVVVVVVVVVVVVVVVVVVVVVVVVVVVV3q2+71VVVVVNRVRBREFUQS1FTkT/2wCEAAMCAgsJCgoNCgsICgoLCgsLDgoKCAoKCgsICwsLDgoNCwoKCgsQCgsKCg4KDQoKCg0KCwoKCwgODQ8IDQoKCggBAwQEBgUGCgYGCg8NCg4QDhAQDxAPDw8NDxAPEBAQEA8PDw0PDQ8PDQ8PDw8NDw8NDw8NDQ0NDQ0PDQ8NDQ0NDf/AABEIAFoAoAMBEQACEQEDEQH/xAAdAAACAwEBAQEBAAAAAAAAAAAGBwQFCAMCAQAJ/8QARxAAAgECAwcBBAYGCAQHAQAAAQIDBBEAEiEFBgcTIjFBUQgjMnEUQmGBkbEzcnOhstEJFUNSYoLB4SRTksI0Y3WDtPDxGP/EABoBAAIDAQEAAAAAAAAAAAAAAAMEAQIFAAb/xAA4EQABAwIDBAkCBQMFAAAAAAABAAIRAyEEEjFBUWHwEyIycYGRobHBBUIUM3LR4SNDUhU0YrLx/9oADAMBAAIRAxEAPwDPe0KZXQMCrA9iCCD94x52U+Ql7tfdsPHUG5BCOL/MHDNJ+VwQHiVG2NuAHWmuRbKGtkB0Kgev5/Zhl1eCUPKhHfPd5aVc1lJYvYZfPNNv+lf3WGGWVM9lGl0FQbYa47HUaEXU/YR/uMMFoVs0ps7pbtLUwM6RstrAgO11cMM2XX0Og1t5voWWc4NdBViXAWXfZ+60xDC8rZSTYIwbliRxqR5sreBrfvihLJUioYUmTc2S8i5iCgdrlDpZiADqO+l+1tMcA0q3SkKjr905gbZA2im4YD4wbfERbyCPzxfKNVfpQdV+2WtZA4aITI6n6vUc3Yaa3uNOx0xVzGntLs42LRvBnijLy3FbMBMJbKJMkbcsLH3Chdc7W6ur8NMuuGg9TRHaxxum1HtZrg3N/UH/AFwpJXQnHsf2l60U4jEuuq58q57AlR1WvcgfEbtfycNfiXgRKH0bdyzXxS26zmNSSc+1qUan/wAlWOJpOJkn/Eq5aoXF4X2hF/g2ZWt+MbjFaJ6h/UFIRfVbiQ1UMKzQwzBI1sZI1Yr0j4WYEr9tiL/bhcVHNccpIVIQbX8L05EMUYIDTRkrGg1LktpYHUAZD56B2FsPNxBLydwjn0Szm2Cr9++DUVMmSRUEpZ35ck6CY3jIF4w4KnObBSA1lAtpi4xDyVIpGNES7rbgx8qO0cduprFb9flje+pNzc+e1sCNRxOqHACBdgUd6ki3wvMRpr72Qn+ff1xcmy4pLUm8cKxRgzRK4OqtIqsBc9wSLaW+44KKbiNEw9wzFGu6GwGqqeoWEpOxzC8U8UoUsOkPlclc1ja41sfQ4AeoQXWQ9dEc7E4fTRwRl4Jxyoxnvk+FBdivX1djYaYCXhxsVBCzbxS27FWPCKVnkGvTynDAkm2hHoe4uPt0xq0h0YJfZcGF2xcKjhG6LHfpY2zX1tc+B/hFvOv2WwEY1rid2xaZwMNG/atGbb3bXZOyVFmhqZLyJzCnKq4WEWV4CGOdkvmdRqB3As2FaZdVfJ09lXFMbTaGjVKDdndg7QlXnTzxx+WjUtlN3Nwo0JBzNoL6kDBqtfobASpwuDFbtEgcFoTYO4UkJljMslXlp5iZilmZUCZb31NlIGY3LaEliSSoHh5zARwQ8Vh+gfkmbIxotxWYXaM5meIar5yp9nm5xxcUpCk7P4cAmS0QsjDUINCFDeniwt92Buc7erABL/bvCKpM07rFEyPKzXJtKV938NnX+6xQH62QnS1qZ9AtNrmwLot3Y2TLDBTrKrAiGNST5lVBnAbyVPfyPOIfckhBdGxAG5Lv/W1S6GRomXK+awXm6EBbEZlVcuV7GzNIt9bszVeOia06/HPsoyHLm2cn5HmiffLZpappB4ba1OfwphilI9V36T7qpFlbb77C5+0W5RWQf1JUMpRgysWeZNGBseoW798cw5WX/wAh6KALeKe+7u4xFOrMDlWEMTbsoS5/AYAQhHcotfTnY1G8jo7VsqCOlCQSy5XMZNXKURTblIXszXVc7E3OXEjsOMXPPtZM4ennqSTYchZa2tubJPM0lUBJ0xpn7BicqhmXu7s12ka2rFi1hc4C3FtDIbqtM4NzqiHdp8V6uBBFBIsaJnXSKJ2IDNoWkRyBbQWym2vkY02NDhJWHUphrilRvRxOrYnVo5SjNmuyxRa2t/eRrd+4t4w21jTqqBkr9ux7MtXXgSwtThHJF5HYEFCVa4VG8g2tgwxLWiCEF46y2XwG9nX+rqYRu0crs7O7opUMTYDRmPwqAPQ2voSb5mIq9I6VwRvt3a66wwrG5dShd3sDmFjlFhfQ6EnXWwPcotIlXgpKT8D/AOr4jEIEhieTIk4BJjq8iZc7Ekskoyh0ZzoY2VhmUq5Vp9L2jJ59UxQqFhlvlwSI37220E0kUyFJo7BkuWUNp2kAtrcFSbZlZTpfEU8OQOC0zXaYQ5xq3/mqQioZGoY1iEaZ8wzqhzPbLmS9yCnSrFQ1iRmxo4RrWjKe1tWfj87yDHV2ci/mmTu3u69FS0cxalhWWFYZCKmGMZnS6klnWztSshLglXlSoNwUayOIGd5tt5/haP0+rkZzpovnHzeENURuJYHjyBYJKafmK1MsFPa73BEisXWRWsR025iNHJL1FpaOdZKjFf16mbmNnnMpsey9ulHUvCfpcsjqUlekFUYwsSuAOYM4BViBkJKoQVBtrlG6q68tgA67+7280p+Hkwwg28RsuOZC1pu1u+tRXFBQukTKk3MNSkcYhczcmURw1tUJ+cirGh5cCF6eqcMUkjVILLAjnn54IRa1urr3sBx2zHpKoa6iRNp18ErgokdLLDGEQFUdXEtyoBYFwpuxNtQLAWxXII0VQbSqDYuyEaiUVDGWSF+bGS0ICnmHpJEhZlaQFdIwQ9zqOrCxefVegbgmZM+8TwSw4YcLI/pNW7VUXN5+RKV3QOY+VG7OihrsRfQBF6bm72bKxVMsZbZ8lZrQ51MgG0zHcAPZWm9271LJtKio5ZXWWWq5zkK4WKj+g5RIZRZVBk0HUpJB1GCU2ZWuJ009jtQZtYE2+T8BeeHO/Wz6PaO0DPzUhpdly0iyTIQaysWryr9DQzzGRZQ68pOYWyDmSCnXNksQHtMOBtv071ADiGtDTOafDkSp9Z/SCJPAYF2e1Onul5grM8jQLbOHRKcBDIAA4jkkyqXAMmhxnYuq5zejpmN51te0HwMzsjbK1KX0mOvmk7otPfPwhni17S/0inoCJagVsdLUUlS0TyCGakZkCOTJGpL1QQPOEzqpEaOxJCJNaux7Bl1iOe/gmcJgqlNzmvAyyCO/wmI2T4aqo4A8QDtqqFPDC+gWQz5GKwxi4BkFha5Pu/qyk9HwvkF/pjzYOHHnfwsRtUPx9NjS6CLWBsTPxxEhHfHn2QRAWli5skJGZpLAMkrElsyjsl9VbUKDYnQFtfo3UWgC4C82+v0ji6IlZE3/AOErryr3secQfXLyfl64q/Ehl96Zw9MvlPX2WqzPRE+BUSjX0JDf64NVEGOAWZU7S0bW1JWByO+Ww+baA/df77YzqhgFc3VAP9V/o3RgrdJKMdCbD4SB0nwfqnTt3wGkRoUYp8UFLHURWmS6zRISrAaTxk9jra5tqLjKANRpjV1CrTdldzoV/Kv2ktliDaLFlJSRSACvYIQNNNCFyXGncC2lw1S67IB0R6bgx3Wuo+5u5E0yEUlNtE8wt+ioJnV2RGYqJQpXQZjlzDU65dSV3MqE9a8cVomvRYIbYngj+jY1PKFTSU1+a8IgqxJSyIMqMvLZgSocEsbKyE5bWA1Wc3owQS7ZcGUSm7pHSzKOBFjzwTQ4x8PYpKemoYDs7ZNWXFSIpWijhqqco2ZYKiljkQyZypSOUwS5kbQADIegwiXE5rbdUpXqNcWtcwNg7NCPQrnwp4Bmjq6cy1NPMkrQkijkb3iZJHUzSC2b+0UsC1woAYdAVTpjUcGnj4J11NtGm57Lbl/TrfDfCnoIHmqpYaamiyhpZXEcSBmVEBJsFBYqq/aVGHAJsF5/VCG5e61Dtmojro5lqYEhkgTkyAwSFpEMjMyi7NC8eRVDAKWmDBrdBGUpPWUmplEBIn2itkJsCohePm8ionmZYlyNFFIIw1gWV297IzlQ0bJGVksQoRcBqUWMdnJhbDMRUqUBSAn3109tN6Qm6G/0NXUNSSwKFqmjjMgyRs6yZoo5HeONJElW5W97qrEABSLyA14EJJ2ei69ii7f72WHo4BJTyy7SqoZHQ08bSRPTUcahaYU681nZ6VEC+9zGYN0L0IrrV8OI6s8ZvbdfZ3JyjjnSQ4COAi+/vSo2pwok2miz0sPNWCnaSRVT3nPVwJrR30YBlYoLZVzhQFiIClAwxzNCNe7YfjwTlN4bUl2joid/8oCHDqqyFlp5gFUsQQA1rA6KdW6SDZb9x6jFCwOMLbFZrbSoe4nDOfalRFGGyU7SKjsAeYwuM0aD6pK3vJf3YN+9gHKWHZTMuudgWXjcc8Nyt81/V3cylhoKVI6eJIo0KIsSiwXNYL2ALFtPi1FiDoovqB0BeSILnSUcbOnEqa28g27Eg2On91u637qVwUGVQiFiD20N0oaSopuUoVXjqHKgdIcmEHKPqg5QbDQG9rDQed+pNDHNjj8L0P0u7Xk8PlYf4V+05JsmOSH6OlRnmMoc1DR5cyRqVAET3F1ve9rkjW1z6V1DpLzC88/VbR4G8ZE2zQPIY+S6u8bxiTmAOgDKQxVSQylTqo1zDW2Y5OKo5JClpU/blQIwpIBXvfx92o/A4zKRvCMUYblcUomVFkXIisWDpc3NiLFCTYNfwdGy+L402VRoUIjag3fDhvS1jq6/RpX6sqyqt85t2zjpNlHmzE+CNbzGiOagM23Ii4Y0Yo4JIZlNOJyShVNFmCsq3CMNOvqtYhljYaqBisxqojNoonEfh9T1wQbSihWmvTpepb3pbpRfozwtIUkDSA2YICCVfuwxdpIdIOxWbICyrx44cUVFUpVU2eGCPLCodrlWznI6gtmBYFswzE9zZLkYuHueOiYNUam9oJfU12JpbM2BODTiGokp3jMcT3jWTmUiTxzAZSCoPNRQCuojJBJBy4BSDWgxtVqlZzzfTcte+16DLsioRZqeCTm00kclRJy4+ZT1UMw6tdfd6CxFxqCL4NTMGUq2xRB7JW6rbO2DRKXSaQQGVpI3zJLJK7yMyse4ZnYhtAczaa4bkagRwQTcpef0hm771OyUnUyAUs4lZUQOwiyujll1y8vmK7EghEWW5XyvXbmAWvgTEjn+dBx8JX889xd4gs8UokAlpg1QJGAC5qcGYBwABb3ZGtxqb27quxjm2A8Bz/6tN2R4l2sESdBNpPd6J17pe0vtis2xRRSAGJ5pCZFg0np/opZQZ0JRuXJcqY8jDKinMqlWPnY5kgyd20X2jUeKxauGfS7TSBsP2nuNwfArQe2d8qfZ+1qroAWpp4fpKRq/eVXUSWUWDTZXVynUxRWY4WAAfJGyJQHZ8jTsm3PBdNgcA1FS9R9KeZxO0pRlUNFGcpOYZrSOiqoZo8oyqhWMZsuLNohuh0TD8cXCIiVebG3TtXkst5ZZFYyZg3uUtbKcosGITXyoHiwxYN6yVL5CMpNsZ61UBGTnx3/9sObD/NJEP8pwb7oQ/tR9uNUZoI28tFET+uI1Vv4R9+D0rgIb9VkT27zmqImLBUhgVDcjWeodjGgF73ZI5GvYgBADYut8X6k3M8HdPPotv6bUDWkRqeT6+qwVwR4X0+02n57SZohERy2VRlk5l73RrkFTrfXXuAGbfe8s0WLUN1sPhBw0pdno30eLKSLs17yOAOzOdbd7KLKLmwHnMr1XO1VWr7vxKVpmzuARIpGlxc/2agakZba6kkudLYyqfbsmCEvd4N8eUch6XFuhZATbx8QRh8hmw+xma40VVbbE2jO56kEdlDgluqxJANte5DWPkgggYPlEKsKi9oLeh6CaGCarEblXdWAPKkHQAHv8J6jY63/ORh+k2aItKr0ZQZup7RMlO0sVTNFUUzwPIwUiRgYypjKpckSIxDKbrdVbyoI44OILLGQnfxQeC1+4od4/e0dQ1+zFpKenreeahZXq6gRKNL6IsckhUEZVCm1gCWu9xjVo0MhlZDnSnduFvEXSif8A5lNTva9jdkUjTza+tu2tvXGREFw4n3TbbgJs/wBIpsearoaRKeNJpI69Z8jFMvLWCoU5hIQrLmdMynRlv4vhmi5rT1lRzSdFx9gP22omp4NlbQUrUxIyQNGjMklPCpaxtcRGGJTftHy0J6QCAw5sXGiFl81mb28vadqNobXqKenqZjQU3JSOHmFY5ZkiRpHljWyu/PZ1AKkAKuUA6lqmAGXGqsAS4NGvJ/hITfTaQgQRoczTqGL3s0cF9Y8oJ63sOY9z0XUWztcNBgLs25M4l7g3LzZae/o/d3RUmteepnp4I0WKJYpQGm2g/UDyj+kWnSzyZQrDmIVdGUXjGU6dQAO13jtDuPIVcJiH0Zy3G0Hs8baTsTo4K1zbW2lteOqBWVaClpZSCt+bDU1QSRToLsBHJoFBJOijTGcAcgDtU7i2sbHR9mSR3EC3hoiDZ0s2y5WStEwXJkilEilJBdnZlNyTlAKsGyuA63W1sw+ybrOyzomrsviXAyRzKSZkp0hZAh0m+qL2sSQNALnLqbDudpFjwQyDolTuXxgafaKRAGIx1AJNwWkDsMwbS3e91F7i1u2sAkkd6uRAWj+D+1s1Oo9Mw/A/yODUzZCdqsme2Bss1G2KWEt0zfRF9LB6jJ6/ra+LnvrjHxl6zW749bLbwIy0X1N0+wPwhvh5wspqSJVgUICBc6ZmPclmtdtfXQeAMNvrlxusQ3R7NULTQSvqckbta+pspNgT2v2BOg84ASXWUgQs7VHHOlrXULJE6qzShDJkb0VcjAHNkBJYjpeQKLltLfhXs1HPPsihwOiiJQR1jRTx3Z5nQkfFkdrs+pH1bjt2+zBx1GkHYuJTHoN44VmDEjKl0Zy+lkeRlUknXWVtB2C/4dJbMAFVlIL24t4oJ5aZRIj1EMCZshLAq4GjMCQr2AYqTmAtoM4vpYWRM6IbxKzRs6e2nbx+IsfxF7+uuNEoQXuoYroT9o0/D8DjgoK2lScQAyxOeUmZFIUygWAFzoQNFF+18o9LXHiemqNcWtbMHiV6xmBpFoc58eQ91M41e1bLVx3zUYygr7sSSDqGoJ5ne3b8jhii+s9wDmwOd6mphKFNpIcSedwVl7DvDeWhgq9q1UTq80DRUZlhKI1JcNUzhpciNHIoWNDmzMom7I133qhgABeb1JKyFS7QWq2jLIQcsksjgA30kJSMXJ8s8fcn0N/Jn9WlChgzVFc8bKALYqpUDlL+KSef+nv5I9RgGGN/P4TOJB6NpO8p8ew1Flo6mVi1hUsigfEZDFFYJfTOTYgkZUy52ziPlyVxXbHcgUTaEY7G4wDY22q0gAz1UVMXR3AjC8sOnL0uPiNixJZcp8m+bXdUYzMBIWrRpsrwwmCm3/8A1RT1aha6gEio+ZSk4JUkWNtFIuL3CtYjQ4zvxg+5qbP0o/a/0V3Xce9n1oiihZaWSFomWGQxpJlzMcyIrnNGLEM2hzN1WzXbQo1OkZnAIErJxFA0HBjiDabIy2nwahqslTAyx1Fg6vE4yM/ezKe6k2vbKVN9exw4WyJCSD4sVe7nb0jZ8cv0wrTKnvC8jhUy26jnJswFgbg+dQLYilIkFSYNws+cYt9Ya7b+zZKdxJE60RVxexy1k5Yi9rjp0I0PcXGuMqt1sW0jh6StigcuEqePsFhwb/VbAXqqwjwFqZARb1UOMv2ZgL+MaLqY3BVYGbB6fuqveneJzFIGlmlupAYzM6EG1/iYnsbdrXB+eLUaX9VvsqVXjoyQErpJri323+/G7Cw1bbu761FLm5E0kQcWbIe9xb7jb6ws1vOBPpNf2hKkEjRQ02lJp1yEAg2LsRcdjYm1xi+QblMlfaie5ue5Y3sPU4FljRFLs1yvk9LbLbUnwLk/K3/7i7SoqNgAjapioXKKzRxC9s8mbKvqSEV2I9Qis3oDi8gIWtlore5UampUpPpUyIjKZjR/RVLM1yF58qgrbsxYFwb5V7Y87TolryXuGvO9bn4qQcrTcN9PJc+D+16WmrOZtKNGjz8yMTIZY1nRDYvGrZZACoC5uZEWsxBXqE1GPaB0RuBHqnKdVlTN0wgEz6I19pb205No0qwqpIure7jtEiFRdQ40IZLBlQBepwR0IqaFGm77zdYdRzQTlFkC+z1uzssxc6oadqlGWQ3lWKNESRWBRLHmKJAFkzMTa1uX1KFsXWrNdDW9VaWEo0HNzF3W8o8NvOiau+3AKi2u9qfakcZZRJkehJCFbdCgVOYEDwqyZxcr9bKWk/KZSVa7cm5G3C7dWh3fopESsTaEvNafM1M0EaFkRSqoZpeZYLdmIByl7AlCptUdnMpZoyiFjfjJvlLPX1FSjsWdw5Vwj2KoikB8ouoUAAAKAnT273phjhlcNVpltWmxtRps28R77xvB2TvQzs3ic6m5igIAK9AaPv8AIkX9DbTxbHPwLXDtH3TDPrDZmpQYf05mexI9FT7V2qZizMWJvoWcuygfCM51JAtrpfvpfDrGBjQ0D0j0WDWqdI8uEwTYEyQNgnbA2rhs/bksfwSzr+pM6/kwxJaDqEFSdp7yS1GXnyzzZPh500kuX1y52bLfS9rXxIaBoFZMrhZxLakNLMWZhS1GUJdWYxgmTKiuwCqM72Fwo6uxYYya1IdNmi8TPotCi8mmaY0Q9symIiLjvzAPuy/ztjniYCMxxDlI2xsL3Eaju8Af5sWP8x+GJaYqZlQ3pEJVg411lL2mOXLpG+OXKTWVIXLlAN1uc1z1X7jX0Hbt3+eBjVSulLtdVy9FzY5jzGF9dNPs8Dtji0nQqQd6N9g8QKZAwKToSQQ0aoCDfS7IyE5R5Nweo5VJuEalCqdCPHkpttWntB9P4RlQcQKd0VfpLqoNwkhYZWPc6m1/UjvhfoXC5arGqJ6pt5K8fZRcA6yDuCSjA6+Cc/zvp4+eAZoMRHn/AAimd/yq3bW8VPDpLJEvSpAyNISpva2RSuljcNqul7XXBKbHOu33UPqBtiqrZlSHYPT0m1ZCbgPTRToCbAkZonU/Cykj+6ynyLmMixe0d8IAe3cVb7vbGrJWzUdE0bhmFztDlsZVPUriSSwkU/FHLlYDMbWVit+qIDnz4eyhzp+33RKeD+3ahbPBBCGaxNTWrH3axzMZUCgN5YhQLa6i9nPYzee4T7IQJBUR/Z5aCVRWVVLFHyZJCyrGQrxgh0YmWRxJG+XNCwRnRlYBlJKha81GFzGmdeMb/jzttTgxbw4ZzI0jZ7JR7wcMVjbLTVKVYBBvFC7rbxbkGc6agq4RhdNOq4bp4gluao0t77e9vEEhJFkmG37lFbhXWN/ZMAQADIwjAUeizZHA17ZLa6YG76hh2auHhf2lMMwdZ2jT4291Y7P4KyD9LLCg/wAOZz/26/iMIv8ArFP7Gk+n7p1n0t57TgPX9k8OGeztkT86lrKemWZY1UTCPk5ltdJFdWDK4vlksSGyqSBd82NiK+La1tek4wSbTPgRpHMrUbQw7iaTmiRHCRvU3Yu4ccItFFBp9ZBGzEi9iX1LHva5PfxhCpiqlQ9dxTLcO2mIY1ICh2p/w7IBqZV+diGJ/eqjHsSNq8+0dZWlRXv7mwty4suugvd/W3jKfssMDDhKJk6rgk6pxtLEXQvjly5ZscuXuWW9vsFsVXLwpxy5To6RT2YfI/8A0fliC4hSAuj7Jf0B+RH+tj+7Fc7VOUoq3BE1LmqEifoYIrmINGJ7ZsrK/chAWzKM0dg1x5Urlr4bPHW6ZoggyR+ybW8HGvayJS11OtRTmJnzTxxs9NziAud4peYqySRlFLSZhKgXUgCOJWiGZywuE7BPW9dQjVwQ0EA/HooG7vGXalc7mKggqi56zTbO5SmUBQrN9HURqY1VAvSgQBbZbXwy9lGndxA74SjQ93ZErjSbubYiPVJFQC2WxqFhJj8KywFjIFGirIDlHw5bm+Ycbg6RJZLidYk38YHlrt0Wn+HxFaM0CBAmNPD5+SrShonWwn2lVzKABy4I1RQAAAFkmz6AAAe70A0vhZ31MnsU47z8D90Zv00fc/yC6030ZXzJArta2apleYkfs7pH9wjtcnTCj8ZiHfdA4CPXX1TbMHRbsnv5hSpt63UEIyxKe6xKI1P+VAowoWF5l0k8b+6dEMENAHcqKq3iA+Jhcm2pAuT6epPpqcGbQJ0Cq6qBqVGTeQs5QXzKuYggrZfGpHnxYHz2wb8NDQ86ExvQunlxaNQgh94+bLC+RAHZIyGAfpYtc6gDMB200Pra+NoYfo6bmSbAndyFlGt0j2viJgb9/qr3ZjsZahUd1yZ2UBvCQF7G/qVPnTx4suGgtZmGuvmjOqZC8g6ER6Jfjax9SPkttfnf/TGv0YSPSFfX2ibG4zXvqxJPbxa33YsGjYhuuhkYbCQXtziVy8Y5cvuKrl7hdfrBvuNj+8G/7sVM7FK/cq/Y/jpiVC6QzsvYkfI6fy/HEEA6qQSEZbvSZkDGxYE62F9Db8vHbGRiIDy3ZZbWHuwEpg7qbySRTQsCH5bZlSQcyLNb60ZNj+7W2MmoAASNU+Ot1TomNvRxmrqlAk1VIIxpyogkEVvQpAsYcfr5j27nXGeXudZHDGC8c+KX09QPX9+LNZsVsyptob1RoD1AkXuFu1rD/CDb7zh6nhXuOnwgPxDGjVVDbxsYzIo6bEgMbE2+wX7/ADBw2MM0PDHapY4g5C9otxUXbm3HNOHzsGLKOnpFj3A8/vwejQYK2SLcUvWrO6IOmCY0XLb8gWamIA0IJsO9yuv2/fglAE06nO9Uq/mUyOdFIptrf8TUn+7Be/6qr/PAzS/o0xvd7ogqRVqHc32Q1sttIPslU/cGH8zjSqff3H2SVP7O8Iy3MqTzK5j/AMuqI+QhlX/bCbxApjgPhEcZD+LkDVo95J+0f+I4eHZCHtX5scNi4qiGGUgvT4suXk4qVy/Y5cvJxy5dqcd/liFykUg6W+/8sQVyL9h/oh8sZGI/M8lt4b8sIopG9795/hxlv7KfbqrCqP5YVaiFBO1JiyzZiTZTa5vbTxftjcpANLIssx5lrp3Kog/Rf5G/LDx7aVH5fgi7cprKLadE/b9lJhKp+dzuRW/7fnehTa3/AISP9ov8DYZp/nu7vkIVX8lvf+6tNqfFH+yi/e6XwGno7vPsU83suP8Axb/3aq5D7yq/Yv8A9uCf26f6h8pH+5U7j8KNsr+x/WH8aYYqfd3fBVaWredoTOqR1z/+nj/46/74zh9vO1GO39X7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5366" name="AutoShape 6" descr="data:image/jpeg;base64,/9j/4AAQSkZJRgABAQAAAQABAAD/4RBURXhpZgAASUkqAAgAAAACADEBAgAHAAAAJgAAAGmHBAABAAAALgAAAAAAAABHb29nbGUAAAIAAJAHAAQAAAAwMjIwhpIHAAAQAABMAAAAAAAAAE1FVEFEQVRBLVNUQVJUAAAARFVVVVVVVd6tvu8AAAFAAAAAAAAEDyD//78AAAAAEVVVVVVVVVVV3q2+7wAAAAAAAAAAVVVVVVVVVVXerb7vVVVVVVVVVVXerb7vAABVVQAEAABVVVVVVVVVVd6tvu8AAFVVVVVVVVVVVVVVVVVVVVVVVVVVVVVVVVVVVVVVVVVVVVVVVVVVVVVVVVVVVVVVVVVVVVVVVVVVVVVVVVVVVVVVVVVVVVVVVVVVVVVVVVVVVVVVVVVVVVVVVVVVVVVVVVVVVVVVVVVVVVVVVVVVVVVVVVVVVVVVVVVVVVVVVVVVVVVVVVVVVVVVVVVVVVVVVVVVVVVVVVVVVVVVVVVVVVVVVVVVVVVVVVVVVVVVVVVVVVVVVVVVVVVVVVVVVVVVVVVVVVVVVd6tvu8AAAAAVVVVVVVVVVVVVVVVVVVVVVVVVVXerb7vAEMAQQBMVVVVVVVVQ3UAclVVMHhEQ0IwVVVVVVVVVVVVVVVVVVVVVVVVVVVVVVVVVVVVVVVVVVVVVVVVVVVVVVVVVVVVVVVVVVVVVVVVVVVVVVVVVVVVVVVVVVVVVVVV3q2+7wBUAFUATgBBVVVVVVVVVVVVVVVVVVVVVVVVVVVVVVVVVVVVVVVVVVVVVVVVVVVVVVVVVVVVVVVVVVVVVVVVVVVVVVVVVVVVVVVVVVVVVVVVVVVVVVVVVVVVVVVVVVVVVVVVVVXerb7vrq6urgJGBA8GogSz/78AAQ+6CCkAAQdaB04AAAAAAAAAAAAAAAAAAAAAAAAAAAAAAAAAAAAAAAAAAAAAAAA9ADsYAAAAAAAAAAAACATBAAAAAAAAAAAAAAAAAAAAAAAAAAAAAAAAAAAAAAAAAAAAAAAAAAAAAAAzAAIATgAAAP0AAAHU//0AAAAAABUBQAAAABEAAAAAAAAPugUnVVVVVVVVVVVVVVVVVVVVVVVVVVXerb7vS0pLSg+6BCYAAP+3AAED5gAAg6UAAJ6RAAHa3AABAAAAAYMiAAEAAAAEDyAABqR0//+/AAAACPwAAAj8AAEkRgABAAAAAm1NAAGxJf//LK0AACIu//+30QABawb//90p///z3//+2GEAAjPAAAZmcQAGZnEABmZxAAZmcQAGZnEABmZxAAZmcQAGZnEABVVxAAVVcQAFVXEABVVxAAVVcQAFVXEABVVxAAVVcQAGZnEABmZxAAZmcQAGZnEABmZxAAZmcQAFVXEABVVxAAZmcQAFVXEABVVxAAVVcQAFVXEABVVxAAVVcQAFVXEABmZxAAVVcQAGZnEABVVxAAZmcQAFVXEABVVxAAVVcQAFVXEABVVxAAVVcQAFVXEABVVxAAVVcQAFVXEABmZxAAVVcQAFVXEABVVxAAZmcQAGZnEABVVxAAZmcQAFVXEABVVxAAVVcQAFVXEABVVxAAVVcQAFVXEABVVxAAVVcQAFVXEABVVxAAVVcQAGZnEABmZxAAZmcQAFVXEABVVxAAVVcQAFVXEABVVxAAVVcQAJmYEABVVxAAVVcQAFVXEABVVxAAVVcQAFVXEABVVxAAVVcQAGZnEABVVxAAVVcQAFVXEABVVxAAVVcQAFVXEABmZxAAVVcQAFVXEABVVxAAZmcQAFVXEABVVxAAVVcQAFVXEABVVxAAVVcQAFVXEABVVxAAVVcQAGZnEABVVxAAVVcQAFVXEABVVxAAVVcQAGZnEABVVxAAVVcQAFVXEABVVxAAVVcQAGZnEABVVxAAVVcQAGZnEABmZxAAVVcQAFVXEABVVxAAVVcQAFVXEABVVxAAVVcQAFVXEABVVxAAZmcQAGZnEABmZxAAZmcQAFVXEABmZxAAZmcQAFVXEABVVxAAVVcQAFVXEABVVxAAVVcQAFVXEABmZxAAVVcQAGZnEABmZxAAZmcQAGZnEABVVxAAZmcQAGZnEABVVxAAVVcQAFVXEABVVxAAVVcQAGZnEABmZxAAZmcQAGZnEABmZxAAZmcQAGZnEABmZxAAVVcQAFVXEABVVxAAZmcQAJmYIABmZxAAZmcQAGZnEABmZxAAZmcQAJmZIABmZxAAZmcQAGZnEABmZxAAZmcQAGZnEABmZxAAZmcQAGZnEABmZxAAZmcQAGZnEABmZxAAZmcQAGZnEACZmSAAmZkgAGZnEABmZxAAZmcQAGZnEABmZxAAZmcQAGZnEABVVxAAZmcQAGZnEABmZxAAVVcQAGZnEABmZxAAmZkgAJmZIACZmSAAZmYQAGZnEABmZxAAZmcQAGZnEABmZxAAZmcQAGZnEABmZxAAZmcQAGZnEABmZxAAZmcQAJmZIACZmSAAmZkgAGZnEABmZxAAZmcQAGZnEABmZxAAZmcQAGZnEABmZxAAZmcQAGZnEABmZxAAZmcQAJmYEACZmSAAmZkgAJmZIACZmSAAZmcQAGZnEABmZxAAZmcQAGZnEABmZxAAZmcQAGZnEABmZxAAZmcQAAAAAAAAAAAAAAAAAAAAAAAAAAAAAAAAAAAAAAAAAAAAAAAAAAAAAAAAAAAAAAAAABHmQAAQAFAAKMpAABLNYAAP/6AAJIHgAAAAAAAAAAAAAAAAAAAAAAAAAAAAAAAAAAAAAAAAAAAAAAAAAAAAAAAAAAAAAAAAABJK8AAP/9AAJurgABJK8AAP/9AAJurgABJK8AAP/9AAJurgABJK8AAP/9AAJurgABJDAAAP/9AAJtoAAAAAAAAAAAAAAAAAAAAAAAAAAAAAAAAAAAAAAAAAAAVVVVVVVVVVVVVVVVVVVVVVVVVVVVVVVVVVVVVVVVVVXerb7vr6/KygAFAt+vVgABAu8AAK+vr6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r6+vAABMfgAACNwAZgByADMAGVVVVVVVVVVVVVVVVVVVVVXerb7vVVVVVVVVVVVVVVVVVVVVVVVVVVVVVVVVVVVVVVVVVVVVVVVVVVVVVVVVVVVVVVVVVVVVVVVVVVVVVVVVVVVVVVVVVVVVVVVVVVVVVVVVVVXerb7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d6tvu8AAAAAAAAVDVVVVVVVVVVVVVVVVVVVVVVVVVVVVVVVVVVVVVVVVVVV3q2+71VVVVVNRVRBREFUQS1FTkT/2wCEAAMCAgsJCgoNCgsICgoLCgsLDgoKCAoKCgsICwsLDgoNCwoKCgsQCgsKCg4KDQoKCg0KCwoKCwgODQ8IDQoKCggBAwQEBgUGCgYGCg8NCg4QDhAQDxAPDw8NDxAPEBAQEA8PDw0PDQ8PDQ8PDw8NDw8NDw8NDQ0NDQ0PDQ8NDQ0NDf/AABEIAFoAoAMBEQACEQEDEQH/xAAdAAACAwEBAQEBAAAAAAAAAAAGBwQFCAMCAQAJ/8QARxAAAgECAwcBBAYGCAQHAQAAAQIDBBEAEiEFBgcTIjFBUQgjMnEUQmGBkbEzcnOhstEJFUNSYoLB4SRTksI0Y3WDtPDxGP/EABoBAAIDAQEAAAAAAAAAAAAAAAMEAQIFAAb/xAA4EQABAwIDBAkCBQMFAAAAAAABAAIRAyEEEjFBUWHwEyIycYGRobHBBUIUM3LR4SNDUhU0YrLx/9oADAMBAAIRAxEAPwDPe0KZXQMCrA9iCCD94x52U+Ql7tfdsPHUG5BCOL/MHDNJ+VwQHiVG2NuAHWmuRbKGtkB0Kgev5/Zhl1eCUPKhHfPd5aVc1lJYvYZfPNNv+lf3WGGWVM9lGl0FQbYa47HUaEXU/YR/uMMFoVs0ps7pbtLUwM6RstrAgO11cMM2XX0Og1t5voWWc4NdBViXAWXfZ+60xDC8rZSTYIwbliRxqR5sreBrfvihLJUioYUmTc2S8i5iCgdrlDpZiADqO+l+1tMcA0q3SkKjr905gbZA2im4YD4wbfERbyCPzxfKNVfpQdV+2WtZA4aITI6n6vUc3Yaa3uNOx0xVzGntLs42LRvBnijLy3FbMBMJbKJMkbcsLH3Chdc7W6ur8NMuuGg9TRHaxxum1HtZrg3N/UH/AFwpJXQnHsf2l60U4jEuuq58q57AlR1WvcgfEbtfycNfiXgRKH0bdyzXxS26zmNSSc+1qUan/wAlWOJpOJkn/Eq5aoXF4X2hF/g2ZWt+MbjFaJ6h/UFIRfVbiQ1UMKzQwzBI1sZI1Yr0j4WYEr9tiL/bhcVHNccpIVIQbX8L05EMUYIDTRkrGg1LktpYHUAZD56B2FsPNxBLydwjn0Szm2Cr9++DUVMmSRUEpZ35ck6CY3jIF4w4KnObBSA1lAtpi4xDyVIpGNES7rbgx8qO0cduprFb9flje+pNzc+e1sCNRxOqHACBdgUd6ki3wvMRpr72Qn+ff1xcmy4pLUm8cKxRgzRK4OqtIqsBc9wSLaW+44KKbiNEw9wzFGu6GwGqqeoWEpOxzC8U8UoUsOkPlclc1ja41sfQ4AeoQXWQ9dEc7E4fTRwRl4Jxyoxnvk+FBdivX1djYaYCXhxsVBCzbxS27FWPCKVnkGvTynDAkm2hHoe4uPt0xq0h0YJfZcGF2xcKjhG6LHfpY2zX1tc+B/hFvOv2WwEY1rid2xaZwMNG/atGbb3bXZOyVFmhqZLyJzCnKq4WEWV4CGOdkvmdRqB3As2FaZdVfJ09lXFMbTaGjVKDdndg7QlXnTzxx+WjUtlN3Nwo0JBzNoL6kDBqtfobASpwuDFbtEgcFoTYO4UkJljMslXlp5iZilmZUCZb31NlIGY3LaEliSSoHh5zARwQ8Vh+gfkmbIxotxWYXaM5meIar5yp9nm5xxcUpCk7P4cAmS0QsjDUINCFDeniwt92Buc7erABL/bvCKpM07rFEyPKzXJtKV938NnX+6xQH62QnS1qZ9AtNrmwLot3Y2TLDBTrKrAiGNST5lVBnAbyVPfyPOIfckhBdGxAG5Lv/W1S6GRomXK+awXm6EBbEZlVcuV7GzNIt9bszVeOia06/HPsoyHLm2cn5HmiffLZpappB4ba1OfwphilI9V36T7qpFlbb77C5+0W5RWQf1JUMpRgysWeZNGBseoW798cw5WX/wAh6KALeKe+7u4xFOrMDlWEMTbsoS5/AYAQhHcotfTnY1G8jo7VsqCOlCQSy5XMZNXKURTblIXszXVc7E3OXEjsOMXPPtZM4ennqSTYchZa2tubJPM0lUBJ0xpn7BicqhmXu7s12ka2rFi1hc4C3FtDIbqtM4NzqiHdp8V6uBBFBIsaJnXSKJ2IDNoWkRyBbQWym2vkY02NDhJWHUphrilRvRxOrYnVo5SjNmuyxRa2t/eRrd+4t4w21jTqqBkr9ux7MtXXgSwtThHJF5HYEFCVa4VG8g2tgwxLWiCEF46y2XwG9nX+rqYRu0crs7O7opUMTYDRmPwqAPQ2voSb5mIq9I6VwRvt3a66wwrG5dShd3sDmFjlFhfQ6EnXWwPcotIlXgpKT8D/AOr4jEIEhieTIk4BJjq8iZc7Ekskoyh0ZzoY2VhmUq5Vp9L2jJ59UxQqFhlvlwSI37220E0kUyFJo7BkuWUNp2kAtrcFSbZlZTpfEU8OQOC0zXaYQ5xq3/mqQioZGoY1iEaZ8wzqhzPbLmS9yCnSrFQ1iRmxo4RrWjKe1tWfj87yDHV2ci/mmTu3u69FS0cxalhWWFYZCKmGMZnS6klnWztSshLglXlSoNwUayOIGd5tt5/haP0+rkZzpovnHzeENURuJYHjyBYJKafmK1MsFPa73BEisXWRWsR025iNHJL1FpaOdZKjFf16mbmNnnMpsey9ulHUvCfpcsjqUlekFUYwsSuAOYM4BViBkJKoQVBtrlG6q68tgA67+7280p+Hkwwg28RsuOZC1pu1u+tRXFBQukTKk3MNSkcYhczcmURw1tUJ+cirGh5cCF6eqcMUkjVILLAjnn54IRa1urr3sBx2zHpKoa6iRNp18ErgokdLLDGEQFUdXEtyoBYFwpuxNtQLAWxXII0VQbSqDYuyEaiUVDGWSF+bGS0ICnmHpJEhZlaQFdIwQ9zqOrCxefVegbgmZM+8TwSw4YcLI/pNW7VUXN5+RKV3QOY+VG7OihrsRfQBF6bm72bKxVMsZbZ8lZrQ51MgG0zHcAPZWm9271LJtKio5ZXWWWq5zkK4WKj+g5RIZRZVBk0HUpJB1GCU2ZWuJ009jtQZtYE2+T8BeeHO/Wz6PaO0DPzUhpdly0iyTIQaysWryr9DQzzGRZQ68pOYWyDmSCnXNksQHtMOBtv071ADiGtDTOafDkSp9Z/SCJPAYF2e1Onul5grM8jQLbOHRKcBDIAA4jkkyqXAMmhxnYuq5zejpmN51te0HwMzsjbK1KX0mOvmk7otPfPwhni17S/0inoCJagVsdLUUlS0TyCGakZkCOTJGpL1QQPOEzqpEaOxJCJNaux7Bl1iOe/gmcJgqlNzmvAyyCO/wmI2T4aqo4A8QDtqqFPDC+gWQz5GKwxi4BkFha5Pu/qyk9HwvkF/pjzYOHHnfwsRtUPx9NjS6CLWBsTPxxEhHfHn2QRAWli5skJGZpLAMkrElsyjsl9VbUKDYnQFtfo3UWgC4C82+v0ji6IlZE3/AOErryr3secQfXLyfl64q/Ehl96Zw9MvlPX2WqzPRE+BUSjX0JDf64NVEGOAWZU7S0bW1JWByO+Ww+baA/df77YzqhgFc3VAP9V/o3RgrdJKMdCbD4SB0nwfqnTt3wGkRoUYp8UFLHURWmS6zRISrAaTxk9jra5tqLjKANRpjV1CrTdldzoV/Kv2ktliDaLFlJSRSACvYIQNNNCFyXGncC2lw1S67IB0R6bgx3Wuo+5u5E0yEUlNtE8wt+ioJnV2RGYqJQpXQZjlzDU65dSV3MqE9a8cVomvRYIbYngj+jY1PKFTSU1+a8IgqxJSyIMqMvLZgSocEsbKyE5bWA1Wc3owQS7ZcGUSm7pHSzKOBFjzwTQ4x8PYpKemoYDs7ZNWXFSIpWijhqqco2ZYKiljkQyZypSOUwS5kbQADIegwiXE5rbdUpXqNcWtcwNg7NCPQrnwp4Bmjq6cy1NPMkrQkijkb3iZJHUzSC2b+0UsC1woAYdAVTpjUcGnj4J11NtGm57Lbl/TrfDfCnoIHmqpYaamiyhpZXEcSBmVEBJsFBYqq/aVGHAJsF5/VCG5e61Dtmojro5lqYEhkgTkyAwSFpEMjMyi7NC8eRVDAKWmDBrdBGUpPWUmplEBIn2itkJsCohePm8ionmZYlyNFFIIw1gWV297IzlQ0bJGVksQoRcBqUWMdnJhbDMRUqUBSAn3109tN6Qm6G/0NXUNSSwKFqmjjMgyRs6yZoo5HeONJElW5W97qrEABSLyA14EJJ2ei69ii7f72WHo4BJTyy7SqoZHQ08bSRPTUcahaYU681nZ6VEC+9zGYN0L0IrrV8OI6s8ZvbdfZ3JyjjnSQ4COAi+/vSo2pwok2miz0sPNWCnaSRVT3nPVwJrR30YBlYoLZVzhQFiIClAwxzNCNe7YfjwTlN4bUl2joid/8oCHDqqyFlp5gFUsQQA1rA6KdW6SDZb9x6jFCwOMLbFZrbSoe4nDOfalRFGGyU7SKjsAeYwuM0aD6pK3vJf3YN+9gHKWHZTMuudgWXjcc8Nyt81/V3cylhoKVI6eJIo0KIsSiwXNYL2ALFtPi1FiDoovqB0BeSILnSUcbOnEqa28g27Eg2On91u637qVwUGVQiFiD20N0oaSopuUoVXjqHKgdIcmEHKPqg5QbDQG9rDQed+pNDHNjj8L0P0u7Xk8PlYf4V+05JsmOSH6OlRnmMoc1DR5cyRqVAET3F1ve9rkjW1z6V1DpLzC88/VbR4G8ZE2zQPIY+S6u8bxiTmAOgDKQxVSQylTqo1zDW2Y5OKo5JClpU/blQIwpIBXvfx92o/A4zKRvCMUYblcUomVFkXIisWDpc3NiLFCTYNfwdGy+L402VRoUIjag3fDhvS1jq6/RpX6sqyqt85t2zjpNlHmzE+CNbzGiOagM23Ii4Y0Yo4JIZlNOJyShVNFmCsq3CMNOvqtYhljYaqBisxqojNoonEfh9T1wQbSihWmvTpepb3pbpRfozwtIUkDSA2YICCVfuwxdpIdIOxWbICyrx44cUVFUpVU2eGCPLCodrlWznI6gtmBYFswzE9zZLkYuHueOiYNUam9oJfU12JpbM2BODTiGokp3jMcT3jWTmUiTxzAZSCoPNRQCuojJBJBy4BSDWgxtVqlZzzfTcte+16DLsioRZqeCTm00kclRJy4+ZT1UMw6tdfd6CxFxqCL4NTMGUq2xRB7JW6rbO2DRKXSaQQGVpI3zJLJK7yMyse4ZnYhtAczaa4bkagRwQTcpef0hm771OyUnUyAUs4lZUQOwiyujll1y8vmK7EghEWW5XyvXbmAWvgTEjn+dBx8JX889xd4gs8UokAlpg1QJGAC5qcGYBwABb3ZGtxqb27quxjm2A8Bz/6tN2R4l2sESdBNpPd6J17pe0vtis2xRRSAGJ5pCZFg0np/opZQZ0JRuXJcqY8jDKinMqlWPnY5kgyd20X2jUeKxauGfS7TSBsP2nuNwfArQe2d8qfZ+1qroAWpp4fpKRq/eVXUSWUWDTZXVynUxRWY4WAAfJGyJQHZ8jTsm3PBdNgcA1FS9R9KeZxO0pRlUNFGcpOYZrSOiqoZo8oyqhWMZsuLNohuh0TD8cXCIiVebG3TtXkst5ZZFYyZg3uUtbKcosGITXyoHiwxYN6yVL5CMpNsZ61UBGTnx3/9sObD/NJEP8pwb7oQ/tR9uNUZoI28tFET+uI1Vv4R9+D0rgIb9VkT27zmqImLBUhgVDcjWeodjGgF73ZI5GvYgBADYut8X6k3M8HdPPotv6bUDWkRqeT6+qwVwR4X0+02n57SZohERy2VRlk5l73RrkFTrfXXuAGbfe8s0WLUN1sPhBw0pdno30eLKSLs17yOAOzOdbd7KLKLmwHnMr1XO1VWr7vxKVpmzuARIpGlxc/2agakZba6kkudLYyqfbsmCEvd4N8eUch6XFuhZATbx8QRh8hmw+xma40VVbbE2jO56kEdlDgluqxJANte5DWPkgggYPlEKsKi9oLeh6CaGCarEblXdWAPKkHQAHv8J6jY63/ORh+k2aItKr0ZQZup7RMlO0sVTNFUUzwPIwUiRgYypjKpckSIxDKbrdVbyoI44OILLGQnfxQeC1+4od4/e0dQ1+zFpKenreeahZXq6gRKNL6IsckhUEZVCm1gCWu9xjVo0MhlZDnSnduFvEXSif8A5lNTva9jdkUjTza+tu2tvXGREFw4n3TbbgJs/wBIpsearoaRKeNJpI69Z8jFMvLWCoU5hIQrLmdMynRlv4vhmi5rT1lRzSdFx9gP22omp4NlbQUrUxIyQNGjMklPCpaxtcRGGJTftHy0J6QCAw5sXGiFl81mb28vadqNobXqKenqZjQU3JSOHmFY5ZkiRpHljWyu/PZ1AKkAKuUA6lqmAGXGqsAS4NGvJ/hITfTaQgQRoczTqGL3s0cF9Y8oJ63sOY9z0XUWztcNBgLs25M4l7g3LzZae/o/d3RUmteepnp4I0WKJYpQGm2g/UDyj+kWnSzyZQrDmIVdGUXjGU6dQAO13jtDuPIVcJiH0Zy3G0Hs8baTsTo4K1zbW2lteOqBWVaClpZSCt+bDU1QSRToLsBHJoFBJOijTGcAcgDtU7i2sbHR9mSR3EC3hoiDZ0s2y5WStEwXJkilEilJBdnZlNyTlAKsGyuA63W1sw+ybrOyzomrsviXAyRzKSZkp0hZAh0m+qL2sSQNALnLqbDudpFjwQyDolTuXxgafaKRAGIx1AJNwWkDsMwbS3e91F7i1u2sAkkd6uRAWj+D+1s1Oo9Mw/A/yODUzZCdqsme2Bss1G2KWEt0zfRF9LB6jJ6/ra+LnvrjHxl6zW749bLbwIy0X1N0+wPwhvh5wspqSJVgUICBc6ZmPclmtdtfXQeAMNvrlxusQ3R7NULTQSvqckbta+pspNgT2v2BOg84ASXWUgQs7VHHOlrXULJE6qzShDJkb0VcjAHNkBJYjpeQKLltLfhXs1HPPsihwOiiJQR1jRTx3Z5nQkfFkdrs+pH1bjt2+zBx1GkHYuJTHoN44VmDEjKl0Zy+lkeRlUknXWVtB2C/4dJbMAFVlIL24t4oJ5aZRIj1EMCZshLAq4GjMCQr2AYqTmAtoM4vpYWRM6IbxKzRs6e2nbx+IsfxF7+uuNEoQXuoYroT9o0/D8DjgoK2lScQAyxOeUmZFIUygWAFzoQNFF+18o9LXHiemqNcWtbMHiV6xmBpFoc58eQ91M41e1bLVx3zUYygr7sSSDqGoJ5ne3b8jhii+s9wDmwOd6mphKFNpIcSedwVl7DvDeWhgq9q1UTq80DRUZlhKI1JcNUzhpciNHIoWNDmzMom7I133qhgABeb1JKyFS7QWq2jLIQcsksjgA30kJSMXJ8s8fcn0N/Jn9WlChgzVFc8bKALYqpUDlL+KSef+nv5I9RgGGN/P4TOJB6NpO8p8ew1Flo6mVi1hUsigfEZDFFYJfTOTYgkZUy52ziPlyVxXbHcgUTaEY7G4wDY22q0gAz1UVMXR3AjC8sOnL0uPiNixJZcp8m+bXdUYzMBIWrRpsrwwmCm3/8A1RT1aha6gEio+ZSk4JUkWNtFIuL3CtYjQ4zvxg+5qbP0o/a/0V3Xce9n1oiihZaWSFomWGQxpJlzMcyIrnNGLEM2hzN1WzXbQo1OkZnAIErJxFA0HBjiDabIy2nwahqslTAyx1Fg6vE4yM/ezKe6k2vbKVN9exw4WyJCSD4sVe7nb0jZ8cv0wrTKnvC8jhUy26jnJswFgbg+dQLYilIkFSYNws+cYt9Ya7b+zZKdxJE60RVxexy1k5Yi9rjp0I0PcXGuMqt1sW0jh6StigcuEqePsFhwb/VbAXqqwjwFqZARb1UOMv2ZgL+MaLqY3BVYGbB6fuqveneJzFIGlmlupAYzM6EG1/iYnsbdrXB+eLUaX9VvsqVXjoyQErpJri323+/G7Cw1bbu761FLm5E0kQcWbIe9xb7jb6ws1vOBPpNf2hKkEjRQ02lJp1yEAg2LsRcdjYm1xi+QblMlfaie5ue5Y3sPU4FljRFLs1yvk9LbLbUnwLk/K3/7i7SoqNgAjapioXKKzRxC9s8mbKvqSEV2I9Qis3oDi8gIWtlore5UampUpPpUyIjKZjR/RVLM1yF58qgrbsxYFwb5V7Y87TolryXuGvO9bn4qQcrTcN9PJc+D+16WmrOZtKNGjz8yMTIZY1nRDYvGrZZACoC5uZEWsxBXqE1GPaB0RuBHqnKdVlTN0wgEz6I19pb205No0qwqpIure7jtEiFRdQ40IZLBlQBepwR0IqaFGm77zdYdRzQTlFkC+z1uzssxc6oadqlGWQ3lWKNESRWBRLHmKJAFkzMTa1uX1KFsXWrNdDW9VaWEo0HNzF3W8o8NvOiau+3AKi2u9qfakcZZRJkehJCFbdCgVOYEDwqyZxcr9bKWk/KZSVa7cm5G3C7dWh3fopESsTaEvNafM1M0EaFkRSqoZpeZYLdmIByl7AlCptUdnMpZoyiFjfjJvlLPX1FSjsWdw5Vwj2KoikB8ouoUAAAKAnT273phjhlcNVpltWmxtRps28R77xvB2TvQzs3ic6m5igIAK9AaPv8AIkX9DbTxbHPwLXDtH3TDPrDZmpQYf05mexI9FT7V2qZizMWJvoWcuygfCM51JAtrpfvpfDrGBjQ0D0j0WDWqdI8uEwTYEyQNgnbA2rhs/bksfwSzr+pM6/kwxJaDqEFSdp7yS1GXnyzzZPh500kuX1y52bLfS9rXxIaBoFZMrhZxLakNLMWZhS1GUJdWYxgmTKiuwCqM72Fwo6uxYYya1IdNmi8TPotCi8mmaY0Q9symIiLjvzAPuy/ztjniYCMxxDlI2xsL3Eaju8Af5sWP8x+GJaYqZlQ3pEJVg411lL2mOXLpG+OXKTWVIXLlAN1uc1z1X7jX0Hbt3+eBjVSulLtdVy9FzY5jzGF9dNPs8Dtji0nQqQd6N9g8QKZAwKToSQQ0aoCDfS7IyE5R5Nweo5VJuEalCqdCPHkpttWntB9P4RlQcQKd0VfpLqoNwkhYZWPc6m1/UjvhfoXC5arGqJ6pt5K8fZRcA6yDuCSjA6+Cc/zvp4+eAZoMRHn/AAimd/yq3bW8VPDpLJEvSpAyNISpva2RSuljcNqul7XXBKbHOu33UPqBtiqrZlSHYPT0m1ZCbgPTRToCbAkZonU/Cykj+6ynyLmMixe0d8IAe3cVb7vbGrJWzUdE0bhmFztDlsZVPUriSSwkU/FHLlYDMbWVit+qIDnz4eyhzp+33RKeD+3ahbPBBCGaxNTWrH3axzMZUCgN5YhQLa6i9nPYzee4T7IQJBUR/Z5aCVRWVVLFHyZJCyrGQrxgh0YmWRxJG+XNCwRnRlYBlJKha81GFzGmdeMb/jzttTgxbw4ZzI0jZ7JR7wcMVjbLTVKVYBBvFC7rbxbkGc6agq4RhdNOq4bp4gluao0t77e9vEEhJFkmG37lFbhXWN/ZMAQADIwjAUeizZHA17ZLa6YG76hh2auHhf2lMMwdZ2jT4291Y7P4KyD9LLCg/wAOZz/26/iMIv8ArFP7Gk+n7p1n0t57TgPX9k8OGeztkT86lrKemWZY1UTCPk5ltdJFdWDK4vlksSGyqSBd82NiK+La1tek4wSbTPgRpHMrUbQw7iaTmiRHCRvU3Yu4ccItFFBp9ZBGzEi9iX1LHva5PfxhCpiqlQ9dxTLcO2mIY1ICh2p/w7IBqZV+diGJ/eqjHsSNq8+0dZWlRXv7mwty4suugvd/W3jKfssMDDhKJk6rgk6pxtLEXQvjly5ZscuXuWW9vsFsVXLwpxy5To6RT2YfI/8A0fliC4hSAuj7Jf0B+RH+tj+7Fc7VOUoq3BE1LmqEifoYIrmINGJ7ZsrK/chAWzKM0dg1x5Urlr4bPHW6ZoggyR+ybW8HGvayJS11OtRTmJnzTxxs9NziAud4peYqySRlFLSZhKgXUgCOJWiGZywuE7BPW9dQjVwQ0EA/HooG7vGXalc7mKggqi56zTbO5SmUBQrN9HURqY1VAvSgQBbZbXwy9lGndxA74SjQ93ZErjSbubYiPVJFQC2WxqFhJj8KywFjIFGirIDlHw5bm+Ycbg6RJZLidYk38YHlrt0Wn+HxFaM0CBAmNPD5+SrShonWwn2lVzKABy4I1RQAAAFkmz6AAAe70A0vhZ31MnsU47z8D90Zv00fc/yC6030ZXzJArta2apleYkfs7pH9wjtcnTCj8ZiHfdA4CPXX1TbMHRbsnv5hSpt63UEIyxKe6xKI1P+VAowoWF5l0k8b+6dEMENAHcqKq3iA+Jhcm2pAuT6epPpqcGbQJ0Cq6qBqVGTeQs5QXzKuYggrZfGpHnxYHz2wb8NDQ86ExvQunlxaNQgh94+bLC+RAHZIyGAfpYtc6gDMB200Pra+NoYfo6bmSbAndyFlGt0j2viJgb9/qr3ZjsZahUd1yZ2UBvCQF7G/qVPnTx4suGgtZmGuvmjOqZC8g6ER6Jfjax9SPkttfnf/TGv0YSPSFfX2ibG4zXvqxJPbxa33YsGjYhuuhkYbCQXtziVy8Y5cvuKrl7hdfrBvuNj+8G/7sVM7FK/cq/Y/jpiVC6QzsvYkfI6fy/HEEA6qQSEZbvSZkDGxYE62F9Db8vHbGRiIDy3ZZbWHuwEpg7qbySRTQsCH5bZlSQcyLNb60ZNj+7W2MmoAASNU+Ot1TomNvRxmrqlAk1VIIxpyogkEVvQpAsYcfr5j27nXGeXudZHDGC8c+KX09QPX9+LNZsVsyptob1RoD1AkXuFu1rD/CDb7zh6nhXuOnwgPxDGjVVDbxsYzIo6bEgMbE2+wX7/ADBw2MM0PDHapY4g5C9otxUXbm3HNOHzsGLKOnpFj3A8/vwejQYK2SLcUvWrO6IOmCY0XLb8gWamIA0IJsO9yuv2/fglAE06nO9Uq/mUyOdFIptrf8TUn+7Be/6qr/PAzS/o0xvd7ogqRVqHc32Q1sttIPslU/cGH8zjSqff3H2SVP7O8Iy3MqTzK5j/AMuqI+QhlX/bCbxApjgPhEcZD+LkDVo95J+0f+I4eHZCHtX5scNi4qiGGUgvT4suXk4qVy/Y5cvJxy5dqcd/liFykUg6W+/8sQVyL9h/oh8sZGI/M8lt4b8sIopG9795/hxlv7KfbqrCqP5YVaiFBO1JiyzZiTZTa5vbTxftjcpANLIssx5lrp3Kog/Rf5G/LDx7aVH5fgi7cprKLadE/b9lJhKp+dzuRW/7fnehTa3/AISP9ov8DYZp/nu7vkIVX8lvf+6tNqfFH+yi/e6XwGno7vPsU83suP8Axb/3aq5D7yq/Yv8A9uCf26f6h8pH+5U7j8KNsr+x/WH8aYYqfd3fBVaWredoTOqR1z/+nj/46/74zh9vO1GO39X7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5368" name="AutoShape 8" descr="data:image/jpeg;base64,/9j/4AAQSkZJRgABAQAAAQABAAD/4RBURXhpZgAASUkqAAgAAAACADEBAgAHAAAAJgAAAGmHBAABAAAALgAAAAAAAABHb29nbGUAAAIAAJAHAAQAAAAwMjIwhpIHAAAQAABMAAAAAAAAAE1FVEFEQVRBLVNUQVJUAAAARFVVVVVVVd6tvu8AAAFAAAAAAAAEDyD//78AAAAAEVVVVVVVVVVV3q2+7wAAAAAAAAAAVVVVVVVVVVXerb7vVVVVVVVVVVXerb7vAABVVQAEAABVVVVVVVVVVd6tvu8AAFVVVVVVVVVVVVVVVVVVVVVVVVVVVVVVVVVVVVVVVVVVVVVVVVVVVVVVVVVVVVVVVVVVVVVVVVVVVVVVVVVVVVVVVVVVVVVVVVVVVVVVVVVVVVVVVVVVVVVVVVVVVVVVVVVVVVVVVVVVVVVVVVVVVVVVVVVVVVVVVVVVVVVVVVVVVVVVVVVVVVVVVVVVVVVVVVVVVVVVVVVVVVVVVVVVVVVVVVVVVVVVVVVVVVVVVVVVVVVVVVVVVVVVVVVVVVVVVVVVVVVVVd6tvu8AAAAAVVVVVVVVVVVVVVVVVVVVVVVVVVXerb7vAEMAQQBMVVVVVVVVQ3UAclVVMHhEQ0IwVVVVVVVVVVVVVVVVVVVVVVVVVVVVVVVVVVVVVVVVVVVVVVVVVVVVVVVVVVVVVVVVVVVVVVVVVVVVVVVVVVVVVVVVVVVVVVVV3q2+7wBUAFUATgBBVVVVVVVVVVVVVVVVVVVVVVVVVVVVVVVVVVVVVVVVVVVVVVVVVVVVVVVVVVVVVVVVVVVVVVVVVVVVVVVVVVVVVVVVVVVVVVVVVVVVVVVVVVVVVVVVVVVVVVVVVVXerb7vrq6urgJGBA8GogSz/78AAQ+6CCkAAQdaB04AAAAAAAAAAAAAAAAAAAAAAAAAAAAAAAAAAAAAAAAAAAAAAAA9ADsYAAAAAAAAAAAACATBAAAAAAAAAAAAAAAAAAAAAAAAAAAAAAAAAAAAAAAAAAAAAAAAAAAAAAAzAAIATgAAAP0AAAHU//0AAAAAABUBQAAAABEAAAAAAAAPugUnVVVVVVVVVVVVVVVVVVVVVVVVVVXerb7vS0pLSg+6BCYAAP+3AAED5gAAg6UAAJ6RAAHa3AABAAAAAYMiAAEAAAAEDyAABqR0//+/AAAACPwAAAj8AAEkRgABAAAAAm1NAAGxJf//LK0AACIu//+30QABawb//90p///z3//+2GEAAjPAAAZmcQAGZnEABmZxAAZmcQAGZnEABmZxAAZmcQAGZnEABVVxAAVVcQAFVXEABVVxAAVVcQAFVXEABVVxAAVVcQAGZnEABmZxAAZmcQAGZnEABmZxAAZmcQAFVXEABVVxAAZmcQAFVXEABVVxAAVVcQAFVXEABVVxAAVVcQAFVXEABmZxAAVVcQAGZnEABVVxAAZmcQAFVXEABVVxAAVVcQAFVXEABVVxAAVVcQAFVXEABVVxAAVVcQAFVXEABmZxAAVVcQAFVXEABVVxAAZmcQAGZnEABVVxAAZmcQAFVXEABVVxAAVVcQAFVXEABVVxAAVVcQAFVXEABVVxAAVVcQAFVXEABVVxAAVVcQAGZnEABmZxAAZmcQAFVXEABVVxAAVVcQAFVXEABVVxAAVVcQAJmYEABVVxAAVVcQAFVXEABVVxAAVVcQAFVXEABVVxAAVVcQAGZnEABVVxAAVVcQAFVXEABVVxAAVVcQAFVXEABmZxAAVVcQAFVXEABVVxAAZmcQAFVXEABVVxAAVVcQAFVXEABVVxAAVVcQAFVXEABVVxAAVVcQAGZnEABVVxAAVVcQAFVXEABVVxAAVVcQAGZnEABVVxAAVVcQAFVXEABVVxAAVVcQAGZnEABVVxAAVVcQAGZnEABmZxAAVVcQAFVXEABVVxAAVVcQAFVXEABVVxAAVVcQAFVXEABVVxAAZmcQAGZnEABmZxAAZmcQAFVXEABmZxAAZmcQAFVXEABVVxAAVVcQAFVXEABVVxAAVVcQAFVXEABmZxAAVVcQAGZnEABmZxAAZmcQAGZnEABVVxAAZmcQAGZnEABVVxAAVVcQAFVXEABVVxAAVVcQAGZnEABmZxAAZmcQAGZnEABmZxAAZmcQAGZnEABmZxAAVVcQAFVXEABVVxAAZmcQAJmYIABmZxAAZmcQAGZnEABmZxAAZmcQAJmZIABmZxAAZmcQAGZnEABmZxAAZmcQAGZnEABmZxAAZmcQAGZnEABmZxAAZmcQAGZnEABmZxAAZmcQAGZnEACZmSAAmZkgAGZnEABmZxAAZmcQAGZnEABmZxAAZmcQAGZnEABVVxAAZmcQAGZnEABmZxAAVVcQAGZnEABmZxAAmZkgAJmZIACZmSAAZmYQAGZnEABmZxAAZmcQAGZnEABmZxAAZmcQAGZnEABmZxAAZmcQAGZnEABmZxAAZmcQAJmZIACZmSAAmZkgAGZnEABmZxAAZmcQAGZnEABmZxAAZmcQAGZnEABmZxAAZmcQAGZnEABmZxAAZmcQAJmYEACZmSAAmZkgAJmZIACZmSAAZmcQAGZnEABmZxAAZmcQAGZnEABmZxAAZmcQAGZnEABmZxAAZmcQAAAAAAAAAAAAAAAAAAAAAAAAAAAAAAAAAAAAAAAAAAAAAAAAAAAAAAAAAAAAAAAAABHmQAAQAFAAKMpAABLNYAAP/6AAJIHgAAAAAAAAAAAAAAAAAAAAAAAAAAAAAAAAAAAAAAAAAAAAAAAAAAAAAAAAAAAAAAAAABJK8AAP/9AAJurgABJK8AAP/9AAJurgABJK8AAP/9AAJurgABJK8AAP/9AAJurgABJDAAAP/9AAJtoAAAAAAAAAAAAAAAAAAAAAAAAAAAAAAAAAAAAAAAAAAAVVVVVVVVVVVVVVVVVVVVVVVVVVVVVVVVVVVVVVVVVVXerb7vr6/KygAFAt+vVgABAu8AAK+vr6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r6+vAABMfgAACNwAZgByADMAGVVVVVVVVVVVVVVVVVVVVVXerb7vVVVVVVVVVVVVVVVVVVVVVVVVVVVVVVVVVVVVVVVVVVVVVVVVVVVVVVVVVVVVVVVVVVVVVVVVVVVVVVVVVVVVVVVVVVVVVVVVVVVVVVVVVVXerb7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d6tvu8AAAAAAAAVDVVVVVVVVVVVVVVVVVVVVVVVVVVVVVVVVVVVVVVVVVVV3q2+71VVVVVNRVRBREFUQS1FTkT/2wCEAAMCAgsJCgoNCgsICgoLCgsLDgoKCAoKCgsICwsLDgoNCwoKCgsQCgsKCg4KDQoKCg0KCwoKCwgODQ8IDQoKCggBAwQEBgUGCgYGCg8NCg4QDhAQDxAPDw8NDxAPEBAQEA8PDw0PDQ8PDQ8PDw8NDw8NDw8NDQ0NDQ0PDQ8NDQ0NDf/AABEIAFoAoAMBEQACEQEDEQH/xAAdAAACAwEBAQEBAAAAAAAAAAAGBwQFCAMCAQAJ/8QARxAAAgECAwcBBAYGCAQHAQAAAQIDBBEAEiEFBgcTIjFBUQgjMnEUQmGBkbEzcnOhstEJFUNSYoLB4SRTksI0Y3WDtPDxGP/EABoBAAIDAQEAAAAAAAAAAAAAAAMEAQIFAAb/xAA4EQABAwIDBAkCBQMFAAAAAAABAAIRAyEEEjFBUWHwEyIycYGRobHBBUIUM3LR4SNDUhU0YrLx/9oADAMBAAIRAxEAPwDPe0KZXQMCrA9iCCD94x52U+Ql7tfdsPHUG5BCOL/MHDNJ+VwQHiVG2NuAHWmuRbKGtkB0Kgev5/Zhl1eCUPKhHfPd5aVc1lJYvYZfPNNv+lf3WGGWVM9lGl0FQbYa47HUaEXU/YR/uMMFoVs0ps7pbtLUwM6RstrAgO11cMM2XX0Og1t5voWWc4NdBViXAWXfZ+60xDC8rZSTYIwbliRxqR5sreBrfvihLJUioYUmTc2S8i5iCgdrlDpZiADqO+l+1tMcA0q3SkKjr905gbZA2im4YD4wbfERbyCPzxfKNVfpQdV+2WtZA4aITI6n6vUc3Yaa3uNOx0xVzGntLs42LRvBnijLy3FbMBMJbKJMkbcsLH3Chdc7W6ur8NMuuGg9TRHaxxum1HtZrg3N/UH/AFwpJXQnHsf2l60U4jEuuq58q57AlR1WvcgfEbtfycNfiXgRKH0bdyzXxS26zmNSSc+1qUan/wAlWOJpOJkn/Eq5aoXF4X2hF/g2ZWt+MbjFaJ6h/UFIRfVbiQ1UMKzQwzBI1sZI1Yr0j4WYEr9tiL/bhcVHNccpIVIQbX8L05EMUYIDTRkrGg1LktpYHUAZD56B2FsPNxBLydwjn0Szm2Cr9++DUVMmSRUEpZ35ck6CY3jIF4w4KnObBSA1lAtpi4xDyVIpGNES7rbgx8qO0cduprFb9flje+pNzc+e1sCNRxOqHACBdgUd6ki3wvMRpr72Qn+ff1xcmy4pLUm8cKxRgzRK4OqtIqsBc9wSLaW+44KKbiNEw9wzFGu6GwGqqeoWEpOxzC8U8UoUsOkPlclc1ja41sfQ4AeoQXWQ9dEc7E4fTRwRl4Jxyoxnvk+FBdivX1djYaYCXhxsVBCzbxS27FWPCKVnkGvTynDAkm2hHoe4uPt0xq0h0YJfZcGF2xcKjhG6LHfpY2zX1tc+B/hFvOv2WwEY1rid2xaZwMNG/atGbb3bXZOyVFmhqZLyJzCnKq4WEWV4CGOdkvmdRqB3As2FaZdVfJ09lXFMbTaGjVKDdndg7QlXnTzxx+WjUtlN3Nwo0JBzNoL6kDBqtfobASpwuDFbtEgcFoTYO4UkJljMslXlp5iZilmZUCZb31NlIGY3LaEliSSoHh5zARwQ8Vh+gfkmbIxotxWYXaM5meIar5yp9nm5xxcUpCk7P4cAmS0QsjDUINCFDeniwt92Buc7erABL/bvCKpM07rFEyPKzXJtKV938NnX+6xQH62QnS1qZ9AtNrmwLot3Y2TLDBTrKrAiGNST5lVBnAbyVPfyPOIfckhBdGxAG5Lv/W1S6GRomXK+awXm6EBbEZlVcuV7GzNIt9bszVeOia06/HPsoyHLm2cn5HmiffLZpappB4ba1OfwphilI9V36T7qpFlbb77C5+0W5RWQf1JUMpRgysWeZNGBseoW798cw5WX/wAh6KALeKe+7u4xFOrMDlWEMTbsoS5/AYAQhHcotfTnY1G8jo7VsqCOlCQSy5XMZNXKURTblIXszXVc7E3OXEjsOMXPPtZM4ennqSTYchZa2tubJPM0lUBJ0xpn7BicqhmXu7s12ka2rFi1hc4C3FtDIbqtM4NzqiHdp8V6uBBFBIsaJnXSKJ2IDNoWkRyBbQWym2vkY02NDhJWHUphrilRvRxOrYnVo5SjNmuyxRa2t/eRrd+4t4w21jTqqBkr9ux7MtXXgSwtThHJF5HYEFCVa4VG8g2tgwxLWiCEF46y2XwG9nX+rqYRu0crs7O7opUMTYDRmPwqAPQ2voSb5mIq9I6VwRvt3a66wwrG5dShd3sDmFjlFhfQ6EnXWwPcotIlXgpKT8D/AOr4jEIEhieTIk4BJjq8iZc7Ekskoyh0ZzoY2VhmUq5Vp9L2jJ59UxQqFhlvlwSI37220E0kUyFJo7BkuWUNp2kAtrcFSbZlZTpfEU8OQOC0zXaYQ5xq3/mqQioZGoY1iEaZ8wzqhzPbLmS9yCnSrFQ1iRmxo4RrWjKe1tWfj87yDHV2ci/mmTu3u69FS0cxalhWWFYZCKmGMZnS6klnWztSshLglXlSoNwUayOIGd5tt5/haP0+rkZzpovnHzeENURuJYHjyBYJKafmK1MsFPa73BEisXWRWsR025iNHJL1FpaOdZKjFf16mbmNnnMpsey9ulHUvCfpcsjqUlekFUYwsSuAOYM4BViBkJKoQVBtrlG6q68tgA67+7280p+Hkwwg28RsuOZC1pu1u+tRXFBQukTKk3MNSkcYhczcmURw1tUJ+cirGh5cCF6eqcMUkjVILLAjnn54IRa1urr3sBx2zHpKoa6iRNp18ErgokdLLDGEQFUdXEtyoBYFwpuxNtQLAWxXII0VQbSqDYuyEaiUVDGWSF+bGS0ICnmHpJEhZlaQFdIwQ9zqOrCxefVegbgmZM+8TwSw4YcLI/pNW7VUXN5+RKV3QOY+VG7OihrsRfQBF6bm72bKxVMsZbZ8lZrQ51MgG0zHcAPZWm9271LJtKio5ZXWWWq5zkK4WKj+g5RIZRZVBk0HUpJB1GCU2ZWuJ009jtQZtYE2+T8BeeHO/Wz6PaO0DPzUhpdly0iyTIQaysWryr9DQzzGRZQ68pOYWyDmSCnXNksQHtMOBtv071ADiGtDTOafDkSp9Z/SCJPAYF2e1Onul5grM8jQLbOHRKcBDIAA4jkkyqXAMmhxnYuq5zejpmN51te0HwMzsjbK1KX0mOvmk7otPfPwhni17S/0inoCJagVsdLUUlS0TyCGakZkCOTJGpL1QQPOEzqpEaOxJCJNaux7Bl1iOe/gmcJgqlNzmvAyyCO/wmI2T4aqo4A8QDtqqFPDC+gWQz5GKwxi4BkFha5Pu/qyk9HwvkF/pjzYOHHnfwsRtUPx9NjS6CLWBsTPxxEhHfHn2QRAWli5skJGZpLAMkrElsyjsl9VbUKDYnQFtfo3UWgC4C82+v0ji6IlZE3/AOErryr3secQfXLyfl64q/Ehl96Zw9MvlPX2WqzPRE+BUSjX0JDf64NVEGOAWZU7S0bW1JWByO+Ww+baA/df77YzqhgFc3VAP9V/o3RgrdJKMdCbD4SB0nwfqnTt3wGkRoUYp8UFLHURWmS6zRISrAaTxk9jra5tqLjKANRpjV1CrTdldzoV/Kv2ktliDaLFlJSRSACvYIQNNNCFyXGncC2lw1S67IB0R6bgx3Wuo+5u5E0yEUlNtE8wt+ioJnV2RGYqJQpXQZjlzDU65dSV3MqE9a8cVomvRYIbYngj+jY1PKFTSU1+a8IgqxJSyIMqMvLZgSocEsbKyE5bWA1Wc3owQS7ZcGUSm7pHSzKOBFjzwTQ4x8PYpKemoYDs7ZNWXFSIpWijhqqco2ZYKiljkQyZypSOUwS5kbQADIegwiXE5rbdUpXqNcWtcwNg7NCPQrnwp4Bmjq6cy1NPMkrQkijkb3iZJHUzSC2b+0UsC1woAYdAVTpjUcGnj4J11NtGm57Lbl/TrfDfCnoIHmqpYaamiyhpZXEcSBmVEBJsFBYqq/aVGHAJsF5/VCG5e61Dtmojro5lqYEhkgTkyAwSFpEMjMyi7NC8eRVDAKWmDBrdBGUpPWUmplEBIn2itkJsCohePm8ionmZYlyNFFIIw1gWV297IzlQ0bJGVksQoRcBqUWMdnJhbDMRUqUBSAn3109tN6Qm6G/0NXUNSSwKFqmjjMgyRs6yZoo5HeONJElW5W97qrEABSLyA14EJJ2ei69ii7f72WHo4BJTyy7SqoZHQ08bSRPTUcahaYU681nZ6VEC+9zGYN0L0IrrV8OI6s8ZvbdfZ3JyjjnSQ4COAi+/vSo2pwok2miz0sPNWCnaSRVT3nPVwJrR30YBlYoLZVzhQFiIClAwxzNCNe7YfjwTlN4bUl2joid/8oCHDqqyFlp5gFUsQQA1rA6KdW6SDZb9x6jFCwOMLbFZrbSoe4nDOfalRFGGyU7SKjsAeYwuM0aD6pK3vJf3YN+9gHKWHZTMuudgWXjcc8Nyt81/V3cylhoKVI6eJIo0KIsSiwXNYL2ALFtPi1FiDoovqB0BeSILnSUcbOnEqa28g27Eg2On91u637qVwUGVQiFiD20N0oaSopuUoVXjqHKgdIcmEHKPqg5QbDQG9rDQed+pNDHNjj8L0P0u7Xk8PlYf4V+05JsmOSH6OlRnmMoc1DR5cyRqVAET3F1ve9rkjW1z6V1DpLzC88/VbR4G8ZE2zQPIY+S6u8bxiTmAOgDKQxVSQylTqo1zDW2Y5OKo5JClpU/blQIwpIBXvfx92o/A4zKRvCMUYblcUomVFkXIisWDpc3NiLFCTYNfwdGy+L402VRoUIjag3fDhvS1jq6/RpX6sqyqt85t2zjpNlHmzE+CNbzGiOagM23Ii4Y0Yo4JIZlNOJyShVNFmCsq3CMNOvqtYhljYaqBisxqojNoonEfh9T1wQbSihWmvTpepb3pbpRfozwtIUkDSA2YICCVfuwxdpIdIOxWbICyrx44cUVFUpVU2eGCPLCodrlWznI6gtmBYFswzE9zZLkYuHueOiYNUam9oJfU12JpbM2BODTiGokp3jMcT3jWTmUiTxzAZSCoPNRQCuojJBJBy4BSDWgxtVqlZzzfTcte+16DLsioRZqeCTm00kclRJy4+ZT1UMw6tdfd6CxFxqCL4NTMGUq2xRB7JW6rbO2DRKXSaQQGVpI3zJLJK7yMyse4ZnYhtAczaa4bkagRwQTcpef0hm771OyUnUyAUs4lZUQOwiyujll1y8vmK7EghEWW5XyvXbmAWvgTEjn+dBx8JX889xd4gs8UokAlpg1QJGAC5qcGYBwABb3ZGtxqb27quxjm2A8Bz/6tN2R4l2sESdBNpPd6J17pe0vtis2xRRSAGJ5pCZFg0np/opZQZ0JRuXJcqY8jDKinMqlWPnY5kgyd20X2jUeKxauGfS7TSBsP2nuNwfArQe2d8qfZ+1qroAWpp4fpKRq/eVXUSWUWDTZXVynUxRWY4WAAfJGyJQHZ8jTsm3PBdNgcA1FS9R9KeZxO0pRlUNFGcpOYZrSOiqoZo8oyqhWMZsuLNohuh0TD8cXCIiVebG3TtXkst5ZZFYyZg3uUtbKcosGITXyoHiwxYN6yVL5CMpNsZ61UBGTnx3/9sObD/NJEP8pwb7oQ/tR9uNUZoI28tFET+uI1Vv4R9+D0rgIb9VkT27zmqImLBUhgVDcjWeodjGgF73ZI5GvYgBADYut8X6k3M8HdPPotv6bUDWkRqeT6+qwVwR4X0+02n57SZohERy2VRlk5l73RrkFTrfXXuAGbfe8s0WLUN1sPhBw0pdno30eLKSLs17yOAOzOdbd7KLKLmwHnMr1XO1VWr7vxKVpmzuARIpGlxc/2agakZba6kkudLYyqfbsmCEvd4N8eUch6XFuhZATbx8QRh8hmw+xma40VVbbE2jO56kEdlDgluqxJANte5DWPkgggYPlEKsKi9oLeh6CaGCarEblXdWAPKkHQAHv8J6jY63/ORh+k2aItKr0ZQZup7RMlO0sVTNFUUzwPIwUiRgYypjKpckSIxDKbrdVbyoI44OILLGQnfxQeC1+4od4/e0dQ1+zFpKenreeahZXq6gRKNL6IsckhUEZVCm1gCWu9xjVo0MhlZDnSnduFvEXSif8A5lNTva9jdkUjTza+tu2tvXGREFw4n3TbbgJs/wBIpsearoaRKeNJpI69Z8jFMvLWCoU5hIQrLmdMynRlv4vhmi5rT1lRzSdFx9gP22omp4NlbQUrUxIyQNGjMklPCpaxtcRGGJTftHy0J6QCAw5sXGiFl81mb28vadqNobXqKenqZjQU3JSOHmFY5ZkiRpHljWyu/PZ1AKkAKuUA6lqmAGXGqsAS4NGvJ/hITfTaQgQRoczTqGL3s0cF9Y8oJ63sOY9z0XUWztcNBgLs25M4l7g3LzZae/o/d3RUmteepnp4I0WKJYpQGm2g/UDyj+kWnSzyZQrDmIVdGUXjGU6dQAO13jtDuPIVcJiH0Zy3G0Hs8baTsTo4K1zbW2lteOqBWVaClpZSCt+bDU1QSRToLsBHJoFBJOijTGcAcgDtU7i2sbHR9mSR3EC3hoiDZ0s2y5WStEwXJkilEilJBdnZlNyTlAKsGyuA63W1sw+ybrOyzomrsviXAyRzKSZkp0hZAh0m+qL2sSQNALnLqbDudpFjwQyDolTuXxgafaKRAGIx1AJNwWkDsMwbS3e91F7i1u2sAkkd6uRAWj+D+1s1Oo9Mw/A/yODUzZCdqsme2Bss1G2KWEt0zfRF9LB6jJ6/ra+LnvrjHxl6zW749bLbwIy0X1N0+wPwhvh5wspqSJVgUICBc6ZmPclmtdtfXQeAMNvrlxusQ3R7NULTQSvqckbta+pspNgT2v2BOg84ASXWUgQs7VHHOlrXULJE6qzShDJkb0VcjAHNkBJYjpeQKLltLfhXs1HPPsihwOiiJQR1jRTx3Z5nQkfFkdrs+pH1bjt2+zBx1GkHYuJTHoN44VmDEjKl0Zy+lkeRlUknXWVtB2C/4dJbMAFVlIL24t4oJ5aZRIj1EMCZshLAq4GjMCQr2AYqTmAtoM4vpYWRM6IbxKzRs6e2nbx+IsfxF7+uuNEoQXuoYroT9o0/D8DjgoK2lScQAyxOeUmZFIUygWAFzoQNFF+18o9LXHiemqNcWtbMHiV6xmBpFoc58eQ91M41e1bLVx3zUYygr7sSSDqGoJ5ne3b8jhii+s9wDmwOd6mphKFNpIcSedwVl7DvDeWhgq9q1UTq80DRUZlhKI1JcNUzhpciNHIoWNDmzMom7I133qhgABeb1JKyFS7QWq2jLIQcsksjgA30kJSMXJ8s8fcn0N/Jn9WlChgzVFc8bKALYqpUDlL+KSef+nv5I9RgGGN/P4TOJB6NpO8p8ew1Flo6mVi1hUsigfEZDFFYJfTOTYgkZUy52ziPlyVxXbHcgUTaEY7G4wDY22q0gAz1UVMXR3AjC8sOnL0uPiNixJZcp8m+bXdUYzMBIWrRpsrwwmCm3/8A1RT1aha6gEio+ZSk4JUkWNtFIuL3CtYjQ4zvxg+5qbP0o/a/0V3Xce9n1oiihZaWSFomWGQxpJlzMcyIrnNGLEM2hzN1WzXbQo1OkZnAIErJxFA0HBjiDabIy2nwahqslTAyx1Fg6vE4yM/ezKe6k2vbKVN9exw4WyJCSD4sVe7nb0jZ8cv0wrTKnvC8jhUy26jnJswFgbg+dQLYilIkFSYNws+cYt9Ya7b+zZKdxJE60RVxexy1k5Yi9rjp0I0PcXGuMqt1sW0jh6StigcuEqePsFhwb/VbAXqqwjwFqZARb1UOMv2ZgL+MaLqY3BVYGbB6fuqveneJzFIGlmlupAYzM6EG1/iYnsbdrXB+eLUaX9VvsqVXjoyQErpJri323+/G7Cw1bbu761FLm5E0kQcWbIe9xb7jb6ws1vOBPpNf2hKkEjRQ02lJp1yEAg2LsRcdjYm1xi+QblMlfaie5ue5Y3sPU4FljRFLs1yvk9LbLbUnwLk/K3/7i7SoqNgAjapioXKKzRxC9s8mbKvqSEV2I9Qis3oDi8gIWtlore5UampUpPpUyIjKZjR/RVLM1yF58qgrbsxYFwb5V7Y87TolryXuGvO9bn4qQcrTcN9PJc+D+16WmrOZtKNGjz8yMTIZY1nRDYvGrZZACoC5uZEWsxBXqE1GPaB0RuBHqnKdVlTN0wgEz6I19pb205No0qwqpIure7jtEiFRdQ40IZLBlQBepwR0IqaFGm77zdYdRzQTlFkC+z1uzssxc6oadqlGWQ3lWKNESRWBRLHmKJAFkzMTa1uX1KFsXWrNdDW9VaWEo0HNzF3W8o8NvOiau+3AKi2u9qfakcZZRJkehJCFbdCgVOYEDwqyZxcr9bKWk/KZSVa7cm5G3C7dWh3fopESsTaEvNafM1M0EaFkRSqoZpeZYLdmIByl7AlCptUdnMpZoyiFjfjJvlLPX1FSjsWdw5Vwj2KoikB8ouoUAAAKAnT273phjhlcNVpltWmxtRps28R77xvB2TvQzs3ic6m5igIAK9AaPv8AIkX9DbTxbHPwLXDtH3TDPrDZmpQYf05mexI9FT7V2qZizMWJvoWcuygfCM51JAtrpfvpfDrGBjQ0D0j0WDWqdI8uEwTYEyQNgnbA2rhs/bksfwSzr+pM6/kwxJaDqEFSdp7yS1GXnyzzZPh500kuX1y52bLfS9rXxIaBoFZMrhZxLakNLMWZhS1GUJdWYxgmTKiuwCqM72Fwo6uxYYya1IdNmi8TPotCi8mmaY0Q9symIiLjvzAPuy/ztjniYCMxxDlI2xsL3Eaju8Af5sWP8x+GJaYqZlQ3pEJVg411lL2mOXLpG+OXKTWVIXLlAN1uc1z1X7jX0Hbt3+eBjVSulLtdVy9FzY5jzGF9dNPs8Dtji0nQqQd6N9g8QKZAwKToSQQ0aoCDfS7IyE5R5Nweo5VJuEalCqdCPHkpttWntB9P4RlQcQKd0VfpLqoNwkhYZWPc6m1/UjvhfoXC5arGqJ6pt5K8fZRcA6yDuCSjA6+Cc/zvp4+eAZoMRHn/AAimd/yq3bW8VPDpLJEvSpAyNISpva2RSuljcNqul7XXBKbHOu33UPqBtiqrZlSHYPT0m1ZCbgPTRToCbAkZonU/Cykj+6ynyLmMixe0d8IAe3cVb7vbGrJWzUdE0bhmFztDlsZVPUriSSwkU/FHLlYDMbWVit+qIDnz4eyhzp+33RKeD+3ahbPBBCGaxNTWrH3axzMZUCgN5YhQLa6i9nPYzee4T7IQJBUR/Z5aCVRWVVLFHyZJCyrGQrxgh0YmWRxJG+XNCwRnRlYBlJKha81GFzGmdeMb/jzttTgxbw4ZzI0jZ7JR7wcMVjbLTVKVYBBvFC7rbxbkGc6agq4RhdNOq4bp4gluao0t77e9vEEhJFkmG37lFbhXWN/ZMAQADIwjAUeizZHA17ZLa6YG76hh2auHhf2lMMwdZ2jT4291Y7P4KyD9LLCg/wAOZz/26/iMIv8ArFP7Gk+n7p1n0t57TgPX9k8OGeztkT86lrKemWZY1UTCPk5ltdJFdWDK4vlksSGyqSBd82NiK+La1tek4wSbTPgRpHMrUbQw7iaTmiRHCRvU3Yu4ccItFFBp9ZBGzEi9iX1LHva5PfxhCpiqlQ9dxTLcO2mIY1ICh2p/w7IBqZV+diGJ/eqjHsSNq8+0dZWlRXv7mwty4suugvd/W3jKfssMDDhKJk6rgk6pxtLEXQvjly5ZscuXuWW9vsFsVXLwpxy5To6RT2YfI/8A0fliC4hSAuj7Jf0B+RH+tj+7Fc7VOUoq3BE1LmqEifoYIrmINGJ7ZsrK/chAWzKM0dg1x5Urlr4bPHW6ZoggyR+ybW8HGvayJS11OtRTmJnzTxxs9NziAud4peYqySRlFLSZhKgXUgCOJWiGZywuE7BPW9dQjVwQ0EA/HooG7vGXalc7mKggqi56zTbO5SmUBQrN9HURqY1VAvSgQBbZbXwy9lGndxA74SjQ93ZErjSbubYiPVJFQC2WxqFhJj8KywFjIFGirIDlHw5bm+Ycbg6RJZLidYk38YHlrt0Wn+HxFaM0CBAmNPD5+SrShonWwn2lVzKABy4I1RQAAAFkmz6AAAe70A0vhZ31MnsU47z8D90Zv00fc/yC6030ZXzJArta2apleYkfs7pH9wjtcnTCj8ZiHfdA4CPXX1TbMHRbsnv5hSpt63UEIyxKe6xKI1P+VAowoWF5l0k8b+6dEMENAHcqKq3iA+Jhcm2pAuT6epPpqcGbQJ0Cq6qBqVGTeQs5QXzKuYggrZfGpHnxYHz2wb8NDQ86ExvQunlxaNQgh94+bLC+RAHZIyGAfpYtc6gDMB200Pra+NoYfo6bmSbAndyFlGt0j2viJgb9/qr3ZjsZahUd1yZ2UBvCQF7G/qVPnTx4suGgtZmGuvmjOqZC8g6ER6Jfjax9SPkttfnf/TGv0YSPSFfX2ibG4zXvqxJPbxa33YsGjYhuuhkYbCQXtziVy8Y5cvuKrl7hdfrBvuNj+8G/7sVM7FK/cq/Y/jpiVC6QzsvYkfI6fy/HEEA6qQSEZbvSZkDGxYE62F9Db8vHbGRiIDy3ZZbWHuwEpg7qbySRTQsCH5bZlSQcyLNb60ZNj+7W2MmoAASNU+Ot1TomNvRxmrqlAk1VIIxpyogkEVvQpAsYcfr5j27nXGeXudZHDGC8c+KX09QPX9+LNZsVsyptob1RoD1AkXuFu1rD/CDb7zh6nhXuOnwgPxDGjVVDbxsYzIo6bEgMbE2+wX7/ADBw2MM0PDHapY4g5C9otxUXbm3HNOHzsGLKOnpFj3A8/vwejQYK2SLcUvWrO6IOmCY0XLb8gWamIA0IJsO9yuv2/fglAE06nO9Uq/mUyOdFIptrf8TUn+7Be/6qr/PAzS/o0xvd7ogqRVqHc32Q1sttIPslU/cGH8zjSqff3H2SVP7O8Iy3MqTzK5j/AMuqI+QhlX/bCbxApjgPhEcZD+LkDVo95J+0f+I4eHZCHtX5scNi4qiGGUgvT4suXk4qVy/Y5cvJxy5dqcd/liFykUg6W+/8sQVyL9h/oh8sZGI/M8lt4b8sIopG9795/hxlv7KfbqrCqP5YVaiFBO1JiyzZiTZTa5vbTxftjcpANLIssx5lrp3Kog/Rf5G/LDx7aVH5fgi7cprKLadE/b9lJhKp+dzuRW/7fnehTa3/AISP9ov8DYZp/nu7vkIVX8lvf+6tNqfFH+yi/e6XwGno7vPsU83suP8Axb/3aq5D7yq/Yv8A9uCf26f6h8pH+5U7j8KNsr+x/WH8aYYqfd3fBVaWredoTOqR1z/+nj/46/74zh9vO1GO39X7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5370" name="AutoShape 10" descr="data:image/jpeg;base64,/9j/4AAQSkZJRgABAQAAAQABAAD/4RBURXhpZgAASUkqAAgAAAACADEBAgAHAAAAJgAAAGmHBAABAAAALgAAAAAAAABHb29nbGUAAAIAAJAHAAQAAAAwMjIwhpIHAAAQAABMAAAAAAAAAE1FVEFEQVRBLVNUQVJUAAAARFVVVVVVVd6tvu8AAAFAAAAAAAAEDyD//78AAAAAEVVVVVVVVVVV3q2+7wAAAAAAAAAAVVVVVVVVVVXerb7vVVVVVVVVVVXerb7vAABVVQAEAABVVVVVVVVVVd6tvu8AAFVVVVVVVVVVVVVVVVVVVVVVVVVVVVVVVVVVVVVVVVVVVVVVVVVVVVVVVVVVVVVVVVVVVVVVVVVVVVVVVVVVVVVVVVVVVVVVVVVVVVVVVVVVVVVVVVVVVVVVVVVVVVVVVVVVVVVVVVVVVVVVVVVVVVVVVVVVVVVVVVVVVVVVVVVVVVVVVVVVVVVVVVVVVVVVVVVVVVVVVVVVVVVVVVVVVVVVVVVVVVVVVVVVVVVVVVVVVVVVVVVVVVVVVVVVVVVVVVVVVVVVVd6tvu8AAAAAVVVVVVVVVVVVVVVVVVVVVVVVVVXerb7vAEMAQQBMVVVVVVVVQ3UAclVVMHhEQ0IwVVVVVVVVVVVVVVVVVVVVVVVVVVVVVVVVVVVVVVVVVVVVVVVVVVVVVVVVVVVVVVVVVVVVVVVVVVVVVVVVVVVVVVVVVVVVVVVV3q2+7wBUAFUATgBBVVVVVVVVVVVVVVVVVVVVVVVVVVVVVVVVVVVVVVVVVVVVVVVVVVVVVVVVVVVVVVVVVVVVVVVVVVVVVVVVVVVVVVVVVVVVVVVVVVVVVVVVVVVVVVVVVVVVVVVVVVXerb7vrq6urgJGBA8GogSz/78AAQ+6CCkAAQdaB04AAAAAAAAAAAAAAAAAAAAAAAAAAAAAAAAAAAAAAAAAAAAAAAA9ADsYAAAAAAAAAAAACATBAAAAAAAAAAAAAAAAAAAAAAAAAAAAAAAAAAAAAAAAAAAAAAAAAAAAAAAzAAIATgAAAP0AAAHU//0AAAAAABUBQAAAABEAAAAAAAAPugUnVVVVVVVVVVVVVVVVVVVVVVVVVVXerb7vS0pLSg+6BCYAAP+3AAED5gAAg6UAAJ6RAAHa3AABAAAAAYMiAAEAAAAEDyAABqR0//+/AAAACPwAAAj8AAEkRgABAAAAAm1NAAGxJf//LK0AACIu//+30QABawb//90p///z3//+2GEAAjPAAAZmcQAGZnEABmZxAAZmcQAGZnEABmZxAAZmcQAGZnEABVVxAAVVcQAFVXEABVVxAAVVcQAFVXEABVVxAAVVcQAGZnEABmZxAAZmcQAGZnEABmZxAAZmcQAFVXEABVVxAAZmcQAFVXEABVVxAAVVcQAFVXEABVVxAAVVcQAFVXEABmZxAAVVcQAGZnEABVVxAAZmcQAFVXEABVVxAAVVcQAFVXEABVVxAAVVcQAFVXEABVVxAAVVcQAFVXEABmZxAAVVcQAFVXEABVVxAAZmcQAGZnEABVVxAAZmcQAFVXEABVVxAAVVcQAFVXEABVVxAAVVcQAFVXEABVVxAAVVcQAFVXEABVVxAAVVcQAGZnEABmZxAAZmcQAFVXEABVVxAAVVcQAFVXEABVVxAAVVcQAJmYEABVVxAAVVcQAFVXEABVVxAAVVcQAFVXEABVVxAAVVcQAGZnEABVVxAAVVcQAFVXEABVVxAAVVcQAFVXEABmZxAAVVcQAFVXEABVVxAAZmcQAFVXEABVVxAAVVcQAFVXEABVVxAAVVcQAFVXEABVVxAAVVcQAGZnEABVVxAAVVcQAFVXEABVVxAAVVcQAGZnEABVVxAAVVcQAFVXEABVVxAAVVcQAGZnEABVVxAAVVcQAGZnEABmZxAAVVcQAFVXEABVVxAAVVcQAFVXEABVVxAAVVcQAFVXEABVVxAAZmcQAGZnEABmZxAAZmcQAFVXEABmZxAAZmcQAFVXEABVVxAAVVcQAFVXEABVVxAAVVcQAFVXEABmZxAAVVcQAGZnEABmZxAAZmcQAGZnEABVVxAAZmcQAGZnEABVVxAAVVcQAFVXEABVVxAAVVcQAGZnEABmZxAAZmcQAGZnEABmZxAAZmcQAGZnEABmZxAAVVcQAFVXEABVVxAAZmcQAJmYIABmZxAAZmcQAGZnEABmZxAAZmcQAJmZIABmZxAAZmcQAGZnEABmZxAAZmcQAGZnEABmZxAAZmcQAGZnEABmZxAAZmcQAGZnEABmZxAAZmcQAGZnEACZmSAAmZkgAGZnEABmZxAAZmcQAGZnEABmZxAAZmcQAGZnEABVVxAAZmcQAGZnEABmZxAAVVcQAGZnEABmZxAAmZkgAJmZIACZmSAAZmYQAGZnEABmZxAAZmcQAGZnEABmZxAAZmcQAGZnEABmZxAAZmcQAGZnEABmZxAAZmcQAJmZIACZmSAAmZkgAGZnEABmZxAAZmcQAGZnEABmZxAAZmcQAGZnEABmZxAAZmcQAGZnEABmZxAAZmcQAJmYEACZmSAAmZkgAJmZIACZmSAAZmcQAGZnEABmZxAAZmcQAGZnEABmZxAAZmcQAGZnEABmZxAAZmcQAAAAAAAAAAAAAAAAAAAAAAAAAAAAAAAAAAAAAAAAAAAAAAAAAAAAAAAAAAAAAAAAABHmQAAQAFAAKMpAABLNYAAP/6AAJIHgAAAAAAAAAAAAAAAAAAAAAAAAAAAAAAAAAAAAAAAAAAAAAAAAAAAAAAAAAAAAAAAAABJK8AAP/9AAJurgABJK8AAP/9AAJurgABJK8AAP/9AAJurgABJK8AAP/9AAJurgABJDAAAP/9AAJtoAAAAAAAAAAAAAAAAAAAAAAAAAAAAAAAAAAAAAAAAAAAVVVVVVVVVVVVVVVVVVVVVVVVVVVVVVVVVVVVVVVVVVXerb7vr6/KygAFAt+vVgABAu8AAK+vr6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vr6+vAABMfgAACNwAZgByADMAGVVVVVVVVVVVVVVVVVVVVVXerb7vVVVVVVVVVVVVVVVVVVVVVVVVVVVVVVVVVVVVVVVVVVVVVVVVVVVVVVVVVVVVVVVVVVVVVVVVVVVVVVVVVVVVVVVVVVVVVVVVVVVVVVVVVVXerb7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d6tvu8AAAAAAAAVDVVVVVVVVVVVVVVVVVVVVVVVVVVVVVVVVVVVVVVVVVVV3q2+71VVVVVNRVRBREFUQS1FTkT/2wCEAAMCAgsJCgoNCgsICgoLCgsLDgoKCAoKCgsICwsLDgoNCwoKCgsQCgsKCg4KDQoKCg0KCwoKCwgODQ8IDQoKCggBAwQEBgUGCgYGCg8NCg4QDhAQDxAPDw8NDxAPEBAQEA8PDw0PDQ8PDQ8PDw8NDw8NDw8NDQ0NDQ0PDQ8NDQ0NDf/AABEIAFoAoAMBEQACEQEDEQH/xAAdAAACAwEBAQEBAAAAAAAAAAAGBwQFCAMCAQAJ/8QARxAAAgECAwcBBAYGCAQHAQAAAQIDBBEAEiEFBgcTIjFBUQgjMnEUQmGBkbEzcnOhstEJFUNSYoLB4SRTksI0Y3WDtPDxGP/EABoBAAIDAQEAAAAAAAAAAAAAAAMEAQIFAAb/xAA4EQABAwIDBAkCBQMFAAAAAAABAAIRAyEEEjFBUWHwEyIycYGRobHBBUIUM3LR4SNDUhU0YrLx/9oADAMBAAIRAxEAPwDPe0KZXQMCrA9iCCD94x52U+Ql7tfdsPHUG5BCOL/MHDNJ+VwQHiVG2NuAHWmuRbKGtkB0Kgev5/Zhl1eCUPKhHfPd5aVc1lJYvYZfPNNv+lf3WGGWVM9lGl0FQbYa47HUaEXU/YR/uMMFoVs0ps7pbtLUwM6RstrAgO11cMM2XX0Og1t5voWWc4NdBViXAWXfZ+60xDC8rZSTYIwbliRxqR5sreBrfvihLJUioYUmTc2S8i5iCgdrlDpZiADqO+l+1tMcA0q3SkKjr905gbZA2im4YD4wbfERbyCPzxfKNVfpQdV+2WtZA4aITI6n6vUc3Yaa3uNOx0xVzGntLs42LRvBnijLy3FbMBMJbKJMkbcsLH3Chdc7W6ur8NMuuGg9TRHaxxum1HtZrg3N/UH/AFwpJXQnHsf2l60U4jEuuq58q57AlR1WvcgfEbtfycNfiXgRKH0bdyzXxS26zmNSSc+1qUan/wAlWOJpOJkn/Eq5aoXF4X2hF/g2ZWt+MbjFaJ6h/UFIRfVbiQ1UMKzQwzBI1sZI1Yr0j4WYEr9tiL/bhcVHNccpIVIQbX8L05EMUYIDTRkrGg1LktpYHUAZD56B2FsPNxBLydwjn0Szm2Cr9++DUVMmSRUEpZ35ck6CY3jIF4w4KnObBSA1lAtpi4xDyVIpGNES7rbgx8qO0cduprFb9flje+pNzc+e1sCNRxOqHACBdgUd6ki3wvMRpr72Qn+ff1xcmy4pLUm8cKxRgzRK4OqtIqsBc9wSLaW+44KKbiNEw9wzFGu6GwGqqeoWEpOxzC8U8UoUsOkPlclc1ja41sfQ4AeoQXWQ9dEc7E4fTRwRl4Jxyoxnvk+FBdivX1djYaYCXhxsVBCzbxS27FWPCKVnkGvTynDAkm2hHoe4uPt0xq0h0YJfZcGF2xcKjhG6LHfpY2zX1tc+B/hFvOv2WwEY1rid2xaZwMNG/atGbb3bXZOyVFmhqZLyJzCnKq4WEWV4CGOdkvmdRqB3As2FaZdVfJ09lXFMbTaGjVKDdndg7QlXnTzxx+WjUtlN3Nwo0JBzNoL6kDBqtfobASpwuDFbtEgcFoTYO4UkJljMslXlp5iZilmZUCZb31NlIGY3LaEliSSoHh5zARwQ8Vh+gfkmbIxotxWYXaM5meIar5yp9nm5xxcUpCk7P4cAmS0QsjDUINCFDeniwt92Buc7erABL/bvCKpM07rFEyPKzXJtKV938NnX+6xQH62QnS1qZ9AtNrmwLot3Y2TLDBTrKrAiGNST5lVBnAbyVPfyPOIfckhBdGxAG5Lv/W1S6GRomXK+awXm6EBbEZlVcuV7GzNIt9bszVeOia06/HPsoyHLm2cn5HmiffLZpappB4ba1OfwphilI9V36T7qpFlbb77C5+0W5RWQf1JUMpRgysWeZNGBseoW798cw5WX/wAh6KALeKe+7u4xFOrMDlWEMTbsoS5/AYAQhHcotfTnY1G8jo7VsqCOlCQSy5XMZNXKURTblIXszXVc7E3OXEjsOMXPPtZM4ennqSTYchZa2tubJPM0lUBJ0xpn7BicqhmXu7s12ka2rFi1hc4C3FtDIbqtM4NzqiHdp8V6uBBFBIsaJnXSKJ2IDNoWkRyBbQWym2vkY02NDhJWHUphrilRvRxOrYnVo5SjNmuyxRa2t/eRrd+4t4w21jTqqBkr9ux7MtXXgSwtThHJF5HYEFCVa4VG8g2tgwxLWiCEF46y2XwG9nX+rqYRu0crs7O7opUMTYDRmPwqAPQ2voSb5mIq9I6VwRvt3a66wwrG5dShd3sDmFjlFhfQ6EnXWwPcotIlXgpKT8D/AOr4jEIEhieTIk4BJjq8iZc7Ekskoyh0ZzoY2VhmUq5Vp9L2jJ59UxQqFhlvlwSI37220E0kUyFJo7BkuWUNp2kAtrcFSbZlZTpfEU8OQOC0zXaYQ5xq3/mqQioZGoY1iEaZ8wzqhzPbLmS9yCnSrFQ1iRmxo4RrWjKe1tWfj87yDHV2ci/mmTu3u69FS0cxalhWWFYZCKmGMZnS6klnWztSshLglXlSoNwUayOIGd5tt5/haP0+rkZzpovnHzeENURuJYHjyBYJKafmK1MsFPa73BEisXWRWsR025iNHJL1FpaOdZKjFf16mbmNnnMpsey9ulHUvCfpcsjqUlekFUYwsSuAOYM4BViBkJKoQVBtrlG6q68tgA67+7280p+Hkwwg28RsuOZC1pu1u+tRXFBQukTKk3MNSkcYhczcmURw1tUJ+cirGh5cCF6eqcMUkjVILLAjnn54IRa1urr3sBx2zHpKoa6iRNp18ErgokdLLDGEQFUdXEtyoBYFwpuxNtQLAWxXII0VQbSqDYuyEaiUVDGWSF+bGS0ICnmHpJEhZlaQFdIwQ9zqOrCxefVegbgmZM+8TwSw4YcLI/pNW7VUXN5+RKV3QOY+VG7OihrsRfQBF6bm72bKxVMsZbZ8lZrQ51MgG0zHcAPZWm9271LJtKio5ZXWWWq5zkK4WKj+g5RIZRZVBk0HUpJB1GCU2ZWuJ009jtQZtYE2+T8BeeHO/Wz6PaO0DPzUhpdly0iyTIQaysWryr9DQzzGRZQ68pOYWyDmSCnXNksQHtMOBtv071ADiGtDTOafDkSp9Z/SCJPAYF2e1Onul5grM8jQLbOHRKcBDIAA4jkkyqXAMmhxnYuq5zejpmN51te0HwMzsjbK1KX0mOvmk7otPfPwhni17S/0inoCJagVsdLUUlS0TyCGakZkCOTJGpL1QQPOEzqpEaOxJCJNaux7Bl1iOe/gmcJgqlNzmvAyyCO/wmI2T4aqo4A8QDtqqFPDC+gWQz5GKwxi4BkFha5Pu/qyk9HwvkF/pjzYOHHnfwsRtUPx9NjS6CLWBsTPxxEhHfHn2QRAWli5skJGZpLAMkrElsyjsl9VbUKDYnQFtfo3UWgC4C82+v0ji6IlZE3/AOErryr3secQfXLyfl64q/Ehl96Zw9MvlPX2WqzPRE+BUSjX0JDf64NVEGOAWZU7S0bW1JWByO+Ww+baA/df77YzqhgFc3VAP9V/o3RgrdJKMdCbD4SB0nwfqnTt3wGkRoUYp8UFLHURWmS6zRISrAaTxk9jra5tqLjKANRpjV1CrTdldzoV/Kv2ktliDaLFlJSRSACvYIQNNNCFyXGncC2lw1S67IB0R6bgx3Wuo+5u5E0yEUlNtE8wt+ioJnV2RGYqJQpXQZjlzDU65dSV3MqE9a8cVomvRYIbYngj+jY1PKFTSU1+a8IgqxJSyIMqMvLZgSocEsbKyE5bWA1Wc3owQS7ZcGUSm7pHSzKOBFjzwTQ4x8PYpKemoYDs7ZNWXFSIpWijhqqco2ZYKiljkQyZypSOUwS5kbQADIegwiXE5rbdUpXqNcWtcwNg7NCPQrnwp4Bmjq6cy1NPMkrQkijkb3iZJHUzSC2b+0UsC1woAYdAVTpjUcGnj4J11NtGm57Lbl/TrfDfCnoIHmqpYaamiyhpZXEcSBmVEBJsFBYqq/aVGHAJsF5/VCG5e61Dtmojro5lqYEhkgTkyAwSFpEMjMyi7NC8eRVDAKWmDBrdBGUpPWUmplEBIn2itkJsCohePm8ionmZYlyNFFIIw1gWV297IzlQ0bJGVksQoRcBqUWMdnJhbDMRUqUBSAn3109tN6Qm6G/0NXUNSSwKFqmjjMgyRs6yZoo5HeONJElW5W97qrEABSLyA14EJJ2ei69ii7f72WHo4BJTyy7SqoZHQ08bSRPTUcahaYU681nZ6VEC+9zGYN0L0IrrV8OI6s8ZvbdfZ3JyjjnSQ4COAi+/vSo2pwok2miz0sPNWCnaSRVT3nPVwJrR30YBlYoLZVzhQFiIClAwxzNCNe7YfjwTlN4bUl2joid/8oCHDqqyFlp5gFUsQQA1rA6KdW6SDZb9x6jFCwOMLbFZrbSoe4nDOfalRFGGyU7SKjsAeYwuM0aD6pK3vJf3YN+9gHKWHZTMuudgWXjcc8Nyt81/V3cylhoKVI6eJIo0KIsSiwXNYL2ALFtPi1FiDoovqB0BeSILnSUcbOnEqa28g27Eg2On91u637qVwUGVQiFiD20N0oaSopuUoVXjqHKgdIcmEHKPqg5QbDQG9rDQed+pNDHNjj8L0P0u7Xk8PlYf4V+05JsmOSH6OlRnmMoc1DR5cyRqVAET3F1ve9rkjW1z6V1DpLzC88/VbR4G8ZE2zQPIY+S6u8bxiTmAOgDKQxVSQylTqo1zDW2Y5OKo5JClpU/blQIwpIBXvfx92o/A4zKRvCMUYblcUomVFkXIisWDpc3NiLFCTYNfwdGy+L402VRoUIjag3fDhvS1jq6/RpX6sqyqt85t2zjpNlHmzE+CNbzGiOagM23Ii4Y0Yo4JIZlNOJyShVNFmCsq3CMNOvqtYhljYaqBisxqojNoonEfh9T1wQbSihWmvTpepb3pbpRfozwtIUkDSA2YICCVfuwxdpIdIOxWbICyrx44cUVFUpVU2eGCPLCodrlWznI6gtmBYFswzE9zZLkYuHueOiYNUam9oJfU12JpbM2BODTiGokp3jMcT3jWTmUiTxzAZSCoPNRQCuojJBJBy4BSDWgxtVqlZzzfTcte+16DLsioRZqeCTm00kclRJy4+ZT1UMw6tdfd6CxFxqCL4NTMGUq2xRB7JW6rbO2DRKXSaQQGVpI3zJLJK7yMyse4ZnYhtAczaa4bkagRwQTcpef0hm771OyUnUyAUs4lZUQOwiyujll1y8vmK7EghEWW5XyvXbmAWvgTEjn+dBx8JX889xd4gs8UokAlpg1QJGAC5qcGYBwABb3ZGtxqb27quxjm2A8Bz/6tN2R4l2sESdBNpPd6J17pe0vtis2xRRSAGJ5pCZFg0np/opZQZ0JRuXJcqY8jDKinMqlWPnY5kgyd20X2jUeKxauGfS7TSBsP2nuNwfArQe2d8qfZ+1qroAWpp4fpKRq/eVXUSWUWDTZXVynUxRWY4WAAfJGyJQHZ8jTsm3PBdNgcA1FS9R9KeZxO0pRlUNFGcpOYZrSOiqoZo8oyqhWMZsuLNohuh0TD8cXCIiVebG3TtXkst5ZZFYyZg3uUtbKcosGITXyoHiwxYN6yVL5CMpNsZ61UBGTnx3/9sObD/NJEP8pwb7oQ/tR9uNUZoI28tFET+uI1Vv4R9+D0rgIb9VkT27zmqImLBUhgVDcjWeodjGgF73ZI5GvYgBADYut8X6k3M8HdPPotv6bUDWkRqeT6+qwVwR4X0+02n57SZohERy2VRlk5l73RrkFTrfXXuAGbfe8s0WLUN1sPhBw0pdno30eLKSLs17yOAOzOdbd7KLKLmwHnMr1XO1VWr7vxKVpmzuARIpGlxc/2agakZba6kkudLYyqfbsmCEvd4N8eUch6XFuhZATbx8QRh8hmw+xma40VVbbE2jO56kEdlDgluqxJANte5DWPkgggYPlEKsKi9oLeh6CaGCarEblXdWAPKkHQAHv8J6jY63/ORh+k2aItKr0ZQZup7RMlO0sVTNFUUzwPIwUiRgYypjKpckSIxDKbrdVbyoI44OILLGQnfxQeC1+4od4/e0dQ1+zFpKenreeahZXq6gRKNL6IsckhUEZVCm1gCWu9xjVo0MhlZDnSnduFvEXSif8A5lNTva9jdkUjTza+tu2tvXGREFw4n3TbbgJs/wBIpsearoaRKeNJpI69Z8jFMvLWCoU5hIQrLmdMynRlv4vhmi5rT1lRzSdFx9gP22omp4NlbQUrUxIyQNGjMklPCpaxtcRGGJTftHy0J6QCAw5sXGiFl81mb28vadqNobXqKenqZjQU3JSOHmFY5ZkiRpHljWyu/PZ1AKkAKuUA6lqmAGXGqsAS4NGvJ/hITfTaQgQRoczTqGL3s0cF9Y8oJ63sOY9z0XUWztcNBgLs25M4l7g3LzZae/o/d3RUmteepnp4I0WKJYpQGm2g/UDyj+kWnSzyZQrDmIVdGUXjGU6dQAO13jtDuPIVcJiH0Zy3G0Hs8baTsTo4K1zbW2lteOqBWVaClpZSCt+bDU1QSRToLsBHJoFBJOijTGcAcgDtU7i2sbHR9mSR3EC3hoiDZ0s2y5WStEwXJkilEilJBdnZlNyTlAKsGyuA63W1sw+ybrOyzomrsviXAyRzKSZkp0hZAh0m+qL2sSQNALnLqbDudpFjwQyDolTuXxgafaKRAGIx1AJNwWkDsMwbS3e91F7i1u2sAkkd6uRAWj+D+1s1Oo9Mw/A/yODUzZCdqsme2Bss1G2KWEt0zfRF9LB6jJ6/ra+LnvrjHxl6zW749bLbwIy0X1N0+wPwhvh5wspqSJVgUICBc6ZmPclmtdtfXQeAMNvrlxusQ3R7NULTQSvqckbta+pspNgT2v2BOg84ASXWUgQs7VHHOlrXULJE6qzShDJkb0VcjAHNkBJYjpeQKLltLfhXs1HPPsihwOiiJQR1jRTx3Z5nQkfFkdrs+pH1bjt2+zBx1GkHYuJTHoN44VmDEjKl0Zy+lkeRlUknXWVtB2C/4dJbMAFVlIL24t4oJ5aZRIj1EMCZshLAq4GjMCQr2AYqTmAtoM4vpYWRM6IbxKzRs6e2nbx+IsfxF7+uuNEoQXuoYroT9o0/D8DjgoK2lScQAyxOeUmZFIUygWAFzoQNFF+18o9LXHiemqNcWtbMHiV6xmBpFoc58eQ91M41e1bLVx3zUYygr7sSSDqGoJ5ne3b8jhii+s9wDmwOd6mphKFNpIcSedwVl7DvDeWhgq9q1UTq80DRUZlhKI1JcNUzhpciNHIoWNDmzMom7I133qhgABeb1JKyFS7QWq2jLIQcsksjgA30kJSMXJ8s8fcn0N/Jn9WlChgzVFc8bKALYqpUDlL+KSef+nv5I9RgGGN/P4TOJB6NpO8p8ew1Flo6mVi1hUsigfEZDFFYJfTOTYgkZUy52ziPlyVxXbHcgUTaEY7G4wDY22q0gAz1UVMXR3AjC8sOnL0uPiNixJZcp8m+bXdUYzMBIWrRpsrwwmCm3/8A1RT1aha6gEio+ZSk4JUkWNtFIuL3CtYjQ4zvxg+5qbP0o/a/0V3Xce9n1oiihZaWSFomWGQxpJlzMcyIrnNGLEM2hzN1WzXbQo1OkZnAIErJxFA0HBjiDabIy2nwahqslTAyx1Fg6vE4yM/ezKe6k2vbKVN9exw4WyJCSD4sVe7nb0jZ8cv0wrTKnvC8jhUy26jnJswFgbg+dQLYilIkFSYNws+cYt9Ya7b+zZKdxJE60RVxexy1k5Yi9rjp0I0PcXGuMqt1sW0jh6StigcuEqePsFhwb/VbAXqqwjwFqZARb1UOMv2ZgL+MaLqY3BVYGbB6fuqveneJzFIGlmlupAYzM6EG1/iYnsbdrXB+eLUaX9VvsqVXjoyQErpJri323+/G7Cw1bbu761FLm5E0kQcWbIe9xb7jb6ws1vOBPpNf2hKkEjRQ02lJp1yEAg2LsRcdjYm1xi+QblMlfaie5ue5Y3sPU4FljRFLs1yvk9LbLbUnwLk/K3/7i7SoqNgAjapioXKKzRxC9s8mbKvqSEV2I9Qis3oDi8gIWtlore5UampUpPpUyIjKZjR/RVLM1yF58qgrbsxYFwb5V7Y87TolryXuGvO9bn4qQcrTcN9PJc+D+16WmrOZtKNGjz8yMTIZY1nRDYvGrZZACoC5uZEWsxBXqE1GPaB0RuBHqnKdVlTN0wgEz6I19pb205No0qwqpIure7jtEiFRdQ40IZLBlQBepwR0IqaFGm77zdYdRzQTlFkC+z1uzssxc6oadqlGWQ3lWKNESRWBRLHmKJAFkzMTa1uX1KFsXWrNdDW9VaWEo0HNzF3W8o8NvOiau+3AKi2u9qfakcZZRJkehJCFbdCgVOYEDwqyZxcr9bKWk/KZSVa7cm5G3C7dWh3fopESsTaEvNafM1M0EaFkRSqoZpeZYLdmIByl7AlCptUdnMpZoyiFjfjJvlLPX1FSjsWdw5Vwj2KoikB8ouoUAAAKAnT273phjhlcNVpltWmxtRps28R77xvB2TvQzs3ic6m5igIAK9AaPv8AIkX9DbTxbHPwLXDtH3TDPrDZmpQYf05mexI9FT7V2qZizMWJvoWcuygfCM51JAtrpfvpfDrGBjQ0D0j0WDWqdI8uEwTYEyQNgnbA2rhs/bksfwSzr+pM6/kwxJaDqEFSdp7yS1GXnyzzZPh500kuX1y52bLfS9rXxIaBoFZMrhZxLakNLMWZhS1GUJdWYxgmTKiuwCqM72Fwo6uxYYya1IdNmi8TPotCi8mmaY0Q9symIiLjvzAPuy/ztjniYCMxxDlI2xsL3Eaju8Af5sWP8x+GJaYqZlQ3pEJVg411lL2mOXLpG+OXKTWVIXLlAN1uc1z1X7jX0Hbt3+eBjVSulLtdVy9FzY5jzGF9dNPs8Dtji0nQqQd6N9g8QKZAwKToSQQ0aoCDfS7IyE5R5Nweo5VJuEalCqdCPHkpttWntB9P4RlQcQKd0VfpLqoNwkhYZWPc6m1/UjvhfoXC5arGqJ6pt5K8fZRcA6yDuCSjA6+Cc/zvp4+eAZoMRHn/AAimd/yq3bW8VPDpLJEvSpAyNISpva2RSuljcNqul7XXBKbHOu33UPqBtiqrZlSHYPT0m1ZCbgPTRToCbAkZonU/Cykj+6ynyLmMixe0d8IAe3cVb7vbGrJWzUdE0bhmFztDlsZVPUriSSwkU/FHLlYDMbWVit+qIDnz4eyhzp+33RKeD+3ahbPBBCGaxNTWrH3axzMZUCgN5YhQLa6i9nPYzee4T7IQJBUR/Z5aCVRWVVLFHyZJCyrGQrxgh0YmWRxJG+XNCwRnRlYBlJKha81GFzGmdeMb/jzttTgxbw4ZzI0jZ7JR7wcMVjbLTVKVYBBvFC7rbxbkGc6agq4RhdNOq4bp4gluao0t77e9vEEhJFkmG37lFbhXWN/ZMAQADIwjAUeizZHA17ZLa6YG76hh2auHhf2lMMwdZ2jT4291Y7P4KyD9LLCg/wAOZz/26/iMIv8ArFP7Gk+n7p1n0t57TgPX9k8OGeztkT86lrKemWZY1UTCPk5ltdJFdWDK4vlksSGyqSBd82NiK+La1tek4wSbTPgRpHMrUbQw7iaTmiRHCRvU3Yu4ccItFFBp9ZBGzEi9iX1LHva5PfxhCpiqlQ9dxTLcO2mIY1ICh2p/w7IBqZV+diGJ/eqjHsSNq8+0dZWlRXv7mwty4suugvd/W3jKfssMDDhKJk6rgk6pxtLEXQvjly5ZscuXuWW9vsFsVXLwpxy5To6RT2YfI/8A0fliC4hSAuj7Jf0B+RH+tj+7Fc7VOUoq3BE1LmqEifoYIrmINGJ7ZsrK/chAWzKM0dg1x5Urlr4bPHW6ZoggyR+ybW8HGvayJS11OtRTmJnzTxxs9NziAud4peYqySRlFLSZhKgXUgCOJWiGZywuE7BPW9dQjVwQ0EA/HooG7vGXalc7mKggqi56zTbO5SmUBQrN9HURqY1VAvSgQBbZbXwy9lGndxA74SjQ93ZErjSbubYiPVJFQC2WxqFhJj8KywFjIFGirIDlHw5bm+Ycbg6RJZLidYk38YHlrt0Wn+HxFaM0CBAmNPD5+SrShonWwn2lVzKABy4I1RQAAAFkmz6AAAe70A0vhZ31MnsU47z8D90Zv00fc/yC6030ZXzJArta2apleYkfs7pH9wjtcnTCj8ZiHfdA4CPXX1TbMHRbsnv5hSpt63UEIyxKe6xKI1P+VAowoWF5l0k8b+6dEMENAHcqKq3iA+Jhcm2pAuT6epPpqcGbQJ0Cq6qBqVGTeQs5QXzKuYggrZfGpHnxYHz2wb8NDQ86ExvQunlxaNQgh94+bLC+RAHZIyGAfpYtc6gDMB200Pra+NoYfo6bmSbAndyFlGt0j2viJgb9/qr3ZjsZahUd1yZ2UBvCQF7G/qVPnTx4suGgtZmGuvmjOqZC8g6ER6Jfjax9SPkttfnf/TGv0YSPSFfX2ibG4zXvqxJPbxa33YsGjYhuuhkYbCQXtziVy8Y5cvuKrl7hdfrBvuNj+8G/7sVM7FK/cq/Y/jpiVC6QzsvYkfI6fy/HEEA6qQSEZbvSZkDGxYE62F9Db8vHbGRiIDy3ZZbWHuwEpg7qbySRTQsCH5bZlSQcyLNb60ZNj+7W2MmoAASNU+Ot1TomNvRxmrqlAk1VIIxpyogkEVvQpAsYcfr5j27nXGeXudZHDGC8c+KX09QPX9+LNZsVsyptob1RoD1AkXuFu1rD/CDb7zh6nhXuOnwgPxDGjVVDbxsYzIo6bEgMbE2+wX7/ADBw2MM0PDHapY4g5C9otxUXbm3HNOHzsGLKOnpFj3A8/vwejQYK2SLcUvWrO6IOmCY0XLb8gWamIA0IJsO9yuv2/fglAE06nO9Uq/mUyOdFIptrf8TUn+7Be/6qr/PAzS/o0xvd7ogqRVqHc32Q1sttIPslU/cGH8zjSqff3H2SVP7O8Iy3MqTzK5j/AMuqI+QhlX/bCbxApjgPhEcZD+LkDVo95J+0f+I4eHZCHtX5scNi4qiGGUgvT4suXk4qVy/Y5cvJxy5dqcd/liFykUg6W+/8sQVyL9h/oh8sZGI/M8lt4b8sIopG9795/hxlv7KfbqrCqP5YVaiFBO1JiyzZiTZTa5vbTxftjcpANLIssx5lrp3Kog/Rf5G/LDx7aVH5fgi7cprKLadE/b9lJhKp+dzuRW/7fnehTa3/AISP9ov8DYZp/nu7vkIVX8lvf+6tNqfFH+yi/e6XwGno7vPsU83suP8Axb/3aq5D7yq/Yv8A9uCf26f6h8pH+5U7j8KNsr+x/WH8aYYqfd3fBVaWredoTOqR1z/+nj/46/74zh9vO1GO39X7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5372" name="Picture 12" descr="Restaurace Valašský šenk"/>
          <p:cNvPicPr>
            <a:picLocks noChangeAspect="1" noChangeArrowheads="1"/>
          </p:cNvPicPr>
          <p:nvPr/>
        </p:nvPicPr>
        <p:blipFill>
          <a:blip r:embed="rId2" cstate="print"/>
          <a:srcRect/>
          <a:stretch>
            <a:fillRect/>
          </a:stretch>
        </p:blipFill>
        <p:spPr bwMode="auto">
          <a:xfrm>
            <a:off x="6119958" y="1422100"/>
            <a:ext cx="6072041" cy="4371871"/>
          </a:xfrm>
          <a:prstGeom prst="rect">
            <a:avLst/>
          </a:prstGeom>
          <a:noFill/>
        </p:spPr>
      </p:pic>
    </p:spTree>
    <p:extLst>
      <p:ext uri="{BB962C8B-B14F-4D97-AF65-F5344CB8AC3E}">
        <p14:creationId xmlns:p14="http://schemas.microsoft.com/office/powerpoint/2010/main" val="3503520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961"/>
            <a:ext cx="10515600" cy="1325563"/>
          </a:xfrm>
        </p:spPr>
        <p:txBody>
          <a:bodyPr/>
          <a:lstStyle/>
          <a:p>
            <a:r>
              <a:rPr lang="cs-CZ" b="1" dirty="0" smtClean="0"/>
              <a:t>Gastronomické festivaly a soutěže</a:t>
            </a:r>
            <a:r>
              <a:rPr lang="cs-CZ" dirty="0" smtClean="0"/>
              <a:t> </a:t>
            </a:r>
            <a:endParaRPr lang="cs-CZ" dirty="0"/>
          </a:p>
        </p:txBody>
      </p:sp>
      <p:sp>
        <p:nvSpPr>
          <p:cNvPr id="3" name="Zástupný symbol pro obsah 2"/>
          <p:cNvSpPr>
            <a:spLocks noGrp="1"/>
          </p:cNvSpPr>
          <p:nvPr>
            <p:ph idx="1"/>
          </p:nvPr>
        </p:nvSpPr>
        <p:spPr>
          <a:xfrm>
            <a:off x="682580" y="927280"/>
            <a:ext cx="10671220" cy="5814342"/>
          </a:xfrm>
        </p:spPr>
        <p:txBody>
          <a:bodyPr>
            <a:normAutofit fontScale="92500" lnSpcReduction="10000"/>
          </a:bodyPr>
          <a:lstStyle/>
          <a:p>
            <a:r>
              <a:rPr lang="cs-CZ" dirty="0"/>
              <a:t>K zážitkové gastronomii patří také cestování za gastronomií - </a:t>
            </a:r>
            <a:r>
              <a:rPr lang="cs-CZ" dirty="0" err="1"/>
              <a:t>gastroturistika</a:t>
            </a:r>
            <a:r>
              <a:rPr lang="cs-CZ" dirty="0"/>
              <a:t>, </a:t>
            </a:r>
            <a:r>
              <a:rPr lang="cs-CZ" dirty="0" err="1"/>
              <a:t>gastrovíkendy</a:t>
            </a:r>
            <a:r>
              <a:rPr lang="cs-CZ" dirty="0"/>
              <a:t> v metropolích, návštěvy vinných sklípků, </a:t>
            </a:r>
            <a:r>
              <a:rPr lang="cs-CZ" dirty="0" err="1"/>
              <a:t>gastrofestivaly</a:t>
            </a:r>
            <a:r>
              <a:rPr lang="cs-CZ" dirty="0"/>
              <a:t> ap. </a:t>
            </a:r>
          </a:p>
          <a:p>
            <a:r>
              <a:rPr lang="cs-CZ" b="1" dirty="0" smtClean="0"/>
              <a:t>Gastronomické festivaly a soutěže</a:t>
            </a:r>
            <a:r>
              <a:rPr lang="cs-CZ" dirty="0" smtClean="0"/>
              <a:t> mají </a:t>
            </a:r>
            <a:r>
              <a:rPr lang="cs-CZ" dirty="0"/>
              <a:t>veřejnosti přiblížit kvalitní gastronomii a kreativitu kuchařů. Organizátory jsou hlavně gastronomičtí profesionálové, často za podpory města a kraje, ve kterém podnikají. Spoluorganizátory jsou i centrály cestovního ruchu a další organizace, sdružení nebo soukromé osoby. </a:t>
            </a:r>
          </a:p>
          <a:p>
            <a:r>
              <a:rPr lang="cs-CZ" dirty="0"/>
              <a:t>Mezi nejznámější patří:</a:t>
            </a:r>
          </a:p>
          <a:p>
            <a:r>
              <a:rPr lang="cs-CZ" i="1" dirty="0"/>
              <a:t>Prague food festival </a:t>
            </a:r>
            <a:endParaRPr lang="cs-CZ" dirty="0"/>
          </a:p>
          <a:p>
            <a:r>
              <a:rPr lang="cs-CZ" i="1" dirty="0"/>
              <a:t>Grand Restaurant </a:t>
            </a:r>
            <a:r>
              <a:rPr lang="cs-CZ" i="1" dirty="0" smtClean="0"/>
              <a:t>Festival</a:t>
            </a:r>
            <a:endParaRPr lang="cs-CZ" dirty="0"/>
          </a:p>
          <a:p>
            <a:r>
              <a:rPr lang="cs-CZ" i="1" dirty="0"/>
              <a:t>Karneval chutí </a:t>
            </a:r>
            <a:r>
              <a:rPr lang="cs-CZ" i="1" dirty="0" smtClean="0"/>
              <a:t>Ostrava</a:t>
            </a:r>
            <a:endParaRPr lang="cs-CZ" dirty="0"/>
          </a:p>
          <a:p>
            <a:r>
              <a:rPr lang="cs-CZ" i="1" dirty="0"/>
              <a:t>Food Festival Karlovy Vary</a:t>
            </a:r>
            <a:endParaRPr lang="cs-CZ" dirty="0"/>
          </a:p>
          <a:p>
            <a:r>
              <a:rPr lang="cs-CZ" i="1" dirty="0"/>
              <a:t>Gastronomické slavnosti M.D. Rettigové</a:t>
            </a:r>
            <a:endParaRPr lang="cs-CZ" dirty="0"/>
          </a:p>
          <a:p>
            <a:r>
              <a:rPr lang="cs-CZ" b="1" i="1" dirty="0" err="1"/>
              <a:t>Gastrofestival</a:t>
            </a:r>
            <a:r>
              <a:rPr lang="cs-CZ" b="1" i="1" dirty="0"/>
              <a:t> Velké Karlovice a</a:t>
            </a:r>
            <a:r>
              <a:rPr lang="cs-CZ" i="1" dirty="0"/>
              <a:t> další.</a:t>
            </a:r>
            <a:endParaRPr lang="cs-CZ" dirty="0"/>
          </a:p>
          <a:p>
            <a:endParaRPr lang="cs-CZ" dirty="0"/>
          </a:p>
        </p:txBody>
      </p:sp>
      <p:pic>
        <p:nvPicPr>
          <p:cNvPr id="14338" name="Picture 2" descr="Резултат с изображение за entomofágie"/>
          <p:cNvPicPr>
            <a:picLocks noChangeAspect="1" noChangeArrowheads="1"/>
          </p:cNvPicPr>
          <p:nvPr/>
        </p:nvPicPr>
        <p:blipFill>
          <a:blip r:embed="rId2" cstate="print"/>
          <a:srcRect/>
          <a:stretch>
            <a:fillRect/>
          </a:stretch>
        </p:blipFill>
        <p:spPr bwMode="auto">
          <a:xfrm>
            <a:off x="5176463" y="3272011"/>
            <a:ext cx="3909348" cy="2266098"/>
          </a:xfrm>
          <a:prstGeom prst="rect">
            <a:avLst/>
          </a:prstGeom>
          <a:noFill/>
        </p:spPr>
      </p:pic>
      <p:pic>
        <p:nvPicPr>
          <p:cNvPr id="14340" name="Picture 4" descr="Резултат с изображение за entomofágie"/>
          <p:cNvPicPr>
            <a:picLocks noChangeAspect="1" noChangeArrowheads="1"/>
          </p:cNvPicPr>
          <p:nvPr/>
        </p:nvPicPr>
        <p:blipFill>
          <a:blip r:embed="rId3" cstate="print"/>
          <a:srcRect/>
          <a:stretch>
            <a:fillRect/>
          </a:stretch>
        </p:blipFill>
        <p:spPr bwMode="auto">
          <a:xfrm>
            <a:off x="9085731" y="3337502"/>
            <a:ext cx="3000975" cy="2132272"/>
          </a:xfrm>
          <a:prstGeom prst="rect">
            <a:avLst/>
          </a:prstGeom>
          <a:noFill/>
        </p:spPr>
      </p:pic>
    </p:spTree>
    <p:extLst>
      <p:ext uri="{BB962C8B-B14F-4D97-AF65-F5344CB8AC3E}">
        <p14:creationId xmlns:p14="http://schemas.microsoft.com/office/powerpoint/2010/main" val="160980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DSC_0170-1500"/>
          <p:cNvPicPr>
            <a:picLocks noChangeAspect="1" noChangeArrowheads="1"/>
          </p:cNvPicPr>
          <p:nvPr/>
        </p:nvPicPr>
        <p:blipFill>
          <a:blip r:embed="rId2" cstate="print"/>
          <a:srcRect/>
          <a:stretch>
            <a:fillRect/>
          </a:stretch>
        </p:blipFill>
        <p:spPr bwMode="auto">
          <a:xfrm>
            <a:off x="0" y="103813"/>
            <a:ext cx="4482783" cy="2988522"/>
          </a:xfrm>
          <a:prstGeom prst="rect">
            <a:avLst/>
          </a:prstGeom>
          <a:noFill/>
        </p:spPr>
      </p:pic>
      <p:pic>
        <p:nvPicPr>
          <p:cNvPr id="76804" name="Picture 4" descr="DSC_0095-1500"/>
          <p:cNvPicPr>
            <a:picLocks noChangeAspect="1" noChangeArrowheads="1"/>
          </p:cNvPicPr>
          <p:nvPr/>
        </p:nvPicPr>
        <p:blipFill>
          <a:blip r:embed="rId3" cstate="print"/>
          <a:srcRect/>
          <a:stretch>
            <a:fillRect/>
          </a:stretch>
        </p:blipFill>
        <p:spPr bwMode="auto">
          <a:xfrm>
            <a:off x="8199524" y="389119"/>
            <a:ext cx="3992476" cy="2661651"/>
          </a:xfrm>
          <a:prstGeom prst="rect">
            <a:avLst/>
          </a:prstGeom>
          <a:noFill/>
        </p:spPr>
      </p:pic>
      <p:pic>
        <p:nvPicPr>
          <p:cNvPr id="76806" name="Picture 6" descr="Gastro tour 2016"/>
          <p:cNvPicPr>
            <a:picLocks noChangeAspect="1" noChangeArrowheads="1"/>
          </p:cNvPicPr>
          <p:nvPr/>
        </p:nvPicPr>
        <p:blipFill>
          <a:blip r:embed="rId4" cstate="print"/>
          <a:srcRect/>
          <a:stretch>
            <a:fillRect/>
          </a:stretch>
        </p:blipFill>
        <p:spPr bwMode="auto">
          <a:xfrm>
            <a:off x="0" y="3484479"/>
            <a:ext cx="4045841" cy="2697227"/>
          </a:xfrm>
          <a:prstGeom prst="rect">
            <a:avLst/>
          </a:prstGeom>
          <a:noFill/>
        </p:spPr>
      </p:pic>
      <p:pic>
        <p:nvPicPr>
          <p:cNvPr id="76808" name="Picture 8" descr="Soutěž o nejlepší valašský frgál 2016"/>
          <p:cNvPicPr>
            <a:picLocks noChangeAspect="1" noChangeArrowheads="1"/>
          </p:cNvPicPr>
          <p:nvPr/>
        </p:nvPicPr>
        <p:blipFill>
          <a:blip r:embed="rId5" cstate="print"/>
          <a:srcRect/>
          <a:stretch>
            <a:fillRect/>
          </a:stretch>
        </p:blipFill>
        <p:spPr bwMode="auto">
          <a:xfrm>
            <a:off x="8013938" y="3396331"/>
            <a:ext cx="4178062" cy="2785375"/>
          </a:xfrm>
          <a:prstGeom prst="rect">
            <a:avLst/>
          </a:prstGeom>
          <a:noFill/>
        </p:spPr>
      </p:pic>
      <p:pic>
        <p:nvPicPr>
          <p:cNvPr id="76810" name="Picture 10" descr="DSC_9980-1500"/>
          <p:cNvPicPr>
            <a:picLocks noChangeAspect="1" noChangeArrowheads="1"/>
          </p:cNvPicPr>
          <p:nvPr/>
        </p:nvPicPr>
        <p:blipFill>
          <a:blip r:embed="rId6" cstate="print"/>
          <a:srcRect/>
          <a:stretch>
            <a:fillRect/>
          </a:stretch>
        </p:blipFill>
        <p:spPr bwMode="auto">
          <a:xfrm>
            <a:off x="3968098" y="3484479"/>
            <a:ext cx="4045840" cy="2697227"/>
          </a:xfrm>
          <a:prstGeom prst="rect">
            <a:avLst/>
          </a:prstGeom>
          <a:noFill/>
        </p:spPr>
      </p:pic>
      <p:pic>
        <p:nvPicPr>
          <p:cNvPr id="76812" name="Picture 12" descr="DSC_0025-1500"/>
          <p:cNvPicPr>
            <a:picLocks noChangeAspect="1" noChangeArrowheads="1"/>
          </p:cNvPicPr>
          <p:nvPr/>
        </p:nvPicPr>
        <p:blipFill>
          <a:blip r:embed="rId7" cstate="print"/>
          <a:srcRect/>
          <a:stretch>
            <a:fillRect/>
          </a:stretch>
        </p:blipFill>
        <p:spPr bwMode="auto">
          <a:xfrm>
            <a:off x="4482784" y="611581"/>
            <a:ext cx="3716739" cy="2477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825625"/>
            <a:ext cx="4043966" cy="4351338"/>
          </a:xfrm>
        </p:spPr>
        <p:txBody>
          <a:bodyPr/>
          <a:lstStyle/>
          <a:p>
            <a:r>
              <a:rPr lang="cs-CZ" dirty="0"/>
              <a:t>Ve vyspělém světě dochází k výraznému nárůstu osob ve vyšším věku, přičemž </a:t>
            </a:r>
            <a:r>
              <a:rPr lang="cs-CZ" b="1" dirty="0"/>
              <a:t>senioři </a:t>
            </a:r>
            <a:r>
              <a:rPr lang="cs-CZ" dirty="0"/>
              <a:t>jsou mnohem zdravější a disponují vyššími příjmy, než tomu bylo v minulosti. </a:t>
            </a:r>
          </a:p>
          <a:p>
            <a:endParaRPr lang="cs-CZ" dirty="0"/>
          </a:p>
        </p:txBody>
      </p:sp>
      <p:pic>
        <p:nvPicPr>
          <p:cNvPr id="4098" name="Picture 2" descr="Výsledek obrázku pro senio&amp;rcaro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487" y="-116511"/>
            <a:ext cx="5602309" cy="689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72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0724" y="236336"/>
            <a:ext cx="10515600" cy="1325563"/>
          </a:xfrm>
        </p:spPr>
        <p:txBody>
          <a:bodyPr/>
          <a:lstStyle/>
          <a:p>
            <a:r>
              <a:rPr lang="sk-SK" b="1" cap="small" dirty="0" err="1"/>
              <a:t>Molekulární</a:t>
            </a:r>
            <a:r>
              <a:rPr lang="sk-SK" b="1" cap="small" dirty="0"/>
              <a:t> </a:t>
            </a:r>
            <a:r>
              <a:rPr lang="sk-SK" b="1" cap="small" dirty="0" err="1"/>
              <a:t>gastronomie</a:t>
            </a:r>
            <a:r>
              <a:rPr lang="cs-CZ" b="1" cap="small" dirty="0"/>
              <a:t/>
            </a:r>
            <a:br>
              <a:rPr lang="cs-CZ" b="1" cap="small" dirty="0"/>
            </a:br>
            <a:endParaRPr lang="cs-CZ" dirty="0"/>
          </a:p>
        </p:txBody>
      </p:sp>
      <p:sp>
        <p:nvSpPr>
          <p:cNvPr id="3" name="Zástupný symbol pro obsah 2"/>
          <p:cNvSpPr>
            <a:spLocks noGrp="1"/>
          </p:cNvSpPr>
          <p:nvPr>
            <p:ph idx="1"/>
          </p:nvPr>
        </p:nvSpPr>
        <p:spPr>
          <a:xfrm>
            <a:off x="141668" y="1030309"/>
            <a:ext cx="5756856" cy="6091707"/>
          </a:xfrm>
        </p:spPr>
        <p:txBody>
          <a:bodyPr>
            <a:normAutofit/>
          </a:bodyPr>
          <a:lstStyle/>
          <a:p>
            <a:r>
              <a:rPr lang="cs-CZ" dirty="0"/>
              <a:t>Molekulární gastronomie je trend moderní gastronomie, založený na přípravě a servírování jídla velmi netradičními způsoby, čemuž předchází </a:t>
            </a:r>
            <a:r>
              <a:rPr lang="cs-CZ" b="1" dirty="0"/>
              <a:t>příprava pokrmů s využitím nejrůznějších chemických reakcí, přičemž výsledný pokrm je servírován ve zcela jiném skupenství</a:t>
            </a:r>
            <a:r>
              <a:rPr lang="cs-CZ" dirty="0"/>
              <a:t>, než je pro něj jinak běžné. </a:t>
            </a:r>
          </a:p>
          <a:p>
            <a:r>
              <a:rPr lang="cs-CZ" dirty="0"/>
              <a:t>První zmínky o molekulární kuchyni se datují do roku </a:t>
            </a:r>
            <a:r>
              <a:rPr lang="cs-CZ" b="1" dirty="0"/>
              <a:t>1988</a:t>
            </a:r>
            <a:r>
              <a:rPr lang="cs-CZ" dirty="0"/>
              <a:t>. Její základy položili fyzikové </a:t>
            </a:r>
            <a:r>
              <a:rPr lang="cs-CZ" b="1" dirty="0"/>
              <a:t>Nicholas </a:t>
            </a:r>
            <a:r>
              <a:rPr lang="cs-CZ" b="1" dirty="0" err="1"/>
              <a:t>Kurti</a:t>
            </a:r>
            <a:r>
              <a:rPr lang="cs-CZ" b="1" dirty="0"/>
              <a:t> a </a:t>
            </a:r>
            <a:r>
              <a:rPr lang="cs-CZ" b="1" dirty="0" err="1"/>
              <a:t>Hervé</a:t>
            </a:r>
            <a:r>
              <a:rPr lang="cs-CZ" b="1" dirty="0"/>
              <a:t> </a:t>
            </a:r>
            <a:r>
              <a:rPr lang="cs-CZ" b="1" dirty="0" err="1"/>
              <a:t>This</a:t>
            </a:r>
            <a:r>
              <a:rPr lang="cs-CZ" b="1" dirty="0"/>
              <a:t> </a:t>
            </a:r>
            <a:r>
              <a:rPr lang="cs-CZ" dirty="0"/>
              <a:t>z Oxfordské univerzity. </a:t>
            </a:r>
          </a:p>
          <a:p>
            <a:endParaRPr lang="cs-CZ"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524" y="1280597"/>
            <a:ext cx="6293476" cy="5171718"/>
          </a:xfrm>
          <a:prstGeom prst="rect">
            <a:avLst/>
          </a:prstGeom>
          <a:noFill/>
          <a:ln>
            <a:noFill/>
          </a:ln>
          <a:extLst/>
        </p:spPr>
      </p:pic>
    </p:spTree>
    <p:extLst>
      <p:ext uri="{BB962C8B-B14F-4D97-AF65-F5344CB8AC3E}">
        <p14:creationId xmlns:p14="http://schemas.microsoft.com/office/powerpoint/2010/main" val="3853400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1668" y="218940"/>
            <a:ext cx="5602309" cy="6639059"/>
          </a:xfrm>
        </p:spPr>
        <p:txBody>
          <a:bodyPr>
            <a:normAutofit/>
          </a:bodyPr>
          <a:lstStyle/>
          <a:p>
            <a:r>
              <a:rPr lang="cs-CZ" dirty="0"/>
              <a:t>Největší rozvoj tohoto nového oboru je v současnosti ve Francii. V molekulární kuchyni (označované také jako </a:t>
            </a:r>
            <a:r>
              <a:rPr lang="cs-CZ" b="1" dirty="0" err="1"/>
              <a:t>technoemociální</a:t>
            </a:r>
            <a:r>
              <a:rPr lang="cs-CZ" b="1" dirty="0"/>
              <a:t> kuchyně</a:t>
            </a:r>
            <a:r>
              <a:rPr lang="cs-CZ" dirty="0"/>
              <a:t>) je možné ochutnat svíčkovou v podobě pěny, hlávkový salát v pilulce či lanýžový sirup.</a:t>
            </a:r>
          </a:p>
          <a:p>
            <a:r>
              <a:rPr lang="cs-CZ" dirty="0"/>
              <a:t>Molekulární </a:t>
            </a:r>
            <a:r>
              <a:rPr lang="cs-CZ" b="1" dirty="0"/>
              <a:t>gastronomie je propojení chemických a fyzikálních poznatků společně se znalostmi přípravy pokrmů. </a:t>
            </a:r>
            <a:r>
              <a:rPr lang="cs-CZ" dirty="0" smtClean="0"/>
              <a:t>V</a:t>
            </a:r>
            <a:r>
              <a:rPr lang="cs-CZ" dirty="0"/>
              <a:t> kulinářské praxi se </a:t>
            </a:r>
            <a:r>
              <a:rPr lang="cs-CZ" b="1" dirty="0"/>
              <a:t>cíleně přeskupují molekuly</a:t>
            </a:r>
            <a:r>
              <a:rPr lang="cs-CZ" dirty="0"/>
              <a:t>, aby došlo zajímavému efektu, jako je například </a:t>
            </a:r>
            <a:r>
              <a:rPr lang="cs-CZ" b="1" dirty="0"/>
              <a:t>změna skupenství, tvaru </a:t>
            </a:r>
            <a:r>
              <a:rPr lang="cs-CZ" dirty="0"/>
              <a:t>apod.</a:t>
            </a:r>
          </a:p>
          <a:p>
            <a:endParaRPr lang="cs-CZ" dirty="0"/>
          </a:p>
        </p:txBody>
      </p:sp>
      <p:pic>
        <p:nvPicPr>
          <p:cNvPr id="12290" name="Picture 2" descr="Резултат с изображение за molekulární mixologie"/>
          <p:cNvPicPr>
            <a:picLocks noChangeAspect="1" noChangeArrowheads="1"/>
          </p:cNvPicPr>
          <p:nvPr/>
        </p:nvPicPr>
        <p:blipFill>
          <a:blip r:embed="rId2" cstate="print"/>
          <a:srcRect/>
          <a:stretch>
            <a:fillRect/>
          </a:stretch>
        </p:blipFill>
        <p:spPr bwMode="auto">
          <a:xfrm>
            <a:off x="6085604" y="0"/>
            <a:ext cx="6106396" cy="4057361"/>
          </a:xfrm>
          <a:prstGeom prst="rect">
            <a:avLst/>
          </a:prstGeom>
          <a:noFill/>
        </p:spPr>
      </p:pic>
      <p:pic>
        <p:nvPicPr>
          <p:cNvPr id="12292" name="Picture 4" descr="Резултат с изображение за molekulární mixologie"/>
          <p:cNvPicPr>
            <a:picLocks noChangeAspect="1" noChangeArrowheads="1"/>
          </p:cNvPicPr>
          <p:nvPr/>
        </p:nvPicPr>
        <p:blipFill>
          <a:blip r:embed="rId3" cstate="print"/>
          <a:srcRect/>
          <a:stretch>
            <a:fillRect/>
          </a:stretch>
        </p:blipFill>
        <p:spPr bwMode="auto">
          <a:xfrm>
            <a:off x="8138160" y="4064924"/>
            <a:ext cx="2816426" cy="2816427"/>
          </a:xfrm>
          <a:prstGeom prst="rect">
            <a:avLst/>
          </a:prstGeom>
          <a:noFill/>
        </p:spPr>
      </p:pic>
    </p:spTree>
    <p:extLst>
      <p:ext uri="{BB962C8B-B14F-4D97-AF65-F5344CB8AC3E}">
        <p14:creationId xmlns:p14="http://schemas.microsoft.com/office/powerpoint/2010/main" val="1454297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5"/>
            <a:ext cx="6811851" cy="6767848"/>
          </a:xfrm>
        </p:spPr>
        <p:txBody>
          <a:bodyPr>
            <a:normAutofit/>
          </a:bodyPr>
          <a:lstStyle/>
          <a:p>
            <a:r>
              <a:rPr lang="cs-CZ" dirty="0"/>
              <a:t>V molekulární kuchyni se připravují pokrmy ze surovin, které jsou běžně dostupné, upravují se však speciálním způsobem a tvarují do jiné podoby. Například lze z hovězího vývaru, který se ztuží, připravit těstoviny v podobě špaget. Ty se poté pouze ohřejí a podávají. </a:t>
            </a:r>
          </a:p>
          <a:p>
            <a:r>
              <a:rPr lang="cs-CZ" b="1" dirty="0" smtClean="0"/>
              <a:t>změna skupenství, vytváření </a:t>
            </a:r>
            <a:r>
              <a:rPr lang="cs-CZ" b="1" dirty="0"/>
              <a:t>různých </a:t>
            </a:r>
            <a:r>
              <a:rPr lang="cs-CZ" b="1" dirty="0" smtClean="0"/>
              <a:t>gelů.</a:t>
            </a:r>
          </a:p>
          <a:p>
            <a:r>
              <a:rPr lang="cs-CZ" dirty="0" smtClean="0"/>
              <a:t>Je </a:t>
            </a:r>
            <a:r>
              <a:rPr lang="cs-CZ" dirty="0"/>
              <a:t>možné například připravit kaviár pro vegetariány z okurek nebo máty, jedlou hlínu nebo kouřící drink. </a:t>
            </a:r>
            <a:endParaRPr lang="cs-CZ" dirty="0" smtClean="0"/>
          </a:p>
          <a:p>
            <a:r>
              <a:rPr lang="cs-CZ" dirty="0" smtClean="0"/>
              <a:t>Zkušení </a:t>
            </a:r>
            <a:r>
              <a:rPr lang="cs-CZ" dirty="0"/>
              <a:t>kuchaři umí přichystat také pokrm, který vypadá jako volské oko, není však vyroben z vejce, ale z kokosu a pomeranče. </a:t>
            </a:r>
          </a:p>
          <a:p>
            <a:endParaRPr lang="cs-CZ" dirty="0"/>
          </a:p>
        </p:txBody>
      </p:sp>
      <p:pic>
        <p:nvPicPr>
          <p:cNvPr id="4" name="obrázek 3" descr="Kaviár z okurky a volské oko z kokosu a pomeran&amp;ccaron;ového d&amp;zcaron;usu"/>
          <p:cNvPicPr/>
          <p:nvPr/>
        </p:nvPicPr>
        <p:blipFill>
          <a:blip r:embed="rId2" cstate="print"/>
          <a:srcRect/>
          <a:stretch>
            <a:fillRect/>
          </a:stretch>
        </p:blipFill>
        <p:spPr>
          <a:xfrm>
            <a:off x="6811851" y="0"/>
            <a:ext cx="5380149" cy="3705561"/>
          </a:xfrm>
          <a:prstGeom prst="rect">
            <a:avLst/>
          </a:prstGeom>
          <a:noFill/>
          <a:ln>
            <a:noFill/>
            <a:prstDash/>
          </a:ln>
        </p:spPr>
      </p:pic>
      <p:pic>
        <p:nvPicPr>
          <p:cNvPr id="6" name="Picture 2" descr="Резултат с изображение за molekulární mixologie"/>
          <p:cNvPicPr>
            <a:picLocks noChangeAspect="1" noChangeArrowheads="1"/>
          </p:cNvPicPr>
          <p:nvPr/>
        </p:nvPicPr>
        <p:blipFill>
          <a:blip r:embed="rId3" cstate="print"/>
          <a:srcRect/>
          <a:stretch>
            <a:fillRect/>
          </a:stretch>
        </p:blipFill>
        <p:spPr bwMode="auto">
          <a:xfrm>
            <a:off x="7564582" y="3898669"/>
            <a:ext cx="3945774" cy="2959331"/>
          </a:xfrm>
          <a:prstGeom prst="rect">
            <a:avLst/>
          </a:prstGeom>
          <a:noFill/>
        </p:spPr>
      </p:pic>
    </p:spTree>
    <p:extLst>
      <p:ext uri="{BB962C8B-B14F-4D97-AF65-F5344CB8AC3E}">
        <p14:creationId xmlns:p14="http://schemas.microsoft.com/office/powerpoint/2010/main" val="1521767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365124"/>
            <a:ext cx="10515600" cy="6492875"/>
          </a:xfrm>
        </p:spPr>
        <p:txBody>
          <a:bodyPr>
            <a:normAutofit/>
          </a:bodyPr>
          <a:lstStyle/>
          <a:p>
            <a:r>
              <a:rPr lang="cs-CZ" dirty="0"/>
              <a:t>V molekulární gastronomii se více než pánve a hrnce používají injekční stříkačky a tekutý dusík. Během přípravy pokrmů se suroviny nijak neznehodnocují chemikáliemi apod. Právě naopak, molekulární kuchyně je založena na čerstvých surovinách a pečlivé práci kuchaře.</a:t>
            </a:r>
          </a:p>
          <a:p>
            <a:r>
              <a:rPr lang="cs-CZ" dirty="0"/>
              <a:t>Z důvodu nových zážitků během konzumace molekulárních pochutin, se stává velmi oblíbený také </a:t>
            </a:r>
            <a:r>
              <a:rPr lang="cs-CZ" b="1" dirty="0"/>
              <a:t>molekulární catering</a:t>
            </a:r>
            <a:r>
              <a:rPr lang="cs-CZ" dirty="0"/>
              <a:t>, který obohacuje firemní večírky, rodinné oslav nebo narozeninové </a:t>
            </a:r>
            <a:r>
              <a:rPr lang="cs-CZ" dirty="0" err="1"/>
              <a:t>párty</a:t>
            </a:r>
            <a:r>
              <a:rPr lang="cs-CZ" dirty="0"/>
              <a:t>. </a:t>
            </a:r>
          </a:p>
          <a:p>
            <a:r>
              <a:rPr lang="cs-CZ" dirty="0"/>
              <a:t>Nejčastěji se při přípravě pokrmů používá </a:t>
            </a:r>
            <a:r>
              <a:rPr lang="cs-CZ" b="1" dirty="0"/>
              <a:t>kapalný dusík</a:t>
            </a:r>
            <a:r>
              <a:rPr lang="cs-CZ" dirty="0"/>
              <a:t>, který jídlo nejen zchladí, ale také našlehá. Využívá se převážně k výrobě zmrzlin, majonéz, sorbetů nebo ovocných mražených fondue, navíc minimalizuje pravděpodobnost, že se v jídle uchytí nějaké bakterie či jiné škodlivé mikroorganismy.</a:t>
            </a:r>
          </a:p>
          <a:p>
            <a:r>
              <a:rPr lang="cs-CZ" dirty="0"/>
              <a:t>Téměř nezbytnou surovinou jsou pak </a:t>
            </a:r>
            <a:r>
              <a:rPr lang="cs-CZ" b="1" dirty="0"/>
              <a:t>želírovací prostředky</a:t>
            </a:r>
            <a:r>
              <a:rPr lang="cs-CZ" dirty="0"/>
              <a:t>, jako je želatina. Například na kaviár jakékoli chuti je potřebný agar z mořských řas, který se smíchá s ovocnou či zeleninovou šťávou.</a:t>
            </a:r>
          </a:p>
          <a:p>
            <a:endParaRPr lang="cs-CZ" dirty="0"/>
          </a:p>
        </p:txBody>
      </p:sp>
    </p:spTree>
    <p:extLst>
      <p:ext uri="{BB962C8B-B14F-4D97-AF65-F5344CB8AC3E}">
        <p14:creationId xmlns:p14="http://schemas.microsoft.com/office/powerpoint/2010/main" val="1947620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6467302" cy="6492875"/>
          </a:xfrm>
        </p:spPr>
        <p:txBody>
          <a:bodyPr>
            <a:normAutofit fontScale="92500" lnSpcReduction="10000"/>
          </a:bodyPr>
          <a:lstStyle/>
          <a:p>
            <a:r>
              <a:rPr lang="cs-CZ" dirty="0"/>
              <a:t>V molekulární gastronomii se používají </a:t>
            </a:r>
            <a:r>
              <a:rPr lang="cs-CZ" b="1" dirty="0"/>
              <a:t>kvalitní a čerstvé suroviny</a:t>
            </a:r>
            <a:r>
              <a:rPr lang="cs-CZ" dirty="0"/>
              <a:t>, zejména ovoce, zelenina či maso, a technologie, které zachovávají maximum živin. </a:t>
            </a:r>
            <a:endParaRPr lang="cs-CZ" dirty="0" smtClean="0"/>
          </a:p>
          <a:p>
            <a:r>
              <a:rPr lang="cs-CZ" dirty="0" smtClean="0"/>
              <a:t>Jídla </a:t>
            </a:r>
            <a:r>
              <a:rPr lang="cs-CZ" dirty="0"/>
              <a:t>jsou dokonce lépe stravitelná a neztrácejí živiny. </a:t>
            </a:r>
            <a:endParaRPr lang="cs-CZ" dirty="0" smtClean="0"/>
          </a:p>
          <a:p>
            <a:r>
              <a:rPr lang="cs-CZ" b="1" dirty="0" smtClean="0"/>
              <a:t>Používaná </a:t>
            </a:r>
            <a:r>
              <a:rPr lang="cs-CZ" b="1" dirty="0"/>
              <a:t>barviva jsou přírodní, chemikálie slouží jen k přípravě neobvyklých forem pokrmů, nejsou jejich součástí. </a:t>
            </a:r>
            <a:endParaRPr lang="cs-CZ" b="1" dirty="0" smtClean="0"/>
          </a:p>
          <a:p>
            <a:r>
              <a:rPr lang="cs-CZ" b="1" dirty="0" smtClean="0"/>
              <a:t>Pro</a:t>
            </a:r>
            <a:r>
              <a:rPr lang="cs-CZ" b="1" dirty="0"/>
              <a:t> přípravu jídel se také velmi často používají Bio a Fair-</a:t>
            </a:r>
            <a:r>
              <a:rPr lang="cs-CZ" b="1" dirty="0" err="1"/>
              <a:t>trade</a:t>
            </a:r>
            <a:r>
              <a:rPr lang="cs-CZ" b="1" dirty="0"/>
              <a:t> suroviny. </a:t>
            </a:r>
          </a:p>
          <a:p>
            <a:r>
              <a:rPr lang="cs-CZ" dirty="0" smtClean="0"/>
              <a:t>Přesto </a:t>
            </a:r>
            <a:r>
              <a:rPr lang="cs-CZ" dirty="0"/>
              <a:t>není těžké se s ní seznámit i u nás, hotelové restaurace nabízí tříchodové menu molekulární gastronomie, lze navštívit </a:t>
            </a:r>
            <a:r>
              <a:rPr lang="cs-CZ" b="1" dirty="0"/>
              <a:t>molekulární show, </a:t>
            </a:r>
            <a:r>
              <a:rPr lang="cs-CZ" dirty="0"/>
              <a:t>na které se připravuje zmrzlina a ovoce v tekutém dusíku přímo před hosty. Vždy však jde hlavně o zážitek a překvapení.</a:t>
            </a:r>
          </a:p>
          <a:p>
            <a:endParaRPr lang="cs-CZ" dirty="0"/>
          </a:p>
        </p:txBody>
      </p:sp>
      <p:pic>
        <p:nvPicPr>
          <p:cNvPr id="9218" name="Picture 2" descr="Резултат с изображение за molekulární mixologie"/>
          <p:cNvPicPr>
            <a:picLocks noChangeAspect="1" noChangeArrowheads="1"/>
          </p:cNvPicPr>
          <p:nvPr/>
        </p:nvPicPr>
        <p:blipFill>
          <a:blip r:embed="rId2" cstate="print"/>
          <a:srcRect/>
          <a:stretch>
            <a:fillRect/>
          </a:stretch>
        </p:blipFill>
        <p:spPr bwMode="auto">
          <a:xfrm>
            <a:off x="6438112" y="1479665"/>
            <a:ext cx="5721244" cy="3807230"/>
          </a:xfrm>
          <a:prstGeom prst="rect">
            <a:avLst/>
          </a:prstGeom>
          <a:noFill/>
        </p:spPr>
      </p:pic>
    </p:spTree>
    <p:extLst>
      <p:ext uri="{BB962C8B-B14F-4D97-AF65-F5344CB8AC3E}">
        <p14:creationId xmlns:p14="http://schemas.microsoft.com/office/powerpoint/2010/main" val="30096503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0623" y="130138"/>
            <a:ext cx="10515600" cy="1325563"/>
          </a:xfrm>
        </p:spPr>
        <p:txBody>
          <a:bodyPr/>
          <a:lstStyle/>
          <a:p>
            <a:r>
              <a:rPr lang="sk-SK" b="1" cap="small" dirty="0" err="1"/>
              <a:t>Molekulární</a:t>
            </a:r>
            <a:r>
              <a:rPr lang="sk-SK" b="1" cap="small" dirty="0"/>
              <a:t> </a:t>
            </a:r>
            <a:r>
              <a:rPr lang="sk-SK" b="1" cap="small" dirty="0" err="1"/>
              <a:t>mixologie</a:t>
            </a:r>
            <a:r>
              <a:rPr lang="cs-CZ" b="1" cap="small" dirty="0"/>
              <a:t/>
            </a:r>
            <a:br>
              <a:rPr lang="cs-CZ" b="1" cap="small" dirty="0"/>
            </a:br>
            <a:endParaRPr lang="cs-CZ" dirty="0"/>
          </a:p>
        </p:txBody>
      </p:sp>
      <p:sp>
        <p:nvSpPr>
          <p:cNvPr id="3" name="Zástupný symbol pro obsah 2"/>
          <p:cNvSpPr>
            <a:spLocks noGrp="1"/>
          </p:cNvSpPr>
          <p:nvPr>
            <p:ph idx="1"/>
          </p:nvPr>
        </p:nvSpPr>
        <p:spPr>
          <a:xfrm>
            <a:off x="0" y="1030310"/>
            <a:ext cx="6774287" cy="5827690"/>
          </a:xfrm>
        </p:spPr>
        <p:txBody>
          <a:bodyPr>
            <a:normAutofit/>
          </a:bodyPr>
          <a:lstStyle/>
          <a:p>
            <a:r>
              <a:rPr lang="cs-CZ" dirty="0"/>
              <a:t>Molekulární </a:t>
            </a:r>
            <a:r>
              <a:rPr lang="cs-CZ" dirty="0" err="1"/>
              <a:t>mixologie</a:t>
            </a:r>
            <a:r>
              <a:rPr lang="cs-CZ" dirty="0"/>
              <a:t> je obdobou molekulární gastronomie a jedná se o přenesení poznatků z chemie a fyziky do barového prostředí</a:t>
            </a:r>
            <a:r>
              <a:rPr lang="cs-CZ" b="1" dirty="0"/>
              <a:t>. Jedná se o změnu struktury, skupenství, chuti či barvy </a:t>
            </a:r>
            <a:r>
              <a:rPr lang="cs-CZ" dirty="0"/>
              <a:t>jednotlivých ingrediencí a celých koktejlů. </a:t>
            </a:r>
          </a:p>
          <a:p>
            <a:r>
              <a:rPr lang="cs-CZ" dirty="0"/>
              <a:t>Vznikají tak nezvyklé vizuální efekty a chuťové variace, například gin a </a:t>
            </a:r>
            <a:r>
              <a:rPr lang="cs-CZ" dirty="0" err="1"/>
              <a:t>tonic</a:t>
            </a:r>
            <a:r>
              <a:rPr lang="cs-CZ" dirty="0"/>
              <a:t> podávaný jako želé, koktejl </a:t>
            </a:r>
            <a:r>
              <a:rPr lang="cs-CZ" dirty="0" err="1"/>
              <a:t>Mojito</a:t>
            </a:r>
            <a:r>
              <a:rPr lang="cs-CZ" dirty="0"/>
              <a:t> ve formě </a:t>
            </a:r>
            <a:r>
              <a:rPr lang="cs-CZ" dirty="0" smtClean="0"/>
              <a:t>pěny, </a:t>
            </a:r>
            <a:r>
              <a:rPr lang="cs-CZ" dirty="0"/>
              <a:t>nebo </a:t>
            </a:r>
            <a:r>
              <a:rPr lang="cs-CZ" dirty="0" err="1"/>
              <a:t>Cosmopolitan</a:t>
            </a:r>
            <a:r>
              <a:rPr lang="cs-CZ" dirty="0"/>
              <a:t> v podobě perel. Pro vytvoření těchto efektů se využívá suchý led, tekutý dusík, chlorid vápenatý, jedlá soda, želatina a řada dalších ingrediencí.</a:t>
            </a:r>
          </a:p>
          <a:p>
            <a:endParaRPr lang="cs-CZ" dirty="0"/>
          </a:p>
        </p:txBody>
      </p:sp>
      <p:pic>
        <p:nvPicPr>
          <p:cNvPr id="8196" name="Picture 4" descr="Резултат с изображение за molekulární mixologie"/>
          <p:cNvPicPr>
            <a:picLocks noChangeAspect="1" noChangeArrowheads="1"/>
          </p:cNvPicPr>
          <p:nvPr/>
        </p:nvPicPr>
        <p:blipFill>
          <a:blip r:embed="rId2" cstate="print"/>
          <a:srcRect/>
          <a:stretch>
            <a:fillRect/>
          </a:stretch>
        </p:blipFill>
        <p:spPr bwMode="auto">
          <a:xfrm>
            <a:off x="7348450" y="0"/>
            <a:ext cx="3972850" cy="2911402"/>
          </a:xfrm>
          <a:prstGeom prst="rect">
            <a:avLst/>
          </a:prstGeom>
          <a:noFill/>
        </p:spPr>
      </p:pic>
      <p:pic>
        <p:nvPicPr>
          <p:cNvPr id="8198" name="Picture 6" descr="Резултат с изображение за molekulární mixologie"/>
          <p:cNvPicPr>
            <a:picLocks noChangeAspect="1" noChangeArrowheads="1"/>
          </p:cNvPicPr>
          <p:nvPr/>
        </p:nvPicPr>
        <p:blipFill>
          <a:blip r:embed="rId3" cstate="print"/>
          <a:srcRect/>
          <a:stretch>
            <a:fillRect/>
          </a:stretch>
        </p:blipFill>
        <p:spPr bwMode="auto">
          <a:xfrm>
            <a:off x="6601009" y="3141084"/>
            <a:ext cx="5590991" cy="3716916"/>
          </a:xfrm>
          <a:prstGeom prst="rect">
            <a:avLst/>
          </a:prstGeom>
          <a:noFill/>
        </p:spPr>
      </p:pic>
    </p:spTree>
    <p:extLst>
      <p:ext uri="{BB962C8B-B14F-4D97-AF65-F5344CB8AC3E}">
        <p14:creationId xmlns:p14="http://schemas.microsoft.com/office/powerpoint/2010/main" val="11973567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3305"/>
            <a:ext cx="10515600" cy="1325563"/>
          </a:xfrm>
        </p:spPr>
        <p:txBody>
          <a:bodyPr/>
          <a:lstStyle/>
          <a:p>
            <a:r>
              <a:rPr lang="cs-CZ" b="1" dirty="0" err="1"/>
              <a:t>Entomofágie</a:t>
            </a:r>
            <a:r>
              <a:rPr lang="cs-CZ" dirty="0"/>
              <a:t/>
            </a:r>
            <a:br>
              <a:rPr lang="cs-CZ" dirty="0"/>
            </a:br>
            <a:endParaRPr lang="cs-CZ" dirty="0"/>
          </a:p>
        </p:txBody>
      </p:sp>
      <p:sp>
        <p:nvSpPr>
          <p:cNvPr id="3" name="Zástupný symbol pro obsah 2"/>
          <p:cNvSpPr>
            <a:spLocks noGrp="1"/>
          </p:cNvSpPr>
          <p:nvPr>
            <p:ph idx="1"/>
          </p:nvPr>
        </p:nvSpPr>
        <p:spPr>
          <a:xfrm>
            <a:off x="1" y="1056068"/>
            <a:ext cx="6168044" cy="5801932"/>
          </a:xfrm>
        </p:spPr>
        <p:txBody>
          <a:bodyPr>
            <a:normAutofit fontScale="92500" lnSpcReduction="20000"/>
          </a:bodyPr>
          <a:lstStyle/>
          <a:p>
            <a:r>
              <a:rPr lang="cs-CZ" dirty="0"/>
              <a:t>V dnešní době hrozby blížící se potravinové krize a odklonu k alternativním způsobům stravování a zdravé výživy přicházejí znovu do popředí v minulých letech často opakovaná témata, jako využití hmyzu v lidské stravě. </a:t>
            </a:r>
          </a:p>
          <a:p>
            <a:r>
              <a:rPr lang="cs-CZ" b="1" dirty="0"/>
              <a:t>Využití hmyzu jako potravy </a:t>
            </a:r>
            <a:r>
              <a:rPr lang="cs-CZ" dirty="0"/>
              <a:t>je zcela běžná záležitost ve většině zemí světa. V Africe, jihovýchodní Asii a severní část Latinské Ameriky nejen, že na konzumaci hmyzu doslova závisí lidské životy, ale tato početná skupina živočichů je především vyhledávanou lahůdkou -  v Japonsku jsou běžně k dostání dárkové koše plné jedlého hmyzu. Hmyz je ve vyspělých zemích považován za něco exotického a často i znak zaostalosti zemí, kde se hmyz konzumuje. </a:t>
            </a:r>
          </a:p>
          <a:p>
            <a:endParaRPr lang="cs-CZ" dirty="0"/>
          </a:p>
        </p:txBody>
      </p:sp>
      <p:pic>
        <p:nvPicPr>
          <p:cNvPr id="7170" name="Picture 2" descr="Резултат с изображение за entomofágie"/>
          <p:cNvPicPr>
            <a:picLocks noChangeAspect="1" noChangeArrowheads="1"/>
          </p:cNvPicPr>
          <p:nvPr/>
        </p:nvPicPr>
        <p:blipFill>
          <a:blip r:embed="rId2" cstate="print"/>
          <a:srcRect/>
          <a:stretch>
            <a:fillRect/>
          </a:stretch>
        </p:blipFill>
        <p:spPr bwMode="auto">
          <a:xfrm>
            <a:off x="6194367" y="1056067"/>
            <a:ext cx="5997633" cy="4675031"/>
          </a:xfrm>
          <a:prstGeom prst="rect">
            <a:avLst/>
          </a:prstGeom>
          <a:noFill/>
        </p:spPr>
      </p:pic>
    </p:spTree>
    <p:extLst>
      <p:ext uri="{BB962C8B-B14F-4D97-AF65-F5344CB8AC3E}">
        <p14:creationId xmlns:p14="http://schemas.microsoft.com/office/powerpoint/2010/main" val="335331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0350" y="764704"/>
            <a:ext cx="6057900" cy="1143000"/>
          </a:xfrm>
        </p:spPr>
        <p:txBody>
          <a:bodyPr>
            <a:noAutofit/>
          </a:bodyPr>
          <a:lstStyle/>
          <a:p>
            <a:pPr lvl="1" algn="ctr" rtl="0">
              <a:spcBef>
                <a:spcPct val="0"/>
              </a:spcBef>
            </a:pPr>
            <a:r>
              <a:rPr lang="cs-CZ" sz="4400" b="1" dirty="0" err="1"/>
              <a:t>Entomofágie</a:t>
            </a:r>
            <a:r>
              <a:rPr lang="cs-CZ" sz="4400" dirty="0"/>
              <a:t/>
            </a:r>
            <a:br>
              <a:rPr lang="cs-CZ" sz="4400" dirty="0"/>
            </a:br>
            <a:endParaRPr lang="cs-CZ" sz="4400" dirty="0"/>
          </a:p>
        </p:txBody>
      </p:sp>
      <p:sp>
        <p:nvSpPr>
          <p:cNvPr id="3" name="Zástupný symbol pro obsah 2"/>
          <p:cNvSpPr>
            <a:spLocks noGrp="1"/>
          </p:cNvSpPr>
          <p:nvPr>
            <p:ph sz="half" idx="1"/>
          </p:nvPr>
        </p:nvSpPr>
        <p:spPr>
          <a:xfrm>
            <a:off x="0" y="305272"/>
            <a:ext cx="5134781" cy="6552728"/>
          </a:xfrm>
        </p:spPr>
        <p:txBody>
          <a:bodyPr>
            <a:normAutofit/>
          </a:bodyPr>
          <a:lstStyle/>
          <a:p>
            <a:r>
              <a:rPr lang="cs-CZ" dirty="0" smtClean="0"/>
              <a:t>Vy</a:t>
            </a:r>
            <a:r>
              <a:rPr lang="cs-CZ" dirty="0"/>
              <a:t>užití hmyzu jako </a:t>
            </a:r>
            <a:r>
              <a:rPr lang="cs-CZ" dirty="0" smtClean="0"/>
              <a:t>potravy, vysoce </a:t>
            </a:r>
            <a:r>
              <a:rPr lang="cs-CZ" dirty="0"/>
              <a:t>kvalitní bílkoviny, a to až v 80 % hmotnosti jejich </a:t>
            </a:r>
            <a:r>
              <a:rPr lang="cs-CZ" dirty="0" smtClean="0"/>
              <a:t>těla, nenasycené mastné kyseliny, málo tuku, bez odpadu.</a:t>
            </a:r>
          </a:p>
          <a:p>
            <a:r>
              <a:rPr lang="cs-CZ" dirty="0"/>
              <a:t>Řád </a:t>
            </a:r>
            <a:r>
              <a:rPr lang="cs-CZ" dirty="0" err="1"/>
              <a:t>Insecta</a:t>
            </a:r>
            <a:r>
              <a:rPr lang="cs-CZ" dirty="0"/>
              <a:t> </a:t>
            </a:r>
            <a:r>
              <a:rPr lang="cs-CZ" dirty="0" smtClean="0"/>
              <a:t>- široké </a:t>
            </a:r>
            <a:r>
              <a:rPr lang="cs-CZ" dirty="0"/>
              <a:t>spektrum jedlých druhů, od klasických moučných červů, termitů a mravenců, přes larvy vos a včel až po sarančata, cvrčky a brouky</a:t>
            </a:r>
            <a:r>
              <a:rPr lang="cs-CZ" dirty="0" smtClean="0"/>
              <a:t>.</a:t>
            </a:r>
          </a:p>
          <a:p>
            <a:r>
              <a:rPr lang="cs-CZ" dirty="0"/>
              <a:t>Hmyz je blízký příbuzný humrům a krevetám (patří do stejného kmene) a je stejně chutný. </a:t>
            </a:r>
            <a:endParaRPr lang="cs-CZ" dirty="0" smtClean="0"/>
          </a:p>
        </p:txBody>
      </p:sp>
      <p:pic>
        <p:nvPicPr>
          <p:cNvPr id="5" name="obrázek 1" descr="Petr Ocknecht"/>
          <p:cNvPicPr>
            <a:picLocks noGrp="1"/>
          </p:cNvPicPr>
          <p:nvPr>
            <p:ph sz="half" idx="2"/>
          </p:nvPr>
        </p:nvPicPr>
        <p:blipFill>
          <a:blip r:embed="rId2" cstate="print"/>
          <a:srcRect/>
          <a:stretch>
            <a:fillRect/>
          </a:stretch>
        </p:blipFill>
        <p:spPr>
          <a:xfrm>
            <a:off x="5460641" y="1545465"/>
            <a:ext cx="6297769" cy="4559121"/>
          </a:xfrm>
          <a:prstGeom prst="rect">
            <a:avLst/>
          </a:prstGeom>
          <a:noFill/>
          <a:ln>
            <a:noFill/>
            <a:prstDash/>
          </a:ln>
        </p:spPr>
      </p:pic>
    </p:spTree>
    <p:extLst>
      <p:ext uri="{BB962C8B-B14F-4D97-AF65-F5344CB8AC3E}">
        <p14:creationId xmlns:p14="http://schemas.microsoft.com/office/powerpoint/2010/main" val="26053440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365124"/>
            <a:ext cx="5328458" cy="6492875"/>
          </a:xfrm>
        </p:spPr>
        <p:txBody>
          <a:bodyPr>
            <a:normAutofit fontScale="85000" lnSpcReduction="10000"/>
          </a:bodyPr>
          <a:lstStyle/>
          <a:p>
            <a:r>
              <a:rPr lang="cs-CZ" b="1" dirty="0" smtClean="0"/>
              <a:t>Hmyz </a:t>
            </a:r>
            <a:r>
              <a:rPr lang="cs-CZ" b="1" dirty="0"/>
              <a:t>jako </a:t>
            </a:r>
            <a:r>
              <a:rPr lang="cs-CZ" b="1" dirty="0" smtClean="0"/>
              <a:t>potrava </a:t>
            </a:r>
            <a:r>
              <a:rPr lang="cs-CZ" b="1" dirty="0"/>
              <a:t>je zcela běžná záležitost ve většině zemí světa</a:t>
            </a:r>
            <a:r>
              <a:rPr lang="cs-CZ" dirty="0"/>
              <a:t>. V Africe, jihovýchodní Asii a severní část Latinské Ameriky nejen, že </a:t>
            </a:r>
            <a:r>
              <a:rPr lang="cs-CZ" b="1" dirty="0"/>
              <a:t>na konzumaci hmyzu doslova závisí lidské životy</a:t>
            </a:r>
            <a:r>
              <a:rPr lang="cs-CZ" dirty="0"/>
              <a:t>, ale tato početná skupina živočichů je především vyhledávanou lahůdkou -  v Japonsku jsou běžně k dostání dárkové koše plné jedlého hmyzu. </a:t>
            </a:r>
            <a:endParaRPr lang="cs-CZ" dirty="0" smtClean="0"/>
          </a:p>
          <a:p>
            <a:r>
              <a:rPr lang="cs-CZ" dirty="0" smtClean="0"/>
              <a:t>Hmyz obsahuje vysoce </a:t>
            </a:r>
            <a:r>
              <a:rPr lang="cs-CZ" b="1" dirty="0" smtClean="0"/>
              <a:t>kvalitní bílkoviny, a to až v 80 % </a:t>
            </a:r>
            <a:r>
              <a:rPr lang="cs-CZ" dirty="0" smtClean="0"/>
              <a:t>hmotnosti jejich těla. Obsah tuku kolísá, některý hmyz je velmi tučný. Vzhledem k obsahu nenasycených mastných kyselin může být hmyz kvalitou </a:t>
            </a:r>
            <a:r>
              <a:rPr lang="cs-CZ" b="1" dirty="0" smtClean="0"/>
              <a:t>přirovnáván k masu drůbeže či ryb</a:t>
            </a:r>
            <a:r>
              <a:rPr lang="cs-CZ" dirty="0" smtClean="0"/>
              <a:t>. </a:t>
            </a:r>
          </a:p>
          <a:p>
            <a:r>
              <a:rPr lang="cs-CZ" dirty="0" smtClean="0"/>
              <a:t>Na rozdíl od jiných živočichů, ze kterých až 40 % živé hmotnosti tvoří nevyužitelný odpad je ve většině případů možno hmyz konzumovat celý. </a:t>
            </a:r>
          </a:p>
        </p:txBody>
      </p:sp>
      <p:pic>
        <p:nvPicPr>
          <p:cNvPr id="5122" name="Picture 2" descr="Свързано изображение"/>
          <p:cNvPicPr>
            <a:picLocks noChangeAspect="1" noChangeArrowheads="1"/>
          </p:cNvPicPr>
          <p:nvPr/>
        </p:nvPicPr>
        <p:blipFill>
          <a:blip r:embed="rId2" cstate="print"/>
          <a:srcRect/>
          <a:stretch>
            <a:fillRect/>
          </a:stretch>
        </p:blipFill>
        <p:spPr bwMode="auto">
          <a:xfrm>
            <a:off x="5275129" y="1005839"/>
            <a:ext cx="6916871" cy="4618933"/>
          </a:xfrm>
          <a:prstGeom prst="rect">
            <a:avLst/>
          </a:prstGeom>
          <a:noFill/>
        </p:spPr>
      </p:pic>
    </p:spTree>
    <p:extLst>
      <p:ext uri="{BB962C8B-B14F-4D97-AF65-F5344CB8AC3E}">
        <p14:creationId xmlns:p14="http://schemas.microsoft.com/office/powerpoint/2010/main" val="880430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41316" y="299258"/>
            <a:ext cx="5336771" cy="6558742"/>
          </a:xfrm>
        </p:spPr>
        <p:txBody>
          <a:bodyPr>
            <a:normAutofit lnSpcReduction="10000"/>
          </a:bodyPr>
          <a:lstStyle/>
          <a:p>
            <a:r>
              <a:rPr lang="cs-CZ" dirty="0"/>
              <a:t>V Československu vyšlo již v roce </a:t>
            </a:r>
            <a:r>
              <a:rPr lang="cs-CZ" b="1" dirty="0"/>
              <a:t>1928 p</a:t>
            </a:r>
            <a:r>
              <a:rPr lang="cs-CZ" dirty="0"/>
              <a:t>áté přepracované vydání Nejnovější ilustrované kuchařské knihy od Luisy Ondráčkové, kde na 15. straně je recept na Chroustovou polévku (pro 6 osob): </a:t>
            </a:r>
          </a:p>
          <a:p>
            <a:pPr marL="0" indent="0">
              <a:buNone/>
            </a:pPr>
            <a:r>
              <a:rPr lang="cs-CZ" i="1" dirty="0"/>
              <a:t>1/4 kg chroustů ve studené vodě omytých vhoď do horké vody, přidej všechnu kořínkovou zeleninu, kmínu, trochu soli a nechej v ní zapěniti jemně sekanou zelenou petržel. Vodu z chroustů sceď, zalij jí připravenou zásmažkou a nechej chvíli povařiti. Pak zakvedluj do polévky 2 žloutky se 6 lžícemi husté smetany. </a:t>
            </a:r>
            <a:endParaRPr lang="cs-CZ" dirty="0"/>
          </a:p>
          <a:p>
            <a:endParaRPr lang="cs-CZ" dirty="0"/>
          </a:p>
        </p:txBody>
      </p:sp>
      <p:pic>
        <p:nvPicPr>
          <p:cNvPr id="4098" name="Picture 2" descr="Резултат с изображение за entomofágie"/>
          <p:cNvPicPr>
            <a:picLocks noChangeAspect="1" noChangeArrowheads="1"/>
          </p:cNvPicPr>
          <p:nvPr/>
        </p:nvPicPr>
        <p:blipFill>
          <a:blip r:embed="rId2" cstate="print"/>
          <a:srcRect/>
          <a:stretch>
            <a:fillRect/>
          </a:stretch>
        </p:blipFill>
        <p:spPr bwMode="auto">
          <a:xfrm>
            <a:off x="5573300" y="1654234"/>
            <a:ext cx="6611345" cy="3773978"/>
          </a:xfrm>
          <a:prstGeom prst="rect">
            <a:avLst/>
          </a:prstGeom>
          <a:noFill/>
        </p:spPr>
      </p:pic>
    </p:spTree>
    <p:extLst>
      <p:ext uri="{BB962C8B-B14F-4D97-AF65-F5344CB8AC3E}">
        <p14:creationId xmlns:p14="http://schemas.microsoft.com/office/powerpoint/2010/main" val="413845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244698"/>
            <a:ext cx="3992451" cy="6613301"/>
          </a:xfrm>
        </p:spPr>
        <p:txBody>
          <a:bodyPr>
            <a:normAutofit/>
          </a:bodyPr>
          <a:lstStyle/>
          <a:p>
            <a:r>
              <a:rPr lang="cs-CZ" dirty="0"/>
              <a:t>Díky tomuto trendu roste poptávka zkušenějších turistů po </a:t>
            </a:r>
            <a:r>
              <a:rPr lang="cs-CZ" b="1" dirty="0"/>
              <a:t>kvalitě, pohodlí a bezpečnosti</a:t>
            </a:r>
            <a:r>
              <a:rPr lang="cs-CZ" dirty="0"/>
              <a:t>, možnosti bohatého </a:t>
            </a:r>
            <a:r>
              <a:rPr lang="cs-CZ" b="1" dirty="0"/>
              <a:t>výběru</a:t>
            </a:r>
            <a:r>
              <a:rPr lang="cs-CZ" dirty="0"/>
              <a:t> jídel. </a:t>
            </a:r>
            <a:endParaRPr lang="cs-CZ" dirty="0" smtClean="0"/>
          </a:p>
          <a:p>
            <a:r>
              <a:rPr lang="cs-CZ" dirty="0" smtClean="0"/>
              <a:t>Ti </a:t>
            </a:r>
            <a:r>
              <a:rPr lang="cs-CZ" b="1" dirty="0"/>
              <a:t>zcestovalejší </a:t>
            </a:r>
            <a:r>
              <a:rPr lang="cs-CZ" dirty="0"/>
              <a:t>mají již zkušenost se středomořskou, asijskou, jihoamerickou, nebo mexickou stravou a vyžadují </a:t>
            </a:r>
            <a:r>
              <a:rPr lang="cs-CZ" b="1" dirty="0"/>
              <a:t>autenticitu</a:t>
            </a:r>
            <a:r>
              <a:rPr lang="cs-CZ" dirty="0"/>
              <a:t> i za vyšší </a:t>
            </a:r>
            <a:r>
              <a:rPr lang="cs-CZ" dirty="0" smtClean="0"/>
              <a:t>cenu.</a:t>
            </a:r>
            <a:endParaRPr lang="cs-CZ" dirty="0"/>
          </a:p>
          <a:p>
            <a:endParaRPr lang="cs-CZ" dirty="0"/>
          </a:p>
        </p:txBody>
      </p:sp>
      <p:pic>
        <p:nvPicPr>
          <p:cNvPr id="3074" name="Picture 2" descr="Výsledek obrázku pro moderní &amp;zcaron;ivotní sty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574" y="965915"/>
            <a:ext cx="8268235" cy="551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81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0"/>
            <a:ext cx="4729942" cy="6857999"/>
          </a:xfrm>
        </p:spPr>
        <p:txBody>
          <a:bodyPr>
            <a:normAutofit lnSpcReduction="10000"/>
          </a:bodyPr>
          <a:lstStyle/>
          <a:p>
            <a:r>
              <a:rPr lang="cs-CZ" dirty="0"/>
              <a:t>Chovy hmyzu jsou již dnes na vysoké úrovni, dodržují přísné hygienické podmínky, kvalitní krmiva a pravidelně je kontroluje veterinář. Proto není problém v dnešní době nakoupit na českém trhu kvalitní hmyz bez zdravotních rizik. </a:t>
            </a:r>
            <a:endParaRPr lang="cs-CZ" dirty="0" smtClean="0"/>
          </a:p>
          <a:p>
            <a:r>
              <a:rPr lang="cs-CZ" b="1" dirty="0" smtClean="0"/>
              <a:t>Výživová </a:t>
            </a:r>
            <a:r>
              <a:rPr lang="cs-CZ" b="1" dirty="0"/>
              <a:t>hodnota hmyzu je srovnatelná s dnes běžně konzumovanou stravou. </a:t>
            </a:r>
            <a:endParaRPr lang="cs-CZ" b="1" dirty="0" smtClean="0"/>
          </a:p>
          <a:p>
            <a:r>
              <a:rPr lang="cs-CZ" dirty="0" smtClean="0"/>
              <a:t>Strava</a:t>
            </a:r>
            <a:r>
              <a:rPr lang="cs-CZ" dirty="0"/>
              <a:t>, kterou je hmyz krmen, ovlivní jeho budoucí výživnost. </a:t>
            </a:r>
          </a:p>
          <a:p>
            <a:r>
              <a:rPr lang="cs-CZ" dirty="0" smtClean="0"/>
              <a:t>Cca </a:t>
            </a:r>
            <a:r>
              <a:rPr lang="cs-CZ" dirty="0"/>
              <a:t>500 g sarančat kompletně pokryje denní příjem bílkovin dospělého muže. </a:t>
            </a:r>
          </a:p>
          <a:p>
            <a:endParaRPr lang="cs-CZ" dirty="0"/>
          </a:p>
        </p:txBody>
      </p:sp>
      <p:pic>
        <p:nvPicPr>
          <p:cNvPr id="3074" name="Picture 2" descr="Резултат с изображение за entomofágie"/>
          <p:cNvPicPr>
            <a:picLocks noChangeAspect="1" noChangeArrowheads="1"/>
          </p:cNvPicPr>
          <p:nvPr/>
        </p:nvPicPr>
        <p:blipFill>
          <a:blip r:embed="rId2" cstate="print"/>
          <a:srcRect/>
          <a:stretch>
            <a:fillRect/>
          </a:stretch>
        </p:blipFill>
        <p:spPr bwMode="auto">
          <a:xfrm>
            <a:off x="4664297" y="1288473"/>
            <a:ext cx="7519820" cy="4189614"/>
          </a:xfrm>
          <a:prstGeom prst="rect">
            <a:avLst/>
          </a:prstGeom>
          <a:noFill/>
        </p:spPr>
      </p:pic>
    </p:spTree>
    <p:extLst>
      <p:ext uri="{BB962C8B-B14F-4D97-AF65-F5344CB8AC3E}">
        <p14:creationId xmlns:p14="http://schemas.microsoft.com/office/powerpoint/2010/main" val="367740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normAutofit fontScale="90000"/>
          </a:bodyPr>
          <a:lstStyle/>
          <a:p>
            <a:r>
              <a:rPr lang="cs-CZ" dirty="0"/>
              <a:t> </a:t>
            </a:r>
            <a:br>
              <a:rPr lang="cs-CZ" dirty="0"/>
            </a:br>
            <a:r>
              <a:rPr lang="cs-CZ" b="1" dirty="0" smtClean="0"/>
              <a:t>2. Zdraví </a:t>
            </a:r>
            <a:r>
              <a:rPr lang="cs-CZ" b="1" dirty="0"/>
              <a:t>a certifikovaná kvalita</a:t>
            </a:r>
            <a:r>
              <a:rPr lang="cs-CZ" dirty="0"/>
              <a:t/>
            </a:r>
            <a:br>
              <a:rPr lang="cs-CZ" dirty="0"/>
            </a:br>
            <a:endParaRPr lang="cs-CZ" dirty="0"/>
          </a:p>
        </p:txBody>
      </p:sp>
      <p:sp>
        <p:nvSpPr>
          <p:cNvPr id="3" name="Zástupný symbol pro obsah 2"/>
          <p:cNvSpPr>
            <a:spLocks noGrp="1"/>
          </p:cNvSpPr>
          <p:nvPr>
            <p:ph idx="1"/>
          </p:nvPr>
        </p:nvSpPr>
        <p:spPr>
          <a:xfrm>
            <a:off x="838200" y="1068946"/>
            <a:ext cx="10515600" cy="6156102"/>
          </a:xfrm>
        </p:spPr>
        <p:txBody>
          <a:bodyPr>
            <a:normAutofit/>
          </a:bodyPr>
          <a:lstStyle/>
          <a:p>
            <a:r>
              <a:rPr lang="cs-CZ" dirty="0"/>
              <a:t>Uvědomování si významu </a:t>
            </a:r>
            <a:r>
              <a:rPr lang="cs-CZ" dirty="0" smtClean="0"/>
              <a:t>zdraví,</a:t>
            </a:r>
          </a:p>
          <a:p>
            <a:r>
              <a:rPr lang="cs-CZ" dirty="0" smtClean="0"/>
              <a:t>turisté </a:t>
            </a:r>
            <a:r>
              <a:rPr lang="cs-CZ" dirty="0"/>
              <a:t>se stále častěji vyhýbají destinacím, které jsou chápány jako méně zdravé a roste poptávka po </a:t>
            </a:r>
            <a:r>
              <a:rPr lang="cs-CZ" b="1" dirty="0"/>
              <a:t>zdravých jídlech s nízkým obsahem tuků a škodlivých </a:t>
            </a:r>
            <a:r>
              <a:rPr lang="cs-CZ" b="1" dirty="0" smtClean="0"/>
              <a:t>látek</a:t>
            </a:r>
            <a:r>
              <a:rPr lang="cs-CZ" dirty="0" smtClean="0"/>
              <a:t>,</a:t>
            </a:r>
          </a:p>
          <a:p>
            <a:r>
              <a:rPr lang="cs-CZ" dirty="0" smtClean="0"/>
              <a:t>zvýšený </a:t>
            </a:r>
            <a:r>
              <a:rPr lang="cs-CZ" dirty="0"/>
              <a:t>zájem o jistotu a </a:t>
            </a:r>
            <a:r>
              <a:rPr lang="cs-CZ" b="1" dirty="0" smtClean="0"/>
              <a:t>bezpečí,</a:t>
            </a:r>
            <a:r>
              <a:rPr lang="cs-CZ" dirty="0" smtClean="0"/>
              <a:t> </a:t>
            </a:r>
          </a:p>
          <a:p>
            <a:r>
              <a:rPr lang="cs-CZ" dirty="0" smtClean="0"/>
              <a:t>potřeba jíst zdravě - od </a:t>
            </a:r>
            <a:r>
              <a:rPr lang="cs-CZ" dirty="0"/>
              <a:t>roku 1983. Příchod „nové kuchyně“ a její vstup do dosavadních stravovacích návyků představuje „</a:t>
            </a:r>
            <a:r>
              <a:rPr lang="cs-CZ" b="1" dirty="0"/>
              <a:t>znovunalezenou“ cestu ke zdravé stravě</a:t>
            </a:r>
            <a:r>
              <a:rPr lang="cs-CZ" dirty="0"/>
              <a:t>. </a:t>
            </a:r>
          </a:p>
          <a:p>
            <a:r>
              <a:rPr lang="cs-CZ" dirty="0"/>
              <a:t>Roste zájem veřejnosti o biopotraviny.</a:t>
            </a:r>
            <a:r>
              <a:rPr lang="cs-CZ" i="1" dirty="0"/>
              <a:t> </a:t>
            </a:r>
            <a:endParaRPr lang="cs-CZ" i="1" dirty="0" smtClean="0"/>
          </a:p>
          <a:p>
            <a:pPr marL="0" indent="0">
              <a:buNone/>
            </a:pPr>
            <a:r>
              <a:rPr lang="cs-CZ" b="1" i="1" dirty="0" smtClean="0"/>
              <a:t>Biopotraviny</a:t>
            </a:r>
            <a:r>
              <a:rPr lang="cs-CZ" dirty="0" smtClean="0"/>
              <a:t> </a:t>
            </a:r>
            <a:r>
              <a:rPr lang="cs-CZ" dirty="0"/>
              <a:t>jsou výhradně produkty ekologického zemědělství. K výrobě biopotravin může být použito také surovin zemědělského </a:t>
            </a:r>
            <a:r>
              <a:rPr lang="cs-CZ" dirty="0" smtClean="0"/>
              <a:t>původu, </a:t>
            </a:r>
            <a:r>
              <a:rPr lang="cs-CZ" dirty="0"/>
              <a:t>nepocházejících z ekologického zemědělství nebo z přechodného období v množství, které nesmí přesáhnout 30 %. </a:t>
            </a:r>
          </a:p>
        </p:txBody>
      </p:sp>
    </p:spTree>
    <p:extLst>
      <p:ext uri="{BB962C8B-B14F-4D97-AF65-F5344CB8AC3E}">
        <p14:creationId xmlns:p14="http://schemas.microsoft.com/office/powerpoint/2010/main" val="90735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1" y="2318196"/>
            <a:ext cx="12192000" cy="4539803"/>
          </a:xfrm>
        </p:spPr>
        <p:txBody>
          <a:bodyPr>
            <a:normAutofit lnSpcReduction="10000"/>
          </a:bodyPr>
          <a:lstStyle/>
          <a:p>
            <a:pPr marL="0" indent="0">
              <a:buNone/>
            </a:pPr>
            <a:r>
              <a:rPr lang="cs-CZ" b="1" dirty="0"/>
              <a:t>Bioprodukty</a:t>
            </a:r>
            <a:r>
              <a:rPr lang="cs-CZ" dirty="0"/>
              <a:t> jsou tedy suroviny rostlinného nebo živočišného původu, které pocházejí z produkce ekologického zemědělství a splňují podmínky uvedené v Nařízení Rady 2092/91 ES a v zákoně č. 242/2000 Sb., o ekologickém </a:t>
            </a:r>
            <a:r>
              <a:rPr lang="cs-CZ" dirty="0" smtClean="0"/>
              <a:t>zemědělství, </a:t>
            </a:r>
            <a:r>
              <a:rPr lang="cs-CZ" dirty="0"/>
              <a:t>které je šetrné k přírodě, nesmí se pro výrobu – produkci biopotravin používat chemických přípravků, např. hnojiv minerálního původu, hormonů či pesticidů, které brání běhu přirozených procesů v přírodě. Zakázány jsou i geneticky změněné organismy a přídatné látky, které se běžně využívají v potravinářství. Pokud jsou tyto podmínky splněny, biopotraviny mohou nést značkou BIO. </a:t>
            </a:r>
          </a:p>
          <a:p>
            <a:pPr marL="0" indent="0">
              <a:buNone/>
            </a:pPr>
            <a:r>
              <a:rPr lang="cs-CZ" dirty="0"/>
              <a:t>Celkový počet firem, které se do produkce biopotravin zapojují, se </a:t>
            </a:r>
            <a:r>
              <a:rPr lang="cs-CZ" dirty="0" smtClean="0"/>
              <a:t>stále </a:t>
            </a:r>
            <a:r>
              <a:rPr lang="cs-CZ" dirty="0"/>
              <a:t>zvětšuje. Jsou to např. mlékárny, pekárny či uzenáři. Stále velké množství </a:t>
            </a:r>
            <a:r>
              <a:rPr lang="cs-CZ" b="1" dirty="0"/>
              <a:t>biopotravin</a:t>
            </a:r>
            <a:r>
              <a:rPr lang="cs-CZ" dirty="0"/>
              <a:t> pochází z </a:t>
            </a:r>
            <a:r>
              <a:rPr lang="cs-CZ" dirty="0" smtClean="0"/>
              <a:t>produkce</a:t>
            </a:r>
            <a:r>
              <a:rPr lang="cs-CZ" dirty="0"/>
              <a:t> jiných zemí EU, jako je Německo, Itálie nebo Rakousko. Tyto země mají mnohdy tradici </a:t>
            </a:r>
            <a:r>
              <a:rPr lang="cs-CZ" b="1" dirty="0"/>
              <a:t>ekologického zemědělství</a:t>
            </a:r>
            <a:r>
              <a:rPr lang="cs-CZ" dirty="0"/>
              <a:t> delší.</a:t>
            </a:r>
          </a:p>
          <a:p>
            <a:endParaRPr lang="cs-CZ" dirty="0"/>
          </a:p>
        </p:txBody>
      </p:sp>
      <p:pic>
        <p:nvPicPr>
          <p:cNvPr id="6146" name="Picture 2" descr="Výsledek obrázku pro bio produk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59876" cy="233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98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7159" y="382385"/>
            <a:ext cx="10515600" cy="1325563"/>
          </a:xfrm>
        </p:spPr>
        <p:txBody>
          <a:bodyPr/>
          <a:lstStyle/>
          <a:p>
            <a:r>
              <a:rPr lang="cs-CZ" b="1" dirty="0"/>
              <a:t>Certifikovaná kvalita - </a:t>
            </a:r>
            <a:r>
              <a:rPr lang="cs-CZ" b="1" dirty="0" err="1"/>
              <a:t>Michelinské</a:t>
            </a:r>
            <a:r>
              <a:rPr lang="cs-CZ" b="1" dirty="0"/>
              <a:t> hvězdičky</a:t>
            </a:r>
            <a:r>
              <a:rPr lang="cs-CZ" dirty="0"/>
              <a:t/>
            </a:r>
            <a:br>
              <a:rPr lang="cs-CZ" dirty="0"/>
            </a:br>
            <a:endParaRPr lang="cs-CZ" dirty="0"/>
          </a:p>
        </p:txBody>
      </p:sp>
      <p:sp>
        <p:nvSpPr>
          <p:cNvPr id="3" name="Zástupný symbol pro obsah 2"/>
          <p:cNvSpPr>
            <a:spLocks noGrp="1"/>
          </p:cNvSpPr>
          <p:nvPr>
            <p:ph idx="1"/>
          </p:nvPr>
        </p:nvSpPr>
        <p:spPr>
          <a:xfrm>
            <a:off x="2055136" y="1219098"/>
            <a:ext cx="8511862" cy="5937161"/>
          </a:xfrm>
        </p:spPr>
        <p:txBody>
          <a:bodyPr>
            <a:normAutofit/>
          </a:bodyPr>
          <a:lstStyle/>
          <a:p>
            <a:r>
              <a:rPr lang="cs-CZ" dirty="0"/>
              <a:t>Cenu jídla většinou tvoří několik položek, roli hraje jméno mistra kuchaře, jedinečnost ingrediencí, nápad a pověst restaurace. Ty opravdu nejlepší se mohou pyšnit vyznamenáním v podobě </a:t>
            </a:r>
            <a:r>
              <a:rPr lang="cs-CZ" b="1" dirty="0" err="1"/>
              <a:t>michelinské</a:t>
            </a:r>
            <a:r>
              <a:rPr lang="cs-CZ" b="1" dirty="0"/>
              <a:t> hvězdičky</a:t>
            </a:r>
            <a:r>
              <a:rPr lang="cs-CZ" dirty="0"/>
              <a:t>. </a:t>
            </a:r>
          </a:p>
        </p:txBody>
      </p:sp>
      <p:pic>
        <p:nvPicPr>
          <p:cNvPr id="5" name="Picture 4" descr="Výsledek obrázku pro Michelinské hv&amp;ecaron;zdi&amp;ccaron;k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363" y="2942399"/>
            <a:ext cx="2768126" cy="270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9963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6645</Words>
  <Application>Microsoft Office PowerPoint</Application>
  <PresentationFormat>Širokoúhlá obrazovka</PresentationFormat>
  <Paragraphs>270</Paragraphs>
  <Slides>60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60</vt:i4>
      </vt:variant>
    </vt:vector>
  </HeadingPairs>
  <TitlesOfParts>
    <vt:vector size="66" baseType="lpstr">
      <vt:lpstr>Arial</vt:lpstr>
      <vt:lpstr>Calibri</vt:lpstr>
      <vt:lpstr>Calibri Light</vt:lpstr>
      <vt:lpstr>Times New Roman</vt:lpstr>
      <vt:lpstr>Trebuchet MS</vt:lpstr>
      <vt:lpstr>Motiv Office</vt:lpstr>
      <vt:lpstr>Světové gastronomické trendy, charakteristika a vývoj </vt:lpstr>
      <vt:lpstr>Prezentace aplikace PowerPoint</vt:lpstr>
      <vt:lpstr>Prezentace aplikace PowerPoint</vt:lpstr>
      <vt:lpstr>Významné trendy, které ovlivňují vývoj světové gastronomie, její nabídku a služby jsou:  </vt:lpstr>
      <vt:lpstr>Prezentace aplikace PowerPoint</vt:lpstr>
      <vt:lpstr>Prezentace aplikace PowerPoint</vt:lpstr>
      <vt:lpstr>  2. Zdraví a certifikovaná kvalita </vt:lpstr>
      <vt:lpstr>Prezentace aplikace PowerPoint</vt:lpstr>
      <vt:lpstr>Certifikovaná kvalita - Michelinské hvězdičky </vt:lpstr>
      <vt:lpstr>Prezentace aplikace PowerPoint</vt:lpstr>
      <vt:lpstr>Prezentace aplikace PowerPoint</vt:lpstr>
      <vt:lpstr>Prezentace aplikace PowerPoint</vt:lpstr>
      <vt:lpstr>Prezentace aplikace PowerPoint</vt:lpstr>
      <vt:lpstr>Kniha poprvé v roce 1926 představila hodnocení podniku hvězdičkou, aby upozornila na jeho dobrou kuchyni.  Dvě a tři hvězdičky byly přidány na počátku 30. let dvacátého století.  Protože se cestování stále více rozšiřovalo, systém hvězdiček se rozvíjel a průvodce se dostal i do dalších zemí.  </vt:lpstr>
      <vt:lpstr>Prezentace aplikace PowerPoint</vt:lpstr>
      <vt:lpstr>I česká gastronomie je v průvodci zmíněna, různá ocenění má přibližně do dvaceti pražských restaurací. Mezi významná česká jména patří Pavel Pospíšil, v roce 2012 obdrželi jednu hvězdičku Michelin pro své restaurace v Praze i šéfkuchaři Roman Paulus (Alcron) a Oldřich Sahajdak z restaurace La Degustation Bohème a Radek Kašpárek z pražské restaurace Field. </vt:lpstr>
      <vt:lpstr>Prezentace aplikace PowerPoint</vt:lpstr>
      <vt:lpstr>Prezentace aplikace PowerPoint</vt:lpstr>
      <vt:lpstr>Prezentace aplikace PowerPoint</vt:lpstr>
      <vt:lpstr>Maurerův výběr Grand Restaurant Hodnocením úrovně restaurací - Pavel Maurer, zakladatel a vydavatel jediného nezávislého průvodce nejlepšími a nejzajímavějšími tuzemskými restauracemi, nazvaného Maurerův výběr Grand Restaurant.  </vt:lpstr>
      <vt:lpstr>Prezentace aplikace PowerPoint</vt:lpstr>
      <vt:lpstr>Prezentace aplikace PowerPoint</vt:lpstr>
      <vt:lpstr>Czech Specials https://www.youtube.com/watch?v=FFhctkcpeEI  http://www.czechspecials.cz/top-20/   </vt:lpstr>
      <vt:lpstr>Prezentace aplikace PowerPoint</vt:lpstr>
      <vt:lpstr>  3. Zkušenosti s cestováním a gastronomií </vt:lpstr>
      <vt:lpstr>Prezentace aplikace PowerPoint</vt:lpstr>
      <vt:lpstr>4. Životní styl </vt:lpstr>
      <vt:lpstr>Prezentace aplikace PowerPoint</vt:lpstr>
      <vt:lpstr>Prezentace aplikace PowerPoint</vt:lpstr>
      <vt:lpstr>Prezentace aplikace PowerPoint</vt:lpstr>
      <vt:lpstr>V gastronomii se projevují další novodobé trendy:  </vt:lpstr>
      <vt:lpstr>Prezentace aplikace PowerPoint</vt:lpstr>
      <vt:lpstr>Prezentace aplikace PowerPoint</vt:lpstr>
      <vt:lpstr>Trend malých pivovarů a značkových restaurací </vt:lpstr>
      <vt:lpstr>Prezentace aplikace PowerPoint</vt:lpstr>
      <vt:lpstr>Prezentace aplikace PowerPoint</vt:lpstr>
      <vt:lpstr>Prezentace aplikace PowerPoint</vt:lpstr>
      <vt:lpstr>Prezentace aplikace PowerPoint</vt:lpstr>
      <vt:lpstr>Pivní turismus </vt:lpstr>
      <vt:lpstr>Vinařská turistika </vt:lpstr>
      <vt:lpstr>Prezentace aplikace PowerPoint</vt:lpstr>
      <vt:lpstr>Nejvýznamnější vinařské eventy - festivaly a slavnosti: </vt:lpstr>
      <vt:lpstr>Zážitková gastronomie  </vt:lpstr>
      <vt:lpstr>Prezentace aplikace PowerPoint</vt:lpstr>
      <vt:lpstr>Prezentace aplikace PowerPoint</vt:lpstr>
      <vt:lpstr>Prezentace aplikace PowerPoint</vt:lpstr>
      <vt:lpstr>Prezentace aplikace PowerPoint</vt:lpstr>
      <vt:lpstr>Gastronomické festivaly a soutěže </vt:lpstr>
      <vt:lpstr>Prezentace aplikace PowerPoint</vt:lpstr>
      <vt:lpstr>Molekulární gastronomie </vt:lpstr>
      <vt:lpstr>Prezentace aplikace PowerPoint</vt:lpstr>
      <vt:lpstr>Prezentace aplikace PowerPoint</vt:lpstr>
      <vt:lpstr>Prezentace aplikace PowerPoint</vt:lpstr>
      <vt:lpstr>Prezentace aplikace PowerPoint</vt:lpstr>
      <vt:lpstr>Molekulární mixologie </vt:lpstr>
      <vt:lpstr>Entomofágie </vt:lpstr>
      <vt:lpstr>Entomofágie </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Světové gastronomické trendy, charakteristika a vývoj</dc:title>
  <dc:creator>Mirka</dc:creator>
  <cp:lastModifiedBy>Mirka</cp:lastModifiedBy>
  <cp:revision>55</cp:revision>
  <dcterms:created xsi:type="dcterms:W3CDTF">2016-10-09T15:57:46Z</dcterms:created>
  <dcterms:modified xsi:type="dcterms:W3CDTF">2021-03-26T08:05:19Z</dcterms:modified>
</cp:coreProperties>
</file>