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90" r:id="rId4"/>
    <p:sldId id="291" r:id="rId5"/>
    <p:sldId id="296" r:id="rId6"/>
    <p:sldId id="295" r:id="rId7"/>
    <p:sldId id="292" r:id="rId8"/>
    <p:sldId id="293" r:id="rId9"/>
    <p:sldId id="294" r:id="rId10"/>
    <p:sldId id="258" r:id="rId11"/>
    <p:sldId id="260" r:id="rId12"/>
    <p:sldId id="259" r:id="rId13"/>
    <p:sldId id="261" r:id="rId14"/>
    <p:sldId id="262" r:id="rId15"/>
    <p:sldId id="263" r:id="rId16"/>
    <p:sldId id="264" r:id="rId17"/>
    <p:sldId id="265" r:id="rId18"/>
    <p:sldId id="266" r:id="rId19"/>
    <p:sldId id="289" r:id="rId20"/>
    <p:sldId id="267" r:id="rId21"/>
    <p:sldId id="268" r:id="rId22"/>
    <p:sldId id="269" r:id="rId23"/>
    <p:sldId id="270" r:id="rId24"/>
    <p:sldId id="271" r:id="rId25"/>
    <p:sldId id="288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6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1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62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591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319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289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973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4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129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552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7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910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62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692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874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145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9943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272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3751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4774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862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55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5172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1824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83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94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71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850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4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09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79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0-258#f2068943" TargetMode="External"/><Relationship Id="rId2" Type="http://schemas.openxmlformats.org/officeDocument/2006/relationships/hyperlink" Target="https://www.zakonyprolidi.cz/cs/2000-258#f2068953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zakonyprolidi.cz/cs/2000-258#f444552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0-258#f2068955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0-258#f6807052" TargetMode="External"/><Relationship Id="rId2" Type="http://schemas.openxmlformats.org/officeDocument/2006/relationships/hyperlink" Target="https://www.zakonyprolidi.cz/cs/2000-258#f5695158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0-258#f2068960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0-258#f206896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technologické přípravy pokrmů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03189"/>
            <a:ext cx="8568952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1) předběžná úprava zeleniny, brambor a ovoce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Tyto suroviny se vyznačují vysokým obsahem vitamínů, minerálních látek i dalších důležitých živin, proto se při předběžné přípravě snažíme o minimální ztráty.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Ztráty vznikají především při: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nesprávném skladování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samotném čištění (loupání, škrabání…)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okysličování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vyluhování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stykem s kovem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dlouho tepelnou 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úpravou</a:t>
            </a: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Některé suroviny (brambory, mrkev, červená řepa…) můžeme také vařit ve slupce a loupeme až po uvaření. Důležité je tyto suroviny před vařením pečlivě očistit a omýt</a:t>
            </a:r>
            <a:r>
              <a:rPr lang="cs-CZ" sz="1800" dirty="0"/>
              <a:t>.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Předběžná úprava 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Předběžná úprava potravin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02135" y="1059582"/>
            <a:ext cx="66784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2) p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ř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edběžná úprava masa</a:t>
            </a:r>
          </a:p>
          <a:p>
            <a:endParaRPr lang="cs-CZ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Úkony spojené s předběžnou úpravou masa: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omytí masa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odblanění masa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2">
                    <a:lumMod val="10000"/>
                  </a:schemeClr>
                </a:solidFill>
              </a:rPr>
              <a:t>krájení masa (na pravidelné kusy o hmotnosti 1 – 1,5 kg, na plátky, na kostky, na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nudličky, různá žebírka apod.)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naklepání plátků masa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špikování a protýkání masa (význam, jak špikujeme, jakými surovinami, čím špikujeme, kombinovaný způsob)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ochucování masa</a:t>
            </a:r>
            <a:endParaRPr lang="cs-CZ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9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13301"/>
            <a:ext cx="8496944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3) p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ř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edb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ě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žná úprava ryb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Rybí maso patří mezi nejhodnotnější druhy masa pro svou energetickou i biologickou hodnotu.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Ryby rozdělujeme na :</a:t>
            </a:r>
          </a:p>
          <a:p>
            <a:pPr algn="just"/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sladkovodní: kapr, pstruh, úhoř, cejn, candát, okoun, sumec….</a:t>
            </a:r>
          </a:p>
          <a:p>
            <a:pPr algn="just"/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mořské: treska, vyza, losos, korýš, makrela, tuňák, sardinka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….</a:t>
            </a: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Předběžná úprava: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omráčení ryby: rybu uchopíme do suché utěrky a úderem tupým předmětem do hlavy rybu omráčíme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zabití ryby: 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a) přerušením páteře za hlavou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b) přerušením hlavní tepny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c) přerušením míchy v místě ocasu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Předběžná úprava potravin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Předběžná úprava potravin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140589"/>
            <a:ext cx="63904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odstranění šupin: pomocí speciální škrabky na šupiny, polévkové lžíce, tupou stranou nože (můžeme i stáhnout šupiny s kůží)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vykuchání: špičkou nože opatrně prořízneme břišní dutinu od análního otvoru směrem k hlavě tak, abychom neporušili žluč. Potom opatrně vyjmeme vnitřnosti.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dočištění: odstraníme hřbetní i prsní ploutve, ocas, hlavu. Rybu omyjeme.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porcování ryby: podkovy,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</a:rPr>
              <a:t>půlpodkovy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</a:rPr>
              <a:t>filátka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cs-CZ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Při předběžné úpravě pstruha rybu pouze zabijeme a vykucháme (neusekáváme hlavu, ploutve, neodstraňujeme šupiny).</a:t>
            </a:r>
            <a:endParaRPr lang="cs-CZ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0" y="555526"/>
            <a:ext cx="8856476" cy="4036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4) p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ř</a:t>
            </a:r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edb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ě</a:t>
            </a:r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žná úprava dr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ů</a:t>
            </a:r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beže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Drůbeží maso je velice jemné, málo tučné (mimo staré a vodní drůbeže), vhodné pro stravování dětí, starších lidí a dietách</a:t>
            </a:r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cs-CZ" sz="16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Rozdělení: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hrabavá: kuře, slepice, kohout, kapoun, krůta, krocan, perlička…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vodní: husa, kachna</a:t>
            </a:r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</a:rPr>
              <a:t>…</a:t>
            </a:r>
            <a:endParaRPr lang="cs-CZ" sz="16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Předběžná úprava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zabití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škubání (spařování drůbeže)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kuchání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opalování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omytí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drezírování (formování) drůbeže: význam – lepší vzhled, lépe se porcuje, při pečení  se drůbež tolik nevysouší</a:t>
            </a:r>
          </a:p>
          <a:p>
            <a:pPr algn="just"/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postup – křidýlka zakládáme za záda, stehýnka </a:t>
            </a:r>
            <a:r>
              <a:rPr lang="pl-PL" sz="1600" dirty="0">
                <a:solidFill>
                  <a:schemeClr val="bg2">
                    <a:lumMod val="10000"/>
                  </a:schemeClr>
                </a:solidFill>
              </a:rPr>
              <a:t>svazujeme u kolenních kloubů nebo jejich 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konce prostrčíme proříznutou kůži</a:t>
            </a:r>
            <a:endParaRPr lang="cs-CZ" sz="1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Předběžná úprava </a:t>
            </a:r>
            <a:r>
              <a:rPr lang="cs-CZ" dirty="0" smtClean="0"/>
              <a:t>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7200800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5) p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ř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edb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ě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žná úprava zv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ěř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iny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Maso zvěřiny je charakteristické svou typickou chutí a vůní. Maso obsahuje velice málo sacharidů, proto je před kuchyňskou úpravou necháváme dále zrát (odležet). 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Zvěřinu necháváme zrát v chladu, ve větraných prostorách, zavěšenou. 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Nízkou srstnatou necháváme zrát v kůži nevyvrhnutou. 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Vysokou srstnatou, černou a červenou v srsti, vyvrhnutou. 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Pernatou </a:t>
            </a:r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lesní a polní v peří nevyvrhnutou.</a:t>
            </a:r>
          </a:p>
          <a:p>
            <a:pPr algn="just"/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Výjimky tvoří vodní, kterou nenecháváme zrát, protože se rychle kazí.</a:t>
            </a:r>
            <a:endParaRPr lang="cs-CZ" sz="1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Předběžná úprava 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95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056784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1) máčení: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máčíme sušené potraviny (houby, cibule, želatina); solené potraviny (maso, ryby); škrobnaté potraviny (luštěniny, brambory).</a:t>
            </a:r>
          </a:p>
          <a:p>
            <a:pPr algn="just">
              <a:buAutoNum type="arabicParenR"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2) rozmrazování: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rozmrazujeme pozvolna, nejlépe ve spodní části chladničky. Rozmrazujeme i v původních obalech (např. drůbež). Rozmrazené suroviny zpětně nezamrazujeme. Některé potraviny nerozmrazujeme a ihned tepelně upravujeme (rybí prsty, krokety, hranolky, špenátový protlak apod.).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3) rozmělňování: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význam – lepší upotřebení (obilí, mák), uvolnění aromatických látek (káva,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koření), rychlejší tepelná úprava, zvýšení stravitelnosti.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 smtClean="0"/>
              <a:t>Další možnosti úpravy 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62473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4) mletí syrového masa: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maso nejprve vykostíme, zbavíme kloubů, chrupavek a silných šlach,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nakrájíme na menší kousky. Důležitá je ostrost krájecích křížových nožů a hran otvorů v krájecí destičce. Jemnost umletí závisí na velikosti otvorů v krájecí destičce a na několikerém přemletí.</a:t>
            </a: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chemeClr val="bg2">
                    <a:lumMod val="10000"/>
                  </a:schemeClr>
                </a:solidFill>
              </a:rPr>
              <a:t>5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) škrabání: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je časově náročné, používáme ho při výrobě jemných jakostních výrobků (játra, </a:t>
            </a:r>
            <a:r>
              <a:rPr lang="pl-PL" sz="1800" dirty="0">
                <a:solidFill>
                  <a:schemeClr val="bg2">
                    <a:lumMod val="10000"/>
                  </a:schemeClr>
                </a:solidFill>
              </a:rPr>
              <a:t>maso ze svíčkové na tatarských biftek apod.).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6) lisování: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lisujeme potraviny většinou předem tepelně zpracované pro přípravu jemných kašovin.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dirty="0" smtClean="0"/>
              <a:t>Další možnosti úpravy 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42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05678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7) cezení: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význam – čiré tekutiny zbavujeme pevných příměsí (vývary, aspiky, rosoly), zahuštěné tekutiny zbavujeme pevných příměsí (omáčky, zahuštěné polévky), tuhé potraviny zbavujeme tekutiny (těstoviny).</a:t>
            </a:r>
            <a:endParaRPr lang="cs-CZ" sz="1800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cs-CZ" sz="1800" b="1" dirty="0" err="1">
                <a:solidFill>
                  <a:schemeClr val="bg2">
                    <a:lumMod val="10000"/>
                  </a:schemeClr>
                </a:solidFill>
              </a:rPr>
              <a:t>odcezování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většinou přes poklici (vař. brambory).</a:t>
            </a: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chemeClr val="bg2">
                    <a:lumMod val="10000"/>
                  </a:schemeClr>
                </a:solidFill>
              </a:rPr>
              <a:t>9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) filtrování: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přes filtrační papír (káva); přes plátno (utěrku) – při čištění vývaru, aspiku, rosolu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 smtClean="0"/>
              <a:t>Další možnosti úpravy 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05678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) šlehání a tření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: význam – potraviny se kypří, zvětšuje svůj objem, mění barvu a vzhled (vaječné bílky, šlehačka, žloutky s cukrem a tukem, ...).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11) blanšírování (spařování):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význam – zbavení nepříjemné chuti či zápachu (např. ledvinky), dosažení srážení povrchových bílkovin (např. maso, kosti), zvýraznění barvy (některé druhy zeleniny), lepší loupání ovoce a zeleniny (mandle, rajčata).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12) kořenění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: kořeněním zlepšujeme aroma, chuť, barvu, stravitelnost pokrmů.</a:t>
            </a:r>
            <a:endParaRPr lang="cs-CZ" sz="1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 smtClean="0"/>
              <a:t>Další možnosti úpravy potravin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Pokrm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1275606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chemeClr val="bg2">
                    <a:lumMod val="10000"/>
                  </a:schemeClr>
                </a:solidFill>
              </a:rPr>
              <a:t>Potravina včetně nápoje, kuchyňsky upravená studenou nebo teplou cestou ošetřená tak, by mohla být přímo nebo po ohřevu podána ke konzumaci v rámci stravovací služby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Vaření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Zadělávání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Dušení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Pečení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Smažení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 smtClean="0"/>
              <a:t>Základní výrobní operace při tepelné úpravě pokrmů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1. lepší stravitelnosti potravin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2. zlepšení organoleptických vlastností pokrmů, tj. vzhledu, chuti, vůně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3. zničení škodlivých organismů v potravinách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Tepelnou úpravou se ničí vitamíny → proto je třeba užívat co nejvhodnější, nejšetrnější tepelné úpravy.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392488" cy="507703"/>
          </a:xfrm>
        </p:spPr>
        <p:txBody>
          <a:bodyPr/>
          <a:lstStyle/>
          <a:p>
            <a:r>
              <a:rPr lang="cs-CZ" dirty="0" smtClean="0"/>
              <a:t>Tepelnou úpravou dosahujeme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408712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je tepelná technologická úprava pokrmů, při které působíme na suroviny horkou tekutinou o teplotě asi 100 °C</a:t>
            </a:r>
          </a:p>
          <a:p>
            <a:pPr algn="just"/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Množství vody, do kterého dáme potraviny vařit, závisí na obsahu vody v potravině obsažené: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a) suché potraviny dáváme do velkého množství vody, při vaření zvětšují svůj objem (rýže, těstoviny, luštěniny)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b) potraviny se středním obsahem vody vaříme pouze lehce zatopené (brambory)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c) potraviny, které uvolňují vodu dáváme do nezbytného množství vody (kapusta, hlávkové zelí, mrkev)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Vaření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9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>
                <a:solidFill>
                  <a:schemeClr val="bg2">
                    <a:lumMod val="10000"/>
                  </a:schemeClr>
                </a:solidFill>
              </a:rPr>
              <a:t>Důležitá 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je teplota vody: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vkládáme-li potravinu do studené vody, získáme silný, chuťově výrazný vývar, potravina má však velké ztráty hmotnosti, živin, je chuťově nevýrazná</a:t>
            </a:r>
          </a:p>
          <a:p>
            <a:pPr algn="just"/>
            <a:r>
              <a:rPr lang="pt-BR" sz="1800" dirty="0">
                <a:solidFill>
                  <a:schemeClr val="bg2">
                    <a:lumMod val="10000"/>
                  </a:schemeClr>
                </a:solidFill>
              </a:rPr>
              <a:t>vkládáme-li potravinu do vroucí vody, bílkoviny na povrchu se rychle sráží a potravina má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minimální ztráty na hmotnosti, objemu, živinách, je chuťově výrazná. Vývar je však mdlý, chuťově nevýrazný.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při vaření zeleniny a brambor zaléváme vždy vroucí vodou, aby docházelo k minimálním ztrátám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k vaření používáme moderní technologická zařízení (</a:t>
            </a:r>
            <a:r>
              <a:rPr lang="cs-CZ" sz="1800" dirty="0" err="1">
                <a:solidFill>
                  <a:schemeClr val="bg2">
                    <a:lumMod val="10000"/>
                  </a:schemeClr>
                </a:solidFill>
              </a:rPr>
              <a:t>konvektomaty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2">
                    <a:lumMod val="10000"/>
                  </a:schemeClr>
                </a:solidFill>
              </a:rPr>
              <a:t>mikrovlné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trouby, tlakové hrnce – vaří se za zvýšeného tlaku – 0,16MPa a teploty – 112 ºC)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Vaření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je zpevňování potravin varem pod 100 ºC, nejčastěji 70 - 80 ºC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tímto způsobem vaříme potraviny, které by se prudkým varem mohly znehodnotit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Např. vývary, aspiky, rosoly, ryby, holandská omáčka, křehké druhy zeleniny, vejce apod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 smtClean="0"/>
              <a:t>Pošírování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8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Recept:</a:t>
            </a: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dirty="0" err="1" smtClean="0">
                <a:solidFill>
                  <a:schemeClr val="bg2">
                    <a:lumMod val="10000"/>
                  </a:schemeClr>
                </a:solidFill>
              </a:rPr>
              <a:t>Pošírované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vejce (zastřené, ztracené)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Do vroucí osolené vody přidáme ocet, uvedeme k bodu varu, snížíme intenzitu a ponoříme naběračku  s vyklenutým syrovým vejcem, pomocí dvou vidliček omotáváme bílek okolo žloutku. 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Vaříme </a:t>
            </a:r>
            <a:r>
              <a:rPr lang="cs-CZ" sz="1800" dirty="0" err="1">
                <a:solidFill>
                  <a:schemeClr val="bg2">
                    <a:lumMod val="10000"/>
                  </a:schemeClr>
                </a:solidFill>
              </a:rPr>
              <a:t>pošírováním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(mírným varem) asi 3 – 4minuty.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 smtClean="0"/>
              <a:t>Pošírování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a) vaření v páře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– je pomalejší tepelná úprava, ale nedochází ke ztrátám vyluhováním, potraviny jsou lehčeji stravitelné. Vaříme např. křehké druhy zeleniny (chřest), knedlíky (kynuté, karlovarské), hovězí maso apod.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b) vaření ve vodní lázni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– potraviny jsou lehce stravitelné, jelikož dochází k pomalému srážení bílkovin. Vaříme např. pudinky, krémy, vaječné sedliny apod.</a:t>
            </a:r>
            <a:endParaRPr lang="cs-CZ" sz="1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 smtClean="0"/>
              <a:t>Vaření bez přímého styku s vodou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17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některé druhy pokrmů s ohledem na požadovaný charakter zaděláváme (vážeme) různými jednoduchými nebo vhodně zvolenými kombinacemi přísad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používáme při přípravě drůbeže, masa jatečních zvířat, zeleniny a hub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v průběhu vaření pokrm solíme a kořeníme</a:t>
            </a:r>
          </a:p>
          <a:p>
            <a:pPr algn="just"/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z vývaru a zásmažky připravíme bílou omáčku, kterou provaříme, procedíme a zjemníme (mlékem, smetanou, žloutky, máslem)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Zadělávání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Recept:</a:t>
            </a:r>
          </a:p>
          <a:p>
            <a:pPr algn="just"/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Na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přípravu </a:t>
            </a: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telecího masa zadělávaného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nakrájíme maso, na kostky, vkládáme do osolené vroucí vody, přidáme kořenovou zeleninu a pepř a uvaříme do měkka. Měkké maso vyjmeme. Připravíme si světlou zásmažku, kterou okořeníme muškátovým květem a zalijeme vývarem. Ke konci přidáme smetanu, sůl a procedíme. Měkké maso vložíme do základu, provaříme a nakonec zjemníme máslem.</a:t>
            </a:r>
          </a:p>
          <a:p>
            <a:pPr algn="just"/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Telecí ragú na žampionech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 je typické nakrájením masa na kostky, které vložíme do vroucí vody, přidáme pepř a kořenovou zeleninu. Připravíme si světlou zásmažku, kterou přecedíme na maso, nakonec přidáme orestované žampióny, citrónovou šťávu a 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kůru.</a:t>
            </a:r>
            <a:endParaRPr lang="cs-CZ" altLang="cs-CZ" sz="18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Zadělávání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3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03189"/>
            <a:ext cx="7632848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je tepelná technologická úprava, kdy potravina měkne pomocí páry a malého množství šťávy, z něhož se pára </a:t>
            </a:r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tvoří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Postup při dušení: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a) předběžná úprava masa (omytí, odblanění, krájení, naklepávání….)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b) prudké opečení masa – ochucené maso prudce opečeme na rozpáleném tuku, čímž dosahujeme srážení bílkovin na povrchu. Opečené maso vyjmeme.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c) příprava základu – na tuku po opékání masa připravíme požadovaný základ (cibulový, </a:t>
            </a:r>
            <a:r>
              <a:rPr lang="cs-CZ" sz="1400" dirty="0" err="1">
                <a:solidFill>
                  <a:schemeClr val="bg2">
                    <a:lumMod val="10000"/>
                  </a:schemeClr>
                </a:solidFill>
              </a:rPr>
              <a:t>cibulopaprikový</a:t>
            </a: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, paprikový, zeleninový), hotový základ (požadované barvy) zalijeme ihned malým množstvím vody či vývaru.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d) samotné dušení masa – do připraveného základu vložíme opečené maso, osolíme, případně okořeníme a pod poklicí dusíme.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e) zahušťování – měkké maso vyjmeme a šťávu zahustíme: zaprášením hladkou moukou, nastrouhaným tvrdým chlebem, nastrouhaným perníkem, nastrouhanou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 syrovou bramborou, bramborovým či kukuřičným škrobem. Nesprávné je zahušťování tzv. kváskem (voda – hladká mouka).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f) dohotovení pokrmu – řádně provařenou šťávu můžeme zjemňovat, </a:t>
            </a:r>
            <a:r>
              <a:rPr lang="cs-CZ" sz="1400" dirty="0" err="1">
                <a:solidFill>
                  <a:schemeClr val="bg2">
                    <a:lumMod val="10000"/>
                  </a:schemeClr>
                </a:solidFill>
              </a:rPr>
              <a:t>přichucovat</a:t>
            </a:r>
            <a:r>
              <a:rPr lang="cs-CZ" sz="1400" dirty="0">
                <a:solidFill>
                  <a:schemeClr val="bg2">
                    <a:lumMod val="10000"/>
                  </a:schemeClr>
                </a:solidFill>
              </a:rPr>
              <a:t>, doplnit různými vložkami.</a:t>
            </a:r>
            <a:endParaRPr lang="cs-CZ" sz="1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Dušení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Zákon č. 258/2000 Sb</a:t>
            </a:r>
            <a:r>
              <a:rPr lang="cs-CZ" dirty="0" smtClean="0"/>
              <a:t>. </a:t>
            </a:r>
            <a:r>
              <a:rPr lang="cs-CZ" b="1" dirty="0" smtClean="0"/>
              <a:t>Zákon </a:t>
            </a:r>
            <a:r>
              <a:rPr lang="cs-CZ" b="1" dirty="0"/>
              <a:t>o ochraně veřejného zdraví </a:t>
            </a:r>
            <a:r>
              <a:rPr lang="cs-CZ" dirty="0"/>
              <a:t>a o změně některých souvisejících zákonů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6629" y="1203598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Na základě </a:t>
            </a:r>
            <a:r>
              <a:rPr lang="cs-CZ" dirty="0" smtClean="0"/>
              <a:t>§ </a:t>
            </a:r>
            <a:r>
              <a:rPr lang="cs-CZ" dirty="0"/>
              <a:t>92 </a:t>
            </a:r>
            <a:r>
              <a:rPr lang="cs-CZ" dirty="0" smtClean="0"/>
              <a:t>odst.1: </a:t>
            </a:r>
            <a:r>
              <a:rPr lang="cs-CZ" b="1" dirty="0" smtClean="0"/>
              <a:t>všechny </a:t>
            </a:r>
            <a:r>
              <a:rPr lang="cs-CZ" b="1" dirty="0"/>
              <a:t>podnikající fyzické a právnické osoby vykonávající činnost v oblasti poskytování stravovacích služeb (jedná-li se o manipulaci s potravinami ve všech fázích výroby, zpracování a jejich distribuci) jsou povinny dodržovat povinnosti stanovené zejména nařízením 178, nařízením 852 a zákonem 258, a to bez ohledu na živnostenské oprávnění k hostinské činnosti a bez ohledu na skutečnost, že činnost je vykonávána v nezkolaudovaných prostorách.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4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131590"/>
            <a:ext cx="8615048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Recept: </a:t>
            </a:r>
          </a:p>
          <a:p>
            <a:pPr algn="just"/>
            <a:r>
              <a:rPr lang="cs-CZ" sz="1600" b="1" dirty="0">
                <a:solidFill>
                  <a:schemeClr val="bg2">
                    <a:lumMod val="10000"/>
                  </a:schemeClr>
                </a:solidFill>
              </a:rPr>
              <a:t>Dušená masa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 předběžně upravíme, prudce opečeme na tuku nebo v základu. Maso se zacelí – zatáhne a zůstane šťavnaté. Vrstva zlatavě hnědého zabarvení ovlivňuje nejen barvu, ale i chuť hotového pokrmu. Při přípravě omáček se používají při dušení tzv. základy (cibulový, paprikový, zeleninový) pro zvýraznění chuti pokrmu. </a:t>
            </a:r>
            <a:endParaRPr lang="cs-CZ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</a:rPr>
              <a:t>Druh 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tuku, krájení cibule, zeleniny a barva osmahnutí základu se řídí druhem masa a charakterem připravovaného pokrmu. K přípravě bílých druhů mas používáme olej, pokrmový tuk nebo máslo. Cibuli krájíme najemno a stupeň osmahnutí je nižší. K přípravě tmavých druhů mas používáme sádlo, olej a cibuli nebo zeleninu krájíme nahrubo a stupeň osmahnutí je vyšší. Po scezení omáčky zpravidla vkládáme vložky např. okurky, kořenovou zeleninu, houby, slaninu, šunku apod. </a:t>
            </a:r>
            <a:endParaRPr lang="cs-CZ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</a:rPr>
              <a:t>Ochucovat </a:t>
            </a:r>
            <a:r>
              <a:rPr lang="cs-CZ" sz="1600" dirty="0">
                <a:solidFill>
                  <a:schemeClr val="bg2">
                    <a:lumMod val="10000"/>
                  </a:schemeClr>
                </a:solidFill>
              </a:rPr>
              <a:t>lze solí, cukrem, bílým nebo červeným vínem, citrónovou šťávou, octem i hořčicí. Dušená masa zjemňujeme máslem, smetanou, mlékem nebo žloutky. Pokrmy poté již nevaříme.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Dušení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03189"/>
            <a:ext cx="8208912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je tepelná technologická úprava, kdy potravina měkne pomocí horkého vzduchu (160 - 230 ºC) a případně malého množství šťávy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při pečení větších kusů masa klademe nejprve na dno pekáče nasekané vepřové a telecí kosti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při pečení vepřového bůčku klademe maso nejprve kůží dolu a po částečném propečení a rozpaření kůže maso otočíme a kůži nařízneme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v průběhu pečení do masa zbytečně nepícháme, a když, tak jen ke kosti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při pečení libovolných druhů masa je vhodné maso před pečením špikovat, případně obkládat plátky slaniny</a:t>
            </a:r>
          </a:p>
          <a:p>
            <a:pPr marL="0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Úprava šťávy po upečení masa: 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měkké maso vyjmeme, šťávu </a:t>
            </a:r>
            <a:r>
              <a:rPr lang="cs-CZ" sz="1800" dirty="0" err="1" smtClean="0">
                <a:solidFill>
                  <a:srgbClr val="000000"/>
                </a:solidFill>
              </a:rPr>
              <a:t>vyrestujeme</a:t>
            </a:r>
            <a:r>
              <a:rPr lang="cs-CZ" sz="1800" dirty="0" smtClean="0">
                <a:solidFill>
                  <a:srgbClr val="000000"/>
                </a:solidFill>
              </a:rPr>
              <a:t> do tuku, zaprášíme hladkou moukou, </a:t>
            </a:r>
            <a:r>
              <a:rPr lang="cs-CZ" sz="1800" dirty="0" err="1" smtClean="0">
                <a:solidFill>
                  <a:srgbClr val="000000"/>
                </a:solidFill>
              </a:rPr>
              <a:t>zarestujeme</a:t>
            </a:r>
            <a:r>
              <a:rPr lang="cs-CZ" sz="1800" dirty="0" smtClean="0">
                <a:solidFill>
                  <a:srgbClr val="000000"/>
                </a:solidFill>
              </a:rPr>
              <a:t> na požadovanou barvu,</a:t>
            </a: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zalijeme prochladlým vývarem nebo vodou, rozšleháme, provaříme, dochutíme a přecedíme (můžeme zjemňovat máslem)</a:t>
            </a:r>
          </a:p>
          <a:p>
            <a:pPr algn="just"/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Pečení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984776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2">
                    <a:lumMod val="10000"/>
                  </a:schemeClr>
                </a:solidFill>
              </a:rPr>
              <a:t>Anglický způsob pečení: </a:t>
            </a:r>
            <a:r>
              <a:rPr lang="cs-CZ" sz="1800" dirty="0">
                <a:solidFill>
                  <a:schemeClr val="bg2">
                    <a:lumMod val="10000"/>
                  </a:schemeClr>
                </a:solidFill>
              </a:rPr>
              <a:t>Je takový způsob pečení, kdy je maso na povrchu propečené, křupavé a uvnitř růžové, šťavnaté, křehké. Nesmí být uvnitř krvavé, syrové nebo zcela propečené. Např. anglický rostbíf, anglická svíčková.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mtClean="0"/>
              <a:t>Pečení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128792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000000"/>
                </a:solidFill>
              </a:rPr>
              <a:t>je tepelná technologická úprava, kdy potravina měkne pomocí vysoce rozpáleného tuku o teplotě </a:t>
            </a:r>
            <a:endParaRPr lang="cs-CZ" sz="18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        160 </a:t>
            </a:r>
            <a:r>
              <a:rPr lang="cs-CZ" sz="1800" dirty="0">
                <a:solidFill>
                  <a:srgbClr val="000000"/>
                </a:solidFill>
              </a:rPr>
              <a:t>– 180 ºC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nejvhodnější tuky ke smažení jsou stolní oleje, některé ztužené pokrmové tuky, </a:t>
            </a:r>
            <a:r>
              <a:rPr lang="cs-CZ" sz="1800" dirty="0" err="1">
                <a:solidFill>
                  <a:srgbClr val="000000"/>
                </a:solidFill>
              </a:rPr>
              <a:t>Fritol</a:t>
            </a:r>
            <a:r>
              <a:rPr lang="cs-CZ" sz="1800" dirty="0">
                <a:solidFill>
                  <a:srgbClr val="000000"/>
                </a:solidFill>
              </a:rPr>
              <a:t> apod. 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nevhodné ke smažení jsou živočišné tuky (snadno se přepalují, obsahují škodlivý cholesterol).</a:t>
            </a:r>
          </a:p>
          <a:p>
            <a:pPr marL="0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Jak odhadnout správnou teplotu tuku?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tuky se nesmí přepalovat, jinak vznikají rakovinotvorné látky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Smažení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05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Potraviny před smažením obalujeme, čímž je chráníme před přímými účinky rozpáleného tuku: 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a) vídeňský způsob (trojobal) – hladká mouka, vejce, strouhanka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b) francouzský způsob (těstíčko) – mléko, vejce, sůl, mouka</a:t>
            </a:r>
          </a:p>
          <a:p>
            <a:pPr marL="0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některé potraviny musíme nejdříve povařit (např. květák, celer, jazyk, </a:t>
            </a:r>
            <a:r>
              <a:rPr lang="cs-CZ" sz="1800" dirty="0" err="1">
                <a:solidFill>
                  <a:srgbClr val="000000"/>
                </a:solidFill>
              </a:rPr>
              <a:t>vemínko</a:t>
            </a:r>
            <a:r>
              <a:rPr lang="cs-CZ" sz="1800" dirty="0">
                <a:solidFill>
                  <a:srgbClr val="000000"/>
                </a:solidFill>
              </a:rPr>
              <a:t>…)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některé potraviny smažíme mrazené (např. bramborové hranolky, krokety, rybí prsty, filé…)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některé potraviny musíme před smažením blanšírovat (např. mozeček…)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Smažení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62473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000000"/>
                </a:solidFill>
              </a:rPr>
              <a:t>je tepelná technologická dokončovací úprava již tepelně zpracovaného pokrmu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nádoby, v kterých gratinujeme, jsou z varného skla, porcelánu, keramiky (např. misky, </a:t>
            </a:r>
            <a:r>
              <a:rPr lang="cs-CZ" sz="1800" dirty="0" err="1">
                <a:solidFill>
                  <a:srgbClr val="000000"/>
                </a:solidFill>
              </a:rPr>
              <a:t>pekáčky</a:t>
            </a:r>
            <a:r>
              <a:rPr lang="cs-CZ" sz="1800" dirty="0">
                <a:solidFill>
                  <a:srgbClr val="000000"/>
                </a:solidFill>
              </a:rPr>
              <a:t>, lastury, kokotky apod.)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nejvhodnější zařízení ke gratinování je salamandr, trouba s horním vytápěním apod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Gratinování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Rozdělení: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a) lehké – pomocí jemné strouhanky a másla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b) delší – pomocí </a:t>
            </a:r>
            <a:r>
              <a:rPr lang="cs-CZ" sz="1800" dirty="0" err="1">
                <a:solidFill>
                  <a:srgbClr val="000000"/>
                </a:solidFill>
              </a:rPr>
              <a:t>gratinovacích</a:t>
            </a:r>
            <a:r>
              <a:rPr lang="cs-CZ" sz="1800" dirty="0">
                <a:solidFill>
                  <a:srgbClr val="000000"/>
                </a:solidFill>
              </a:rPr>
              <a:t> omáček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c) gratinování polévek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Gratinování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624736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000000"/>
                </a:solidFill>
              </a:rPr>
              <a:t>papilota je pergamenový pečící papír vystřižený ve tvaru srdce, který po jedné straně potřeme tukem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na půlku klademe hotový pokrm (i s přílohou) s doplňky, ozdobou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mírně podlijeme šťávou či máslem a pevně uzavřeme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pečeme ve vyhřáté troubě, dokud papilota nezezlátne a nenafoukne se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Nesmí shořet!!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papilotu číšník otevírá až před hostem a pokrm překládá na talíř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podobně můžeme připravovat pokrmy i v papilotě z alobalu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Úprava pokrmů v papilotě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8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odobné jako úprava pokrmů v papilotě</a:t>
            </a:r>
          </a:p>
          <a:p>
            <a:r>
              <a:rPr lang="cs-CZ" sz="1800" dirty="0">
                <a:solidFill>
                  <a:srgbClr val="000000"/>
                </a:solidFill>
              </a:rPr>
              <a:t>na půlku klademe hotový pokrm (i s přílohou) s doplňky, ozdobou</a:t>
            </a:r>
          </a:p>
          <a:p>
            <a:r>
              <a:rPr lang="cs-CZ" alt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ečeme v troubě nebo na grilu</a:t>
            </a:r>
            <a:endParaRPr lang="cs-CZ" alt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Úprava pokrmů v alobalu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91680" y="1347614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  <a:endParaRPr lang="cs-CZ" altLang="cs-CZ" sz="40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2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81" y="411510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Předpoklady pro výkon činností epidemiologicky závažných</a:t>
            </a:r>
          </a:p>
          <a:p>
            <a:pPr marL="342900" indent="-342900">
              <a:buAutoNum type="arabicParenBoth"/>
            </a:pPr>
            <a:r>
              <a:rPr lang="cs-CZ" dirty="0" smtClean="0"/>
              <a:t>Za </a:t>
            </a:r>
            <a:r>
              <a:rPr lang="cs-CZ" dirty="0"/>
              <a:t>činnosti epidemiologicky závažné se považují provozování stravovacích služeb (§ 23), výroba potravin,</a:t>
            </a:r>
            <a:r>
              <a:rPr lang="cs-CZ" baseline="30000" dirty="0">
                <a:hlinkClick r:id="rId2"/>
              </a:rPr>
              <a:t>18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zpracování potravin</a:t>
            </a:r>
            <a:r>
              <a:rPr lang="cs-CZ" baseline="30000" dirty="0">
                <a:hlinkClick r:id="rId2"/>
              </a:rPr>
              <a:t>18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, uvádění potravin na trh</a:t>
            </a:r>
            <a:r>
              <a:rPr lang="cs-CZ" baseline="30000" dirty="0">
                <a:hlinkClick r:id="rId2"/>
              </a:rPr>
              <a:t>18</a:t>
            </a:r>
            <a:r>
              <a:rPr lang="cs-CZ" dirty="0" smtClean="0">
                <a:hlinkClick r:id="rId2"/>
              </a:rPr>
              <a:t>)</a:t>
            </a:r>
            <a:r>
              <a:rPr lang="cs-CZ" dirty="0" smtClean="0"/>
              <a:t>,</a:t>
            </a:r>
          </a:p>
          <a:p>
            <a:pPr marL="342900" indent="-342900">
              <a:buAutoNum type="arabicParenBoth"/>
            </a:pPr>
            <a:r>
              <a:rPr lang="cs-CZ" dirty="0" smtClean="0"/>
              <a:t>Fyzické </a:t>
            </a:r>
            <a:r>
              <a:rPr lang="cs-CZ" dirty="0"/>
              <a:t>osoby přicházející při pracovních činnostech ve stravovacích službách (§ 23) při výrobě potravin, zpracování potravin</a:t>
            </a:r>
            <a:r>
              <a:rPr lang="cs-CZ" baseline="30000" dirty="0">
                <a:hlinkClick r:id="rId2"/>
              </a:rPr>
              <a:t>18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nebo při uvádění potravin na trh</a:t>
            </a:r>
            <a:r>
              <a:rPr lang="cs-CZ" baseline="30000" dirty="0">
                <a:hlinkClick r:id="rId2"/>
              </a:rPr>
              <a:t>18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do přímého styku s potravinami, pokrmy, zařízením, náčiním nebo plochami, které jsou ve styku s potravinami nebo pokrmy, </a:t>
            </a:r>
            <a:endParaRPr lang="cs-CZ" dirty="0" smtClean="0"/>
          </a:p>
          <a:p>
            <a:pPr marL="342900" indent="-342900">
              <a:buAutoNum type="arabicParenBoth"/>
            </a:pPr>
            <a:r>
              <a:rPr lang="cs-CZ" dirty="0"/>
              <a:t>……. musí mít zdravotní průkaz a znalosti nutné k ochraně veřejného zdraví. </a:t>
            </a:r>
            <a:r>
              <a:rPr lang="cs-CZ" b="1" dirty="0"/>
              <a:t>Zdravotní průkaz</a:t>
            </a:r>
            <a:r>
              <a:rPr lang="cs-CZ" dirty="0"/>
              <a:t> před zahájením činnosti podle věty první vydává registrující poskytovatel zdravotních služeb v oboru všeobecné praktické lékařství nebo v oboru praktický lékař pro děti a dorost</a:t>
            </a:r>
            <a:r>
              <a:rPr lang="cs-CZ" baseline="30000" dirty="0">
                <a:hlinkClick r:id="rId3"/>
              </a:rPr>
              <a:t>11</a:t>
            </a:r>
            <a:r>
              <a:rPr lang="cs-CZ" dirty="0">
                <a:hlinkClick r:id="rId3"/>
              </a:rPr>
              <a:t>)</a:t>
            </a:r>
            <a:r>
              <a:rPr lang="cs-CZ" dirty="0"/>
              <a:t> nebo poskytovatel </a:t>
            </a:r>
            <a:r>
              <a:rPr lang="cs-CZ" dirty="0" smtClean="0"/>
              <a:t>pracovně lékařských </a:t>
            </a:r>
            <a:r>
              <a:rPr lang="cs-CZ" dirty="0"/>
              <a:t>služeb</a:t>
            </a:r>
            <a:r>
              <a:rPr lang="cs-CZ" baseline="30000" dirty="0">
                <a:hlinkClick r:id="rId4"/>
              </a:rPr>
              <a:t>61</a:t>
            </a:r>
            <a:r>
              <a:rPr lang="cs-CZ" dirty="0">
                <a:hlinkClick r:id="rId4"/>
              </a:rPr>
              <a:t>)</a:t>
            </a:r>
            <a:r>
              <a:rPr lang="cs-CZ" dirty="0"/>
              <a:t>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62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915566"/>
            <a:ext cx="85260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§ 21</a:t>
            </a:r>
          </a:p>
          <a:p>
            <a:r>
              <a:rPr lang="cs-CZ" b="1" dirty="0"/>
              <a:t>Podmínky provozování činností epidemiologicky závažných</a:t>
            </a:r>
          </a:p>
          <a:p>
            <a:r>
              <a:rPr lang="cs-CZ" i="1" dirty="0"/>
              <a:t>(1)</a:t>
            </a:r>
            <a:r>
              <a:rPr lang="cs-CZ" dirty="0"/>
              <a:t> Osoba provozující činnosti epidemiologicky závažné je povinna</a:t>
            </a:r>
          </a:p>
          <a:p>
            <a:r>
              <a:rPr lang="cs-CZ" i="1" dirty="0"/>
              <a:t>a)</a:t>
            </a:r>
            <a:r>
              <a:rPr lang="cs-CZ" dirty="0"/>
              <a:t> dodržovat zásady provozní hygieny upravené prováděcím právním předpisem,</a:t>
            </a:r>
            <a:r>
              <a:rPr lang="cs-CZ" baseline="30000" dirty="0">
                <a:hlinkClick r:id="rId2"/>
              </a:rPr>
              <a:t>19a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jakož i zásady osobní hygieny upravené prováděcím právním předpisem,</a:t>
            </a:r>
            <a:r>
              <a:rPr lang="cs-CZ" baseline="30000" dirty="0">
                <a:hlinkClick r:id="rId2"/>
              </a:rPr>
              <a:t>19a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pokud se sama účastní výkonu činností uvedených v § 19 odst. 2 větě první,</a:t>
            </a:r>
          </a:p>
          <a:p>
            <a:r>
              <a:rPr lang="cs-CZ" i="1" dirty="0"/>
              <a:t>b)</a:t>
            </a:r>
            <a:r>
              <a:rPr lang="cs-CZ" dirty="0"/>
              <a:t> zajistit uplatňování znalostí a zásad osobní a provozní hygieny podle § 20 písm. d) zaměstnanci a spolupracujícími rodinnými příslušníky a</a:t>
            </a:r>
          </a:p>
          <a:p>
            <a:r>
              <a:rPr lang="cs-CZ" i="1" dirty="0"/>
              <a:t>c)</a:t>
            </a:r>
            <a:r>
              <a:rPr lang="cs-CZ" dirty="0"/>
              <a:t> zajistit, aby výkonem činností epidemiologicky závažných nedošlo k ohrožení nebo poškození zdraví fyzických osob infekčním nebo jiným onemocněním.</a:t>
            </a:r>
          </a:p>
        </p:txBody>
      </p:sp>
    </p:spTree>
    <p:extLst>
      <p:ext uri="{BB962C8B-B14F-4D97-AF65-F5344CB8AC3E}">
        <p14:creationId xmlns:p14="http://schemas.microsoft.com/office/powerpoint/2010/main" val="142913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99542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§ 23</a:t>
            </a:r>
          </a:p>
          <a:p>
            <a:r>
              <a:rPr lang="cs-CZ" i="1" dirty="0"/>
              <a:t>(1)</a:t>
            </a:r>
            <a:r>
              <a:rPr lang="cs-CZ" dirty="0"/>
              <a:t> Stravovací službou je činnost provozovatele potravinářského podniku</a:t>
            </a:r>
            <a:r>
              <a:rPr lang="cs-CZ" baseline="30000" dirty="0">
                <a:hlinkClick r:id="rId2"/>
              </a:rPr>
              <a:t>88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, která souvisí s jakoukoli fází výroby, přípravy, skladování, distribuce a uvedení pokrmů na trh za účelem jejich podávání v rámci zařízení společného stravování</a:t>
            </a:r>
            <a:r>
              <a:rPr lang="cs-CZ" baseline="30000" dirty="0">
                <a:hlinkClick r:id="rId3"/>
              </a:rPr>
              <a:t>94</a:t>
            </a:r>
            <a:r>
              <a:rPr lang="cs-CZ" dirty="0">
                <a:hlinkClick r:id="rId3"/>
              </a:rPr>
              <a:t>)</a:t>
            </a:r>
            <a:r>
              <a:rPr lang="cs-CZ" dirty="0"/>
              <a:t>.</a:t>
            </a:r>
          </a:p>
          <a:p>
            <a:r>
              <a:rPr lang="cs-CZ" i="1" dirty="0"/>
              <a:t>(2)</a:t>
            </a:r>
            <a:r>
              <a:rPr lang="cs-CZ" dirty="0"/>
              <a:t> Pokrmem je potravina včetně nápoje, kuchyňsky upravená studenou nebo teplou cestou nebo ošetřená tak, aby mohla být přímo nebo po ohřevu podána ke konzumaci v rámci stravovací služby.</a:t>
            </a:r>
          </a:p>
          <a:p>
            <a:r>
              <a:rPr lang="cs-CZ" i="1" dirty="0"/>
              <a:t>(3)</a:t>
            </a:r>
            <a:r>
              <a:rPr lang="cs-CZ" dirty="0"/>
              <a:t> Stravovací službu může osoba, která ji provozuje, poskytovat pouze v provozovně, která vyhovuje hygienickým požadavkům na umístění, stavební konstrukci, prostorové a dispoziční uspořádání, zásobování vodou, vytápění, osvětlení, odstraňování odpadních vod, větrání a vybavení upraveným přímo použitelnými předpisy Evropské unie na úseku potravinového práva.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893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771550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4)</a:t>
            </a:r>
            <a:r>
              <a:rPr lang="cs-CZ" dirty="0"/>
              <a:t> Provozovatel potravinářského podniku provozující stravovací službu je povinen zajistit, aby fyzické osobě se zdravotním postižením byl umožněn vstup do stravovací části provozovny v doprovodu vodícího nebo asistenčního psa. Fyzická osoba se zdravotním postižením je povinna na požádání provozovatele potravinářského podniku provozujícího stravovací službu, jeho zaměstnance nebo jiné fyzické osoby, která vykonává v provozovně činnost pro tohoto provozovatele, předložit doklad o výcviku psa.</a:t>
            </a:r>
          </a:p>
          <a:p>
            <a:r>
              <a:rPr lang="cs-CZ" i="1" dirty="0"/>
              <a:t>(5)</a:t>
            </a:r>
            <a:r>
              <a:rPr lang="cs-CZ" dirty="0"/>
              <a:t> Provozovatel potravinářského podniku provozující stravovací službu je povinen nejpozději v den jejího zahájení písemně oznámit příslušnému orgánu ochrany veřejného zdraví den zahájení činnosti, její předmět a rozsah a umístění provozoven, významnou změnu v předmětu nebo rozsahu činnosti nejpozději v den této změny, jakož i den ukončení provozu stravovací služby. Právnická osoba v oznámení dále uvede obchodní firmu, sídlo a právní formu; fyzická osoba oprávněná k podnikání podle zvláštních právních předpisů obchodní firmu a bydliště.</a:t>
            </a:r>
          </a:p>
        </p:txBody>
      </p:sp>
    </p:spTree>
    <p:extLst>
      <p:ext uri="{BB962C8B-B14F-4D97-AF65-F5344CB8AC3E}">
        <p14:creationId xmlns:p14="http://schemas.microsoft.com/office/powerpoint/2010/main" val="273391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555526"/>
            <a:ext cx="82454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§ 24</a:t>
            </a:r>
          </a:p>
          <a:p>
            <a:r>
              <a:rPr lang="cs-CZ" i="1" dirty="0"/>
              <a:t>(1)</a:t>
            </a:r>
            <a:r>
              <a:rPr lang="cs-CZ" dirty="0"/>
              <a:t> Provozovatel potravinářského podniku provozující stravovací službu je dále povinen</a:t>
            </a:r>
          </a:p>
          <a:p>
            <a:r>
              <a:rPr lang="cs-CZ" i="1" dirty="0"/>
              <a:t>a)</a:t>
            </a:r>
            <a:r>
              <a:rPr lang="cs-CZ" dirty="0"/>
              <a:t> k výrobě a přípravě pokrmů používat jen látky, suroviny, polotovary a potraviny, které vyhovují požadavkům stanoveným zvláštními právními předpisy</a:t>
            </a:r>
            <a:r>
              <a:rPr lang="cs-CZ" baseline="30000" dirty="0">
                <a:hlinkClick r:id="rId2"/>
              </a:rPr>
              <a:t>23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nebo na základě právních předpisů vydaným rozhodnutím orgánu ochrany veřejného zdraví; látky, suroviny, polotovary a potraviny skladovat za podmínek stanovených zvláštními právními předpisy,</a:t>
            </a:r>
          </a:p>
          <a:p>
            <a:r>
              <a:rPr lang="cs-CZ" i="1" dirty="0"/>
              <a:t>b)</a:t>
            </a:r>
            <a:r>
              <a:rPr lang="cs-CZ" dirty="0"/>
              <a:t> dodržovat podmínky upravené prováděcím právním předpisem a přímo použitelnými předpisy Evropské unie pro výrobu, přípravu, rozvoz, přepravu, značení, skladování a uvádění pokrmů na trh,</a:t>
            </a:r>
          </a:p>
          <a:p>
            <a:r>
              <a:rPr lang="cs-CZ" i="1" dirty="0"/>
              <a:t>c)</a:t>
            </a:r>
            <a:r>
              <a:rPr lang="cs-CZ" dirty="0"/>
              <a:t> zajistit, aby podávané pokrmy měly odpovídající smyslové vlastnosti a splňovaly výživové požadavky podle skupiny spotřebitelů, pro které jsou určeny</a:t>
            </a:r>
            <a:r>
              <a:rPr lang="cs-CZ" dirty="0" smtClean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930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9542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d)</a:t>
            </a:r>
            <a:r>
              <a:rPr lang="cs-CZ" dirty="0"/>
              <a:t> dodržovat při odběru a uchovávání vzorků pokrmů postup upravený prováděcím právním předpisem,</a:t>
            </a:r>
          </a:p>
          <a:p>
            <a:r>
              <a:rPr lang="cs-CZ" i="1" dirty="0"/>
              <a:t>e)</a:t>
            </a:r>
            <a:r>
              <a:rPr lang="cs-CZ" dirty="0"/>
              <a:t> v případě, že požadavky nebo podmínky skladování podle písmene a) nejsou stanoveny, dodržovat požadavky a podmínky skladování stanovené provozovatelem potravinářského podniku, který látku, surovinu, polotovar nebo potravinu vyrobil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smtClean="0"/>
              <a:t>(</a:t>
            </a:r>
            <a:r>
              <a:rPr lang="cs-CZ" i="1" dirty="0"/>
              <a:t>2)</a:t>
            </a:r>
            <a:r>
              <a:rPr lang="cs-CZ" dirty="0"/>
              <a:t> Provozovatel potravinářského podniku provozující stravovací službu, který používá k výrobě nebo přípravě pokrmů volně rostoucí jedlé houby z vlastního sběru, musí mít osvědčení prokazující znalost hub podle zvláštních právních předpisů</a:t>
            </a:r>
            <a:r>
              <a:rPr lang="cs-CZ" baseline="30000" dirty="0">
                <a:hlinkClick r:id="rId2"/>
              </a:rPr>
              <a:t>27a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 nebo za podmínek těchto zvláštních právních předpisů ustanoveného odpovědného zástupce, který má osvědčení prokazující znalost hub.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04828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3353</Words>
  <Application>Microsoft Office PowerPoint</Application>
  <PresentationFormat>Předvádění na obrazovce (16:9)</PresentationFormat>
  <Paragraphs>305</Paragraphs>
  <Slides>39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Enriqueta</vt:lpstr>
      <vt:lpstr>Times New Roman</vt:lpstr>
      <vt:lpstr>SLU</vt:lpstr>
      <vt:lpstr>Základy technologické přípravy pokrmů</vt:lpstr>
      <vt:lpstr>Pokrm</vt:lpstr>
      <vt:lpstr>Zákon č. 258/2000 Sb. Zákon o ochraně veřejného zdraví a o změně některých souvisejících zákonů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Předběžná úprava potravin</vt:lpstr>
      <vt:lpstr>Předběžná úprava potravin</vt:lpstr>
      <vt:lpstr>Předběžná úprava potravin</vt:lpstr>
      <vt:lpstr>Předběžná úprava potravin</vt:lpstr>
      <vt:lpstr>Předběžná úprava potravin</vt:lpstr>
      <vt:lpstr>Předběžná úprava potravin</vt:lpstr>
      <vt:lpstr>Další možnosti úpravy potravin</vt:lpstr>
      <vt:lpstr>Další možnosti úpravy potravin</vt:lpstr>
      <vt:lpstr>Další možnosti úpravy potravin</vt:lpstr>
      <vt:lpstr>Další možnosti úpravy potravin</vt:lpstr>
      <vt:lpstr>Základní výrobní operace při tepelné úpravě pokrmů</vt:lpstr>
      <vt:lpstr>Tepelnou úpravou dosahujeme</vt:lpstr>
      <vt:lpstr>Vaření</vt:lpstr>
      <vt:lpstr>Vaření</vt:lpstr>
      <vt:lpstr>Pošírování</vt:lpstr>
      <vt:lpstr>Pošírování</vt:lpstr>
      <vt:lpstr>Vaření bez přímého styku s vodou</vt:lpstr>
      <vt:lpstr>Zadělávání</vt:lpstr>
      <vt:lpstr>Zadělávání</vt:lpstr>
      <vt:lpstr>Dušení</vt:lpstr>
      <vt:lpstr>Dušení</vt:lpstr>
      <vt:lpstr>Pečení</vt:lpstr>
      <vt:lpstr>Pečení</vt:lpstr>
      <vt:lpstr>Smažení</vt:lpstr>
      <vt:lpstr>Smažení</vt:lpstr>
      <vt:lpstr>Gratinování</vt:lpstr>
      <vt:lpstr>Gratinování</vt:lpstr>
      <vt:lpstr>Úprava pokrmů v papilotě</vt:lpstr>
      <vt:lpstr>Úprava pokrmů v alobalu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62</cp:revision>
  <dcterms:created xsi:type="dcterms:W3CDTF">2016-07-06T15:42:34Z</dcterms:created>
  <dcterms:modified xsi:type="dcterms:W3CDTF">2021-03-29T09:25:30Z</dcterms:modified>
</cp:coreProperties>
</file>