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307" r:id="rId7"/>
    <p:sldId id="286" r:id="rId8"/>
    <p:sldId id="317" r:id="rId9"/>
    <p:sldId id="287" r:id="rId10"/>
    <p:sldId id="311" r:id="rId11"/>
    <p:sldId id="288" r:id="rId12"/>
    <p:sldId id="331" r:id="rId13"/>
    <p:sldId id="289" r:id="rId14"/>
    <p:sldId id="309" r:id="rId15"/>
    <p:sldId id="310" r:id="rId16"/>
    <p:sldId id="297" r:id="rId17"/>
    <p:sldId id="298" r:id="rId18"/>
    <p:sldId id="299" r:id="rId19"/>
    <p:sldId id="319" r:id="rId20"/>
    <p:sldId id="320" r:id="rId21"/>
    <p:sldId id="318" r:id="rId22"/>
    <p:sldId id="332" r:id="rId23"/>
    <p:sldId id="334" r:id="rId24"/>
    <p:sldId id="321" r:id="rId25"/>
    <p:sldId id="322" r:id="rId26"/>
    <p:sldId id="323" r:id="rId27"/>
    <p:sldId id="324" r:id="rId28"/>
    <p:sldId id="325" r:id="rId29"/>
    <p:sldId id="333" r:id="rId30"/>
    <p:sldId id="330"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94434" autoAdjust="0"/>
  </p:normalViewPr>
  <p:slideViewPr>
    <p:cSldViewPr snapToGrid="0">
      <p:cViewPr varScale="1">
        <p:scale>
          <a:sx n="69" d="100"/>
          <a:sy n="69"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B73E-E9ED-485F-92FA-3143D1DB5925}" type="datetimeFigureOut">
              <a:rPr lang="cs-CZ" smtClean="0"/>
              <a:pPr/>
              <a:t>26.3.2021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40BE0-7142-42D3-A591-702AA353E4B9}" type="slidenum">
              <a:rPr lang="cs-CZ" smtClean="0"/>
              <a:pPr/>
              <a:t>‹#›</a:t>
            </a:fld>
            <a:endParaRPr lang="cs-CZ"/>
          </a:p>
        </p:txBody>
      </p:sp>
    </p:spTree>
    <p:extLst>
      <p:ext uri="{BB962C8B-B14F-4D97-AF65-F5344CB8AC3E}">
        <p14:creationId xmlns:p14="http://schemas.microsoft.com/office/powerpoint/2010/main" val="357380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BB26CD-8C03-41EF-B351-A64E3761B51B}" type="slidenum">
              <a:rPr lang="cs-CZ" smtClean="0"/>
              <a:pPr/>
              <a:t>17</a:t>
            </a:fld>
            <a:endParaRPr lang="cs-CZ"/>
          </a:p>
        </p:txBody>
      </p:sp>
    </p:spTree>
    <p:extLst>
      <p:ext uri="{BB962C8B-B14F-4D97-AF65-F5344CB8AC3E}">
        <p14:creationId xmlns:p14="http://schemas.microsoft.com/office/powerpoint/2010/main" val="266984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CB40BE0-7142-42D3-A591-702AA353E4B9}" type="slidenum">
              <a:rPr lang="cs-CZ" smtClean="0"/>
              <a:pPr/>
              <a:t>24</a:t>
            </a:fld>
            <a:endParaRPr lang="cs-CZ"/>
          </a:p>
        </p:txBody>
      </p:sp>
    </p:spTree>
    <p:extLst>
      <p:ext uri="{BB962C8B-B14F-4D97-AF65-F5344CB8AC3E}">
        <p14:creationId xmlns:p14="http://schemas.microsoft.com/office/powerpoint/2010/main" val="224815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8466348-4EB5-4504-BFF0-232E95008CC7}"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169825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466348-4EB5-4504-BFF0-232E95008CC7}"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24625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466348-4EB5-4504-BFF0-232E95008CC7}"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59490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466348-4EB5-4504-BFF0-232E95008CC7}"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25783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8466348-4EB5-4504-BFF0-232E95008CC7}"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293852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466348-4EB5-4504-BFF0-232E95008CC7}"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399549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8466348-4EB5-4504-BFF0-232E95008CC7}" type="datetimeFigureOut">
              <a:rPr lang="cs-CZ" smtClean="0"/>
              <a:pPr/>
              <a:t>26.3.2021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396150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8466348-4EB5-4504-BFF0-232E95008CC7}" type="datetimeFigureOut">
              <a:rPr lang="cs-CZ" smtClean="0"/>
              <a:pPr/>
              <a:t>26.3.2021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392758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466348-4EB5-4504-BFF0-232E95008CC7}" type="datetimeFigureOut">
              <a:rPr lang="cs-CZ" smtClean="0"/>
              <a:pPr/>
              <a:t>26.3.2021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300736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466348-4EB5-4504-BFF0-232E95008CC7}"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157486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466348-4EB5-4504-BFF0-232E95008CC7}"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5AE956-D534-48A8-A8BD-29DF3CDF53C5}" type="slidenum">
              <a:rPr lang="cs-CZ" smtClean="0"/>
              <a:pPr/>
              <a:t>‹#›</a:t>
            </a:fld>
            <a:endParaRPr lang="cs-CZ"/>
          </a:p>
        </p:txBody>
      </p:sp>
    </p:spTree>
    <p:extLst>
      <p:ext uri="{BB962C8B-B14F-4D97-AF65-F5344CB8AC3E}">
        <p14:creationId xmlns:p14="http://schemas.microsoft.com/office/powerpoint/2010/main" val="42719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66348-4EB5-4504-BFF0-232E95008CC7}" type="datetimeFigureOut">
              <a:rPr lang="cs-CZ" smtClean="0"/>
              <a:pPr/>
              <a:t>26.3.2021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AE956-D534-48A8-A8BD-29DF3CDF53C5}" type="slidenum">
              <a:rPr lang="cs-CZ" smtClean="0"/>
              <a:pPr/>
              <a:t>‹#›</a:t>
            </a:fld>
            <a:endParaRPr lang="cs-CZ"/>
          </a:p>
        </p:txBody>
      </p:sp>
    </p:spTree>
    <p:extLst>
      <p:ext uri="{BB962C8B-B14F-4D97-AF65-F5344CB8AC3E}">
        <p14:creationId xmlns:p14="http://schemas.microsoft.com/office/powerpoint/2010/main" val="274526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pecempecen.cz/"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Zážitková gastronomie</a:t>
            </a:r>
            <a:br>
              <a:rPr lang="cs-CZ" b="1" dirty="0" smtClean="0"/>
            </a:br>
            <a:r>
              <a:rPr lang="cs-CZ" sz="3200" b="1" dirty="0" smtClean="0"/>
              <a:t>pokračování</a:t>
            </a:r>
            <a:endParaRPr lang="cs-CZ" sz="3200" b="1" dirty="0"/>
          </a:p>
        </p:txBody>
      </p:sp>
      <p:sp>
        <p:nvSpPr>
          <p:cNvPr id="3" name="Podnadpis 2"/>
          <p:cNvSpPr>
            <a:spLocks noGrp="1"/>
          </p:cNvSpPr>
          <p:nvPr>
            <p:ph type="subTitle" idx="1"/>
          </p:nvPr>
        </p:nvSpPr>
        <p:spPr>
          <a:xfrm>
            <a:off x="1524000" y="4693859"/>
            <a:ext cx="9144000" cy="1655762"/>
          </a:xfrm>
        </p:spPr>
        <p:txBody>
          <a:bodyPr>
            <a:normAutofit/>
          </a:bodyPr>
          <a:lstStyle/>
          <a:p>
            <a:endParaRPr lang="cs-CZ" dirty="0"/>
          </a:p>
        </p:txBody>
      </p:sp>
    </p:spTree>
    <p:extLst>
      <p:ext uri="{BB962C8B-B14F-4D97-AF65-F5344CB8AC3E}">
        <p14:creationId xmlns:p14="http://schemas.microsoft.com/office/powerpoint/2010/main" val="1807102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36478" y="464024"/>
            <a:ext cx="6660107" cy="3946611"/>
          </a:xfrm>
        </p:spPr>
        <p:txBody>
          <a:bodyPr>
            <a:normAutofit fontScale="85000" lnSpcReduction="20000"/>
          </a:bodyPr>
          <a:lstStyle/>
          <a:p>
            <a:r>
              <a:rPr lang="cs-CZ" b="1" dirty="0" smtClean="0"/>
              <a:t>Hand </a:t>
            </a:r>
            <a:r>
              <a:rPr lang="cs-CZ" b="1" dirty="0" err="1" smtClean="0"/>
              <a:t>Held</a:t>
            </a:r>
            <a:r>
              <a:rPr lang="cs-CZ" b="1" dirty="0" smtClean="0"/>
              <a:t> Food  </a:t>
            </a:r>
            <a:r>
              <a:rPr lang="cs-CZ" dirty="0" smtClean="0"/>
              <a:t>- jde o použití různých složek potravy,  představující snadné přenesení a uchopení pokrmů např. „jedlým obalem“.  Ideální pro náhlý pocit hladu při cestování nebo při sledování sportovního zápasu na stadionu apod. Styl koresponduje s místními tradicemi. Může jít také o menu v tomto stylu.</a:t>
            </a:r>
          </a:p>
          <a:p>
            <a:r>
              <a:rPr lang="cs-CZ" b="1" dirty="0" err="1" smtClean="0"/>
              <a:t>Rawfood</a:t>
            </a:r>
            <a:r>
              <a:rPr lang="cs-CZ" b="1" dirty="0" smtClean="0"/>
              <a:t> - </a:t>
            </a:r>
            <a:r>
              <a:rPr lang="cs-CZ" dirty="0" smtClean="0"/>
              <a:t>výhradně syrové pokrmy, bez chemické úpravy a tepelně zpracované maximálně při teplotě 42 °C (např. cuketové špagety, lasagne z červené řepy nebo krémová kari polévka. V Praze – </a:t>
            </a:r>
            <a:r>
              <a:rPr lang="cs-CZ" dirty="0" err="1" smtClean="0"/>
              <a:t>Secret</a:t>
            </a:r>
            <a:r>
              <a:rPr lang="cs-CZ" dirty="0" smtClean="0"/>
              <a:t> </a:t>
            </a:r>
            <a:r>
              <a:rPr lang="cs-CZ" dirty="0" err="1" smtClean="0"/>
              <a:t>of</a:t>
            </a:r>
            <a:r>
              <a:rPr lang="cs-CZ" dirty="0" smtClean="0"/>
              <a:t> </a:t>
            </a:r>
            <a:r>
              <a:rPr lang="cs-CZ" dirty="0" err="1" smtClean="0"/>
              <a:t>Raw</a:t>
            </a:r>
            <a:r>
              <a:rPr lang="cs-CZ" dirty="0" smtClean="0"/>
              <a:t> a </a:t>
            </a:r>
            <a:r>
              <a:rPr lang="cs-CZ" dirty="0" err="1" smtClean="0"/>
              <a:t>BioGurmania</a:t>
            </a:r>
            <a:r>
              <a:rPr lang="cs-CZ" dirty="0" smtClean="0"/>
              <a:t> </a:t>
            </a:r>
            <a:r>
              <a:rPr lang="cs-CZ" dirty="0" err="1" smtClean="0"/>
              <a:t>Jelica</a:t>
            </a:r>
            <a:r>
              <a:rPr lang="cs-CZ" dirty="0" smtClean="0"/>
              <a:t>. </a:t>
            </a:r>
          </a:p>
          <a:p>
            <a:endParaRPr lang="cs-CZ" dirty="0"/>
          </a:p>
        </p:txBody>
      </p:sp>
      <p:pic>
        <p:nvPicPr>
          <p:cNvPr id="25604" name="Picture 4" descr="28 Day Raw Food Transformation"/>
          <p:cNvPicPr>
            <a:picLocks noChangeAspect="1" noChangeArrowheads="1"/>
          </p:cNvPicPr>
          <p:nvPr/>
        </p:nvPicPr>
        <p:blipFill>
          <a:blip r:embed="rId2" cstate="print"/>
          <a:srcRect/>
          <a:stretch>
            <a:fillRect/>
          </a:stretch>
        </p:blipFill>
        <p:spPr bwMode="auto">
          <a:xfrm>
            <a:off x="7113808" y="553916"/>
            <a:ext cx="3935436" cy="3279530"/>
          </a:xfrm>
          <a:prstGeom prst="rect">
            <a:avLst/>
          </a:prstGeom>
          <a:noFill/>
        </p:spPr>
      </p:pic>
      <p:pic>
        <p:nvPicPr>
          <p:cNvPr id="25606" name="Picture 6" descr="https://therawfoodkitchen.com/wp-content/uploads/2016/07/instagrambar.jpg"/>
          <p:cNvPicPr>
            <a:picLocks noChangeAspect="1" noChangeArrowheads="1"/>
          </p:cNvPicPr>
          <p:nvPr/>
        </p:nvPicPr>
        <p:blipFill>
          <a:blip r:embed="rId3" cstate="print"/>
          <a:srcRect/>
          <a:stretch>
            <a:fillRect/>
          </a:stretch>
        </p:blipFill>
        <p:spPr bwMode="auto">
          <a:xfrm>
            <a:off x="-2357717" y="4425296"/>
            <a:ext cx="18126075" cy="2295526"/>
          </a:xfrm>
          <a:prstGeom prst="rect">
            <a:avLst/>
          </a:prstGeom>
          <a:noFill/>
        </p:spPr>
      </p:pic>
    </p:spTree>
    <p:extLst>
      <p:ext uri="{BB962C8B-B14F-4D97-AF65-F5344CB8AC3E}">
        <p14:creationId xmlns:p14="http://schemas.microsoft.com/office/powerpoint/2010/main" val="139121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5"/>
            <a:ext cx="5284176" cy="6858000"/>
          </a:xfrm>
        </p:spPr>
        <p:txBody>
          <a:bodyPr>
            <a:noAutofit/>
          </a:bodyPr>
          <a:lstStyle/>
          <a:p>
            <a:r>
              <a:rPr lang="cs-CZ" sz="2400" b="1" dirty="0" err="1"/>
              <a:t>Instinct</a:t>
            </a:r>
            <a:r>
              <a:rPr lang="cs-CZ" sz="2400" b="1" dirty="0"/>
              <a:t> Food</a:t>
            </a:r>
            <a:r>
              <a:rPr lang="cs-CZ" sz="2400" dirty="0"/>
              <a:t> – strava s ohledem na naše instinkty, na preference, odpor k něčemu konkrétnímu, vhodné pro alergiky. Může jít o nezpracované potraviny i výrobky. Pokrmy a nápoje jsou posuzovány a pečlivě vybírány podle čichu, vzhledu, chuti.</a:t>
            </a:r>
          </a:p>
          <a:p>
            <a:r>
              <a:rPr lang="cs-CZ" sz="2400" dirty="0"/>
              <a:t> </a:t>
            </a:r>
            <a:r>
              <a:rPr lang="cs-CZ" sz="2400" b="1" dirty="0" err="1"/>
              <a:t>Junk</a:t>
            </a:r>
            <a:r>
              <a:rPr lang="cs-CZ" sz="2400" b="1" dirty="0"/>
              <a:t> Food</a:t>
            </a:r>
            <a:r>
              <a:rPr lang="cs-CZ" sz="2400" dirty="0"/>
              <a:t> - nabízí podniky rychlého občerstvení v podobě smažených a sladkých pokrmů bez výživové hodnoty. Dr. Michael Jacobson – mikrobiolog, vegetarián, v roce 1972 Centrum pro vědu a zdraví (USA) - podřadné jídlo a prázdné kalorie</a:t>
            </a:r>
            <a:r>
              <a:rPr lang="cs-CZ" sz="2400" dirty="0" smtClean="0"/>
              <a:t>.</a:t>
            </a:r>
            <a:endParaRPr lang="cs-CZ" sz="2400" dirty="0"/>
          </a:p>
        </p:txBody>
      </p:sp>
      <p:pic>
        <p:nvPicPr>
          <p:cNvPr id="4" name="obrázek 18" descr="http://www.mcdonalds.cz/img/u/restaurace/karta_02.gif"/>
          <p:cNvPicPr/>
          <p:nvPr/>
        </p:nvPicPr>
        <p:blipFill>
          <a:blip r:embed="rId2" cstate="print"/>
          <a:srcRect/>
          <a:stretch>
            <a:fillRect/>
          </a:stretch>
        </p:blipFill>
        <p:spPr>
          <a:xfrm>
            <a:off x="5284176" y="1072661"/>
            <a:ext cx="6576647" cy="5275385"/>
          </a:xfrm>
          <a:prstGeom prst="rect">
            <a:avLst/>
          </a:prstGeom>
          <a:noFill/>
          <a:ln>
            <a:noFill/>
            <a:prstDash/>
          </a:ln>
        </p:spPr>
      </p:pic>
    </p:spTree>
    <p:extLst>
      <p:ext uri="{BB962C8B-B14F-4D97-AF65-F5344CB8AC3E}">
        <p14:creationId xmlns:p14="http://schemas.microsoft.com/office/powerpoint/2010/main" val="150281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Резултат с изображение за Lego Food, Puzzle Food"/>
          <p:cNvPicPr>
            <a:picLocks noChangeAspect="1" noChangeArrowheads="1"/>
          </p:cNvPicPr>
          <p:nvPr/>
        </p:nvPicPr>
        <p:blipFill>
          <a:blip r:embed="rId2" cstate="print"/>
          <a:srcRect/>
          <a:stretch>
            <a:fillRect/>
          </a:stretch>
        </p:blipFill>
        <p:spPr bwMode="auto">
          <a:xfrm>
            <a:off x="6583217" y="-15663"/>
            <a:ext cx="5031666" cy="6706609"/>
          </a:xfrm>
          <a:prstGeom prst="rect">
            <a:avLst/>
          </a:prstGeom>
          <a:noFill/>
        </p:spPr>
      </p:pic>
      <p:sp>
        <p:nvSpPr>
          <p:cNvPr id="3" name="Obdélník 2"/>
          <p:cNvSpPr/>
          <p:nvPr/>
        </p:nvSpPr>
        <p:spPr>
          <a:xfrm>
            <a:off x="0" y="0"/>
            <a:ext cx="6096000" cy="3046988"/>
          </a:xfrm>
          <a:prstGeom prst="rect">
            <a:avLst/>
          </a:prstGeom>
        </p:spPr>
        <p:txBody>
          <a:bodyPr wrap="square">
            <a:spAutoFit/>
          </a:bodyPr>
          <a:lstStyle/>
          <a:p>
            <a:r>
              <a:rPr lang="cs-CZ" sz="2400" b="1" dirty="0" smtClean="0"/>
              <a:t>Lego Food, Puzzle Food - </a:t>
            </a:r>
            <a:r>
              <a:rPr lang="cs-CZ" sz="2400" dirty="0" smtClean="0"/>
              <a:t>cukrářské výrobky a dezerty, sladké lahůdky jsou sestaveny z drobných prvků s využitím kuchařovy kreativity s dokonalým aranžmá na talíři.</a:t>
            </a:r>
          </a:p>
          <a:p>
            <a:r>
              <a:rPr lang="cs-CZ" sz="2400" b="1" dirty="0" smtClean="0"/>
              <a:t>Novel </a:t>
            </a:r>
            <a:r>
              <a:rPr lang="cs-CZ" sz="2400" b="1" dirty="0" err="1" smtClean="0"/>
              <a:t>Food</a:t>
            </a:r>
            <a:r>
              <a:rPr lang="cs-CZ" sz="2400" dirty="0" smtClean="0"/>
              <a:t> - nové druhy potravin, surovin a pochutin, které do nynějška nebyly ve stravování známé, nebo nebyly konvenčním způsobem připravovány.</a:t>
            </a:r>
            <a:endParaRPr lang="cs-CZ" sz="2400" dirty="0"/>
          </a:p>
        </p:txBody>
      </p:sp>
      <p:sp>
        <p:nvSpPr>
          <p:cNvPr id="4" name="Obdélník 3"/>
          <p:cNvSpPr/>
          <p:nvPr/>
        </p:nvSpPr>
        <p:spPr>
          <a:xfrm>
            <a:off x="0" y="3337641"/>
            <a:ext cx="6096000" cy="3416320"/>
          </a:xfrm>
          <a:prstGeom prst="rect">
            <a:avLst/>
          </a:prstGeom>
        </p:spPr>
        <p:txBody>
          <a:bodyPr>
            <a:spAutoFit/>
          </a:bodyPr>
          <a:lstStyle/>
          <a:p>
            <a:r>
              <a:rPr lang="cs-CZ" sz="2400" b="1" dirty="0" err="1" smtClean="0"/>
              <a:t>Wellness</a:t>
            </a:r>
            <a:r>
              <a:rPr lang="cs-CZ" sz="2400" b="1" dirty="0" smtClean="0"/>
              <a:t> </a:t>
            </a:r>
            <a:r>
              <a:rPr lang="cs-CZ" sz="2400" b="1" dirty="0" err="1" smtClean="0"/>
              <a:t>Food</a:t>
            </a:r>
            <a:endParaRPr lang="cs-CZ" sz="2400" b="1" dirty="0" smtClean="0"/>
          </a:p>
          <a:p>
            <a:r>
              <a:rPr lang="cs-CZ" sz="2400" dirty="0" smtClean="0"/>
              <a:t>Zdravý přístup ke stravování, který je spojen s fyzickým i duševním zdravím. </a:t>
            </a:r>
          </a:p>
          <a:p>
            <a:r>
              <a:rPr lang="cs-CZ" sz="2400" dirty="0" smtClean="0"/>
              <a:t>Přiměřená a zdravá výživa (</a:t>
            </a:r>
            <a:r>
              <a:rPr lang="cs-CZ" sz="2400" b="1" dirty="0" smtClean="0"/>
              <a:t>přiměřené množství, pestrost a vyváženost</a:t>
            </a:r>
            <a:r>
              <a:rPr lang="cs-CZ" sz="2400" dirty="0" smtClean="0"/>
              <a:t>), nekouření, pohybová aktivita a limitované množství alkoholu.</a:t>
            </a:r>
          </a:p>
          <a:p>
            <a:r>
              <a:rPr lang="cs-CZ" sz="2400" dirty="0" smtClean="0"/>
              <a:t>Z 80 % ovlivňujeme zdraví sami a pouze z 20 % působí dědičné dispozice a okolní vlivy. </a:t>
            </a:r>
            <a:endParaRPr lang="cs-CZ"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29536" y="116632"/>
            <a:ext cx="4191000" cy="1143000"/>
          </a:xfrm>
        </p:spPr>
        <p:txBody>
          <a:bodyPr/>
          <a:lstStyle/>
          <a:p>
            <a:r>
              <a:rPr lang="cs-CZ" b="1" dirty="0" err="1"/>
              <a:t>Slow</a:t>
            </a:r>
            <a:r>
              <a:rPr lang="cs-CZ" b="1" dirty="0"/>
              <a:t> Food</a:t>
            </a:r>
            <a:r>
              <a:rPr lang="cs-CZ" dirty="0"/>
              <a:t> </a:t>
            </a:r>
          </a:p>
        </p:txBody>
      </p:sp>
      <p:sp>
        <p:nvSpPr>
          <p:cNvPr id="3" name="Zástupný symbol pro obsah 2"/>
          <p:cNvSpPr>
            <a:spLocks noGrp="1"/>
          </p:cNvSpPr>
          <p:nvPr>
            <p:ph sz="half" idx="1"/>
          </p:nvPr>
        </p:nvSpPr>
        <p:spPr>
          <a:xfrm>
            <a:off x="0" y="17240"/>
            <a:ext cx="6117717" cy="6840760"/>
          </a:xfrm>
        </p:spPr>
        <p:txBody>
          <a:bodyPr>
            <a:normAutofit lnSpcReduction="10000"/>
          </a:bodyPr>
          <a:lstStyle/>
          <a:p>
            <a:pPr marL="0" indent="0">
              <a:buNone/>
            </a:pPr>
            <a:r>
              <a:rPr lang="cs-CZ" dirty="0"/>
              <a:t>H</a:t>
            </a:r>
            <a:r>
              <a:rPr lang="cs-CZ" dirty="0" smtClean="0"/>
              <a:t>nutí </a:t>
            </a:r>
            <a:r>
              <a:rPr lang="cs-CZ" dirty="0"/>
              <a:t>odsuzující fast-food kulturu a prosazující domácí výrobky bez chemických přísad a polotovarů. </a:t>
            </a:r>
            <a:r>
              <a:rPr lang="cs-CZ" dirty="0" err="1"/>
              <a:t>Slow</a:t>
            </a:r>
            <a:r>
              <a:rPr lang="cs-CZ" dirty="0"/>
              <a:t> Food restaurace nabízejí menu o více menších chodech, které vytváří společně s nápoji harmonicky </a:t>
            </a:r>
            <a:r>
              <a:rPr lang="cs-CZ" dirty="0" smtClean="0"/>
              <a:t>laděný. </a:t>
            </a:r>
          </a:p>
          <a:p>
            <a:pPr marL="0" indent="0">
              <a:buNone/>
            </a:pPr>
            <a:r>
              <a:rPr lang="cs-CZ" dirty="0" smtClean="0"/>
              <a:t>Výrobci </a:t>
            </a:r>
            <a:r>
              <a:rPr lang="cs-CZ" dirty="0"/>
              <a:t>a restaurace </a:t>
            </a:r>
            <a:r>
              <a:rPr lang="cs-CZ" dirty="0" smtClean="0"/>
              <a:t>- protest </a:t>
            </a:r>
            <a:r>
              <a:rPr lang="cs-CZ" dirty="0"/>
              <a:t>proti rychlému občerstvení (v současné době je zapojeno více než 100 tisíc členů, v 153 zemích světa). </a:t>
            </a:r>
            <a:endParaRPr lang="cs-CZ" dirty="0" smtClean="0"/>
          </a:p>
          <a:p>
            <a:pPr marL="0" indent="0">
              <a:buNone/>
            </a:pPr>
            <a:r>
              <a:rPr lang="cs-CZ" dirty="0" smtClean="0"/>
              <a:t>Cílem </a:t>
            </a:r>
            <a:r>
              <a:rPr lang="cs-CZ" dirty="0"/>
              <a:t>hnutí je </a:t>
            </a:r>
            <a:r>
              <a:rPr lang="cs-CZ" b="1" dirty="0"/>
              <a:t>zachovat kulturu stravování a stolování, s ohledem na regionální tradice a zdraví. </a:t>
            </a:r>
            <a:endParaRPr lang="cs-CZ" b="1" dirty="0" smtClean="0"/>
          </a:p>
          <a:p>
            <a:pPr marL="0" indent="0">
              <a:buNone/>
            </a:pPr>
            <a:r>
              <a:rPr lang="cs-CZ" dirty="0" smtClean="0"/>
              <a:t>V</a:t>
            </a:r>
            <a:r>
              <a:rPr lang="cs-CZ" dirty="0"/>
              <a:t> ČR – certifikace </a:t>
            </a:r>
            <a:r>
              <a:rPr lang="cs-CZ" dirty="0" err="1"/>
              <a:t>Slow</a:t>
            </a:r>
            <a:r>
              <a:rPr lang="cs-CZ" dirty="0"/>
              <a:t> </a:t>
            </a:r>
            <a:r>
              <a:rPr lang="cs-CZ" dirty="0" smtClean="0"/>
              <a:t>Food - restaurace </a:t>
            </a:r>
            <a:r>
              <a:rPr lang="cs-CZ" dirty="0"/>
              <a:t>nesmí při přípravě pokrmů používat polotovary a pokrmy musí být z 50 % připravovány ze surovin českého </a:t>
            </a:r>
            <a:r>
              <a:rPr lang="cs-CZ" dirty="0" smtClean="0"/>
              <a:t>původu.</a:t>
            </a:r>
            <a:endParaRPr lang="cs-CZ" dirty="0"/>
          </a:p>
        </p:txBody>
      </p:sp>
      <p:pic>
        <p:nvPicPr>
          <p:cNvPr id="7170" name="Picture 2" descr="http://www.jidlozblizka.cz/sites/default/files/imagecache/280x188/kavarna_era_hlavni_chod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17717" y="1661747"/>
            <a:ext cx="5801051" cy="389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94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31852" y="210144"/>
            <a:ext cx="2641979" cy="1325563"/>
          </a:xfrm>
        </p:spPr>
        <p:txBody>
          <a:bodyPr/>
          <a:lstStyle/>
          <a:p>
            <a:r>
              <a:rPr lang="cs-CZ" b="1" dirty="0" smtClean="0"/>
              <a:t>Tex – </a:t>
            </a:r>
            <a:r>
              <a:rPr lang="cs-CZ" b="1" dirty="0" err="1" smtClean="0"/>
              <a:t>Mex</a:t>
            </a:r>
            <a:r>
              <a:rPr lang="cs-CZ" dirty="0" smtClean="0"/>
              <a:t> </a:t>
            </a:r>
            <a:br>
              <a:rPr lang="cs-CZ" dirty="0" smtClean="0"/>
            </a:br>
            <a:endParaRPr lang="cs-CZ" dirty="0"/>
          </a:p>
        </p:txBody>
      </p:sp>
      <p:sp>
        <p:nvSpPr>
          <p:cNvPr id="3" name="Zástupný symbol pro obsah 2"/>
          <p:cNvSpPr>
            <a:spLocks noGrp="1"/>
          </p:cNvSpPr>
          <p:nvPr>
            <p:ph idx="1"/>
          </p:nvPr>
        </p:nvSpPr>
        <p:spPr>
          <a:xfrm>
            <a:off x="0" y="334108"/>
            <a:ext cx="6946710" cy="7219666"/>
          </a:xfrm>
        </p:spPr>
        <p:txBody>
          <a:bodyPr>
            <a:normAutofit fontScale="55000" lnSpcReduction="20000"/>
          </a:bodyPr>
          <a:lstStyle/>
          <a:p>
            <a:r>
              <a:rPr lang="cs-CZ" sz="3600" dirty="0" smtClean="0"/>
              <a:t>Velká obliba zejména v 70. letech min., století, etabloval se do celého světa , i </a:t>
            </a:r>
            <a:r>
              <a:rPr lang="cs-CZ" sz="3600" dirty="0" err="1" smtClean="0"/>
              <a:t>fast</a:t>
            </a:r>
            <a:r>
              <a:rPr lang="cs-CZ" sz="3600" dirty="0" smtClean="0"/>
              <a:t>-</a:t>
            </a:r>
            <a:r>
              <a:rPr lang="cs-CZ" sz="3600" dirty="0" err="1" smtClean="0"/>
              <a:t>food</a:t>
            </a:r>
            <a:r>
              <a:rPr lang="cs-CZ" sz="3600" dirty="0" smtClean="0"/>
              <a:t>. Největší </a:t>
            </a:r>
            <a:r>
              <a:rPr lang="fr-FR" sz="3600" dirty="0" smtClean="0"/>
              <a:t>oblib</a:t>
            </a:r>
            <a:r>
              <a:rPr lang="cs-CZ" sz="3600" dirty="0" smtClean="0"/>
              <a:t>a v </a:t>
            </a:r>
            <a:r>
              <a:rPr lang="cs-CZ" sz="3600" dirty="0" err="1" smtClean="0"/>
              <a:t>rodn</a:t>
            </a:r>
            <a:r>
              <a:rPr lang="fr-FR" sz="3600" dirty="0" smtClean="0"/>
              <a:t>é</a:t>
            </a:r>
            <a:r>
              <a:rPr lang="de-DE" sz="3600" dirty="0" smtClean="0"/>
              <a:t>m </a:t>
            </a:r>
            <a:r>
              <a:rPr lang="de-DE" sz="3600" dirty="0" err="1" smtClean="0"/>
              <a:t>Texasu</a:t>
            </a:r>
            <a:r>
              <a:rPr lang="cs-CZ" sz="3600" dirty="0" smtClean="0"/>
              <a:t>, (včetně nápojů, jako jsou např. koktejly </a:t>
            </a:r>
            <a:r>
              <a:rPr lang="cs-CZ" sz="3600" dirty="0" err="1" smtClean="0"/>
              <a:t>Margherita</a:t>
            </a:r>
            <a:r>
              <a:rPr lang="cs-CZ" sz="3600" dirty="0" smtClean="0"/>
              <a:t>, </a:t>
            </a:r>
            <a:r>
              <a:rPr lang="cs-CZ" sz="3600" dirty="0" err="1" smtClean="0"/>
              <a:t>Acapulco</a:t>
            </a:r>
            <a:r>
              <a:rPr lang="cs-CZ" sz="3600" dirty="0" smtClean="0"/>
              <a:t>, nebo nealko nápoje jako bowle) </a:t>
            </a:r>
          </a:p>
          <a:p>
            <a:pPr>
              <a:buNone/>
            </a:pPr>
            <a:r>
              <a:rPr lang="cs-CZ" sz="3600" b="1" dirty="0" err="1" smtClean="0"/>
              <a:t>Tex</a:t>
            </a:r>
            <a:r>
              <a:rPr lang="cs-CZ" sz="3600" b="1" dirty="0" smtClean="0"/>
              <a:t> – </a:t>
            </a:r>
            <a:r>
              <a:rPr lang="cs-CZ" sz="3600" b="1" dirty="0" err="1" smtClean="0"/>
              <a:t>mex</a:t>
            </a:r>
            <a:r>
              <a:rPr lang="cs-CZ" sz="3600" b="1" dirty="0" smtClean="0"/>
              <a:t> = </a:t>
            </a:r>
            <a:r>
              <a:rPr lang="es-ES_tradnl" sz="3600" b="1" dirty="0" smtClean="0"/>
              <a:t>kombinac</a:t>
            </a:r>
            <a:r>
              <a:rPr lang="cs-CZ" sz="3600" b="1" dirty="0" smtClean="0"/>
              <a:t>e</a:t>
            </a:r>
            <a:r>
              <a:rPr lang="es-ES_tradnl" sz="3600" b="1" dirty="0" smtClean="0"/>
              <a:t> region</a:t>
            </a:r>
            <a:r>
              <a:rPr lang="cs-CZ" sz="3600" b="1" dirty="0" err="1" smtClean="0"/>
              <a:t>ální</a:t>
            </a:r>
            <a:r>
              <a:rPr lang="cs-CZ" sz="3600" b="1" dirty="0" smtClean="0"/>
              <a:t> </a:t>
            </a:r>
            <a:r>
              <a:rPr lang="cs-CZ" sz="3600" b="1" dirty="0" err="1" smtClean="0"/>
              <a:t>americk</a:t>
            </a:r>
            <a:r>
              <a:rPr lang="fr-FR" sz="3600" b="1" dirty="0" smtClean="0"/>
              <a:t>é </a:t>
            </a:r>
            <a:r>
              <a:rPr lang="cs-CZ" sz="3600" b="1" dirty="0" smtClean="0"/>
              <a:t>kuchyně, která využívá surovin dostupných ve Spojených státech amerických a kulinární umění </a:t>
            </a:r>
            <a:r>
              <a:rPr lang="cs-CZ" sz="3600" b="1" dirty="0" err="1" smtClean="0"/>
              <a:t>mexick</a:t>
            </a:r>
            <a:r>
              <a:rPr lang="fr-FR" sz="3600" b="1" dirty="0" smtClean="0"/>
              <a:t>é </a:t>
            </a:r>
            <a:r>
              <a:rPr lang="cs-CZ" sz="3600" b="1" dirty="0" smtClean="0"/>
              <a:t>kuchyně. </a:t>
            </a:r>
          </a:p>
          <a:p>
            <a:r>
              <a:rPr lang="cs-CZ" sz="3600" dirty="0" smtClean="0"/>
              <a:t>Tato mexicko-texaská kuchyně je dnes rozšířená po celý</a:t>
            </a:r>
            <a:r>
              <a:rPr lang="de-DE" sz="3600" dirty="0" err="1" smtClean="0"/>
              <a:t>ch</a:t>
            </a:r>
            <a:r>
              <a:rPr lang="de-DE" sz="3600" dirty="0" smtClean="0"/>
              <a:t> St</a:t>
            </a:r>
            <a:r>
              <a:rPr lang="cs-CZ" sz="3600" dirty="0" err="1" smtClean="0"/>
              <a:t>átech</a:t>
            </a:r>
            <a:r>
              <a:rPr lang="cs-CZ" sz="3600" dirty="0" smtClean="0"/>
              <a:t>, ale </a:t>
            </a:r>
            <a:r>
              <a:rPr lang="fr-FR" sz="3600" dirty="0" smtClean="0"/>
              <a:t>Tex-Mex kuchyn</a:t>
            </a:r>
            <a:r>
              <a:rPr lang="cs-CZ" sz="3600" dirty="0" smtClean="0"/>
              <a:t>ě </a:t>
            </a:r>
            <a:r>
              <a:rPr lang="cs-CZ" sz="3600" b="1" dirty="0" smtClean="0"/>
              <a:t>je charakteristická hojný</a:t>
            </a:r>
            <a:r>
              <a:rPr lang="pt-PT" sz="3600" b="1" dirty="0" smtClean="0"/>
              <a:t>m u</a:t>
            </a:r>
            <a:r>
              <a:rPr lang="cs-CZ" sz="3600" b="1" dirty="0" err="1" smtClean="0"/>
              <a:t>žíváním</a:t>
            </a:r>
            <a:r>
              <a:rPr lang="cs-CZ" sz="3600" b="1" dirty="0" smtClean="0"/>
              <a:t> roztekl</a:t>
            </a:r>
            <a:r>
              <a:rPr lang="fr-FR" sz="3600" b="1" dirty="0" smtClean="0"/>
              <a:t>é</a:t>
            </a:r>
            <a:r>
              <a:rPr lang="cs-CZ" sz="3600" b="1" dirty="0" smtClean="0"/>
              <a:t>ho sýru, masa, převážně hovězí</a:t>
            </a:r>
            <a:r>
              <a:rPr lang="pt-PT" sz="3600" b="1" dirty="0" smtClean="0"/>
              <a:t>ho a vep</a:t>
            </a:r>
            <a:r>
              <a:rPr lang="cs-CZ" sz="3600" b="1" dirty="0" err="1" smtClean="0"/>
              <a:t>řov</a:t>
            </a:r>
            <a:r>
              <a:rPr lang="fr-FR" sz="3600" b="1" dirty="0" smtClean="0"/>
              <a:t>é</a:t>
            </a:r>
            <a:r>
              <a:rPr lang="pt-PT" sz="3600" b="1" dirty="0" smtClean="0"/>
              <a:t>ho, fazol</a:t>
            </a:r>
            <a:r>
              <a:rPr lang="cs-CZ" sz="3600" b="1" dirty="0" smtClean="0"/>
              <a:t>í, rýže, kukuřičných </a:t>
            </a:r>
            <a:r>
              <a:rPr lang="cs-CZ" sz="3600" b="1" dirty="0" err="1" smtClean="0"/>
              <a:t>tortil</a:t>
            </a:r>
            <a:r>
              <a:rPr lang="cs-CZ" sz="3600" b="1" dirty="0" smtClean="0"/>
              <a:t> a samozřejmě zde nesmí chybět proslul</a:t>
            </a:r>
            <a:r>
              <a:rPr lang="fr-FR" sz="3600" b="1" dirty="0" smtClean="0"/>
              <a:t>é </a:t>
            </a:r>
            <a:r>
              <a:rPr lang="it-IT" sz="3600" b="1" dirty="0" smtClean="0"/>
              <a:t>chilli papri</a:t>
            </a:r>
            <a:r>
              <a:rPr lang="cs-CZ" sz="3600" b="1" dirty="0" err="1" smtClean="0"/>
              <a:t>čky</a:t>
            </a:r>
            <a:r>
              <a:rPr lang="cs-CZ" sz="3600" b="1" dirty="0" smtClean="0"/>
              <a:t>.</a:t>
            </a:r>
          </a:p>
          <a:p>
            <a:r>
              <a:rPr lang="cs-CZ" sz="3600" dirty="0" smtClean="0"/>
              <a:t>Mezi čistě Tex-</a:t>
            </a:r>
            <a:r>
              <a:rPr lang="cs-CZ" sz="3600" dirty="0" err="1" smtClean="0"/>
              <a:t>Mex</a:t>
            </a:r>
            <a:r>
              <a:rPr lang="cs-CZ" sz="3600" dirty="0" smtClean="0"/>
              <a:t> pokrmy patří </a:t>
            </a:r>
            <a:r>
              <a:rPr lang="cs-CZ" sz="3600" dirty="0" err="1" smtClean="0"/>
              <a:t>napří</a:t>
            </a:r>
            <a:r>
              <a:rPr lang="it-IT" sz="3600" dirty="0" smtClean="0"/>
              <a:t>klad </a:t>
            </a:r>
            <a:r>
              <a:rPr lang="it-IT" sz="3600" b="1" dirty="0" smtClean="0"/>
              <a:t>Chilli con carne </a:t>
            </a:r>
            <a:r>
              <a:rPr lang="it-IT" sz="3600" dirty="0" smtClean="0"/>
              <a:t>(chilli papri</a:t>
            </a:r>
            <a:r>
              <a:rPr lang="cs-CZ" sz="3600" dirty="0" smtClean="0"/>
              <a:t>č</a:t>
            </a:r>
            <a:r>
              <a:rPr lang="da-DK" sz="3600" dirty="0" smtClean="0"/>
              <a:t>ky, hov</a:t>
            </a:r>
            <a:r>
              <a:rPr lang="cs-CZ" sz="3600" dirty="0" err="1" smtClean="0"/>
              <a:t>ězí</a:t>
            </a:r>
            <a:r>
              <a:rPr lang="cs-CZ" sz="3600" dirty="0" smtClean="0"/>
              <a:t> </a:t>
            </a:r>
            <a:r>
              <a:rPr lang="pt-PT" sz="3600" dirty="0" smtClean="0"/>
              <a:t>maso, fazole a raj</a:t>
            </a:r>
            <a:r>
              <a:rPr lang="cs-CZ" sz="3600" dirty="0" smtClean="0"/>
              <a:t>č</a:t>
            </a:r>
            <a:r>
              <a:rPr lang="it-IT" sz="3600" dirty="0" smtClean="0"/>
              <a:t>ata), </a:t>
            </a:r>
            <a:r>
              <a:rPr lang="it-IT" sz="3600" b="1" dirty="0" smtClean="0"/>
              <a:t>Chilli con queso </a:t>
            </a:r>
            <a:r>
              <a:rPr lang="it-IT" sz="3600" dirty="0" smtClean="0"/>
              <a:t>(chilli papri</a:t>
            </a:r>
            <a:r>
              <a:rPr lang="cs-CZ" sz="3600" dirty="0" err="1" smtClean="0"/>
              <a:t>čky</a:t>
            </a:r>
            <a:r>
              <a:rPr lang="cs-CZ" sz="3600" dirty="0" smtClean="0"/>
              <a:t> se sýrem) nebo znám</a:t>
            </a:r>
            <a:r>
              <a:rPr lang="fr-FR" sz="3600" dirty="0" smtClean="0"/>
              <a:t>é </a:t>
            </a:r>
            <a:r>
              <a:rPr lang="cs-CZ" sz="3600" b="1" dirty="0" err="1" smtClean="0"/>
              <a:t>fajitas</a:t>
            </a:r>
            <a:r>
              <a:rPr lang="cs-CZ" sz="3600" dirty="0" smtClean="0"/>
              <a:t> (</a:t>
            </a:r>
            <a:r>
              <a:rPr lang="cs-CZ" sz="3600" dirty="0" err="1" smtClean="0"/>
              <a:t>grilovan</a:t>
            </a:r>
            <a:r>
              <a:rPr lang="fr-FR" sz="3600" dirty="0" smtClean="0"/>
              <a:t>é </a:t>
            </a:r>
            <a:r>
              <a:rPr lang="cs-CZ" sz="3600" dirty="0" smtClean="0"/>
              <a:t>maso na způsob </a:t>
            </a:r>
            <a:r>
              <a:rPr lang="cs-CZ" sz="3600" dirty="0" err="1" smtClean="0"/>
              <a:t>tacos</a:t>
            </a:r>
            <a:r>
              <a:rPr lang="cs-CZ" sz="3600" dirty="0" smtClean="0"/>
              <a:t> v tortille s grilovanou cibulí a paprikami), </a:t>
            </a:r>
            <a:r>
              <a:rPr lang="cs-CZ" sz="3600" b="1" i="1" dirty="0" smtClean="0"/>
              <a:t>tortilly </a:t>
            </a:r>
            <a:r>
              <a:rPr lang="cs-CZ" sz="3600" dirty="0" smtClean="0"/>
              <a:t>(placky z kukuřičné mouky, plněné často zeleninovou nebo masovou směsi), </a:t>
            </a:r>
            <a:r>
              <a:rPr lang="cs-CZ" sz="3600" b="1" i="1" dirty="0" smtClean="0"/>
              <a:t>salsy</a:t>
            </a:r>
            <a:r>
              <a:rPr lang="cs-CZ" sz="3600" i="1" dirty="0" smtClean="0"/>
              <a:t> </a:t>
            </a:r>
            <a:r>
              <a:rPr lang="cs-CZ" sz="3600" dirty="0" smtClean="0"/>
              <a:t>(omáčky na základě rajčat, chilli papriček, cibule, česneku, limetkové šťávy), </a:t>
            </a:r>
            <a:r>
              <a:rPr lang="cs-CZ" sz="3600" b="1" i="1" dirty="0" err="1" smtClean="0"/>
              <a:t>tacos</a:t>
            </a:r>
            <a:r>
              <a:rPr lang="cs-CZ" sz="3600" b="1" i="1" dirty="0" smtClean="0"/>
              <a:t> </a:t>
            </a:r>
            <a:r>
              <a:rPr lang="cs-CZ" sz="3600" dirty="0" smtClean="0"/>
              <a:t>(plněné tortilly), </a:t>
            </a:r>
            <a:r>
              <a:rPr lang="cs-CZ" sz="3600" i="1" dirty="0" err="1" smtClean="0"/>
              <a:t>enchiladas</a:t>
            </a:r>
            <a:r>
              <a:rPr lang="cs-CZ" sz="3600" i="1" dirty="0" smtClean="0"/>
              <a:t> (</a:t>
            </a:r>
            <a:r>
              <a:rPr lang="cs-CZ" sz="3600" dirty="0" smtClean="0"/>
              <a:t>podobná </a:t>
            </a:r>
            <a:r>
              <a:rPr lang="cs-CZ" sz="3600" dirty="0" err="1" smtClean="0"/>
              <a:t>tortile</a:t>
            </a:r>
            <a:r>
              <a:rPr lang="cs-CZ" sz="3600" dirty="0" smtClean="0"/>
              <a:t>, rovněž plněná),</a:t>
            </a:r>
            <a:r>
              <a:rPr lang="cs-CZ" sz="3600" b="1" dirty="0" smtClean="0"/>
              <a:t> </a:t>
            </a:r>
            <a:r>
              <a:rPr lang="cs-CZ" sz="3600" b="1" i="1" dirty="0" err="1" smtClean="0"/>
              <a:t>nachos</a:t>
            </a:r>
            <a:r>
              <a:rPr lang="cs-CZ" sz="3600" b="1" i="1" dirty="0" smtClean="0"/>
              <a:t> </a:t>
            </a:r>
            <a:r>
              <a:rPr lang="cs-CZ" sz="3600" dirty="0" smtClean="0"/>
              <a:t>(</a:t>
            </a:r>
            <a:r>
              <a:rPr lang="cs-CZ" sz="3600" dirty="0" err="1" smtClean="0"/>
              <a:t>chipsy</a:t>
            </a:r>
            <a:r>
              <a:rPr lang="cs-CZ" sz="3600" dirty="0" smtClean="0"/>
              <a:t> z tortilly).</a:t>
            </a:r>
          </a:p>
          <a:p>
            <a:r>
              <a:rPr lang="cs-CZ" sz="3600" dirty="0" smtClean="0"/>
              <a:t>1821 - na krátký čas připadlo dnešní území Texasu státu Mexiko, až do mexicko-americké války v roce 1848, kdy se Texas opět stal součástí USA. Tím došlo k promíchání těchto tří kultur i v oblasti gastronomie a tím ke vzniku tzv. Tex-</a:t>
            </a:r>
            <a:r>
              <a:rPr lang="cs-CZ" sz="3600" dirty="0" err="1" smtClean="0"/>
              <a:t>Mex</a:t>
            </a:r>
            <a:r>
              <a:rPr lang="cs-CZ" sz="3600" dirty="0" smtClean="0"/>
              <a:t> kuchyně. </a:t>
            </a:r>
          </a:p>
          <a:p>
            <a:endParaRPr lang="cs-CZ" sz="3600" dirty="0" smtClean="0"/>
          </a:p>
          <a:p>
            <a:endParaRPr lang="cs-CZ" dirty="0"/>
          </a:p>
        </p:txBody>
      </p:sp>
      <p:pic>
        <p:nvPicPr>
          <p:cNvPr id="21506" name="Picture 2" descr="Резултат с изображение за Tex – Mex"/>
          <p:cNvPicPr>
            <a:picLocks noChangeAspect="1" noChangeArrowheads="1"/>
          </p:cNvPicPr>
          <p:nvPr/>
        </p:nvPicPr>
        <p:blipFill>
          <a:blip r:embed="rId2" cstate="print"/>
          <a:srcRect/>
          <a:stretch>
            <a:fillRect/>
          </a:stretch>
        </p:blipFill>
        <p:spPr bwMode="auto">
          <a:xfrm>
            <a:off x="7091082" y="1465918"/>
            <a:ext cx="4721521" cy="3161058"/>
          </a:xfrm>
          <a:prstGeom prst="rect">
            <a:avLst/>
          </a:prstGeom>
          <a:noFill/>
        </p:spPr>
      </p:pic>
    </p:spTree>
    <p:extLst>
      <p:ext uri="{BB962C8B-B14F-4D97-AF65-F5344CB8AC3E}">
        <p14:creationId xmlns:p14="http://schemas.microsoft.com/office/powerpoint/2010/main" val="319004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2757" y="0"/>
            <a:ext cx="8229600" cy="1143000"/>
          </a:xfrm>
        </p:spPr>
        <p:txBody>
          <a:bodyPr/>
          <a:lstStyle/>
          <a:p>
            <a:r>
              <a:rPr lang="cs-CZ" b="1" dirty="0" err="1"/>
              <a:t>Fusion</a:t>
            </a:r>
            <a:r>
              <a:rPr lang="cs-CZ" b="1" dirty="0"/>
              <a:t> </a:t>
            </a:r>
            <a:r>
              <a:rPr lang="cs-CZ" b="1" dirty="0" err="1"/>
              <a:t>Cuisine</a:t>
            </a:r>
            <a:r>
              <a:rPr lang="cs-CZ" b="1" dirty="0"/>
              <a:t> </a:t>
            </a:r>
          </a:p>
        </p:txBody>
      </p:sp>
      <p:sp>
        <p:nvSpPr>
          <p:cNvPr id="3" name="Zástupný symbol pro obsah 2"/>
          <p:cNvSpPr>
            <a:spLocks noGrp="1"/>
          </p:cNvSpPr>
          <p:nvPr>
            <p:ph idx="1"/>
          </p:nvPr>
        </p:nvSpPr>
        <p:spPr>
          <a:xfrm>
            <a:off x="-211015" y="188640"/>
            <a:ext cx="6513341" cy="6552728"/>
          </a:xfrm>
        </p:spPr>
        <p:txBody>
          <a:bodyPr>
            <a:normAutofit lnSpcReduction="10000"/>
          </a:bodyPr>
          <a:lstStyle/>
          <a:p>
            <a:r>
              <a:rPr lang="cs-CZ" b="1" dirty="0"/>
              <a:t>K</a:t>
            </a:r>
            <a:r>
              <a:rPr lang="cs-CZ" b="1" dirty="0" smtClean="0"/>
              <a:t>ombinuje </a:t>
            </a:r>
            <a:r>
              <a:rPr lang="cs-CZ" b="1" dirty="0"/>
              <a:t>tradiční regionální kuchyni s netradičními exotickými </a:t>
            </a:r>
            <a:r>
              <a:rPr lang="cs-CZ" b="1" dirty="0" smtClean="0"/>
              <a:t>prvky, </a:t>
            </a:r>
            <a:r>
              <a:rPr lang="cs-CZ" dirty="0" smtClean="0"/>
              <a:t>vyžaduje </a:t>
            </a:r>
            <a:r>
              <a:rPr lang="cs-CZ" dirty="0"/>
              <a:t>velké zkušenosti a cit pro vytváření chuťově zajímavých </a:t>
            </a:r>
            <a:r>
              <a:rPr lang="cs-CZ" dirty="0" smtClean="0"/>
              <a:t>kombinací a schopnosti </a:t>
            </a:r>
            <a:r>
              <a:rPr lang="cs-CZ" dirty="0"/>
              <a:t>při spojování dvou nebo více gastronomií, např. mexické nebo francouzské kuchyně, dálněvýchodní, středomořské nebo japonské a argentinské. </a:t>
            </a:r>
            <a:r>
              <a:rPr lang="cs-CZ" dirty="0" smtClean="0"/>
              <a:t> </a:t>
            </a:r>
          </a:p>
          <a:p>
            <a:r>
              <a:rPr lang="cs-CZ" dirty="0" smtClean="0"/>
              <a:t>V </a:t>
            </a:r>
            <a:r>
              <a:rPr lang="cs-CZ" dirty="0"/>
              <a:t>současnosti dochází v duchu </a:t>
            </a:r>
            <a:r>
              <a:rPr lang="cs-CZ" dirty="0" err="1"/>
              <a:t>Fusion</a:t>
            </a:r>
            <a:r>
              <a:rPr lang="cs-CZ" dirty="0"/>
              <a:t> </a:t>
            </a:r>
            <a:r>
              <a:rPr lang="cs-CZ" dirty="0" err="1"/>
              <a:t>cuisine</a:t>
            </a:r>
            <a:r>
              <a:rPr lang="cs-CZ" dirty="0"/>
              <a:t> k úpravě a „</a:t>
            </a:r>
            <a:r>
              <a:rPr lang="cs-CZ" b="1" dirty="0"/>
              <a:t>odlehčení" tradičních českých pokrmů. </a:t>
            </a:r>
          </a:p>
          <a:p>
            <a:r>
              <a:rPr lang="cs-CZ" dirty="0" smtClean="0"/>
              <a:t>Příkladem </a:t>
            </a:r>
            <a:r>
              <a:rPr lang="cs-CZ" dirty="0"/>
              <a:t>je </a:t>
            </a:r>
            <a:r>
              <a:rPr lang="cs-CZ" b="1" dirty="0"/>
              <a:t>mistr </a:t>
            </a:r>
            <a:r>
              <a:rPr lang="cs-CZ" b="1" dirty="0" err="1"/>
              <a:t>Nobu</a:t>
            </a:r>
            <a:r>
              <a:rPr lang="cs-CZ" dirty="0"/>
              <a:t>, který aplikoval tento směr, založený na japonských tradicích čerstvosti, ve spojení se světovým kuchařským uměním (</a:t>
            </a:r>
            <a:r>
              <a:rPr lang="cs-CZ" dirty="0" err="1"/>
              <a:t>culinary</a:t>
            </a:r>
            <a:r>
              <a:rPr lang="cs-CZ" dirty="0"/>
              <a:t> </a:t>
            </a:r>
            <a:r>
              <a:rPr lang="cs-CZ" dirty="0" err="1"/>
              <a:t>arts</a:t>
            </a:r>
            <a:r>
              <a:rPr lang="cs-CZ" dirty="0"/>
              <a:t>)  </a:t>
            </a:r>
            <a:r>
              <a:rPr lang="cs-CZ" dirty="0" smtClean="0"/>
              <a:t>- NOBU restaurace.</a:t>
            </a:r>
            <a:endParaRPr lang="cs-CZ" dirty="0"/>
          </a:p>
        </p:txBody>
      </p:sp>
      <p:pic>
        <p:nvPicPr>
          <p:cNvPr id="2050" name="Picture 2" descr="Fusion Cuisine, Fotky: Ash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080" y="1272988"/>
            <a:ext cx="4787061" cy="478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29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NOBU Restaurant </a:t>
            </a:r>
            <a:r>
              <a:rPr lang="cs-CZ" dirty="0" err="1" smtClean="0"/>
              <a:t>Malibu</a:t>
            </a:r>
            <a:endParaRPr lang="cs-CZ" dirty="0"/>
          </a:p>
        </p:txBody>
      </p:sp>
      <p:pic>
        <p:nvPicPr>
          <p:cNvPr id="4" name="Picture 4" descr="http://www.noburestaurants.com/assets/Uploads/Dallas1440x960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948656"/>
            <a:ext cx="8229600" cy="400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63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78465" y="-191551"/>
            <a:ext cx="8229600" cy="1143000"/>
          </a:xfrm>
        </p:spPr>
        <p:txBody>
          <a:bodyPr/>
          <a:lstStyle/>
          <a:p>
            <a:r>
              <a:rPr lang="cs-CZ" b="1" dirty="0" err="1" smtClean="0"/>
              <a:t>Foodpairing</a:t>
            </a:r>
            <a:endParaRPr lang="cs-CZ" b="1" dirty="0"/>
          </a:p>
        </p:txBody>
      </p:sp>
      <p:sp>
        <p:nvSpPr>
          <p:cNvPr id="3" name="Zástupný symbol pro obsah 2"/>
          <p:cNvSpPr>
            <a:spLocks noGrp="1"/>
          </p:cNvSpPr>
          <p:nvPr>
            <p:ph idx="1"/>
          </p:nvPr>
        </p:nvSpPr>
        <p:spPr>
          <a:xfrm>
            <a:off x="98474" y="0"/>
            <a:ext cx="7807569" cy="6981749"/>
          </a:xfrm>
        </p:spPr>
        <p:txBody>
          <a:bodyPr>
            <a:normAutofit fontScale="77500" lnSpcReduction="20000"/>
          </a:bodyPr>
          <a:lstStyle/>
          <a:p>
            <a:pPr marL="0" indent="0">
              <a:buNone/>
            </a:pPr>
            <a:r>
              <a:rPr lang="cs-CZ" sz="4000" b="1" dirty="0"/>
              <a:t>Párování chutí</a:t>
            </a:r>
            <a:r>
              <a:rPr lang="cs-CZ" sz="4000" dirty="0"/>
              <a:t>, či kombinace potravin,  vychází z molekulární kuchyně, kde se spojují zdánlivě neslučitelné potraviny, které se vzájemně doplňují (např. ryba s čokoládou, jahody s plísňovým sýrem aj.). </a:t>
            </a:r>
          </a:p>
          <a:p>
            <a:pPr marL="0" indent="0">
              <a:buNone/>
            </a:pPr>
            <a:r>
              <a:rPr lang="cs-CZ" sz="4000" dirty="0"/>
              <a:t>Chemické principy mají významný vliv na organoleptickou hodnotu pokrmů. Nové chemické aplikace a moderní technologie - nové a zajímavé variace chutí a rozšířit tak škálu nabízených pokrmů a nápojů. </a:t>
            </a:r>
          </a:p>
          <a:p>
            <a:pPr marL="0" indent="0">
              <a:buNone/>
            </a:pPr>
            <a:r>
              <a:rPr lang="cs-CZ" sz="4000" b="1" dirty="0"/>
              <a:t>Hypotéza</a:t>
            </a:r>
            <a:r>
              <a:rPr lang="cs-CZ" sz="4000" dirty="0"/>
              <a:t>: </a:t>
            </a:r>
            <a:r>
              <a:rPr lang="cs-CZ" sz="4000" b="1" dirty="0"/>
              <a:t>různé potraviny se mohou dobře kombinovat, pokud mají stejné tzv. hlavní aromatické složky.</a:t>
            </a:r>
            <a:r>
              <a:rPr lang="cs-CZ" sz="4000" dirty="0"/>
              <a:t> </a:t>
            </a:r>
            <a:endParaRPr lang="cs-CZ" sz="4000" dirty="0" smtClean="0"/>
          </a:p>
          <a:p>
            <a:pPr marL="0" indent="0">
              <a:buNone/>
            </a:pPr>
            <a:r>
              <a:rPr lang="cs-CZ" sz="4000" dirty="0" smtClean="0"/>
              <a:t>K</a:t>
            </a:r>
            <a:r>
              <a:rPr lang="cs-CZ" sz="4000" dirty="0"/>
              <a:t> potvrzení této hypotézy byly shromážděny dostupné senzorické analýzy různých potravin. Poté byly aromatické složky porovnány a na základě výsledků byly vytvořeny seznamy potravin za účelem vhodného spojení. </a:t>
            </a:r>
          </a:p>
          <a:p>
            <a:endParaRPr lang="cs-CZ" dirty="0"/>
          </a:p>
        </p:txBody>
      </p:sp>
      <p:pic>
        <p:nvPicPr>
          <p:cNvPr id="4" name="Picture 6" descr="http://www.jidlozblizka.cz/sites/default/files/imagecache/280x188/fotogalerie/borgo_agnese_predk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5750" y="694234"/>
            <a:ext cx="3683895" cy="24734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jidlozblizka.cz/sites/default/files/imagecache/280x188/kavarna_era_hlavni_cho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113" y="3814039"/>
            <a:ext cx="3663532" cy="2459802"/>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8145749" y="3167708"/>
            <a:ext cx="4261955" cy="646331"/>
          </a:xfrm>
          <a:prstGeom prst="rect">
            <a:avLst/>
          </a:prstGeom>
        </p:spPr>
        <p:txBody>
          <a:bodyPr wrap="square">
            <a:spAutoFit/>
          </a:bodyPr>
          <a:lstStyle/>
          <a:p>
            <a:r>
              <a:rPr lang="cs-CZ" dirty="0" smtClean="0"/>
              <a:t>Marinovaný pstruh v estragonu, červená řepa, hrášek, chlebová drobenka</a:t>
            </a:r>
            <a:endParaRPr lang="cs-CZ" dirty="0"/>
          </a:p>
        </p:txBody>
      </p:sp>
      <p:sp>
        <p:nvSpPr>
          <p:cNvPr id="9" name="Obdélník 8"/>
          <p:cNvSpPr/>
          <p:nvPr/>
        </p:nvSpPr>
        <p:spPr>
          <a:xfrm>
            <a:off x="8166113" y="6287513"/>
            <a:ext cx="4025887" cy="646331"/>
          </a:xfrm>
          <a:prstGeom prst="rect">
            <a:avLst/>
          </a:prstGeom>
        </p:spPr>
        <p:txBody>
          <a:bodyPr wrap="square">
            <a:spAutoFit/>
          </a:bodyPr>
          <a:lstStyle/>
          <a:p>
            <a:r>
              <a:rPr lang="cs-CZ" dirty="0" smtClean="0"/>
              <a:t>Králík na černém rybízu s tvarohovými knedlíky z kozího tvarohu</a:t>
            </a:r>
            <a:endParaRPr lang="cs-CZ" dirty="0"/>
          </a:p>
        </p:txBody>
      </p:sp>
    </p:spTree>
    <p:extLst>
      <p:ext uri="{BB962C8B-B14F-4D97-AF65-F5344CB8AC3E}">
        <p14:creationId xmlns:p14="http://schemas.microsoft.com/office/powerpoint/2010/main" val="2940941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0" y="1"/>
            <a:ext cx="6657833" cy="6857999"/>
          </a:xfrm>
        </p:spPr>
        <p:txBody>
          <a:bodyPr>
            <a:normAutofit lnSpcReduction="10000"/>
          </a:bodyPr>
          <a:lstStyle/>
          <a:p>
            <a:pPr marL="0" indent="0">
              <a:buNone/>
            </a:pPr>
            <a:r>
              <a:rPr lang="cs-CZ" dirty="0"/>
              <a:t>Na základě chemických analýz bylo např. zjištěno, že rajčata se dají vhodně </a:t>
            </a:r>
            <a:r>
              <a:rPr lang="cs-CZ" b="1" dirty="0"/>
              <a:t>kombinovat </a:t>
            </a:r>
            <a:r>
              <a:rPr lang="cs-CZ" dirty="0"/>
              <a:t>nejen s obligátní </a:t>
            </a:r>
            <a:r>
              <a:rPr lang="cs-CZ" dirty="0" smtClean="0"/>
              <a:t>mozzarellou</a:t>
            </a:r>
            <a:r>
              <a:rPr lang="cs-CZ" dirty="0"/>
              <a:t>, olivovým olejem, lososem, ale i ovocem, např. s jahodami, jablky, nebo třeba </a:t>
            </a:r>
            <a:r>
              <a:rPr lang="cs-CZ" dirty="0" smtClean="0"/>
              <a:t>mandlemi.</a:t>
            </a:r>
            <a:endParaRPr lang="cs-CZ" dirty="0"/>
          </a:p>
          <a:p>
            <a:pPr marL="0" indent="0">
              <a:buNone/>
            </a:pPr>
            <a:r>
              <a:rPr lang="cs-CZ" dirty="0"/>
              <a:t>Pro identifikaci potravin, které jsou vzájemně neslučitelné, jako např. česnek a čokoláda. </a:t>
            </a:r>
          </a:p>
          <a:p>
            <a:pPr marL="0" indent="0">
              <a:buNone/>
            </a:pPr>
            <a:r>
              <a:rPr lang="cs-CZ" b="1" dirty="0"/>
              <a:t>Možnost nahrazení nějaké potraviny jinými </a:t>
            </a:r>
            <a:r>
              <a:rPr lang="cs-CZ" dirty="0"/>
              <a:t>(např. absenci bazalky může zastoupit kombinace koriandru, estragonu, hřebíčku a vavřínu. Díky sdíleným aromatickým složkám je možné nahradit rajčatovou omáčku jahodovou omáčkou, protože většina aromatických složek jahod a rajčat je totožná.</a:t>
            </a:r>
          </a:p>
          <a:p>
            <a:endParaRPr lang="cs-CZ" dirty="0"/>
          </a:p>
        </p:txBody>
      </p:sp>
      <p:pic>
        <p:nvPicPr>
          <p:cNvPr id="4" name="Picture 2" descr="http://www.jidlozblizka.cz/sites/default/files/imagecache/280x188/fotogalerie/borgo_agnese_deze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961" y="-23261"/>
            <a:ext cx="4106839" cy="2757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jidlozblizka.cz/sites/default/files/imagecache/280x188/fotogalerie/borgo_agnese_hlavni_ch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496" y="3256583"/>
            <a:ext cx="4115124" cy="276301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8044854" y="2972841"/>
            <a:ext cx="3089500" cy="369332"/>
          </a:xfrm>
          <a:prstGeom prst="rect">
            <a:avLst/>
          </a:prstGeom>
        </p:spPr>
        <p:txBody>
          <a:bodyPr wrap="none">
            <a:spAutoFit/>
          </a:bodyPr>
          <a:lstStyle/>
          <a:p>
            <a:r>
              <a:rPr lang="cs-CZ" dirty="0" smtClean="0"/>
              <a:t>Jahody, okurek a </a:t>
            </a:r>
            <a:r>
              <a:rPr lang="cs-CZ" dirty="0" err="1" smtClean="0"/>
              <a:t>creme</a:t>
            </a:r>
            <a:r>
              <a:rPr lang="cs-CZ" dirty="0" smtClean="0"/>
              <a:t> cheese</a:t>
            </a:r>
            <a:endParaRPr lang="cs-CZ" dirty="0"/>
          </a:p>
        </p:txBody>
      </p:sp>
      <p:sp>
        <p:nvSpPr>
          <p:cNvPr id="7" name="Obdélník 6"/>
          <p:cNvSpPr/>
          <p:nvPr/>
        </p:nvSpPr>
        <p:spPr>
          <a:xfrm>
            <a:off x="7825408" y="6258247"/>
            <a:ext cx="3808030" cy="369332"/>
          </a:xfrm>
          <a:prstGeom prst="rect">
            <a:avLst/>
          </a:prstGeom>
        </p:spPr>
        <p:txBody>
          <a:bodyPr wrap="none">
            <a:spAutoFit/>
          </a:bodyPr>
          <a:lstStyle/>
          <a:p>
            <a:r>
              <a:rPr lang="cs-CZ" dirty="0" smtClean="0"/>
              <a:t>Jehněčí kýta, špenát, meruňky, ovčí sýr</a:t>
            </a:r>
            <a:endParaRPr lang="cs-CZ" dirty="0"/>
          </a:p>
        </p:txBody>
      </p:sp>
    </p:spTree>
    <p:extLst>
      <p:ext uri="{BB962C8B-B14F-4D97-AF65-F5344CB8AC3E}">
        <p14:creationId xmlns:p14="http://schemas.microsoft.com/office/powerpoint/2010/main" val="4256479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2707" y="0"/>
            <a:ext cx="10515600" cy="1325563"/>
          </a:xfrm>
        </p:spPr>
        <p:txBody>
          <a:bodyPr/>
          <a:lstStyle/>
          <a:p>
            <a:r>
              <a:rPr lang="cs-CZ" b="1" dirty="0" smtClean="0"/>
              <a:t>Fine </a:t>
            </a:r>
            <a:r>
              <a:rPr lang="cs-CZ" b="1" dirty="0" err="1" smtClean="0"/>
              <a:t>Dining</a:t>
            </a:r>
            <a:r>
              <a:rPr lang="cs-CZ" dirty="0" smtClean="0"/>
              <a:t> </a:t>
            </a:r>
            <a:endParaRPr lang="cs-CZ" dirty="0"/>
          </a:p>
        </p:txBody>
      </p:sp>
      <p:sp>
        <p:nvSpPr>
          <p:cNvPr id="3" name="Zástupný symbol pro obsah 2"/>
          <p:cNvSpPr>
            <a:spLocks noGrp="1"/>
          </p:cNvSpPr>
          <p:nvPr>
            <p:ph idx="1"/>
          </p:nvPr>
        </p:nvSpPr>
        <p:spPr>
          <a:xfrm>
            <a:off x="0" y="984738"/>
            <a:ext cx="5424854" cy="5873262"/>
          </a:xfrm>
        </p:spPr>
        <p:txBody>
          <a:bodyPr>
            <a:normAutofit fontScale="92500" lnSpcReduction="10000"/>
          </a:bodyPr>
          <a:lstStyle/>
          <a:p>
            <a:r>
              <a:rPr lang="cs-CZ" b="1" dirty="0"/>
              <a:t>Nejvyšší </a:t>
            </a:r>
            <a:r>
              <a:rPr lang="cs-CZ" b="1" dirty="0" smtClean="0"/>
              <a:t>forma </a:t>
            </a:r>
            <a:r>
              <a:rPr lang="cs-CZ" b="1" dirty="0"/>
              <a:t>zážitkové gastronomie </a:t>
            </a:r>
            <a:r>
              <a:rPr lang="cs-CZ" dirty="0" smtClean="0"/>
              <a:t>- </a:t>
            </a:r>
            <a:r>
              <a:rPr lang="cs-CZ" b="1" dirty="0" smtClean="0"/>
              <a:t>dokonale </a:t>
            </a:r>
            <a:r>
              <a:rPr lang="cs-CZ" b="1" dirty="0"/>
              <a:t>sestavené degustační menu</a:t>
            </a:r>
            <a:r>
              <a:rPr lang="cs-CZ" dirty="0"/>
              <a:t>, s vyváženou kombinací surovin a chutí, a to včetně nápojů. </a:t>
            </a:r>
          </a:p>
          <a:p>
            <a:r>
              <a:rPr lang="cs-CZ" dirty="0"/>
              <a:t>Podávané pokrmy se musí snoubit s atmosférou místa i perfektním servisem a společně tak poskytnout hostům jedinečný zážitek. </a:t>
            </a:r>
            <a:endParaRPr lang="cs-CZ" dirty="0" smtClean="0"/>
          </a:p>
          <a:p>
            <a:r>
              <a:rPr lang="cs-CZ" dirty="0" smtClean="0"/>
              <a:t>Důležité </a:t>
            </a:r>
            <a:r>
              <a:rPr lang="cs-CZ" dirty="0"/>
              <a:t>je, aby kuchař zvolil takovou </a:t>
            </a:r>
            <a:r>
              <a:rPr lang="cs-CZ" b="1" dirty="0"/>
              <a:t>velikost porcí a tempo  podávání</a:t>
            </a:r>
            <a:r>
              <a:rPr lang="cs-CZ" dirty="0"/>
              <a:t>, aby se host na konci necítil přejedený. </a:t>
            </a:r>
            <a:endParaRPr lang="cs-CZ" dirty="0" smtClean="0"/>
          </a:p>
          <a:p>
            <a:r>
              <a:rPr lang="cs-CZ" dirty="0" smtClean="0"/>
              <a:t>Za </a:t>
            </a:r>
            <a:r>
              <a:rPr lang="cs-CZ" dirty="0"/>
              <a:t>ideální je považovaný chod, který host sní na tři až pět soust, kdy vrcholí vnímání chuti.</a:t>
            </a:r>
          </a:p>
          <a:p>
            <a:endParaRPr lang="cs-CZ" dirty="0"/>
          </a:p>
        </p:txBody>
      </p:sp>
      <p:pic>
        <p:nvPicPr>
          <p:cNvPr id="15362" name="Picture 2" descr="Резултат с изображение за Fine Dining"/>
          <p:cNvPicPr>
            <a:picLocks noChangeAspect="1" noChangeArrowheads="1"/>
          </p:cNvPicPr>
          <p:nvPr/>
        </p:nvPicPr>
        <p:blipFill>
          <a:blip r:embed="rId2" cstate="print"/>
          <a:srcRect/>
          <a:stretch>
            <a:fillRect/>
          </a:stretch>
        </p:blipFill>
        <p:spPr bwMode="auto">
          <a:xfrm>
            <a:off x="5602088" y="984738"/>
            <a:ext cx="6609555" cy="4378832"/>
          </a:xfrm>
          <a:prstGeom prst="rect">
            <a:avLst/>
          </a:prstGeom>
          <a:noFill/>
        </p:spPr>
      </p:pic>
    </p:spTree>
    <p:extLst>
      <p:ext uri="{BB962C8B-B14F-4D97-AF65-F5344CB8AC3E}">
        <p14:creationId xmlns:p14="http://schemas.microsoft.com/office/powerpoint/2010/main" val="46565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Snoubení jedlých květů s pokrmy</a:t>
            </a:r>
            <a:r>
              <a:rPr lang="cs-CZ" dirty="0"/>
              <a:t/>
            </a:r>
            <a:br>
              <a:rPr lang="cs-CZ" dirty="0"/>
            </a:br>
            <a:endParaRPr lang="cs-CZ" dirty="0"/>
          </a:p>
        </p:txBody>
      </p:sp>
      <p:sp>
        <p:nvSpPr>
          <p:cNvPr id="3" name="Zástupný symbol pro obsah 2"/>
          <p:cNvSpPr>
            <a:spLocks noGrp="1"/>
          </p:cNvSpPr>
          <p:nvPr>
            <p:ph idx="1"/>
          </p:nvPr>
        </p:nvSpPr>
        <p:spPr>
          <a:xfrm>
            <a:off x="101220" y="1351128"/>
            <a:ext cx="7900919" cy="5670645"/>
          </a:xfrm>
        </p:spPr>
        <p:txBody>
          <a:bodyPr>
            <a:normAutofit fontScale="77500" lnSpcReduction="20000"/>
          </a:bodyPr>
          <a:lstStyle/>
          <a:p>
            <a:r>
              <a:rPr lang="cs-CZ" b="1" dirty="0"/>
              <a:t>Strategickým cílem gastronomie je povýšit stravování z úrovně nasycení a uspokojení výživových potřeb na úroveň uspokojování lidských smyslů a ducha</a:t>
            </a:r>
            <a:r>
              <a:rPr lang="cs-CZ" dirty="0"/>
              <a:t>, a tedy zaměřit přípravu pokrmů nejen na nutriční složky a chuťovou jakost, ale i na estetickou stránku a na zdokonalování chuti, vůně a vzhledu. K tomuto cíli může výrazně přispět široký sortiment jedlých květů. </a:t>
            </a:r>
          </a:p>
          <a:p>
            <a:r>
              <a:rPr lang="cs-CZ" b="1" dirty="0"/>
              <a:t>Jedlé květy </a:t>
            </a:r>
            <a:r>
              <a:rPr lang="cs-CZ" dirty="0"/>
              <a:t>byly součástí lidské stravy od nepaměti. Zmínky o nich jsou již v antické literatuře. </a:t>
            </a:r>
            <a:endParaRPr lang="cs-CZ" dirty="0" smtClean="0"/>
          </a:p>
          <a:p>
            <a:r>
              <a:rPr lang="cs-CZ" dirty="0" smtClean="0"/>
              <a:t>Začíná </a:t>
            </a:r>
            <a:r>
              <a:rPr lang="cs-CZ" dirty="0"/>
              <a:t>se výrazně rozšiřovat sortiment produkovaných potravin, chuťově a esteticky doplněných jedlými květy. </a:t>
            </a:r>
          </a:p>
          <a:p>
            <a:r>
              <a:rPr lang="cs-CZ" dirty="0"/>
              <a:t>V některých zemích značně roste prodej čerstvých, jakostních květů </a:t>
            </a:r>
            <a:r>
              <a:rPr lang="cs-CZ" b="1" dirty="0"/>
              <a:t>mečíků, růží, tykví, macešek, lilií a </a:t>
            </a:r>
            <a:r>
              <a:rPr lang="cs-CZ" dirty="0"/>
              <a:t>dalších rostlin přímo na farmách, nebo na farmářských trzích, ve vhodné úpravě (svazkování, balení aj.), určených ke konzumaci jako potraviny. </a:t>
            </a:r>
            <a:r>
              <a:rPr lang="cs-CZ" b="1" dirty="0" smtClean="0"/>
              <a:t>Jedlými </a:t>
            </a:r>
            <a:r>
              <a:rPr lang="cs-CZ" b="1" dirty="0"/>
              <a:t>květy je doplňována průmyslově připravovaná čerstvá chlazená upravená zelenina.</a:t>
            </a:r>
          </a:p>
          <a:p>
            <a:r>
              <a:rPr lang="cs-CZ" dirty="0"/>
              <a:t>Důvodů pro zvyšující se zájem o jedlé květy </a:t>
            </a:r>
            <a:r>
              <a:rPr lang="cs-CZ" dirty="0" smtClean="0"/>
              <a:t>- obliba </a:t>
            </a:r>
            <a:r>
              <a:rPr lang="cs-CZ" dirty="0"/>
              <a:t>orientálního životního </a:t>
            </a:r>
            <a:r>
              <a:rPr lang="cs-CZ" dirty="0" smtClean="0"/>
              <a:t>stylu </a:t>
            </a:r>
            <a:r>
              <a:rPr lang="cs-CZ" dirty="0"/>
              <a:t>(náboženství, stravování aj.), ve kterém hrají jedlé květy významnou úlohu. </a:t>
            </a:r>
          </a:p>
          <a:p>
            <a:r>
              <a:rPr lang="cs-CZ" dirty="0"/>
              <a:t>V Číně a Japonsku </a:t>
            </a:r>
            <a:r>
              <a:rPr lang="cs-CZ" dirty="0" smtClean="0"/>
              <a:t>rozšířená </a:t>
            </a:r>
            <a:r>
              <a:rPr lang="cs-CZ" dirty="0"/>
              <a:t>konzumace jedlých květů je známa </a:t>
            </a:r>
          </a:p>
        </p:txBody>
      </p:sp>
      <p:pic>
        <p:nvPicPr>
          <p:cNvPr id="4" name="obrázek 7" descr="Výsledek obrázku pro jedlé kv&amp;ecaron;ty"/>
          <p:cNvPicPr/>
          <p:nvPr/>
        </p:nvPicPr>
        <p:blipFill>
          <a:blip r:embed="rId2" cstate="print"/>
          <a:srcRect/>
          <a:stretch>
            <a:fillRect/>
          </a:stretch>
        </p:blipFill>
        <p:spPr>
          <a:xfrm>
            <a:off x="8002140" y="1922598"/>
            <a:ext cx="4189860" cy="2963299"/>
          </a:xfrm>
          <a:prstGeom prst="rect">
            <a:avLst/>
          </a:prstGeom>
          <a:noFill/>
          <a:ln>
            <a:noFill/>
            <a:prstDash/>
          </a:ln>
        </p:spPr>
      </p:pic>
    </p:spTree>
    <p:extLst>
      <p:ext uri="{BB962C8B-B14F-4D97-AF65-F5344CB8AC3E}">
        <p14:creationId xmlns:p14="http://schemas.microsoft.com/office/powerpoint/2010/main" val="295094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2477"/>
            <a:ext cx="10515600" cy="1325563"/>
          </a:xfrm>
        </p:spPr>
        <p:txBody>
          <a:bodyPr/>
          <a:lstStyle/>
          <a:p>
            <a:r>
              <a:rPr lang="cs-CZ" b="1" dirty="0" err="1" smtClean="0"/>
              <a:t>Frontcooking</a:t>
            </a:r>
            <a:endParaRPr lang="cs-CZ" dirty="0"/>
          </a:p>
        </p:txBody>
      </p:sp>
      <p:sp>
        <p:nvSpPr>
          <p:cNvPr id="3" name="Zástupný symbol pro obsah 2"/>
          <p:cNvSpPr>
            <a:spLocks noGrp="1"/>
          </p:cNvSpPr>
          <p:nvPr>
            <p:ph idx="1"/>
          </p:nvPr>
        </p:nvSpPr>
        <p:spPr>
          <a:xfrm>
            <a:off x="105508" y="1362808"/>
            <a:ext cx="4932484" cy="5495192"/>
          </a:xfrm>
        </p:spPr>
        <p:txBody>
          <a:bodyPr>
            <a:normAutofit/>
          </a:bodyPr>
          <a:lstStyle/>
          <a:p>
            <a:r>
              <a:rPr lang="cs-CZ" dirty="0" smtClean="0"/>
              <a:t>(otevřená </a:t>
            </a:r>
            <a:r>
              <a:rPr lang="cs-CZ" dirty="0"/>
              <a:t>kuchyně) je moderní forma přípravy a prezentace pokrmu přímo před zraky hostů. </a:t>
            </a:r>
            <a:endParaRPr lang="cs-CZ" dirty="0" smtClean="0"/>
          </a:p>
          <a:p>
            <a:r>
              <a:rPr lang="cs-CZ" dirty="0" smtClean="0"/>
              <a:t>Kuchyně </a:t>
            </a:r>
            <a:r>
              <a:rPr lang="cs-CZ" dirty="0"/>
              <a:t>je součástí prostoru pro hosty, kdy host může sledovat kuchaře po celou dobu přípravy pokrmu.</a:t>
            </a:r>
          </a:p>
          <a:p>
            <a:endParaRPr lang="cs-CZ" dirty="0"/>
          </a:p>
        </p:txBody>
      </p:sp>
      <p:sp>
        <p:nvSpPr>
          <p:cNvPr id="14338" name="AutoShape 2" descr="Резултат с изображение за Fine Di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4340" name="AutoShape 4" descr="Резултат с изображение за Fine Di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4342" name="Picture 6" descr="Резултат с изображение за Frontcooking"/>
          <p:cNvPicPr>
            <a:picLocks noChangeAspect="1" noChangeArrowheads="1"/>
          </p:cNvPicPr>
          <p:nvPr/>
        </p:nvPicPr>
        <p:blipFill>
          <a:blip r:embed="rId2" cstate="print"/>
          <a:srcRect/>
          <a:stretch>
            <a:fillRect/>
          </a:stretch>
        </p:blipFill>
        <p:spPr bwMode="auto">
          <a:xfrm>
            <a:off x="5443316" y="1518155"/>
            <a:ext cx="6748684" cy="4497853"/>
          </a:xfrm>
          <a:prstGeom prst="rect">
            <a:avLst/>
          </a:prstGeom>
          <a:noFill/>
        </p:spPr>
      </p:pic>
    </p:spTree>
    <p:extLst>
      <p:ext uri="{BB962C8B-B14F-4D97-AF65-F5344CB8AC3E}">
        <p14:creationId xmlns:p14="http://schemas.microsoft.com/office/powerpoint/2010/main" val="342412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092" y="70184"/>
            <a:ext cx="10515600" cy="1325563"/>
          </a:xfrm>
        </p:spPr>
        <p:txBody>
          <a:bodyPr/>
          <a:lstStyle/>
          <a:p>
            <a:r>
              <a:rPr lang="cs-CZ" b="1" dirty="0" smtClean="0"/>
              <a:t>Carving</a:t>
            </a:r>
            <a:endParaRPr lang="cs-CZ" dirty="0"/>
          </a:p>
        </p:txBody>
      </p:sp>
      <p:sp>
        <p:nvSpPr>
          <p:cNvPr id="3" name="Zástupný symbol pro obsah 2"/>
          <p:cNvSpPr>
            <a:spLocks noGrp="1"/>
          </p:cNvSpPr>
          <p:nvPr>
            <p:ph idx="1"/>
          </p:nvPr>
        </p:nvSpPr>
        <p:spPr>
          <a:xfrm>
            <a:off x="0" y="1825625"/>
            <a:ext cx="3604846" cy="4351338"/>
          </a:xfrm>
        </p:spPr>
        <p:txBody>
          <a:bodyPr>
            <a:noAutofit/>
          </a:bodyPr>
          <a:lstStyle/>
          <a:p>
            <a:r>
              <a:rPr lang="cs-CZ" sz="2400" b="1" dirty="0"/>
              <a:t>Dekorativní vyřezávání ovoce a zeleniny </a:t>
            </a:r>
            <a:r>
              <a:rPr lang="cs-CZ" sz="2400" dirty="0"/>
              <a:t>-</a:t>
            </a:r>
            <a:r>
              <a:rPr lang="cs-CZ" sz="2400" b="1" dirty="0"/>
              <a:t> Carving</a:t>
            </a:r>
            <a:r>
              <a:rPr lang="cs-CZ" sz="2400" dirty="0"/>
              <a:t> se využívá při slavnostních gastronomických akcích (rauty, svatby, oslavy). První zmínky o dekorativním vyřezávání pocházejí již ze 7. století našeho letopočtu z východoasijských zemí a za největší mistry tohoto umění jsou považováni Thajci.</a:t>
            </a:r>
          </a:p>
          <a:p>
            <a:endParaRPr lang="cs-CZ" sz="2400" dirty="0"/>
          </a:p>
        </p:txBody>
      </p:sp>
      <p:sp>
        <p:nvSpPr>
          <p:cNvPr id="13314" name="AutoShape 2" descr="Резултат с изображение за carving fo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3316" name="AutoShape 4" descr="Резултат с изображение за carving fo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3318" name="Picture 6" descr="Резултат с изображение за carving food"/>
          <p:cNvPicPr>
            <a:picLocks noChangeAspect="1" noChangeArrowheads="1"/>
          </p:cNvPicPr>
          <p:nvPr/>
        </p:nvPicPr>
        <p:blipFill>
          <a:blip r:embed="rId2" cstate="print"/>
          <a:srcRect/>
          <a:stretch>
            <a:fillRect/>
          </a:stretch>
        </p:blipFill>
        <p:spPr bwMode="auto">
          <a:xfrm>
            <a:off x="3619500" y="237392"/>
            <a:ext cx="8572500" cy="6429375"/>
          </a:xfrm>
          <a:prstGeom prst="rect">
            <a:avLst/>
          </a:prstGeom>
          <a:noFill/>
        </p:spPr>
      </p:pic>
    </p:spTree>
    <p:extLst>
      <p:ext uri="{BB962C8B-B14F-4D97-AF65-F5344CB8AC3E}">
        <p14:creationId xmlns:p14="http://schemas.microsoft.com/office/powerpoint/2010/main" val="192618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Резултат с изображение за carving food"/>
          <p:cNvPicPr>
            <a:picLocks noChangeAspect="1" noChangeArrowheads="1"/>
          </p:cNvPicPr>
          <p:nvPr/>
        </p:nvPicPr>
        <p:blipFill>
          <a:blip r:embed="rId2" cstate="print"/>
          <a:srcRect/>
          <a:stretch>
            <a:fillRect/>
          </a:stretch>
        </p:blipFill>
        <p:spPr bwMode="auto">
          <a:xfrm>
            <a:off x="0" y="476250"/>
            <a:ext cx="6858000" cy="6038850"/>
          </a:xfrm>
          <a:prstGeom prst="rect">
            <a:avLst/>
          </a:prstGeom>
          <a:noFill/>
        </p:spPr>
      </p:pic>
      <p:pic>
        <p:nvPicPr>
          <p:cNvPr id="52228" name="Picture 4" descr="Резултат с изображение за carving food"/>
          <p:cNvPicPr>
            <a:picLocks noChangeAspect="1" noChangeArrowheads="1"/>
          </p:cNvPicPr>
          <p:nvPr/>
        </p:nvPicPr>
        <p:blipFill>
          <a:blip r:embed="rId3" cstate="print"/>
          <a:srcRect/>
          <a:stretch>
            <a:fillRect/>
          </a:stretch>
        </p:blipFill>
        <p:spPr bwMode="auto">
          <a:xfrm>
            <a:off x="7646621" y="1391261"/>
            <a:ext cx="3695456" cy="44456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1325563"/>
          </a:xfrm>
        </p:spPr>
        <p:txBody>
          <a:bodyPr/>
          <a:lstStyle/>
          <a:p>
            <a:r>
              <a:rPr lang="cs-CZ" b="1" dirty="0" err="1" smtClean="0"/>
              <a:t>Sous</a:t>
            </a:r>
            <a:r>
              <a:rPr lang="cs-CZ" b="1" dirty="0" smtClean="0"/>
              <a:t>-vide</a:t>
            </a:r>
            <a:endParaRPr lang="cs-CZ" b="1" dirty="0"/>
          </a:p>
        </p:txBody>
      </p:sp>
      <p:sp>
        <p:nvSpPr>
          <p:cNvPr id="3" name="Zástupný symbol pro obsah 2"/>
          <p:cNvSpPr>
            <a:spLocks noGrp="1"/>
          </p:cNvSpPr>
          <p:nvPr>
            <p:ph idx="1"/>
          </p:nvPr>
        </p:nvSpPr>
        <p:spPr>
          <a:xfrm>
            <a:off x="0" y="918703"/>
            <a:ext cx="6691247" cy="5939297"/>
          </a:xfrm>
        </p:spPr>
        <p:txBody>
          <a:bodyPr>
            <a:noAutofit/>
          </a:bodyPr>
          <a:lstStyle/>
          <a:p>
            <a:r>
              <a:rPr lang="cs-CZ" sz="2000" b="1" dirty="0" smtClean="0"/>
              <a:t>Šetrná </a:t>
            </a:r>
            <a:r>
              <a:rPr lang="cs-CZ" sz="2000" b="1" dirty="0"/>
              <a:t>metoda přípravy </a:t>
            </a:r>
            <a:r>
              <a:rPr lang="cs-CZ" sz="2000" b="1" dirty="0" smtClean="0"/>
              <a:t>pokrmů</a:t>
            </a:r>
            <a:r>
              <a:rPr lang="cs-CZ" sz="2000" dirty="0" smtClean="0"/>
              <a:t>, svůj </a:t>
            </a:r>
            <a:r>
              <a:rPr lang="cs-CZ" sz="2000" dirty="0"/>
              <a:t>původ ve Francii (</a:t>
            </a:r>
            <a:r>
              <a:rPr lang="cs-CZ" sz="2000" dirty="0" err="1"/>
              <a:t>sous</a:t>
            </a:r>
            <a:r>
              <a:rPr lang="cs-CZ" sz="2000" dirty="0"/>
              <a:t>-vide znamená „ve vakuu“). </a:t>
            </a:r>
            <a:endParaRPr lang="cs-CZ" sz="2000" dirty="0" smtClean="0"/>
          </a:p>
          <a:p>
            <a:r>
              <a:rPr lang="cs-CZ" sz="2000" dirty="0" smtClean="0"/>
              <a:t>Maso</a:t>
            </a:r>
            <a:r>
              <a:rPr lang="cs-CZ" sz="2000" dirty="0"/>
              <a:t>, ryby nebo zelenina jsou uzavřené do sáčku, ze kterého se vyčerpá vzduch a vznikne tak vakuum. </a:t>
            </a:r>
            <a:endParaRPr lang="cs-CZ" sz="2000" dirty="0" smtClean="0"/>
          </a:p>
          <a:p>
            <a:r>
              <a:rPr lang="cs-CZ" sz="2000" dirty="0" smtClean="0"/>
              <a:t>Potom </a:t>
            </a:r>
            <a:r>
              <a:rPr lang="cs-CZ" sz="2000" dirty="0"/>
              <a:t>jsou </a:t>
            </a:r>
            <a:r>
              <a:rPr lang="cs-CZ" sz="2000" dirty="0" err="1"/>
              <a:t>pošírované</a:t>
            </a:r>
            <a:r>
              <a:rPr lang="cs-CZ" sz="2000" dirty="0"/>
              <a:t> (pomalu vařené) při kontrolované, relativně nízké teplotě (50 až 85 °C) několik hodin. </a:t>
            </a:r>
            <a:endParaRPr lang="cs-CZ" sz="2000" dirty="0" smtClean="0"/>
          </a:p>
          <a:p>
            <a:r>
              <a:rPr lang="cs-CZ" sz="2000" dirty="0" smtClean="0"/>
              <a:t>Aromatické </a:t>
            </a:r>
            <a:r>
              <a:rPr lang="cs-CZ" sz="2000" dirty="0"/>
              <a:t>látky i tekutiny obsažené v potravinách zůstávají během přípravy zachovány – výsledkem je šťavnatý pokrm, bez zbytečné ztráty tekutin, velmi intenzivní chuti. </a:t>
            </a:r>
            <a:endParaRPr lang="cs-CZ" sz="2000" dirty="0" smtClean="0"/>
          </a:p>
          <a:p>
            <a:r>
              <a:rPr lang="cs-CZ" sz="2000" dirty="0" smtClean="0"/>
              <a:t>U </a:t>
            </a:r>
            <a:r>
              <a:rPr lang="cs-CZ" sz="2000" dirty="0"/>
              <a:t>vaření metodou </a:t>
            </a:r>
            <a:r>
              <a:rPr lang="cs-CZ" sz="2000" dirty="0" err="1"/>
              <a:t>sous</a:t>
            </a:r>
            <a:r>
              <a:rPr lang="cs-CZ" sz="2000" dirty="0"/>
              <a:t> vide používáme různé časové intervaly. </a:t>
            </a:r>
            <a:endParaRPr lang="cs-CZ" sz="2000" dirty="0" smtClean="0"/>
          </a:p>
          <a:p>
            <a:r>
              <a:rPr lang="cs-CZ" sz="2000" dirty="0" smtClean="0"/>
              <a:t>Například </a:t>
            </a:r>
            <a:r>
              <a:rPr lang="cs-CZ" sz="2000" dirty="0"/>
              <a:t>ryby vaříme jen 30 minut, ale rozhodneme- li se připravit tímto způsobem kuřecí prsa či steaky budeme potřebovat 1 – 2 hodiny, tento čas se ovšem může prodloužit až na 10 hodin, </a:t>
            </a:r>
            <a:r>
              <a:rPr lang="cs-CZ" sz="2000" dirty="0" smtClean="0"/>
              <a:t>aniž </a:t>
            </a:r>
            <a:r>
              <a:rPr lang="cs-CZ" sz="2000" dirty="0"/>
              <a:t>by došlo k rozvaření masa. </a:t>
            </a:r>
            <a:endParaRPr lang="cs-CZ" sz="2000" dirty="0" smtClean="0"/>
          </a:p>
          <a:p>
            <a:r>
              <a:rPr lang="cs-CZ" sz="2000" dirty="0" smtClean="0"/>
              <a:t>Během </a:t>
            </a:r>
            <a:r>
              <a:rPr lang="cs-CZ" sz="2000" dirty="0"/>
              <a:t>tepelné úpravy nedochází k odpaření a ztrátám výživové hodnoty.</a:t>
            </a:r>
          </a:p>
          <a:p>
            <a:endParaRPr lang="cs-CZ" sz="2000" dirty="0"/>
          </a:p>
        </p:txBody>
      </p:sp>
      <p:pic>
        <p:nvPicPr>
          <p:cNvPr id="1026" name="Picture 2" descr="Резултат с изображение за Sous-vide"/>
          <p:cNvPicPr>
            <a:picLocks noChangeAspect="1" noChangeArrowheads="1"/>
          </p:cNvPicPr>
          <p:nvPr/>
        </p:nvPicPr>
        <p:blipFill>
          <a:blip r:embed="rId2" cstate="print"/>
          <a:srcRect/>
          <a:stretch>
            <a:fillRect/>
          </a:stretch>
        </p:blipFill>
        <p:spPr bwMode="auto">
          <a:xfrm>
            <a:off x="6963938" y="371011"/>
            <a:ext cx="4854715" cy="2730777"/>
          </a:xfrm>
          <a:prstGeom prst="rect">
            <a:avLst/>
          </a:prstGeom>
          <a:noFill/>
        </p:spPr>
      </p:pic>
      <p:pic>
        <p:nvPicPr>
          <p:cNvPr id="1028" name="Picture 4" descr="Резултат с изображение за Sous-vide"/>
          <p:cNvPicPr>
            <a:picLocks noChangeAspect="1" noChangeArrowheads="1"/>
          </p:cNvPicPr>
          <p:nvPr/>
        </p:nvPicPr>
        <p:blipFill>
          <a:blip r:embed="rId3" cstate="print"/>
          <a:srcRect/>
          <a:stretch>
            <a:fillRect/>
          </a:stretch>
        </p:blipFill>
        <p:spPr bwMode="auto">
          <a:xfrm>
            <a:off x="7202580" y="3263153"/>
            <a:ext cx="4362824" cy="3272118"/>
          </a:xfrm>
          <a:prstGeom prst="rect">
            <a:avLst/>
          </a:prstGeom>
          <a:noFill/>
        </p:spPr>
      </p:pic>
    </p:spTree>
    <p:extLst>
      <p:ext uri="{BB962C8B-B14F-4D97-AF65-F5344CB8AC3E}">
        <p14:creationId xmlns:p14="http://schemas.microsoft.com/office/powerpoint/2010/main" val="15127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1325563"/>
          </a:xfrm>
        </p:spPr>
        <p:txBody>
          <a:bodyPr/>
          <a:lstStyle/>
          <a:p>
            <a:r>
              <a:rPr lang="cs-CZ" b="1" dirty="0" smtClean="0"/>
              <a:t>5. Informační </a:t>
            </a:r>
            <a:r>
              <a:rPr lang="cs-CZ" b="1" dirty="0"/>
              <a:t>technologie</a:t>
            </a:r>
            <a:r>
              <a:rPr lang="cs-CZ" dirty="0"/>
              <a:t/>
            </a:r>
            <a:br>
              <a:rPr lang="cs-CZ" dirty="0"/>
            </a:br>
            <a:endParaRPr lang="cs-CZ" dirty="0"/>
          </a:p>
        </p:txBody>
      </p:sp>
      <p:sp>
        <p:nvSpPr>
          <p:cNvPr id="3" name="Zástupný symbol pro obsah 2"/>
          <p:cNvSpPr>
            <a:spLocks noGrp="1"/>
          </p:cNvSpPr>
          <p:nvPr>
            <p:ph idx="1"/>
          </p:nvPr>
        </p:nvSpPr>
        <p:spPr>
          <a:xfrm>
            <a:off x="0" y="1078172"/>
            <a:ext cx="6455391" cy="5779827"/>
          </a:xfrm>
        </p:spPr>
        <p:txBody>
          <a:bodyPr>
            <a:normAutofit fontScale="92500" lnSpcReduction="10000"/>
          </a:bodyPr>
          <a:lstStyle/>
          <a:p>
            <a:r>
              <a:rPr lang="cs-CZ" dirty="0"/>
              <a:t>Stravovací zvyklosti souvisí s </a:t>
            </a:r>
            <a:r>
              <a:rPr lang="cs-CZ" b="1" dirty="0"/>
              <a:t>hektickým životním stylem</a:t>
            </a:r>
            <a:r>
              <a:rPr lang="cs-CZ" dirty="0"/>
              <a:t>, který je v současné době ovládán komunikační </a:t>
            </a:r>
            <a:r>
              <a:rPr lang="cs-CZ" dirty="0" smtClean="0"/>
              <a:t>technikou.</a:t>
            </a:r>
          </a:p>
          <a:p>
            <a:r>
              <a:rPr lang="cs-CZ" dirty="0" smtClean="0"/>
              <a:t>S </a:t>
            </a:r>
            <a:r>
              <a:rPr lang="cs-CZ" dirty="0"/>
              <a:t>plnou pracovní vytížeností souvisejí jevy jako vykonávání několika činností najednou. </a:t>
            </a:r>
          </a:p>
          <a:p>
            <a:r>
              <a:rPr lang="cs-CZ" dirty="0"/>
              <a:t>Používání nejnovějších technologií, rozšiřování internetu a jeho využívání nejen k </a:t>
            </a:r>
            <a:r>
              <a:rPr lang="cs-CZ" b="1" dirty="0"/>
              <a:t>získávání informac</a:t>
            </a:r>
            <a:r>
              <a:rPr lang="cs-CZ" dirty="0"/>
              <a:t>í, ale i k </a:t>
            </a:r>
            <a:r>
              <a:rPr lang="cs-CZ" b="1" dirty="0"/>
              <a:t>nákupu gastronomických produktů a pohostinských služeb </a:t>
            </a:r>
            <a:r>
              <a:rPr lang="cs-CZ" dirty="0"/>
              <a:t>nadále narůstá a současně roste význam vizuální </a:t>
            </a:r>
            <a:r>
              <a:rPr lang="cs-CZ" b="1" dirty="0"/>
              <a:t>prezentace nabídky</a:t>
            </a:r>
            <a:r>
              <a:rPr lang="cs-CZ" dirty="0"/>
              <a:t>. Tento trend se stává masovým především u mladší generace, i když v oboru pohostinství i nadále zůstává hlavním faktorem osobní zkušenost s kvalitou a výběrem pokrmů a nápojů a spokojenost s poskytovanými službami a personálem. </a:t>
            </a:r>
          </a:p>
        </p:txBody>
      </p:sp>
      <p:pic>
        <p:nvPicPr>
          <p:cNvPr id="8194" name="Picture 2" descr="&amp;Rcy;&amp;iecy;&amp;zcy;&amp;ucy;&amp;lcy;&amp;tcy;&amp;acy;&amp;tcy; &amp;scy; &amp;icy;&amp;zcy;&amp;ocy;&amp;bcy;&amp;rcy;&amp;acy;&amp;zhcy;&amp;iecy;&amp;ncy;&amp;icy;&amp;iecy; &amp;zcy;&amp;acy; mobile phone"/>
          <p:cNvPicPr>
            <a:picLocks noChangeAspect="1" noChangeArrowheads="1"/>
          </p:cNvPicPr>
          <p:nvPr/>
        </p:nvPicPr>
        <p:blipFill>
          <a:blip r:embed="rId3" cstate="print"/>
          <a:srcRect/>
          <a:stretch>
            <a:fillRect/>
          </a:stretch>
        </p:blipFill>
        <p:spPr bwMode="auto">
          <a:xfrm>
            <a:off x="6491488" y="254977"/>
            <a:ext cx="5542495" cy="3116263"/>
          </a:xfrm>
          <a:prstGeom prst="rect">
            <a:avLst/>
          </a:prstGeom>
          <a:noFill/>
        </p:spPr>
      </p:pic>
      <p:pic>
        <p:nvPicPr>
          <p:cNvPr id="8196" name="Picture 4" descr="IT On The Go"/>
          <p:cNvPicPr>
            <a:picLocks noChangeAspect="1" noChangeArrowheads="1"/>
          </p:cNvPicPr>
          <p:nvPr/>
        </p:nvPicPr>
        <p:blipFill>
          <a:blip r:embed="rId4" cstate="print"/>
          <a:srcRect/>
          <a:stretch>
            <a:fillRect/>
          </a:stretch>
        </p:blipFill>
        <p:spPr bwMode="auto">
          <a:xfrm>
            <a:off x="7807570" y="3511270"/>
            <a:ext cx="3202110" cy="3207395"/>
          </a:xfrm>
          <a:prstGeom prst="rect">
            <a:avLst/>
          </a:prstGeom>
          <a:noFill/>
        </p:spPr>
      </p:pic>
    </p:spTree>
    <p:extLst>
      <p:ext uri="{BB962C8B-B14F-4D97-AF65-F5344CB8AC3E}">
        <p14:creationId xmlns:p14="http://schemas.microsoft.com/office/powerpoint/2010/main" val="2375895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09183" y="245660"/>
            <a:ext cx="12093097" cy="3359186"/>
          </a:xfrm>
        </p:spPr>
        <p:txBody>
          <a:bodyPr>
            <a:normAutofit fontScale="77500" lnSpcReduction="20000"/>
          </a:bodyPr>
          <a:lstStyle/>
          <a:p>
            <a:r>
              <a:rPr lang="cs-CZ" b="1" i="1" dirty="0"/>
              <a:t>Mobilní aplikace</a:t>
            </a:r>
            <a:r>
              <a:rPr lang="cs-CZ" b="1" dirty="0"/>
              <a:t>, kde si host naskenuje QR kód </a:t>
            </a:r>
            <a:r>
              <a:rPr lang="cs-CZ" dirty="0"/>
              <a:t>a hned si může pročíst aktuální menu, prohlédnout si nabídku, aktuální akce, zobrazí si lákavé obrázky jídel, přečte si detaily každé položky (u jídel to uvítají zejména alergici), aniž by se trápil telefonováním a složitým vysvětlováním, hned si objedná. </a:t>
            </a:r>
            <a:endParaRPr lang="cs-CZ" dirty="0" smtClean="0"/>
          </a:p>
          <a:p>
            <a:r>
              <a:rPr lang="cs-CZ" dirty="0" smtClean="0"/>
              <a:t>Zákazníci </a:t>
            </a:r>
            <a:r>
              <a:rPr lang="cs-CZ" dirty="0"/>
              <a:t>si mohou objednat jídlo přímo od stolu, aniž by čekali na číšníka, což ocení zejména v době obědů. </a:t>
            </a:r>
            <a:r>
              <a:rPr lang="cs-CZ" dirty="0" smtClean="0"/>
              <a:t>Služba </a:t>
            </a:r>
            <a:r>
              <a:rPr lang="cs-CZ" dirty="0"/>
              <a:t>nabízí možnost představit např. nejoblíbenější položky menu, či právě probíhající akční nabídky. </a:t>
            </a:r>
            <a:endParaRPr lang="cs-CZ" dirty="0" smtClean="0"/>
          </a:p>
          <a:p>
            <a:r>
              <a:rPr lang="cs-CZ" dirty="0" smtClean="0"/>
              <a:t>Výrazně </a:t>
            </a:r>
            <a:r>
              <a:rPr lang="cs-CZ" dirty="0"/>
              <a:t>se tak zjednodušuje marketingová komunikace, která zároveň přesně cílí na zákazníky. </a:t>
            </a:r>
          </a:p>
          <a:p>
            <a:r>
              <a:rPr lang="cs-CZ" dirty="0" smtClean="0"/>
              <a:t>Ohodnotit </a:t>
            </a:r>
            <a:r>
              <a:rPr lang="cs-CZ" dirty="0"/>
              <a:t>služby navštíveného zařízení např. formou “</a:t>
            </a:r>
            <a:r>
              <a:rPr lang="cs-CZ" b="1" dirty="0" err="1"/>
              <a:t>lajkování</a:t>
            </a:r>
            <a:r>
              <a:rPr lang="cs-CZ" b="1" dirty="0"/>
              <a:t>“ přes </a:t>
            </a:r>
            <a:r>
              <a:rPr lang="cs-CZ" b="1" dirty="0" err="1"/>
              <a:t>Facebook</a:t>
            </a:r>
            <a:r>
              <a:rPr lang="cs-CZ" b="1" dirty="0"/>
              <a:t>, </a:t>
            </a:r>
            <a:r>
              <a:rPr lang="cs-CZ" dirty="0"/>
              <a:t>nebo sdílením zážitků z restaurace na další sociální sítě. Příspěvek se ukáže na sociálním účtu vašich zákazníků, kde se jím budou moci inspirovat jejich přátelé. A že doporučení kamarádů funguje lépe, než jakákoliv reklama v médiích, to je všeobecně známý fakt.</a:t>
            </a:r>
          </a:p>
          <a:p>
            <a:endParaRPr lang="cs-CZ" dirty="0"/>
          </a:p>
        </p:txBody>
      </p:sp>
      <p:pic>
        <p:nvPicPr>
          <p:cNvPr id="6146" name="Picture 2" descr="http://www.itfitness.cz/media/redactor/itfitness2016_5.PNG"/>
          <p:cNvPicPr>
            <a:picLocks noChangeAspect="1" noChangeArrowheads="1"/>
          </p:cNvPicPr>
          <p:nvPr/>
        </p:nvPicPr>
        <p:blipFill>
          <a:blip r:embed="rId2" cstate="print"/>
          <a:srcRect/>
          <a:stretch>
            <a:fillRect/>
          </a:stretch>
        </p:blipFill>
        <p:spPr bwMode="auto">
          <a:xfrm>
            <a:off x="685800" y="3429000"/>
            <a:ext cx="8952291" cy="3429000"/>
          </a:xfrm>
          <a:prstGeom prst="rect">
            <a:avLst/>
          </a:prstGeom>
          <a:noFill/>
        </p:spPr>
      </p:pic>
      <p:pic>
        <p:nvPicPr>
          <p:cNvPr id="6148" name="Picture 4" descr="&amp;Rcy;&amp;iecy;&amp;zcy;&amp;ucy;&amp;lcy;&amp;tcy;&amp;acy;&amp;tcy; &amp;scy; &amp;icy;&amp;zcy;&amp;ocy;&amp;bcy;&amp;rcy;&amp;acy;&amp;zhcy;&amp;iecy;&amp;ncy;&amp;icy;&amp;iecy;"/>
          <p:cNvPicPr>
            <a:picLocks noChangeAspect="1" noChangeArrowheads="1"/>
          </p:cNvPicPr>
          <p:nvPr/>
        </p:nvPicPr>
        <p:blipFill>
          <a:blip r:embed="rId3" cstate="print"/>
          <a:srcRect/>
          <a:stretch>
            <a:fillRect/>
          </a:stretch>
        </p:blipFill>
        <p:spPr bwMode="auto">
          <a:xfrm>
            <a:off x="5362497" y="3719512"/>
            <a:ext cx="6029403" cy="2092203"/>
          </a:xfrm>
          <a:prstGeom prst="rect">
            <a:avLst/>
          </a:prstGeom>
          <a:noFill/>
        </p:spPr>
      </p:pic>
    </p:spTree>
    <p:extLst>
      <p:ext uri="{BB962C8B-B14F-4D97-AF65-F5344CB8AC3E}">
        <p14:creationId xmlns:p14="http://schemas.microsoft.com/office/powerpoint/2010/main" val="420789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2791" y="0"/>
            <a:ext cx="10515600" cy="1325563"/>
          </a:xfrm>
        </p:spPr>
        <p:txBody>
          <a:bodyPr/>
          <a:lstStyle/>
          <a:p>
            <a:r>
              <a:rPr lang="cs-CZ" b="1" i="1" dirty="0" smtClean="0"/>
              <a:t>Vaření on-line</a:t>
            </a:r>
            <a:r>
              <a:rPr lang="cs-CZ" dirty="0" smtClean="0"/>
              <a:t/>
            </a:r>
            <a:br>
              <a:rPr lang="cs-CZ" dirty="0" smtClean="0"/>
            </a:br>
            <a:endParaRPr lang="cs-CZ" dirty="0"/>
          </a:p>
        </p:txBody>
      </p:sp>
      <p:sp>
        <p:nvSpPr>
          <p:cNvPr id="3" name="Zástupný symbol pro obsah 2"/>
          <p:cNvSpPr>
            <a:spLocks noGrp="1"/>
          </p:cNvSpPr>
          <p:nvPr>
            <p:ph idx="1"/>
          </p:nvPr>
        </p:nvSpPr>
        <p:spPr>
          <a:xfrm>
            <a:off x="0" y="743196"/>
            <a:ext cx="6196084" cy="5834417"/>
          </a:xfrm>
        </p:spPr>
        <p:txBody>
          <a:bodyPr>
            <a:normAutofit lnSpcReduction="10000"/>
          </a:bodyPr>
          <a:lstStyle/>
          <a:p>
            <a:r>
              <a:rPr lang="cs-CZ" dirty="0" smtClean="0"/>
              <a:t>Oblíbeným </a:t>
            </a:r>
            <a:r>
              <a:rPr lang="cs-CZ" dirty="0"/>
              <a:t>trendem se stávají </a:t>
            </a:r>
            <a:r>
              <a:rPr lang="cs-CZ" b="1" dirty="0"/>
              <a:t>kurzy vaření on-line</a:t>
            </a:r>
            <a:r>
              <a:rPr lang="cs-CZ" dirty="0"/>
              <a:t>, např. přes Google+ </a:t>
            </a:r>
            <a:r>
              <a:rPr lang="cs-CZ" dirty="0" err="1"/>
              <a:t>Hangout</a:t>
            </a:r>
            <a:r>
              <a:rPr lang="cs-CZ" dirty="0"/>
              <a:t>. </a:t>
            </a:r>
            <a:endParaRPr lang="cs-CZ" dirty="0" smtClean="0"/>
          </a:p>
          <a:p>
            <a:pPr marL="0" indent="0">
              <a:buNone/>
            </a:pPr>
            <a:r>
              <a:rPr lang="cs-CZ" dirty="0" smtClean="0"/>
              <a:t>V</a:t>
            </a:r>
            <a:r>
              <a:rPr lang="cs-CZ" dirty="0"/>
              <a:t> Čechách se jako první zapojila cukrářka </a:t>
            </a:r>
            <a:r>
              <a:rPr lang="cs-CZ" b="1" dirty="0"/>
              <a:t>Iveta </a:t>
            </a:r>
            <a:r>
              <a:rPr lang="cs-CZ" b="1" dirty="0" err="1"/>
              <a:t>Fabešová</a:t>
            </a:r>
            <a:r>
              <a:rPr lang="cs-CZ" dirty="0"/>
              <a:t>, v zahraničí </a:t>
            </a:r>
            <a:r>
              <a:rPr lang="cs-CZ" b="1" dirty="0" err="1"/>
              <a:t>Jamie</a:t>
            </a:r>
            <a:r>
              <a:rPr lang="cs-CZ" b="1" dirty="0"/>
              <a:t> Oliver</a:t>
            </a:r>
            <a:r>
              <a:rPr lang="cs-CZ" dirty="0"/>
              <a:t>. </a:t>
            </a:r>
            <a:endParaRPr lang="cs-CZ" dirty="0" smtClean="0"/>
          </a:p>
          <a:p>
            <a:pPr marL="0" indent="0">
              <a:buNone/>
            </a:pPr>
            <a:r>
              <a:rPr lang="cs-CZ" dirty="0" smtClean="0"/>
              <a:t>K</a:t>
            </a:r>
            <a:r>
              <a:rPr lang="cs-CZ" dirty="0"/>
              <a:t> vaření </a:t>
            </a:r>
            <a:r>
              <a:rPr lang="cs-CZ" dirty="0" smtClean="0"/>
              <a:t>stačí </a:t>
            </a:r>
            <a:r>
              <a:rPr lang="cs-CZ" dirty="0"/>
              <a:t>mít nakoupené suroviny, založený účet na Google+ a být on-line na svém počítači s webovou kamerou</a:t>
            </a:r>
            <a:r>
              <a:rPr lang="cs-CZ" dirty="0" smtClean="0"/>
              <a:t>.</a:t>
            </a:r>
            <a:endParaRPr lang="cs-CZ" dirty="0"/>
          </a:p>
          <a:p>
            <a:r>
              <a:rPr lang="cs-CZ" b="1" dirty="0" smtClean="0"/>
              <a:t>Pečení vlastního chleba,</a:t>
            </a:r>
            <a:r>
              <a:rPr lang="cs-CZ" dirty="0" smtClean="0"/>
              <a:t> příprava </a:t>
            </a:r>
            <a:r>
              <a:rPr lang="cs-CZ" dirty="0"/>
              <a:t>a péče o domácí chlebový </a:t>
            </a:r>
            <a:r>
              <a:rPr lang="cs-CZ" dirty="0" smtClean="0"/>
              <a:t>kvásek umožňuje </a:t>
            </a:r>
            <a:r>
              <a:rPr lang="cs-CZ" dirty="0"/>
              <a:t>kontrolu vstupních surovin. </a:t>
            </a:r>
            <a:endParaRPr lang="cs-CZ" dirty="0" smtClean="0"/>
          </a:p>
          <a:p>
            <a:pPr marL="0" indent="0">
              <a:buNone/>
            </a:pPr>
            <a:r>
              <a:rPr lang="cs-CZ" dirty="0" smtClean="0"/>
              <a:t>příprava </a:t>
            </a:r>
            <a:r>
              <a:rPr lang="cs-CZ" dirty="0"/>
              <a:t>domácího </a:t>
            </a:r>
            <a:r>
              <a:rPr lang="cs-CZ" dirty="0" smtClean="0"/>
              <a:t>kvásku, doména </a:t>
            </a:r>
            <a:r>
              <a:rPr lang="cs-CZ" b="1" dirty="0" smtClean="0">
                <a:hlinkClick r:id="rId2"/>
              </a:rPr>
              <a:t>www.pecempecen.cz</a:t>
            </a:r>
            <a:r>
              <a:rPr lang="cs-CZ" b="1" dirty="0" smtClean="0"/>
              <a:t>., </a:t>
            </a:r>
            <a:r>
              <a:rPr lang="cs-CZ" dirty="0" smtClean="0"/>
              <a:t>sdružuje </a:t>
            </a:r>
            <a:r>
              <a:rPr lang="cs-CZ" dirty="0"/>
              <a:t>kváskové nadšence, kteří jsou ochotni podělit se o svůj kvásek a poradit s jeho přípravou. </a:t>
            </a:r>
          </a:p>
          <a:p>
            <a:endParaRPr lang="cs-CZ" dirty="0"/>
          </a:p>
        </p:txBody>
      </p:sp>
      <p:pic>
        <p:nvPicPr>
          <p:cNvPr id="5122" name="Picture 2" descr="Va&amp;rcaron;ení.cz"/>
          <p:cNvPicPr>
            <a:picLocks noChangeAspect="1" noChangeArrowheads="1"/>
          </p:cNvPicPr>
          <p:nvPr/>
        </p:nvPicPr>
        <p:blipFill>
          <a:blip r:embed="rId3" cstate="print"/>
          <a:srcRect/>
          <a:stretch>
            <a:fillRect/>
          </a:stretch>
        </p:blipFill>
        <p:spPr bwMode="auto">
          <a:xfrm>
            <a:off x="6351463" y="817095"/>
            <a:ext cx="5430229" cy="1823896"/>
          </a:xfrm>
          <a:prstGeom prst="rect">
            <a:avLst/>
          </a:prstGeom>
          <a:noFill/>
        </p:spPr>
      </p:pic>
      <p:pic>
        <p:nvPicPr>
          <p:cNvPr id="5124" name="Picture 4" descr="Nevíte si rady? Zeptejte se!"/>
          <p:cNvPicPr>
            <a:picLocks noChangeAspect="1" noChangeArrowheads="1"/>
          </p:cNvPicPr>
          <p:nvPr/>
        </p:nvPicPr>
        <p:blipFill>
          <a:blip r:embed="rId4" cstate="print"/>
          <a:srcRect/>
          <a:stretch>
            <a:fillRect/>
          </a:stretch>
        </p:blipFill>
        <p:spPr bwMode="auto">
          <a:xfrm>
            <a:off x="7948246" y="3622429"/>
            <a:ext cx="2822576" cy="2646165"/>
          </a:xfrm>
          <a:prstGeom prst="rect">
            <a:avLst/>
          </a:prstGeom>
          <a:noFill/>
        </p:spPr>
      </p:pic>
    </p:spTree>
    <p:extLst>
      <p:ext uri="{BB962C8B-B14F-4D97-AF65-F5344CB8AC3E}">
        <p14:creationId xmlns:p14="http://schemas.microsoft.com/office/powerpoint/2010/main" val="192897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6. Udržitelný </a:t>
            </a:r>
            <a:r>
              <a:rPr lang="cs-CZ" b="1" dirty="0"/>
              <a:t>rozvoj</a:t>
            </a:r>
            <a:r>
              <a:rPr lang="cs-CZ" dirty="0"/>
              <a:t/>
            </a:r>
            <a:br>
              <a:rPr lang="cs-CZ" dirty="0"/>
            </a:br>
            <a:endParaRPr lang="cs-CZ" dirty="0"/>
          </a:p>
        </p:txBody>
      </p:sp>
      <p:sp>
        <p:nvSpPr>
          <p:cNvPr id="3" name="Zástupný symbol pro obsah 2"/>
          <p:cNvSpPr>
            <a:spLocks noGrp="1"/>
          </p:cNvSpPr>
          <p:nvPr>
            <p:ph idx="1"/>
          </p:nvPr>
        </p:nvSpPr>
        <p:spPr>
          <a:xfrm>
            <a:off x="838200" y="1119116"/>
            <a:ext cx="10515600" cy="5738884"/>
          </a:xfrm>
        </p:spPr>
        <p:txBody>
          <a:bodyPr>
            <a:normAutofit/>
          </a:bodyPr>
          <a:lstStyle/>
          <a:p>
            <a:r>
              <a:rPr lang="cs-CZ" b="1" dirty="0"/>
              <a:t>Uvědomování si významu ekologie a zdravého životního pr</a:t>
            </a:r>
            <a:r>
              <a:rPr lang="cs-CZ" dirty="0"/>
              <a:t>ostředí nadále roste. </a:t>
            </a:r>
            <a:endParaRPr lang="cs-CZ" dirty="0" smtClean="0"/>
          </a:p>
          <a:p>
            <a:r>
              <a:rPr lang="cs-CZ" dirty="0" smtClean="0"/>
              <a:t>V </a:t>
            </a:r>
            <a:r>
              <a:rPr lang="cs-CZ" dirty="0"/>
              <a:t>cestovním ruchu jsou preferovány destinace, ve kterých hraje roli příroda a vztah populace k ní, </a:t>
            </a:r>
            <a:r>
              <a:rPr lang="cs-CZ" dirty="0" smtClean="0"/>
              <a:t>destinace </a:t>
            </a:r>
            <a:r>
              <a:rPr lang="cs-CZ" dirty="0"/>
              <a:t>budou stále silněji spojovány s místním obyvatelstvem a jejich přívětivým postojem. </a:t>
            </a:r>
            <a:endParaRPr lang="cs-CZ" dirty="0" smtClean="0"/>
          </a:p>
          <a:p>
            <a:r>
              <a:rPr lang="cs-CZ" dirty="0" smtClean="0"/>
              <a:t>Pro </a:t>
            </a:r>
            <a:r>
              <a:rPr lang="cs-CZ" dirty="0"/>
              <a:t>lidi je významná důležitost </a:t>
            </a:r>
            <a:r>
              <a:rPr lang="cs-CZ" b="1" dirty="0"/>
              <a:t>udržitelného rozvoje </a:t>
            </a:r>
            <a:r>
              <a:rPr lang="cs-CZ" dirty="0"/>
              <a:t>(nakládání s odpady, nabídka ekologických produktů) a transparentní partnerství soukromého a veřejného </a:t>
            </a:r>
            <a:r>
              <a:rPr lang="cs-CZ" dirty="0" smtClean="0"/>
              <a:t>sektoru.</a:t>
            </a:r>
            <a:endParaRPr lang="cs-CZ" dirty="0"/>
          </a:p>
          <a:p>
            <a:r>
              <a:rPr lang="cs-CZ" b="1" dirty="0" smtClean="0"/>
              <a:t>Pro </a:t>
            </a:r>
            <a:r>
              <a:rPr lang="cs-CZ" b="1" dirty="0"/>
              <a:t>turistiku za jídlem jsou důležité čerstvé, místní, organické, udržitelné a sezónní produkty, stejně jako zachování místních kulinářských tradic. </a:t>
            </a:r>
          </a:p>
          <a:p>
            <a:endParaRPr lang="cs-CZ" dirty="0"/>
          </a:p>
        </p:txBody>
      </p:sp>
    </p:spTree>
    <p:extLst>
      <p:ext uri="{BB962C8B-B14F-4D97-AF65-F5344CB8AC3E}">
        <p14:creationId xmlns:p14="http://schemas.microsoft.com/office/powerpoint/2010/main" val="378964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298938"/>
            <a:ext cx="10515600" cy="6559062"/>
          </a:xfrm>
        </p:spPr>
        <p:txBody>
          <a:bodyPr>
            <a:normAutofit fontScale="92500" lnSpcReduction="20000"/>
          </a:bodyPr>
          <a:lstStyle/>
          <a:p>
            <a:r>
              <a:rPr lang="cs-CZ" b="1" dirty="0"/>
              <a:t>Zážitek, požitek, prožitek, odpočinek, radost, zdraví, dobré jídlo a pití, klid, krásná příroda, zachovalé památky, lidové zvyky a tra</a:t>
            </a:r>
            <a:r>
              <a:rPr lang="cs-CZ" dirty="0"/>
              <a:t>dice má mít pobyt na dovolené, který nebude pro region a lidi tam žijící znamenat škodu a nepříjemnosti. Naopak, že turisté přivezou nejenom peníze, ale také přispějí i ke vzájemnému porozumění.</a:t>
            </a:r>
          </a:p>
          <a:p>
            <a:r>
              <a:rPr lang="cs-CZ" b="1" dirty="0"/>
              <a:t>Environmentální aspekty zahrnují ohleduplnost k prostředí, v němž cestování probíhá.</a:t>
            </a:r>
            <a:r>
              <a:rPr lang="cs-CZ" dirty="0"/>
              <a:t> </a:t>
            </a:r>
            <a:endParaRPr lang="cs-CZ" dirty="0" smtClean="0"/>
          </a:p>
          <a:p>
            <a:r>
              <a:rPr lang="cs-CZ" b="1" dirty="0" smtClean="0"/>
              <a:t>Cílem </a:t>
            </a:r>
            <a:r>
              <a:rPr lang="cs-CZ" b="1" dirty="0"/>
              <a:t>je omezit vyčerpávání místních zdrojů</a:t>
            </a:r>
            <a:r>
              <a:rPr lang="cs-CZ" dirty="0"/>
              <a:t>, lidé na dovolené mají tendenci „užívat si“, což je často spojeno s plýtváním. </a:t>
            </a:r>
            <a:endParaRPr lang="cs-CZ" dirty="0" smtClean="0"/>
          </a:p>
          <a:p>
            <a:r>
              <a:rPr lang="cs-CZ" dirty="0" smtClean="0"/>
              <a:t>V</a:t>
            </a:r>
            <a:r>
              <a:rPr lang="cs-CZ" dirty="0"/>
              <a:t> suchých oblastech jde především o ochranu vodních zdrojů, minimalizaci záborů půdy pro stavby například využitím tzv. </a:t>
            </a:r>
            <a:r>
              <a:rPr lang="cs-CZ" dirty="0" err="1"/>
              <a:t>brownfields</a:t>
            </a:r>
            <a:r>
              <a:rPr lang="cs-CZ" dirty="0"/>
              <a:t>, tedy přestavbou již zastavěných a nevyužívaných lokalit namísto staveb „na zelené louce“, nerušit zvířata v jejich přirozeném prostředí a nenahrazovat původní rostlinné druhy novými, které potřebují enormní péči, jako například velké plochy golfových hřišť, oseté dovezenými travinami, náročnými na vodu a chemikálie. </a:t>
            </a:r>
          </a:p>
          <a:p>
            <a:r>
              <a:rPr lang="cs-CZ" dirty="0"/>
              <a:t>Samozřejmostí je </a:t>
            </a:r>
            <a:r>
              <a:rPr lang="cs-CZ" b="1" dirty="0"/>
              <a:t>omezování hluku, smogu i produkce odpadů</a:t>
            </a:r>
            <a:r>
              <a:rPr lang="cs-CZ" dirty="0"/>
              <a:t>. Jsou to logické požadavky – pokud cestování bude ničit místo, kde probíhá, návštěvníkům se tam přestane líbit a vydají se jinam.  </a:t>
            </a:r>
          </a:p>
          <a:p>
            <a:endParaRPr lang="cs-CZ" dirty="0"/>
          </a:p>
        </p:txBody>
      </p:sp>
    </p:spTree>
    <p:extLst>
      <p:ext uri="{BB962C8B-B14F-4D97-AF65-F5344CB8AC3E}">
        <p14:creationId xmlns:p14="http://schemas.microsoft.com/office/powerpoint/2010/main" val="94112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7207625" y="107576"/>
            <a:ext cx="4984376" cy="7652527"/>
          </a:xfrm>
        </p:spPr>
        <p:txBody>
          <a:bodyPr>
            <a:normAutofit/>
          </a:bodyPr>
          <a:lstStyle/>
          <a:p>
            <a:r>
              <a:rPr lang="cs-CZ" sz="2200" dirty="0" smtClean="0"/>
              <a:t>S požadavkem na udržitelnost přichází změna. Zatímco dříve byla cílem maximalizace ekonomických přínosů, dnes je požadavkem </a:t>
            </a:r>
            <a:r>
              <a:rPr lang="cs-CZ" sz="2200" b="1" dirty="0" smtClean="0"/>
              <a:t>vyváženost všech tří aspektů - ochrany životního prostředí, přínosů pro lidskou společnost a stabilního ekonomického růstu. </a:t>
            </a:r>
          </a:p>
          <a:p>
            <a:r>
              <a:rPr lang="cs-CZ" sz="2200" dirty="0" smtClean="0"/>
              <a:t>Tento požadavek znázorňuje schéma </a:t>
            </a:r>
            <a:r>
              <a:rPr lang="cs-CZ" sz="2200" b="1" dirty="0" smtClean="0"/>
              <a:t>„tří P“ – PLANET – PEOPLE – PROFIT </a:t>
            </a:r>
            <a:r>
              <a:rPr lang="cs-CZ" sz="2200" dirty="0" smtClean="0"/>
              <a:t>(planeta – lidé – zisk), jehož autorem je </a:t>
            </a:r>
            <a:r>
              <a:rPr lang="cs-CZ" sz="2200" b="1" dirty="0" smtClean="0"/>
              <a:t>prof. Donald </a:t>
            </a:r>
            <a:r>
              <a:rPr lang="cs-CZ" sz="2200" b="1" dirty="0" err="1" smtClean="0"/>
              <a:t>Hawkins</a:t>
            </a:r>
            <a:r>
              <a:rPr lang="cs-CZ" sz="2200" b="1" dirty="0" smtClean="0"/>
              <a:t> </a:t>
            </a:r>
            <a:r>
              <a:rPr lang="cs-CZ" sz="2200" dirty="0" smtClean="0"/>
              <a:t>z New Yorku. </a:t>
            </a:r>
          </a:p>
          <a:p>
            <a:r>
              <a:rPr lang="cs-CZ" sz="2200" b="1" dirty="0" smtClean="0"/>
              <a:t>Uvnitř trojúhelníku jsou znázorněny jednotlivé sektory lidské společnosti </a:t>
            </a:r>
            <a:r>
              <a:rPr lang="cs-CZ" sz="2200" dirty="0" smtClean="0"/>
              <a:t>(podnikatelský, tj. podniky, firmy; veřejný, tj. státní správa, samospráva, instituce a nevládní, tj. nejrůznější sdružení, asociace, spolky) a jejich převažující vliv na jednotlivá „P“ a převažující vzájemné vazby těchto sektorů. </a:t>
            </a:r>
          </a:p>
          <a:p>
            <a:endParaRPr lang="cs-CZ" dirty="0"/>
          </a:p>
        </p:txBody>
      </p:sp>
      <p:sp>
        <p:nvSpPr>
          <p:cNvPr id="4" name="Rectangle 2"/>
          <p:cNvSpPr>
            <a:spLocks noChangeArrowheads="1"/>
          </p:cNvSpPr>
          <p:nvPr/>
        </p:nvSpPr>
        <p:spPr bwMode="auto">
          <a:xfrm>
            <a:off x="3370997" y="15831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Schéma PLANET – PEOPLE – PROFIT</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pic>
        <p:nvPicPr>
          <p:cNvPr id="1025" name="obrázek 25" descr="PPP_v_turism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98659" cy="547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0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4300" y="365124"/>
            <a:ext cx="11957538" cy="6492875"/>
          </a:xfrm>
        </p:spPr>
        <p:txBody>
          <a:bodyPr>
            <a:normAutofit fontScale="77500" lnSpcReduction="20000"/>
          </a:bodyPr>
          <a:lstStyle/>
          <a:p>
            <a:r>
              <a:rPr lang="cs-CZ" b="1" dirty="0"/>
              <a:t>V Číně a Japonsku </a:t>
            </a:r>
            <a:r>
              <a:rPr lang="cs-CZ" b="1" dirty="0" smtClean="0"/>
              <a:t>rozšířená </a:t>
            </a:r>
            <a:r>
              <a:rPr lang="cs-CZ" b="1" dirty="0"/>
              <a:t>konzumace jedlých květů je známa tisíce let</a:t>
            </a:r>
            <a:r>
              <a:rPr lang="cs-CZ" dirty="0"/>
              <a:t>. </a:t>
            </a:r>
            <a:r>
              <a:rPr lang="cs-CZ" dirty="0" smtClean="0"/>
              <a:t>(jedlé </a:t>
            </a:r>
            <a:r>
              <a:rPr lang="cs-CZ" dirty="0"/>
              <a:t>květy součástí slavnostních </a:t>
            </a:r>
            <a:r>
              <a:rPr lang="cs-CZ" dirty="0" smtClean="0"/>
              <a:t>hostin), náročnost na </a:t>
            </a:r>
            <a:r>
              <a:rPr lang="cs-CZ" dirty="0"/>
              <a:t>estetický vzhled pokrmů (saláty, oblohy talířů a mís atd.), na zdokonalení chu­ti a vůně a na zdravotní prospěš­nost </a:t>
            </a:r>
            <a:r>
              <a:rPr lang="cs-CZ" dirty="0" smtClean="0"/>
              <a:t>stravy, nové </a:t>
            </a:r>
            <a:r>
              <a:rPr lang="cs-CZ" dirty="0"/>
              <a:t>poznatky o jejich látkovém složení. </a:t>
            </a:r>
            <a:endParaRPr lang="cs-CZ" dirty="0" smtClean="0"/>
          </a:p>
          <a:p>
            <a:r>
              <a:rPr lang="cs-CZ" b="1" dirty="0" smtClean="0"/>
              <a:t>Kulinářské </a:t>
            </a:r>
            <a:r>
              <a:rPr lang="cs-CZ" b="1" dirty="0"/>
              <a:t>využití jedlých květů je velmi všestranné. </a:t>
            </a:r>
            <a:endParaRPr lang="cs-CZ" b="1" dirty="0" smtClean="0"/>
          </a:p>
          <a:p>
            <a:r>
              <a:rPr lang="cs-CZ" dirty="0" smtClean="0"/>
              <a:t>Květy </a:t>
            </a:r>
            <a:r>
              <a:rPr lang="cs-CZ" dirty="0"/>
              <a:t>se podávají zejména </a:t>
            </a:r>
            <a:r>
              <a:rPr lang="cs-CZ" b="1" dirty="0"/>
              <a:t>v čerstvém stavu jako obloha</a:t>
            </a:r>
            <a:r>
              <a:rPr lang="cs-CZ" dirty="0"/>
              <a:t> různých jídel, studených </a:t>
            </a:r>
            <a:r>
              <a:rPr lang="cs-CZ" dirty="0" smtClean="0"/>
              <a:t>mís</a:t>
            </a:r>
            <a:r>
              <a:rPr lang="cs-CZ" dirty="0"/>
              <a:t>, okvětní lístky se uplatňují při zdobení salátů, nápojů, lívance se zdobí malými růžičkami aj. </a:t>
            </a:r>
            <a:endParaRPr lang="cs-CZ" dirty="0" smtClean="0"/>
          </a:p>
          <a:p>
            <a:r>
              <a:rPr lang="cs-CZ" dirty="0" smtClean="0"/>
              <a:t>Před </a:t>
            </a:r>
            <a:r>
              <a:rPr lang="cs-CZ" dirty="0"/>
              <a:t>podáváním v čerstvém stavu se doporučuje oddělit květní lístky nebo jedlé části květů, dobře je opláchnout vodou, aby se odstranily na povrchu ulpělé nečistoty, případně i pesticidy. Pak se ponoří do ledem chlazené osolené lázně. </a:t>
            </a:r>
            <a:r>
              <a:rPr lang="cs-CZ" dirty="0" smtClean="0"/>
              <a:t>Před </a:t>
            </a:r>
            <a:r>
              <a:rPr lang="cs-CZ" dirty="0"/>
              <a:t>podáváním nebo zpracováním se osuší. </a:t>
            </a:r>
          </a:p>
          <a:p>
            <a:r>
              <a:rPr lang="cs-CZ" dirty="0"/>
              <a:t>U některých zelenin jsou květy hlavní konzumovanou částí rostlin (např. nerozvinuté květy artyčoků), známé je květenství brokolice, květáku, čekanky či tykve. </a:t>
            </a:r>
          </a:p>
          <a:p>
            <a:r>
              <a:rPr lang="cs-CZ" dirty="0"/>
              <a:t>Z okrasných rostlin jsou využívány </a:t>
            </a:r>
            <a:r>
              <a:rPr lang="cs-CZ" b="1" dirty="0"/>
              <a:t>jedlé květy měsíčku </a:t>
            </a:r>
            <a:r>
              <a:rPr lang="cs-CZ" dirty="0"/>
              <a:t>(okvětní lístky se přidávají do rýže a salátů), </a:t>
            </a:r>
            <a:r>
              <a:rPr lang="cs-CZ" b="1" dirty="0"/>
              <a:t>chryzantém</a:t>
            </a:r>
            <a:r>
              <a:rPr lang="cs-CZ" dirty="0"/>
              <a:t> (využívané zejména v Číně a Japonsku, nakládané do sladkokyselého roztoku), </a:t>
            </a:r>
            <a:r>
              <a:rPr lang="cs-CZ" b="1" dirty="0"/>
              <a:t>růže</a:t>
            </a:r>
            <a:r>
              <a:rPr lang="cs-CZ" dirty="0"/>
              <a:t> (jedlé jsou okvětní lístky), </a:t>
            </a:r>
            <a:r>
              <a:rPr lang="cs-CZ" b="1" dirty="0"/>
              <a:t>karafiáty, mečíky </a:t>
            </a:r>
            <a:r>
              <a:rPr lang="cs-CZ" dirty="0"/>
              <a:t>(používané jako obloha pokrmů a studených mís), </a:t>
            </a:r>
            <a:r>
              <a:rPr lang="cs-CZ" b="1" dirty="0"/>
              <a:t>sedmikrásky </a:t>
            </a:r>
            <a:r>
              <a:rPr lang="cs-CZ" dirty="0"/>
              <a:t>(přidávají se do salátů, polévek i pomazánek), </a:t>
            </a:r>
            <a:r>
              <a:rPr lang="cs-CZ" b="1" dirty="0"/>
              <a:t>pampeliška</a:t>
            </a:r>
            <a:r>
              <a:rPr lang="cs-CZ" dirty="0"/>
              <a:t> (z pampelišek lze připravit med a víno), </a:t>
            </a:r>
            <a:r>
              <a:rPr lang="cs-CZ" b="1" dirty="0"/>
              <a:t>levandule a kosatec </a:t>
            </a:r>
            <a:r>
              <a:rPr lang="cs-CZ" dirty="0"/>
              <a:t>(jako salátové přílohy vybraných pokrmů), </a:t>
            </a:r>
            <a:r>
              <a:rPr lang="cs-CZ" b="1" dirty="0"/>
              <a:t>heřmánek</a:t>
            </a:r>
            <a:r>
              <a:rPr lang="cs-CZ" dirty="0"/>
              <a:t> (léčivé čaje, obloha pokrmů) aj.</a:t>
            </a:r>
          </a:p>
          <a:p>
            <a:r>
              <a:rPr lang="cs-CZ" dirty="0"/>
              <a:t>Některé květy lze používat </a:t>
            </a:r>
            <a:r>
              <a:rPr lang="cs-CZ" b="1" dirty="0"/>
              <a:t>ke zdobení a ochucování jídel i po tepelné úpravě </a:t>
            </a:r>
            <a:r>
              <a:rPr lang="cs-CZ" dirty="0"/>
              <a:t>nebo různém konzervování. Z tepelných úprav je známá příprava a konzumace </a:t>
            </a:r>
            <a:r>
              <a:rPr lang="cs-CZ" b="1" dirty="0"/>
              <a:t>kosmatice, v těstíčku </a:t>
            </a:r>
            <a:r>
              <a:rPr lang="cs-CZ" dirty="0"/>
              <a:t>smažené chocholičnaté </a:t>
            </a:r>
            <a:r>
              <a:rPr lang="cs-CZ" b="1" dirty="0"/>
              <a:t>květy černého bezu</a:t>
            </a:r>
            <a:r>
              <a:rPr lang="cs-CZ" dirty="0"/>
              <a:t>. Také </a:t>
            </a:r>
            <a:r>
              <a:rPr lang="cs-CZ" b="1" dirty="0"/>
              <a:t>omeleta s pažitkovými květy </a:t>
            </a:r>
            <a:r>
              <a:rPr lang="cs-CZ" dirty="0"/>
              <a:t>je chuťově zajímavá. </a:t>
            </a:r>
            <a:r>
              <a:rPr lang="cs-CZ" b="1" dirty="0"/>
              <a:t>Tykvové květy</a:t>
            </a:r>
            <a:r>
              <a:rPr lang="cs-CZ" dirty="0"/>
              <a:t> se mohou smažit v trojobalu nebo v těstíčku. Zajímavé jsou </a:t>
            </a:r>
            <a:r>
              <a:rPr lang="cs-CZ" b="1" dirty="0"/>
              <a:t>polévky zdobené </a:t>
            </a:r>
            <a:r>
              <a:rPr lang="cs-CZ" dirty="0"/>
              <a:t>okvětními lístky. Sušené květy jsou k dispozici po celý rok k ochucování nebo barvení.</a:t>
            </a:r>
          </a:p>
          <a:p>
            <a:endParaRPr lang="cs-CZ" dirty="0"/>
          </a:p>
        </p:txBody>
      </p:sp>
    </p:spTree>
    <p:extLst>
      <p:ext uri="{BB962C8B-B14F-4D97-AF65-F5344CB8AC3E}">
        <p14:creationId xmlns:p14="http://schemas.microsoft.com/office/powerpoint/2010/main" val="3155256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4300" y="245660"/>
            <a:ext cx="5319346" cy="6612340"/>
          </a:xfrm>
        </p:spPr>
        <p:txBody>
          <a:bodyPr>
            <a:normAutofit fontScale="70000" lnSpcReduction="20000"/>
          </a:bodyPr>
          <a:lstStyle/>
          <a:p>
            <a:r>
              <a:rPr lang="cs-CZ" dirty="0"/>
              <a:t>Mnoho profesionálů reaguje na tyto požadavky, o čem svědčí např. různé „zelené“ stánky na veletrzích cestovního ruchu (např. </a:t>
            </a:r>
            <a:r>
              <a:rPr lang="cs-CZ" b="1" dirty="0" err="1"/>
              <a:t>Responsible</a:t>
            </a:r>
            <a:r>
              <a:rPr lang="cs-CZ" b="1" dirty="0"/>
              <a:t> </a:t>
            </a:r>
            <a:r>
              <a:rPr lang="cs-CZ" b="1" dirty="0" err="1"/>
              <a:t>Tourism</a:t>
            </a:r>
            <a:r>
              <a:rPr lang="cs-CZ" b="1" dirty="0"/>
              <a:t> </a:t>
            </a:r>
            <a:r>
              <a:rPr lang="cs-CZ" b="1" dirty="0" err="1"/>
              <a:t>Day</a:t>
            </a:r>
            <a:r>
              <a:rPr lang="cs-CZ" b="1" dirty="0"/>
              <a:t> </a:t>
            </a:r>
            <a:r>
              <a:rPr lang="cs-CZ" dirty="0"/>
              <a:t>u příležitosti </a:t>
            </a:r>
            <a:r>
              <a:rPr lang="cs-CZ" dirty="0" err="1"/>
              <a:t>World</a:t>
            </a:r>
            <a:r>
              <a:rPr lang="cs-CZ" dirty="0"/>
              <a:t> </a:t>
            </a:r>
            <a:r>
              <a:rPr lang="cs-CZ" dirty="0" err="1"/>
              <a:t>Travel</a:t>
            </a:r>
            <a:r>
              <a:rPr lang="cs-CZ" dirty="0"/>
              <a:t> Market v Londýně). Nabídky dovolené na </a:t>
            </a:r>
            <a:r>
              <a:rPr lang="cs-CZ" dirty="0" err="1"/>
              <a:t>ekostatcích</a:t>
            </a:r>
            <a:r>
              <a:rPr lang="cs-CZ" dirty="0"/>
              <a:t>, </a:t>
            </a:r>
            <a:r>
              <a:rPr lang="cs-CZ" dirty="0" err="1"/>
              <a:t>ekocertifikace</a:t>
            </a:r>
            <a:r>
              <a:rPr lang="cs-CZ" dirty="0"/>
              <a:t>, „autentické“ zážitky, včetně  lidových veselic, návštěvy v národních parcích, pozorování zvířat a ptáků, cesty za folklórem, cesty za kulturním dědictvím, včetně památek UNESCO lze dnes najít prakticky ve všech zemích. </a:t>
            </a:r>
          </a:p>
          <a:p>
            <a:r>
              <a:rPr lang="cs-CZ" b="1" dirty="0"/>
              <a:t>Preferovány jsou ty restaurace, ve kterých hraje stále významnější roli příroda a člověk. </a:t>
            </a:r>
            <a:endParaRPr lang="cs-CZ" b="1" dirty="0" smtClean="0"/>
          </a:p>
          <a:p>
            <a:r>
              <a:rPr lang="cs-CZ" dirty="0" smtClean="0"/>
              <a:t>Poptávka </a:t>
            </a:r>
            <a:r>
              <a:rPr lang="cs-CZ" dirty="0"/>
              <a:t>po regionálních produktech se zvyšuje. Vzrůstá důležitost jednotlivých regionů a neznámých místních specialit. </a:t>
            </a:r>
            <a:endParaRPr lang="cs-CZ" dirty="0" smtClean="0"/>
          </a:p>
          <a:p>
            <a:r>
              <a:rPr lang="cs-CZ" dirty="0" smtClean="0"/>
              <a:t>Preference </a:t>
            </a:r>
            <a:r>
              <a:rPr lang="cs-CZ" dirty="0"/>
              <a:t>budou stále silněji spojovány s místním obyvatelstvem a jejich přívětivým postojem k přijíždějícím hostům.</a:t>
            </a:r>
          </a:p>
          <a:p>
            <a:r>
              <a:rPr lang="cs-CZ" dirty="0"/>
              <a:t>Tomu také odpovídá nový výživový trend „</a:t>
            </a:r>
            <a:r>
              <a:rPr lang="cs-CZ" i="1" dirty="0" err="1"/>
              <a:t>l</a:t>
            </a:r>
            <a:r>
              <a:rPr lang="cs-CZ" b="1" i="1" dirty="0" err="1"/>
              <a:t>ocavorismus</a:t>
            </a:r>
            <a:r>
              <a:rPr lang="cs-CZ" dirty="0"/>
              <a:t>“, který</a:t>
            </a:r>
            <a:r>
              <a:rPr lang="cs-CZ" b="1" dirty="0"/>
              <a:t> </a:t>
            </a:r>
            <a:r>
              <a:rPr lang="cs-CZ" dirty="0"/>
              <a:t>úzce souvisí s myšlenkami </a:t>
            </a:r>
            <a:r>
              <a:rPr lang="cs-CZ" dirty="0" err="1"/>
              <a:t>Slow</a:t>
            </a:r>
            <a:r>
              <a:rPr lang="cs-CZ" dirty="0"/>
              <a:t> Food a Bio Food, </a:t>
            </a:r>
            <a:r>
              <a:rPr lang="cs-CZ" b="1" dirty="0"/>
              <a:t>což je „princip stravování, šetrný k životnímu prostředí“, neboť je založen na konzumaci pouze místních, sezonních a většinou bio potravin, které jsou produkovány maximálně v okruhu 100 až 250 km od bydliště</a:t>
            </a:r>
            <a:r>
              <a:rPr lang="cs-CZ" b="1" dirty="0" smtClean="0"/>
              <a:t>.</a:t>
            </a:r>
            <a:endParaRPr lang="cs-CZ" b="1" dirty="0"/>
          </a:p>
        </p:txBody>
      </p:sp>
      <p:pic>
        <p:nvPicPr>
          <p:cNvPr id="2050" name="Picture 2" descr="Резултат с изображение за locavorismus"/>
          <p:cNvPicPr>
            <a:picLocks noChangeAspect="1" noChangeArrowheads="1"/>
          </p:cNvPicPr>
          <p:nvPr/>
        </p:nvPicPr>
        <p:blipFill>
          <a:blip r:embed="rId2" cstate="print"/>
          <a:srcRect/>
          <a:stretch>
            <a:fillRect/>
          </a:stretch>
        </p:blipFill>
        <p:spPr bwMode="auto">
          <a:xfrm>
            <a:off x="5434305" y="1060083"/>
            <a:ext cx="6274118" cy="4180132"/>
          </a:xfrm>
          <a:prstGeom prst="rect">
            <a:avLst/>
          </a:prstGeom>
          <a:noFill/>
        </p:spPr>
      </p:pic>
    </p:spTree>
    <p:extLst>
      <p:ext uri="{BB962C8B-B14F-4D97-AF65-F5344CB8AC3E}">
        <p14:creationId xmlns:p14="http://schemas.microsoft.com/office/powerpoint/2010/main" val="219811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5459104" cy="6492875"/>
          </a:xfrm>
        </p:spPr>
        <p:txBody>
          <a:bodyPr>
            <a:normAutofit/>
          </a:bodyPr>
          <a:lstStyle/>
          <a:p>
            <a:r>
              <a:rPr lang="cs-CZ" dirty="0"/>
              <a:t>Květy se uplatňují také ve sladké úpravě. Okvětní lístky růží se hodí ke šlehačce či karamelovému zákusku. </a:t>
            </a:r>
            <a:endParaRPr lang="cs-CZ" dirty="0" smtClean="0"/>
          </a:p>
          <a:p>
            <a:r>
              <a:rPr lang="cs-CZ" dirty="0" smtClean="0"/>
              <a:t>Je </a:t>
            </a:r>
            <a:r>
              <a:rPr lang="cs-CZ" dirty="0"/>
              <a:t>známo mnoho receptů na výrobu proslazovaných květů. </a:t>
            </a:r>
          </a:p>
          <a:p>
            <a:r>
              <a:rPr lang="cs-CZ" dirty="0"/>
              <a:t>V některých zemích se udržuje tradice na Den matek zdobit saláty a obložené mísy jedlými květy. </a:t>
            </a:r>
          </a:p>
          <a:p>
            <a:r>
              <a:rPr lang="cs-CZ" dirty="0"/>
              <a:t>Barevné okvětní lístky, nebo drobné květy se zmrazuji do ledových kostek nebo kuliček, které se pak vkládají do alkoholických i nealkoholických nápojů a koktejlů</a:t>
            </a:r>
          </a:p>
          <a:p>
            <a:endParaRPr lang="cs-CZ" dirty="0"/>
          </a:p>
        </p:txBody>
      </p:sp>
      <p:pic>
        <p:nvPicPr>
          <p:cNvPr id="5" name="obrázek 4" descr="Výsledek obrázku pro jedlé kv&amp;ecaron;ty"/>
          <p:cNvPicPr/>
          <p:nvPr/>
        </p:nvPicPr>
        <p:blipFill>
          <a:blip r:embed="rId2" cstate="print"/>
          <a:srcRect/>
          <a:stretch>
            <a:fillRect/>
          </a:stretch>
        </p:blipFill>
        <p:spPr>
          <a:xfrm>
            <a:off x="5459104" y="1105469"/>
            <a:ext cx="6732896" cy="4940489"/>
          </a:xfrm>
          <a:prstGeom prst="rect">
            <a:avLst/>
          </a:prstGeom>
          <a:noFill/>
          <a:ln>
            <a:noFill/>
            <a:prstDash/>
          </a:ln>
        </p:spPr>
      </p:pic>
    </p:spTree>
    <p:extLst>
      <p:ext uri="{BB962C8B-B14F-4D97-AF65-F5344CB8AC3E}">
        <p14:creationId xmlns:p14="http://schemas.microsoft.com/office/powerpoint/2010/main" val="249333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73543" y="1417638"/>
            <a:ext cx="8229600" cy="1143000"/>
          </a:xfrm>
        </p:spPr>
        <p:txBody>
          <a:bodyPr>
            <a:noAutofit/>
          </a:bodyPr>
          <a:lstStyle/>
          <a:p>
            <a:pPr lvl="1" algn="ctr" rtl="0">
              <a:spcBef>
                <a:spcPct val="0"/>
              </a:spcBef>
            </a:pPr>
            <a:r>
              <a:rPr lang="cs-CZ" sz="4000" b="1" dirty="0"/>
              <a:t> </a:t>
            </a:r>
            <a:r>
              <a:rPr lang="cs-CZ" sz="4000" dirty="0"/>
              <a:t/>
            </a:r>
            <a:br>
              <a:rPr lang="cs-CZ" sz="4000" dirty="0"/>
            </a:br>
            <a:endParaRPr lang="cs-CZ" sz="4000" dirty="0"/>
          </a:p>
        </p:txBody>
      </p:sp>
      <p:pic>
        <p:nvPicPr>
          <p:cNvPr id="4" name="obrázek 4" descr="Frrozen"/>
          <p:cNvPicPr>
            <a:picLocks noGrp="1"/>
          </p:cNvPicPr>
          <p:nvPr>
            <p:ph idx="1"/>
          </p:nvPr>
        </p:nvPicPr>
        <p:blipFill>
          <a:blip r:embed="rId2" cstate="print"/>
          <a:srcRect/>
          <a:stretch>
            <a:fillRect/>
          </a:stretch>
        </p:blipFill>
        <p:spPr>
          <a:xfrm>
            <a:off x="7055894" y="98059"/>
            <a:ext cx="4236424" cy="3477655"/>
          </a:xfrm>
          <a:prstGeom prst="rect">
            <a:avLst/>
          </a:prstGeom>
          <a:noFill/>
          <a:ln>
            <a:noFill/>
            <a:prstDash/>
          </a:ln>
        </p:spPr>
      </p:pic>
      <p:pic>
        <p:nvPicPr>
          <p:cNvPr id="5" name="obrázek 5" descr="pizza"/>
          <p:cNvPicPr/>
          <p:nvPr/>
        </p:nvPicPr>
        <p:blipFill>
          <a:blip r:embed="rId3" cstate="print"/>
          <a:srcRect/>
          <a:stretch>
            <a:fillRect/>
          </a:stretch>
        </p:blipFill>
        <p:spPr>
          <a:xfrm>
            <a:off x="7055894" y="3693672"/>
            <a:ext cx="4495733" cy="3039197"/>
          </a:xfrm>
          <a:prstGeom prst="rect">
            <a:avLst/>
          </a:prstGeom>
          <a:noFill/>
          <a:ln>
            <a:noFill/>
            <a:prstDash/>
          </a:ln>
        </p:spPr>
      </p:pic>
      <p:sp>
        <p:nvSpPr>
          <p:cNvPr id="8" name="Obdélník 7"/>
          <p:cNvSpPr/>
          <p:nvPr/>
        </p:nvSpPr>
        <p:spPr>
          <a:xfrm>
            <a:off x="122829" y="411956"/>
            <a:ext cx="6346209" cy="7386638"/>
          </a:xfrm>
          <a:prstGeom prst="rect">
            <a:avLst/>
          </a:prstGeom>
        </p:spPr>
        <p:txBody>
          <a:bodyPr wrap="square">
            <a:spAutoFit/>
          </a:bodyPr>
          <a:lstStyle/>
          <a:p>
            <a:r>
              <a:rPr lang="cs-CZ" b="1" dirty="0" smtClean="0"/>
              <a:t>LUXUSNÍ POCHOUTKY</a:t>
            </a:r>
          </a:p>
          <a:p>
            <a:r>
              <a:rPr lang="cs-CZ" b="1" dirty="0"/>
              <a:t/>
            </a:r>
            <a:br>
              <a:rPr lang="cs-CZ" b="1" dirty="0"/>
            </a:br>
            <a:r>
              <a:rPr lang="cs-CZ" sz="2400" b="1" i="1" dirty="0"/>
              <a:t>Nejdražší moučník</a:t>
            </a:r>
            <a:r>
              <a:rPr lang="cs-CZ" sz="2400" b="1" dirty="0"/>
              <a:t> </a:t>
            </a:r>
            <a:r>
              <a:rPr lang="cs-CZ" sz="2400" dirty="0"/>
              <a:t>na světě </a:t>
            </a:r>
            <a:r>
              <a:rPr lang="cs-CZ" sz="2400" dirty="0" err="1"/>
              <a:t>Frozen</a:t>
            </a:r>
            <a:r>
              <a:rPr lang="cs-CZ" sz="2400" dirty="0"/>
              <a:t> Haute </a:t>
            </a:r>
            <a:r>
              <a:rPr lang="cs-CZ" sz="2400" dirty="0" err="1"/>
              <a:t>Chocolate</a:t>
            </a:r>
            <a:r>
              <a:rPr lang="cs-CZ" sz="2400" dirty="0"/>
              <a:t> - zmražená směs 14 druhů kakaa, mléka a pěti gramů čtyřiadvacetikarátového zlata. Na tom všem je šlehačka a nastrouhané lanýže. Servíruje se v poháru se zlatým páskem, zdobeným bílými diamanty a se zlatou lžičkou. Lžičku si host může vzít po konzumaci domů (cena 450 tisíc korun</a:t>
            </a:r>
            <a:r>
              <a:rPr lang="cs-CZ" sz="2400" dirty="0" smtClean="0"/>
              <a:t>).</a:t>
            </a:r>
            <a:endParaRPr lang="cs-CZ" sz="2400" dirty="0"/>
          </a:p>
          <a:p>
            <a:r>
              <a:rPr lang="cs-CZ" sz="2400" b="1" i="1" dirty="0"/>
              <a:t>Nejdražší pizzu</a:t>
            </a:r>
            <a:r>
              <a:rPr lang="cs-CZ" sz="2400" b="1" dirty="0"/>
              <a:t> na světě s názvem "Pizza 007</a:t>
            </a:r>
            <a:r>
              <a:rPr lang="cs-CZ" sz="2400" dirty="0"/>
              <a:t>“ připravil šéfkuchař </a:t>
            </a:r>
            <a:r>
              <a:rPr lang="cs-CZ" sz="2400" dirty="0" err="1"/>
              <a:t>Domenico</a:t>
            </a:r>
            <a:r>
              <a:rPr lang="cs-CZ" sz="2400" dirty="0"/>
              <a:t> </a:t>
            </a:r>
            <a:r>
              <a:rPr lang="cs-CZ" sz="2400" dirty="0" err="1"/>
              <a:t>Crolla</a:t>
            </a:r>
            <a:r>
              <a:rPr lang="cs-CZ" sz="2400" dirty="0"/>
              <a:t>. Pizzu poskládal z nejdražších přísad, jako je humr marinovaný v koňaku, kaviár naložený v šampaňském, skotský uzený losos, srnčí medailonky, nebo parmská šunka, pizzu posypal místo parmezánu jedlými vločkami 24-karátového </a:t>
            </a:r>
            <a:r>
              <a:rPr lang="cs-CZ" sz="2400" dirty="0" smtClean="0"/>
              <a:t>zlata. </a:t>
            </a:r>
            <a:endParaRPr lang="cs-CZ" sz="2400" dirty="0"/>
          </a:p>
          <a:p>
            <a:endParaRPr lang="cs-CZ" b="1" dirty="0"/>
          </a:p>
          <a:p>
            <a:r>
              <a:rPr lang="cs-CZ" dirty="0"/>
              <a:t/>
            </a:r>
            <a:br>
              <a:rPr lang="cs-CZ" dirty="0"/>
            </a:br>
            <a:endParaRPr lang="cs-CZ" dirty="0"/>
          </a:p>
        </p:txBody>
      </p:sp>
    </p:spTree>
    <p:extLst>
      <p:ext uri="{BB962C8B-B14F-4D97-AF65-F5344CB8AC3E}">
        <p14:creationId xmlns:p14="http://schemas.microsoft.com/office/powerpoint/2010/main" val="16260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1597" y="-330911"/>
            <a:ext cx="10515600" cy="1325563"/>
          </a:xfrm>
        </p:spPr>
        <p:txBody>
          <a:bodyPr/>
          <a:lstStyle/>
          <a:p>
            <a:endParaRPr lang="cs-CZ"/>
          </a:p>
        </p:txBody>
      </p:sp>
      <p:sp>
        <p:nvSpPr>
          <p:cNvPr id="3" name="Zástupný symbol pro obsah 2"/>
          <p:cNvSpPr>
            <a:spLocks noGrp="1"/>
          </p:cNvSpPr>
          <p:nvPr>
            <p:ph idx="1"/>
          </p:nvPr>
        </p:nvSpPr>
        <p:spPr>
          <a:xfrm>
            <a:off x="95534" y="0"/>
            <a:ext cx="6414448" cy="6858000"/>
          </a:xfrm>
        </p:spPr>
        <p:txBody>
          <a:bodyPr>
            <a:normAutofit/>
          </a:bodyPr>
          <a:lstStyle/>
          <a:p>
            <a:r>
              <a:rPr lang="cs-CZ" b="1" i="1" dirty="0" smtClean="0"/>
              <a:t>Nejdražší koktejl</a:t>
            </a:r>
            <a:r>
              <a:rPr lang="cs-CZ" b="1" dirty="0" smtClean="0"/>
              <a:t> na světě </a:t>
            </a:r>
            <a:r>
              <a:rPr lang="cs-CZ" dirty="0" smtClean="0"/>
              <a:t>míchají v hotelu </a:t>
            </a:r>
            <a:r>
              <a:rPr lang="cs-CZ" dirty="0" err="1" smtClean="0"/>
              <a:t>Ritz-Carlton</a:t>
            </a:r>
            <a:r>
              <a:rPr lang="cs-CZ" dirty="0" smtClean="0"/>
              <a:t> v Tokiu. Na dně lze najít diamant (1,06 karátů). Kromě této hlavní ingredience si lze pochutnat i na limetové šťávě a vodce. Koktejl vyjde přibližně na 200 tisíc korun.</a:t>
            </a:r>
          </a:p>
          <a:p>
            <a:r>
              <a:rPr lang="cs-CZ" dirty="0" smtClean="0"/>
              <a:t>Na</a:t>
            </a:r>
            <a:r>
              <a:rPr lang="cs-CZ" i="1" dirty="0" smtClean="0"/>
              <a:t> </a:t>
            </a:r>
            <a:r>
              <a:rPr lang="cs-CZ" b="1" i="1" dirty="0" smtClean="0"/>
              <a:t>nejdražším sendviči </a:t>
            </a:r>
            <a:r>
              <a:rPr lang="cs-CZ" dirty="0" smtClean="0"/>
              <a:t>na světě</a:t>
            </a:r>
            <a:r>
              <a:rPr lang="cs-CZ" i="1" dirty="0" smtClean="0"/>
              <a:t> </a:t>
            </a:r>
            <a:r>
              <a:rPr lang="cs-CZ" dirty="0" smtClean="0"/>
              <a:t>si lze pochutnat v hotelu </a:t>
            </a:r>
            <a:r>
              <a:rPr lang="cs-CZ" dirty="0" err="1" smtClean="0"/>
              <a:t>Cliveden</a:t>
            </a:r>
            <a:r>
              <a:rPr lang="cs-CZ" dirty="0" smtClean="0"/>
              <a:t> House v Británii. Je zapsán v Guinessově knize rekordů. Váží 530 g. Je obložen např. křepelčími vajíčky, iberskou šunkou, bílým lanýžem, nebo sušenými rajčaty. Stojí 3 700 korun.</a:t>
            </a:r>
          </a:p>
          <a:p>
            <a:endParaRPr lang="cs-CZ" dirty="0"/>
          </a:p>
        </p:txBody>
      </p:sp>
      <p:pic>
        <p:nvPicPr>
          <p:cNvPr id="4" name="obrázek 7" descr="koktejl"/>
          <p:cNvPicPr/>
          <p:nvPr/>
        </p:nvPicPr>
        <p:blipFill>
          <a:blip r:embed="rId2" cstate="print"/>
          <a:srcRect/>
          <a:stretch>
            <a:fillRect/>
          </a:stretch>
        </p:blipFill>
        <p:spPr>
          <a:xfrm>
            <a:off x="6755642" y="1274058"/>
            <a:ext cx="4311555" cy="5099445"/>
          </a:xfrm>
          <a:prstGeom prst="rect">
            <a:avLst/>
          </a:prstGeom>
          <a:noFill/>
          <a:ln>
            <a:noFill/>
            <a:prstDash/>
          </a:ln>
        </p:spPr>
      </p:pic>
    </p:spTree>
    <p:extLst>
      <p:ext uri="{BB962C8B-B14F-4D97-AF65-F5344CB8AC3E}">
        <p14:creationId xmlns:p14="http://schemas.microsoft.com/office/powerpoint/2010/main" val="70101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9294" y="135296"/>
            <a:ext cx="3191600" cy="1325563"/>
          </a:xfrm>
        </p:spPr>
        <p:txBody>
          <a:bodyPr>
            <a:normAutofit/>
          </a:bodyPr>
          <a:lstStyle/>
          <a:p>
            <a:r>
              <a:rPr lang="cs-CZ" b="1" dirty="0"/>
              <a:t>„Food“ styly</a:t>
            </a:r>
            <a:r>
              <a:rPr lang="cs-CZ" dirty="0"/>
              <a:t/>
            </a:r>
            <a:br>
              <a:rPr lang="cs-CZ" dirty="0"/>
            </a:br>
            <a:endParaRPr lang="cs-CZ" dirty="0"/>
          </a:p>
        </p:txBody>
      </p:sp>
      <p:sp>
        <p:nvSpPr>
          <p:cNvPr id="3" name="Zástupný symbol pro obsah 2"/>
          <p:cNvSpPr>
            <a:spLocks noGrp="1"/>
          </p:cNvSpPr>
          <p:nvPr>
            <p:ph idx="1"/>
          </p:nvPr>
        </p:nvSpPr>
        <p:spPr>
          <a:xfrm>
            <a:off x="0" y="1702478"/>
            <a:ext cx="6337110" cy="6741368"/>
          </a:xfrm>
        </p:spPr>
        <p:txBody>
          <a:bodyPr>
            <a:noAutofit/>
          </a:bodyPr>
          <a:lstStyle/>
          <a:p>
            <a:r>
              <a:rPr lang="cs-CZ" sz="2400" b="1" dirty="0"/>
              <a:t>Bio food</a:t>
            </a:r>
            <a:r>
              <a:rPr lang="cs-CZ" sz="2400" dirty="0"/>
              <a:t> bio pokrmy osloví zákazníky, kteří pečující o své zdraví. Biopotravina je produktem ekologického </a:t>
            </a:r>
            <a:r>
              <a:rPr lang="cs-CZ" sz="2400" dirty="0" smtClean="0"/>
              <a:t>zemědělství.</a:t>
            </a:r>
            <a:endParaRPr lang="cs-CZ" sz="2400" dirty="0"/>
          </a:p>
          <a:p>
            <a:r>
              <a:rPr lang="cs-CZ" sz="2400" b="1" dirty="0" err="1"/>
              <a:t>Casual</a:t>
            </a:r>
            <a:r>
              <a:rPr lang="cs-CZ" sz="2400" b="1" dirty="0"/>
              <a:t> food</a:t>
            </a:r>
            <a:r>
              <a:rPr lang="cs-CZ" sz="2400" dirty="0"/>
              <a:t> kombinace konceptu rychlého občerstvení a kvalitních pokrmů - specialit evropské a asijské kuchyně (</a:t>
            </a:r>
            <a:r>
              <a:rPr lang="cs-CZ" sz="2400" dirty="0" err="1"/>
              <a:t>sushi</a:t>
            </a:r>
            <a:r>
              <a:rPr lang="cs-CZ" sz="2400" dirty="0"/>
              <a:t>, paella, kebab).</a:t>
            </a:r>
          </a:p>
          <a:p>
            <a:r>
              <a:rPr lang="cs-CZ" sz="2400" b="1" dirty="0" err="1"/>
              <a:t>Ethic</a:t>
            </a:r>
            <a:r>
              <a:rPr lang="cs-CZ" sz="2400" b="1" dirty="0"/>
              <a:t> Food</a:t>
            </a:r>
            <a:r>
              <a:rPr lang="cs-CZ" sz="2400" dirty="0"/>
              <a:t> - pokrmy bez etických prohřešků a závad (např. nepoužívá se maso ze zvířat, která měla nevyhovující podmínky chovu, surovin z ohrožených druhů rostlin a živočichů, </a:t>
            </a:r>
            <a:r>
              <a:rPr lang="cs-CZ" sz="2400" dirty="0" err="1"/>
              <a:t>foie</a:t>
            </a:r>
            <a:r>
              <a:rPr lang="cs-CZ" sz="2400" dirty="0"/>
              <a:t> </a:t>
            </a:r>
            <a:r>
              <a:rPr lang="cs-CZ" sz="2400" dirty="0" err="1"/>
              <a:t>gras</a:t>
            </a:r>
            <a:r>
              <a:rPr lang="cs-CZ" sz="2400" dirty="0"/>
              <a:t> apod</a:t>
            </a:r>
            <a:r>
              <a:rPr lang="cs-CZ" sz="2400" dirty="0" smtClean="0"/>
              <a:t>.)</a:t>
            </a:r>
            <a:endParaRPr lang="cs-CZ" sz="2400" dirty="0"/>
          </a:p>
        </p:txBody>
      </p:sp>
      <p:pic>
        <p:nvPicPr>
          <p:cNvPr id="28674" name="Picture 2" descr="Резултат с изображение за Casual food"/>
          <p:cNvPicPr>
            <a:picLocks noChangeAspect="1" noChangeArrowheads="1"/>
          </p:cNvPicPr>
          <p:nvPr/>
        </p:nvPicPr>
        <p:blipFill>
          <a:blip r:embed="rId2" cstate="print"/>
          <a:srcRect/>
          <a:stretch>
            <a:fillRect/>
          </a:stretch>
        </p:blipFill>
        <p:spPr bwMode="auto">
          <a:xfrm>
            <a:off x="7221540" y="500680"/>
            <a:ext cx="4571044" cy="2568346"/>
          </a:xfrm>
          <a:prstGeom prst="rect">
            <a:avLst/>
          </a:prstGeom>
          <a:noFill/>
        </p:spPr>
      </p:pic>
      <p:pic>
        <p:nvPicPr>
          <p:cNvPr id="28676" name="Picture 4" descr="Резултат с изображение за Casual food"/>
          <p:cNvPicPr>
            <a:picLocks noChangeAspect="1" noChangeArrowheads="1"/>
          </p:cNvPicPr>
          <p:nvPr/>
        </p:nvPicPr>
        <p:blipFill>
          <a:blip r:embed="rId3" cstate="print"/>
          <a:srcRect/>
          <a:stretch>
            <a:fillRect/>
          </a:stretch>
        </p:blipFill>
        <p:spPr bwMode="auto">
          <a:xfrm>
            <a:off x="6798422" y="3274523"/>
            <a:ext cx="4291121" cy="3214200"/>
          </a:xfrm>
          <a:prstGeom prst="rect">
            <a:avLst/>
          </a:prstGeom>
          <a:noFill/>
        </p:spPr>
      </p:pic>
    </p:spTree>
    <p:extLst>
      <p:ext uri="{BB962C8B-B14F-4D97-AF65-F5344CB8AC3E}">
        <p14:creationId xmlns:p14="http://schemas.microsoft.com/office/powerpoint/2010/main" val="4199843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45660" y="365124"/>
            <a:ext cx="5909480" cy="6363221"/>
          </a:xfrm>
        </p:spPr>
        <p:txBody>
          <a:bodyPr>
            <a:normAutofit/>
          </a:bodyPr>
          <a:lstStyle/>
          <a:p>
            <a:r>
              <a:rPr lang="cs-CZ" b="1" dirty="0" err="1" smtClean="0"/>
              <a:t>Ethno</a:t>
            </a:r>
            <a:r>
              <a:rPr lang="cs-CZ" b="1" dirty="0" smtClean="0"/>
              <a:t> Food</a:t>
            </a:r>
            <a:r>
              <a:rPr lang="cs-CZ" dirty="0" smtClean="0"/>
              <a:t> - pokrmy připravené tradičním způsobem z regionálních, čerstvých potravin a koření, národní speciality i o pokrmy různorodých kultur, spojených společným původem a kulturními znaky např. z oblasti Asie, Mexika, Andalusie apod.</a:t>
            </a:r>
          </a:p>
          <a:p>
            <a:r>
              <a:rPr lang="cs-CZ" b="1" dirty="0" smtClean="0"/>
              <a:t>Fast Food</a:t>
            </a:r>
            <a:r>
              <a:rPr lang="cs-CZ" dirty="0" smtClean="0"/>
              <a:t> - příprava pokrmů, servis – podávání a také konzumace (spotřeba) probíhají ve stejném čase a na stejném místě, popř. lze odnést jídlo  zabalené sebou.</a:t>
            </a:r>
          </a:p>
          <a:p>
            <a:endParaRPr lang="cs-CZ" dirty="0"/>
          </a:p>
        </p:txBody>
      </p:sp>
      <p:pic>
        <p:nvPicPr>
          <p:cNvPr id="27650" name="Picture 2" descr="Резултат с изображение за Ethno Food"/>
          <p:cNvPicPr>
            <a:picLocks noChangeAspect="1" noChangeArrowheads="1"/>
          </p:cNvPicPr>
          <p:nvPr/>
        </p:nvPicPr>
        <p:blipFill>
          <a:blip r:embed="rId2" cstate="print"/>
          <a:srcRect/>
          <a:stretch>
            <a:fillRect/>
          </a:stretch>
        </p:blipFill>
        <p:spPr bwMode="auto">
          <a:xfrm>
            <a:off x="6531593" y="417023"/>
            <a:ext cx="5319810" cy="3440146"/>
          </a:xfrm>
          <a:prstGeom prst="rect">
            <a:avLst/>
          </a:prstGeom>
          <a:noFill/>
        </p:spPr>
      </p:pic>
      <p:pic>
        <p:nvPicPr>
          <p:cNvPr id="27652" name="Picture 4" descr="Резултат с изображение за Fast Food"/>
          <p:cNvPicPr>
            <a:picLocks noChangeAspect="1" noChangeArrowheads="1"/>
          </p:cNvPicPr>
          <p:nvPr/>
        </p:nvPicPr>
        <p:blipFill>
          <a:blip r:embed="rId3" cstate="print"/>
          <a:srcRect/>
          <a:stretch>
            <a:fillRect/>
          </a:stretch>
        </p:blipFill>
        <p:spPr bwMode="auto">
          <a:xfrm>
            <a:off x="7086312" y="3857169"/>
            <a:ext cx="3690458" cy="2871176"/>
          </a:xfrm>
          <a:prstGeom prst="rect">
            <a:avLst/>
          </a:prstGeom>
          <a:noFill/>
        </p:spPr>
      </p:pic>
    </p:spTree>
    <p:extLst>
      <p:ext uri="{BB962C8B-B14F-4D97-AF65-F5344CB8AC3E}">
        <p14:creationId xmlns:p14="http://schemas.microsoft.com/office/powerpoint/2010/main" val="288775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32012" y="188640"/>
            <a:ext cx="6247919" cy="6480720"/>
          </a:xfrm>
        </p:spPr>
        <p:txBody>
          <a:bodyPr>
            <a:normAutofit fontScale="92500" lnSpcReduction="20000"/>
          </a:bodyPr>
          <a:lstStyle/>
          <a:p>
            <a:r>
              <a:rPr lang="cs-CZ" sz="3400" b="1" dirty="0"/>
              <a:t>Finger Food</a:t>
            </a:r>
            <a:r>
              <a:rPr lang="cs-CZ" sz="3400" dirty="0"/>
              <a:t> - malé porce pokrmů, které se drží a konzumují v rukou (hamburgery, obložené bagety, sendviče, španělské </a:t>
            </a:r>
            <a:r>
              <a:rPr lang="cs-CZ" sz="3400" dirty="0" err="1"/>
              <a:t>tapas</a:t>
            </a:r>
            <a:r>
              <a:rPr lang="cs-CZ" sz="3400" dirty="0"/>
              <a:t>, řecké nakládané olivy, arabské kebaby, mexické </a:t>
            </a:r>
            <a:r>
              <a:rPr lang="cs-CZ" sz="3400" dirty="0" err="1"/>
              <a:t>nachos</a:t>
            </a:r>
            <a:r>
              <a:rPr lang="cs-CZ" sz="3400" dirty="0"/>
              <a:t>  japonské suši, mini dezerty),  </a:t>
            </a:r>
            <a:r>
              <a:rPr lang="cs-CZ" sz="3400" dirty="0" err="1"/>
              <a:t>coktail</a:t>
            </a:r>
            <a:r>
              <a:rPr lang="cs-CZ" sz="3400" dirty="0"/>
              <a:t> party, </a:t>
            </a:r>
            <a:r>
              <a:rPr lang="cs-CZ" sz="3400" dirty="0" err="1"/>
              <a:t>wine</a:t>
            </a:r>
            <a:r>
              <a:rPr lang="cs-CZ" sz="3400" dirty="0"/>
              <a:t> party.</a:t>
            </a:r>
          </a:p>
          <a:p>
            <a:r>
              <a:rPr lang="cs-CZ" sz="3400" b="1" dirty="0" err="1"/>
              <a:t>Fun</a:t>
            </a:r>
            <a:r>
              <a:rPr lang="cs-CZ" sz="3400" b="1" dirty="0"/>
              <a:t> Food/</a:t>
            </a:r>
            <a:r>
              <a:rPr lang="cs-CZ" sz="3400" b="1" dirty="0" err="1"/>
              <a:t>Fancy</a:t>
            </a:r>
            <a:r>
              <a:rPr lang="cs-CZ" sz="3400" b="1" dirty="0"/>
              <a:t> Food</a:t>
            </a:r>
            <a:r>
              <a:rPr lang="cs-CZ" sz="3400" dirty="0"/>
              <a:t> - designové porce pokrmů z kvalitních surovin, na nichž šéfkuchař prezentuje svou kreativitu a estetické cítění, kvalita použitých surovin předstihuje kvantitu</a:t>
            </a:r>
          </a:p>
          <a:p>
            <a:r>
              <a:rPr lang="cs-CZ" sz="3400" b="1" dirty="0" err="1"/>
              <a:t>Functional</a:t>
            </a:r>
            <a:r>
              <a:rPr lang="cs-CZ" sz="3400" b="1" dirty="0"/>
              <a:t> Food </a:t>
            </a:r>
            <a:r>
              <a:rPr lang="cs-CZ" sz="3400" dirty="0"/>
              <a:t>- strava „se zvláštní dávkou zdraví„, vysoká výživová hodnota, obsahují ve vysoké míře vitaminy, vlákninu, </a:t>
            </a:r>
            <a:r>
              <a:rPr lang="cs-CZ" sz="3400" dirty="0" err="1"/>
              <a:t>probiotika</a:t>
            </a:r>
            <a:r>
              <a:rPr lang="cs-CZ" sz="3400" dirty="0"/>
              <a:t>, ale i další zdraví prospěšné látky.</a:t>
            </a:r>
          </a:p>
          <a:p>
            <a:endParaRPr lang="cs-CZ" dirty="0"/>
          </a:p>
        </p:txBody>
      </p:sp>
      <p:pic>
        <p:nvPicPr>
          <p:cNvPr id="26626" name="Picture 2" descr="Резултат с изображение за Fun Food/Fancy Food"/>
          <p:cNvPicPr>
            <a:picLocks noChangeAspect="1" noChangeArrowheads="1"/>
          </p:cNvPicPr>
          <p:nvPr/>
        </p:nvPicPr>
        <p:blipFill>
          <a:blip r:embed="rId2" cstate="print"/>
          <a:srcRect/>
          <a:stretch>
            <a:fillRect/>
          </a:stretch>
        </p:blipFill>
        <p:spPr bwMode="auto">
          <a:xfrm>
            <a:off x="6477000" y="1107830"/>
            <a:ext cx="5715000" cy="4286250"/>
          </a:xfrm>
          <a:prstGeom prst="rect">
            <a:avLst/>
          </a:prstGeom>
          <a:noFill/>
        </p:spPr>
      </p:pic>
    </p:spTree>
    <p:extLst>
      <p:ext uri="{BB962C8B-B14F-4D97-AF65-F5344CB8AC3E}">
        <p14:creationId xmlns:p14="http://schemas.microsoft.com/office/powerpoint/2010/main" val="356412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3511</Words>
  <Application>Microsoft Office PowerPoint</Application>
  <PresentationFormat>Širokoúhlá obrazovka</PresentationFormat>
  <Paragraphs>127</Paragraphs>
  <Slides>30</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Times New Roman</vt:lpstr>
      <vt:lpstr>Motiv Office</vt:lpstr>
      <vt:lpstr>Zážitková gastronomie pokračování</vt:lpstr>
      <vt:lpstr>Snoubení jedlých květů s pokrmy </vt:lpstr>
      <vt:lpstr>Prezentace aplikace PowerPoint</vt:lpstr>
      <vt:lpstr>Prezentace aplikace PowerPoint</vt:lpstr>
      <vt:lpstr>  </vt:lpstr>
      <vt:lpstr>Prezentace aplikace PowerPoint</vt:lpstr>
      <vt:lpstr>„Food“ styly </vt:lpstr>
      <vt:lpstr>Prezentace aplikace PowerPoint</vt:lpstr>
      <vt:lpstr>Prezentace aplikace PowerPoint</vt:lpstr>
      <vt:lpstr>Prezentace aplikace PowerPoint</vt:lpstr>
      <vt:lpstr>Prezentace aplikace PowerPoint</vt:lpstr>
      <vt:lpstr>Prezentace aplikace PowerPoint</vt:lpstr>
      <vt:lpstr>Slow Food </vt:lpstr>
      <vt:lpstr>Tex – Mex  </vt:lpstr>
      <vt:lpstr>Fusion Cuisine </vt:lpstr>
      <vt:lpstr>NOBU Restaurant Malibu</vt:lpstr>
      <vt:lpstr>Foodpairing</vt:lpstr>
      <vt:lpstr>Prezentace aplikace PowerPoint</vt:lpstr>
      <vt:lpstr>Fine Dining </vt:lpstr>
      <vt:lpstr>Frontcooking</vt:lpstr>
      <vt:lpstr>Carving</vt:lpstr>
      <vt:lpstr>Prezentace aplikace PowerPoint</vt:lpstr>
      <vt:lpstr>Sous-vide</vt:lpstr>
      <vt:lpstr>5. Informační technologie </vt:lpstr>
      <vt:lpstr>Prezentace aplikace PowerPoint</vt:lpstr>
      <vt:lpstr>Vaření on-line </vt:lpstr>
      <vt:lpstr>6. Udržitelný rozvoj </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U3V</dc:title>
  <dc:creator>Mirka</dc:creator>
  <cp:lastModifiedBy>Mirka</cp:lastModifiedBy>
  <cp:revision>25</cp:revision>
  <dcterms:created xsi:type="dcterms:W3CDTF">2016-10-16T15:29:06Z</dcterms:created>
  <dcterms:modified xsi:type="dcterms:W3CDTF">2021-03-26T08:05:34Z</dcterms:modified>
</cp:coreProperties>
</file>