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9" r:id="rId3"/>
    <p:sldId id="258"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81" r:id="rId1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57" autoAdjust="0"/>
  </p:normalViewPr>
  <p:slideViewPr>
    <p:cSldViewPr>
      <p:cViewPr varScale="1">
        <p:scale>
          <a:sx n="107" d="100"/>
          <a:sy n="107" d="100"/>
        </p:scale>
        <p:origin x="114" y="5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27.04.2019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27.04.2019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27.04.2019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err="1">
                <a:ln w="0"/>
                <a:solidFill>
                  <a:schemeClr val="bg1"/>
                </a:solidFill>
                <a:effectLst>
                  <a:outerShdw blurRad="38100" dist="19050" dir="2700000" algn="tl" rotWithShape="0">
                    <a:schemeClr val="dk1">
                      <a:alpha val="40000"/>
                    </a:schemeClr>
                  </a:outerShdw>
                </a:effectLst>
              </a:rPr>
              <a:t>Course</a:t>
            </a:r>
            <a:r>
              <a:rPr lang="cs-CZ" dirty="0">
                <a:ln w="0"/>
                <a:solidFill>
                  <a:schemeClr val="bg1"/>
                </a:solidFill>
                <a:effectLst>
                  <a:outerShdw blurRad="38100" dist="19050" dir="2700000" algn="tl" rotWithShape="0">
                    <a:schemeClr val="dk1">
                      <a:alpha val="40000"/>
                    </a:schemeClr>
                  </a:outerShdw>
                </a:effectLst>
              </a:rPr>
              <a:t> </a:t>
            </a:r>
            <a:r>
              <a:rPr lang="cs-CZ" dirty="0" err="1">
                <a:ln w="0"/>
                <a:solidFill>
                  <a:schemeClr val="bg1"/>
                </a:solidFill>
                <a:effectLst>
                  <a:outerShdw blurRad="38100" dist="19050" dir="2700000" algn="tl" rotWithShape="0">
                    <a:schemeClr val="dk1">
                      <a:alpha val="40000"/>
                    </a:schemeClr>
                  </a:outerShdw>
                </a:effectLst>
              </a:rPr>
              <a:t>Presentation</a:t>
            </a:r>
            <a:r>
              <a:rPr lang="cs-CZ" dirty="0">
                <a:ln w="0"/>
                <a:solidFill>
                  <a:schemeClr val="bg1"/>
                </a:solidFill>
                <a:effectLst>
                  <a:outerShdw blurRad="38100" dist="19050" dir="2700000" algn="tl" rotWithShape="0">
                    <a:schemeClr val="dk1">
                      <a:alpha val="40000"/>
                    </a:schemeClr>
                  </a:outerShdw>
                </a:effectLst>
              </a:rPr>
              <a:t>:</a:t>
            </a:r>
          </a:p>
          <a:p>
            <a:pPr algn="ctr"/>
            <a:r>
              <a:rPr lang="cs-CZ" sz="2000" b="1" dirty="0">
                <a:ln w="0"/>
                <a:solidFill>
                  <a:schemeClr val="bg1"/>
                </a:solidFill>
                <a:effectLst>
                  <a:outerShdw blurRad="38100" dist="19050" dir="2700000" algn="tl" rotWithShape="0">
                    <a:schemeClr val="dk1">
                      <a:alpha val="40000"/>
                    </a:schemeClr>
                  </a:outerShdw>
                </a:effectLst>
              </a:rPr>
              <a:t>MINORITY </a:t>
            </a:r>
            <a:r>
              <a:rPr lang="cs-CZ" sz="2000" b="1" dirty="0" err="1">
                <a:ln w="0"/>
                <a:solidFill>
                  <a:schemeClr val="bg1"/>
                </a:solidFill>
                <a:effectLst>
                  <a:outerShdw blurRad="38100" dist="19050" dir="2700000" algn="tl" rotWithShape="0">
                    <a:schemeClr val="dk1">
                      <a:alpha val="40000"/>
                    </a:schemeClr>
                  </a:outerShdw>
                </a:effectLst>
              </a:rPr>
              <a:t>ENTREPRENEURSHIP</a:t>
            </a:r>
            <a:endParaRPr lang="cs-CZ" sz="2000" b="1" dirty="0">
              <a:ln w="0"/>
              <a:solidFill>
                <a:schemeClr val="bg1"/>
              </a:solidFill>
              <a:effectLst>
                <a:outerShdw blurRad="38100" dist="19050" dir="2700000" algn="tl" rotWithShape="0">
                  <a:schemeClr val="dk1">
                    <a:alpha val="40000"/>
                  </a:schemeClr>
                </a:outerShdw>
              </a:effectLst>
            </a:endParaRPr>
          </a:p>
          <a:p>
            <a:pPr algn="ctr"/>
            <a:r>
              <a:rPr lang="cs-CZ" dirty="0" err="1">
                <a:ln w="0"/>
                <a:solidFill>
                  <a:schemeClr val="bg1"/>
                </a:solidFill>
                <a:effectLst>
                  <a:outerShdw blurRad="38100" dist="19050" dir="2700000" algn="tl" rotWithShape="0">
                    <a:schemeClr val="dk1">
                      <a:alpha val="40000"/>
                    </a:schemeClr>
                  </a:outerShdw>
                </a:effectLst>
              </a:rPr>
              <a:t>Lecturers</a:t>
            </a:r>
            <a:r>
              <a:rPr lang="cs-CZ" dirty="0">
                <a:ln w="0"/>
                <a:solidFill>
                  <a:schemeClr val="bg1"/>
                </a:solidFill>
                <a:effectLst>
                  <a:outerShdw blurRad="38100" dist="19050" dir="2700000" algn="tl" rotWithShape="0">
                    <a:schemeClr val="dk1">
                      <a:alpha val="40000"/>
                    </a:schemeClr>
                  </a:outerShdw>
                </a:effectLst>
              </a:rPr>
              <a:t>:</a:t>
            </a:r>
          </a:p>
          <a:p>
            <a:pPr algn="ctr"/>
            <a:r>
              <a:rPr lang="cs-CZ" b="1" dirty="0">
                <a:ln w="0"/>
                <a:solidFill>
                  <a:schemeClr val="bg1"/>
                </a:solidFill>
                <a:effectLst>
                  <a:outerShdw blurRad="38100" dist="19050" dir="2700000" algn="tl" rotWithShape="0">
                    <a:schemeClr val="dk1">
                      <a:alpha val="40000"/>
                    </a:schemeClr>
                  </a:outerShdw>
                </a:effectLst>
              </a:rPr>
              <a:t>Mgr. Lubomír </a:t>
            </a:r>
            <a:r>
              <a:rPr lang="cs-CZ" b="1" dirty="0" err="1">
                <a:ln w="0"/>
                <a:solidFill>
                  <a:schemeClr val="bg1"/>
                </a:solidFill>
                <a:effectLst>
                  <a:outerShdw blurRad="38100" dist="19050" dir="2700000" algn="tl" rotWithShape="0">
                    <a:schemeClr val="dk1">
                      <a:alpha val="40000"/>
                    </a:schemeClr>
                  </a:outerShdw>
                </a:effectLst>
              </a:rPr>
              <a:t>Nenička</a:t>
            </a:r>
            <a:r>
              <a:rPr lang="cs-CZ" b="1" dirty="0">
                <a:ln w="0"/>
                <a:solidFill>
                  <a:schemeClr val="bg1"/>
                </a:solidFill>
                <a:effectLst>
                  <a:outerShdw blurRad="38100" dist="19050" dir="2700000" algn="tl" rotWithShape="0">
                    <a:schemeClr val="dk1">
                      <a:alpha val="40000"/>
                    </a:schemeClr>
                  </a:outerShdw>
                </a:effectLst>
              </a:rPr>
              <a:t>,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292420-7426-4427-AA42-8CBC11A9565B}"/>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Get adequate funding</a:t>
            </a:r>
            <a:endParaRPr lang="cs-CZ" dirty="0"/>
          </a:p>
        </p:txBody>
      </p:sp>
      <p:sp>
        <p:nvSpPr>
          <p:cNvPr id="3" name="Obdélník 2">
            <a:extLst>
              <a:ext uri="{FF2B5EF4-FFF2-40B4-BE49-F238E27FC236}">
                <a16:creationId xmlns:a16="http://schemas.microsoft.com/office/drawing/2014/main" id="{F24348FB-0CFE-4C41-BC1F-EEE5B1EF427A}"/>
              </a:ext>
            </a:extLst>
          </p:cNvPr>
          <p:cNvSpPr/>
          <p:nvPr/>
        </p:nvSpPr>
        <p:spPr>
          <a:xfrm>
            <a:off x="467544" y="1347614"/>
            <a:ext cx="7560840" cy="2593659"/>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It takes a lot of money to start a business and guide it through the start-up phase (which can last for over a year).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If you run out of cash, your career as a business owner could be brief.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Plan for the long term and work with lenders and investors to ensure that you will have enough funds to get open, stay open during the start-up phase, and, ultimately, expand.</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978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E82C02-3325-45AD-A991-B762CA98F297}"/>
              </a:ext>
            </a:extLst>
          </p:cNvPr>
          <p:cNvSpPr>
            <a:spLocks noGrp="1"/>
          </p:cNvSpPr>
          <p:nvPr>
            <p:ph type="title"/>
          </p:nvPr>
        </p:nvSpPr>
        <p:spPr>
          <a:xfrm>
            <a:off x="251520" y="195486"/>
            <a:ext cx="5616624" cy="507703"/>
          </a:xfrm>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Manage your money effectively</a:t>
            </a:r>
            <a:endParaRPr lang="cs-CZ" dirty="0"/>
          </a:p>
        </p:txBody>
      </p:sp>
      <p:sp>
        <p:nvSpPr>
          <p:cNvPr id="3" name="Obdélník 2">
            <a:extLst>
              <a:ext uri="{FF2B5EF4-FFF2-40B4-BE49-F238E27FC236}">
                <a16:creationId xmlns:a16="http://schemas.microsoft.com/office/drawing/2014/main" id="{4CE74FBB-4ABB-48ED-8FE9-51E68877D7B8}"/>
              </a:ext>
            </a:extLst>
          </p:cNvPr>
          <p:cNvSpPr/>
          <p:nvPr/>
        </p:nvSpPr>
        <p:spPr>
          <a:xfrm>
            <a:off x="323528" y="1264149"/>
            <a:ext cx="7920880" cy="1967333"/>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 You will be under constant pressure to produce the money to meet payroll and pay your other bills.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need to control costs and collect money that has owed you, and, generally, you need to know how to gather the financial information that you need to run your business.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863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D41CB4-1438-4393-8C19-596F0F0F6CC6}"/>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Manage your time efficiently</a:t>
            </a:r>
            <a:endParaRPr lang="cs-CZ" dirty="0"/>
          </a:p>
        </p:txBody>
      </p:sp>
      <p:sp>
        <p:nvSpPr>
          <p:cNvPr id="3" name="Obdélník 2">
            <a:extLst>
              <a:ext uri="{FF2B5EF4-FFF2-40B4-BE49-F238E27FC236}">
                <a16:creationId xmlns:a16="http://schemas.microsoft.com/office/drawing/2014/main" id="{5098BBD9-59E8-4E13-960E-1D1484E62B03}"/>
              </a:ext>
            </a:extLst>
          </p:cNvPr>
          <p:cNvSpPr/>
          <p:nvPr/>
        </p:nvSpPr>
        <p:spPr>
          <a:xfrm>
            <a:off x="395536" y="1423423"/>
            <a:ext cx="7848872" cy="1967333"/>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If you want to grow a business and have some type of no work life at the same time, you will have to give up some control—to let others take overcome of the work.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Thus, you must develop time-management skills and learn how to delegate responsibility.</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5600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FB803-8DE6-497F-9851-631BD43805C8}"/>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Know how to manage people</a:t>
            </a:r>
            <a:endParaRPr lang="cs-CZ" dirty="0"/>
          </a:p>
        </p:txBody>
      </p:sp>
      <p:sp>
        <p:nvSpPr>
          <p:cNvPr id="3" name="Obdélník 2">
            <a:extLst>
              <a:ext uri="{FF2B5EF4-FFF2-40B4-BE49-F238E27FC236}">
                <a16:creationId xmlns:a16="http://schemas.microsoft.com/office/drawing/2014/main" id="{CCDCC4AE-3967-4CDC-A844-77B3C6FBB2AE}"/>
              </a:ext>
            </a:extLst>
          </p:cNvPr>
          <p:cNvSpPr/>
          <p:nvPr/>
        </p:nvSpPr>
        <p:spPr>
          <a:xfrm>
            <a:off x="683568" y="1419622"/>
            <a:ext cx="7128792" cy="1648785"/>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Hiring, keeping, and managing good people are crucial to business success.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need to develop a positive working relationship with them, train them properly, and motivate them to supply quality goods or services.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6994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943D4-D639-44CC-8900-E952FDDFF6B0}"/>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Satisfy your customers</a:t>
            </a:r>
            <a:endParaRPr lang="cs-CZ" dirty="0"/>
          </a:p>
        </p:txBody>
      </p:sp>
      <p:sp>
        <p:nvSpPr>
          <p:cNvPr id="3" name="Obdélník 2">
            <a:extLst>
              <a:ext uri="{FF2B5EF4-FFF2-40B4-BE49-F238E27FC236}">
                <a16:creationId xmlns:a16="http://schemas.microsoft.com/office/drawing/2014/main" id="{2DF0FC81-00BE-44BB-A2E7-258A953D7F16}"/>
              </a:ext>
            </a:extLst>
          </p:cNvPr>
          <p:cNvSpPr/>
          <p:nvPr/>
        </p:nvSpPr>
        <p:spPr>
          <a:xfrm>
            <a:off x="683568" y="1419622"/>
            <a:ext cx="6750496" cy="1967333"/>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might attract customers through impressive advertising campaigns, but you will keep them only by supplying quality goods or services.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Commit yourself to satisfying—or even exceeding—customer needs.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5120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5C1E3E-2EB0-4E42-9708-5D2C56E17400}"/>
              </a:ext>
            </a:extLst>
          </p:cNvPr>
          <p:cNvSpPr>
            <a:spLocks noGrp="1"/>
          </p:cNvSpPr>
          <p:nvPr>
            <p:ph type="title"/>
          </p:nvPr>
        </p:nvSpPr>
        <p:spPr/>
        <p:txBody>
          <a:bodyPr/>
          <a:lstStyle/>
          <a:p>
            <a:r>
              <a:rPr lang="cs-CZ" dirty="0" err="1"/>
              <a:t>Benefits</a:t>
            </a:r>
            <a:endParaRPr lang="cs-CZ" dirty="0"/>
          </a:p>
        </p:txBody>
      </p:sp>
      <p:sp>
        <p:nvSpPr>
          <p:cNvPr id="3" name="Obdélník 2">
            <a:extLst>
              <a:ext uri="{FF2B5EF4-FFF2-40B4-BE49-F238E27FC236}">
                <a16:creationId xmlns:a16="http://schemas.microsoft.com/office/drawing/2014/main" id="{A84C6334-B262-4505-98A5-B782964607F7}"/>
              </a:ext>
            </a:extLst>
          </p:cNvPr>
          <p:cNvSpPr/>
          <p:nvPr/>
        </p:nvSpPr>
        <p:spPr>
          <a:xfrm>
            <a:off x="899592" y="1104874"/>
            <a:ext cx="7128792" cy="2604431"/>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Successful minority businesses earn planned return on investment for their stakeholders who have invested their capital into that start-up.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For a business owner, return on investment (ROI) is an important basic metric to find whether the company is successful. Investors that take on the risk of a new venture are equally concerned with the level of success the business achieves. This is closely connected with the entrepreneur’s vision and business plan and quarterly and yearly performance reviews.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5623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27D4D8-5370-489E-AFFF-C8137242098D}"/>
              </a:ext>
            </a:extLst>
          </p:cNvPr>
          <p:cNvSpPr>
            <a:spLocks noGrp="1"/>
          </p:cNvSpPr>
          <p:nvPr>
            <p:ph type="title"/>
          </p:nvPr>
        </p:nvSpPr>
        <p:spPr/>
        <p:txBody>
          <a:bodyPr/>
          <a:lstStyle/>
          <a:p>
            <a:r>
              <a:rPr lang="cs-CZ" dirty="0" err="1"/>
              <a:t>Benefits</a:t>
            </a:r>
            <a:r>
              <a:rPr lang="cs-CZ" dirty="0"/>
              <a:t> to </a:t>
            </a:r>
            <a:r>
              <a:rPr lang="cs-CZ" dirty="0" err="1"/>
              <a:t>founder</a:t>
            </a:r>
            <a:endParaRPr lang="cs-CZ" dirty="0"/>
          </a:p>
        </p:txBody>
      </p:sp>
      <p:sp>
        <p:nvSpPr>
          <p:cNvPr id="3" name="Obdélník 2">
            <a:extLst>
              <a:ext uri="{FF2B5EF4-FFF2-40B4-BE49-F238E27FC236}">
                <a16:creationId xmlns:a16="http://schemas.microsoft.com/office/drawing/2014/main" id="{59218AFB-F1F5-4FF8-8D97-746313695815}"/>
              </a:ext>
            </a:extLst>
          </p:cNvPr>
          <p:cNvSpPr/>
          <p:nvPr/>
        </p:nvSpPr>
        <p:spPr>
          <a:xfrm>
            <a:off x="539552" y="786326"/>
            <a:ext cx="6984776" cy="292298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Opposite to that, the founder of the company, who is generally an investor him or herself, can create wealth for their families, live a comfortable or even a lavish lifestyle, and supply security for their future.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Bef>
                <a:spcPts val="1200"/>
              </a:spcBef>
              <a:spcAft>
                <a:spcPts val="1200"/>
              </a:spcAft>
              <a:buFont typeface="Arial" panose="020B0604020202020204" pitchFamily="34" charset="0"/>
              <a:buChar char="•"/>
            </a:pPr>
            <a:r>
              <a:rPr lang="en-GB" dirty="0">
                <a:latin typeface="Times New Roman" panose="02020603050405020304" pitchFamily="18" charset="0"/>
                <a:ea typeface="Calibri" panose="020F0502020204030204" pitchFamily="34" charset="0"/>
                <a:cs typeface="Times New Roman" panose="02020603050405020304" pitchFamily="18" charset="0"/>
              </a:rPr>
              <a:t>They invest their time and energy into the start-up, with the expectation that they will receive financial benefits from their efforts. In that case, many entrepreneurs measure success by being able to supply a comfortable lifestyle through financial gains (Tyler 2017). </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7253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424134-1560-49A8-A974-59395395C6AE}"/>
              </a:ext>
            </a:extLst>
          </p:cNvPr>
          <p:cNvSpPr>
            <a:spLocks noGrp="1"/>
          </p:cNvSpPr>
          <p:nvPr>
            <p:ph type="title"/>
          </p:nvPr>
        </p:nvSpPr>
        <p:spPr/>
        <p:txBody>
          <a:bodyPr/>
          <a:lstStyle/>
          <a:p>
            <a:r>
              <a:rPr lang="cs-CZ" dirty="0" err="1"/>
              <a:t>Success</a:t>
            </a:r>
            <a:r>
              <a:rPr lang="cs-CZ" dirty="0"/>
              <a:t> </a:t>
            </a:r>
            <a:r>
              <a:rPr lang="cs-CZ" dirty="0" err="1"/>
              <a:t>summary</a:t>
            </a:r>
            <a:endParaRPr lang="cs-CZ" dirty="0"/>
          </a:p>
        </p:txBody>
      </p:sp>
      <p:sp>
        <p:nvSpPr>
          <p:cNvPr id="3" name="Obdélník 2">
            <a:extLst>
              <a:ext uri="{FF2B5EF4-FFF2-40B4-BE49-F238E27FC236}">
                <a16:creationId xmlns:a16="http://schemas.microsoft.com/office/drawing/2014/main" id="{6F287CA8-AB82-4E28-947F-AACEFF4B892F}"/>
              </a:ext>
            </a:extLst>
          </p:cNvPr>
          <p:cNvSpPr/>
          <p:nvPr/>
        </p:nvSpPr>
        <p:spPr>
          <a:xfrm>
            <a:off x="395536" y="1741972"/>
            <a:ext cx="7920880" cy="1022459"/>
          </a:xfrm>
          <a:prstGeom prst="rect">
            <a:avLst/>
          </a:prstGeom>
        </p:spPr>
        <p:txBody>
          <a:bodyPr wrap="square">
            <a:spAutoFit/>
          </a:bodyPr>
          <a:lstStyle/>
          <a:p>
            <a:pPr indent="180340" algn="just">
              <a:lnSpc>
                <a:spcPct val="115000"/>
              </a:lnSpc>
              <a:spcBef>
                <a:spcPts val="1200"/>
              </a:spcBef>
              <a:spcAft>
                <a:spcPts val="1200"/>
              </a:spcAft>
            </a:pPr>
            <a:r>
              <a:rPr lang="en-GB" dirty="0">
                <a:latin typeface="Times New Roman" panose="02020603050405020304" pitchFamily="18" charset="0"/>
                <a:ea typeface="Calibri" panose="020F0502020204030204" pitchFamily="34" charset="0"/>
                <a:cs typeface="Times New Roman" panose="02020603050405020304" pitchFamily="18" charset="0"/>
              </a:rPr>
              <a:t>For minority entrepreneur’s success, however, can be defined as the feelings of satisfaction and completion or it has other dimensions, which are more important than financial gains.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8083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3384791" y="432392"/>
            <a:ext cx="1275029" cy="392415"/>
          </a:xfrm>
          <a:prstGeom prst="rect">
            <a:avLst/>
          </a:prstGeom>
        </p:spPr>
        <p:txBody>
          <a:bodyPr wrap="none" lIns="68580" tIns="34290" rIns="68580" bIns="34290">
            <a:spAutoFit/>
          </a:bodyPr>
          <a:lstStyle/>
          <a:p>
            <a:pPr algn="ctr" defTabSz="685800">
              <a:defRPr/>
            </a:pPr>
            <a:r>
              <a:rPr lang="cs-CZ" sz="2100" b="1" kern="0" dirty="0" err="1">
                <a:solidFill>
                  <a:srgbClr val="307871"/>
                </a:solidFill>
                <a:latin typeface="Times New Roman"/>
                <a:ea typeface="+mj-ea"/>
                <a:cs typeface="+mj-cs"/>
              </a:rPr>
              <a:t>Summary</a:t>
            </a:r>
            <a:endParaRPr lang="en-GB" sz="2100" b="1" kern="0" dirty="0">
              <a:solidFill>
                <a:sysClr val="windowText" lastClr="000000"/>
              </a:solidFill>
            </a:endParaRPr>
          </a:p>
        </p:txBody>
      </p:sp>
      <p:sp>
        <p:nvSpPr>
          <p:cNvPr id="2" name="TextovéPole 1"/>
          <p:cNvSpPr txBox="1"/>
          <p:nvPr/>
        </p:nvSpPr>
        <p:spPr>
          <a:xfrm>
            <a:off x="323528" y="1148238"/>
            <a:ext cx="8560342" cy="2562240"/>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en-GB" dirty="0"/>
              <a:t>The most important prerequisite for the development of a start-up minority company is the motivation of the future entrepreneur. </a:t>
            </a:r>
            <a:endParaRPr lang="cs-CZ" dirty="0"/>
          </a:p>
          <a:p>
            <a:pPr marL="285750" indent="-285750">
              <a:buFont typeface="Arial" panose="020B0604020202020204" pitchFamily="34" charset="0"/>
              <a:buChar char="•"/>
            </a:pPr>
            <a:r>
              <a:rPr lang="en-GB" dirty="0"/>
              <a:t>It is based on personal plans, intentions, wishes and business goals. As very important prerequisite for success is also the meaningfulness, quality and feasibility of these goals. A support from family, relatives, friends or investors cannot be ignored, especially in minority entrepreneurship. </a:t>
            </a:r>
            <a:endParaRPr lang="cs-CZ" dirty="0"/>
          </a:p>
          <a:p>
            <a:pPr marL="285750" indent="-285750">
              <a:buFont typeface="Arial" panose="020B0604020202020204" pitchFamily="34" charset="0"/>
              <a:buChar char="•"/>
            </a:pPr>
            <a:r>
              <a:rPr lang="en-GB" dirty="0"/>
              <a:t>The prerequisite for business success is the real viability of this business idea and its potential market presence. We have to mention, that in minority entrepreneurship the success has a different way to be measured.</a:t>
            </a:r>
            <a:endParaRPr lang="cs-CZ" dirty="0"/>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4" y="873903"/>
            <a:ext cx="3402377" cy="1712888"/>
          </a:xfrm>
          <a:prstGeom prst="rect">
            <a:avLst/>
          </a:prstGeom>
        </p:spPr>
        <p:txBody>
          <a:bodyPr vert="horz" lIns="68580" tIns="34290" rIns="68580" bIns="34290" rtlCol="0" anchor="t">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2400" b="1" dirty="0">
                <a:solidFill>
                  <a:schemeClr val="bg1"/>
                </a:solidFill>
              </a:rPr>
              <a:t>MEASURING SUCCESS AMONG MINORITY ENTREPRENEURS</a:t>
            </a:r>
            <a:endParaRPr lang="cs-CZ" sz="24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cs typeface="Arial" panose="020B0604020202020204" pitchFamily="34" charset="0"/>
              </a:rPr>
              <a:t>What</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is</a:t>
            </a:r>
            <a:r>
              <a:rPr lang="cs-CZ" sz="1800" b="1" dirty="0">
                <a:solidFill>
                  <a:srgbClr val="002060"/>
                </a:solidFill>
                <a:cs typeface="Arial" panose="020B0604020202020204" pitchFamily="34" charset="0"/>
              </a:rPr>
              <a:t>  a </a:t>
            </a:r>
            <a:r>
              <a:rPr lang="cs-CZ" sz="1800" b="1" dirty="0" err="1">
                <a:solidFill>
                  <a:srgbClr val="002060"/>
                </a:solidFill>
                <a:cs typeface="Arial" panose="020B0604020202020204" pitchFamily="34" charset="0"/>
              </a:rPr>
              <a:t>success</a:t>
            </a:r>
            <a:r>
              <a:rPr lang="cs-CZ" sz="1800" b="1" dirty="0">
                <a:solidFill>
                  <a:srgbClr val="002060"/>
                </a:solidFill>
                <a:cs typeface="Arial" panose="020B0604020202020204" pitchFamily="34" charset="0"/>
              </a:rPr>
              <a:t>?</a:t>
            </a:r>
          </a:p>
          <a:p>
            <a:pPr marL="0" indent="0">
              <a:buNone/>
            </a:pPr>
            <a:r>
              <a:rPr lang="cs-CZ" sz="1800" b="1" dirty="0" err="1">
                <a:solidFill>
                  <a:srgbClr val="002060"/>
                </a:solidFill>
                <a:cs typeface="Arial" panose="020B0604020202020204" pitchFamily="34" charset="0"/>
              </a:rPr>
              <a:t>Key</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steps</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for</a:t>
            </a:r>
            <a:r>
              <a:rPr lang="cs-CZ" sz="1800" b="1" dirty="0">
                <a:solidFill>
                  <a:srgbClr val="002060"/>
                </a:solidFill>
                <a:cs typeface="Arial" panose="020B0604020202020204" pitchFamily="34" charset="0"/>
              </a:rPr>
              <a:t> </a:t>
            </a:r>
            <a:r>
              <a:rPr lang="cs-CZ" sz="1800" b="1" dirty="0" err="1">
                <a:solidFill>
                  <a:srgbClr val="002060"/>
                </a:solidFill>
                <a:cs typeface="Arial" panose="020B0604020202020204" pitchFamily="34" charset="0"/>
              </a:rPr>
              <a:t>success</a:t>
            </a:r>
            <a:endParaRPr lang="en-GB" sz="1800" b="1" dirty="0">
              <a:solidFill>
                <a:srgbClr val="002060"/>
              </a:solidFill>
              <a:cs typeface="Arial" panose="020B0604020202020204" pitchFamily="34" charset="0"/>
            </a:endParaRPr>
          </a:p>
        </p:txBody>
      </p:sp>
      <p:sp>
        <p:nvSpPr>
          <p:cNvPr id="3" name="TextovéPole 2"/>
          <p:cNvSpPr txBox="1"/>
          <p:nvPr/>
        </p:nvSpPr>
        <p:spPr>
          <a:xfrm>
            <a:off x="645459" y="2904565"/>
            <a:ext cx="2945559" cy="438582"/>
          </a:xfrm>
          <a:prstGeom prst="rect">
            <a:avLst/>
          </a:prstGeom>
          <a:noFill/>
        </p:spPr>
        <p:txBody>
          <a:bodyPr wrap="square" lIns="68580" tIns="34290" rIns="68580" bIns="34290" rtlCol="0">
            <a:spAutoFit/>
          </a:bodyPr>
          <a:lstStyle/>
          <a:p>
            <a:r>
              <a:rPr lang="cs-CZ" sz="2400" dirty="0">
                <a:solidFill>
                  <a:schemeClr val="bg1"/>
                </a:solidFill>
              </a:rPr>
              <a:t>Agenda </a:t>
            </a:r>
            <a:r>
              <a:rPr lang="cs-CZ" sz="2400" dirty="0" err="1">
                <a:solidFill>
                  <a:schemeClr val="bg1"/>
                </a:solidFill>
              </a:rPr>
              <a:t>of</a:t>
            </a:r>
            <a:r>
              <a:rPr lang="cs-CZ" sz="2400" dirty="0">
                <a:solidFill>
                  <a:schemeClr val="bg1"/>
                </a:solidFill>
              </a:rPr>
              <a:t> </a:t>
            </a:r>
            <a:r>
              <a:rPr lang="cs-CZ" sz="2400" dirty="0" err="1">
                <a:solidFill>
                  <a:schemeClr val="bg1"/>
                </a:solidFill>
              </a:rPr>
              <a:t>the</a:t>
            </a:r>
            <a:r>
              <a:rPr lang="cs-CZ" sz="2400" dirty="0">
                <a:solidFill>
                  <a:schemeClr val="bg1"/>
                </a:solidFill>
              </a:rPr>
              <a:t> </a:t>
            </a:r>
            <a:r>
              <a:rPr lang="cs-CZ" sz="2400" dirty="0" err="1">
                <a:solidFill>
                  <a:schemeClr val="bg1"/>
                </a:solidFill>
              </a:rPr>
              <a:t>lecture</a:t>
            </a:r>
            <a:endParaRPr lang="cs-CZ" sz="2400" dirty="0">
              <a:solidFill>
                <a:schemeClr val="bg1"/>
              </a:solidFill>
            </a:endParaRP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53113" y="297781"/>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a:solidFill>
                  <a:schemeClr val="bg1">
                    <a:lumMod val="95000"/>
                  </a:schemeClr>
                </a:solidFill>
              </a:rPr>
              <a:t>MEASURING SUCCESS AMONG MINORITY ENTREPRENEURS</a:t>
            </a:r>
            <a:r>
              <a:rPr lang="cs-CZ" sz="3000" b="1" cap="all" dirty="0">
                <a:solidFill>
                  <a:schemeClr val="bg1">
                    <a:lumMod val="95000"/>
                  </a:schemeClr>
                </a:solidFill>
              </a:rPr>
              <a:t> – part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1800" b="1" i="1" dirty="0">
                <a:solidFill>
                  <a:srgbClr val="002060"/>
                </a:solidFill>
              </a:rPr>
              <a:t>Main goal of the lecture is:</a:t>
            </a:r>
          </a:p>
          <a:p>
            <a:r>
              <a:rPr lang="en-US" sz="1400" dirty="0">
                <a:solidFill>
                  <a:srgbClr val="002060"/>
                </a:solidFill>
                <a:cs typeface="Times New Roman" panose="02020603050405020304" pitchFamily="18" charset="0"/>
              </a:rPr>
              <a:t>understand a definition of </a:t>
            </a:r>
            <a:r>
              <a:rPr lang="cs-CZ" sz="1400" dirty="0" err="1">
                <a:solidFill>
                  <a:srgbClr val="002060"/>
                </a:solidFill>
                <a:cs typeface="Times New Roman" panose="02020603050405020304" pitchFamily="18" charset="0"/>
              </a:rPr>
              <a:t>success</a:t>
            </a:r>
            <a:endParaRPr lang="en-US" sz="1400" dirty="0">
              <a:solidFill>
                <a:srgbClr val="002060"/>
              </a:solidFill>
              <a:cs typeface="Times New Roman" panose="02020603050405020304" pitchFamily="18" charset="0"/>
            </a:endParaRPr>
          </a:p>
          <a:p>
            <a:r>
              <a:rPr lang="en-US" sz="1400" dirty="0">
                <a:solidFill>
                  <a:srgbClr val="002060"/>
                </a:solidFill>
                <a:cs typeface="Times New Roman" panose="02020603050405020304" pitchFamily="18" charset="0"/>
              </a:rPr>
              <a:t>explain </a:t>
            </a:r>
            <a:r>
              <a:rPr lang="cs-CZ" sz="1400" dirty="0" err="1">
                <a:solidFill>
                  <a:srgbClr val="002060"/>
                </a:solidFill>
                <a:cs typeface="Times New Roman" panose="02020603050405020304" pitchFamily="18" charset="0"/>
              </a:rPr>
              <a:t>entpreneurial</a:t>
            </a:r>
            <a:r>
              <a:rPr lang="cs-CZ" sz="1400" dirty="0">
                <a:solidFill>
                  <a:srgbClr val="002060"/>
                </a:solidFill>
                <a:cs typeface="Times New Roman" panose="02020603050405020304" pitchFamily="18" charset="0"/>
              </a:rPr>
              <a:t> </a:t>
            </a:r>
            <a:r>
              <a:rPr lang="cs-CZ" sz="1400" dirty="0" err="1">
                <a:solidFill>
                  <a:srgbClr val="002060"/>
                </a:solidFill>
                <a:cs typeface="Times New Roman" panose="02020603050405020304" pitchFamily="18" charset="0"/>
              </a:rPr>
              <a:t>success</a:t>
            </a:r>
            <a:endParaRPr lang="en-US" sz="1400" dirty="0">
              <a:solidFill>
                <a:srgbClr val="002060"/>
              </a:solidFill>
              <a:cs typeface="Times New Roman" panose="02020603050405020304" pitchFamily="18" charset="0"/>
            </a:endParaRPr>
          </a:p>
          <a:p>
            <a:pPr marL="0" indent="0">
              <a:buNone/>
            </a:pPr>
            <a:endParaRPr lang="en-GB" sz="1400" dirty="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45ADC68-7F43-4198-BA89-B04D1932572A}"/>
              </a:ext>
            </a:extLst>
          </p:cNvPr>
          <p:cNvSpPr>
            <a:spLocks noGrp="1"/>
          </p:cNvSpPr>
          <p:nvPr>
            <p:ph type="title"/>
          </p:nvPr>
        </p:nvSpPr>
        <p:spPr/>
        <p:txBody>
          <a:bodyPr/>
          <a:lstStyle/>
          <a:p>
            <a:r>
              <a:rPr lang="cs-CZ" dirty="0" err="1"/>
              <a:t>What</a:t>
            </a:r>
            <a:r>
              <a:rPr lang="cs-CZ" dirty="0"/>
              <a:t> </a:t>
            </a:r>
            <a:r>
              <a:rPr lang="cs-CZ" dirty="0" err="1"/>
              <a:t>is</a:t>
            </a:r>
            <a:r>
              <a:rPr lang="cs-CZ" dirty="0"/>
              <a:t> </a:t>
            </a:r>
            <a:r>
              <a:rPr lang="cs-CZ" dirty="0" err="1"/>
              <a:t>success</a:t>
            </a:r>
            <a:r>
              <a:rPr lang="cs-CZ" dirty="0"/>
              <a:t>?</a:t>
            </a:r>
          </a:p>
        </p:txBody>
      </p:sp>
      <p:sp>
        <p:nvSpPr>
          <p:cNvPr id="5" name="Obdélník 4">
            <a:extLst>
              <a:ext uri="{FF2B5EF4-FFF2-40B4-BE49-F238E27FC236}">
                <a16:creationId xmlns:a16="http://schemas.microsoft.com/office/drawing/2014/main" id="{8D28219E-C941-4745-954D-727C696C5666}"/>
              </a:ext>
            </a:extLst>
          </p:cNvPr>
          <p:cNvSpPr/>
          <p:nvPr/>
        </p:nvSpPr>
        <p:spPr>
          <a:xfrm>
            <a:off x="899592" y="1417588"/>
            <a:ext cx="7344816" cy="2031325"/>
          </a:xfrm>
          <a:prstGeom prst="rect">
            <a:avLst/>
          </a:prstGeom>
        </p:spPr>
        <p:txBody>
          <a:bodyPr wrap="square">
            <a:spAutoFit/>
          </a:bodyPr>
          <a:lstStyle/>
          <a:p>
            <a:pPr marL="285750" indent="-285750">
              <a:buFont typeface="Arial" panose="020B0604020202020204" pitchFamily="34" charset="0"/>
              <a:buChar char="•"/>
            </a:pPr>
            <a:r>
              <a:rPr lang="en-GB" dirty="0"/>
              <a:t>Success is a key criterion for performance evaluation of an entrepreneur. In words of business economics, the role of each business is to maximize profits. </a:t>
            </a:r>
            <a:endParaRPr lang="cs-CZ" dirty="0"/>
          </a:p>
          <a:p>
            <a:pPr marL="285750" indent="-285750">
              <a:buFont typeface="Arial" panose="020B0604020202020204" pitchFamily="34" charset="0"/>
              <a:buChar char="•"/>
            </a:pPr>
            <a:r>
              <a:rPr lang="en-GB" dirty="0"/>
              <a:t>It means also that minority entrepreneurs when want to be successful therefore, a successful business is one that is profitable. </a:t>
            </a:r>
            <a:endParaRPr lang="cs-CZ" dirty="0"/>
          </a:p>
          <a:p>
            <a:pPr marL="285750" indent="-285750">
              <a:buFont typeface="Arial" panose="020B0604020202020204" pitchFamily="34" charset="0"/>
              <a:buChar char="•"/>
            </a:pPr>
            <a:r>
              <a:rPr lang="en-GB" dirty="0"/>
              <a:t>The financial rewards could be a motivating entrepreneur to work hard and take on risks (Tyler, 2017).</a:t>
            </a:r>
            <a:endParaRPr lang="cs-CZ" dirty="0"/>
          </a:p>
        </p:txBody>
      </p:sp>
    </p:spTree>
    <p:extLst>
      <p:ext uri="{BB962C8B-B14F-4D97-AF65-F5344CB8AC3E}">
        <p14:creationId xmlns:p14="http://schemas.microsoft.com/office/powerpoint/2010/main" val="365883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EF237-3B98-4B9B-AD33-ABF12C17A8CC}"/>
              </a:ext>
            </a:extLst>
          </p:cNvPr>
          <p:cNvSpPr>
            <a:spLocks noGrp="1"/>
          </p:cNvSpPr>
          <p:nvPr>
            <p:ph type="title"/>
          </p:nvPr>
        </p:nvSpPr>
        <p:spPr/>
        <p:txBody>
          <a:bodyPr/>
          <a:lstStyle/>
          <a:p>
            <a:r>
              <a:rPr lang="cs-CZ" dirty="0" err="1"/>
              <a:t>Success</a:t>
            </a:r>
            <a:r>
              <a:rPr lang="cs-CZ" dirty="0"/>
              <a:t> support</a:t>
            </a:r>
          </a:p>
        </p:txBody>
      </p:sp>
      <p:sp>
        <p:nvSpPr>
          <p:cNvPr id="3" name="Obdélník 2">
            <a:extLst>
              <a:ext uri="{FF2B5EF4-FFF2-40B4-BE49-F238E27FC236}">
                <a16:creationId xmlns:a16="http://schemas.microsoft.com/office/drawing/2014/main" id="{771E351A-0F5E-4BA9-A2EE-0A4BCF913AD9}"/>
              </a:ext>
            </a:extLst>
          </p:cNvPr>
          <p:cNvSpPr/>
          <p:nvPr/>
        </p:nvSpPr>
        <p:spPr>
          <a:xfrm>
            <a:off x="467544" y="1417588"/>
            <a:ext cx="7704856" cy="1477328"/>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Being successful as a minority business owner needs more than coming up with an innovative idea to the market and working hard.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You need to learn how to manage and grow your minority business.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In that process, you will face many challenges, and your ability will be a major factor which could affect your success (or failure). </a:t>
            </a:r>
            <a:endParaRPr lang="cs-CZ" dirty="0"/>
          </a:p>
        </p:txBody>
      </p:sp>
    </p:spTree>
    <p:extLst>
      <p:ext uri="{BB962C8B-B14F-4D97-AF65-F5344CB8AC3E}">
        <p14:creationId xmlns:p14="http://schemas.microsoft.com/office/powerpoint/2010/main" val="3987945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BED7D22E-145D-4269-8664-D31E2368AB76}"/>
              </a:ext>
            </a:extLst>
          </p:cNvPr>
          <p:cNvSpPr>
            <a:spLocks noGrp="1"/>
          </p:cNvSpPr>
          <p:nvPr>
            <p:ph type="ctrTitle"/>
          </p:nvPr>
        </p:nvSpPr>
        <p:spPr/>
        <p:txBody>
          <a:bodyPr/>
          <a:lstStyle/>
          <a:p>
            <a:r>
              <a:rPr lang="cs-CZ" dirty="0" err="1"/>
              <a:t>Factors</a:t>
            </a:r>
            <a:r>
              <a:rPr lang="cs-CZ" dirty="0"/>
              <a:t> </a:t>
            </a:r>
            <a:r>
              <a:rPr lang="cs-CZ" dirty="0" err="1"/>
              <a:t>for</a:t>
            </a:r>
            <a:r>
              <a:rPr lang="cs-CZ" dirty="0"/>
              <a:t> </a:t>
            </a:r>
            <a:r>
              <a:rPr lang="cs-CZ" dirty="0" err="1"/>
              <a:t>Success</a:t>
            </a:r>
            <a:endParaRPr lang="cs-CZ" dirty="0"/>
          </a:p>
        </p:txBody>
      </p:sp>
      <p:sp>
        <p:nvSpPr>
          <p:cNvPr id="4" name="Podnadpis 3">
            <a:extLst>
              <a:ext uri="{FF2B5EF4-FFF2-40B4-BE49-F238E27FC236}">
                <a16:creationId xmlns:a16="http://schemas.microsoft.com/office/drawing/2014/main" id="{DE9794EC-18D2-4E19-8CDA-326557B4011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890112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D3F816-D8C7-48D8-B094-3D524B869186}"/>
              </a:ext>
            </a:extLst>
          </p:cNvPr>
          <p:cNvSpPr>
            <a:spLocks noGrp="1"/>
          </p:cNvSpPr>
          <p:nvPr>
            <p:ph type="title"/>
          </p:nvPr>
        </p:nvSpPr>
        <p:spPr/>
        <p:txBody>
          <a:bodyPr/>
          <a:lstStyle/>
          <a:p>
            <a:r>
              <a:rPr lang="en-GB" b="1" dirty="0">
                <a:latin typeface="Times New Roman" panose="02020603050405020304" pitchFamily="18" charset="0"/>
                <a:ea typeface="Calibri" panose="020F0502020204030204" pitchFamily="34" charset="0"/>
              </a:rPr>
              <a:t>Know your minority business</a:t>
            </a:r>
            <a:endParaRPr lang="cs-CZ" dirty="0"/>
          </a:p>
        </p:txBody>
      </p:sp>
      <p:sp>
        <p:nvSpPr>
          <p:cNvPr id="3" name="Obdélník 2">
            <a:extLst>
              <a:ext uri="{FF2B5EF4-FFF2-40B4-BE49-F238E27FC236}">
                <a16:creationId xmlns:a16="http://schemas.microsoft.com/office/drawing/2014/main" id="{60C290D4-76A6-48C0-9560-12937ABD1663}"/>
              </a:ext>
            </a:extLst>
          </p:cNvPr>
          <p:cNvSpPr/>
          <p:nvPr/>
        </p:nvSpPr>
        <p:spPr>
          <a:xfrm>
            <a:off x="971600" y="1279089"/>
            <a:ext cx="7128792" cy="2031325"/>
          </a:xfrm>
          <a:prstGeom prst="rect">
            <a:avLst/>
          </a:prstGeom>
        </p:spPr>
        <p:txBody>
          <a:bodyPr wrap="square">
            <a:spAutoFit/>
          </a:bodyPr>
          <a:lstStyle/>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Successful businesspeople know what they are doing.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They have a deep knowledge about the industry in which they run (both as it stands today and where it is headed), and they know who their competitors are. </a:t>
            </a:r>
            <a:endParaRPr lang="cs-CZ" dirty="0">
              <a:latin typeface="Times New Roman" panose="02020603050405020304" pitchFamily="18" charset="0"/>
              <a:ea typeface="Calibri" panose="020F0502020204030204" pitchFamily="34" charset="0"/>
            </a:endParaRPr>
          </a:p>
          <a:p>
            <a:pPr marL="285750" indent="-285750">
              <a:buFont typeface="Arial" panose="020B0604020202020204" pitchFamily="34" charset="0"/>
              <a:buChar char="•"/>
            </a:pPr>
            <a:r>
              <a:rPr lang="en-GB" dirty="0">
                <a:latin typeface="Times New Roman" panose="02020603050405020304" pitchFamily="18" charset="0"/>
                <a:ea typeface="Calibri" panose="020F0502020204030204" pitchFamily="34" charset="0"/>
              </a:rPr>
              <a:t>They know how to attract their customers and who the best suppliers and distributors are, and they understand the impact of technology on their business</a:t>
            </a:r>
            <a:endParaRPr lang="cs-CZ" dirty="0"/>
          </a:p>
        </p:txBody>
      </p:sp>
    </p:spTree>
    <p:extLst>
      <p:ext uri="{BB962C8B-B14F-4D97-AF65-F5344CB8AC3E}">
        <p14:creationId xmlns:p14="http://schemas.microsoft.com/office/powerpoint/2010/main" val="3639779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37CA9F-0113-4930-B0C6-D67CF96E84E6}"/>
              </a:ext>
            </a:extLst>
          </p:cNvPr>
          <p:cNvSpPr>
            <a:spLocks noGrp="1"/>
          </p:cNvSpPr>
          <p:nvPr>
            <p:ph type="title"/>
          </p:nvPr>
        </p:nvSpPr>
        <p:spPr>
          <a:xfrm>
            <a:off x="251520" y="195486"/>
            <a:ext cx="7128792" cy="507703"/>
          </a:xfrm>
        </p:spPr>
        <p:txBody>
          <a:bodyPr/>
          <a:lstStyle/>
          <a:p>
            <a:r>
              <a:rPr lang="en-GB" b="1" dirty="0">
                <a:latin typeface="Times New Roman" panose="02020603050405020304" pitchFamily="18" charset="0"/>
                <a:ea typeface="Calibri" panose="020F0502020204030204" pitchFamily="34" charset="0"/>
                <a:cs typeface="Times New Roman" panose="02020603050405020304" pitchFamily="18" charset="0"/>
              </a:rPr>
              <a:t>Know the basics of business management</a:t>
            </a:r>
            <a:r>
              <a:rPr lang="en-GB" dirty="0">
                <a:latin typeface="Times New Roman" panose="02020603050405020304" pitchFamily="18" charset="0"/>
                <a:ea typeface="Calibri" panose="020F0502020204030204" pitchFamily="34" charset="0"/>
                <a:cs typeface="Times New Roman" panose="02020603050405020304" pitchFamily="18" charset="0"/>
              </a:rPr>
              <a:t>.</a:t>
            </a:r>
            <a:endParaRPr lang="cs-CZ" dirty="0"/>
          </a:p>
        </p:txBody>
      </p:sp>
      <p:sp>
        <p:nvSpPr>
          <p:cNvPr id="3" name="Obdélník 2">
            <a:extLst>
              <a:ext uri="{FF2B5EF4-FFF2-40B4-BE49-F238E27FC236}">
                <a16:creationId xmlns:a16="http://schemas.microsoft.com/office/drawing/2014/main" id="{31B52F70-31EF-41E1-B811-3699E27683C9}"/>
              </a:ext>
            </a:extLst>
          </p:cNvPr>
          <p:cNvSpPr/>
          <p:nvPr/>
        </p:nvSpPr>
        <p:spPr>
          <a:xfrm>
            <a:off x="692696" y="843558"/>
            <a:ext cx="7335688" cy="3209212"/>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might be able to understand the functional areas of business</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marL="800100" lvl="1"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accounting,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finance management,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marketing, and production.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need to be a salesperson, as well as a decision maker and a planner, in the start.</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5890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9F758D-07D8-425A-870E-652A3C46A48A}"/>
              </a:ext>
            </a:extLst>
          </p:cNvPr>
          <p:cNvSpPr>
            <a:spLocks noGrp="1"/>
          </p:cNvSpPr>
          <p:nvPr>
            <p:ph type="title"/>
          </p:nvPr>
        </p:nvSpPr>
        <p:spPr/>
        <p:txBody>
          <a:bodyPr/>
          <a:lstStyle/>
          <a:p>
            <a:r>
              <a:rPr lang="cs-CZ" dirty="0" err="1"/>
              <a:t>Have</a:t>
            </a:r>
            <a:r>
              <a:rPr lang="cs-CZ" dirty="0"/>
              <a:t> </a:t>
            </a:r>
            <a:r>
              <a:rPr lang="cs-CZ" dirty="0" err="1"/>
              <a:t>the</a:t>
            </a:r>
            <a:r>
              <a:rPr lang="cs-CZ" dirty="0"/>
              <a:t> proper </a:t>
            </a:r>
            <a:r>
              <a:rPr lang="cs-CZ" dirty="0" err="1"/>
              <a:t>attitude</a:t>
            </a:r>
            <a:endParaRPr lang="cs-CZ" dirty="0"/>
          </a:p>
        </p:txBody>
      </p:sp>
      <p:sp>
        <p:nvSpPr>
          <p:cNvPr id="3" name="Obdélník 2">
            <a:extLst>
              <a:ext uri="{FF2B5EF4-FFF2-40B4-BE49-F238E27FC236}">
                <a16:creationId xmlns:a16="http://schemas.microsoft.com/office/drawing/2014/main" id="{D4999E50-84DC-4598-99EA-BF8F8C1DEB4B}"/>
              </a:ext>
            </a:extLst>
          </p:cNvPr>
          <p:cNvSpPr/>
          <p:nvPr/>
        </p:nvSpPr>
        <p:spPr>
          <a:xfrm>
            <a:off x="539552" y="1264149"/>
            <a:ext cx="7776864" cy="2275110"/>
          </a:xfrm>
          <a:prstGeom prst="rect">
            <a:avLst/>
          </a:prstGeom>
        </p:spPr>
        <p:txBody>
          <a:bodyPr wrap="square">
            <a:spAutoFit/>
          </a:bodyPr>
          <a:lstStyle/>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 When you own a business, </a:t>
            </a:r>
            <a:r>
              <a:rPr lang="en-GB" b="1" dirty="0">
                <a:latin typeface="Times New Roman" panose="02020603050405020304" pitchFamily="18" charset="0"/>
                <a:ea typeface="Calibri" panose="020F0502020204030204" pitchFamily="34" charset="0"/>
                <a:cs typeface="Times New Roman" panose="02020603050405020304" pitchFamily="18" charset="0"/>
              </a:rPr>
              <a:t>you are</a:t>
            </a:r>
            <a:r>
              <a:rPr lang="en-GB" dirty="0">
                <a:latin typeface="Times New Roman" panose="02020603050405020304" pitchFamily="18" charset="0"/>
                <a:ea typeface="Calibri" panose="020F0502020204030204" pitchFamily="34" charset="0"/>
                <a:cs typeface="Times New Roman" panose="02020603050405020304" pitchFamily="18" charset="0"/>
              </a:rPr>
              <a:t> the business.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If you have given the time and energy needed to transform an idea into a successful venture, you need to have a passion for your work.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200"/>
              </a:spcBef>
              <a:spcAft>
                <a:spcPts val="1200"/>
              </a:spcAft>
              <a:buFont typeface="Symbol" panose="05050102010706020507" pitchFamily="18" charset="2"/>
              <a:buChar char=""/>
            </a:pPr>
            <a:r>
              <a:rPr lang="en-GB" dirty="0">
                <a:latin typeface="Times New Roman" panose="02020603050405020304" pitchFamily="18" charset="0"/>
                <a:ea typeface="Calibri" panose="020F0502020204030204" pitchFamily="34" charset="0"/>
                <a:cs typeface="Times New Roman" panose="02020603050405020304" pitchFamily="18" charset="0"/>
              </a:rPr>
              <a:t>You should believe in what you are doing and make a strong personal commitment to your business.</a:t>
            </a:r>
            <a:endParaRPr lang="cs-CZ"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17451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2763</TotalTime>
  <Words>1003</Words>
  <Application>Microsoft Office PowerPoint</Application>
  <PresentationFormat>Předvádění na obrazovce (16:9)</PresentationFormat>
  <Paragraphs>79</Paragraphs>
  <Slides>18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Symbol</vt:lpstr>
      <vt:lpstr>Times New Roman</vt:lpstr>
      <vt:lpstr>SLU</vt:lpstr>
      <vt:lpstr>Název prezentace</vt:lpstr>
      <vt:lpstr>Prezentace aplikace PowerPoint</vt:lpstr>
      <vt:lpstr>Prezentace aplikace PowerPoint</vt:lpstr>
      <vt:lpstr>What is success?</vt:lpstr>
      <vt:lpstr>Success support</vt:lpstr>
      <vt:lpstr>Factors for Success</vt:lpstr>
      <vt:lpstr>Know your minority business</vt:lpstr>
      <vt:lpstr>Know the basics of business management.</vt:lpstr>
      <vt:lpstr>Have the proper attitude</vt:lpstr>
      <vt:lpstr>Get adequate funding</vt:lpstr>
      <vt:lpstr>Manage your money effectively</vt:lpstr>
      <vt:lpstr>Manage your time efficiently</vt:lpstr>
      <vt:lpstr>Know how to manage people</vt:lpstr>
      <vt:lpstr>Satisfy your customers</vt:lpstr>
      <vt:lpstr>Benefits</vt:lpstr>
      <vt:lpstr>Benefits to founder</vt:lpstr>
      <vt:lpstr>Success summary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Jarda Mach</cp:lastModifiedBy>
  <cp:revision>65</cp:revision>
  <cp:lastPrinted>2018-03-27T09:30:31Z</cp:lastPrinted>
  <dcterms:created xsi:type="dcterms:W3CDTF">2016-07-06T15:42:34Z</dcterms:created>
  <dcterms:modified xsi:type="dcterms:W3CDTF">2019-04-27T05:37:40Z</dcterms:modified>
</cp:coreProperties>
</file>