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4" r:id="rId2"/>
    <p:sldId id="341" r:id="rId3"/>
    <p:sldId id="343" r:id="rId4"/>
    <p:sldId id="344" r:id="rId5"/>
    <p:sldId id="318" r:id="rId6"/>
    <p:sldId id="296" r:id="rId7"/>
    <p:sldId id="345" r:id="rId8"/>
    <p:sldId id="346" r:id="rId9"/>
    <p:sldId id="297" r:id="rId10"/>
    <p:sldId id="347" r:id="rId11"/>
    <p:sldId id="382" r:id="rId12"/>
    <p:sldId id="319" r:id="rId13"/>
    <p:sldId id="381" r:id="rId14"/>
    <p:sldId id="348" r:id="rId15"/>
    <p:sldId id="350" r:id="rId16"/>
    <p:sldId id="268" r:id="rId17"/>
    <p:sldId id="349" r:id="rId18"/>
    <p:sldId id="351" r:id="rId19"/>
    <p:sldId id="352" r:id="rId20"/>
    <p:sldId id="353" r:id="rId21"/>
    <p:sldId id="354" r:id="rId22"/>
    <p:sldId id="360" r:id="rId23"/>
    <p:sldId id="361" r:id="rId24"/>
    <p:sldId id="355" r:id="rId25"/>
    <p:sldId id="362" r:id="rId26"/>
    <p:sldId id="357" r:id="rId27"/>
    <p:sldId id="356" r:id="rId28"/>
    <p:sldId id="359" r:id="rId29"/>
    <p:sldId id="358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263" r:id="rId4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4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83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4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076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7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1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48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5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8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173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50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172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887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29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82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599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405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400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72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64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413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2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893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85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951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96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641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774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96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11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062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034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21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450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38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2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9976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859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84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696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95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7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29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44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58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Přijetí eura ano či ne?</a:t>
            </a:r>
          </a:p>
          <a:p>
            <a:pPr marL="268288" indent="-268288">
              <a:spcBef>
                <a:spcPts val="600"/>
              </a:spcBef>
            </a:pPr>
            <a:r>
              <a:rPr lang="cs-C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Vyvstává mnoho otázek typu:</a:t>
            </a:r>
          </a:p>
          <a:p>
            <a:pPr marL="8001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vůbec máme euro přijmout?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zavést, tak kdy?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má jednotná měna ekonomické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výhody/nevýhody?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Nedojde ke zvýšení cen v ČR po zavedení eura?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Budeme mít stejné mzdy/platy jako v Německu nebo Rakousku?</a:t>
            </a:r>
          </a:p>
          <a:p>
            <a:pPr marL="268288" indent="-268288">
              <a:spcBef>
                <a:spcPts val="1200"/>
              </a:spcBef>
            </a:pPr>
            <a:r>
              <a:rPr lang="cs-C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Přijetí eura je politickým rozhodnutím, avšak rozhodují zejména ekonomické faktory v podobě teorie optimální měnové oblasti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Výchozí situace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Římských smlouvách není zmínka o jednotné měně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v oblasti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Brettonwoodského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měnového systému (vazba dolaru na zlato)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snahy o měnovou integraci v 60.letech (např. Komise, Jean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Monnet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nepříliš úspěšné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 – Výbor guvernérů centrálních bank (pouze konzultativní charakter)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– Wernerova zpráva (vytvoření HMU nejdříve v roce 1980)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70.léta – krach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Brettonwoodského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měnového systému a návrat k pružným kurzům</a:t>
            </a:r>
          </a:p>
          <a:p>
            <a:pPr indent="0">
              <a:spcBef>
                <a:spcPts val="600"/>
              </a:spcBef>
              <a:buNone/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Další vývoj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1979 – realizace Evropského měnového systému –EMS (ochrana proti kolísání dolaru a cíl měnové stability)</a:t>
            </a:r>
          </a:p>
          <a:p>
            <a:pPr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1800" b="1" u="sng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EMS se skládal: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AutoNum type="arabicPeriod"/>
            </a:pPr>
            <a:r>
              <a:rPr lang="cs-CZ" altLang="cs-CZ" sz="1800" i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Mechanismus směnných kurzů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 (stanovení mřížky a pohybu kurzů v určitém povoleném rozmezí)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AutoNum type="arabicPeriod"/>
            </a:pPr>
            <a:r>
              <a:rPr lang="cs-CZ" altLang="cs-CZ" sz="1800" i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Evropská měnová jednotka (ECU)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 – využívána jako rezervní a zúčtovací jednotka, tzv. košová měna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AutoNum type="arabicPeriod"/>
            </a:pPr>
            <a:r>
              <a:rPr lang="cs-CZ" altLang="cs-CZ" sz="1800" i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Úvěrový mechanismus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 – možnost vypůjčit si prostředky k devizovým intervencím</a:t>
            </a:r>
          </a:p>
          <a:p>
            <a:pPr indent="0">
              <a:spcBef>
                <a:spcPts val="600"/>
              </a:spcBef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Vznik měnové integrace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Delorsova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zpráva – mimo jiné stanovení podmínek pro fungování měnové unie (úplná konvertibilita měn, neodvolatelná fixace měnových kurzů, úplná liberalizace pohybu kapitálu)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Maastrichtská smlouva a změny zakládacích smluv, které nyní obsahují pasáže věnované měnové unii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stanovení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 vytváření HMU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stanovení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 pro vstup (tzv. konvergenční kritéria)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vytvoření Fondu soudržnosti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Kritéria vstupu = konvergenční kritéria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Konvergenční vs. Kodaňská kritéria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Sledují se tyto dvě oblasti: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zadlužení (krátkodobé a dlouhodobé)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měnových ukazatelů (inflace, úrok. sazby,  kurz)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rozpočtový deficit nesmí překročit 3 % HDP.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dluh nesmí překročit 60 % HDP (ale výjimky).</a:t>
            </a:r>
          </a:p>
          <a:p>
            <a:pPr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inflace, která je blízká míře inflace tří členských států, jež v této oblasti dosáhly nejlepších výsledků, tzn. neměla by se odchylovat v jednotlivých zemích o více jak 1,5 procentního bodu od 3 zemí s nejnižší inflací.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stabilitu v dlouhodobých nominálních úrokových sazbách, tzn. do 2 procentních bodů od průměru 3 zemí s nejnižšími mírou inflace. 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členská země alespoň po dobu posledních dvou let udržovala stanovené rozpětí své měny v ERM II.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 - fiskální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rozpočtový deficit nesmí překročit 3 %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HDP, ledaže by</a:t>
            </a:r>
          </a:p>
          <a:p>
            <a:pPr marL="804863" indent="274638">
              <a:spcBef>
                <a:spcPts val="1200"/>
              </a:spcBef>
              <a:buFont typeface="+mj-lt"/>
              <a:buAutoNum type="alphaLcParenR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buď poměr podstatně a nepřetržitě klesal a dosáhl úrovně, která se blíží referenční hodnotě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04863" indent="274638">
              <a:spcBef>
                <a:spcPts val="600"/>
              </a:spcBef>
              <a:buFont typeface="+mj-lt"/>
              <a:buAutoNum type="alphaLcParenR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by překročení referenční hodnoty bylo pouze výjimečné a dočasné a zároveň poměr zůstal blízko k referenční hodnotě</a:t>
            </a: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dluh nesmí překročit 60 %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HDP, ledaže</a:t>
            </a:r>
          </a:p>
          <a:p>
            <a:pPr marL="685800" indent="393700">
              <a:spcBef>
                <a:spcPts val="1200"/>
              </a:spcBef>
              <a:buFont typeface="+mj-lt"/>
              <a:buAutoNum type="alphaLcParenR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poměr dostatečně snižuje a blíží se uspokojivým tempem k doporučované hodnotě.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 smtClean="0"/>
              <a:t>Struktura salda sektoru vládních institucí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9" y="843558"/>
            <a:ext cx="6439913" cy="37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salda sektoru vládních institucí (% HDP)</a:t>
            </a:r>
            <a:endParaRPr lang="cs-CZ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46635"/>
              </p:ext>
            </p:extLst>
          </p:nvPr>
        </p:nvGraphicFramePr>
        <p:xfrm>
          <a:off x="1043611" y="1563639"/>
          <a:ext cx="6201739" cy="179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209">
                  <a:extLst>
                    <a:ext uri="{9D8B030D-6E8A-4147-A177-3AD203B41FA5}">
                      <a16:colId xmlns:a16="http://schemas.microsoft.com/office/drawing/2014/main" val="232742352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1633994933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003774683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714327998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243222425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1966003674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767509061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3342652343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649622928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716149094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1653877081"/>
                    </a:ext>
                  </a:extLst>
                </a:gridCol>
              </a:tblGrid>
              <a:tr h="468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546874"/>
                  </a:ext>
                </a:extLst>
              </a:tr>
              <a:tr h="861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hodnota kritéria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-3,0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-3,0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6027718"/>
                  </a:ext>
                </a:extLst>
              </a:tr>
              <a:tr h="46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-2,9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-4,0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-1,9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38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salda sektoru vládních institucí (% HDP)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70" y="1059582"/>
            <a:ext cx="7165388" cy="32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dluhu sektoru vládních institucí (% HDP)</a:t>
            </a:r>
            <a:endParaRPr lang="cs-CZ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69596"/>
              </p:ext>
            </p:extLst>
          </p:nvPr>
        </p:nvGraphicFramePr>
        <p:xfrm>
          <a:off x="899592" y="1779663"/>
          <a:ext cx="6345758" cy="158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918">
                  <a:extLst>
                    <a:ext uri="{9D8B030D-6E8A-4147-A177-3AD203B41FA5}">
                      <a16:colId xmlns:a16="http://schemas.microsoft.com/office/drawing/2014/main" val="3927666166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1966051844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356647121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238981589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46821123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99350160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176644142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003312200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41652554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307266610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92347313"/>
                    </a:ext>
                  </a:extLst>
                </a:gridCol>
              </a:tblGrid>
              <a:tr h="412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2020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0860073"/>
                  </a:ext>
                </a:extLst>
              </a:tr>
              <a:tr h="757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hodnota kritéria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583932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41,0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45,2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42,2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36,8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34,7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33,1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32,1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39,4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94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5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793"/>
            <a:ext cx="8063040" cy="49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salda sektoru vládních institucí (% HDP)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15566"/>
            <a:ext cx="7555129" cy="35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 - monetární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</a:t>
            </a:r>
            <a:r>
              <a:rPr lang="cs-C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inflace, která je blízká míře inflace tří členských států, jež v této oblasti dosáhly nejlepších výsledků, tzn. neměla by se odchylovat v jednotlivých zemích o více jak 1,5 procentního bodu od 3 zemí s nejnižší inflací.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Nejnižší míra inflace ≠ nejlepší výsledek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když bude v dané zemi deflace?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Tzv. mimořádné hodnoty</a:t>
            </a: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a) daná hodnota je výrazně nižší než v ostatních zemích a b) cenový vývoj je významně ovlivněn mimořádnými faktory (např. ekonomickým vývojem, změnou světových cen důležitých komodit)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dosažena v nějaké zemi mimořádná hodnota, která by mohla zkreslit kritérium, potom se hodnota pro danou zemi nezapočítává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cenové stability</a:t>
            </a:r>
            <a:endParaRPr lang="cs-CZ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63867"/>
              </p:ext>
            </p:extLst>
          </p:nvPr>
        </p:nvGraphicFramePr>
        <p:xfrm>
          <a:off x="1043608" y="1779662"/>
          <a:ext cx="6561781" cy="167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481">
                  <a:extLst>
                    <a:ext uri="{9D8B030D-6E8A-4147-A177-3AD203B41FA5}">
                      <a16:colId xmlns:a16="http://schemas.microsoft.com/office/drawing/2014/main" val="2504441017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614331216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394813131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01003160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2662811411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2821222149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015118911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4254637495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1120352279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2791558514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801949692"/>
                    </a:ext>
                  </a:extLst>
                </a:gridCol>
              </a:tblGrid>
              <a:tr h="346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2020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8555506"/>
                  </a:ext>
                </a:extLst>
              </a:tr>
              <a:tr h="346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průměr 3 zemí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8825404"/>
                  </a:ext>
                </a:extLst>
              </a:tr>
              <a:tr h="6372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hodnota kritéria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9290300"/>
                  </a:ext>
                </a:extLst>
              </a:tr>
              <a:tr h="346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22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cenové stability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43558"/>
            <a:ext cx="7014478" cy="37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dlouhodobých úrokových sazeb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Požaduje stabilitu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dlouhodobých nominálních úrokových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sazbách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průměrná dlouhodobá nominální úroková sazba členského státu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nepřekročí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více než dva procentní body úrokovou sazbu nejvýše tří členských států, které dosáhly v oblasti cenové stability nejlepších výsledků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Úrokové sazby se zjišťují na základě dlouhodobých státních dluhopisů nebo srovnatelných cenných papírů,</a:t>
            </a: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konvergence dlouhodobých úrokových sazeb</a:t>
            </a:r>
            <a:endParaRPr lang="cs-CZ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34801"/>
              </p:ext>
            </p:extLst>
          </p:nvPr>
        </p:nvGraphicFramePr>
        <p:xfrm>
          <a:off x="755574" y="1491629"/>
          <a:ext cx="7272811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281">
                  <a:extLst>
                    <a:ext uri="{9D8B030D-6E8A-4147-A177-3AD203B41FA5}">
                      <a16:colId xmlns:a16="http://schemas.microsoft.com/office/drawing/2014/main" val="2470299954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1074043992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3942456936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3171193182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4241252666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1953222462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451520231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2228359555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2299566324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213052986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3527294597"/>
                    </a:ext>
                  </a:extLst>
                </a:gridCol>
              </a:tblGrid>
              <a:tr h="491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2020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6790016"/>
                  </a:ext>
                </a:extLst>
              </a:tr>
              <a:tr h="491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průměr 3 zemí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3377169"/>
                  </a:ext>
                </a:extLst>
              </a:tr>
              <a:tr h="9024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hodnota kritéria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2442986"/>
                  </a:ext>
                </a:extLst>
              </a:tr>
              <a:tr h="491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286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2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konvergence dlouhodobých úrokových sazeb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843558"/>
            <a:ext cx="6929644" cy="36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 - monetární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členský stát alespoň po dobu posledních dvou let před šetřením dodržoval fluktuační rozpětí stanovené mechanismem směnných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kurzů,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aniž by byl směnný kurz vystaven silným tlakům. Zejména pak nesměl členský stát v tomto období z vlastního podnětu devalvovat dvoustranný střední kurz své měny vůči euru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Vedle účasti v ERM II a vývoje nominálních směnných kurzů vůči euru během referenčního období se také v krátkosti posuzují ukazatele svědčící o udržitelnosti stávající úrovně kurzu (podle vývoje reálných efektivních kurzů a také běžného, kapitálového a finančního účtu platební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bilance).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Hodnotí se také vývoj hrubého zahraničního dluhu a čisté investiční pozice země vůči zahraničí za delší období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účasti v mechanismu směnných kurzů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9582"/>
            <a:ext cx="4636218" cy="26642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059582"/>
            <a:ext cx="42659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účasti v mechanismu směnných kurzů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65" y="771550"/>
            <a:ext cx="71115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endParaRPr lang="cs-CZ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Exportéři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importéři budou mít nižší náklady, poněvadž odpadnou poplatky za konverze z eura do korun a naopak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Exportérům a importérům odpadne ve vztahu k </a:t>
            </a:r>
            <a:r>
              <a:rPr lang="cs-C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eurozóně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kurzové riziko a tím i náklady na zajišťovací operace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Jednotný měnový režim vytvoří stabilnější a tím i atraktivnější prostředí pro zahraniční investice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Čeští investoři získají mnohem větší prostor pro investování svých prostředků v zahraničí, aniž by se museli zajišťovat proti kurzovému </a:t>
            </a:r>
            <a:r>
              <a:rPr lang="cs-C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v eurozóně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43558"/>
            <a:ext cx="6739284" cy="3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v eurozóně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2324"/>
            <a:ext cx="7239157" cy="38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v eurozóně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7574"/>
            <a:ext cx="794989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HDP/ob. V PPS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5" y="1203599"/>
            <a:ext cx="840021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průměrné cenové hladiny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4" y="1203598"/>
            <a:ext cx="8591151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987574"/>
            <a:ext cx="4444015" cy="35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36" y="1203598"/>
            <a:ext cx="8612880" cy="33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 smtClean="0"/>
              <a:t>Landesmannův</a:t>
            </a:r>
            <a:r>
              <a:rPr lang="cs-CZ" b="1" dirty="0" smtClean="0"/>
              <a:t> index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9" y="915566"/>
            <a:ext cx="742042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9" y="1131590"/>
            <a:ext cx="7961707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6" y="1059582"/>
            <a:ext cx="8045427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Přesunem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měnové politiky na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ECB přijdeme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možnost řešit měnovými nástroji – kurzem a úrokovými sazbami – dopady nejrůznějších vnitřních i vnějších šoků na českou ekonomiku.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orgánům tak zůstanou k dispozici pouze nástroje rozpočtového charakteru a i ty bude možno používat vzhledem k nutnosti zachování rozpočtové rovnováhy pouze omezeně.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se bude zřejmě muset finančně podílet na řešení řady finančních problémů vzniklých v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eurozóně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Vstupem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společného měnového prostoru se zvýší konkurence pro české finanční instituce, místní obchody a sektor služeb.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 ECB nemusí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 vždy pozitivní dopad na českou ekonomiku.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ČR může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 v budoucnu nákladem i účast v Evropském stabilizačním mechanismu – ESM. Pokud by se Česká republika stala jeho členem, mohl by náš celkový závazek do roku 2025 dosáhnout až 350 mld.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13229"/>
            <a:ext cx="7344815" cy="35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9" y="1183510"/>
            <a:ext cx="7737803" cy="30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96" y="1206091"/>
            <a:ext cx="7667179" cy="30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3" y="1102961"/>
            <a:ext cx="7852919" cy="32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0" y="195486"/>
            <a:ext cx="6088801" cy="21551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571750"/>
            <a:ext cx="6088801" cy="20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19" y="1110519"/>
            <a:ext cx="7858581" cy="31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1" y="1059582"/>
            <a:ext cx="733357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63638"/>
            <a:ext cx="786732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21397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 smtClean="0"/>
              <a:t>Děkuji za pozornost</a:t>
            </a:r>
            <a:endParaRPr lang="cs-CZ" sz="4800" b="1" i="1" dirty="0"/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Teorie optimální měnové oblasti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843558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 =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zkoumá podmínky, jejichž splnění umožňuje skupině dvou či více zemí vzdát se svých národních měn a ustavit měnovou unii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Vychází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díla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Roberta </a:t>
            </a:r>
            <a:r>
              <a:rPr lang="cs-CZ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Mundella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(1999 nositel Nobelovy ceny)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hospodářská a 3 politická kritéria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problémem, který sledují, je dopad asymetrických šoků na měnovou oblast. </a:t>
            </a: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míry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naplnění kritérií OCA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usuzovat na vhodnost začlenění národní ekonomiky do integračního uskupení fungujícího s jednou měnou a s jednou měnovou politikou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vytváření takovéto oblasti musí převažovat pozitivní dopady nad negativními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otázka: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 eurozóna tato kritéria?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OCA – Mundellovo kritérium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600"/>
              </a:spcBef>
              <a:buNone/>
            </a:pPr>
            <a:r>
              <a:rPr lang="cs-C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měnové oblasti jsou takové oblasti, v jejichž rámci se lidé snadno pohybují.</a:t>
            </a:r>
          </a:p>
          <a:p>
            <a:pPr marL="628650" indent="-285750">
              <a:spcBef>
                <a:spcPts val="600"/>
              </a:spcBef>
            </a:pPr>
            <a:endParaRPr lang="cs-C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=požadavek na volný pohyb osob ve smyslu pracovní síly (mobilita pracovní síly)</a:t>
            </a:r>
          </a:p>
          <a:p>
            <a:pPr marL="628650" indent="-285750">
              <a:spcBef>
                <a:spcPts val="600"/>
              </a:spcBef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EU toto kritérium naplněno?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OCA – Kennenovo kritérium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600"/>
              </a:spcBef>
              <a:buNone/>
            </a:pPr>
            <a:r>
              <a:rPr lang="cs-C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měnovou oblast tvoří země, jejichž výroba a vývozy jsou široce diverzifikovány a jsou podobné struktury.</a:t>
            </a:r>
          </a:p>
          <a:p>
            <a:pPr marL="628650" indent="-285750">
              <a:spcBef>
                <a:spcPts val="600"/>
              </a:spcBef>
            </a:pPr>
            <a:endParaRPr lang="cs-C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=členské země by měly mít značně diverzifikovanou výrobu a současně podobnou strukturu výroby, aby hospodářské šoky byly buď symetrické anebo měly menší celkové následky, čímž se sníží potřeba častého přizpůsobování měnového kurzu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 tuto podmínku EU?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OCA – </a:t>
            </a:r>
            <a:r>
              <a:rPr lang="pl-PL" b="1" dirty="0" smtClean="0"/>
              <a:t>McKinnonovo kritérium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600"/>
              </a:spcBef>
              <a:buNone/>
            </a:pPr>
            <a:r>
              <a:rPr lang="cs-C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měnovou oblast tvoří země, které jsou velmi otevřené obchodu a úzce mezi sebou obchodují.</a:t>
            </a:r>
          </a:p>
          <a:p>
            <a:pPr marL="628650" indent="-285750">
              <a:spcBef>
                <a:spcPts val="600"/>
              </a:spcBef>
            </a:pPr>
            <a:endParaRPr lang="cs-C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=zkoumá, zda je měnový kurz prospěšným nástrojem při řešení asymetrických hospodářských šoků a v případě, že není, tvrdí, že není těžké se ho vzdát.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 tuto podmínku EU?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OCA – politická kritéria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059582"/>
            <a:ext cx="8974598" cy="39604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1200"/>
              </a:spcBef>
              <a:buNone/>
            </a:pPr>
            <a:r>
              <a:rPr 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Transferové </a:t>
            </a:r>
            <a:r>
              <a:rPr lang="cs-CZ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kritérium</a:t>
            </a:r>
            <a:r>
              <a:rPr 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optimální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měnovou oblast tvoří země, které se dohodly na vzájemné kompenzaci nepříznivých hospodářských šoků</a:t>
            </a:r>
          </a:p>
          <a:p>
            <a:pPr marL="92075" indent="0">
              <a:spcBef>
                <a:spcPts val="1200"/>
              </a:spcBef>
              <a:buNone/>
            </a:pPr>
            <a:r>
              <a:rPr 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Kritérium jednotnosti </a:t>
            </a:r>
            <a:r>
              <a:rPr lang="cs-CZ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</a:t>
            </a:r>
            <a:r>
              <a:rPr 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Členské země měnové unie se musí skutečně shodovat v tom, jak se vypořádat s hospodářskými šoky.</a:t>
            </a:r>
          </a:p>
          <a:p>
            <a:pPr marL="92075" indent="0">
              <a:spcBef>
                <a:spcPts val="1200"/>
              </a:spcBef>
              <a:buNone/>
            </a:pPr>
            <a:r>
              <a:rPr 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Kritérium </a:t>
            </a:r>
            <a:r>
              <a:rPr lang="cs-CZ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soudržnosti</a:t>
            </a:r>
            <a:r>
              <a:rPr 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společná měnová politika vyvolá konflikty mezi národními zájmy, země, které tvoří měnovou oblast, musí přijmout tyto náklady ve jménu společného osudu</a:t>
            </a:r>
          </a:p>
          <a:p>
            <a:pPr indent="0">
              <a:spcBef>
                <a:spcPts val="600"/>
              </a:spcBef>
              <a:buNone/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1687</Words>
  <Application>Microsoft Office PowerPoint</Application>
  <PresentationFormat>Předvádění na obrazovce (16:9)</PresentationFormat>
  <Paragraphs>438</Paragraphs>
  <Slides>48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Corbel</vt:lpstr>
      <vt:lpstr>Times New Roman</vt:lpstr>
      <vt:lpstr>Wingdings</vt:lpstr>
      <vt:lpstr>Wingdings 2</vt:lpstr>
      <vt:lpstr>SLU</vt:lpstr>
      <vt:lpstr>Úvod</vt:lpstr>
      <vt:lpstr>Prezentace aplikace PowerPoint</vt:lpstr>
      <vt:lpstr>Úvod</vt:lpstr>
      <vt:lpstr>Úvod</vt:lpstr>
      <vt:lpstr>Teorie optimální měnové oblasti</vt:lpstr>
      <vt:lpstr>OCA – Mundellovo kritérium</vt:lpstr>
      <vt:lpstr>OCA – Kennenovo kritérium</vt:lpstr>
      <vt:lpstr>OCA – McKinnonovo kritérium</vt:lpstr>
      <vt:lpstr>OCA – politická kritéria</vt:lpstr>
      <vt:lpstr>Výchozí situace</vt:lpstr>
      <vt:lpstr>Další vývoj</vt:lpstr>
      <vt:lpstr>Vznik měnové integrace</vt:lpstr>
      <vt:lpstr>Kritéria vstupu = konvergenční kritéria</vt:lpstr>
      <vt:lpstr>Konvergenční kritéria</vt:lpstr>
      <vt:lpstr>Konvergenční kritéria - fiskální</vt:lpstr>
      <vt:lpstr>Struktura salda sektoru vládních institucí</vt:lpstr>
      <vt:lpstr>Vývoj kritéria salda sektoru vládních institucí (% HDP)</vt:lpstr>
      <vt:lpstr>Vývoj kritéria salda sektoru vládních institucí (% HDP)</vt:lpstr>
      <vt:lpstr>Vývoj kritéria dluhu sektoru vládních institucí (% HDP)</vt:lpstr>
      <vt:lpstr>Vývoj kritéria salda sektoru vládních institucí (% HDP)</vt:lpstr>
      <vt:lpstr>Konvergenční kritéria - monetární</vt:lpstr>
      <vt:lpstr>Kritérium cenové stability</vt:lpstr>
      <vt:lpstr>Kritérium cenové stability</vt:lpstr>
      <vt:lpstr>Kritérium dlouhodobých úrokových sazeb</vt:lpstr>
      <vt:lpstr>Kritérium konvergence dlouhodobých úrokových sazeb</vt:lpstr>
      <vt:lpstr>Kritérium konvergence dlouhodobých úrokových sazeb</vt:lpstr>
      <vt:lpstr>Konvergenční kritéria - monetární</vt:lpstr>
      <vt:lpstr>Kritérium účasti v mechanismu směnných kurzů</vt:lpstr>
      <vt:lpstr>Kritérium účasti v mechanismu směnných kurzů</vt:lpstr>
      <vt:lpstr>Vývoj v eurozóně</vt:lpstr>
      <vt:lpstr>Vývoj v eurozóně</vt:lpstr>
      <vt:lpstr>Vývoj v eurozóně</vt:lpstr>
      <vt:lpstr>Vývoj HDP/ob. V PPS</vt:lpstr>
      <vt:lpstr>Vývoj průměrné cenové hladiny</vt:lpstr>
      <vt:lpstr>Prezentace aplikace PowerPoint</vt:lpstr>
      <vt:lpstr>Prezentace aplikace PowerPoint</vt:lpstr>
      <vt:lpstr>Landesmannův index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Tvrdoň</cp:lastModifiedBy>
  <cp:revision>120</cp:revision>
  <dcterms:created xsi:type="dcterms:W3CDTF">2016-07-06T15:42:34Z</dcterms:created>
  <dcterms:modified xsi:type="dcterms:W3CDTF">2021-04-23T13:02:52Z</dcterms:modified>
</cp:coreProperties>
</file>