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79"/>
  </p:notesMasterIdLst>
  <p:sldIdLst>
    <p:sldId id="256" r:id="rId2"/>
    <p:sldId id="485" r:id="rId3"/>
    <p:sldId id="482" r:id="rId4"/>
    <p:sldId id="483" r:id="rId5"/>
    <p:sldId id="484" r:id="rId6"/>
    <p:sldId id="401" r:id="rId7"/>
    <p:sldId id="402" r:id="rId8"/>
    <p:sldId id="403" r:id="rId9"/>
    <p:sldId id="404" r:id="rId10"/>
    <p:sldId id="405" r:id="rId11"/>
    <p:sldId id="406" r:id="rId12"/>
    <p:sldId id="409" r:id="rId13"/>
    <p:sldId id="486" r:id="rId14"/>
    <p:sldId id="412" r:id="rId15"/>
    <p:sldId id="464" r:id="rId16"/>
    <p:sldId id="466" r:id="rId17"/>
    <p:sldId id="414" r:id="rId18"/>
    <p:sldId id="415" r:id="rId19"/>
    <p:sldId id="465" r:id="rId20"/>
    <p:sldId id="416" r:id="rId21"/>
    <p:sldId id="417" r:id="rId22"/>
    <p:sldId id="489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90" r:id="rId43"/>
    <p:sldId id="462" r:id="rId44"/>
    <p:sldId id="463" r:id="rId45"/>
    <p:sldId id="440" r:id="rId46"/>
    <p:sldId id="441" r:id="rId47"/>
    <p:sldId id="474" r:id="rId48"/>
    <p:sldId id="475" r:id="rId49"/>
    <p:sldId id="488" r:id="rId50"/>
    <p:sldId id="487" r:id="rId51"/>
    <p:sldId id="442" r:id="rId52"/>
    <p:sldId id="443" r:id="rId53"/>
    <p:sldId id="461" r:id="rId54"/>
    <p:sldId id="444" r:id="rId55"/>
    <p:sldId id="445" r:id="rId56"/>
    <p:sldId id="446" r:id="rId57"/>
    <p:sldId id="479" r:id="rId58"/>
    <p:sldId id="477" r:id="rId59"/>
    <p:sldId id="478" r:id="rId60"/>
    <p:sldId id="448" r:id="rId61"/>
    <p:sldId id="449" r:id="rId62"/>
    <p:sldId id="468" r:id="rId63"/>
    <p:sldId id="469" r:id="rId64"/>
    <p:sldId id="470" r:id="rId65"/>
    <p:sldId id="471" r:id="rId66"/>
    <p:sldId id="450" r:id="rId67"/>
    <p:sldId id="451" r:id="rId68"/>
    <p:sldId id="452" r:id="rId69"/>
    <p:sldId id="453" r:id="rId70"/>
    <p:sldId id="454" r:id="rId71"/>
    <p:sldId id="456" r:id="rId72"/>
    <p:sldId id="458" r:id="rId73"/>
    <p:sldId id="459" r:id="rId74"/>
    <p:sldId id="460" r:id="rId75"/>
    <p:sldId id="467" r:id="rId76"/>
    <p:sldId id="472" r:id="rId77"/>
    <p:sldId id="473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99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7852FB-748E-415B-A6B9-C9D8AE684E1B}" type="datetimeFigureOut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B5DE3F-CF41-410C-8A07-39B1AE16358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740578-234C-48B2-96DC-FA2BF5CD83B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6683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AC8B-5262-489C-8EE5-E1707200F2A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4156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5D5D-87FF-4A62-BB4E-533115AE597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881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0EF9-FBF7-4086-8400-C8AF64568F1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8360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4354-0EC3-42FB-A9AA-54CFC84B24A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6869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62E9-B9BF-4C4D-9C71-8B37213B0D0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373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C9C7-D3DF-41E8-8137-907FDD3923F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2613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57DC55-973A-481E-B0DC-BF3D4C3312B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468313" y="620713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000" b="1">
                <a:solidFill>
                  <a:schemeClr val="accent1"/>
                </a:solidFill>
                <a:latin typeface="Arial" panose="020B0604020202020204" pitchFamily="34" charset="0"/>
              </a:rPr>
              <a:t>Společná zemědělská politika EU</a:t>
            </a:r>
            <a:endParaRPr lang="en-US" altLang="cs-CZ" sz="4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AutoShape 9" descr="data:image/jpeg;base64,/9j/4AAQSkZJRgABAQAAAQABAAD/2wCEAAkGBxQTEhUUEhQWFhUXGBwYGBgYGBgaHBwYGBwcHBwaHBwaHCggHxwlHB0cITEhJSksLi4uGB8zODMsNygtLisBCgoKDg0OGxAQGy8kICQsLCw0LCwvLi0sLDQsLCwsLCwsLC4sNSwsLCwsLCwsLCwsNCwsLCwsLCwsLCwsLCwsLP/AABEIALcBEwMBIgACEQEDEQH/xAAbAAABBQEBAAAAAAAAAAAAAAACAAEDBAUGB//EAEIQAAEDAgMEBwYFAgYBBAMAAAEAAhEDIQQSMQVBUWEGEyJxgZGhFDJSsdHwByNCksFi4RUzcoKi8VMkQ8LSFkST/8QAGgEAAgMBAQAAAAAAAAAAAAAAAAECAwQFBv/EADgRAAIBAwICCAQGAAYDAAAAAAABAgMREgQhEzEFIkFRYXGR0TKBocEGFBWx4fA0QlJigvEjJDP/2gAMAwEAAhEDEQA/AFhcMzIzsN90fpHAKduHZ8Df2hVMJi25G3/SN3IKX2xvNetUNjjOW5Z9mZ8Df2j6J/ZmfA39oVb20c0/tnIo4Ysy17Mz4GftH0RDDM+Bv7R9FUbjP6SiGM5FGA8y17Mz4G/tH0SGHZ8DP2j6Kqcby9U3t3IeaXDDMuez0/gZ+1qIYZnwM/aPoqH+IHl5pDaB/p+/FPhoMy/7Mz4GftH0TjDU/gZ+0fRZ52geICX+Ini31Rw0GZoDDU/gZ+0fRP7NT+Bn7R9FnDaJ4jyS/wAS5jyS4aDM0RhqfwM/aPon9mp/Az9o+iyXY+f1FCcdzKfDQuIbHs1P4GftH0TjC0/gZ+0fRYwx/M+aYY88/NHDQcQ2xhafwM/aPon9mp/Az9o+ixP8RPE+aY7QKXDQ+Ibns1P4GftH0S9np/Az9rfosE48pvbylw4i4jN/2en8DP2tTdTS+Fn7WrAOOKY413FGEQ4jN/qqXws8mpdTS+Fnk36LnzjXcUJxZ4+qWEQzZ0OSl8LP2j6Ifyfgb+wfRc8cSeKH2g8UYxDNnRE0fgb+0fRAatIf+239rfosA10Iqyi0O4M5G+K1L/xs8m/RC6rT/wDHT/aPosYVHRE24ImlTUI9xF1Gahrs+Cn+wfROa1P/AMdP9oWWSnc5S4ce4XEZS2rUb1ruwzd+kcAnWdtKv+Y7w+QSWGcY5M0RlKyJsPiTlbfcPkpPaDxKpUD2R3D5KRalPYotuWfaDxKXXniVWlFKMxWLHXFLrear5k+ZLNjsT9al1ihDk5KMwsTCon6xQZkpSyCxP1iWdQSkHIyCxYzps6hlFKMgsS502dRlyeUZBYkzpZ1GnARkOxJmTZkJCUJZBYPMlKCE6LhYNNKZNCLhYKUpQKVjQWk8IjxSbHYEFIuQFqmdQIaCQRN2yCJFxmE6iREpZBYAKVhAULQjqi/AQPkCVJSsJokFaELq0qFJSzFiF1yc1lGUwCWQWMvHu/MPh8gkhx7fzD4fIJLFJ9ZmiK2JqJ7Le4fJSKGiey3uHyUmZaU9ilrckSBQynBTuFgkpCSeUXAcBOoy5G1yLgOnACHOnDkXAKE5ahzJSi4BQnhAiCLgOERKYBIt4ouA4P3Cee5DEJyErgKSnzcU2RIIuA5KaU6Yu4wi4DBxT5p3hIJAXRcBHvClpNJa7wv4qMtWjgcA8h4c14BygWI/W0GCbG0+SjJ2JRVyTYGzRXc9rpBiWntRIicxDSBaV0mJqUTRbQq16LnMp5A4luVoDpDc4aXWAHBYnR7A1C6szI69CraL+4Y1HGPMLJfg3QI/UHWtq0kER96rLNZzs5WsaIvGPI3G7Iwxw9fEhza7WhuV1Ah5b2oOh7JkjcRAXMNr5xmiLC3+0cl1HQvZxbSxk0x/lNmQP0vBg27zdB0ywGSqHUx2eqYTce8e+CeGm7vU4XhUcZTv/URn1oJqNv6zm5TG6MCUmhaSgCETDxskBKWQb59ECMbaDvzHXG75BJHjR2zc7t3IJLJL4mXrkSUj2W9w+SMFQ0T2R3DhwUs960p7FLCSDgmCIpgO0pNKEeCMFIBN7k5TSiRcBCEQTAIphAChLL92Tg8k48UAID7hGPuFEPDzUglFwHHJG0IAecffNemdHujGHxNCnVDAyxDgQSSQQJu/Sx81VVrKmrssp03N2R5shcN8heoYzoDhXOltfq92UFsSLbzKjP4Y092Id4sB/wDkqfztJ9pZ+WmeaAH7/wCk4C9Qwf4cMY6TWz2iDTtqL+93jxWxguiVFmoBG4ZYjxlKWtprluSWll2ni5pEn/tCGnkvfXbJo72/8ncxrPMrzT8QthU6FVnUtd+YHOdcu7WbnPFOlq41JY2FU07irnHZeP8AP0Wr0b2KcVVNIODTlLgTcW3eqsnY4pua17H1Mwcew+BDY1/LtM8dxRy1klmF902IqVQ7WJu0q2pU2aXMhCnvubdP8N6ggmrTMOFoMFu8XGq6PF9HqsDqhhRd2fOyo4HtSyIfw1mb6LnaPSiqOzLg0CxOZxJkb3boMyeCkwm2a9SC13ai4NYBogncBredOF7W581VnzZthhHkbLujmIz1Cz2ENILac4dxcLjLnPWdoQLgReOCAdG8UGNDX4APl+c+yuLTmiIHWiDOabmZGiiZiq3vPqAGLZXvcPKAN53cFWxGNxI7QqNAbvLn92mhsZ0+SrdGS3uT4iNml0eq9a4udhOpOaGDDQ/TsS8vgwdbX5J9q9G3VqIpiqaegOQZWloABGVpuLEw6YlczsfatatVbnquIIJBY+NASOzlgrdp42oD7zxLHECo4NkhzALiYHaPkpKjKLvci6kWrGVjOgVCmHGpiQwatzlogeJF+fovNy46r0zpTsxtXBvrC9RmX3SC2M1+2Wyey4nyXmznneP5W/Syk08ncx10k1ZAi++PvvSb3n78U88vT6Ii8cIn73rUZzHx/wDmG/D5Dmklj4znXd8gkskubL1yCoCze4fJH97lFR90G+g+Skb3fNaEUsMd3onjeUwSypgODzSA700c/vzRCPLvQATUbVGHfcIvNABSOadiEAff/SmbQMZrAf627+Uz6JNpcxpN8gHFMXDitDD7KDverUh/ucT6Nj1WgzYNICTXEDWA0epeq3Vgu0mqUn2GCwz9/VEB3/fiuopdH6Doh7782k2/2fzvT1uioPuOqD/UAfKIUePDvJcCZl9HdpGhWD202v8A6XNBPe0wXN1ns6wvUBjsXlpinQpMMguaS4hoMSSRE3doN4XGYToc9pzGqWkTGWxkbgZMFVcD0rfhw4U2VXZoJdWLnaTpDLa8Vh1UFUleJqoXirSOi6WY/Hlr6JoB9Nwyk02PfDjexkG3GI+Sz+gIxIdVpvbWptZ7vZcwHtsi5tJaXCCOPBZVTp1iieyAZ0y0nnXnEK1T6TYuqcraIBgn9TY3al3oqJQ6iVlt2lqfWvc1sX0txtGq9oAe0PLWh7Ilo35hl/ldng9pVjhzVqUmtdlzBocTNibw0kXjibrzOvtus1xDmUmutOY6f84V7D9KKrAC6tQaBbRxvHgNOajwZvdbBxIp2NHpH0tx1LK2nRGYtkxSqug8LxPfHFYmE25ja5mq14gAf5Ud9svFdVsnpRVeyRkrXIzCWjjEAuHqrb+lZb77aY73/wBlZCEo72E2mclS2vizmnO2HOEdUIgEgfpnRTVto1TABcy15aJPO40mV6DsjaXXNzRGkRvBAM+q4L8SKkYxght8NMkAmWvdvI0uiWow5onR03FkoxfMHA44ueGOu4k3gCwaTuGsjyWpjqtJj6TWun8xs9suJBkRAHfx0Xn+AqRiKLg0Q+rBOUSZ3C2s8LruNq1+rDHii5tNlWmTDGskl8aEydd/EpwqOSyJV6DpT4fN+BaxOKNNrScxzvDWl1NoAzWFiJ80OLw5q0yKh7BkXeBrYw3XyWBjNtMrdWxlM05r0yXueXH3pMAggcNd+i6DaDOqdla1rhAJfUqBrQTuIkTH8q6E4z3RTUpzptRkrM584ajhsRh2A5WOzhx6x4ENbaCTIsVfrbVwzazHMAcBTfOVpdPbp6udr3rnenG16bDhnudTcWOq5uqAPZfTyjvM81zOyOkTavWFrS3KwxmIvmc2wA7uKz1a007QVzZQ0tOUcqra8D2LB4upicHWGHgVZGQHITbJ+k9kCLD+y8nJyyDFjB0Xon4TYovbUJgXPybxK4rpBhjTrVGuDQcxIvqCZBHKFp0FRu6lzMGvhFS6nIzw7kO+Uiyfv6qINcbz4DT5IH5h+o/L5ALpXOeZ2OYc58PkEk+MqHOfD5BJZZc2XrkKkJaJG4cEYbG5R0Zytg7gpmu5fNaVyKWMY4H0H8qQIZ71bYaTQ5ry/rAGuJaA4BpIAsXC5J37tyUpKKuxxi5OyK/3cJwO5XuuwYtNcnjlpgfMwrOG2jhg05atWnG+ATb/AEt/lZKmthHaO/0N1Ho6pU57fUzGUHHRpPc0n5Kehs9zhMsaOLnBt+Gsytel0gwroAxNaoT8TXjzurDtq4UmHF5/31APNqplrpLZpL5+xoj0amr3b+X8mQzZkfrYQNYJd/CirY5hydWJcHzAAFsjhr4rrsDjqLWhzKdnDUQJAPFzJNxxR4zbNFrM1Rpyn+uSDIAtlHHdO/dKh+bVR2bV/wC+APRSpJySdvl7mNQq1A/L1RzgXAdTGUNzE5pfAjU8ll4zbTMjqQP6pLYO5wJuBB90WnmvSaGyhAdLRaZcWk+rZXMbRqf+pdTa4ZQ0GC0QbkaNynUb1be+3eZ7doXRXbTS8tJmGgNGV1sttI3gjtb41XUv2rAgNA59j5kkrmKWNayQ9lIwLAUwJMgamYtffwXS4TZ9FzWvyg9kG1NjddLm/oo2ttcd0BV2i91u/SXgTzBACxqGANz1oJFzFOobDWwqHzVfEYgN2i2i1rW0zLsrQAJczS2t2iBxJ4rs8S9zgQyk+OIY1g1HG5HiiMrA0mYeG2bLA/rhkcAQSXtsd93rQp7NomPyn1Le8KrsvmanjAlc7s3bA6ig00WEhkB1RwgFtiYDTGnHgof8YqvxbaeZvVuyiAHAb9O1HooKrSnPBcy+VCvCnnK6ic7tgNz4xjXuLmVgKbZJOSdBvPveQVHBbOxRMtoVXNIAsw8rxru1XoGPpBrKvYpMs6HAgPdYwRDRy3yuhwmOa5lLLVfdjOzTYDJIGry0iOVo4o4SjK5CVa8bWOP2FtljKNRr2u7LywjIZEid5hrrO37iqwxlMTlogzvqOLj4jT1Q4TA1Kj8W1rQ0OxTngmZgZ/0gf18dy2qPRMgTVqht43DTjdxnlCyznqZO0bJHQpQ0EI5Tbb7joOgmOLw4GLECwgCGtkanfKHpOaDMdRfXNMfkVADUykWcDYHffci6H0GMeWsEWvcmTe9/uyzfxM2e+picGaYmWV2G8atbvnvSjknvuzPPhzn1erH9jL23t2lUfhG06hqubiWXDMjYG4TG8jedVodIRmp1YNMPz0y+HOe4RUbqTAbu7K4+rsN+G6mqalNxFemIZ2oJ0k2jRdt0sc72WoTUOjTDWhoHbBOsuOi09bB5IqahGqsHdbHn+2exSc6XSHMgi0dsDUfXcgxDy97iJd2iJud9rqrt/EU3MqU2VGlxcMvaBJyvnXuBVZ3SdoqvFGmSM5IsGgXsIGl7Lm04yxPQSrwUrpIfa1E5GnKDBcYdDgYbMEevNVKeEqFhIphjnQAGMFMHXwJtx381Vp7ZrVntaG5C0hwDZzXLW6i8QTuW90XwlZjnVn0DVqhzerdiKjwWwB276kOEgQDfWy6FClJqyW5xtbqFfOUkl6HbfhL1T8LiqLnNfJGaHB0ZhEZriZHFRdMwykaVPrnikaYJ97K57XFs5WtgCwv3KHB1qopVWVBRHWAACizI1l+0RvLjxOkAoMR2mMbVJqZG5Wl8EwDN4ABM3krZS0FbiKey8ziVuldIouN2/L3ZiVcMxrWO7fbaXtHbktGYGAW3OZsRxXRbH6IGq1tQEtDrnM7TlA3qPZuFfXeKdMd5vla3WTGg18V6hgMEym1rGtuxoaHEX4arRqpugkm05eXIr08+Puo4rxd2zyLbfRPLXeLbtM3whOul6S9YMTUuP07nH9ISXPdeo3e6NagrHklJrobY6D5KXyUFI9kW3BR4vFCk3MWzeNR9F07qKuzOouUrIsHFta4B7XER+kgHhqZjyK6LCnDVcNUxGVxZRLaJYSc35gHaIEAvzU2jhHdbhMXtBjiCMzYkQQDz3O+5Xe9B6zamzce3JSik1rsxbBe6XmX3uWz2XbrcFzdRVk27PbsOrSoRUItrftOYx+Ka94NOi2m0NjKHOMmZLiXb7x3Ad5qgP7UAeYVSntJpNzFuf0spW49pPvNvGuYbv9Kw4ze7R11KnTVosj2UJqNDZJMgC0mxOkrcxWFrF0tpHS44cIkze6x9jgUqzKpqMytMkScxBBFgQurb0ooB2aTpB03RzWrg05daT3MD1NWHUgro0dmV3dRSpvAY5ocDmJi7if0tctjaHQp1ZjeurNYGuzdlvIi5cR8lzVLpJROaH6m3iB/K6w9KsPWhzKYq5RGZ4AAPCCCd4vCfB08Ovcg62rq9RL6F/aG13NrMw7Taq2MzQ0i5IMnNy4FU8dsqh1xLqlQ1oghsk8e1DeJm/Fc50g2+W4zDPLG2AgNJAs4cufBaG1NtYjO5rnBoBuKcTHJzwfOE3qaK3Klo67ljYyG1gK9RtRzyGkgAFokg5RJy6ECV6LsfCU3UGF5e7sAQXgNy5Ru3+S8MxGLf7TVl7veFyeIF/wCVuHH1nU2Zqr3NyC2YgacBa2ngqnWS3sWflZPa52mNexm16LmtAEMJyNsBmc2eyOC7suDn5wKz7yAXFrGxecpI4bwV4zsutlx2GM9nNTLoFjAA0EyYkcSvZM1XI0PAbpOZ8DS8DvtcDTzshLJXM1SGMrHmGGz5G2bDX1BBk6PNtyiosacbQkmCWghpgTmuLf1E811uwujbXsc6o9w/PrdlkD/3DMkg8tAFj9MsJSw+MwWRoAcQHEy4kNe2fe5H0WWlp5wq5vkdXUa2jU06pRvl9DsMQKLGva3ICWvFgC4yDOgkrBwPTKlTw1FozkmmzSWjgbmJuCJmLKfG9JsJh2kOq0mO3hol2gNw0l1+4C68fxG2erhgYXEARuEctVpqTd7RMFCipK8rnpPRmpWxL8SaZY0CrPaBJDS3dBAOhKvVMzhDTWfe8flMBBg9oCf+S86wO2cVTDhhDDqoYXDK0kCHGQXCBEawrexK+NfXFSuK1cNIdDychN7DP2d40Ctp1XisY3fkV1aGEm5ySXiz1foe6jTq5AWNe9hdlDw4mDrMmbD0Ks9NKkVMFUY5sms6iCXdkF7TJJHDJHeuQxuNxdTEe0ufSoAU+qa1ozkUybhxMAkzqNLWVLEtp1T+dVfXdmgtLuznjJORkDNlsSZMA8E1pNRUnla3mY59I6SCspZeCV/ry+ph9MuktZ9f2YOZ1THAjIzKczJabFzraxGoIKyRgdoYh4dUNVwzT23FoAnc1xAg/wBIXaYnGBhz5LkuDnfqAY4MJJ1IAvroEtl4k1C/M6dIbLLAzeB2hP8AVru4nZHo7/XK5kn01OMMqVNK3a/Ze5ymD6AQZfVgQQQGye0I1Ji3cVu4bovh2OzZS478zjEzOjYGvFbuRC8Ae8QO8wtKoUKau0vmct9IdIaqWEG34RXtuQYei1gysa1g4NaG/JShVqmNYOLu6w8z9FA3Gve7JSZLjeBcxxJNgOdlVPpLTw2i7vuW/wDBvo/hjpKr16yUF3zdvpu/oXK9UNElRVMNWeAGiA8iM1pi0gamxOnFB7VSpwJFevNyDLWb7AiHxYSOdtJzsXR6wirVL2kE5TUcJtuOpAnTVWU9ROpyVvqyb6KoabdyzflZe7+nkdDgtqOoNdTDyAD2+qfTdlJ0JLO1HeZFrWhKj0oJkCs86XzPOsG3ahYOKcHAzUp5gLmXyZHukNibfJZNB/VEOBzEb4cI8SJlOUVfdE03Y09t9IHurPJdU3fFuaBxSXL7RxU1HE6mOPAckyxyUbvZGhN2I6M5RfcPkqe2R+XM7wrVEgNn3uzYaXWa/NU/UByjT6KVRSlHGKuW6ZRU85SSszPFMkgaSbc+4L0f8NMK12G2oxrpDsIf3NzkxG649Vw42afeBBdBEydTv8pHiuj6DbRqYJ1fsMcK9J1IhziA2xIPZBJk9mLazOqwvSV3yg/Q6dTV0mvjXqcXVF4F/BTV6TQ1paXT+sOaBDpNmkOMiBvAV4bIqtIcxwzAWJdo6Y+HWLzz5KSrsmoWyXDO4kvJJMu3HTmfNWLQ12tou/kR/UaCfxKxkAEagjw8Uwha7NjVM09b5TqBqjp7AG+oZ/0j6qX6fXl8Mf29xfqmnj8Uvo/YxhC7HZuJIoNa1omGkWi9pkgSZ0us+hsCkNXPPiB/C2KDabABuFhJO7xVj6F1E12LzfsQ/XtNDdXb8F7mFW6QdcWl7MrqdQEQdQ50kOEbiLHdJ8Oj23jn9e5oIeez2mjUFrTYCdxhNQw+HLierplxubA+fit7C4losAAOUD5K39Dfa18tzlV/xLi24wbfi0vc4vEbMqGpUqOpVMhNnOaQYFhJtugcF0+Cw1MYei/K0Eh0k8junSy3WG1lmbX2FRxIio0g7nMOUgnfHunxCo1HQ+UbQl6j0X4thCa41P5r7mVjNqtFai4Oa4NMS0gxlgtB56rb2v8Airh21HGhhc759+pA04QCVg4ToY5lhWa5skiQQf0xIEiwB3q9g+h1Nrs1R5fr2Q0Nbfvkn0VNHRV4LC2y7TZq+l9BUfGy3fYkzLxfTrHBg6lzaYqOdUMNBILyZEvkRfhNgqGEGLxeR7+trOFT3nSQGxeCbATw5LvsNsuiyMtJgjQkSfN0lXSVqj0e2rVJehzKn4hpQd6FP1/j3PO8H0DquMvcymJ0nMfJtvVdFT6H4eZfmeYG8NFgOF/VdEAiFNaY6SjHsv5nJrdN6yrspYrw2/kqYTZ9KnAp02NgAAgXgado39VQrbRe7MxshwzNsMxDhUhsC+tMF3c6VvFgAlxDe8x81TfiqLCcozE3JDYv3m6dTU0aKtJpFuh6O12sk5qlKfi+Xq9jHfgXVs5DZl5cC9jyA3JUygGocv6mgZB2ZkyZjRo7IcXFznGz81OHOdlu6fegCWmC0W8boqe0KlR2SkyTvDQXOjnuA52UhwD3R19XKSYDGzVd+1hyjzWN9JqbtSg5fRHoY/h2pFf+1WjTXcutL2/cA06LHFxfJJJiS4DMZOUCwugO0R7tJl9APo1q2h0aY0Zgx9TvMGeTQWSeUlWKeG6snq8K8EiLBrJHODvPMqt1NVU5yUV4c/qXw03RGn5QlVffN7ei+5zWJ9pIs2Cf0hzGHuIJzDxCHDdH67jNQtpNAkn3j4TAnxCt7d2nVwwg4eow/puG2J39W4lxnu1WB/8AnNQH/KBdcEl7hE78s5ZF9Qk9DCW85OXm7mj9ZqwjhRjGC7oqxrbQ2LQYI657nH4qjWif9LQSoX4Njm5KTXhhcJ7IAcR8Ti7M7xMDgqdbp2W0g1lGmX/G8SR3Adn0EToubxm269V3aqu3wAcoAPANACvhSpU9lEwVNVWqbykd8NmtDAWFhGt3geuhtAtO/uWNth1Fo/LfSad4Ba7uuAI++K5ZuIcbOJdzJ+pUkt+HxP8A2tEatuRknd8zQbtd02FMRvawAzpObUpYvbFRxEFpPEgWJ1A+qoA30t4Jg/WZ++4KWb7yFipjq1QvJJvbdyCdRY2p2z727fyCSySe7L1yI6brDTQfdgnyMmSDzyzI5801GtYSNwROqcrd8LRGVt0QaNXBUKDmscakAzmaA6WgEAHfIv3iOa1KWHwX/ld5P/8AouMw7nsc4H3CbQba2BWxQbIXS09qivdmLUf+N2NTGPw7f8sOeeJJA8oBWW5yaoTIAgSQJMwOZi8KziWuiAaZbNsouLXkxMaeqKupjRmobtv+8+RCFGVSLnskitKifSk6u81OMM7gphhLXWhJyW6Kc1HkykKIvN5iZJ3aKSnhRub9/YHkr5wwbGhkTYzE7jGh5JyxSjTvvYjKq1tcrhmXcB5KSniiEzgoiwqTngiKg6nZc1MNtMhalDaoOoXNUaYntOHhf5LTZiKbRa/h9YWSprNKvjkl8y6PQeprfBSl6HQU8W1WG1BwPkubp7UaPdAnvHyC1sHSxVT/AC6NQ8OwR6vgLm1ek9MvgvLyT+5rpfhLVP8A+jjBf7pL9lc0w/kSgfjGDVwngO18lUZ0c2jVdlOHcBxqPaAPIn0CunoDXA/NxFJg/UGMfUIB42H0XPn0nVm7U4W839jqUvw30bRV9RXc33QVl6u5WqbTH6Wk8zb0H1VWvtZwHaeGDg23rr6q02rs2gSyuMXUc0EgvYWsdE2aGOEafqtzWLW6XAOJwmCw9IC4c9pqP85geAVEqerqvrysvDY6dGv0ZpP8NQV+99Z+r5GhgsHVrEGnScQT775a3v4u8JW/Q6KAtb11dl90hjfL33eJHcFy7vxDxJPap4Z1og03ETxN5PnvR4P8Qq9OQW4eCQY6rLccC0x5gqUNBGG7V2Q1HTNettey8D07CbKptpCm2mwixHYdln4i3KBOut0+PwlQA5GtZa7s4pgAXnstO7xXm9Tp7inw5tYA8JgeQaPUrC2ttepXM1HgniSST56BXRptPmv76HMnUy5m30k6b5az2U203Blg+m5xY4mCTfUC4sBMcFl4f8Q8VTZkospUxMkhrnEnnnc654xNgucqtE7vvxKGwVzV1Zld7MsbS29ia7s1WoS6ZkZW3/2gLOLuR++9WTHFBCdguRZe70TtZ3KUNCeBxSsDYdEQb92qslzf6vJRtgRB+Skz95PeFZFEJCJnQ+hSzIX1PAd49UutG6P3fRWXIGdjYznw3HgEksXUbnN+G/kElllzZclsR0nHKNNAnBi9/FUGOfAuNE+Y7/mr8gxL0zwv/K9D2F0He4ND6jBLZsHEjkRAHqvJ24oZ2ySb3yi8cpOq9VodL8DlDnV8QSWwaeR3rcMn0upw1Eqabg7MjU00ajUZ8jZf0Ge1rsjWVSdDmLHNjWGk5T4krIxPR3EMn/01UkWswnyix8Fru/EPZr2nNRqzYw4AGRocwcYPdCq7W/GAZMuGp5DES/tR3f3QukNT2W83/wB/YrWg0997vw5fb7mTU6N44iW4OrHPKPQun0VrCdCcY85XClTdEhr33PgL8bxuXE7T6c42o0tdiKhBM6xHdpC5w7Uq58/WPz/Fndm/dM+qjLV6l/5/RI0R0+mS2pL5tv72PTsbsBlCp1eK2jhKLgJLbudB5BC3A7Mc4D/FXGZuKJaAQQLk6C8zpAN15bWxbnEudJJuSZJPMk3TDFP3WVMp1ZfFOXqy6OMfhhFf8V7HpOMfsek9zXYrF4jLeaTWZCRHZBI9dLKpX6T7OpOBoYOq/SevqNgjfZu+NJXCCs77hFUcXRKp4EXu9/Mt/O1lspW8tv2O+r/iHh4/K2bhgTObPJ7ov9E5/Eg5Q2ngMC3vpF3zK4AUwrNJinHTw7iqerqNbyfqdc/8QMc4Q2qKTfhpUqTQO7s5vVV29J8Yf/28T/8A1qDnuKwGN+5VhjY3geauUYrsMrnJ9ps1tv4qoA12IruDRA/Mfx33v3lCduYmMvX1ojTrqkcrZ1lXG/78kbg60yJAP6hY6G+5PJCsyarinuMuMkCJMkwZ3meJQVKs7hfhAHkAAoxKe6WQWCFU7wO+/wDBRtIO5RyUbH9ygyRcDxwB5/YUpfazflHyVVtY8T6KQ4s7yQO7+yg0MhqHl4IMyVSr/q8k2bkVNCEXckJdyCd1Qb58kolMBsw5J5TAJFqYizSdwj+fkpabu778FTaO5SNYNQ2fJSTItFhw7vJAQdwHkm1/t/dM5o327z8lMiZuM9824ceCSbFDtHtDd8u9JZpc2Xx5FUMsO5RVRxgeMKVjmwLbuCie3+m333K0Se5Vc3mB3BHSBG8n75p3UyDu+/NM2lO71UcSzIOq88PkfmFEH/6vNGaY5oCB92RYSZGY+4/hOPuyKAkRzQFxGOCWVOAjaPuyYrgimpAxO1SBqZBsENUrAkApWhBETQpmk7/mhA5qRveoEgoSlE0TokQiwXFISMcU8hMUxBN70TYUBb3/AH4p223JDLjfHv0/lE5x5ed1VZXjipPaD9n+yLCDqd1/BRRxRF29C+pyPr9E7AIFPPcoweSYjkmBLASI71DPMR97lID/AFeqBDiOPqR80i2//abNz8/qkaoGqYBg6kEeQTZj8XkAovahz9B/KTcZ3juITuKxTxT4cbHyHBJNiq3aNz5DgkqJcy5cisysIF4tzROqN+5SSTVR2BwVyN1QcfmkKgTJJcRhghzUb9yonFv3KSSXEY1EbMEpHFJJHEY8R2vGsp+tHH5pJIzYYhtqjl5KVtUHf806SebIuKH60cfmjbWbx9CmSQ5sSgghXb9yjGIZx9CnSSzY8UEK7ePoUXtLRv8AQpJJZsMUL25vxeh/lH7S34vQpJJ8Rhghvam8fRG3FM1n0/skkjNhgiRtZnH0SOMYLZvQpJIzYYgGs37n6IRiW8R/y+iSSamwwQzcS3iPVIYofcpJJcRhghe0N3n5oDimz9ZSSTzYsES067TwHmnfVbpafH6JJJ8RiwREXt3x9+CiNRu53p/ZJJPNjwRWxBGY3HkeCdJJUubuWKKsf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4100" name="AutoShape 11" descr="data:image/jpeg;base64,/9j/4AAQSkZJRgABAQAAAQABAAD/2wCEAAkGBxQTEhUUEhQWFhUXGBwYGBgYGBgaHBwYGBwcHBwaHBwaHCggHxwlHB0cITEhJSksLi4uGB8zODMsNygtLisBCgoKDg0OGxAQGy8kICQsLCw0LCwvLi0sLDQsLCwsLCwsLC4sNSwsLCwsLCwsLCwsNCwsLCwsLCwsLCwsLCwsLP/AABEIALcBEwMBIgACEQEDEQH/xAAbAAABBQEBAAAAAAAAAAAAAAACAAEDBAUGB//EAEIQAAEDAgMEBwYFAgYBBAMAAAEAAhEDIQQSMQVBUWEGEyJxgZGhFDJSsdHwByNCksFi4RUzcoKi8VMkQ8LSFkST/8QAGgEAAgMBAQAAAAAAAAAAAAAAAAECAwQFBv/EADgRAAIBAwICCAQGAAYDAAAAAAABAgMREgQhEzEFIkFRYXGR0TKBocEGFBWx4fA0QlJigvEjJDP/2gAMAwEAAhEDEQA/AFhcMzIzsN90fpHAKduHZ8Df2hVMJi25G3/SN3IKX2xvNetUNjjOW5Z9mZ8Df2j6J/ZmfA39oVb20c0/tnIo4Ysy17Mz4GftH0RDDM+Bv7R9FUbjP6SiGM5FGA8y17Mz4G/tH0SGHZ8DP2j6Kqcby9U3t3IeaXDDMuez0/gZ+1qIYZnwM/aPoqH+IHl5pDaB/p+/FPhoMy/7Mz4GftH0TjDU/gZ+0fRZ52geICX+Ini31Rw0GZoDDU/gZ+0fRP7NT+Bn7R9FnDaJ4jyS/wAS5jyS4aDM0RhqfwM/aPon9mp/Az9o+iyXY+f1FCcdzKfDQuIbHs1P4GftH0TjC0/gZ+0fRYwx/M+aYY88/NHDQcQ2xhafwM/aPon9mp/Az9o+ixP8RPE+aY7QKXDQ+Ibns1P4GftH0S9np/Az9rfosE48pvbylw4i4jN/2en8DP2tTdTS+Fn7WrAOOKY413FGEQ4jN/qqXws8mpdTS+Fnk36LnzjXcUJxZ4+qWEQzZ0OSl8LP2j6Ifyfgb+wfRc8cSeKH2g8UYxDNnRE0fgb+0fRAatIf+239rfosA10Iqyi0O4M5G+K1L/xs8m/RC6rT/wDHT/aPosYVHRE24ImlTUI9xF1Gahrs+Cn+wfROa1P/AMdP9oWWSnc5S4ce4XEZS2rUb1ruwzd+kcAnWdtKv+Y7w+QSWGcY5M0RlKyJsPiTlbfcPkpPaDxKpUD2R3D5KRalPYotuWfaDxKXXniVWlFKMxWLHXFLrear5k+ZLNjsT9al1ihDk5KMwsTCon6xQZkpSyCxP1iWdQSkHIyCxYzps6hlFKMgsS502dRlyeUZBYkzpZ1GnARkOxJmTZkJCUJZBYPMlKCE6LhYNNKZNCLhYKUpQKVjQWk8IjxSbHYEFIuQFqmdQIaCQRN2yCJFxmE6iREpZBYAKVhAULQjqi/AQPkCVJSsJokFaELq0qFJSzFiF1yc1lGUwCWQWMvHu/MPh8gkhx7fzD4fIJLFJ9ZmiK2JqJ7Le4fJSKGiey3uHyUmZaU9ilrckSBQynBTuFgkpCSeUXAcBOoy5G1yLgOnACHOnDkXAKE5ahzJSi4BQnhAiCLgOERKYBIt4ouA4P3Cee5DEJyErgKSnzcU2RIIuA5KaU6Yu4wi4DBxT5p3hIJAXRcBHvClpNJa7wv4qMtWjgcA8h4c14BygWI/W0GCbG0+SjJ2JRVyTYGzRXc9rpBiWntRIicxDSBaV0mJqUTRbQq16LnMp5A4luVoDpDc4aXWAHBYnR7A1C6szI69CraL+4Y1HGPMLJfg3QI/UHWtq0kER96rLNZzs5WsaIvGPI3G7Iwxw9fEhza7WhuV1Ah5b2oOh7JkjcRAXMNr5xmiLC3+0cl1HQvZxbSxk0x/lNmQP0vBg27zdB0ywGSqHUx2eqYTce8e+CeGm7vU4XhUcZTv/URn1oJqNv6zm5TG6MCUmhaSgCETDxskBKWQb59ECMbaDvzHXG75BJHjR2zc7t3IJLJL4mXrkSUj2W9w+SMFQ0T2R3DhwUs960p7FLCSDgmCIpgO0pNKEeCMFIBN7k5TSiRcBCEQTAIphAChLL92Tg8k48UAID7hGPuFEPDzUglFwHHJG0IAecffNemdHujGHxNCnVDAyxDgQSSQQJu/Sx81VVrKmrssp03N2R5shcN8heoYzoDhXOltfq92UFsSLbzKjP4Y092Id4sB/wDkqfztJ9pZ+WmeaAH7/wCk4C9Qwf4cMY6TWz2iDTtqL+93jxWxguiVFmoBG4ZYjxlKWtprluSWll2ni5pEn/tCGnkvfXbJo72/8ncxrPMrzT8QthU6FVnUtd+YHOdcu7WbnPFOlq41JY2FU07irnHZeP8AP0Wr0b2KcVVNIODTlLgTcW3eqsnY4pua17H1Mwcew+BDY1/LtM8dxRy1klmF902IqVQ7WJu0q2pU2aXMhCnvubdP8N6ggmrTMOFoMFu8XGq6PF9HqsDqhhRd2fOyo4HtSyIfw1mb6LnaPSiqOzLg0CxOZxJkb3boMyeCkwm2a9SC13ai4NYBogncBredOF7W581VnzZthhHkbLujmIz1Cz2ENILac4dxcLjLnPWdoQLgReOCAdG8UGNDX4APl+c+yuLTmiIHWiDOabmZGiiZiq3vPqAGLZXvcPKAN53cFWxGNxI7QqNAbvLn92mhsZ0+SrdGS3uT4iNml0eq9a4udhOpOaGDDQ/TsS8vgwdbX5J9q9G3VqIpiqaegOQZWloABGVpuLEw6YlczsfatatVbnquIIJBY+NASOzlgrdp42oD7zxLHECo4NkhzALiYHaPkpKjKLvci6kWrGVjOgVCmHGpiQwatzlogeJF+fovNy46r0zpTsxtXBvrC9RmX3SC2M1+2Wyey4nyXmznneP5W/Syk08ncx10k1ZAi++PvvSb3n78U88vT6Ii8cIn73rUZzHx/wDmG/D5Dmklj4znXd8gkskubL1yCoCze4fJH97lFR90G+g+Skb3fNaEUsMd3onjeUwSypgODzSA700c/vzRCPLvQATUbVGHfcIvNABSOadiEAff/SmbQMZrAf627+Uz6JNpcxpN8gHFMXDitDD7KDverUh/ucT6Nj1WgzYNICTXEDWA0epeq3Vgu0mqUn2GCwz9/VEB3/fiuopdH6Doh7782k2/2fzvT1uioPuOqD/UAfKIUePDvJcCZl9HdpGhWD202v8A6XNBPe0wXN1ns6wvUBjsXlpinQpMMguaS4hoMSSRE3doN4XGYToc9pzGqWkTGWxkbgZMFVcD0rfhw4U2VXZoJdWLnaTpDLa8Vh1UFUleJqoXirSOi6WY/Hlr6JoB9Nwyk02PfDjexkG3GI+Sz+gIxIdVpvbWptZ7vZcwHtsi5tJaXCCOPBZVTp1iieyAZ0y0nnXnEK1T6TYuqcraIBgn9TY3al3oqJQ6iVlt2lqfWvc1sX0txtGq9oAe0PLWh7Ilo35hl/ldng9pVjhzVqUmtdlzBocTNibw0kXjibrzOvtus1xDmUmutOY6f84V7D9KKrAC6tQaBbRxvHgNOajwZvdbBxIp2NHpH0tx1LK2nRGYtkxSqug8LxPfHFYmE25ja5mq14gAf5Ud9svFdVsnpRVeyRkrXIzCWjjEAuHqrb+lZb77aY73/wBlZCEo72E2mclS2vizmnO2HOEdUIgEgfpnRTVto1TABcy15aJPO40mV6DsjaXXNzRGkRvBAM+q4L8SKkYxght8NMkAmWvdvI0uiWow5onR03FkoxfMHA44ueGOu4k3gCwaTuGsjyWpjqtJj6TWun8xs9suJBkRAHfx0Xn+AqRiKLg0Q+rBOUSZ3C2s8LruNq1+rDHii5tNlWmTDGskl8aEydd/EpwqOSyJV6DpT4fN+BaxOKNNrScxzvDWl1NoAzWFiJ80OLw5q0yKh7BkXeBrYw3XyWBjNtMrdWxlM05r0yXueXH3pMAggcNd+i6DaDOqdla1rhAJfUqBrQTuIkTH8q6E4z3RTUpzptRkrM584ajhsRh2A5WOzhx6x4ENbaCTIsVfrbVwzazHMAcBTfOVpdPbp6udr3rnenG16bDhnudTcWOq5uqAPZfTyjvM81zOyOkTavWFrS3KwxmIvmc2wA7uKz1a007QVzZQ0tOUcqra8D2LB4upicHWGHgVZGQHITbJ+k9kCLD+y8nJyyDFjB0Xon4TYovbUJgXPybxK4rpBhjTrVGuDQcxIvqCZBHKFp0FRu6lzMGvhFS6nIzw7kO+Uiyfv6qINcbz4DT5IH5h+o/L5ALpXOeZ2OYc58PkEk+MqHOfD5BJZZc2XrkKkJaJG4cEYbG5R0Zytg7gpmu5fNaVyKWMY4H0H8qQIZ71bYaTQ5ry/rAGuJaA4BpIAsXC5J37tyUpKKuxxi5OyK/3cJwO5XuuwYtNcnjlpgfMwrOG2jhg05atWnG+ATb/AEt/lZKmthHaO/0N1Ho6pU57fUzGUHHRpPc0n5Kehs9zhMsaOLnBt+Gsytel0gwroAxNaoT8TXjzurDtq4UmHF5/31APNqplrpLZpL5+xoj0amr3b+X8mQzZkfrYQNYJd/CirY5hydWJcHzAAFsjhr4rrsDjqLWhzKdnDUQJAPFzJNxxR4zbNFrM1Rpyn+uSDIAtlHHdO/dKh+bVR2bV/wC+APRSpJySdvl7mNQq1A/L1RzgXAdTGUNzE5pfAjU8ll4zbTMjqQP6pLYO5wJuBB90WnmvSaGyhAdLRaZcWk+rZXMbRqf+pdTa4ZQ0GC0QbkaNynUb1be+3eZ7doXRXbTS8tJmGgNGV1sttI3gjtb41XUv2rAgNA59j5kkrmKWNayQ9lIwLAUwJMgamYtffwXS4TZ9FzWvyg9kG1NjddLm/oo2ttcd0BV2i91u/SXgTzBACxqGANz1oJFzFOobDWwqHzVfEYgN2i2i1rW0zLsrQAJczS2t2iBxJ4rs8S9zgQyk+OIY1g1HG5HiiMrA0mYeG2bLA/rhkcAQSXtsd93rQp7NomPyn1Le8KrsvmanjAlc7s3bA6ig00WEhkB1RwgFtiYDTGnHgof8YqvxbaeZvVuyiAHAb9O1HooKrSnPBcy+VCvCnnK6ic7tgNz4xjXuLmVgKbZJOSdBvPveQVHBbOxRMtoVXNIAsw8rxru1XoGPpBrKvYpMs6HAgPdYwRDRy3yuhwmOa5lLLVfdjOzTYDJIGry0iOVo4o4SjK5CVa8bWOP2FtljKNRr2u7LywjIZEid5hrrO37iqwxlMTlogzvqOLj4jT1Q4TA1Kj8W1rQ0OxTngmZgZ/0gf18dy2qPRMgTVqht43DTjdxnlCyznqZO0bJHQpQ0EI5Tbb7joOgmOLw4GLECwgCGtkanfKHpOaDMdRfXNMfkVADUykWcDYHffci6H0GMeWsEWvcmTe9/uyzfxM2e+picGaYmWV2G8atbvnvSjknvuzPPhzn1erH9jL23t2lUfhG06hqubiWXDMjYG4TG8jedVodIRmp1YNMPz0y+HOe4RUbqTAbu7K4+rsN+G6mqalNxFemIZ2oJ0k2jRdt0sc72WoTUOjTDWhoHbBOsuOi09bB5IqahGqsHdbHn+2exSc6XSHMgi0dsDUfXcgxDy97iJd2iJud9rqrt/EU3MqU2VGlxcMvaBJyvnXuBVZ3SdoqvFGmSM5IsGgXsIGl7Lm04yxPQSrwUrpIfa1E5GnKDBcYdDgYbMEevNVKeEqFhIphjnQAGMFMHXwJtx381Vp7ZrVntaG5C0hwDZzXLW6i8QTuW90XwlZjnVn0DVqhzerdiKjwWwB276kOEgQDfWy6FClJqyW5xtbqFfOUkl6HbfhL1T8LiqLnNfJGaHB0ZhEZriZHFRdMwykaVPrnikaYJ97K57XFs5WtgCwv3KHB1qopVWVBRHWAACizI1l+0RvLjxOkAoMR2mMbVJqZG5Wl8EwDN4ABM3krZS0FbiKey8ziVuldIouN2/L3ZiVcMxrWO7fbaXtHbktGYGAW3OZsRxXRbH6IGq1tQEtDrnM7TlA3qPZuFfXeKdMd5vla3WTGg18V6hgMEym1rGtuxoaHEX4arRqpugkm05eXIr08+Puo4rxd2zyLbfRPLXeLbtM3whOul6S9YMTUuP07nH9ISXPdeo3e6NagrHklJrobY6D5KXyUFI9kW3BR4vFCk3MWzeNR9F07qKuzOouUrIsHFta4B7XER+kgHhqZjyK6LCnDVcNUxGVxZRLaJYSc35gHaIEAvzU2jhHdbhMXtBjiCMzYkQQDz3O+5Xe9B6zamzce3JSik1rsxbBe6XmX3uWz2XbrcFzdRVk27PbsOrSoRUItrftOYx+Ka94NOi2m0NjKHOMmZLiXb7x3Ad5qgP7UAeYVSntJpNzFuf0spW49pPvNvGuYbv9Kw4ze7R11KnTVosj2UJqNDZJMgC0mxOkrcxWFrF0tpHS44cIkze6x9jgUqzKpqMytMkScxBBFgQurb0ooB2aTpB03RzWrg05daT3MD1NWHUgro0dmV3dRSpvAY5ocDmJi7if0tctjaHQp1ZjeurNYGuzdlvIi5cR8lzVLpJROaH6m3iB/K6w9KsPWhzKYq5RGZ4AAPCCCd4vCfB08Ovcg62rq9RL6F/aG13NrMw7Taq2MzQ0i5IMnNy4FU8dsqh1xLqlQ1oghsk8e1DeJm/Fc50g2+W4zDPLG2AgNJAs4cufBaG1NtYjO5rnBoBuKcTHJzwfOE3qaK3Klo67ljYyG1gK9RtRzyGkgAFokg5RJy6ECV6LsfCU3UGF5e7sAQXgNy5Ru3+S8MxGLf7TVl7veFyeIF/wCVuHH1nU2Zqr3NyC2YgacBa2ngqnWS3sWflZPa52mNexm16LmtAEMJyNsBmc2eyOC7suDn5wKz7yAXFrGxecpI4bwV4zsutlx2GM9nNTLoFjAA0EyYkcSvZM1XI0PAbpOZ8DS8DvtcDTzshLJXM1SGMrHmGGz5G2bDX1BBk6PNtyiosacbQkmCWghpgTmuLf1E811uwujbXsc6o9w/PrdlkD/3DMkg8tAFj9MsJSw+MwWRoAcQHEy4kNe2fe5H0WWlp5wq5vkdXUa2jU06pRvl9DsMQKLGva3ICWvFgC4yDOgkrBwPTKlTw1FozkmmzSWjgbmJuCJmLKfG9JsJh2kOq0mO3hol2gNw0l1+4C68fxG2erhgYXEARuEctVpqTd7RMFCipK8rnpPRmpWxL8SaZY0CrPaBJDS3dBAOhKvVMzhDTWfe8flMBBg9oCf+S86wO2cVTDhhDDqoYXDK0kCHGQXCBEawrexK+NfXFSuK1cNIdDychN7DP2d40Ctp1XisY3fkV1aGEm5ySXiz1foe6jTq5AWNe9hdlDw4mDrMmbD0Ks9NKkVMFUY5sms6iCXdkF7TJJHDJHeuQxuNxdTEe0ufSoAU+qa1ozkUybhxMAkzqNLWVLEtp1T+dVfXdmgtLuznjJORkDNlsSZMA8E1pNRUnla3mY59I6SCspZeCV/ry+ph9MuktZ9f2YOZ1THAjIzKczJabFzraxGoIKyRgdoYh4dUNVwzT23FoAnc1xAg/wBIXaYnGBhz5LkuDnfqAY4MJJ1IAvroEtl4k1C/M6dIbLLAzeB2hP8AVru4nZHo7/XK5kn01OMMqVNK3a/Ze5ymD6AQZfVgQQQGye0I1Ji3cVu4bovh2OzZS478zjEzOjYGvFbuRC8Ae8QO8wtKoUKau0vmct9IdIaqWEG34RXtuQYei1gysa1g4NaG/JShVqmNYOLu6w8z9FA3Gve7JSZLjeBcxxJNgOdlVPpLTw2i7vuW/wDBvo/hjpKr16yUF3zdvpu/oXK9UNElRVMNWeAGiA8iM1pi0gamxOnFB7VSpwJFevNyDLWb7AiHxYSOdtJzsXR6wirVL2kE5TUcJtuOpAnTVWU9ROpyVvqyb6KoabdyzflZe7+nkdDgtqOoNdTDyAD2+qfTdlJ0JLO1HeZFrWhKj0oJkCs86XzPOsG3ahYOKcHAzUp5gLmXyZHukNibfJZNB/VEOBzEb4cI8SJlOUVfdE03Y09t9IHurPJdU3fFuaBxSXL7RxU1HE6mOPAckyxyUbvZGhN2I6M5RfcPkqe2R+XM7wrVEgNn3uzYaXWa/NU/UByjT6KVRSlHGKuW6ZRU85SSszPFMkgaSbc+4L0f8NMK12G2oxrpDsIf3NzkxG649Vw42afeBBdBEydTv8pHiuj6DbRqYJ1fsMcK9J1IhziA2xIPZBJk9mLazOqwvSV3yg/Q6dTV0mvjXqcXVF4F/BTV6TQ1paXT+sOaBDpNmkOMiBvAV4bIqtIcxwzAWJdo6Y+HWLzz5KSrsmoWyXDO4kvJJMu3HTmfNWLQ12tou/kR/UaCfxKxkAEagjw8Uwha7NjVM09b5TqBqjp7AG+oZ/0j6qX6fXl8Mf29xfqmnj8Uvo/YxhC7HZuJIoNa1omGkWi9pkgSZ0us+hsCkNXPPiB/C2KDabABuFhJO7xVj6F1E12LzfsQ/XtNDdXb8F7mFW6QdcWl7MrqdQEQdQ50kOEbiLHdJ8Oj23jn9e5oIeez2mjUFrTYCdxhNQw+HLierplxubA+fit7C4losAAOUD5K39Dfa18tzlV/xLi24wbfi0vc4vEbMqGpUqOpVMhNnOaQYFhJtugcF0+Cw1MYei/K0Eh0k8junSy3WG1lmbX2FRxIio0g7nMOUgnfHunxCo1HQ+UbQl6j0X4thCa41P5r7mVjNqtFai4Oa4NMS0gxlgtB56rb2v8Airh21HGhhc759+pA04QCVg4ToY5lhWa5skiQQf0xIEiwB3q9g+h1Nrs1R5fr2Q0Nbfvkn0VNHRV4LC2y7TZq+l9BUfGy3fYkzLxfTrHBg6lzaYqOdUMNBILyZEvkRfhNgqGEGLxeR7+trOFT3nSQGxeCbATw5LvsNsuiyMtJgjQkSfN0lXSVqj0e2rVJehzKn4hpQd6FP1/j3PO8H0DquMvcymJ0nMfJtvVdFT6H4eZfmeYG8NFgOF/VdEAiFNaY6SjHsv5nJrdN6yrspYrw2/kqYTZ9KnAp02NgAAgXgado39VQrbRe7MxshwzNsMxDhUhsC+tMF3c6VvFgAlxDe8x81TfiqLCcozE3JDYv3m6dTU0aKtJpFuh6O12sk5qlKfi+Xq9jHfgXVs5DZl5cC9jyA3JUygGocv6mgZB2ZkyZjRo7IcXFznGz81OHOdlu6fegCWmC0W8boqe0KlR2SkyTvDQXOjnuA52UhwD3R19XKSYDGzVd+1hyjzWN9JqbtSg5fRHoY/h2pFf+1WjTXcutL2/cA06LHFxfJJJiS4DMZOUCwugO0R7tJl9APo1q2h0aY0Zgx9TvMGeTQWSeUlWKeG6snq8K8EiLBrJHODvPMqt1NVU5yUV4c/qXw03RGn5QlVffN7ei+5zWJ9pIs2Cf0hzGHuIJzDxCHDdH67jNQtpNAkn3j4TAnxCt7d2nVwwg4eow/puG2J39W4lxnu1WB/8AnNQH/KBdcEl7hE78s5ZF9Qk9DCW85OXm7mj9ZqwjhRjGC7oqxrbQ2LQYI657nH4qjWif9LQSoX4Njm5KTXhhcJ7IAcR8Ti7M7xMDgqdbp2W0g1lGmX/G8SR3Adn0EToubxm269V3aqu3wAcoAPANACvhSpU9lEwVNVWqbykd8NmtDAWFhGt3geuhtAtO/uWNth1Fo/LfSad4Ba7uuAI++K5ZuIcbOJdzJ+pUkt+HxP8A2tEatuRknd8zQbtd02FMRvawAzpObUpYvbFRxEFpPEgWJ1A+qoA30t4Jg/WZ++4KWb7yFipjq1QvJJvbdyCdRY2p2z727fyCSySe7L1yI6brDTQfdgnyMmSDzyzI5801GtYSNwROqcrd8LRGVt0QaNXBUKDmscakAzmaA6WgEAHfIv3iOa1KWHwX/ld5P/8AouMw7nsc4H3CbQba2BWxQbIXS09qivdmLUf+N2NTGPw7f8sOeeJJA8oBWW5yaoTIAgSQJMwOZi8KziWuiAaZbNsouLXkxMaeqKupjRmobtv+8+RCFGVSLnskitKifSk6u81OMM7gphhLXWhJyW6Kc1HkykKIvN5iZJ3aKSnhRub9/YHkr5wwbGhkTYzE7jGh5JyxSjTvvYjKq1tcrhmXcB5KSniiEzgoiwqTngiKg6nZc1MNtMhalDaoOoXNUaYntOHhf5LTZiKbRa/h9YWSprNKvjkl8y6PQeprfBSl6HQU8W1WG1BwPkubp7UaPdAnvHyC1sHSxVT/AC6NQ8OwR6vgLm1ek9MvgvLyT+5rpfhLVP8A+jjBf7pL9lc0w/kSgfjGDVwngO18lUZ0c2jVdlOHcBxqPaAPIn0CunoDXA/NxFJg/UGMfUIB42H0XPn0nVm7U4W839jqUvw30bRV9RXc33QVl6u5WqbTH6Wk8zb0H1VWvtZwHaeGDg23rr6q02rs2gSyuMXUc0EgvYWsdE2aGOEafqtzWLW6XAOJwmCw9IC4c9pqP85geAVEqerqvrysvDY6dGv0ZpP8NQV+99Z+r5GhgsHVrEGnScQT775a3v4u8JW/Q6KAtb11dl90hjfL33eJHcFy7vxDxJPap4Z1og03ETxN5PnvR4P8Qq9OQW4eCQY6rLccC0x5gqUNBGG7V2Q1HTNettey8D07CbKptpCm2mwixHYdln4i3KBOut0+PwlQA5GtZa7s4pgAXnstO7xXm9Tp7inw5tYA8JgeQaPUrC2ttepXM1HgniSST56BXRptPmv76HMnUy5m30k6b5az2U203Blg+m5xY4mCTfUC4sBMcFl4f8Q8VTZkospUxMkhrnEnnnc654xNgucqtE7vvxKGwVzV1Zld7MsbS29ia7s1WoS6ZkZW3/2gLOLuR++9WTHFBCdguRZe70TtZ3KUNCeBxSsDYdEQb92qslzf6vJRtgRB+Skz95PeFZFEJCJnQ+hSzIX1PAd49UutG6P3fRWXIGdjYznw3HgEksXUbnN+G/kElllzZclsR0nHKNNAnBi9/FUGOfAuNE+Y7/mr8gxL0zwv/K9D2F0He4ND6jBLZsHEjkRAHqvJ24oZ2ySb3yi8cpOq9VodL8DlDnV8QSWwaeR3rcMn0upw1Eqabg7MjU00ajUZ8jZf0Ge1rsjWVSdDmLHNjWGk5T4krIxPR3EMn/01UkWswnyix8Fru/EPZr2nNRqzYw4AGRocwcYPdCq7W/GAZMuGp5DES/tR3f3QukNT2W83/wB/YrWg0997vw5fb7mTU6N44iW4OrHPKPQun0VrCdCcY85XClTdEhr33PgL8bxuXE7T6c42o0tdiKhBM6xHdpC5w7Uq58/WPz/Fndm/dM+qjLV6l/5/RI0R0+mS2pL5tv72PTsbsBlCp1eK2jhKLgJLbudB5BC3A7Mc4D/FXGZuKJaAQQLk6C8zpAN15bWxbnEudJJuSZJPMk3TDFP3WVMp1ZfFOXqy6OMfhhFf8V7HpOMfsek9zXYrF4jLeaTWZCRHZBI9dLKpX6T7OpOBoYOq/SevqNgjfZu+NJXCCs77hFUcXRKp4EXu9/Mt/O1lspW8tv2O+r/iHh4/K2bhgTObPJ7ov9E5/Eg5Q2ngMC3vpF3zK4AUwrNJinHTw7iqerqNbyfqdc/8QMc4Q2qKTfhpUqTQO7s5vVV29J8Yf/28T/8A1qDnuKwGN+5VhjY3geauUYrsMrnJ9ps1tv4qoA12IruDRA/Mfx33v3lCduYmMvX1ojTrqkcrZ1lXG/78kbg60yJAP6hY6G+5PJCsyarinuMuMkCJMkwZ3meJQVKs7hfhAHkAAoxKe6WQWCFU7wO+/wDBRtIO5RyUbH9ygyRcDxwB5/YUpfazflHyVVtY8T6KQ4s7yQO7+yg0MhqHl4IMyVSr/q8k2bkVNCEXckJdyCd1Qb58kolMBsw5J5TAJFqYizSdwj+fkpabu778FTaO5SNYNQ2fJSTItFhw7vJAQdwHkm1/t/dM5o327z8lMiZuM9824ceCSbFDtHtDd8u9JZpc2Xx5FUMsO5RVRxgeMKVjmwLbuCie3+m333K0Se5Vc3mB3BHSBG8n75p3UyDu+/NM2lO71UcSzIOq88PkfmFEH/6vNGaY5oCB92RYSZGY+4/hOPuyKAkRzQFxGOCWVOAjaPuyYrgimpAxO1SBqZBsENUrAkApWhBETQpmk7/mhA5qRveoEgoSlE0TokQiwXFISMcU8hMUxBN70TYUBb3/AH4p223JDLjfHv0/lE5x5ed1VZXjipPaD9n+yLCDqd1/BRRxRF29C+pyPr9E7AIFPPcoweSYjkmBLASI71DPMR97lID/AFeqBDiOPqR80i2//abNz8/qkaoGqYBg6kEeQTZj8XkAovahz9B/KTcZ3juITuKxTxT4cbHyHBJNiq3aNz5DgkqJcy5cisysIF4tzROqN+5SSTVR2BwVyN1QcfmkKgTJJcRhghzUb9yonFv3KSSXEY1EbMEpHFJJHEY8R2vGsp+tHH5pJIzYYhtqjl5KVtUHf806SebIuKH60cfmjbWbx9CmSQ5sSgghXb9yjGIZx9CnSSzY8UEK7ePoUXtLRv8AQpJJZsMUL25vxeh/lH7S34vQpJJ8Rhghvam8fRG3FM1n0/skkjNhgiRtZnH0SOMYLZvQpJIzYYgGs37n6IRiW8R/y+iSSamwwQzcS3iPVIYofcpJJcRhghe0N3n5oDimz9ZSSTzYsES067TwHmnfVbpafH6JJJ8RiwREXt3x9+CiNRu53p/ZJJPNjwRWxBGY3HkeCdJJUubuWKKsf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4101" name="Picture 9" descr="http://www.eeb.org/tasks/sites/EEB/assets/Image/cartoon_EEB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373188"/>
            <a:ext cx="4762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05800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existence zemědělské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19" y="1628775"/>
            <a:ext cx="9252520" cy="42037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000" dirty="0" smtClean="0"/>
              <a:t>zajištění bezpečných podmínek zásobování potravinami z vlastních zdrojů tak, aby byla minimalizována závislost na dovozech, alespoň co se týče základních potřeb;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000" dirty="0" smtClean="0"/>
              <a:t>udržení rodinných farem, osídlení venkova;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000" dirty="0" smtClean="0"/>
              <a:t>podíl zemědělství na národním produktu i na zaměstnaném obyvatelstvu trvale klesá, a tento zcela přirozený trend je nutné podpořit;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000" dirty="0" smtClean="0"/>
              <a:t>zajištění cenové stability zemědělských výrobků, neboť úroveň cenové hladiny potravin má výrazný vliv na celkovou inflaci v ekonomice a tedy i na vývoj životních nákladů. V souvislosti s tímto nelze pominout ani fakt, že cenová hladina zemědělských produktů výrazně ovlivňuje úroveň důchodů zemědělců;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000" dirty="0" smtClean="0"/>
              <a:t>produktivita práce roste v zemědělství zpravidla pomaleji nežli v ostatních odvětvích, což se samozřejmě musí odrazit i v pomalejším růstu důchodů v zemědělství.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44824"/>
            <a:ext cx="91440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Mechanismus SZP zasahuje značně propracovaným systémem nástrojů do situace v jednotlivých segmentech zemědělského trhu. Je složen ze tří základních prvků:</a:t>
            </a:r>
            <a:br>
              <a:rPr lang="cs-CZ" sz="2400" b="0" dirty="0" smtClean="0">
                <a:solidFill>
                  <a:schemeClr val="tx1"/>
                </a:solidFill>
                <a:latin typeface="+mn-lt"/>
              </a:rPr>
            </a:b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400" b="0" dirty="0" smtClean="0">
                <a:solidFill>
                  <a:schemeClr val="tx1"/>
                </a:solidFill>
                <a:latin typeface="+mn-lt"/>
              </a:rPr>
            </a:br>
            <a:endParaRPr lang="cs-CZ" sz="2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429000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z organizace jednotlivých dílčích trhů zemědělských produktů a s tím související jednotné cenové politiky (tzv. společná tržní organizace),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jednotná pravidla pro zahraniční obchod (dovozy)  ze třetích zemí,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400" smtClean="0"/>
              <a:t>z opatření podporujících strukturální změny v zemědělství.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14340" name="Rectangle 4"/>
          <p:cNvSpPr>
            <a:spLocks noRot="1" noChangeArrowheads="1"/>
          </p:cNvSpPr>
          <p:nvPr/>
        </p:nvSpPr>
        <p:spPr bwMode="auto">
          <a:xfrm>
            <a:off x="266700" y="188913"/>
            <a:ext cx="8305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cs-CZ" altLang="cs-CZ" sz="3600" b="1">
                <a:solidFill>
                  <a:schemeClr val="accent1"/>
                </a:solidFill>
                <a:latin typeface="Bookman Old Style" panose="02050604050505020204" pitchFamily="18" charset="0"/>
              </a:rPr>
              <a:t>Regulační nástroje a mechanismy SZP:</a:t>
            </a:r>
            <a:endParaRPr lang="cs-CZ" altLang="cs-CZ" sz="4400" b="1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35280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Společná organizace trhu (SOT)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512" y="1772816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cs-CZ" altLang="cs-CZ" dirty="0" smtClean="0">
                <a:latin typeface="+mn-lt"/>
              </a:rPr>
              <a:t>Do roku 2007 se v Evropské unii uplatňovalo 21 SOT, které se týkaly různých zemědělských produktů  živočišné nebo rostlinné povahy (např. rýže, obilí, cukru, mléka a mléčných výrobků, hovězího a telecího masa atd.), jejichž ceny by za předpokladu fungování volného trhu nepokrývaly produkční náklady.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b="1" dirty="0" smtClean="0">
                <a:latin typeface="+mn-lt"/>
              </a:rPr>
              <a:t>Dnes existuje jedna společná </a:t>
            </a:r>
            <a:r>
              <a:rPr lang="cs-CZ" altLang="cs-CZ" b="1" dirty="0">
                <a:latin typeface="+mn-lt"/>
              </a:rPr>
              <a:t>organizace trhů - </a:t>
            </a:r>
            <a:r>
              <a:rPr lang="cs-CZ" altLang="cs-CZ" dirty="0" smtClean="0">
                <a:latin typeface="+mn-lt"/>
              </a:rPr>
              <a:t>zahrnuje </a:t>
            </a:r>
            <a:r>
              <a:rPr lang="cs-CZ" altLang="cs-CZ" dirty="0">
                <a:latin typeface="+mn-lt"/>
              </a:rPr>
              <a:t>celou řadu mechanismů, jimiž se v EU řídí výroba a obchod s těmito produkty. Tyto mechanismy poskytují různé záruky v závislosti na charakteristikách daných produktů. Tržní opatření společné organizace trhů patří do prvního pilíře SZP.</a:t>
            </a:r>
            <a:endParaRPr lang="cs-CZ" altLang="cs-CZ" dirty="0" smtClean="0"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35280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Společná organizace trhu (SOT)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2840" y="1484784"/>
            <a:ext cx="9144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u="sng" dirty="0" smtClean="0">
                <a:latin typeface="+mn-lt"/>
              </a:rPr>
              <a:t>Dvojí rozměr SOT: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smtClean="0">
                <a:latin typeface="+mn-lt"/>
              </a:rPr>
              <a:t>vnitřní </a:t>
            </a:r>
            <a:r>
              <a:rPr lang="cs-CZ" altLang="cs-CZ" sz="2200" b="1" dirty="0">
                <a:latin typeface="+mn-lt"/>
              </a:rPr>
              <a:t>rozměr </a:t>
            </a:r>
            <a:r>
              <a:rPr lang="cs-CZ" altLang="cs-CZ" sz="2200" dirty="0">
                <a:latin typeface="+mn-lt"/>
              </a:rPr>
              <a:t>(intervenční opatření na trhu, pravidla pro uvádění na trh a pro organizace producentů</a:t>
            </a:r>
            <a:r>
              <a:rPr lang="cs-CZ" altLang="cs-CZ" sz="2200" dirty="0" smtClean="0">
                <a:latin typeface="+mn-lt"/>
              </a:rPr>
              <a:t>),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smtClean="0">
                <a:latin typeface="+mn-lt"/>
              </a:rPr>
              <a:t>vnější </a:t>
            </a:r>
            <a:r>
              <a:rPr lang="cs-CZ" altLang="cs-CZ" sz="2200" b="1" dirty="0">
                <a:latin typeface="+mn-lt"/>
              </a:rPr>
              <a:t>rozměr </a:t>
            </a:r>
            <a:r>
              <a:rPr lang="cs-CZ" altLang="cs-CZ" sz="2200" dirty="0">
                <a:latin typeface="+mn-lt"/>
              </a:rPr>
              <a:t>upravující obchod s třetími zeměmi (dovozní a vývozní licence, dovozní cla, řízení celních kvót, vývozní náhrady atd.).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+mn-lt"/>
              </a:rPr>
              <a:t>Součástí společné organizace trhů jsou i </a:t>
            </a:r>
            <a:r>
              <a:rPr lang="cs-CZ" altLang="cs-CZ" sz="2200" b="1" dirty="0">
                <a:latin typeface="+mn-lt"/>
              </a:rPr>
              <a:t>pravidla hospodářské soutěže</a:t>
            </a:r>
            <a:r>
              <a:rPr lang="cs-CZ" altLang="cs-CZ" sz="2200" dirty="0">
                <a:latin typeface="+mn-lt"/>
              </a:rPr>
              <a:t> vztahující se na podniky a pravidla pro poskytování státní podpory. V rámci společné organizace trhů jsou rovněž definována obecná ustanovení o mimořádných opatřeních (zejména pro předcházení narušením trhu v důsledku kolísání cen nebo jiných událostí, podpůrná opatření v souvislosti s onemocněním zvířat a se ztrátou důvěry spotřebitelů v důsledku ohrožení zdraví veřejnosti, zvířat či rostlin, opatření související s jednáním ve vzájemné shodě v období značné nerovnováhy na trhu) a byla stanovena nová rezerva pro případné krize na zemědělském trhu. </a:t>
            </a:r>
            <a:endParaRPr lang="cs-CZ" alt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9715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Nejdůležitější zemědělské komodity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91845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Nejdůležitější zemědělské komodity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533525"/>
            <a:ext cx="3933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896461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spokojenosti se SZP v 60. letech 20. st.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dirty="0" smtClean="0"/>
              <a:t>Průměrné příjmy rostly mnohem rychleji než ceny potravin</a:t>
            </a:r>
            <a:r>
              <a:rPr lang="en-US" altLang="cs-CZ" dirty="0" smtClean="0"/>
              <a:t>=&gt;</a:t>
            </a:r>
            <a:r>
              <a:rPr lang="cs-CZ" altLang="cs-CZ" dirty="0" smtClean="0"/>
              <a:t>lidé mohli nakupovat spotřební statky ve větším množství</a:t>
            </a:r>
            <a:endParaRPr lang="en-US" altLang="cs-CZ" dirty="0" smtClean="0"/>
          </a:p>
          <a:p>
            <a:pPr eaLnBrk="1" hangingPunct="1">
              <a:spcAft>
                <a:spcPts val="1200"/>
              </a:spcAft>
            </a:pPr>
            <a:r>
              <a:rPr lang="cs-CZ" altLang="cs-CZ" dirty="0" smtClean="0"/>
              <a:t>Z počátku se jevila SZP jako dobrý nápad (vzpomínky na hlad během 2.světové války)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 smtClean="0"/>
              <a:t>Soucit obyvatelstva se zemědělci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Rostoucí problémy SZP - důvody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556792"/>
            <a:ext cx="85792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Rychle rostoucí produktivita v zemědělství (nové stroje, efektivnější hnojení, </a:t>
            </a:r>
            <a:r>
              <a:rPr lang="cs-CZ" altLang="cs-CZ" sz="2800" dirty="0" err="1" smtClean="0"/>
              <a:t>šlechtení</a:t>
            </a:r>
            <a:r>
              <a:rPr lang="cs-CZ" altLang="cs-CZ" sz="2800" dirty="0" smtClean="0"/>
              <a:t> apod.)</a:t>
            </a:r>
            <a:r>
              <a:rPr lang="en-US" altLang="cs-CZ" sz="2800" dirty="0" smtClean="0"/>
              <a:t>=&gt;</a:t>
            </a:r>
            <a:r>
              <a:rPr lang="cs-CZ" altLang="cs-CZ" sz="2800" dirty="0" smtClean="0"/>
              <a:t>tzv. „zelená revoluce“ a zvýšení výnosnosti </a:t>
            </a:r>
            <a:endParaRPr lang="en-US" altLang="cs-CZ" sz="2800" dirty="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Základním problémem je neelastická poptávka po potravinářských produktech (viz chléb apod.)</a:t>
            </a:r>
            <a:r>
              <a:rPr lang="en-US" altLang="cs-CZ" sz="2800" dirty="0" smtClean="0"/>
              <a:t>=&gt;</a:t>
            </a:r>
            <a:r>
              <a:rPr lang="cs-CZ" altLang="cs-CZ" sz="2800" dirty="0" smtClean="0"/>
              <a:t>tlak na pokles cen, což ale EU nedopustila (klesly by příjmy zemědělců)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V EHS byl tedy nadbytek produkce</a:t>
            </a:r>
            <a:r>
              <a:rPr lang="en-US" altLang="cs-CZ" sz="2800" dirty="0" smtClean="0"/>
              <a:t>=&gt;</a:t>
            </a:r>
            <a:r>
              <a:rPr lang="cs-CZ" altLang="cs-CZ" sz="2800" dirty="0" smtClean="0"/>
              <a:t>cena v EU ale vyšší než světová, takže otázka: „co s nadprodukcí?“</a:t>
            </a:r>
            <a:r>
              <a:rPr lang="en-US" altLang="cs-CZ" sz="2800" dirty="0" smtClean="0"/>
              <a:t>=&gt;</a:t>
            </a:r>
            <a:r>
              <a:rPr lang="cs-CZ" altLang="cs-CZ" sz="2800" dirty="0" smtClean="0"/>
              <a:t>EHS musela přebytečnou produkci od zemědělců odkoupit  </a:t>
            </a:r>
          </a:p>
          <a:p>
            <a:pPr eaLnBrk="1" hangingPunct="1">
              <a:spcAft>
                <a:spcPts val="1200"/>
              </a:spcAft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628775"/>
            <a:ext cx="707548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Společná zemědělská politika (SZP)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4825"/>
            <a:ext cx="90364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SZP </a:t>
            </a:r>
            <a:r>
              <a:rPr lang="cs-CZ" sz="2400" dirty="0">
                <a:latin typeface="+mj-lt"/>
              </a:rPr>
              <a:t>je koncipována jako </a:t>
            </a:r>
            <a:r>
              <a:rPr lang="cs-CZ" sz="2400" dirty="0" smtClean="0">
                <a:latin typeface="+mj-lt"/>
              </a:rPr>
              <a:t>společná politika, </a:t>
            </a:r>
            <a:r>
              <a:rPr lang="cs-CZ" sz="2400" dirty="0">
                <a:latin typeface="+mj-lt"/>
              </a:rPr>
              <a:t>jejímž cílem je zajistit pro obyvatele EU cenově dostupné potraviny a zaručit zemědělcům odpovídající životní úroveň. </a:t>
            </a:r>
            <a:endParaRPr lang="cs-CZ" sz="2400" dirty="0" smtClean="0">
              <a:latin typeface="+mj-lt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Vznik v roce 1962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Právní základ v </a:t>
            </a:r>
            <a:r>
              <a:rPr lang="cs-CZ" sz="2400" dirty="0">
                <a:latin typeface="+mj-lt"/>
              </a:rPr>
              <a:t>současném právu EU - Články 38 až 44 Smlouvy o fungování </a:t>
            </a:r>
            <a:r>
              <a:rPr lang="cs-CZ" sz="2400" dirty="0" smtClean="0">
                <a:latin typeface="+mj-lt"/>
              </a:rPr>
              <a:t>EU</a:t>
            </a:r>
          </a:p>
          <a:p>
            <a:pPr marL="119062" indent="0" eaLnBrk="1" hangingPunct="1">
              <a:spcAft>
                <a:spcPts val="1200"/>
              </a:spcAft>
              <a:buNone/>
              <a:defRPr/>
            </a:pPr>
            <a:r>
              <a:rPr lang="cs-CZ" sz="2400" u="sng" dirty="0" smtClean="0">
                <a:latin typeface="+mj-lt"/>
              </a:rPr>
              <a:t>Dnes 2 hlavní pilíře: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I. Pilíř  - společná </a:t>
            </a:r>
            <a:r>
              <a:rPr lang="cs-CZ" sz="2400" dirty="0">
                <a:latin typeface="+mj-lt"/>
              </a:rPr>
              <a:t>organizace trhů se zemědělskými </a:t>
            </a:r>
            <a:r>
              <a:rPr lang="cs-CZ" sz="2400" dirty="0" smtClean="0">
                <a:latin typeface="+mj-lt"/>
              </a:rPr>
              <a:t>produkty a přímé platby zemědělcům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II. </a:t>
            </a:r>
            <a:r>
              <a:rPr lang="cs-CZ" sz="2400" dirty="0">
                <a:latin typeface="+mj-lt"/>
              </a:rPr>
              <a:t>Pilíř - politika rozvoje venkova</a:t>
            </a:r>
            <a:endParaRPr lang="cs-CZ" sz="2400" dirty="0" smtClean="0">
              <a:latin typeface="+mj-lt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cs-CZ" sz="2400" dirty="0" smtClean="0">
              <a:latin typeface="+mj-lt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51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FF00"/>
                </a:solidFill>
              </a:rPr>
              <a:t>Rostoucí problémy CAP – problémy s nadprodukcí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8054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Po výkupu další problémy – skladování a financování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Z počátku si mysleli, že se jedná o dočasný trend, jenže vysoké garantované ceny, odbyt a stálý technolog. pokrok lákaly další investice do zemědělství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Produkce rostla a rostla</a:t>
            </a:r>
            <a:r>
              <a:rPr lang="en-US" altLang="cs-CZ" sz="2200" smtClean="0"/>
              <a:t>=&gt;</a:t>
            </a:r>
            <a:r>
              <a:rPr lang="cs-CZ" altLang="cs-CZ" sz="2200" smtClean="0"/>
              <a:t>tzv. </a:t>
            </a:r>
            <a:r>
              <a:rPr lang="cs-CZ" altLang="cs-CZ" sz="2200" u="sng" smtClean="0"/>
              <a:t>hory másla</a:t>
            </a:r>
            <a:r>
              <a:rPr lang="cs-CZ" altLang="cs-CZ" sz="2200" smtClean="0"/>
              <a:t>, cukru či hovězího v intervenčních skladech, navíc spotřebitelé platili díky cenovému mechanismu vysoké ceny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V roce 1965 podíl CAP výdajů na rozpočtu 8 %, ale v roce 1969 už 80 %!!!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Problém příjmů – většinu příjmů spolkly velké farmy, tj. zlomek všech zemědělců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Kritika financování CAP i ze zemědělských zemí mimo ES (tzv. sdružení CAIRNS – např. Argentina, Austrálie, Chile apod.)</a:t>
            </a:r>
            <a:endParaRPr lang="en-US" altLang="cs-CZ" sz="2200" smtClean="0"/>
          </a:p>
          <a:p>
            <a:pPr eaLnBrk="1" hangingPunct="1">
              <a:spcAft>
                <a:spcPts val="1200"/>
              </a:spcAft>
            </a:pPr>
            <a:endParaRPr lang="cs-CZ" altLang="cs-CZ" sz="22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8675" name="Picture 2" descr="Chart showing beef and butter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74644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smtClean="0"/>
              <a:t>Náklady na SZP v cenách roku 2011 a podíl výdajů na celkových výdajích EU</a:t>
            </a:r>
            <a:endParaRPr lang="cs-CZ" sz="3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6463059" cy="41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další problémy…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Obrovská nadprodukce a růst rozpočtových výdajů</a:t>
            </a:r>
            <a:r>
              <a:rPr lang="en-US" altLang="cs-CZ" smtClean="0"/>
              <a:t>=&gt;</a:t>
            </a:r>
            <a:r>
              <a:rPr lang="cs-CZ" altLang="cs-CZ" smtClean="0"/>
              <a:t>snaha získat alespoň část prostředků zpět</a:t>
            </a:r>
            <a:r>
              <a:rPr lang="en-US" altLang="cs-CZ" smtClean="0"/>
              <a:t>=&gt;</a:t>
            </a:r>
            <a:r>
              <a:rPr lang="cs-CZ" altLang="cs-CZ" smtClean="0"/>
              <a:t>dotování exportu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Velkochovy vedly kromě snížení nákladů i k různým nemocím   (BSE či slintavka, kulhavka), nehumánnímu zacházení se zvířaty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Nebo k zániku tradičních rodinných farem</a:t>
            </a:r>
            <a:endParaRPr lang="en-US" altLang="cs-CZ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Financování SZP do roku 2006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zemědělský záruční a usměrňovací fond</a:t>
            </a:r>
            <a:r>
              <a:rPr lang="cs-CZ" altLang="cs-CZ" b="1" i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i="1" smtClean="0"/>
              <a:t>(Agricultural Guidance and Guarantee Fund, EAGGF</a:t>
            </a:r>
            <a:r>
              <a:rPr lang="cs-CZ" altLang="cs-CZ" smtClean="0"/>
              <a:t> )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1962 až do roku 2006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Prostředky plynuly z variabilních poplatků, daní z cukru a glukózy a odvodů zemědělců za spoluodpovědnost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Dvě sekce – orientační a záruční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Záruční sekce EAGGF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hlavní část (95%) zemědělského fondu a byla využívána k dotování cen zemědělské produkce a k regulaci opatření ke stabilizování trhů zemědělských produktů.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 Z povahy těchto výdajů vyplývá, že se jednalo ryze o pasivní výdaje, které jsou jednak nástrojem vnitroregionální intervence a jednak nástrojem exportního subvencování.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Orientační sekce EAGGF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u="sng" smtClean="0"/>
              <a:t>5 % finančních prostředků fondu</a:t>
            </a:r>
            <a:r>
              <a:rPr lang="cs-CZ" altLang="cs-CZ" sz="2800" smtClean="0"/>
              <a:t>, byla zaměřena na podporu strukturálních změn v zemědělství, tzn. že se snažila ovlivňovat zemědělství EU tak, aby se přizpůsobovalo měnícím se podmínkám a potřebám.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Tyto finanční prostředky byly </a:t>
            </a:r>
            <a:r>
              <a:rPr lang="cs-CZ" altLang="cs-CZ" sz="2800" u="sng" smtClean="0"/>
              <a:t>součástí strukturálních fondů </a:t>
            </a:r>
            <a:r>
              <a:rPr lang="cs-CZ" altLang="cs-CZ" sz="2800" smtClean="0"/>
              <a:t>a sloužily veřejným projektům, jimiž se mělo dosáhnout rozvoje infrastruktury venkovských oblastí, růstu produktivity práce, zvyšování vzdělanostní úrovně zemědělského obyvatelstva.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Část prostředků této sekce byla věnována i na zemědělský výzkum.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3795" name="Picture 2" descr="Graph: SHARE (%) IN EU AGRICULTURE (200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17600"/>
            <a:ext cx="7389812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4819" name="Picture 2" descr="Beneficiary countries of CAP f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857250"/>
            <a:ext cx="66722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Vývoj podílu zemědělských výdajů na rozpočtu Unie v čase </a:t>
            </a:r>
            <a:endParaRPr lang="cs-CZ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192338"/>
            <a:ext cx="85947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Cíle SZP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4825"/>
            <a:ext cx="90364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 podporovat zemědělce a zvýšit produktivitu zemědělství, aby byly zajištěny stabilní dodávky potravin za dostupné ceny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chránit </a:t>
            </a:r>
            <a:r>
              <a:rPr lang="cs-CZ" sz="2400" dirty="0">
                <a:latin typeface="+mj-lt"/>
              </a:rPr>
              <a:t>zemědělce v Evropské unii, aby měli přiměřenou životní úroveň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pomáhat </a:t>
            </a:r>
            <a:r>
              <a:rPr lang="cs-CZ" sz="2400" dirty="0">
                <a:latin typeface="+mj-lt"/>
              </a:rPr>
              <a:t>při řešení změny klimatu a udržitelném hospodaření s přírodními zdroji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zachovat </a:t>
            </a:r>
            <a:r>
              <a:rPr lang="cs-CZ" sz="2400" dirty="0">
                <a:latin typeface="+mj-lt"/>
              </a:rPr>
              <a:t>venkovské oblasti a typy krajiny v EU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udržovat </a:t>
            </a:r>
            <a:r>
              <a:rPr lang="cs-CZ" sz="2400" dirty="0">
                <a:latin typeface="+mj-lt"/>
              </a:rPr>
              <a:t>životaschopnost hospodářství venkovských oblastí podporou pracovních míst v zemědělství, zemědělsko-potravinářském průmyslu a přidružených odvětvích.</a:t>
            </a:r>
            <a:endParaRPr lang="cs-CZ" sz="2400" dirty="0" smtClean="0">
              <a:latin typeface="+mj-lt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8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Změny ve financování (od 2007)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u="sng" smtClean="0"/>
              <a:t>Dva nové fondy (dle 2.pilířů):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 u="sng" smtClean="0"/>
          </a:p>
          <a:p>
            <a:pPr eaLnBrk="1" hangingPunct="1"/>
            <a:r>
              <a:rPr lang="cs-CZ" altLang="cs-CZ" sz="2400" b="1" smtClean="0">
                <a:solidFill>
                  <a:srgbClr val="7030A0"/>
                </a:solidFill>
              </a:rPr>
              <a:t>Evropský zemědělský záruční fond</a:t>
            </a:r>
            <a:r>
              <a:rPr lang="cs-CZ" altLang="cs-CZ" sz="2400" smtClean="0">
                <a:solidFill>
                  <a:srgbClr val="7030A0"/>
                </a:solidFill>
              </a:rPr>
              <a:t> </a:t>
            </a:r>
            <a:r>
              <a:rPr lang="cs-CZ" altLang="cs-CZ" sz="2400" smtClean="0"/>
              <a:t>(European Agricultural Guarantee Fund – EAGF) </a:t>
            </a:r>
          </a:p>
          <a:p>
            <a:pPr eaLnBrk="1" hangingPunct="1"/>
            <a:endParaRPr lang="cs-CZ" altLang="cs-CZ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/>
            <a:r>
              <a:rPr lang="cs-CZ" altLang="cs-CZ" sz="2400" b="1" smtClean="0">
                <a:solidFill>
                  <a:srgbClr val="7030A0"/>
                </a:solidFill>
              </a:rPr>
              <a:t>Evropský zemědělský fond pro rozvoj venkova</a:t>
            </a:r>
            <a:r>
              <a:rPr lang="cs-CZ" altLang="cs-CZ" sz="2400" smtClean="0">
                <a:solidFill>
                  <a:srgbClr val="7030A0"/>
                </a:solidFill>
              </a:rPr>
              <a:t> </a:t>
            </a:r>
            <a:r>
              <a:rPr lang="cs-CZ" altLang="cs-CZ" sz="2400" smtClean="0"/>
              <a:t>(European Agricultural Fund for Rural Development – EAFRD)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C000"/>
                </a:solidFill>
                <a:latin typeface="Bookman Old Style" panose="02050604050505020204" pitchFamily="18" charset="0"/>
              </a:rPr>
              <a:t>Reformy SZP - důvody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Naplnění původních cílů (</a:t>
            </a:r>
            <a:r>
              <a:rPr lang="cs-CZ" altLang="cs-CZ" smtClean="0">
                <a:sym typeface="Wingdings 3" panose="05040102010807070707" pitchFamily="18" charset="2"/>
              </a:rPr>
              <a:t>výroby, produktivity, stabilizace trhů, bezpečné zásobování a ochrana příjmů farmářů před fluktuacemi cen)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Ovšem vznik </a:t>
            </a:r>
            <a:r>
              <a:rPr lang="cs-CZ" altLang="cs-CZ" u="sng" smtClean="0">
                <a:sym typeface="Wingdings 3" panose="05040102010807070707" pitchFamily="18" charset="2"/>
              </a:rPr>
              <a:t>nadprodukce</a:t>
            </a:r>
            <a:r>
              <a:rPr lang="cs-CZ" altLang="cs-CZ" smtClean="0">
                <a:sym typeface="Wingdings 3" panose="05040102010807070707" pitchFamily="18" charset="2"/>
              </a:rPr>
              <a:t> a taktéž neúměrný </a:t>
            </a:r>
            <a:r>
              <a:rPr lang="cs-CZ" altLang="cs-CZ" u="sng" smtClean="0">
                <a:sym typeface="Wingdings 3" panose="05040102010807070707" pitchFamily="18" charset="2"/>
              </a:rPr>
              <a:t>nárůst výdajů na SZP</a:t>
            </a:r>
            <a:r>
              <a:rPr lang="cs-CZ" altLang="cs-CZ" smtClean="0">
                <a:sym typeface="Wingdings 3" panose="05040102010807070707" pitchFamily="18" charset="2"/>
              </a:rPr>
              <a:t>, dále </a:t>
            </a:r>
            <a:r>
              <a:rPr lang="cs-CZ" altLang="cs-CZ" u="sng" smtClean="0">
                <a:sym typeface="Wingdings 3" panose="05040102010807070707" pitchFamily="18" charset="2"/>
              </a:rPr>
              <a:t>nespravedlivé a nerovnoměrné poskytování dotací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Váha zemědělství na tvorbě HDP trvale klesala</a:t>
            </a:r>
            <a:endParaRPr lang="cs-CZ" altLang="cs-CZ" smtClean="0"/>
          </a:p>
          <a:p>
            <a:pPr lvl="1" algn="just" eaLnBrk="1" hangingPunct="1">
              <a:spcAft>
                <a:spcPts val="120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</a:pPr>
            <a:endParaRPr lang="cs-CZ" altLang="cs-CZ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200" dirty="0" smtClean="0">
                <a:solidFill>
                  <a:srgbClr val="FFC000"/>
                </a:solidFill>
                <a:latin typeface="Bookman Old Style" pitchFamily="18" charset="0"/>
              </a:rPr>
              <a:t>Reforma společné zemědělské politiky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8775"/>
            <a:ext cx="8686800" cy="44672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1968 – tzv. </a:t>
            </a:r>
            <a:r>
              <a:rPr lang="cs-CZ" altLang="cs-CZ" sz="2200" b="1" smtClean="0">
                <a:solidFill>
                  <a:schemeClr val="hlink"/>
                </a:solidFill>
              </a:rPr>
              <a:t>Mansholtův plán</a:t>
            </a:r>
            <a:r>
              <a:rPr lang="cs-CZ" altLang="cs-CZ" sz="2200" b="1" smtClean="0"/>
              <a:t> (</a:t>
            </a:r>
            <a:r>
              <a:rPr lang="cs-CZ" altLang="cs-CZ" sz="2200" b="1" smtClean="0">
                <a:sym typeface="Wingdings 3" panose="05040102010807070707" pitchFamily="18" charset="2"/>
              </a:rPr>
              <a:t>počtu zemědělců, produktivity</a:t>
            </a:r>
            <a:r>
              <a:rPr lang="cs-CZ" altLang="cs-CZ" sz="1800" b="1" smtClean="0">
                <a:sym typeface="Wingdings 3" panose="05040102010807070707" pitchFamily="18" charset="2"/>
              </a:rPr>
              <a:t>)</a:t>
            </a:r>
            <a:endParaRPr lang="cs-CZ" altLang="cs-CZ" sz="1800" b="1" smtClean="0"/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1984 - dílčí reformní kroky: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omezeny výrobní kvóty pro mléko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zmírnění tempa zvyšování intervenčních cen</a:t>
            </a:r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1988 - na zasedání Evropské rady v Bruselu bylo dohodnuto: 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pružněji využívat intervenční mechanismus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snížit výměru orné půdy o 20% v průběhu pěti let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možnost předčasného odchodu do důchodu pro zemědělce, kteří se vzdají zemědělské aktivity</a:t>
            </a:r>
          </a:p>
          <a:p>
            <a:pPr lvl="3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cs-CZ" altLang="cs-CZ" sz="1800" smtClean="0"/>
              <a:t>stanovit finanční strop pro výdaje na SZP z rozpočtu Unie </a:t>
            </a:r>
          </a:p>
          <a:p>
            <a:pPr eaLnBrk="1" hangingPunct="1">
              <a:spcAft>
                <a:spcPts val="1200"/>
              </a:spcAft>
              <a:buSzPct val="90000"/>
              <a:buFont typeface="Monotype Sorts"/>
              <a:buChar char="ê"/>
            </a:pPr>
            <a:r>
              <a:rPr lang="cs-CZ" altLang="cs-CZ" sz="2200" b="1" smtClean="0"/>
              <a:t>Rok 1992 - MacSharryho reforma - zintenzivnění reformního procesu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 advAuto="0"/>
      <p:bldP spid="583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382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dirty="0" err="1" smtClean="0">
                <a:solidFill>
                  <a:srgbClr val="FFC000"/>
                </a:solidFill>
                <a:latin typeface="Bookman Old Style" pitchFamily="18" charset="0"/>
              </a:rPr>
              <a:t>MacSharryho</a:t>
            </a: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 reforma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61645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HLAVNÍ CÍL</a:t>
            </a:r>
            <a:r>
              <a:rPr lang="cs-CZ" altLang="cs-CZ" sz="2400" smtClean="0"/>
              <a:t>: postupné odstranění rozdílu mezi vnitřní a světovou cenou a postupný růst konkurenceschopnosti</a:t>
            </a:r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PŘIJATÁ OPATŘENÍ</a:t>
            </a:r>
            <a:r>
              <a:rPr lang="cs-CZ" altLang="cs-CZ" sz="2400" smtClean="0"/>
              <a:t>: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Snížení intervenčních i prahových cen, čímž se sledovalo snížení výdajů na intervenční nákupy, jakož i snížení variabilních přirážek.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Zavedení kompenzačních plateb.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Omezování objemu výroby, kterým jsou podmíněny některé podpory.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Podpora odchodu zemědělců do předčasného důchodu, jestliže umožní zvětšování farem.</a:t>
            </a:r>
          </a:p>
          <a:p>
            <a:pPr lvl="2" eaLnBrk="1" hangingPunct="1">
              <a:spcAft>
                <a:spcPts val="600"/>
              </a:spcAft>
              <a:buClr>
                <a:srgbClr val="7030A0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smtClean="0"/>
              <a:t>Podpora alternativního využití zemědělské půdy.</a:t>
            </a:r>
          </a:p>
          <a:p>
            <a:pPr lvl="2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0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88640"/>
            <a:ext cx="8839200" cy="1115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Cenová dotace pro obilí od července 1995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838200" y="1752600"/>
          <a:ext cx="7467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Photo Editor Photo" r:id="rId3" imgW="5458587" imgH="4971429" progId="MSPhotoEd.3">
                  <p:embed/>
                </p:oleObj>
              </mc:Choice>
              <mc:Fallback>
                <p:oleObj name="Photo Editor Photo" r:id="rId3" imgW="5458587" imgH="49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467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813"/>
            <a:ext cx="8132068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  <a:latin typeface="Bookman Old Style" pitchFamily="18" charset="0"/>
              </a:rPr>
              <a:t>MacSharryho</a:t>
            </a:r>
            <a:r>
              <a:rPr lang="cs-CZ" sz="3600" dirty="0" smtClean="0">
                <a:solidFill>
                  <a:srgbClr val="FFCC00"/>
                </a:solidFill>
                <a:latin typeface="Bookman Old Style" pitchFamily="18" charset="0"/>
              </a:rPr>
              <a:t> reforma - nástroje pro jednotlivé produkty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11188" y="1557338"/>
          <a:ext cx="7924800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Photo Editor Photo" r:id="rId3" imgW="6601746" imgH="6563641" progId="MSPhotoEd.3">
                  <p:embed/>
                </p:oleObj>
              </mc:Choice>
              <mc:Fallback>
                <p:oleObj name="Photo Editor Photo" r:id="rId3" imgW="6601746" imgH="656364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7924800" cy="509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458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smtClean="0">
                <a:solidFill>
                  <a:srgbClr val="FFCC00"/>
                </a:solidFill>
                <a:latin typeface="Bookman Old Style" pitchFamily="18" charset="0"/>
              </a:rPr>
              <a:t>Hlavní otázky budoucnost CAP na konci 90.let- základní problémy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Důsledky rozšíření Unie o státy východní a střední Evropy.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Finanční neúnosnost dosavadního systému.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Očekávané závazky vůči WTO.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Nutnost rozvoje venkova a jeho nezemědělských funkcí.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 advAuto="0"/>
      <p:bldP spid="6246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Agenda 2000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Zohledňovala všechny předchozí okolnosti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Promítnutí do finanční perspektivy let 2000-2006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„Zmrazení“ výdajů na CAP na úrovni roku 1999, tj. 42,5 mld. euro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zavedení komplexní </a:t>
            </a:r>
            <a:r>
              <a:rPr lang="cs-CZ" altLang="cs-CZ" sz="2800" i="1" smtClean="0"/>
              <a:t>politiky venkovského rozvoje</a:t>
            </a:r>
            <a:r>
              <a:rPr lang="cs-CZ" altLang="cs-CZ" sz="2800" smtClean="0"/>
              <a:t> (Rural Development Policy)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Přístup nových členských zemí</a:t>
            </a:r>
            <a:r>
              <a:rPr lang="en-US" altLang="cs-CZ" sz="2800" smtClean="0"/>
              <a:t>=&gt;</a:t>
            </a:r>
            <a:r>
              <a:rPr lang="cs-CZ" altLang="cs-CZ" sz="2800" smtClean="0"/>
              <a:t>přechodná období</a:t>
            </a:r>
            <a:endParaRPr lang="en-US" altLang="cs-CZ" sz="2800" smtClean="0"/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z="2800" smtClean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Agenda 2000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Snížení cenových podpor u obilovin, hovězího masa (za účelem zvýšení konkurenceschopnosti)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Příspěvky nejsou vázány na objem produkce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Podpora tržní orientace s ohledem na mezinárodní obchod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Důraz kladen na nezávadnost a kvalitu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Ekologické cíle začleněny do zemědělství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mtClean="0"/>
              <a:t>Dle odhadu Komise v předreformním období CAP, 20% farmářů získávalo 80% přínosů CAP, což je dáno tím, že okolo 80% produkce připadalo na velké farmy.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Nástroje SZP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4825"/>
            <a:ext cx="90364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cs-CZ" sz="2400" dirty="0" smtClean="0">
                <a:latin typeface="+mj-lt"/>
              </a:rPr>
              <a:t>podpora </a:t>
            </a:r>
            <a:r>
              <a:rPr lang="cs-CZ" sz="2400" dirty="0">
                <a:latin typeface="+mj-lt"/>
              </a:rPr>
              <a:t>příjmu prostřednictvím přímých plateb zajišťuje stabilitu příjmů zemědělců, odměňuje je za ekologický způsob hospodaření a za to, že poskytují veřejné statky, za něž jim trh obvykle neplatí (typickým příkladem je péče o krajinu)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tržní opatření, jimiž se řeší složité situace na trhu, jako je náhlý pokles poptávky kvůli obavám o zdravotní nezávadnost nebo pokles cen v důsledku dočasného přebytku nabídky na trhu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dirty="0">
                <a:latin typeface="+mj-lt"/>
              </a:rPr>
              <a:t>opatření pro rozvoj venkova spolu s vnitrostátními a regionálními programy, jejichž cílem je řešit specifické potřeby a problémy venkovských oblastí</a:t>
            </a: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1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Reforma z roku 2003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Cílem bylo zvýšení konkurenční schopnosti zemědělství, a to jak uvnitř EU, tak i mimo ni, přechod z podpor poskytovaných na výrobek na podpory poskytované producentovi, zaměření na ochranu životního prostředí, jakost a bezpečnost potravin a pohodu zvířat (tzv. animal welfare).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SZP – pilířový systém</a:t>
            </a:r>
            <a:endParaRPr lang="cs-CZ" dirty="0">
              <a:solidFill>
                <a:srgbClr val="FFCC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714375" y="1928813"/>
            <a:ext cx="7500938" cy="3786187"/>
            <a:chOff x="1417" y="10417"/>
            <a:chExt cx="9046" cy="3519"/>
          </a:xfrm>
        </p:grpSpPr>
        <p:sp>
          <p:nvSpPr>
            <p:cNvPr id="48132" name="Text Box 3"/>
            <p:cNvSpPr txBox="1">
              <a:spLocks noChangeArrowheads="1"/>
            </p:cNvSpPr>
            <p:nvPr/>
          </p:nvSpPr>
          <p:spPr bwMode="auto">
            <a:xfrm>
              <a:off x="285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sp>
          <p:nvSpPr>
            <p:cNvPr id="48133" name="Text Box 4"/>
            <p:cNvSpPr txBox="1">
              <a:spLocks noChangeArrowheads="1"/>
            </p:cNvSpPr>
            <p:nvPr/>
          </p:nvSpPr>
          <p:spPr bwMode="auto">
            <a:xfrm>
              <a:off x="663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pic>
          <p:nvPicPr>
            <p:cNvPr id="4813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957"/>
              <a:ext cx="9046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" y="33144"/>
            <a:ext cx="6914373" cy="44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4581128"/>
            <a:ext cx="8676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smtClean="0"/>
              <a:t>• </a:t>
            </a:r>
            <a:r>
              <a:rPr lang="cs-CZ" sz="1200" dirty="0"/>
              <a:t>V 80. letech byly výdaje SZP hlavně cenovou podporou prostřednictvím tržních mechanismů (intervenční a vývozní subvence), které se na konci desetiletí zvýšily kvůli zemědělským přebytkům</a:t>
            </a:r>
            <a:r>
              <a:rPr lang="cs-CZ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1200" dirty="0"/>
              <a:t>• </a:t>
            </a:r>
            <a:r>
              <a:rPr lang="cs-CZ" sz="1200" dirty="0" smtClean="0"/>
              <a:t> Kvůli </a:t>
            </a:r>
            <a:r>
              <a:rPr lang="cs-CZ" sz="1200" dirty="0"/>
              <a:t>reformě </a:t>
            </a:r>
            <a:r>
              <a:rPr lang="cs-CZ" sz="1200" dirty="0" smtClean="0"/>
              <a:t>z </a:t>
            </a:r>
            <a:r>
              <a:rPr lang="cs-CZ" sz="1200" dirty="0"/>
              <a:t>roku 1992 byla podpora tržních cen snížena a nahrazena podporou producentů ve formě přímých plateb. Zvýšily se také výdaje na opatření pro rozvoj venkova </a:t>
            </a:r>
            <a:endParaRPr lang="cs-CZ" sz="1200" dirty="0" smtClean="0"/>
          </a:p>
          <a:p>
            <a:pPr>
              <a:spcAft>
                <a:spcPts val="600"/>
              </a:spcAft>
            </a:pPr>
            <a:r>
              <a:rPr lang="cs-CZ" sz="1200" dirty="0" smtClean="0"/>
              <a:t>• Agenda </a:t>
            </a:r>
            <a:r>
              <a:rPr lang="cs-CZ" sz="1200" dirty="0"/>
              <a:t>2000. Jako druhý pilíř byla zavedena politika rozvoje venkova. </a:t>
            </a:r>
          </a:p>
          <a:p>
            <a:pPr>
              <a:spcAft>
                <a:spcPts val="600"/>
              </a:spcAft>
            </a:pPr>
            <a:r>
              <a:rPr lang="cs-CZ" sz="1200" dirty="0"/>
              <a:t>• </a:t>
            </a:r>
            <a:r>
              <a:rPr lang="cs-CZ" sz="1200" dirty="0" smtClean="0"/>
              <a:t>reforma 2003. Byla oddělena většina </a:t>
            </a:r>
            <a:r>
              <a:rPr lang="cs-CZ" sz="1200" dirty="0"/>
              <a:t>přímých plateb </a:t>
            </a:r>
            <a:r>
              <a:rPr lang="cs-CZ" sz="1200" dirty="0" smtClean="0"/>
              <a:t>produkce.  </a:t>
            </a:r>
            <a:endParaRPr lang="cs-CZ" sz="1200" dirty="0"/>
          </a:p>
          <a:p>
            <a:pPr>
              <a:spcAft>
                <a:spcPts val="600"/>
              </a:spcAft>
            </a:pPr>
            <a:r>
              <a:rPr lang="cs-CZ" sz="1200" dirty="0" smtClean="0"/>
              <a:t>• </a:t>
            </a:r>
            <a:r>
              <a:rPr lang="cs-CZ" sz="1200" dirty="0"/>
              <a:t>Reforma z roku 2013 zachovala tržně orientovanou cestu reforem a zároveň posílila vazbu oddělené přímé podpory na opatření v oblasti životního prostředí a klimatu prostřednictvím nového ekologizačního schématu. Výdaje SZP byly stabilizovány a navzdory postupnému rozšiřování se celkové výdaje SZP jako podíl na HDP ve skutečnosti </a:t>
            </a:r>
            <a:r>
              <a:rPr lang="cs-CZ" sz="1200" dirty="0" smtClean="0"/>
              <a:t>snížily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244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CC00"/>
                </a:solidFill>
                <a:latin typeface="Bookman Old Style" panose="02050604050505020204" pitchFamily="18" charset="0"/>
              </a:rPr>
              <a:t>SZP – pilířový systém</a:t>
            </a:r>
            <a:endParaRPr lang="cs-CZ" dirty="0">
              <a:solidFill>
                <a:srgbClr val="FF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1638"/>
            <a:ext cx="8115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0363"/>
            <a:ext cx="8732838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C00"/>
                </a:solidFill>
                <a:latin typeface="Bookman Old Style" pitchFamily="18" charset="0"/>
              </a:rPr>
              <a:t>Reforma z roku 2003 – horizontální oblast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259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odstranění vazby podpor na zemědělskou produkci (</a:t>
            </a:r>
            <a:r>
              <a:rPr lang="cs-CZ" altLang="cs-CZ" sz="2400" b="1" smtClean="0">
                <a:solidFill>
                  <a:srgbClr val="7030A0"/>
                </a:solidFill>
              </a:rPr>
              <a:t>decoupling</a:t>
            </a:r>
            <a:r>
              <a:rPr lang="cs-CZ" altLang="cs-CZ" sz="2400" smtClean="0"/>
              <a:t>) zavedením jednotné platby na farmu (SPS=single payment scheme);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b="1" smtClean="0">
                <a:solidFill>
                  <a:srgbClr val="7030A0"/>
                </a:solidFill>
              </a:rPr>
              <a:t>SAPS </a:t>
            </a:r>
            <a:r>
              <a:rPr lang="cs-CZ" altLang="cs-CZ" sz="2400" smtClean="0"/>
              <a:t>(jednotná platba na plochu)  - určeno pro nové členské země v prvních letech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respektování standardů na úrovni farmy, která se týkají kvality a bezpečnosti potravin (ne objem produkce), pohody zvířat a agroenvironmentálních opatření (</a:t>
            </a:r>
            <a:r>
              <a:rPr lang="cs-CZ" altLang="cs-CZ" sz="2400" b="1" smtClean="0">
                <a:solidFill>
                  <a:srgbClr val="7030A0"/>
                </a:solidFill>
              </a:rPr>
              <a:t>cross compliance</a:t>
            </a:r>
            <a:r>
              <a:rPr lang="cs-CZ" altLang="cs-CZ" sz="2400" smtClean="0"/>
              <a:t>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b="1" smtClean="0">
                <a:solidFill>
                  <a:srgbClr val="7030A0"/>
                </a:solidFill>
              </a:rPr>
              <a:t>modulaci</a:t>
            </a:r>
            <a:r>
              <a:rPr lang="cs-CZ" altLang="cs-CZ" sz="2400" smtClean="0">
                <a:solidFill>
                  <a:srgbClr val="00FF00"/>
                </a:solidFill>
              </a:rPr>
              <a:t> </a:t>
            </a:r>
            <a:r>
              <a:rPr lang="cs-CZ" altLang="cs-CZ" sz="2400" smtClean="0"/>
              <a:t>(přesun určitého procenta z přímých plateb na opatření venkovského rozvoje, jinými slovy přesun z I. pilíře CAP do II. pilíře CAP);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zavedení zemědělského poradenského systému;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nová opatření v rámci venkovského rozvoje.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Reforma z roku 2003 – tržní oblast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mtClean="0"/>
              <a:t>Týká se: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Snížení intervenční ceny nebo zrušení intervenčního nákupu u obilí, rýže, bramborového škrobu, sušených krmiv, ořechů, mléčných výrobků, hovězího masa a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úprav půdy vyjmuté z produkce (set-aside) neboli uvádění orné půdy do klidu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619250"/>
            <a:ext cx="7664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00213"/>
            <a:ext cx="801528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SZP 2021 -2027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28775"/>
            <a:ext cx="79914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3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Financování SZP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5" y="1988840"/>
            <a:ext cx="8978775" cy="40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1" y="404664"/>
            <a:ext cx="8575297" cy="60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7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Společná zemědělská a venkovská politika pro Evropu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>
                <a:solidFill>
                  <a:srgbClr val="7030A0"/>
                </a:solidFill>
              </a:rPr>
              <a:t>HLAVNÍ CÍL</a:t>
            </a:r>
            <a:r>
              <a:rPr lang="cs-CZ" altLang="cs-CZ" sz="2400" smtClean="0"/>
              <a:t>: zajistit ekonomicky efektivní a ekologicky trvale udržitelné zemědělství a stimulovat integrovaný rozvoj venkovských oblastí Unie.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u="sng" smtClean="0"/>
              <a:t>OBSAHUJE ČTYŘI PRVKY: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Stabilizace trhu</a:t>
            </a:r>
            <a:r>
              <a:rPr lang="cs-CZ" altLang="cs-CZ" sz="2000" b="1" u="sng" smtClean="0"/>
              <a:t> </a:t>
            </a:r>
            <a:r>
              <a:rPr lang="cs-CZ" altLang="cs-CZ" sz="2000" smtClean="0"/>
              <a:t>- systém tržní regulace tak, jak funguje nyní.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Platby na podporu kulturní a ekologické krajiny</a:t>
            </a:r>
            <a:r>
              <a:rPr lang="cs-CZ" altLang="cs-CZ" sz="2000" b="1" u="sng" smtClean="0"/>
              <a:t> </a:t>
            </a:r>
            <a:r>
              <a:rPr lang="cs-CZ" altLang="cs-CZ" sz="2000" smtClean="0"/>
              <a:t>- platby za realizaci určitých funkcí či služeb namířených na udržení či zlepšení životního prostředí a zajištění kulturní krajiny.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Stimuly rozvoje venkova </a:t>
            </a:r>
            <a:r>
              <a:rPr lang="cs-CZ" altLang="cs-CZ" sz="2000" smtClean="0"/>
              <a:t>- podpora rozvoje i nezemědělských aktivit na venkově (nabídka rekreačních služeb, atd.).</a:t>
            </a:r>
          </a:p>
          <a:p>
            <a:pPr lvl="2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000" b="1" i="1" u="sng" smtClean="0"/>
              <a:t>Přechodné podpory</a:t>
            </a:r>
            <a:r>
              <a:rPr lang="cs-CZ" altLang="cs-CZ" sz="2000" smtClean="0"/>
              <a:t> - jejím úkolem je zajistit plynulý přechod od SZP ke SZVPE.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Struktura výdajů SZP a SZVPE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31763" y="1793875"/>
          <a:ext cx="9012237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Photo Editor Photo" r:id="rId3" imgW="8561905" imgH="4715533" progId="MSPhotoEd.3">
                  <p:embed/>
                </p:oleObj>
              </mc:Choice>
              <mc:Fallback>
                <p:oleObj name="Photo Editor Photo" r:id="rId3" imgW="8561905" imgH="471553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793875"/>
                        <a:ext cx="9012237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Reforma z roku 2009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mtClean="0"/>
              <a:t>Týká se: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boj proti změně klimatu,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rozvoj energie z obnovitelných zdrojů,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vodní hospodářství,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ochranu biologické rozmanitosti,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podporu inovací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a doprovodná opatření týkající se restrukturalizace odvětví mléka.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v odvětví cukru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Předimenzovaná a neefektivní výroba cukru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Ceny 3x vyšší než světová cena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Cíl: posílení konkurenceschopnosti</a:t>
            </a:r>
            <a:r>
              <a:rPr lang="cs-CZ" altLang="cs-CZ" smtClean="0">
                <a:sym typeface="Wingdings 3" panose="05040102010807070707" pitchFamily="18" charset="2"/>
              </a:rPr>
              <a:t>vyrábět cukr jen tam, kde je to ekonomicky výhodné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>
                <a:sym typeface="Wingdings 3" panose="05040102010807070707" pitchFamily="18" charset="2"/>
              </a:rPr>
              <a:t>Nástroje – oddělení plateb od objemu produkce, zřízení restrukturalizačního fondu (platby zemědělcům, kteří opustí odvětví)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latin typeface="Bookman Old Style" panose="02050604050505020204" pitchFamily="18" charset="0"/>
              </a:rPr>
              <a:t>Reforma pěstování ovoce a zeleniny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Vstup nových členských zemí (rozsáhlé zemědělství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Poměrně velký význam SOT ovoce a zeleniny v SZP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Opět snaha o větší tržní přístup a zvýšení konkurenceschopnosti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Dotace na plochu, ne na objem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v odvětví vína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Podíl EU na světové výrobě vína?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Ovšem ne na celém území EU, spíše jih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mtClean="0"/>
              <a:t>Dosavadní SOT: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Regulace nabídky vína</a:t>
            </a:r>
            <a:r>
              <a:rPr lang="cs-CZ" altLang="cs-CZ" smtClean="0"/>
              <a:t> (zákaz rozšiřování vinic)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Podpora kvality vína</a:t>
            </a:r>
            <a:r>
              <a:rPr lang="cs-CZ" altLang="cs-CZ" smtClean="0"/>
              <a:t> (ekologická pravidla, ochrana zeměpisných označení)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u="sng" smtClean="0"/>
              <a:t>Mechanismy regulace trhu</a:t>
            </a:r>
            <a:r>
              <a:rPr lang="cs-CZ" altLang="cs-CZ" smtClean="0"/>
              <a:t> (postupné snižování intervenčních opatření v odvětví stolních vín, podpora soukromého skladování)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Reforma SZP v roce 2013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ekologičtější zemědělské postupy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výzkum a šíření poznatků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spravedlivější systém podpory pro zemědělce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smtClean="0"/>
              <a:t>silnější postavení zemědělců v potravinovém řetězci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SZP v období let 2015-2020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9062" indent="0"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u="sng" dirty="0" smtClean="0"/>
              <a:t>V oblasti </a:t>
            </a:r>
            <a:r>
              <a:rPr lang="cs-CZ" sz="2800" b="1" u="sng" dirty="0" err="1" smtClean="0"/>
              <a:t>I.pilíře</a:t>
            </a:r>
            <a:endParaRPr lang="cs-CZ" sz="2800" b="1" u="sng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cs-CZ" sz="2800" dirty="0" smtClean="0"/>
              <a:t>větší důraz na šetrný přístup k životnímu prostředí pomocí režimu ozelenění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odpora mladých zemědělců (generační obměna)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odpora regionů čelícím obtížím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ČS mohou ve větší míře zacílit prostředky dle potřeby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SZP v období let 2015-2020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9062" indent="0"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u="sng" dirty="0" smtClean="0"/>
              <a:t>V oblasti </a:t>
            </a:r>
            <a:r>
              <a:rPr lang="cs-CZ" sz="2800" b="1" u="sng" dirty="0" err="1" smtClean="0"/>
              <a:t>II.pilíře</a:t>
            </a:r>
            <a:endParaRPr lang="cs-CZ" sz="2800" b="1" u="sng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užší provázanost II. pilíře SZP se strukturálními a investičními fondy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altLang="cs-CZ" sz="2800" dirty="0" smtClean="0"/>
              <a:t>užší propojení mezi pilíři v rámci SZP navzájem (nová složka přímých plateb - </a:t>
            </a:r>
            <a:r>
              <a:rPr lang="cs-CZ" sz="2800" dirty="0" smtClean="0"/>
              <a:t>platbu na zemědělské postupy příznivé pro klima a životní prostředí, tzv. ozelenění)</a:t>
            </a:r>
            <a:endParaRPr lang="cs-CZ" altLang="cs-CZ" sz="28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20888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20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FFC000"/>
                </a:solidFill>
                <a:latin typeface="Bookman Old Style" panose="02050604050505020204" pitchFamily="18" charset="0"/>
              </a:rPr>
              <a:t>Význam zemědělského sektoru v čase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058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Výsledky uplatňování společné zemědělské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114800"/>
          </a:xfrm>
        </p:spPr>
        <p:txBody>
          <a:bodyPr/>
          <a:lstStyle/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Zvýšení produktivity práce a racionalizace zemědělské výroby.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Růst životní úrovně zemědělců.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Stabilizace trhů agrární produkce.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Zabezpečení plynulého zásobování potravinami.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altLang="cs-CZ" sz="3200" smtClean="0"/>
              <a:t>Zajištění dodávek zemědělských produktů spotřebitelům za „rozumné ceny“.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100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7300" b="0" dirty="0" smtClean="0">
                <a:solidFill>
                  <a:schemeClr val="hlink"/>
                </a:solidFill>
              </a:rPr>
              <a:t>Společná rybářská politika </a:t>
            </a:r>
            <a:endParaRPr lang="cs-CZ" sz="8800" b="0" dirty="0" smtClean="0">
              <a:solidFill>
                <a:schemeClr val="hlink"/>
              </a:solidFill>
            </a:endParaRPr>
          </a:p>
        </p:txBody>
      </p:sp>
      <p:pic>
        <p:nvPicPr>
          <p:cNvPr id="68611" name="Picture 7" descr="MMj03651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19542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9" descr="MMj035673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0272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" descr="MMj028361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19538"/>
            <a:ext cx="21605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autoUpdateAnimBg="0" advAuto="100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95463"/>
            <a:ext cx="68072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549400"/>
            <a:ext cx="511333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76438"/>
            <a:ext cx="87947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57713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Společná rybářská politika – výchozí situace</a:t>
            </a:r>
            <a:endParaRPr lang="cs-CZ" dirty="0" smtClean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10600" cy="5589587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Během II. světové války byl rybolov poměrně nízký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relativní dostatek fauny a flóry 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dojem nevyčerpatelnosti zásob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Navíc nadměrný rybolov </a:t>
            </a: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míra úlovku začala klesat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>
                <a:cs typeface="Times New Roman" panose="02020603050405020304" pitchFamily="18" charset="0"/>
              </a:rPr>
              <a:t>=&gt;</a:t>
            </a:r>
            <a:r>
              <a:rPr lang="cs-CZ" altLang="cs-CZ" sz="2400" smtClean="0"/>
              <a:t>vznik rybolovné politiky (zejména Francie)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Na svém významu získala po vstupu tradičních mořských zemí VB, Dánska a Irska a posléze jižního křídla ES</a:t>
            </a:r>
          </a:p>
          <a:p>
            <a:pPr lvl="1" algn="just"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cs-CZ" altLang="cs-CZ" sz="2400" smtClean="0"/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 advAuto="100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Společná rybářská politika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610600" cy="1246187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smtClean="0"/>
              <a:t>Počátky v roce 1970: přijata dvě nařízení, které zakotvují princip volného a rovného přístupu všech rybářů EU k celkovým zásobám ryb v ES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b="1" smtClean="0"/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altLang="cs-CZ" sz="2400" b="1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3850" y="27813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cs-CZ" altLang="cs-CZ" sz="3600" b="1" dirty="0" smtClean="0">
                <a:solidFill>
                  <a:srgbClr val="FF0000"/>
                </a:solidFill>
                <a:latin typeface="Tahoma" pitchFamily="34" charset="0"/>
              </a:rPr>
              <a:t>CÍLE:</a:t>
            </a: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zabránit těžbě jednotlivých druhů ryb v takovém rozsahu, který by vedl k jejich krajní redukci, případně jejich zánik;</a:t>
            </a:r>
            <a:endParaRPr lang="cs-CZ" altLang="cs-CZ" sz="2400" dirty="0" smtClean="0">
              <a:latin typeface="+mn-lt"/>
            </a:endParaRP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zajistit odpovídající  příjmy  pro všechny, kteří v tomto odvětví působí;</a:t>
            </a:r>
            <a:endParaRPr lang="cs-CZ" altLang="cs-CZ" sz="2400" i="1" dirty="0" smtClean="0">
              <a:latin typeface="+mn-lt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+mn-lt"/>
                <a:cs typeface="Tahoma" pitchFamily="34" charset="0"/>
              </a:rPr>
              <a:t>zabezpečit dostatečné množství ryb a produktů z nich pro spotřebitele.</a:t>
            </a:r>
            <a:endParaRPr lang="cs-CZ" altLang="cs-CZ" sz="2400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cs-CZ" altLang="cs-CZ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100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8458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Nástroje společné rybářské politiky</a:t>
            </a:r>
            <a:endParaRPr lang="cs-CZ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Společná organizace trhu.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Podpora producentských organizací.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Určení celkového povoleného objemu lovu ryb v teritoriálních vodách EU a jejich rozdělení mezi členské státy.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Určení technických norem pro sítě a jejich minimální rozměr.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Stálý dohled.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Smlouvy s nečlenskými státy.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smtClean="0"/>
              <a:t>Strukturální opatření.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 advAuto="0"/>
      <p:bldP spid="69635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Společná rybářská politika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kompetenci Rady a Komise</a:t>
            </a:r>
          </a:p>
          <a:p>
            <a:pPr eaLnBrk="1" hangingPunct="1"/>
            <a:r>
              <a:rPr lang="cs-CZ" altLang="cs-CZ" smtClean="0"/>
              <a:t>2003=&gt; reforma z důvodu jednak ekologických (nedostatečná obnova rybí populace), jednak ekonomická (pokles příjmů rybářů)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Důvody vzniku SZP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4825"/>
            <a:ext cx="8435975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Nesoběstačnost členských zemí v produkci potravin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Snaha zajistit výživu obyvatelstva (50.léta je něco jiného než dnes, období krátce po 2.světové válce)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Negativní vlivy klimatických podmínek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Volný trh se zemědělskou produkcí, který by zároveň chránil domácí producenty (tzv. dlouhodobý cíl, prosazovala Francie – důvody viz tabulka)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V podstatě se jednalo o „handl“ mezi Německem a Francií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cs-CZ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Společná rybářská politika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4825"/>
            <a:ext cx="8435975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Dlouhodobý přístup (snaha o koncepční víceletý přístup)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Nová politika pro loďstvo (snaha řešit přemrštěnou kapacitu loďstva)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Lepší alokace pravidel (existují stále rozdílnosti v národních systémech kontroly a sankcí)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mtClean="0"/>
              <a:t>Zapojení regionálních autorit a dalších zainteresovaných stran (tzv. stakeholdeři)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latin typeface="Bookman Old Style" panose="02050604050505020204" pitchFamily="18" charset="0"/>
              </a:rPr>
              <a:t>Financování rybářské politiky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4825"/>
            <a:ext cx="8713788" cy="4625975"/>
          </a:xfrm>
        </p:spPr>
        <p:txBody>
          <a:bodyPr/>
          <a:lstStyle/>
          <a:p>
            <a:pPr marL="533400" indent="-533400" eaLnBrk="1" hangingPunct="1"/>
            <a:r>
              <a:rPr lang="cs-CZ" altLang="cs-CZ" sz="2400" b="1" smtClean="0">
                <a:solidFill>
                  <a:schemeClr val="hlink"/>
                </a:solidFill>
              </a:rPr>
              <a:t>Finanční nástroj pro podporu rybolovu (FIFG) – do roku 2006</a:t>
            </a:r>
          </a:p>
          <a:p>
            <a:pPr marL="533400" indent="-533400" eaLnBrk="1" hangingPunct="1">
              <a:spcAft>
                <a:spcPts val="1200"/>
              </a:spcAft>
            </a:pPr>
            <a:endParaRPr lang="cs-CZ" altLang="cs-CZ" sz="2400" smtClean="0"/>
          </a:p>
          <a:p>
            <a:pPr marL="533400" indent="-533400" eaLnBrk="1" hangingPunct="1">
              <a:spcAft>
                <a:spcPts val="1200"/>
              </a:spcAft>
            </a:pPr>
            <a:r>
              <a:rPr lang="cs-CZ" altLang="cs-CZ" sz="2400" u="sng" smtClean="0"/>
              <a:t>Hlavní oblasti jeho financování</a:t>
            </a:r>
            <a:r>
              <a:rPr lang="cs-CZ" altLang="cs-CZ" sz="2400" smtClean="0"/>
              <a:t>: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Restrukturalizace rybářské flotily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Drobný rybolov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Udržitelné vodní hospodářství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cs-CZ" altLang="cs-CZ" sz="2400" smtClean="0"/>
              <a:t>Zpracování a prodej rybářských výrobků</a:t>
            </a:r>
          </a:p>
          <a:p>
            <a:pPr marL="533400" indent="-533400" eaLnBrk="1" hangingPunct="1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endParaRPr lang="cs-CZ" altLang="cs-CZ" sz="2400" smtClean="0"/>
          </a:p>
          <a:p>
            <a:pPr marL="533400" indent="-533400" eaLnBrk="1" hangingPunct="1">
              <a:spcAft>
                <a:spcPts val="1200"/>
              </a:spcAft>
            </a:pPr>
            <a:r>
              <a:rPr lang="cs-CZ" altLang="cs-CZ" sz="2400" smtClean="0"/>
              <a:t>V letech 2000 – 2006 byl rozpočtový příděl celkem 4,1 mld euro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800" dirty="0" smtClean="0">
                <a:latin typeface="Bookman Old Style" panose="02050604050505020204" pitchFamily="18" charset="0"/>
              </a:rPr>
              <a:t>Financování rybolovné politiky (od roku 2007 do 2013)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 altLang="cs-CZ" b="1" smtClean="0">
                <a:solidFill>
                  <a:schemeClr val="hlink"/>
                </a:solidFill>
              </a:rPr>
              <a:t>Evropský rybářský fond </a:t>
            </a:r>
            <a:r>
              <a:rPr lang="cs-CZ" altLang="cs-CZ" b="1" smtClean="0"/>
              <a:t>(European Fisheries Fund, FIFG)</a:t>
            </a:r>
          </a:p>
          <a:p>
            <a:pPr marL="533400" indent="-533400" eaLnBrk="1" hangingPunct="1"/>
            <a:endParaRPr lang="cs-CZ" altLang="cs-CZ" b="1" smtClean="0">
              <a:solidFill>
                <a:schemeClr val="hlink"/>
              </a:solidFill>
            </a:endParaRPr>
          </a:p>
          <a:p>
            <a:pPr marL="533400" indent="-533400" eaLnBrk="1" hangingPunct="1"/>
            <a:r>
              <a:rPr lang="cs-CZ" altLang="cs-CZ" smtClean="0"/>
              <a:t>V program.období 2007-2013 celkem 3,8 mld. euro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Evropský rybářský fond - cíle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179388" y="1371600"/>
            <a:ext cx="87852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společné rybolovné politiky tak, aby bylo zajištěno využívání živých vodních zdrojů, a podporu akvakultury zabezpečující udržitelnost z hospodářského, environmentálního a sociálního hlediska;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prosazování udržitelné rovnováhy mezi zdroji a rybolovnou kapacitou rybářského loďstva Společenství;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udržitelného rozvoje vnitrozemského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posílení konkurenceschopnosti provozních struktur a rozvoj ekonomicky perspektivních společností v odvětví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ochrany a zlepšování životního prostředí a přírodních zdrojů souvisejících s odvětvím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podporu udržitelného rozvoje a zlepšování kvality života v oblastech s činnostmi v odvětví  rybolovu;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cs-CZ" altLang="cs-CZ" sz="2000" dirty="0" smtClean="0">
                <a:latin typeface="+mn-lt"/>
                <a:cs typeface="Tahoma" pitchFamily="34" charset="0"/>
              </a:rPr>
              <a:t>prosazování rovnosti žen a mužů při rozvoji odvětví rybolovu a rybářských oblastí.</a:t>
            </a:r>
            <a:endParaRPr lang="cs-CZ" altLang="cs-CZ" sz="2000" i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cs-CZ" altLang="cs-CZ" sz="20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Rozpis ročních výdajů z fondu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8325"/>
            <a:ext cx="84582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800" dirty="0" smtClean="0">
                <a:latin typeface="Bookman Old Style" panose="02050604050505020204" pitchFamily="18" charset="0"/>
              </a:rPr>
              <a:t>Financování rybolovné politiky (od roku 2014)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6259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Evropský námořní a rybářský fond </a:t>
            </a:r>
            <a:r>
              <a:rPr lang="cs-CZ" altLang="cs-CZ" sz="2800" b="1" dirty="0" smtClean="0"/>
              <a:t>(</a:t>
            </a:r>
            <a:r>
              <a:rPr lang="cs-CZ" altLang="cs-CZ" sz="2800" b="1" dirty="0" err="1" smtClean="0"/>
              <a:t>European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Maritime</a:t>
            </a:r>
            <a:r>
              <a:rPr lang="cs-CZ" altLang="cs-CZ" sz="2800" b="1" dirty="0" smtClean="0"/>
              <a:t> and </a:t>
            </a:r>
            <a:r>
              <a:rPr lang="cs-CZ" altLang="cs-CZ" sz="2800" b="1" dirty="0" err="1" smtClean="0"/>
              <a:t>Fisheries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Fund</a:t>
            </a:r>
            <a:r>
              <a:rPr lang="cs-CZ" altLang="cs-CZ" sz="2800" b="1" dirty="0" smtClean="0"/>
              <a:t>, EMFF)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b="1" dirty="0" smtClean="0"/>
              <a:t>Cíle:</a:t>
            </a:r>
          </a:p>
          <a:p>
            <a:pPr>
              <a:defRPr/>
            </a:pPr>
            <a:r>
              <a:rPr lang="cs-CZ" sz="2200" dirty="0" smtClean="0"/>
              <a:t>pomáhat rybářům při přechodu odvětví na udržitelný rybolov </a:t>
            </a:r>
          </a:p>
          <a:p>
            <a:pPr>
              <a:defRPr/>
            </a:pPr>
            <a:r>
              <a:rPr lang="cs-CZ" sz="2200" dirty="0" smtClean="0"/>
              <a:t>podporovat pobřežní komunity v diverzifikaci ekonomiky </a:t>
            </a:r>
          </a:p>
          <a:p>
            <a:pPr>
              <a:defRPr/>
            </a:pPr>
            <a:r>
              <a:rPr lang="cs-CZ" sz="2200" dirty="0" smtClean="0"/>
              <a:t>financovat projekty, jež zlepšují kvalitu života v evropských pobřežních oblastech a jejichž prostřednictvím se vytvářejí nové pracovní příležitosti </a:t>
            </a:r>
          </a:p>
          <a:p>
            <a:pPr>
              <a:defRPr/>
            </a:pPr>
            <a:r>
              <a:rPr lang="cs-CZ" sz="2200" dirty="0" smtClean="0"/>
              <a:t>zvyšovat dostupnost finančních prostředků</a:t>
            </a:r>
          </a:p>
          <a:p>
            <a:pPr marL="533400" indent="-533400" eaLnBrk="1" hangingPunct="1"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1088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ouncil position on main EMFF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16113"/>
            <a:ext cx="8626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058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latin typeface="Bookman Old Style" pitchFamily="18" charset="0"/>
              </a:rPr>
              <a:t>Cíle společné zemědělské politiky (článek 39 Římské smlouvy):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47650" y="1908175"/>
          <a:ext cx="8686800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hoto Editor Photo" r:id="rId3" imgW="6563641" imgH="3685714" progId="MSPhotoEd.3">
                  <p:embed/>
                </p:oleObj>
              </mc:Choice>
              <mc:Fallback>
                <p:oleObj name="Photo Editor Photo" r:id="rId3" imgW="6563641" imgH="36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908175"/>
                        <a:ext cx="8686800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735888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latin typeface="Bookman Old Style" pitchFamily="18" charset="0"/>
              </a:rPr>
              <a:t>Zásady společné zemědělské politiky:</a:t>
            </a:r>
            <a:endParaRPr lang="cs-CZ" dirty="0" smtClean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557338"/>
            <a:ext cx="9258994" cy="4114800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7030A0"/>
                </a:solidFill>
              </a:rPr>
              <a:t>JEDNOTA TRHU</a:t>
            </a:r>
            <a:r>
              <a:rPr lang="cs-CZ" altLang="cs-CZ" sz="2400" b="1" dirty="0" smtClean="0"/>
              <a:t>: společný trh pro zemědělské produkty při společných cenách, když se zemědělské produkty mohou volně pohybovat po celém území Unie a je zakázána jakákoliv diskriminace těchto produktů z titulu státní příslušnosti jejich producentů,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7030A0"/>
                </a:solidFill>
              </a:rPr>
              <a:t>PREFERENCE EU</a:t>
            </a:r>
            <a:r>
              <a:rPr lang="cs-CZ" altLang="cs-CZ" sz="2400" b="1" dirty="0" smtClean="0"/>
              <a:t>: preference výrobků Unie, což znamená zvýhodnění produkce, která má svůj původ v zemích Unie před zahraniční produkcí,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7030A0"/>
                </a:solidFill>
              </a:rPr>
              <a:t>FINANČNÍ SOLIDARITA</a:t>
            </a:r>
            <a:r>
              <a:rPr lang="cs-CZ" altLang="cs-CZ" sz="2400" b="1" dirty="0" smtClean="0"/>
              <a:t>: náklady na SZP (ve formě dotací) jsou hrazeny ze společného fondu, tj. rozpočtu Unie, do něhož přispívají všechny členské země. Dochází tak k motivaci domácích výrobců</a:t>
            </a:r>
          </a:p>
          <a:p>
            <a:pPr eaLnBrk="1" hangingPunct="1"/>
            <a:endParaRPr lang="cs-CZ" altLang="cs-CZ" sz="2400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3823</TotalTime>
  <Words>3163</Words>
  <Application>Microsoft Office PowerPoint</Application>
  <PresentationFormat>Předvádění na obrazovce (4:3)</PresentationFormat>
  <Paragraphs>275</Paragraphs>
  <Slides>77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90" baseType="lpstr">
      <vt:lpstr>Arial</vt:lpstr>
      <vt:lpstr>Bookman Old Style</vt:lpstr>
      <vt:lpstr>Calibri</vt:lpstr>
      <vt:lpstr>Corbel</vt:lpstr>
      <vt:lpstr>Garamond</vt:lpstr>
      <vt:lpstr>Monotype Sorts</vt:lpstr>
      <vt:lpstr>Tahoma</vt:lpstr>
      <vt:lpstr>Times New Roman</vt:lpstr>
      <vt:lpstr>Wingdings</vt:lpstr>
      <vt:lpstr>Wingdings 2</vt:lpstr>
      <vt:lpstr>Wingdings 3</vt:lpstr>
      <vt:lpstr>Modul</vt:lpstr>
      <vt:lpstr>Photo Editor Photo</vt:lpstr>
      <vt:lpstr>Prezentace aplikace PowerPoint</vt:lpstr>
      <vt:lpstr>Společná zemědělská politika (SZP)</vt:lpstr>
      <vt:lpstr>Cíle SZP</vt:lpstr>
      <vt:lpstr>Nástroje SZP</vt:lpstr>
      <vt:lpstr>Financování SZP</vt:lpstr>
      <vt:lpstr>Prezentace aplikace PowerPoint</vt:lpstr>
      <vt:lpstr>Důvody vzniku SZP</vt:lpstr>
      <vt:lpstr>Cíle společné zemědělské politiky (článek 39 Římské smlouvy):</vt:lpstr>
      <vt:lpstr>Zásady společné zemědělské politiky:</vt:lpstr>
      <vt:lpstr>Důvody existence zemědělské politiky</vt:lpstr>
      <vt:lpstr>Mechanismus SZP zasahuje značně propracovaným systémem nástrojů do situace v jednotlivých segmentech zemědělského trhu. Je složen ze tří základních prvků:  </vt:lpstr>
      <vt:lpstr>Společná organizace trhu (SOT)</vt:lpstr>
      <vt:lpstr>Společná organizace trhu (SOT)</vt:lpstr>
      <vt:lpstr>Nejdůležitější zemědělské komodity</vt:lpstr>
      <vt:lpstr>Nejdůležitější zemědělské komodity</vt:lpstr>
      <vt:lpstr>Prezentace aplikace PowerPoint</vt:lpstr>
      <vt:lpstr>Důvody spokojenosti se SZP v 60. letech 20. st. </vt:lpstr>
      <vt:lpstr>Rostoucí problémy SZP - důvody </vt:lpstr>
      <vt:lpstr>Prezentace aplikace PowerPoint</vt:lpstr>
      <vt:lpstr>Rostoucí problémy CAP – problémy s nadprodukcí </vt:lpstr>
      <vt:lpstr>Prezentace aplikace PowerPoint</vt:lpstr>
      <vt:lpstr>Náklady na SZP v cenách roku 2011 a podíl výdajů na celkových výdajích EU</vt:lpstr>
      <vt:lpstr> další problémy…</vt:lpstr>
      <vt:lpstr>Financování SZP do roku 2006</vt:lpstr>
      <vt:lpstr>Záruční sekce EAGGF</vt:lpstr>
      <vt:lpstr>Orientační sekce EAGGF</vt:lpstr>
      <vt:lpstr>Prezentace aplikace PowerPoint</vt:lpstr>
      <vt:lpstr>Prezentace aplikace PowerPoint</vt:lpstr>
      <vt:lpstr>Vývoj podílu zemědělských výdajů na rozpočtu Unie v čase </vt:lpstr>
      <vt:lpstr>Změny ve financování (od 2007)</vt:lpstr>
      <vt:lpstr>Reformy SZP - důvody</vt:lpstr>
      <vt:lpstr>Reforma společné zemědělské politiky</vt:lpstr>
      <vt:lpstr>MacSharryho reforma</vt:lpstr>
      <vt:lpstr>Cenová dotace pro obilí od července 1995</vt:lpstr>
      <vt:lpstr>MacSharryho reforma - nástroje pro jednotlivé produkty</vt:lpstr>
      <vt:lpstr>Hlavní otázky budoucnost CAP na konci 90.let- základní problémy</vt:lpstr>
      <vt:lpstr>Agenda 2000</vt:lpstr>
      <vt:lpstr>Agenda 2000</vt:lpstr>
      <vt:lpstr>Prezentace aplikace PowerPoint</vt:lpstr>
      <vt:lpstr>Reforma z roku 2003</vt:lpstr>
      <vt:lpstr>SZP – pilířový systém</vt:lpstr>
      <vt:lpstr>Prezentace aplikace PowerPoint</vt:lpstr>
      <vt:lpstr>SZP – pilířový systém</vt:lpstr>
      <vt:lpstr>Prezentace aplikace PowerPoint</vt:lpstr>
      <vt:lpstr>Reforma z roku 2003 – horizontální oblast</vt:lpstr>
      <vt:lpstr>Reforma z roku 2003 – tržní oblast</vt:lpstr>
      <vt:lpstr>Prezentace aplikace PowerPoint</vt:lpstr>
      <vt:lpstr>Prezentace aplikace PowerPoint</vt:lpstr>
      <vt:lpstr>Financování SZP 2021 -2027</vt:lpstr>
      <vt:lpstr>Prezentace aplikace PowerPoint</vt:lpstr>
      <vt:lpstr>Společná zemědělská a venkovská politika pro Evropu</vt:lpstr>
      <vt:lpstr>Struktura výdajů SZP a SZVPE</vt:lpstr>
      <vt:lpstr>Reforma z roku 2009</vt:lpstr>
      <vt:lpstr>Reforma v odvětví cukru</vt:lpstr>
      <vt:lpstr>Reforma pěstování ovoce a zeleniny</vt:lpstr>
      <vt:lpstr>Reforma v odvětví vína</vt:lpstr>
      <vt:lpstr>Reforma SZP v roce 2013</vt:lpstr>
      <vt:lpstr>SZP v období let 2015-2020</vt:lpstr>
      <vt:lpstr>SZP v období let 2015-2020</vt:lpstr>
      <vt:lpstr>Výsledky uplatňování společné zemědělské politiky</vt:lpstr>
      <vt:lpstr>Společná rybářská politika </vt:lpstr>
      <vt:lpstr>Prezentace aplikace PowerPoint</vt:lpstr>
      <vt:lpstr>Prezentace aplikace PowerPoint</vt:lpstr>
      <vt:lpstr>Prezentace aplikace PowerPoint</vt:lpstr>
      <vt:lpstr>Prezentace aplikace PowerPoint</vt:lpstr>
      <vt:lpstr>Společná rybářská politika – výchozí situace</vt:lpstr>
      <vt:lpstr>Společná rybářská politika</vt:lpstr>
      <vt:lpstr>Nástroje společné rybářské politiky</vt:lpstr>
      <vt:lpstr>Společná rybářská politika</vt:lpstr>
      <vt:lpstr>Společná rybářská politika</vt:lpstr>
      <vt:lpstr>Financování rybářské politiky</vt:lpstr>
      <vt:lpstr>Financování rybolovné politiky (od roku 2007 do 2013)</vt:lpstr>
      <vt:lpstr>Evropský rybářský fond - cíle</vt:lpstr>
      <vt:lpstr>Rozpis ročních výdajů z fondu</vt:lpstr>
      <vt:lpstr>Financování rybolovné politiky (od roku 2014)</vt:lpstr>
      <vt:lpstr>Prezentace aplikace PowerPoint</vt:lpstr>
      <vt:lpstr>Prezentace aplikace PowerPoint</vt:lpstr>
    </vt:vector>
  </TitlesOfParts>
  <Company>Prstná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Marian</dc:creator>
  <cp:lastModifiedBy>Michal Tvrdoň</cp:lastModifiedBy>
  <cp:revision>284</cp:revision>
  <dcterms:created xsi:type="dcterms:W3CDTF">2003-10-04T09:43:03Z</dcterms:created>
  <dcterms:modified xsi:type="dcterms:W3CDTF">2021-05-03T08:44:47Z</dcterms:modified>
</cp:coreProperties>
</file>