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303" r:id="rId5"/>
    <p:sldId id="259" r:id="rId6"/>
    <p:sldId id="273" r:id="rId7"/>
    <p:sldId id="271" r:id="rId8"/>
    <p:sldId id="302" r:id="rId9"/>
    <p:sldId id="266" r:id="rId10"/>
    <p:sldId id="263" r:id="rId11"/>
    <p:sldId id="267" r:id="rId12"/>
    <p:sldId id="269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f.vsb.cz/oblasti/katedry/katedry/katedra-regionalni-a-environmentalni-ekonomiky/veda_a_vyzkum/Klubregionalistu" TargetMode="External"/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800">
                <a:solidFill>
                  <a:schemeClr val="accent2">
                    <a:lumMod val="40000"/>
                    <a:lumOff val="60000"/>
                  </a:schemeClr>
                </a:solidFill>
              </a:rPr>
              <a:t>LS 2020/2021</a:t>
            </a:r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</a:t>
            </a:r>
            <a:r>
              <a:rPr lang="cs-CZ" sz="2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BKREp</a:t>
            </a:r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 předmětu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0" y="1801091"/>
            <a:ext cx="11979564" cy="505690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1. </a:t>
            </a:r>
            <a:r>
              <a:rPr lang="cs-CZ" b="1" dirty="0" err="1"/>
              <a:t>Regionalistika</a:t>
            </a:r>
            <a:r>
              <a:rPr lang="cs-CZ" b="1" dirty="0"/>
              <a:t> a regionální rozvoj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Geografie, </a:t>
            </a:r>
            <a:r>
              <a:rPr lang="cs-CZ" dirty="0" err="1"/>
              <a:t>regionalistika</a:t>
            </a:r>
            <a:r>
              <a:rPr lang="cs-CZ" dirty="0"/>
              <a:t>, regionalizace. Pojetí regionu. Vymezení regionální ekonomie a regionální ekonomiky. Typologie, klasifikace a členění regionů, regionální problémy. Regionální struktura a územní členění regionů v České republice. Regionální rozvoj. Teorie regionálního rozvoje. Faktory rozvojového potenciálu regionů.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2. Regionální politika a její cíle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Regionální politika a předpoklady její realizace. Cíle a typy regionální politiky. Nositelé regionální politiky, Ministerstvo pro místní rozvoj. Principy, přístupy a teoretické základy regionální politiky.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3. Nástroje regionální politiky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Nástroje regionální politiky a jejich členění. Možnosti podpory regionů a opodstatnění existence regionální politiky.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4. Regionální politika v České republice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Historický vývoj regionální politiky na českém území, legislativní rámec regionální politiky a klíčové dokumenty v oblasti regionální politiky a regionální rozvoje v České republice. Aktéři a institucionální zabezpečení regionální politiky a regionálního rozvoje na území České republiky.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5. Regionální rozdíly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Regionální rozdíly a jejich příčiny, ukazatele regionálních rozdílů. Eliminace nežádoucích regionální rozdílů.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6. Ekonomická úroveň regionů a konkurenceschopnost regionů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Ekonomický region. Ekonomická úroveň regionů a indikátory ekonomické úrovně. Hodnocení ekonomické úrovně regionů. Konkurenceschopnost regionů a faktory, které ji ovlivňují. Pyramidový model regionální konkurenceschopnosti, pilířová struktura a kapacita regionální konkurenceschopnosti.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7. Odvětvová struktura regionů České republiky a meziregionální srovnání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Odvětvová struktura regionů České republiky, její vývoj a tendence. Specifikace primárního, sekundárního, terciálního a kvartálního sektoru v regionech České republiky Meziregionální srovnání odvětvové struktury v jejich výkonu, zaměstnanosti a v dalších vybraných makroekonomických i mikroekonomických ukazatelích.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8. Ekonomika regionů České republiky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Specifikace hospodářské, společenské a environmentální oblasti jednotlivých krajů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112792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Turečková, K. 2019. </a:t>
            </a:r>
            <a:r>
              <a:rPr lang="cs-CZ" altLang="cs-CZ" sz="2400" b="1" i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Distanční studijní text. Karviná: OPF SU.</a:t>
            </a:r>
            <a:endParaRPr lang="cs-CZ" sz="2400" dirty="0"/>
          </a:p>
          <a:p>
            <a:r>
              <a:rPr lang="cs-CZ" sz="2000" dirty="0"/>
              <a:t>STEJSKAL, J., 2009. </a:t>
            </a:r>
            <a:r>
              <a:rPr lang="cs-CZ" sz="2000" i="1" dirty="0"/>
              <a:t>Regionální politika a její nástroje.</a:t>
            </a:r>
            <a:r>
              <a:rPr lang="cs-CZ" sz="2000" dirty="0"/>
              <a:t> Praha: Portál, ISBN 978-80-7367-588-2.</a:t>
            </a:r>
          </a:p>
          <a:p>
            <a:r>
              <a:rPr lang="cs-CZ" sz="2000" dirty="0"/>
              <a:t>PIKE, A., RODRIGUEZ POSE, A. and J. TOMANEY, 2017. </a:t>
            </a:r>
            <a:r>
              <a:rPr lang="cs-CZ" sz="2000" i="1" dirty="0" err="1"/>
              <a:t>Local</a:t>
            </a:r>
            <a:r>
              <a:rPr lang="cs-CZ" sz="2000" i="1" dirty="0"/>
              <a:t> and </a:t>
            </a:r>
            <a:r>
              <a:rPr lang="cs-CZ" sz="2000" i="1" dirty="0" err="1"/>
              <a:t>Regional</a:t>
            </a:r>
            <a:r>
              <a:rPr lang="cs-CZ" sz="2000" i="1" dirty="0"/>
              <a:t> </a:t>
            </a:r>
            <a:r>
              <a:rPr lang="cs-CZ" sz="2000" i="1" dirty="0" err="1"/>
              <a:t>Development</a:t>
            </a:r>
            <a:r>
              <a:rPr lang="cs-CZ" sz="2000" dirty="0"/>
              <a:t>. 2rd </a:t>
            </a:r>
            <a:r>
              <a:rPr lang="cs-CZ" sz="2000" dirty="0" err="1"/>
              <a:t>edn</a:t>
            </a:r>
            <a:r>
              <a:rPr lang="cs-CZ" sz="2000" dirty="0"/>
              <a:t>. London and</a:t>
            </a:r>
          </a:p>
          <a:p>
            <a:r>
              <a:rPr lang="cs-CZ" sz="2000" dirty="0"/>
              <a:t>New York: </a:t>
            </a:r>
            <a:r>
              <a:rPr lang="cs-CZ" sz="2000" dirty="0" err="1"/>
              <a:t>Routledge</a:t>
            </a:r>
            <a:r>
              <a:rPr lang="cs-CZ" sz="2000" dirty="0"/>
              <a:t>, ISBN 978-1-138-78572-4.</a:t>
            </a:r>
          </a:p>
          <a:p>
            <a:r>
              <a:rPr lang="cs-CZ" sz="2000" dirty="0"/>
              <a:t>WOKOUN, R., 2008. </a:t>
            </a:r>
            <a:r>
              <a:rPr lang="cs-CZ" sz="2000" i="1" dirty="0"/>
              <a:t>Regionální rozvoj: Východiska regionálního rozvoje, regionální politika, teorie, strategie a programování</a:t>
            </a:r>
            <a:r>
              <a:rPr lang="cs-CZ" sz="2000" dirty="0"/>
              <a:t>. Praha: Linde, ISBN 978-80-7201-699-0.</a:t>
            </a:r>
          </a:p>
          <a:p>
            <a:endParaRPr lang="cs-CZ" sz="2000" dirty="0"/>
          </a:p>
          <a:p>
            <a:r>
              <a:rPr lang="cs-CZ" dirty="0"/>
              <a:t>BUČEK, M., ŘEHÁK, Š. a J. TVRDOŇ, 2010. </a:t>
            </a:r>
            <a:r>
              <a:rPr lang="cs-CZ" i="1" dirty="0" err="1"/>
              <a:t>Regionálna</a:t>
            </a:r>
            <a:r>
              <a:rPr lang="cs-CZ" i="1" dirty="0"/>
              <a:t> </a:t>
            </a:r>
            <a:r>
              <a:rPr lang="cs-CZ" i="1" dirty="0" err="1"/>
              <a:t>ekonómia</a:t>
            </a:r>
            <a:r>
              <a:rPr lang="cs-CZ" i="1" dirty="0"/>
              <a:t> a politika</a:t>
            </a:r>
            <a:r>
              <a:rPr lang="cs-CZ" dirty="0"/>
              <a:t>. Bratislava, ISBN 978-80-8078-362-4.</a:t>
            </a:r>
          </a:p>
          <a:p>
            <a:r>
              <a:rPr lang="cs-CZ" dirty="0"/>
              <a:t>ARMSTRONG, M. and J. TAYLOR, 2000. </a:t>
            </a:r>
            <a:r>
              <a:rPr lang="cs-CZ" i="1" dirty="0" err="1"/>
              <a:t>Regional</a:t>
            </a:r>
            <a:r>
              <a:rPr lang="cs-CZ" i="1" dirty="0"/>
              <a:t> </a:t>
            </a:r>
            <a:r>
              <a:rPr lang="cs-CZ" i="1" dirty="0" err="1"/>
              <a:t>Economics</a:t>
            </a:r>
            <a:r>
              <a:rPr lang="cs-CZ" i="1" dirty="0"/>
              <a:t> and </a:t>
            </a:r>
            <a:r>
              <a:rPr lang="cs-CZ" i="1" dirty="0" err="1"/>
              <a:t>Policy</a:t>
            </a:r>
            <a:r>
              <a:rPr lang="cs-CZ" dirty="0"/>
              <a:t>. 3rd </a:t>
            </a:r>
            <a:r>
              <a:rPr lang="cs-CZ" dirty="0" err="1"/>
              <a:t>edn</a:t>
            </a:r>
            <a:r>
              <a:rPr lang="cs-CZ" dirty="0"/>
              <a:t>. Oxford: </a:t>
            </a:r>
            <a:r>
              <a:rPr lang="cs-CZ" dirty="0" err="1"/>
              <a:t>Wiley-Blackwell</a:t>
            </a:r>
            <a:r>
              <a:rPr lang="cs-CZ" dirty="0"/>
              <a:t>, ISBN 978-0631217138.</a:t>
            </a:r>
          </a:p>
          <a:p>
            <a:r>
              <a:rPr lang="cs-CZ" dirty="0"/>
              <a:t>WOKOUN, R., TOTH, P. a J. MACHÁČEK, 2011. </a:t>
            </a:r>
            <a:r>
              <a:rPr lang="cs-CZ" i="1" dirty="0"/>
              <a:t>Regionální a municipální ekonomie</a:t>
            </a:r>
            <a:r>
              <a:rPr lang="cs-CZ" dirty="0"/>
              <a:t>. Praha: </a:t>
            </a:r>
            <a:r>
              <a:rPr lang="cs-CZ" dirty="0" err="1"/>
              <a:t>Oeconomica</a:t>
            </a:r>
            <a:r>
              <a:rPr lang="cs-CZ" dirty="0"/>
              <a:t>, ISBN 978-80-245-1836-7.</a:t>
            </a:r>
          </a:p>
          <a:p>
            <a:r>
              <a:rPr lang="cs-CZ" dirty="0"/>
              <a:t>VITURKA, M. a kol., 2010. </a:t>
            </a:r>
            <a:r>
              <a:rPr lang="cs-CZ" i="1" dirty="0"/>
              <a:t>Kvalita podnikatelského prostředí, regionální konkurenceschopnost a strategie regionálního rozvoje České Republiky</a:t>
            </a:r>
            <a:r>
              <a:rPr lang="cs-CZ" dirty="0"/>
              <a:t>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Další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55155"/>
          </a:xfrm>
        </p:spPr>
        <p:txBody>
          <a:bodyPr>
            <a:normAutofit/>
          </a:bodyPr>
          <a:lstStyle/>
          <a:p>
            <a:r>
              <a:rPr lang="cs-CZ" sz="2400" dirty="0"/>
              <a:t>Ministerstvo pro místní rozvoj (</a:t>
            </a:r>
            <a:r>
              <a:rPr lang="cs-CZ" sz="2400" dirty="0">
                <a:hlinkClick r:id="rId2"/>
              </a:rPr>
              <a:t>www.mmr.cz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Fondy Evropské unie (</a:t>
            </a:r>
            <a:r>
              <a:rPr lang="cs-CZ" sz="2400" dirty="0">
                <a:hlinkClick r:id="rId3"/>
              </a:rPr>
              <a:t>www.strukturalni-fondy.cz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Portál Evropské unie (http://europa.eu/</a:t>
            </a:r>
            <a:r>
              <a:rPr lang="cs-CZ" sz="2400" dirty="0" err="1"/>
              <a:t>pol</a:t>
            </a:r>
            <a:r>
              <a:rPr lang="cs-CZ" sz="2400" dirty="0"/>
              <a:t>/</a:t>
            </a:r>
            <a:r>
              <a:rPr lang="cs-CZ" sz="2400" dirty="0" err="1"/>
              <a:t>reg</a:t>
            </a:r>
            <a:r>
              <a:rPr lang="cs-CZ" sz="2400" dirty="0"/>
              <a:t>/index_cs.htm) </a:t>
            </a:r>
            <a:endParaRPr lang="en-US" sz="2400" dirty="0"/>
          </a:p>
          <a:p>
            <a:r>
              <a:rPr lang="cs-CZ" sz="2400" dirty="0"/>
              <a:t>EUROSKOP (</a:t>
            </a:r>
            <a:r>
              <a:rPr lang="cs-CZ" sz="2400" dirty="0">
                <a:hlinkClick r:id="rId4"/>
              </a:rPr>
              <a:t>www.euroskop.cz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Regionální rada NUTS2 </a:t>
            </a:r>
            <a:r>
              <a:rPr lang="cs-CZ" sz="2400" dirty="0" err="1"/>
              <a:t>Moravskoslezsko</a:t>
            </a:r>
            <a:r>
              <a:rPr lang="cs-CZ" sz="2400" dirty="0"/>
              <a:t> (</a:t>
            </a:r>
            <a:r>
              <a:rPr lang="cs-CZ" sz="2400" dirty="0">
                <a:hlinkClick r:id="rId5"/>
              </a:rPr>
              <a:t>www.rr-moravskoslezsko.cz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Regional</a:t>
            </a:r>
            <a:r>
              <a:rPr lang="cs-CZ" sz="2400" dirty="0"/>
              <a:t> </a:t>
            </a:r>
            <a:r>
              <a:rPr lang="cs-CZ" sz="2400" dirty="0" err="1"/>
              <a:t>Studies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6"/>
              </a:rPr>
              <a:t>www.regional-studies-assoc.ac.uk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Regional</a:t>
            </a:r>
            <a:r>
              <a:rPr lang="cs-CZ" sz="2400" dirty="0"/>
              <a:t> Science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7"/>
              </a:rPr>
              <a:t>www.ersa.org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Klub regionalistů (</a:t>
            </a:r>
            <a:r>
              <a:rPr lang="cs-CZ" sz="2400" dirty="0">
                <a:hlinkClick r:id="rId8"/>
              </a:rPr>
              <a:t>http://www.ekf.vsb.cz/oblasti/katedry/katedry/katedra-</a:t>
            </a:r>
            <a:r>
              <a:rPr lang="cs-CZ" sz="2400" dirty="0" err="1">
                <a:hlinkClick r:id="rId8"/>
              </a:rPr>
              <a:t>regionalni</a:t>
            </a:r>
            <a:r>
              <a:rPr lang="cs-CZ" sz="2400" dirty="0">
                <a:hlinkClick r:id="rId8"/>
              </a:rPr>
              <a:t>-a-</a:t>
            </a:r>
            <a:r>
              <a:rPr lang="cs-CZ" sz="2400" dirty="0" err="1">
                <a:hlinkClick r:id="rId8"/>
              </a:rPr>
              <a:t>environmentalni</a:t>
            </a:r>
            <a:r>
              <a:rPr lang="cs-CZ" sz="2400" dirty="0">
                <a:hlinkClick r:id="rId8"/>
              </a:rPr>
              <a:t>-ekonomiky/</a:t>
            </a:r>
            <a:r>
              <a:rPr lang="cs-CZ" sz="2400" dirty="0" err="1">
                <a:hlinkClick r:id="rId8"/>
              </a:rPr>
              <a:t>veda_a_vyzkum</a:t>
            </a:r>
            <a:r>
              <a:rPr lang="cs-CZ" sz="2400" dirty="0">
                <a:hlinkClick r:id="rId8"/>
              </a:rPr>
              <a:t>/</a:t>
            </a:r>
            <a:r>
              <a:rPr lang="cs-CZ" sz="2400" dirty="0" err="1">
                <a:hlinkClick r:id="rId8"/>
              </a:rPr>
              <a:t>Klubregionalistu</a:t>
            </a:r>
            <a:r>
              <a:rPr lang="cs-CZ" sz="240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35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</a:t>
            </a:r>
            <a:r>
              <a:rPr lang="en-US" sz="2800" b="1" dirty="0" err="1"/>
              <a:t>Ing</a:t>
            </a:r>
            <a:r>
              <a:rPr lang="en-US" sz="2800" b="1" dirty="0"/>
              <a:t>. </a:t>
            </a:r>
            <a:r>
              <a:rPr lang="cs-CZ" sz="2800" b="1" dirty="0"/>
              <a:t>Kamila Turečková,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dle dohody, nejlépe v úterý 12:00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12:45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3" y="2786897"/>
            <a:ext cx="6069926" cy="4071104"/>
          </a:xfrm>
        </p:spPr>
        <p:txBody>
          <a:bodyPr>
            <a:normAutofit fontScale="70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Volitelný průběžný test nebo krátká úvaha </a:t>
            </a:r>
            <a:r>
              <a:rPr lang="cs-CZ" sz="3100"/>
              <a:t>na zvolené téma </a:t>
            </a:r>
            <a:r>
              <a:rPr lang="cs-CZ" sz="3100" dirty="0"/>
              <a:t>(max. </a:t>
            </a:r>
            <a:r>
              <a:rPr lang="cs-CZ" sz="3100" b="1" dirty="0">
                <a:solidFill>
                  <a:schemeClr val="accent2"/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(max. </a:t>
            </a:r>
            <a:r>
              <a:rPr lang="cs-CZ" sz="3100" b="1" dirty="0">
                <a:solidFill>
                  <a:schemeClr val="accent2"/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523736" y="2944587"/>
            <a:ext cx="5087073" cy="96882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(včetně ISP+ERASMUS)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44856" y="4488260"/>
            <a:ext cx="5826508" cy="2531377"/>
          </a:xfrm>
        </p:spPr>
        <p:txBody>
          <a:bodyPr>
            <a:normAutofit fontScale="70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Volitelné zpracování eseje/úvahy dle stanoveného tématu a zaslané emailem do oznámeného termínu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        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31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6096000" y="1976610"/>
            <a:ext cx="567112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testovacích otázek (výběr správné varianty (variant), doplnění, ano/ne), jedna otázka 2 body. </a:t>
            </a: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bonusové Body navíc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2583" y="1930400"/>
            <a:ext cx="5521712" cy="563418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 a BKREP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2" y="2493818"/>
            <a:ext cx="7647445" cy="4364183"/>
          </a:xfrm>
        </p:spPr>
        <p:txBody>
          <a:bodyPr>
            <a:normAutofit fontScale="85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v průběhu semestru bude 3x realizovaná vědomostní soutěž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Všeobecný přehled a problematika předmětu Regionální ekonomika a politika.</a:t>
            </a:r>
          </a:p>
          <a:p>
            <a:pPr indent="-360000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soutěží týmy dvou studentů proti sobě navzájem, resp. každý proti každému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nutno mít telefon nebo počítač s připojením k </a:t>
            </a:r>
            <a:r>
              <a:rPr lang="cs-CZ" sz="2400" b="1" dirty="0" err="1">
                <a:solidFill>
                  <a:schemeClr val="accent5">
                    <a:lumMod val="50000"/>
                  </a:schemeClr>
                </a:solidFill>
              </a:rPr>
              <a:t>wi-fi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 (jeden ve dvojici)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hodnoceny jsou první tři místa: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1 místo: 3 body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2 místo: 2 body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3 místo: 1 bod</a:t>
            </a:r>
          </a:p>
          <a:p>
            <a:pPr marL="288900" indent="-342900"/>
            <a:r>
              <a:rPr lang="cs-CZ" sz="2400" b="1" dirty="0">
                <a:solidFill>
                  <a:schemeClr val="accent1"/>
                </a:solidFill>
              </a:rPr>
              <a:t>aplikace se jmenuje Kahoot.it (přihlásíte se vygenerovaným číslem a zaregistrujete se pod volitelným týmovým jménem)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8164945" y="1973736"/>
            <a:ext cx="3636701" cy="563418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7934037" y="2493818"/>
            <a:ext cx="3867610" cy="4364182"/>
          </a:xfrm>
        </p:spPr>
        <p:txBody>
          <a:bodyPr>
            <a:normAutofit fontScale="85000" lnSpcReduction="20000"/>
          </a:bodyPr>
          <a:lstStyle/>
          <a:p>
            <a:pPr marL="403200" indent="-360000">
              <a:buFont typeface="Wingdings" panose="05000000000000000000" pitchFamily="2" charset="2"/>
              <a:buChar char="§"/>
            </a:pPr>
            <a:r>
              <a:rPr lang="cs-CZ" sz="2500" b="1" dirty="0">
                <a:solidFill>
                  <a:schemeClr val="accent4">
                    <a:lumMod val="50000"/>
                  </a:schemeClr>
                </a:solidFill>
              </a:rPr>
              <a:t>občasný brainstorming k probírané problematice předmětu 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dirty="0">
                <a:solidFill>
                  <a:schemeClr val="accent4">
                    <a:lumMod val="50000"/>
                  </a:schemeClr>
                </a:solidFill>
              </a:rPr>
              <a:t>práce ve dvojicích/skupině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dirty="0">
                <a:solidFill>
                  <a:schemeClr val="accent4">
                    <a:lumMod val="50000"/>
                  </a:schemeClr>
                </a:solidFill>
              </a:rPr>
              <a:t>na přednášce či semináři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dirty="0">
                <a:solidFill>
                  <a:schemeClr val="accent4">
                    <a:lumMod val="50000"/>
                  </a:schemeClr>
                </a:solidFill>
              </a:rPr>
              <a:t>nejlepší varianta: 2 body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endParaRPr lang="cs-CZ" sz="21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03200" indent="-360000">
              <a:buFont typeface="Wingdings" panose="05000000000000000000" pitchFamily="2" charset="2"/>
              <a:buChar char="§"/>
            </a:pPr>
            <a:r>
              <a:rPr lang="cs-CZ" sz="2300" b="1" dirty="0">
                <a:solidFill>
                  <a:schemeClr val="accent6">
                    <a:lumMod val="50000"/>
                  </a:schemeClr>
                </a:solidFill>
              </a:rPr>
              <a:t>stanovená aktivita na další hodinu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dirty="0">
                <a:solidFill>
                  <a:schemeClr val="accent6">
                    <a:lumMod val="50000"/>
                  </a:schemeClr>
                </a:solidFill>
              </a:rPr>
              <a:t>vyhledávání informací doma a prezentace/diskuze na přednášce či semináři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dirty="0">
                <a:solidFill>
                  <a:schemeClr val="accent6">
                    <a:lumMod val="50000"/>
                  </a:schemeClr>
                </a:solidFill>
              </a:rPr>
              <a:t>nejlepší varianta: 2 body</a:t>
            </a:r>
          </a:p>
        </p:txBody>
      </p:sp>
    </p:spTree>
    <p:extLst>
      <p:ext uri="{BB962C8B-B14F-4D97-AF65-F5344CB8AC3E}">
        <p14:creationId xmlns:p14="http://schemas.microsoft.com/office/powerpoint/2010/main" val="181269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0608"/>
          </a:xfrm>
        </p:spPr>
        <p:txBody>
          <a:bodyPr>
            <a:normAutofit fontScale="925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Prezenční studium: 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(prezentaci) </a:t>
            </a:r>
            <a:r>
              <a:rPr lang="cs-CZ" sz="2800" dirty="0"/>
              <a:t>na stanovené téma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 na semináři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(prezenční studium; BPREP)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071927" cy="4844017"/>
          </a:xfrm>
        </p:spPr>
        <p:txBody>
          <a:bodyPr>
            <a:normAutofit fontScale="77500" lnSpcReduction="2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student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jedna prezentace, 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1 - 2 prezentace na seminář (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libovolná prezentace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o obci/okresu/kraji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 němž žiji v kontextu jeho potenciálu (či bariér) pro jeho rozvoj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včetně diskuze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občanská vybavenost, infrastruktura, brownfieldy, turistické atrakce, péče o krajinu, aktivity pro občany, komunitní život, podnikatelské prostředí, aktivity pro volný čas, kultura, sport apod.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si myslím, že v obci lidé chtějí/nechtějí bydlet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v obci možné zlepšit a jak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propojení na studovaný předmět Regionální ekonomika a politika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prezentace a přednes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nutné doplnit i použité zdroje na konci prezentace!!! </a:t>
            </a:r>
            <a:r>
              <a:rPr lang="cs-CZ" sz="2800" dirty="0"/>
              <a:t>(uvádět dle přílohy č. 5 Pokynu děkana č. 7/2018 pro úpravy, zveřejňování a ukládání VŠKP)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Odevzdávárny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“ v IS </a:t>
            </a:r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den předem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 pondělí 7h ráno)</a:t>
            </a:r>
            <a:endParaRPr lang="cs-CZ" sz="3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Esej, resp. úvaha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(ISP, Erasmus, Kombinované studium - BKREP)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2009104"/>
            <a:ext cx="12192000" cy="4726546"/>
          </a:xfrm>
        </p:spPr>
        <p:txBody>
          <a:bodyPr>
            <a:normAutofit fontScale="92500" lnSpcReduction="20000"/>
          </a:bodyPr>
          <a:lstStyle/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cca 2 strany čistého textu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New Roman, vel. písma12, jednoduché řádkování)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 a formální úprava textu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doporučuji se seznámit s tím, co to esej je a jaké má náležitosti (pokud práce nebude esejí nebude hodnocena!), např. http://www.cemach.cz/jak-napsat-dobry-esej, totéž platí pro úvahu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také budou hodnoceny použité zdroje (uvádět dle přílohy č. 5 Pokynu děkana č. 7/2018 pro úpravy, zveřejňování a ukládání VŠKP)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esej/úvahu je potřeba vložit do „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Odevzdávárny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“ v IS do </a:t>
            </a:r>
            <a:r>
              <a:rPr lang="cs-CZ" sz="2400" b="1" dirty="0">
                <a:solidFill>
                  <a:srgbClr val="FF0000"/>
                </a:solidFill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10.4.2021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dobrovolné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(to neplatí pro ISP a ERASMUS!)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pro AR 2020/2021 je: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Jaké faktory podle Vás vytvářejí předpoklady pro prosperitu obce nebo regionu a proč?</a:t>
            </a:r>
          </a:p>
        </p:txBody>
      </p:sp>
    </p:spTree>
    <p:extLst>
      <p:ext uri="{BB962C8B-B14F-4D97-AF65-F5344CB8AC3E}">
        <p14:creationId xmlns:p14="http://schemas.microsoft.com/office/powerpoint/2010/main" val="225270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                      </a:t>
            </a:r>
            <a:r>
              <a:rPr lang="cs-CZ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 2020/2021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943814"/>
              </p:ext>
            </p:extLst>
          </p:nvPr>
        </p:nvGraphicFramePr>
        <p:xfrm>
          <a:off x="443345" y="2323663"/>
          <a:ext cx="11286837" cy="454408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33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900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effectLst/>
                        </a:rPr>
                        <a:t>2</a:t>
                      </a:r>
                      <a:r>
                        <a:rPr lang="cs-CZ" sz="2000" b="0" dirty="0">
                          <a:effectLst/>
                        </a:rPr>
                        <a:t>3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2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Úvodní přednáška, semináře odpadají. </a:t>
                      </a:r>
                      <a:endParaRPr lang="en-US" sz="20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Ukázková prezentace. </a:t>
                      </a:r>
                      <a:r>
                        <a:rPr lang="cs-CZ" sz="2000" b="0" dirty="0">
                          <a:effectLst/>
                        </a:rPr>
                        <a:t>Výběr termínu prezentace a obce. </a:t>
                      </a:r>
                      <a:endParaRPr lang="en-US" sz="20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</a:rPr>
                        <a:t>Výběr termínu prezentace a obce. </a:t>
                      </a:r>
                      <a:r>
                        <a:rPr lang="cs-CZ" sz="2000" b="1" i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Soutěž 1.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i="0" dirty="0">
                          <a:effectLst/>
                        </a:rPr>
                        <a:t>1</a:t>
                      </a:r>
                      <a:r>
                        <a:rPr lang="cs-CZ" sz="2000" b="0" i="0" dirty="0">
                          <a:effectLst/>
                        </a:rPr>
                        <a:t>6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r>
                        <a:rPr lang="cs-CZ" sz="2000" b="0" i="0" dirty="0">
                          <a:effectLst/>
                        </a:rPr>
                        <a:t>3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highlight>
                            <a:srgbClr val="C0C0C0"/>
                          </a:highlight>
                        </a:rPr>
                        <a:t>23</a:t>
                      </a:r>
                      <a:r>
                        <a:rPr lang="en-US" sz="2000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r>
                        <a:rPr lang="cs-CZ" sz="2000" dirty="0">
                          <a:effectLst/>
                          <a:highlight>
                            <a:srgbClr val="C0C0C0"/>
                          </a:highlight>
                        </a:rPr>
                        <a:t>3</a:t>
                      </a:r>
                      <a:r>
                        <a:rPr lang="en-US" sz="2000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endParaRPr lang="en-US" sz="2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Výuka odpadá.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20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6.4.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r>
                        <a:rPr lang="cs-CZ" sz="2000" b="1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Soutěž 2.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20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r>
                        <a:rPr lang="cs-CZ" sz="2000" b="1" i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Soutěž 3.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11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5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termíny na prezentace.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18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i="1" dirty="0">
                          <a:solidFill>
                            <a:schemeClr val="tx1"/>
                          </a:solidFill>
                          <a:effectLst/>
                        </a:rPr>
                        <a:t>Zkouškový termín, případně konzultace.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       </a:t>
            </a:r>
            <a:r>
              <a:rPr lang="cs-CZ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 2020/2021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59415" y="1940341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56603585"/>
              </p:ext>
            </p:extLst>
          </p:nvPr>
        </p:nvGraphicFramePr>
        <p:xfrm>
          <a:off x="258618" y="2518542"/>
          <a:ext cx="5837382" cy="4051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9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4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2</a:t>
                      </a:r>
                      <a:r>
                        <a:rPr lang="cs-CZ" sz="1600" b="0" dirty="0">
                          <a:effectLst/>
                        </a:rPr>
                        <a:t>3</a:t>
                      </a:r>
                      <a:r>
                        <a:rPr lang="en-US" sz="1600" b="0" dirty="0">
                          <a:effectLst/>
                        </a:rPr>
                        <a:t>.</a:t>
                      </a:r>
                      <a:r>
                        <a:rPr lang="cs-CZ" sz="1600" b="0" dirty="0">
                          <a:effectLst/>
                        </a:rPr>
                        <a:t>2</a:t>
                      </a:r>
                      <a:r>
                        <a:rPr lang="en-US" sz="1600" b="0" dirty="0">
                          <a:effectLst/>
                        </a:rPr>
                        <a:t>.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Úvodní přednáška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cs-CZ" sz="1600" dirty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Regionalistika, region, regionální problémy.</a:t>
                      </a:r>
                      <a:endParaRPr lang="cs-CZ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9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cs-CZ" sz="1600" dirty="0">
                          <a:effectLst/>
                        </a:rPr>
                        <a:t>3.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Regionální struktura v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 i="0" dirty="0">
                          <a:effectLst/>
                        </a:rPr>
                        <a:t>1</a:t>
                      </a:r>
                      <a:r>
                        <a:rPr lang="cs-CZ" sz="1600" b="0" i="0" dirty="0">
                          <a:effectLst/>
                        </a:rPr>
                        <a:t>6</a:t>
                      </a:r>
                      <a:r>
                        <a:rPr lang="en-US" sz="1600" b="0" i="0" dirty="0">
                          <a:effectLst/>
                        </a:rPr>
                        <a:t>.</a:t>
                      </a:r>
                      <a:r>
                        <a:rPr lang="cs-CZ" sz="1600" b="0" i="0" dirty="0">
                          <a:effectLst/>
                        </a:rPr>
                        <a:t>3</a:t>
                      </a:r>
                      <a:r>
                        <a:rPr lang="en-US" sz="1600" b="0" i="0" dirty="0">
                          <a:effectLst/>
                        </a:rPr>
                        <a:t>.</a:t>
                      </a:r>
                      <a:endParaRPr lang="en-US" sz="16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Regionální rozvoj.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C0C0C0"/>
                          </a:highlight>
                        </a:rPr>
                        <a:t>23</a:t>
                      </a: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r>
                        <a:rPr lang="cs-CZ" sz="1600" dirty="0">
                          <a:effectLst/>
                          <a:highlight>
                            <a:srgbClr val="C0C0C0"/>
                          </a:highlight>
                        </a:rPr>
                        <a:t>3</a:t>
                      </a: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endParaRPr lang="en-US" sz="16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C0C0C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Výuka odpadá.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30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cs-CZ" sz="1600" dirty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Regionální politika,  její cíle, regionální strategie.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6.4.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/>
                        <a:t>Nástroje regionální politiky. </a:t>
                      </a:r>
                      <a:r>
                        <a:rPr lang="cs-CZ" sz="1200" kern="1200" dirty="0"/>
                        <a:t>Regionální politika ČR (samostudium)</a:t>
                      </a:r>
                      <a:endParaRPr lang="cs-CZ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Volitelný průběžný test. (po Nástroje RP, včetně)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20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cs-CZ" sz="1600" dirty="0">
                          <a:effectLst/>
                        </a:rPr>
                        <a:t>4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Regionální rozdíly, regionální konkurenceschopnost.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r>
                        <a:rPr lang="cs-CZ" sz="1600" dirty="0">
                          <a:effectLst/>
                        </a:rPr>
                        <a:t>7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cs-CZ" sz="1600" dirty="0">
                          <a:effectLst/>
                        </a:rPr>
                        <a:t>4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Ekonomická struktura a úroveň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4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cs-CZ" sz="1600" dirty="0">
                          <a:effectLst/>
                        </a:rPr>
                        <a:t>5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Sektorová struktura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</a:rPr>
                        <a:t>11</a:t>
                      </a:r>
                      <a:r>
                        <a:rPr lang="en-US" sz="1600" b="0" dirty="0">
                          <a:effectLst/>
                        </a:rPr>
                        <a:t>.</a:t>
                      </a:r>
                      <a:r>
                        <a:rPr lang="cs-CZ" sz="1600" b="0" dirty="0">
                          <a:effectLst/>
                        </a:rPr>
                        <a:t>5</a:t>
                      </a:r>
                      <a:r>
                        <a:rPr lang="en-US" sz="1600" b="0" dirty="0">
                          <a:effectLst/>
                        </a:rPr>
                        <a:t>.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Ekonomika regionů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18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cs-CZ" sz="1600" dirty="0">
                          <a:effectLst/>
                        </a:rPr>
                        <a:t>5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C00000"/>
                          </a:solidFill>
                        </a:rPr>
                        <a:t>Předtermín.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471976" y="1948968"/>
            <a:ext cx="5087073" cy="55337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559117"/>
              </p:ext>
            </p:extLst>
          </p:nvPr>
        </p:nvGraphicFramePr>
        <p:xfrm>
          <a:off x="6324770" y="2518543"/>
          <a:ext cx="5407156" cy="38434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1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6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57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248"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5.3.2021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Úvodní přednáška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Regionalistika, region, regionální problémy.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Regionální struktura v ČR. Regionální rozvoj.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strike="sngStrike" dirty="0"/>
                        <a:t>Soutěž 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611">
                <a:tc>
                  <a:txBody>
                    <a:bodyPr/>
                    <a:lstStyle/>
                    <a:p>
                      <a:r>
                        <a:rPr lang="cs-CZ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26.3.2021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Regionální politika</a:t>
                      </a:r>
                      <a:r>
                        <a:rPr lang="cs-CZ" sz="1400" baseline="0" dirty="0"/>
                        <a:t>,  její cíle, regionální strategie. </a:t>
                      </a:r>
                      <a:endParaRPr lang="cs-CZ" sz="14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/>
                        <a:t>Nástroje regionální politiky. </a:t>
                      </a:r>
                      <a:r>
                        <a:rPr lang="cs-CZ" sz="1400" kern="1200" dirty="0"/>
                        <a:t>Regionální politika ČR.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strike="sngStrike" dirty="0"/>
                        <a:t>Soutěž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885">
                <a:tc>
                  <a:txBody>
                    <a:bodyPr/>
                    <a:lstStyle/>
                    <a:p>
                      <a:r>
                        <a:rPr lang="cs-CZ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23.4.2021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Regionální rozdíly, regionální konkurenceschopnost.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Ekonomická struktura a úroveň regionů.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Sektorová struktura regionů.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strike="sngStrike" dirty="0"/>
                        <a:t>Soutěž 3.</a:t>
                      </a:r>
                    </a:p>
                    <a:p>
                      <a:r>
                        <a:rPr lang="cs-CZ" sz="1400" dirty="0"/>
                        <a:t>+ diskuse k seminárním pracím</a:t>
                      </a:r>
                      <a:endParaRPr lang="cs-CZ" sz="1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483">
                <a:tc gridSpan="2">
                  <a:txBody>
                    <a:bodyPr/>
                    <a:lstStyle/>
                    <a:p>
                      <a:r>
                        <a:rPr lang="cs-CZ" sz="1400" dirty="0"/>
                        <a:t>samostudium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i="1" dirty="0"/>
                        <a:t>Ekonomika regionů ČR (viz opora předmětu)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279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417</TotalTime>
  <Words>1752</Words>
  <Application>Microsoft Office PowerPoint</Application>
  <PresentationFormat>Širokoúhlá obrazovka</PresentationFormat>
  <Paragraphs>217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Prezentace aplikace PowerPoint</vt:lpstr>
      <vt:lpstr>Podmínky absolvování</vt:lpstr>
      <vt:lpstr>bonusové Body navíc</vt:lpstr>
      <vt:lpstr>Celkové hodnocení předmětu</vt:lpstr>
      <vt:lpstr>Prezentace na semináři (prezenční studium; BPREP)</vt:lpstr>
      <vt:lpstr>Esej, resp. úvaha (ISP, Erasmus, Kombinované studium - BKREP)</vt:lpstr>
      <vt:lpstr>ROZPIS seminářů                      LS 2020/2021</vt:lpstr>
      <vt:lpstr>Harmonogram přednášek       LS 2020/2021</vt:lpstr>
      <vt:lpstr>Obsah předmětu</vt:lpstr>
      <vt:lpstr>Základní a doporučené zdroje</vt:lpstr>
      <vt:lpstr>Další doporučené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96</cp:revision>
  <cp:lastPrinted>2018-02-12T08:12:35Z</cp:lastPrinted>
  <dcterms:created xsi:type="dcterms:W3CDTF">2017-12-11T08:34:25Z</dcterms:created>
  <dcterms:modified xsi:type="dcterms:W3CDTF">2021-02-10T14:45:07Z</dcterms:modified>
</cp:coreProperties>
</file>