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73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EE77-E316-4978-93D6-980A73B8F2EC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3107-CDAC-47BF-B19C-E47D76459AA0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B6B7-118C-46A1-A258-F937FF71AEE4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D6DF-714A-46CF-9FDC-19C46DB319A2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1C32-F4AF-4252-8F10-E29549FC9BB1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F974-084B-4AF0-9527-3A1A09F17A29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9DF7-2EA5-4449-9FA0-6D9F72D9059D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9E4B-6B1C-495C-A562-AED66388504A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A504-F5E1-40CB-88A9-4B3D4C008D0D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9AB5-EFD2-44B6-A544-A0D552ABEDD6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9176-7446-4D0F-9A59-56B3D98F1AD5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1ED6-73B4-40F5-BF71-BC0AB36948D4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SPRÁVNÍ PRÁVO</a:t>
            </a:r>
            <a:br>
              <a:rPr lang="cs-CZ" b="1" dirty="0" smtClean="0"/>
            </a:br>
            <a:r>
              <a:rPr lang="cs-CZ" b="1" dirty="0" smtClean="0"/>
              <a:t>-PODMÍNKY KOMBINOVANÉ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Výuka předmětu správní právo – kombinované studium 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Obsah tutoriálů</a:t>
            </a:r>
          </a:p>
          <a:p>
            <a:endParaRPr lang="cs-CZ" sz="2400" b="1" dirty="0"/>
          </a:p>
          <a:p>
            <a:r>
              <a:rPr lang="cs-CZ" sz="2400" b="1" dirty="0" smtClean="0"/>
              <a:t>26. 02. </a:t>
            </a:r>
            <a:r>
              <a:rPr lang="cs-CZ" sz="2400" b="1" dirty="0"/>
              <a:t>2021 -  Blok I. (veřejná správa a správní právo, obecná     </a:t>
            </a:r>
          </a:p>
          <a:p>
            <a:r>
              <a:rPr lang="cs-CZ" sz="2400" b="1" dirty="0"/>
              <a:t>                           charakteristika správního práva, normy   </a:t>
            </a:r>
          </a:p>
          <a:p>
            <a:r>
              <a:rPr lang="cs-CZ" sz="2400" b="1" dirty="0"/>
              <a:t>                           správního práva a prameny správního práva)</a:t>
            </a:r>
          </a:p>
          <a:p>
            <a:r>
              <a:rPr lang="cs-CZ" sz="2400" b="1" dirty="0" smtClean="0"/>
              <a:t>19. </a:t>
            </a:r>
            <a:r>
              <a:rPr lang="cs-CZ" sz="2400" b="1" dirty="0"/>
              <a:t>03. 2021 – Blok II. (správně právní vztahy, subjekty </a:t>
            </a:r>
          </a:p>
          <a:p>
            <a:r>
              <a:rPr lang="cs-CZ" sz="2400" b="1" dirty="0"/>
              <a:t>                           správního práva, základní principy veřejné  </a:t>
            </a:r>
          </a:p>
          <a:p>
            <a:r>
              <a:rPr lang="cs-CZ" sz="2400" b="1" dirty="0"/>
              <a:t>                           správy, správní  trestání)</a:t>
            </a:r>
          </a:p>
          <a:p>
            <a:r>
              <a:rPr lang="cs-CZ" sz="2400" b="1" dirty="0" smtClean="0"/>
              <a:t>16. </a:t>
            </a:r>
            <a:r>
              <a:rPr lang="cs-CZ" sz="2400" b="1" dirty="0"/>
              <a:t>04. 2021 –  Blok III. (správní právo procesní, správní </a:t>
            </a:r>
          </a:p>
          <a:p>
            <a:r>
              <a:rPr lang="cs-CZ" sz="2400" b="1" dirty="0"/>
              <a:t>                            rozhodnutí, opravné prostředky)</a:t>
            </a:r>
          </a:p>
          <a:p>
            <a:r>
              <a:rPr lang="cs-CZ" sz="2400" b="1" dirty="0"/>
              <a:t>                            test</a:t>
            </a:r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Podmínky úspěšného absolvování předmětu</a:t>
            </a:r>
          </a:p>
          <a:p>
            <a:endParaRPr lang="cs-CZ" sz="2800" b="1" dirty="0"/>
          </a:p>
          <a:p>
            <a:r>
              <a:rPr lang="cs-CZ" sz="2400" dirty="0"/>
              <a:t>Zkouškový test, studenti mohou získat celkem </a:t>
            </a:r>
            <a:r>
              <a:rPr lang="cs-CZ" sz="2400" b="1" dirty="0"/>
              <a:t>20 </a:t>
            </a:r>
            <a:r>
              <a:rPr lang="cs-CZ" sz="2400" dirty="0"/>
              <a:t> bodů, a to takto:</a:t>
            </a:r>
          </a:p>
          <a:p>
            <a:endParaRPr lang="cs-CZ" sz="2400" dirty="0" smtClean="0"/>
          </a:p>
          <a:p>
            <a:r>
              <a:rPr lang="cs-CZ" sz="2400" dirty="0" smtClean="0"/>
              <a:t>Test </a:t>
            </a:r>
            <a:r>
              <a:rPr lang="cs-CZ" sz="2400" dirty="0"/>
              <a:t>se skládá z 20 otázek uzavřených otázek, výběr ze 3 možností, vždy jedna správná, každá správná odpověď hodnocena 1 bodem.</a:t>
            </a:r>
          </a:p>
          <a:p>
            <a:endParaRPr lang="cs-CZ" sz="2400" dirty="0"/>
          </a:p>
          <a:p>
            <a:r>
              <a:rPr lang="cs-CZ" sz="1600" dirty="0"/>
              <a:t>20 – 19 ………………. </a:t>
            </a:r>
            <a:r>
              <a:rPr lang="cs-CZ" sz="1600" b="1" dirty="0"/>
              <a:t>A</a:t>
            </a:r>
          </a:p>
          <a:p>
            <a:r>
              <a:rPr lang="cs-CZ" sz="1600" dirty="0"/>
              <a:t>18 – 17 ………………  </a:t>
            </a:r>
            <a:r>
              <a:rPr lang="cs-CZ" sz="1600" b="1" dirty="0"/>
              <a:t>B</a:t>
            </a:r>
          </a:p>
          <a:p>
            <a:r>
              <a:rPr lang="cs-CZ" sz="1600" dirty="0"/>
              <a:t>16 – 15 ………………  </a:t>
            </a:r>
            <a:r>
              <a:rPr lang="cs-CZ" sz="1600" b="1" dirty="0"/>
              <a:t>C</a:t>
            </a:r>
          </a:p>
          <a:p>
            <a:r>
              <a:rPr lang="cs-CZ" sz="1600" dirty="0"/>
              <a:t>14 –  13 ………………  </a:t>
            </a:r>
            <a:r>
              <a:rPr lang="cs-CZ" sz="1600" b="1" dirty="0"/>
              <a:t>D</a:t>
            </a:r>
          </a:p>
          <a:p>
            <a:r>
              <a:rPr lang="cs-CZ" sz="1600" dirty="0"/>
              <a:t>12 – 11………………  </a:t>
            </a:r>
            <a:r>
              <a:rPr lang="cs-CZ" sz="1600" b="1" dirty="0"/>
              <a:t>E</a:t>
            </a:r>
          </a:p>
          <a:p>
            <a:r>
              <a:rPr lang="cs-CZ" sz="1600" dirty="0"/>
              <a:t>10 – 0 ………………….</a:t>
            </a:r>
            <a:r>
              <a:rPr lang="cs-CZ" sz="1600" b="1" dirty="0"/>
              <a:t>F</a:t>
            </a:r>
          </a:p>
          <a:p>
            <a:endParaRPr lang="cs-CZ" sz="2400" b="1" dirty="0"/>
          </a:p>
          <a:p>
            <a:r>
              <a:rPr lang="cs-CZ" sz="2400" b="1" dirty="0"/>
              <a:t>Literatura – povinná</a:t>
            </a:r>
          </a:p>
          <a:p>
            <a:r>
              <a:rPr lang="cs-CZ" sz="2400" b="1" u="sng" dirty="0" smtClean="0"/>
              <a:t>prezentace </a:t>
            </a:r>
            <a:r>
              <a:rPr lang="cs-CZ" sz="2400" b="1" u="sng" dirty="0"/>
              <a:t>z </a:t>
            </a:r>
            <a:r>
              <a:rPr lang="cs-CZ" sz="2400" b="1" u="sng" dirty="0" smtClean="0"/>
              <a:t>tutoriálů</a:t>
            </a:r>
            <a:endParaRPr 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Průcha, P. Správní právo. Obecná část. 8. vydání. Brno: Doplněk, 2012.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zákon č. 500/2004 Sb., správní řád</a:t>
            </a:r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229</Words>
  <Application>Microsoft Office PowerPoint</Application>
  <PresentationFormat>Předvádění na obrazovce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SPRÁVNÍ PRÁVO -PODMÍNKY KOMBINOVANÉ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114</cp:revision>
  <dcterms:created xsi:type="dcterms:W3CDTF">2015-09-08T17:35:18Z</dcterms:created>
  <dcterms:modified xsi:type="dcterms:W3CDTF">2021-03-09T16:21:23Z</dcterms:modified>
</cp:coreProperties>
</file>