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7" r:id="rId3"/>
    <p:sldId id="285" r:id="rId4"/>
    <p:sldId id="291" r:id="rId5"/>
    <p:sldId id="286" r:id="rId6"/>
    <p:sldId id="268" r:id="rId7"/>
    <p:sldId id="287" r:id="rId8"/>
    <p:sldId id="288" r:id="rId9"/>
    <p:sldId id="289" r:id="rId10"/>
    <p:sldId id="277" r:id="rId11"/>
    <p:sldId id="278" r:id="rId12"/>
    <p:sldId id="294" r:id="rId13"/>
    <p:sldId id="293" r:id="rId14"/>
    <p:sldId id="295" r:id="rId15"/>
    <p:sldId id="292" r:id="rId16"/>
    <p:sldId id="279" r:id="rId17"/>
    <p:sldId id="296" r:id="rId18"/>
    <p:sldId id="280" r:id="rId19"/>
    <p:sldId id="297" r:id="rId20"/>
    <p:sldId id="270" r:id="rId21"/>
    <p:sldId id="298" r:id="rId22"/>
    <p:sldId id="299" r:id="rId23"/>
    <p:sldId id="304" r:id="rId24"/>
    <p:sldId id="301" r:id="rId25"/>
    <p:sldId id="302" r:id="rId26"/>
    <p:sldId id="303" r:id="rId27"/>
    <p:sldId id="300" r:id="rId28"/>
    <p:sldId id="263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66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10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431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394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484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354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115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5123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1764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480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8282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927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7762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015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9120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9784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6788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8568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231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39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13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487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48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108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639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74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1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 ekonomické prostředí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 </a:t>
            </a: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tutoriál</a:t>
            </a: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Ing. Michal Tvrdoň,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800"/>
              </a:spcBef>
            </a:pPr>
            <a:r>
              <a:rPr 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Agregátní nabídka (AS)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vyjadřuje závislost nabízeného reálného produktu na cenové hladině. </a:t>
            </a:r>
          </a:p>
          <a:p>
            <a:pPr indent="373063">
              <a:spcBef>
                <a:spcPts val="18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ukazuje, jak velký produkt budou chtít výrobci vyrábět při různých úrovních cenové hladiny</a:t>
            </a:r>
          </a:p>
          <a:p>
            <a:pPr indent="373063">
              <a:spcBef>
                <a:spcPts val="18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bude tvar křivky?</a:t>
            </a:r>
          </a:p>
          <a:p>
            <a:pPr indent="373063">
              <a:spcBef>
                <a:spcPts val="18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Budeme rozlišovat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krátkodobou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(nemění se ceny VF) a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dlouhodobou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</a:t>
            </a:r>
          </a:p>
          <a:p>
            <a:pPr indent="373063">
              <a:spcBef>
                <a:spcPts val="1200"/>
              </a:spcBef>
            </a:pP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Agregátní nabídka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448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Krátkodobá agregátní nabídka – posuny po křivce</a:t>
            </a:r>
            <a:endParaRPr lang="cs-CZ" b="1" dirty="0"/>
          </a:p>
        </p:txBody>
      </p:sp>
      <p:pic>
        <p:nvPicPr>
          <p:cNvPr id="4" name="Picture 3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15566"/>
            <a:ext cx="576064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57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r>
              <a:rPr lang="pl-PL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Vliv </a:t>
            </a:r>
            <a:r>
              <a:rPr lang="pl-PL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polohu krátkodobé AS má:</a:t>
            </a:r>
            <a:endParaRPr lang="cs-CZ" sz="2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eny výrobních faktorů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800"/>
              </a:spcBef>
              <a:buNone/>
            </a:pPr>
            <a:r>
              <a:rPr lang="pl-PL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Vliv na polohu jak </a:t>
            </a:r>
            <a:r>
              <a:rPr lang="pl-PL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krátkodobé, </a:t>
            </a:r>
            <a:r>
              <a:rPr lang="pl-PL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i na </a:t>
            </a:r>
            <a:r>
              <a:rPr lang="pl-PL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dlouhodobé AS mají:</a:t>
            </a:r>
            <a:endParaRPr lang="cs-CZ" sz="20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množství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výrobních faktorů </a:t>
            </a: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produktivita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výrobních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faktorů</a:t>
            </a:r>
          </a:p>
          <a:p>
            <a:pPr indent="373063">
              <a:spcBef>
                <a:spcPts val="18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používané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a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energie</a:t>
            </a:r>
          </a:p>
          <a:p>
            <a:pPr indent="373063">
              <a:spcBef>
                <a:spcPts val="1800"/>
              </a:spcBef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a právní systém v dané zemi </a:t>
            </a: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Agregátní nabídka – posuny křivky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77182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Krátkodobá agregátní nabídka – posuny křivky</a:t>
            </a:r>
            <a:endParaRPr lang="cs-CZ" b="1" dirty="0"/>
          </a:p>
        </p:txBody>
      </p:sp>
      <p:pic>
        <p:nvPicPr>
          <p:cNvPr id="5" name="Picture 4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59582"/>
            <a:ext cx="5112568" cy="344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54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7155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8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Klasická AS ukazuje, že nabízený reálný produkt není ovlivněn změnami cenové hladiny</a:t>
            </a:r>
          </a:p>
          <a:p>
            <a:pPr indent="373063">
              <a:spcBef>
                <a:spcPts val="1800"/>
              </a:spcBef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Podmínka: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ceny a mzdy jsou dokonale pružné a domácnosti mají úplné informace o cenách a mzdách</a:t>
            </a:r>
          </a:p>
          <a:p>
            <a:pPr indent="373063">
              <a:spcBef>
                <a:spcPts val="18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tak trvale operuje na úrovni potenciálního produktu a přirozené míře nezaměstnanosti</a:t>
            </a:r>
          </a:p>
          <a:p>
            <a:pPr indent="373063">
              <a:spcBef>
                <a:spcPts val="18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bude tvar křivky?</a:t>
            </a:r>
          </a:p>
          <a:p>
            <a:pPr indent="373063">
              <a:spcBef>
                <a:spcPts val="18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Vertikála na úrovni Y*</a:t>
            </a:r>
          </a:p>
          <a:p>
            <a:pPr indent="373063">
              <a:spcBef>
                <a:spcPts val="18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pouze v dlouhém období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Dlouhodobá agregátní nabídka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24091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Dlouhodobá agregátní nabídka a její posuny</a:t>
            </a:r>
            <a:endParaRPr lang="cs-CZ" sz="2800" b="1" dirty="0"/>
          </a:p>
        </p:txBody>
      </p:sp>
      <p:pic>
        <p:nvPicPr>
          <p:cNvPr id="5" name="Picture 4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59582"/>
            <a:ext cx="4633937" cy="353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86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496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Analogie s mikroekonomickou dílčí rovnováhou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Průsečík AD a AS =&gt; určuje rovnovážnou úroveň cenové hladiny (P) a rovnovážný produkt (Y)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je cenová hladina vyšší než rovnovážná =&gt; nabízené množství Y je vyšší než poptávané =&gt; přebytek produktu </a:t>
            </a:r>
          </a:p>
          <a:p>
            <a:pPr indent="373063">
              <a:spcBef>
                <a:spcPts val="12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Makroekonomická rovnováha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takový stav, který nesignalizuje potřebu změny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Rovnováha v SR a LR =&gt; krátkodobá rovnováha může být pod úrovní Y* nebo i za úrovní Y*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Rovnováha v LR – změny mohou být dosaženy změnou AS, ne AD (viz dále)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Makroekonomická rovnováha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14941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Krátkodobá makroekonomická rovnováha</a:t>
            </a:r>
            <a:endParaRPr lang="cs-CZ" sz="2800" b="1" dirty="0"/>
          </a:p>
        </p:txBody>
      </p:sp>
      <p:pic>
        <p:nvPicPr>
          <p:cNvPr id="4" name="Picture 6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7574"/>
            <a:ext cx="5554166" cy="360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81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Recesní mezera v modelu AS-AD</a:t>
            </a:r>
            <a:endParaRPr lang="cs-CZ" b="1" dirty="0"/>
          </a:p>
        </p:txBody>
      </p:sp>
      <p:pic>
        <p:nvPicPr>
          <p:cNvPr id="4" name="Picture 7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9582"/>
            <a:ext cx="5715074" cy="342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5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Inflační mezera v modelu AS-AD</a:t>
            </a:r>
            <a:endParaRPr lang="cs-CZ" b="1" dirty="0"/>
          </a:p>
        </p:txBody>
      </p:sp>
      <p:pic>
        <p:nvPicPr>
          <p:cNvPr id="5" name="Picture 7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9582"/>
            <a:ext cx="4919811" cy="347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600"/>
              </a:spcBef>
            </a:pP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=agregátní </a:t>
            </a: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nabídka, </a:t>
            </a: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=agregátní poptávka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AS-AD bude reflektovat změny cenové hladiny</a:t>
            </a:r>
          </a:p>
          <a:p>
            <a:pPr indent="373063">
              <a:spcBef>
                <a:spcPts val="600"/>
              </a:spcBef>
            </a:pP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hladina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všeobecná úroveň cen (měří se pomocí cenových indexů); s růstem cenové hladiny musejí ekonomické subjekty vydávat na stejné množství statků a služeb větší množství finančních prostředků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se tedy jednat </a:t>
            </a: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vztah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cenové hladiny (P) a reálného produktu (Y)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nás zajímat např. rovnovážný produkt a jakým způsobem lze ovlivnit reálný produkt a jaký efekt to může mít na cenovou hladinu</a:t>
            </a: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Model AS-AD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81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566"/>
            <a:ext cx="8892480" cy="4017504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r>
              <a:rPr lang="cs-CZ" sz="22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Klasický přístup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25475" indent="179388">
              <a:spcBef>
                <a:spcPts val="600"/>
              </a:spcBef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vychází z předpokladu pružnosti cen, jenž přispívá k samoregulaci dílčích trhů pomocí cenového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mechanismu</a:t>
            </a:r>
          </a:p>
          <a:p>
            <a:pPr marL="625475" indent="179388">
              <a:spcBef>
                <a:spcPts val="600"/>
              </a:spcBef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růst úrokové míry motivuje domácnosti k tvorbě úspor (S), jež se následně skrze bankovní sektor mění na investice (I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pl-PL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vyčišťující faktor na trhu </a:t>
            </a:r>
            <a:r>
              <a:rPr lang="pl-PL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kapitálu</a:t>
            </a:r>
          </a:p>
          <a:p>
            <a:pPr marL="625475" indent="179388">
              <a:spcBef>
                <a:spcPts val="600"/>
              </a:spcBef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cenový mechanismus zareaguje na výkyvy AD tak, že navrátí skutečný výkon ekonomiky na úroveň potenciálu</a:t>
            </a: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800"/>
              </a:spcBef>
              <a:buNone/>
            </a:pPr>
            <a:r>
              <a:rPr lang="cs-CZ" sz="22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Keynesiánský </a:t>
            </a:r>
            <a:r>
              <a:rPr lang="cs-CZ" sz="2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25475" indent="179388">
              <a:spcBef>
                <a:spcPts val="600"/>
              </a:spcBef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vychází z předpokladu nepružných cen, zejména směrem dolů, což vede k tomu, že samo-regulace trhů pomocí cenového mechanismu je tak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nižší</a:t>
            </a:r>
          </a:p>
          <a:p>
            <a:pPr marL="625475" indent="179388">
              <a:spcBef>
                <a:spcPts val="600"/>
              </a:spcBef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úspor a investic se neodvíjí výlučně dle vývoje úrokové míry </a:t>
            </a: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indent="179388">
              <a:spcBef>
                <a:spcPts val="600"/>
              </a:spcBef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zaostává za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AS,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což způsobuje omezený výkon ekonomiky, který je pod úrovní potenciálního produktu =&gt; Jako hlavní nástroj k obnovení rovnováhy vidí stimulaci agregátní poptávky (např. zvýše-ním vládních výdajů)</a:t>
            </a:r>
            <a:endParaRPr lang="cs-CZ" sz="16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Obnovování rovnováhy: přístupy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07473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8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6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 politika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činnost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při níž stát používá určitých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-strojů, aby ovlivnil ekonomický a sociální vývoj dané země, přičemž se snaží dosáhnout určitých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cílů (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zvyšování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blahobytu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země)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=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 institucí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počínaje vládou a ministerstvy, parlamentem, soudy na všech úrovních, centrální bankou, vládními agenturami a konče územními samosprávnými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celky</a:t>
            </a:r>
          </a:p>
          <a:p>
            <a:pPr indent="373063">
              <a:spcBef>
                <a:spcPts val="6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nejrůznější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 protisměrných sil či nositele vlivu, které nepatří k formální organizaci státu, ale přímo či nepřímo ji ovlivňují (odbory, politické strany, lobby apod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indent="373063">
              <a:spcBef>
                <a:spcPts val="600"/>
              </a:spcBef>
            </a:pP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Zvyšování blahobytu země je zapotřebí dosahovat ekonomického růstu (růst reálného hrubého domácího produktu či potenciálního produktu neboli produkčních možností ekonomiky)</a:t>
            </a:r>
          </a:p>
          <a:p>
            <a:pPr indent="373063">
              <a:spcBef>
                <a:spcPts val="600"/>
              </a:spcBef>
            </a:pPr>
            <a:endParaRPr lang="cs-CZ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Úloha státu v ekonomice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0219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8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Ekonomický růst bývá dosahován zpravidla tehdy, pokud jsou naplněny tři dílčí cíle:</a:t>
            </a:r>
          </a:p>
          <a:p>
            <a:pPr indent="373063">
              <a:spcBef>
                <a:spcPts val="600"/>
              </a:spcBef>
            </a:pPr>
            <a:r>
              <a:rPr lang="cs-CZ" sz="1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nízká </a:t>
            </a:r>
            <a:r>
              <a:rPr lang="cs-CZ" sz="1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míra nezaměstnanosti</a:t>
            </a:r>
            <a:r>
              <a:rPr lang="cs-CZ" sz="1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naplnění tohoto cíle je především úkolem vládního sektoru, nebo spíše vytvořit podmínky pro jeho naplnění (musíme vzít v potaz, že většina zaměstnanců je zaměstnána v soukromých podnicích, na které má vládní sektor pouze nepřímý vliv). Mezi tyto podmínky patří např. transparentní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podnika-telské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prostředí nebo odpovědné nakládání s veřejnými financemi. Mimo to stát za-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jišťuje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řídí celou řadu oblastí, jež v konečném důsledku ovlivňují možnosti ekonomického růstu (vzdělávání, zdravotnictví, průmyslová politika atd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indent="373063">
              <a:spcBef>
                <a:spcPts val="600"/>
              </a:spcBef>
            </a:pPr>
            <a:r>
              <a:rPr lang="cs-CZ" sz="1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</a:t>
            </a:r>
            <a:r>
              <a:rPr lang="cs-CZ" sz="1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stabilita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naplnění tohoto cíle je výsadním úkolem centrální banky. Cenová stabilita znamená, že v dané zemi je relativní stálost kupní síly peněz a negativně tak neovlivňuje ekonomické subjekty a jejich rozhodování. V případě cenové ne-stability jsou navíc ohroženy i zbývající cíle. +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nejrůznější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 protisměrných sil či nositele vlivu, které nepatří k formální organizaci státu, ale přímo či nepřímo ji ovlivňují (odbory, politické strany, lobby apod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indent="373063">
              <a:spcBef>
                <a:spcPts val="600"/>
              </a:spcBef>
            </a:pPr>
            <a:r>
              <a:rPr lang="cs-CZ" sz="1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 </a:t>
            </a:r>
            <a:r>
              <a:rPr lang="cs-CZ" sz="1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rovnováha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tento cíl je třeba vnímat ve dvojí rovině. Zaprvé je důležité, aby země dosáhla určité vyrovnanosti toků zboží, služeb a kapitálu do a ze země, což je úkol pro vládní sektor. Na tyto toky má ale velký vliv měnový kurz, který se může v čase výrazně měnit, což by měla „hlídat“ centrální banka.</a:t>
            </a: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Úloha státu v ekonomice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5822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FP = vědomé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veřejných financí (státního rozpočtu) za účelem dosažení stanovených cílů, zejména udržení vyváženého ekonomického růstu a nízké míry nezaměstnanosti</a:t>
            </a:r>
          </a:p>
          <a:p>
            <a:pPr>
              <a:spcBef>
                <a:spcPts val="600"/>
              </a:spcBef>
            </a:pP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a) utlumit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výkyvy hospodářského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cyklu; b) přispět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rychlému ekonomickému růstu při zachování vysoké zaměstnanosti a stabilní cenové úrovně.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Skrze FP se vlády často snaží ovlivňovat výši produktu společnosti, a to konkrétně stimulací či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destimulací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AD. Pro  snižování míry inflace se doporučuje omezovat vládní výdaje. Fiskální restrikce působí přes mechanismus multiplikátorů stejně jako expanze. Vyvolává snížení AD.</a:t>
            </a:r>
          </a:p>
          <a:p>
            <a:pPr>
              <a:spcBef>
                <a:spcPts val="600"/>
              </a:spcBef>
            </a:pPr>
            <a:r>
              <a:rPr lang="cs-CZ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 hlediska působení rozlišujeme tyto druhy FP:</a:t>
            </a:r>
          </a:p>
          <a:p>
            <a:pPr indent="371475">
              <a:spcBef>
                <a:spcPts val="1800"/>
              </a:spcBef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Expanzivní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fiskální politiku – spadají sem jakákoliv opatření, která podporují růst AD a růst produktu</a:t>
            </a:r>
          </a:p>
          <a:p>
            <a:pPr indent="371475">
              <a:spcBef>
                <a:spcPts val="1800"/>
              </a:spcBef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Restriktivní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fiskální politiku - spadají sem jakákoliv opatření, která přispívají k snižování AD a omezování růstu produktu, ale zároveň i ke snižování inflace. 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Fiskální politika (FP) vládního sektoru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64941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2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stabilizační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prostřednictvím fiskální politiky se vládní sektor snaží stabilizovat důsledky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výkyvů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výkonnosti v rámci hospodářského cyklu</a:t>
            </a:r>
          </a:p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alokační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funkce fiskální politiky spočívá i v tom, že skrze zejména státní rozpočet stát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alokuje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(přiděluje) finanční prostředky do určitých oblastí (sociální oblast, vzdělávání, dopravní politika, zemědělská apod.)</a:t>
            </a:r>
          </a:p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redistribuční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tato funkce s sebou nese potřebu přerozdělit nashromážděné finanční prostředky (zejména na základě daňového systému), zejména ve směru od ekonomicky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aktivních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 k ekonomicky neaktivnímu obyvatelstvu, nebo také od bohatých k chudým</a:t>
            </a:r>
          </a:p>
          <a:p>
            <a:pPr indent="373063">
              <a:spcBef>
                <a:spcPts val="600"/>
              </a:spcBef>
            </a:pPr>
            <a:endParaRPr lang="cs-CZ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Funkce fiskální politiky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6103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Expanzivní fiskální politika</a:t>
            </a:r>
            <a:endParaRPr lang="cs-CZ" b="1" dirty="0"/>
          </a:p>
        </p:txBody>
      </p:sp>
      <p:pic>
        <p:nvPicPr>
          <p:cNvPr id="5" name="Picture 8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59582"/>
            <a:ext cx="5199335" cy="331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81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Restriktivní fiskální politika</a:t>
            </a:r>
            <a:endParaRPr lang="cs-CZ" b="1" dirty="0"/>
          </a:p>
        </p:txBody>
      </p:sp>
      <p:pic>
        <p:nvPicPr>
          <p:cNvPr id="4" name="Picture 8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9582"/>
            <a:ext cx="5474667" cy="339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6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8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Monetární politika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proces, ve kterém se centrální banka prostřednictvím svých nástrojů snaží o dosažení předem stanovených cílů. 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Nositelem MP je tedy centrální banka (v ČR Česká národní banka, v zemích eurozóny ESCB v čele s ECB)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MP je stabilita kupní síly domácí měny (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=stabilita domácí cenové hladiny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=stabilita měnového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kurzu)</a:t>
            </a:r>
          </a:p>
          <a:p>
            <a:pPr indent="373063">
              <a:spcBef>
                <a:spcPts val="1200"/>
              </a:spcBef>
            </a:pP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současnosti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nejdůležitější vnitřní stabilita, tj. cíl cenové stability)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je naplněn primární cíl (potlačování inflace) může centrální banka podporovat HP vlády za účelem dosažení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růstu (tzv. alternativní cíl), to je případ i ČNB nebo ECB 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CB je i udržet stabilitu celého finančního sektoru v zemi</a:t>
            </a:r>
          </a:p>
          <a:p>
            <a:pPr indent="373063">
              <a:spcBef>
                <a:spcPts val="600"/>
              </a:spcBef>
            </a:pPr>
            <a:endParaRPr lang="cs-CZ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Monetární politika (MP) centrální banky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7028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87624" y="213970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 smtClean="0"/>
              <a:t>Děkuji za pozornost</a:t>
            </a:r>
            <a:endParaRPr lang="cs-CZ" sz="4800" b="1" i="1" dirty="0"/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600"/>
              </a:spcBef>
            </a:pPr>
            <a:r>
              <a:rPr lang="cs-CZ" sz="2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Agregátní poptávka (AD)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ukazuje různá množství reálného produktu, která chtějí ekonomické subjekty (domácnosti, firmy, stát a zahraničí) koupit při různých úrovních cenové hladiny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se dá také definovat jako celkové zamýšlené výdaje všech subjektů v ekonomice při určité cenové hladině 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bude tvar křivky?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Model AS-AD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28057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Agregátní poptávka (AD)</a:t>
            </a:r>
            <a:endParaRPr lang="cs-CZ" sz="2800" b="1" dirty="0"/>
          </a:p>
        </p:txBody>
      </p:sp>
      <p:pic>
        <p:nvPicPr>
          <p:cNvPr id="4" name="Picture 4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79662"/>
            <a:ext cx="3960440" cy="2843525"/>
          </a:xfrm>
          <a:prstGeom prst="rect">
            <a:avLst/>
          </a:prstGeom>
        </p:spPr>
      </p:pic>
      <p:pic>
        <p:nvPicPr>
          <p:cNvPr id="5" name="Picture 4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280" y="1779662"/>
            <a:ext cx="3903340" cy="2782882"/>
          </a:xfrm>
          <a:prstGeom prst="rect">
            <a:avLst/>
          </a:prstGeom>
        </p:spPr>
      </p:pic>
      <p:sp>
        <p:nvSpPr>
          <p:cNvPr id="7" name="TextovéPole 1"/>
          <p:cNvSpPr txBox="1">
            <a:spLocks noChangeArrowheads="1"/>
          </p:cNvSpPr>
          <p:nvPr/>
        </p:nvSpPr>
        <p:spPr bwMode="auto">
          <a:xfrm>
            <a:off x="303709" y="880467"/>
            <a:ext cx="25177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altLang="cs-CZ" sz="1600" b="1" dirty="0">
                <a:solidFill>
                  <a:srgbClr val="000000"/>
                </a:solidFill>
                <a:latin typeface="+mn-lt"/>
                <a:ea typeface="Consolas" panose="020B0609020204030204" pitchFamily="49" charset="0"/>
                <a:cs typeface="Consolas" panose="020B0609020204030204" pitchFamily="49" charset="0"/>
              </a:rPr>
              <a:t>Vliv změny cenové hladiny</a:t>
            </a:r>
            <a:r>
              <a:rPr lang="cs-CZ" altLang="cs-CZ" sz="1600" dirty="0">
                <a:solidFill>
                  <a:srgbClr val="000000"/>
                </a:solidFill>
                <a:latin typeface="+mn-lt"/>
                <a:ea typeface="Consolas" panose="020B0609020204030204" pitchFamily="49" charset="0"/>
                <a:cs typeface="Consolas" panose="020B0609020204030204" pitchFamily="49" charset="0"/>
              </a:rPr>
              <a:t> – způsobuje posun po křivce AD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endParaRPr lang="cs-CZ" altLang="cs-CZ" sz="1600" dirty="0">
              <a:solidFill>
                <a:srgbClr val="000000"/>
              </a:solidFill>
              <a:latin typeface="+mn-lt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TextovéPole 78"/>
          <p:cNvSpPr txBox="1">
            <a:spLocks noChangeArrowheads="1"/>
          </p:cNvSpPr>
          <p:nvPr/>
        </p:nvSpPr>
        <p:spPr bwMode="auto">
          <a:xfrm>
            <a:off x="4360268" y="906139"/>
            <a:ext cx="25177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lphaLcParenR" startAt="2"/>
            </a:pPr>
            <a:r>
              <a:rPr lang="cs-CZ" altLang="cs-CZ" sz="1600" b="1" dirty="0">
                <a:solidFill>
                  <a:srgbClr val="000000"/>
                </a:solidFill>
                <a:latin typeface="+mn-lt"/>
                <a:ea typeface="Consolas" panose="020B0609020204030204" pitchFamily="49" charset="0"/>
                <a:cs typeface="Consolas" panose="020B0609020204030204" pitchFamily="49" charset="0"/>
              </a:rPr>
              <a:t>Ostatní vlivy </a:t>
            </a:r>
            <a:r>
              <a:rPr lang="cs-CZ" altLang="cs-CZ" sz="1600" dirty="0">
                <a:solidFill>
                  <a:srgbClr val="000000"/>
                </a:solidFill>
                <a:latin typeface="+mn-lt"/>
                <a:ea typeface="Consolas" panose="020B0609020204030204" pitchFamily="49" charset="0"/>
                <a:cs typeface="Consolas" panose="020B0609020204030204" pitchFamily="49" charset="0"/>
              </a:rPr>
              <a:t>– způsobují posun celé křivky AD</a:t>
            </a:r>
          </a:p>
          <a:p>
            <a:pPr eaLnBrk="1" hangingPunct="1">
              <a:spcBef>
                <a:spcPct val="0"/>
              </a:spcBef>
              <a:buFontTx/>
              <a:buAutoNum type="alphaLcParenR" startAt="2"/>
            </a:pPr>
            <a:endParaRPr lang="cs-CZ" altLang="cs-CZ" sz="1600" dirty="0">
              <a:solidFill>
                <a:srgbClr val="000000"/>
              </a:solidFill>
              <a:latin typeface="+mn-lt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8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800"/>
              </a:spcBef>
            </a:pP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 bohatství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(zvýšení P snižuje reálnou hodnotu peněžních zůstatků – finančních aktiv a omezení jejich výdajů)</a:t>
            </a:r>
          </a:p>
          <a:p>
            <a:pPr indent="373063">
              <a:spcBef>
                <a:spcPts val="1800"/>
              </a:spcBef>
            </a:pP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 úrokové míry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(zvýšení P vede ke zvýšení poptávky po penězích a tím pádem i úrokové míry a snížení spotřebních a investičních výdajů) – odložení na později</a:t>
            </a:r>
          </a:p>
          <a:p>
            <a:pPr indent="373063">
              <a:spcBef>
                <a:spcPts val="1800"/>
              </a:spcBef>
            </a:pP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 mezinárodního obchodu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(růst cenové hladiny způsobuje preferenci dovozů a snížení poptávaného množství reálného domácího produktu)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Agregátní poptávka – posuny po křivce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1055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r>
              <a:rPr lang="cs-CZ" sz="22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polohy vlivem změny spotřeby domácností (C):</a:t>
            </a:r>
          </a:p>
          <a:p>
            <a:pPr indent="373063">
              <a:spcBef>
                <a:spcPts val="18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bohatství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spotřebitelů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očekávání spotřebitelů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zadlužení spotřebitelů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daně placené spotřebiteli a transferové platby 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Změny polohy křivky AD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69759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r>
              <a:rPr lang="cs-CZ" sz="22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polohy vlivem změny investičních výdajů (I):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úrokové míry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očekávání zisků z </a:t>
            </a:r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projektů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míra zdanění firem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objem přebytečných výrobních kapacit</a:t>
            </a:r>
          </a:p>
          <a:p>
            <a:pPr indent="373063">
              <a:spcBef>
                <a:spcPts val="1200"/>
              </a:spcBef>
            </a:pP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Změny polohy křivky AD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0012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r>
              <a:rPr lang="cs-CZ" sz="22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polohy vlivem změny vládních výdajů (G):</a:t>
            </a:r>
          </a:p>
          <a:p>
            <a:pPr indent="373063">
              <a:spcBef>
                <a:spcPts val="1800"/>
              </a:spcBef>
            </a:pP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vládních výdajů na nákup statků a služeb bude posouvat křivku AD </a:t>
            </a: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doprava, kdežto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snížení vládních výdajů, ke kterému vlády inklinují zpravidla v průběhu ekonomické krize (např. se omezí investiční činnost státu při výstavbě infrastruktury v podobě dálnic nebo se nerealizuje </a:t>
            </a: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zakázka ve vybraném ministerském </a:t>
            </a: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resortu),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povede k posunu křivky AD </a:t>
            </a:r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doleva.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Změny polohy křivky AD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6779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r>
              <a:rPr lang="cs-CZ" sz="22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polohy vlivem změny čistého exportu (NX):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důchod v zahraničí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měnové kurzy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Změny polohy křivky AD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8283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2990</TotalTime>
  <Words>1570</Words>
  <Application>Microsoft Office PowerPoint</Application>
  <PresentationFormat>Předvádění na obrazovce (16:9)</PresentationFormat>
  <Paragraphs>167</Paragraphs>
  <Slides>28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Consolas</vt:lpstr>
      <vt:lpstr>Times New Roman</vt:lpstr>
      <vt:lpstr>SLU</vt:lpstr>
      <vt:lpstr>Vnější ekonomické prostředí   Třetí tutoriál</vt:lpstr>
      <vt:lpstr>Model AS-AD</vt:lpstr>
      <vt:lpstr>Model AS-AD</vt:lpstr>
      <vt:lpstr>Agregátní poptávka (AD)</vt:lpstr>
      <vt:lpstr>Agregátní poptávka – posuny po křivce</vt:lpstr>
      <vt:lpstr>Změny polohy křivky AD </vt:lpstr>
      <vt:lpstr>Změny polohy křivky AD </vt:lpstr>
      <vt:lpstr>Změny polohy křivky AD </vt:lpstr>
      <vt:lpstr>Změny polohy křivky AD </vt:lpstr>
      <vt:lpstr>Agregátní nabídka</vt:lpstr>
      <vt:lpstr>Krátkodobá agregátní nabídka – posuny po křivce</vt:lpstr>
      <vt:lpstr>Agregátní nabídka – posuny křivky</vt:lpstr>
      <vt:lpstr>Krátkodobá agregátní nabídka – posuny křivky</vt:lpstr>
      <vt:lpstr>Dlouhodobá agregátní nabídka</vt:lpstr>
      <vt:lpstr>Dlouhodobá agregátní nabídka a její posuny</vt:lpstr>
      <vt:lpstr>Makroekonomická rovnováha</vt:lpstr>
      <vt:lpstr>Krátkodobá makroekonomická rovnováha</vt:lpstr>
      <vt:lpstr>Recesní mezera v modelu AS-AD</vt:lpstr>
      <vt:lpstr>Inflační mezera v modelu AS-AD</vt:lpstr>
      <vt:lpstr>Obnovování rovnováhy: přístupy</vt:lpstr>
      <vt:lpstr>Úloha státu v ekonomice</vt:lpstr>
      <vt:lpstr>Úloha státu v ekonomice</vt:lpstr>
      <vt:lpstr>Fiskální politika (FP) vládního sektoru</vt:lpstr>
      <vt:lpstr>Funkce fiskální politiky</vt:lpstr>
      <vt:lpstr>Expanzivní fiskální politika</vt:lpstr>
      <vt:lpstr>Restriktivní fiskální politika</vt:lpstr>
      <vt:lpstr>Monetární politika (MP) centrální banky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Kotlanova</cp:lastModifiedBy>
  <cp:revision>70</cp:revision>
  <dcterms:created xsi:type="dcterms:W3CDTF">2016-07-06T15:42:34Z</dcterms:created>
  <dcterms:modified xsi:type="dcterms:W3CDTF">2020-02-10T11:33:47Z</dcterms:modified>
</cp:coreProperties>
</file>