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4" r:id="rId4"/>
    <p:sldId id="273" r:id="rId5"/>
    <p:sldId id="274" r:id="rId6"/>
    <p:sldId id="267" r:id="rId7"/>
    <p:sldId id="262" r:id="rId8"/>
    <p:sldId id="263" r:id="rId9"/>
    <p:sldId id="259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71" r:id="rId20"/>
    <p:sldId id="268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6486" autoAdjust="0"/>
  </p:normalViewPr>
  <p:slideViewPr>
    <p:cSldViewPr>
      <p:cViewPr varScale="1">
        <p:scale>
          <a:sx n="72" d="100"/>
          <a:sy n="72" d="100"/>
        </p:scale>
        <p:origin x="169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8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6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07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9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36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87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Operace</a:t>
            </a:r>
            <a:r>
              <a:rPr lang="cs-CZ" b="1" u="sng" baseline="0" dirty="0" smtClean="0"/>
              <a:t> na volném trhu</a:t>
            </a:r>
          </a:p>
          <a:p>
            <a:r>
              <a:rPr lang="cs-CZ" baseline="0" dirty="0" smtClean="0"/>
              <a:t>	- nejčastěji využívané ve vyspělých tržních ekonomikách</a:t>
            </a:r>
          </a:p>
          <a:p>
            <a:r>
              <a:rPr lang="cs-CZ" baseline="0" dirty="0" smtClean="0"/>
              <a:t>	- slouží k ovlivňování zásoby peněz v ekonomice</a:t>
            </a:r>
          </a:p>
          <a:p>
            <a:r>
              <a:rPr lang="cs-CZ" baseline="0" dirty="0" smtClean="0"/>
              <a:t>	- nákup, prodej CP</a:t>
            </a:r>
          </a:p>
          <a:p>
            <a:r>
              <a:rPr lang="cs-CZ" baseline="0" dirty="0" smtClean="0"/>
              <a:t>	- REPO </a:t>
            </a:r>
            <a:r>
              <a:rPr lang="cs-CZ" baseline="0" dirty="0" err="1" smtClean="0"/>
              <a:t>op</a:t>
            </a:r>
            <a:r>
              <a:rPr lang="cs-CZ" baseline="0" dirty="0" smtClean="0"/>
              <a:t>. – CB převede na KB  určitý objem CP, za což získá peněžní prostředky a zavazuje se tyto CP prodat zpět i s úroky</a:t>
            </a:r>
          </a:p>
          <a:p>
            <a:endParaRPr lang="cs-CZ" baseline="0" dirty="0" smtClean="0"/>
          </a:p>
          <a:p>
            <a:r>
              <a:rPr lang="cs-CZ" b="1" u="sng" baseline="0" dirty="0" smtClean="0"/>
              <a:t>Diskontní nástroje</a:t>
            </a:r>
          </a:p>
          <a:p>
            <a:r>
              <a:rPr lang="cs-CZ" baseline="0" dirty="0" smtClean="0"/>
              <a:t>	– úvěry CB poskytované KB a sazby za tyto úvěry</a:t>
            </a:r>
          </a:p>
          <a:p>
            <a:r>
              <a:rPr lang="cs-CZ" baseline="0" dirty="0" smtClean="0"/>
              <a:t>	- diskont – běžná </a:t>
            </a:r>
            <a:r>
              <a:rPr lang="cs-CZ" baseline="0" dirty="0" err="1" smtClean="0"/>
              <a:t>půjča</a:t>
            </a:r>
            <a:endParaRPr lang="cs-CZ" baseline="0" dirty="0" smtClean="0"/>
          </a:p>
          <a:p>
            <a:r>
              <a:rPr lang="cs-CZ" baseline="0" dirty="0" smtClean="0"/>
              <a:t>	- reeskont – úvěr ve výši hodnoty odkoupených eskontovaných směnek snížené o úrok</a:t>
            </a:r>
          </a:p>
          <a:p>
            <a:r>
              <a:rPr lang="cs-CZ" baseline="0" dirty="0" smtClean="0"/>
              <a:t>	- lombard- úvěr proti zástavě cenných papírů (je poskytován KB, které mají problémy s likviditou)</a:t>
            </a:r>
          </a:p>
          <a:p>
            <a:endParaRPr lang="cs-CZ" baseline="0" dirty="0" smtClean="0"/>
          </a:p>
          <a:p>
            <a:r>
              <a:rPr lang="cs-CZ" b="1" i="1" u="sng" baseline="0" dirty="0" smtClean="0"/>
              <a:t>Přímé devizové intervence </a:t>
            </a:r>
            <a:r>
              <a:rPr lang="cs-CZ" baseline="0" dirty="0" smtClean="0"/>
              <a:t>-  nákup a prodej zahraniční nebo domácí měny na devizových trzích</a:t>
            </a:r>
          </a:p>
          <a:p>
            <a:endParaRPr lang="cs-CZ" baseline="0" dirty="0" smtClean="0"/>
          </a:p>
          <a:p>
            <a:r>
              <a:rPr lang="cs-CZ" b="1" i="1" u="sng" baseline="0" dirty="0" smtClean="0"/>
              <a:t>Nepřímé intervence </a:t>
            </a:r>
            <a:r>
              <a:rPr lang="cs-CZ" baseline="0" dirty="0" smtClean="0"/>
              <a:t>– změna úrokových sazeb v ekonomice, která povede ke krátkodobému pohybu kapitálu a následně ovlivní kurs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232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08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menova-politika/mp-nastroj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428604"/>
            <a:ext cx="6172200" cy="1225770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Monetární politika</a:t>
            </a:r>
            <a:endParaRPr lang="cs-CZ" sz="6000" dirty="0">
              <a:solidFill>
                <a:schemeClr val="tx1"/>
              </a:solidFill>
            </a:endParaRPr>
          </a:p>
        </p:txBody>
      </p:sp>
      <p:pic>
        <p:nvPicPr>
          <p:cNvPr id="4" name="Picture 5" descr="fotogalerie_obr_bud_01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3116"/>
            <a:ext cx="6511925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Typy monetární politiky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877272"/>
          </a:xfrm>
        </p:spPr>
        <p:txBody>
          <a:bodyPr>
            <a:normAutofit/>
          </a:bodyPr>
          <a:lstStyle/>
          <a:p>
            <a:r>
              <a:rPr lang="cs-CZ" dirty="0" smtClean="0"/>
              <a:t>K dosažení cíle MP tedy cenové stability využívá centrální banka tzv. zprostředkující cíle, na které působí svými nástroji (nemůže tedy působit přímo jako např. fiskální politika), nejdříve musí dojít ke změně </a:t>
            </a:r>
            <a:r>
              <a:rPr lang="cs-CZ" dirty="0" err="1" smtClean="0"/>
              <a:t>mezicíle</a:t>
            </a:r>
            <a:r>
              <a:rPr lang="cs-CZ" dirty="0" smtClean="0"/>
              <a:t> a ta se pak projeví na cenové hladině</a:t>
            </a:r>
          </a:p>
          <a:p>
            <a:r>
              <a:rPr lang="cs-CZ" dirty="0" smtClean="0"/>
              <a:t>Toto je také zároveň hlavním „rizikem“, protože závisí na celé řadě věcí, jestli cenová hladina na změnu </a:t>
            </a:r>
            <a:r>
              <a:rPr lang="cs-CZ" dirty="0" err="1" smtClean="0"/>
              <a:t>mezicíle</a:t>
            </a:r>
            <a:r>
              <a:rPr lang="cs-CZ" dirty="0" smtClean="0"/>
              <a:t> zareaguje</a:t>
            </a:r>
          </a:p>
          <a:p>
            <a:r>
              <a:rPr lang="cs-CZ" u="sng" dirty="0" smtClean="0"/>
              <a:t>Mezi zprostředkující cíle řadíme</a:t>
            </a:r>
            <a:r>
              <a:rPr lang="cs-CZ" dirty="0" smtClean="0"/>
              <a:t>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Nabídku peněz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Úrokovou míru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Měnový </a:t>
            </a:r>
            <a:r>
              <a:rPr lang="cs-CZ" dirty="0" smtClean="0"/>
              <a:t>kurz</a:t>
            </a:r>
          </a:p>
          <a:p>
            <a:pPr>
              <a:lnSpc>
                <a:spcPct val="90000"/>
              </a:lnSpc>
            </a:pPr>
            <a:r>
              <a:rPr lang="cs-CZ" dirty="0"/>
              <a:t>Právě podle toho, jak centrální banka působí na tyto </a:t>
            </a:r>
            <a:r>
              <a:rPr lang="cs-CZ" dirty="0" err="1"/>
              <a:t>mezicíle</a:t>
            </a:r>
            <a:r>
              <a:rPr lang="cs-CZ" dirty="0"/>
              <a:t>, rozlišujeme </a:t>
            </a:r>
            <a:r>
              <a:rPr lang="cs-CZ" b="1" i="1" dirty="0"/>
              <a:t>expanzivní </a:t>
            </a:r>
            <a:r>
              <a:rPr lang="cs-CZ" dirty="0"/>
              <a:t>a </a:t>
            </a:r>
            <a:r>
              <a:rPr lang="cs-CZ" b="1" i="1" dirty="0" smtClean="0"/>
              <a:t>restriktivní</a:t>
            </a:r>
            <a:r>
              <a:rPr lang="cs-CZ" dirty="0" smtClean="0"/>
              <a:t> </a:t>
            </a:r>
            <a:r>
              <a:rPr lang="cs-CZ" dirty="0"/>
              <a:t>monetární politiku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1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Typy monetární </a:t>
            </a:r>
            <a:r>
              <a:rPr lang="cs-CZ" sz="4000" b="1" u="sng" dirty="0" smtClean="0">
                <a:solidFill>
                  <a:schemeClr val="tx1"/>
                </a:solidFill>
              </a:rPr>
              <a:t>politiky - expanzivní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r>
              <a:rPr lang="cs-CZ" dirty="0" smtClean="0"/>
              <a:t>Centrální banka provádí tento typ v době (případě), kdy ekonomika potřebuje tzv. „nakopnout“, tedy v době, kdy se nachází v recesní mezeře (v modelu AS-AD nalevo od potenciálního produktu) a je třeba jí pomoci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Mezi nástroje, které toto umožní patří: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 smtClean="0"/>
              <a:t>Snížení základní úrokové sazby </a:t>
            </a:r>
            <a:r>
              <a:rPr lang="cs-CZ" dirty="0" smtClean="0"/>
              <a:t>(zvýší nabídku peněz, protože tyto se stávají levnějšími – úvěry jsou pro firmy atraktivnější)</a:t>
            </a:r>
            <a:endParaRPr lang="cs-CZ" dirty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 smtClean="0"/>
              <a:t>Nákup cenných papírů</a:t>
            </a:r>
            <a:r>
              <a:rPr lang="cs-CZ" dirty="0" smtClean="0"/>
              <a:t> v rámci operací na volném trhu (opět dochází ke zvýšení množství peněz v oběhu, úroková sazba klesá)</a:t>
            </a:r>
            <a:endParaRPr lang="cs-CZ" dirty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b="1" i="1" u="sng" dirty="0" smtClean="0"/>
              <a:t>Snížení PMR</a:t>
            </a:r>
            <a:r>
              <a:rPr lang="cs-CZ" dirty="0" smtClean="0"/>
              <a:t> (příliš se nepoužívá, nicméně má stejný efekt jako dva výše uvedené nástroje)</a:t>
            </a:r>
          </a:p>
          <a:p>
            <a:pPr>
              <a:lnSpc>
                <a:spcPct val="90000"/>
              </a:lnSpc>
            </a:pPr>
            <a:r>
              <a:rPr lang="cs-CZ" dirty="0"/>
              <a:t>Tento typ monetární politiky se v modelu AS-AD projeví posunem křivky AD doprava</a:t>
            </a:r>
          </a:p>
        </p:txBody>
      </p:sp>
    </p:spTree>
    <p:extLst>
      <p:ext uri="{BB962C8B-B14F-4D97-AF65-F5344CB8AC3E}">
        <p14:creationId xmlns:p14="http://schemas.microsoft.com/office/powerpoint/2010/main" val="18575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 smtClean="0">
                <a:solidFill>
                  <a:schemeClr val="tx1"/>
                </a:solidFill>
              </a:rPr>
              <a:t>Expanzivní </a:t>
            </a:r>
            <a:r>
              <a:rPr lang="cs-CZ" sz="4000" b="1" u="sng" dirty="0">
                <a:solidFill>
                  <a:schemeClr val="tx1"/>
                </a:solidFill>
              </a:rPr>
              <a:t>mp v modelu as-ad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406650" y="4387851"/>
            <a:ext cx="134937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414713" y="2416175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V="1">
            <a:off x="3113347" y="5572127"/>
            <a:ext cx="309894" cy="85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09194" y="3983831"/>
            <a:ext cx="2413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867024" y="5202239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1" y="5202239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 smtClean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3" y="4572000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1</a:t>
            </a:r>
            <a:endParaRPr lang="cs-CZ" alt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414337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2</a:t>
            </a:r>
            <a:endParaRPr lang="cs-CZ" alt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AS</a:t>
            </a:r>
            <a:endParaRPr lang="cs-CZ" altLang="cs-CZ" b="1" dirty="0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43313" y="2286000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LRAS</a:t>
            </a:r>
            <a:endParaRPr lang="cs-CZ" altLang="cs-CZ" b="1" dirty="0"/>
          </a:p>
        </p:txBody>
      </p:sp>
      <p:sp>
        <p:nvSpPr>
          <p:cNvPr id="49" name="Šipka doprava 48"/>
          <p:cNvSpPr/>
          <p:nvPr/>
        </p:nvSpPr>
        <p:spPr>
          <a:xfrm rot="16200000">
            <a:off x="1296828" y="3465671"/>
            <a:ext cx="3095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72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  <p:bldP spid="4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Typy monetární </a:t>
            </a:r>
            <a:r>
              <a:rPr lang="cs-CZ" sz="4000" b="1" u="sng" dirty="0" smtClean="0">
                <a:solidFill>
                  <a:schemeClr val="tx1"/>
                </a:solidFill>
              </a:rPr>
              <a:t>politiky - restriktivní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Centrální banka provádí tento typ v době (případě), kdy hrozí, že se ekonomika může „přehřát“, tedy v době, kdy se delší dobu nachází na úrovni potenciálu a dostává se do inflační mezery (v modelu AS-AD napravo od potenciálního produktu)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Mezi nástroje, které slouží ke „zchlazení“ patří: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 smtClean="0"/>
              <a:t>zvýšení základní úrokové sazby </a:t>
            </a:r>
            <a:r>
              <a:rPr lang="cs-CZ" dirty="0" smtClean="0"/>
              <a:t>(sníží nabídku peněz, a tyto se stávají dražšími – úvěry jsou pro firmy drahé a méně dostupné)</a:t>
            </a:r>
            <a:endParaRPr lang="cs-CZ" dirty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 smtClean="0"/>
              <a:t>Prodej cenných papírů</a:t>
            </a:r>
            <a:r>
              <a:rPr lang="cs-CZ" dirty="0" smtClean="0"/>
              <a:t> v rámci operací na volném trhu (dochází ke snížení množství peněz v oběhu, úroková sazba roste)</a:t>
            </a:r>
            <a:endParaRPr lang="cs-CZ" dirty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b="1" i="1" u="sng" dirty="0" smtClean="0"/>
              <a:t>Zvyšování PMR</a:t>
            </a:r>
            <a:r>
              <a:rPr lang="cs-CZ" dirty="0" smtClean="0"/>
              <a:t> (příliš se nepoužívá, nicméně má stejný efekt jako dva výše uvedené nástroje)</a:t>
            </a:r>
          </a:p>
          <a:p>
            <a:pPr>
              <a:lnSpc>
                <a:spcPct val="90000"/>
              </a:lnSpc>
            </a:pPr>
            <a:r>
              <a:rPr lang="cs-CZ" dirty="0"/>
              <a:t>Tento typ monetární politiky se v modelu AS-AD projeví posunem křivky AD </a:t>
            </a:r>
            <a:r>
              <a:rPr lang="cs-CZ" dirty="0" smtClean="0"/>
              <a:t>doleva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2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 smtClean="0">
                <a:solidFill>
                  <a:schemeClr val="tx1"/>
                </a:solidFill>
              </a:rPr>
              <a:t>Restriktivní </a:t>
            </a:r>
            <a:r>
              <a:rPr lang="cs-CZ" sz="4000" b="1" u="sng" dirty="0">
                <a:solidFill>
                  <a:schemeClr val="tx1"/>
                </a:solidFill>
              </a:rPr>
              <a:t>mp v modelu as-ad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429002" y="3333750"/>
            <a:ext cx="1" cy="173355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091783" y="2407089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H="1">
            <a:off x="3153422" y="5512227"/>
            <a:ext cx="302529" cy="121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H="1" flipV="1">
            <a:off x="3617192" y="3911773"/>
            <a:ext cx="313768" cy="94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 smtClean="0"/>
              <a:t>P</a:t>
            </a:r>
            <a:r>
              <a:rPr lang="cs-CZ" altLang="cs-CZ" b="1" baseline="-25000" dirty="0" smtClean="0"/>
              <a:t>1</a:t>
            </a:r>
            <a:endParaRPr lang="cs-CZ" altLang="cs-CZ" b="1" baseline="-25000" dirty="0"/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P</a:t>
            </a:r>
            <a:r>
              <a:rPr lang="cs-CZ" altLang="cs-CZ" b="1" baseline="-25000" dirty="0" smtClean="0"/>
              <a:t>2</a:t>
            </a:r>
            <a:endParaRPr lang="cs-CZ" altLang="cs-CZ" b="1" baseline="-25000" dirty="0"/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3390401" y="5214937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2823905" y="5214937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 smtClean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502624" y="4130003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209567" y="4503731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2</a:t>
            </a:r>
            <a:endParaRPr lang="cs-CZ" altLang="cs-CZ" b="1" dirty="0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AS</a:t>
            </a:r>
            <a:endParaRPr lang="cs-CZ" altLang="cs-CZ" b="1" dirty="0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112517" y="2094706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LRAS</a:t>
            </a:r>
            <a:endParaRPr lang="cs-CZ" altLang="cs-CZ" b="1" dirty="0"/>
          </a:p>
        </p:txBody>
      </p:sp>
      <p:sp>
        <p:nvSpPr>
          <p:cNvPr id="49" name="Šipka doprava 48"/>
          <p:cNvSpPr/>
          <p:nvPr/>
        </p:nvSpPr>
        <p:spPr>
          <a:xfrm rot="16200000" flipH="1" flipV="1">
            <a:off x="1334151" y="3459635"/>
            <a:ext cx="236958" cy="1082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37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Přístupy k monetární politice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8208912" cy="6021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Seznámíme se se </a:t>
            </a:r>
            <a:r>
              <a:rPr lang="cs-CZ" b="1" i="1" dirty="0" smtClean="0"/>
              <a:t>dvěma základními přístupy</a:t>
            </a:r>
            <a:r>
              <a:rPr lang="cs-CZ" dirty="0" smtClean="0"/>
              <a:t>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Keynesiánským přístupem</a:t>
            </a:r>
            <a:endParaRPr lang="cs-CZ" dirty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Monetaristickým přístupem</a:t>
            </a:r>
            <a:endParaRPr lang="cs-CZ" dirty="0"/>
          </a:p>
          <a:p>
            <a:pPr marL="457200" indent="-457200">
              <a:lnSpc>
                <a:spcPct val="90000"/>
              </a:lnSpc>
              <a:buSzPct val="120000"/>
              <a:buFont typeface="+mj-lt"/>
              <a:buAutoNum type="arabicPeriod"/>
            </a:pPr>
            <a:r>
              <a:rPr lang="cs-CZ" b="1" i="1" u="sng" dirty="0" smtClean="0"/>
              <a:t>Keynesiánský přístup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Vychází z tzv. </a:t>
            </a:r>
            <a:r>
              <a:rPr lang="cs-CZ" dirty="0"/>
              <a:t>keynesiánských předpokladů (ekonomika je pod svým potenciálem (recesní mezera) a je třeba státních zásahů, protože tržní mechanismus selhává a ekonomika není schopna se sama </a:t>
            </a:r>
            <a:r>
              <a:rPr lang="cs-CZ" dirty="0" smtClean="0"/>
              <a:t>regulovat)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Ke snížení recesní mezery jsou využívány úrokové sazby jako </a:t>
            </a:r>
            <a:r>
              <a:rPr lang="cs-CZ" dirty="0" err="1" smtClean="0"/>
              <a:t>mezicíl</a:t>
            </a:r>
            <a:r>
              <a:rPr lang="cs-CZ" dirty="0" smtClean="0"/>
              <a:t>, kdy za pomoci zvýšení nabídky peněz v ekonomice dochází k jejich poklesu, což má za následek vyšší investiční aktivitu firem, investice jsou součástí AD, pokud roste AD, roste produkt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Jak již ale bylo řečeno je zde několik problémů:</a:t>
            </a:r>
          </a:p>
          <a:p>
            <a:pPr marL="1254125" indent="-3603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</a:pPr>
            <a:r>
              <a:rPr lang="cs-CZ" dirty="0" smtClean="0"/>
              <a:t>Citlivost poptávky po penězích na úrokovou míru</a:t>
            </a:r>
          </a:p>
          <a:p>
            <a:pPr marL="1254125" indent="-3603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</a:pPr>
            <a:r>
              <a:rPr lang="cs-CZ" dirty="0" smtClean="0"/>
              <a:t>Citlivost investičních výdajů na změnu úrokové míry</a:t>
            </a:r>
          </a:p>
          <a:p>
            <a:pPr marL="1254125" indent="-3603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</a:pPr>
            <a:r>
              <a:rPr lang="cs-CZ" dirty="0" smtClean="0"/>
              <a:t>Časová zpoždění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6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Přístupy k monetární politice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8208912" cy="602128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SzPct val="120000"/>
              <a:buFont typeface="+mj-lt"/>
              <a:buAutoNum type="arabicPeriod" startAt="2"/>
            </a:pPr>
            <a:r>
              <a:rPr lang="cs-CZ" b="1" i="1" u="sng" dirty="0"/>
              <a:t>Monetaristický přístup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Dle monetaristů je ekonomika schopna se regulovat sama a jakékoliv zásahy do ekonomiky jsou nežádoucí, protože způsobují tzv. vládní selhání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Proto také pochybují o vlivu monetární politiky na reálný produkt a zaměstnanost, které dle jejich názoru dlouhodobě směřují ke svému potenciálu a přirozené míře nezaměstnanosti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Podle nich nemají peníze vliv na reálné veličiny = neutralita peněz, a úroková míra nemůže mít takový vliv, jaký ji přisuzují </a:t>
            </a:r>
            <a:r>
              <a:rPr lang="cs-CZ" dirty="0" err="1" smtClean="0"/>
              <a:t>keynesiánci</a:t>
            </a:r>
            <a:endParaRPr lang="cs-CZ" dirty="0" smtClean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Vycházejí z kvantitativní rovnice peněz M ∙ V = P ∙ Y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Aby byla zachována rovnováha a stabilita cenové hladiny, je třeba, a by množství peněz rostlo přiměřeně k reálnému produktu ekonomiky</a:t>
            </a:r>
          </a:p>
        </p:txBody>
      </p:sp>
    </p:spTree>
    <p:extLst>
      <p:ext uri="{BB962C8B-B14F-4D97-AF65-F5344CB8AC3E}">
        <p14:creationId xmlns:p14="http://schemas.microsoft.com/office/powerpoint/2010/main" val="39874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Přístupy k monetární politice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96751"/>
            <a:ext cx="7704856" cy="5661249"/>
          </a:xfrm>
        </p:spPr>
        <p:txBody>
          <a:bodyPr>
            <a:normAutofit/>
          </a:bodyPr>
          <a:lstStyle/>
          <a:p>
            <a:r>
              <a:rPr lang="cs-CZ" dirty="0" smtClean="0"/>
              <a:t>Jelikož ekonomika není černobílá, kombinují se v současnosti oba přístupy</a:t>
            </a:r>
          </a:p>
          <a:p>
            <a:r>
              <a:rPr lang="cs-CZ" dirty="0" smtClean="0"/>
              <a:t>V době, kdy ekonomika čelí tlaku na růst inflace se využívá možnost kontroly nabídky peněz</a:t>
            </a:r>
          </a:p>
          <a:p>
            <a:r>
              <a:rPr lang="cs-CZ" dirty="0" smtClean="0"/>
              <a:t>Naopak v době recese se využívají keynesiánská doporučení a dochází ke snižování úrokové sazby</a:t>
            </a:r>
            <a:endParaRPr lang="cs-CZ" dirty="0"/>
          </a:p>
          <a:p>
            <a:pPr marL="893762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Omezení monetární politiky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7776864" cy="54005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Vzhledem k tomu, že monetární politiky působí nejdříve na </a:t>
            </a:r>
            <a:r>
              <a:rPr lang="cs-CZ" dirty="0" err="1" smtClean="0"/>
              <a:t>mezicíle</a:t>
            </a:r>
            <a:r>
              <a:rPr lang="cs-CZ" dirty="0" smtClean="0"/>
              <a:t>, může docházet ke snižování nebo eliminaci účinků monetární politiky, mohou zde působit: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Optimistická x pesimistická očekávání ekonomických subjektů </a:t>
            </a:r>
            <a:endParaRPr lang="cs-CZ" dirty="0" smtClean="0"/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Investice mohou být financovány z vlastních zdrojů firem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Expanzivní MP, která vede ke snížení domácí úrokové sazby může vyvolat odliv kapitálu ze země (tzv. záporný úrokový diferenciál)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Vliv měnového kurzu, pokud ekonomika operuje v systému plovoucích kurzů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Časová zpoždění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dirty="0"/>
          </a:p>
          <a:p>
            <a:pPr marL="893762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Inflační </a:t>
            </a:r>
            <a:r>
              <a:rPr lang="cs-CZ" sz="3200" b="1" u="sng" dirty="0" err="1" smtClean="0">
                <a:solidFill>
                  <a:schemeClr val="tx1"/>
                </a:solidFill>
              </a:rPr>
              <a:t>cílování</a:t>
            </a:r>
            <a:endParaRPr lang="cs-CZ" sz="32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901014" cy="588470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Nejedná se o TM, ale spíše o strategii boje s inflací a měnově politický režim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Vznik cca v 90. letech 20. století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Důvody pro </a:t>
            </a:r>
            <a:r>
              <a:rPr lang="cs-CZ" sz="2800" dirty="0" smtClean="0"/>
              <a:t>zavedení v ČR</a:t>
            </a:r>
            <a:endParaRPr lang="cs-CZ" sz="2800" dirty="0"/>
          </a:p>
          <a:p>
            <a:pPr marL="712788" indent="-273050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</a:pPr>
            <a:r>
              <a:rPr lang="cs-CZ" sz="2800" dirty="0" smtClean="0"/>
              <a:t>přechod </a:t>
            </a:r>
            <a:r>
              <a:rPr lang="cs-CZ" sz="2800" dirty="0"/>
              <a:t>od fixního k plovoucímu kurzu = ztráta kotvy v ekonomice, od které se odvíjí očekávání </a:t>
            </a:r>
            <a:r>
              <a:rPr lang="cs-CZ" sz="2800" dirty="0" err="1"/>
              <a:t>ek</a:t>
            </a:r>
            <a:r>
              <a:rPr lang="cs-CZ" sz="2800" dirty="0"/>
              <a:t>. Subjektů</a:t>
            </a:r>
          </a:p>
          <a:p>
            <a:pPr marL="712788" indent="-273050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</a:pPr>
            <a:r>
              <a:rPr lang="cs-CZ" sz="2800" dirty="0" smtClean="0"/>
              <a:t>selhání </a:t>
            </a:r>
            <a:r>
              <a:rPr lang="cs-CZ" sz="2800" dirty="0"/>
              <a:t>dosud používaných transmisních mechanismů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Jedná se o veřejné oznámení kvantitativního inflačního cíle spolu se závazkem CB ho dosáhnout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 praxi se mimo celkové inflace sleduje tzv. čistá inflace = očištěná o vlivy, které nejsou pro přímou kontrolou CB (regulované ceny, nepřímé daně apod.)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Mechanismus cílování inflace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Výhodou cílování inflace je, že CB působí výrazně na inflační očekávání a tím i na skutečnou inflaci.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Nevýhodou</a:t>
            </a:r>
            <a:r>
              <a:rPr lang="cs-CZ" sz="2800" dirty="0"/>
              <a:t>, že politiku CB nelze sledovat na jasných </a:t>
            </a:r>
            <a:r>
              <a:rPr lang="cs-CZ" sz="2800" dirty="0" err="1"/>
              <a:t>mezicílech</a:t>
            </a:r>
            <a:endParaRPr lang="cs-CZ" sz="2800" dirty="0"/>
          </a:p>
          <a:p>
            <a:pPr>
              <a:spcAft>
                <a:spcPts val="600"/>
              </a:spcAft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a cíle monetární politiky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Definice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Proces, ve kterém se tvůrce MP snaží za pomoci svých nástrojů dosáhnout předem stanovených </a:t>
            </a:r>
            <a:r>
              <a:rPr lang="cs-CZ" sz="2800" dirty="0" smtClean="0"/>
              <a:t>cílů</a:t>
            </a:r>
            <a:endParaRPr lang="cs-CZ" sz="2800" dirty="0" smtClean="0"/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u="sng" dirty="0" smtClean="0"/>
              <a:t>Nositelem</a:t>
            </a:r>
            <a:r>
              <a:rPr lang="cs-CZ" sz="2800" dirty="0" smtClean="0"/>
              <a:t> monetární politiky je centrální banka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 smtClean="0"/>
              <a:t>Cíle (2 hlavní skupiny)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Reálné cíle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Nominální cíle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Cíle monetární politiky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758138" cy="5884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600" dirty="0" smtClean="0"/>
              <a:t>Stabilní cenová hladina</a:t>
            </a:r>
          </a:p>
          <a:p>
            <a:pPr algn="just"/>
            <a:r>
              <a:rPr lang="cs-CZ" sz="2600" dirty="0" smtClean="0"/>
              <a:t>Vysoká zaměstnanost (obvykle na úrovni přirozené míry nezaměstnanosti – USA, Švýcarsko)</a:t>
            </a:r>
          </a:p>
          <a:p>
            <a:pPr algn="just"/>
            <a:r>
              <a:rPr lang="cs-CZ" sz="2600" dirty="0" smtClean="0"/>
              <a:t>Hospodářský růst</a:t>
            </a:r>
          </a:p>
          <a:p>
            <a:pPr algn="just"/>
            <a:r>
              <a:rPr lang="cs-CZ" sz="2600" dirty="0" smtClean="0"/>
              <a:t>Rovnováha platební bilance, stabilní měnový kurs, stabilní úrokové sazby apod</a:t>
            </a:r>
            <a:r>
              <a:rPr lang="cs-CZ" sz="2600" i="1" dirty="0" smtClean="0"/>
              <a:t>.</a:t>
            </a:r>
          </a:p>
          <a:p>
            <a:pPr algn="just"/>
            <a:r>
              <a:rPr lang="cs-CZ" sz="2800" b="1" i="1" u="sng" dirty="0" smtClean="0"/>
              <a:t>Cíle MP v ČR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Jsou uvedeny v Ústavě ČR i v zákoně o České národní bance (zákon č. 6/1993 Sb.)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i="1" dirty="0"/>
              <a:t>„Hlavním cílem ČNB je péče o cenovou stabilitu. Pokud tím není dotčen její hlavní cíl, ČNB podporuje obecnou hospodářskou politiku vlády vedoucí k udržitelnému hospodářskému růstu.“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Cenová stabilita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Sekundárně – podpora obecné HP vlády </a:t>
            </a:r>
          </a:p>
          <a:p>
            <a:pPr marL="801688" indent="-341313" algn="just">
              <a:buNone/>
            </a:pP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Základní funkce centrální banky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Emise hotovostních peněz</a:t>
            </a:r>
          </a:p>
          <a:p>
            <a:r>
              <a:rPr lang="cs-CZ" sz="2800" dirty="0" smtClean="0"/>
              <a:t>Devizová činnost</a:t>
            </a:r>
          </a:p>
          <a:p>
            <a:r>
              <a:rPr lang="cs-CZ" sz="2800" dirty="0" smtClean="0"/>
              <a:t>Regulace a dohled nad fungováním bankovního systému</a:t>
            </a:r>
          </a:p>
          <a:p>
            <a:r>
              <a:rPr lang="cs-CZ" sz="2800" dirty="0" smtClean="0"/>
              <a:t>Banka bank (poskytuje služby pro KB a zároveň je reguluje a dohlíží na ně)</a:t>
            </a:r>
          </a:p>
          <a:p>
            <a:r>
              <a:rPr lang="cs-CZ" sz="2800" dirty="0" smtClean="0"/>
              <a:t>Banka </a:t>
            </a:r>
            <a:r>
              <a:rPr lang="cs-CZ" sz="2800" dirty="0"/>
              <a:t>státu (CB vede účty a provádí některou agendu pro </a:t>
            </a:r>
            <a:r>
              <a:rPr lang="cs-CZ" sz="2800" dirty="0" smtClean="0"/>
              <a:t>vládu)</a:t>
            </a:r>
          </a:p>
          <a:p>
            <a:r>
              <a:rPr lang="cs-CZ" sz="2800" dirty="0" smtClean="0"/>
              <a:t>Zastupování státu v mezinárodních </a:t>
            </a:r>
            <a:r>
              <a:rPr lang="cs-CZ" sz="2800" dirty="0"/>
              <a:t>organizacích (MMF, EBRD, Evropská centrální banka apod</a:t>
            </a:r>
            <a:r>
              <a:rPr lang="cs-CZ" sz="2800" dirty="0" smtClean="0"/>
              <a:t>.)</a:t>
            </a:r>
            <a:endParaRPr lang="cs-CZ" sz="2800" dirty="0"/>
          </a:p>
          <a:p>
            <a:r>
              <a:rPr lang="cs-CZ" sz="2800" dirty="0" smtClean="0"/>
              <a:t>Provádění monetární politiky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Nejvyšší řídící orgán ČNB</a:t>
            </a:r>
          </a:p>
          <a:p>
            <a:pPr algn="just"/>
            <a:r>
              <a:rPr lang="cs-CZ" dirty="0" smtClean="0"/>
              <a:t>Určuje </a:t>
            </a:r>
            <a:r>
              <a:rPr lang="cs-CZ" dirty="0"/>
              <a:t>měnovou politiku a nástroje pro její uskutečňování a rozhoduje o zásadních měnově politických opatřeních České národní banky a opatřeních v oblasti dohledu nad finančním </a:t>
            </a:r>
            <a:r>
              <a:rPr lang="cs-CZ" dirty="0" smtClean="0"/>
              <a:t>trhem</a:t>
            </a:r>
          </a:p>
          <a:p>
            <a:pPr algn="just"/>
            <a:r>
              <a:rPr lang="cs-CZ" u="sng" dirty="0" smtClean="0"/>
              <a:t>Složení: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Guvernér</a:t>
            </a:r>
            <a:r>
              <a:rPr lang="cs-CZ" dirty="0"/>
              <a:t>: Jiří </a:t>
            </a:r>
            <a:r>
              <a:rPr lang="cs-CZ" dirty="0" smtClean="0"/>
              <a:t>Rusnok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Viceguvernéři</a:t>
            </a:r>
            <a:r>
              <a:rPr lang="cs-CZ" dirty="0" smtClean="0"/>
              <a:t>: Marek Mora, Tomáš </a:t>
            </a:r>
            <a:r>
              <a:rPr lang="cs-CZ" dirty="0" err="1" smtClean="0"/>
              <a:t>Nidetzký</a:t>
            </a:r>
            <a:endParaRPr lang="cs-CZ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Členové:</a:t>
            </a:r>
            <a:r>
              <a:rPr lang="cs-CZ" dirty="0" smtClean="0"/>
              <a:t> Vojtěch Benda, Oldřich Dědek, Tomáš Holub, Aleš Michl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u="sng" dirty="0" smtClean="0"/>
              <a:t>Poradní orgány bankovní rady</a:t>
            </a:r>
            <a:r>
              <a:rPr lang="cs-CZ" dirty="0" smtClean="0"/>
              <a:t>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Rozkladová komise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Výbor pro finanční trh</a:t>
            </a:r>
          </a:p>
        </p:txBody>
      </p:sp>
    </p:spTree>
    <p:extLst>
      <p:ext uri="{BB962C8B-B14F-4D97-AF65-F5344CB8AC3E}">
        <p14:creationId xmlns:p14="http://schemas.microsoft.com/office/powerpoint/2010/main" val="122053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Nezávislost centrální banky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Nezávislostí CB se rozumí její nezávislost na ostatních složkách státní (zejména výkonné) moci</a:t>
            </a:r>
          </a:p>
          <a:p>
            <a:pPr>
              <a:spcAft>
                <a:spcPts val="600"/>
              </a:spcAft>
            </a:pPr>
            <a:r>
              <a:rPr lang="cs-CZ" sz="2800" b="1" i="1" u="sng" dirty="0" smtClean="0"/>
              <a:t>Nezávislost</a:t>
            </a:r>
          </a:p>
          <a:p>
            <a:pPr marL="914400" lvl="1" indent="-4540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u="sng" dirty="0" smtClean="0"/>
              <a:t>Politická</a:t>
            </a:r>
            <a:r>
              <a:rPr lang="cs-CZ" sz="2800" dirty="0" smtClean="0"/>
              <a:t> (ustanovení guvernéra a bankovní </a:t>
            </a:r>
            <a:r>
              <a:rPr lang="cs-CZ" sz="2800" dirty="0"/>
              <a:t>rady - Guvernér a bankovní rada jsou jmenováni prezidentem na více než 5 </a:t>
            </a:r>
            <a:r>
              <a:rPr lang="cs-CZ" sz="2800" dirty="0" smtClean="0"/>
              <a:t>let (6let)), nepovinná účast zástupce vlády v bankovní radě, vláda neschvaluje záměry CB ohledně MP, existuje zákon, který upravuje případný konflikt mezi CB a vládou …)</a:t>
            </a:r>
          </a:p>
          <a:p>
            <a:pPr marL="914400" lvl="1" indent="-4540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u="sng" dirty="0" smtClean="0"/>
              <a:t>Ekonomická</a:t>
            </a:r>
            <a:r>
              <a:rPr lang="cs-CZ" sz="2800" dirty="0" smtClean="0"/>
              <a:t> (možnost přímého úvěrování vlády, pouze dočasná a v omezené výši, CB se nepodílí na primárním trhu veřejného dluhu, diskontní sazbu určuje CB)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dirty="0" smtClean="0"/>
              <a:t>ČNB vysoce nezávislá</a:t>
            </a:r>
          </a:p>
          <a:p>
            <a:pPr>
              <a:spcAft>
                <a:spcPts val="600"/>
              </a:spcAft>
            </a:pPr>
            <a:endParaRPr lang="cs-CZ" sz="2800" dirty="0" smtClean="0"/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None/>
            </a:pPr>
            <a:endParaRPr lang="cs-CZ" sz="2800" b="1" i="1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Nástroje monetární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136904" cy="57332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Můžeme je rozdělit z hlediska:</a:t>
            </a:r>
          </a:p>
          <a:p>
            <a:pPr marL="914400" lvl="1" indent="-4540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i="1" u="sng" dirty="0" smtClean="0"/>
              <a:t>Klasifikace</a:t>
            </a:r>
            <a:r>
              <a:rPr lang="cs-CZ" sz="3000" dirty="0" smtClean="0"/>
              <a:t> (četnost použití, rychlost </a:t>
            </a:r>
            <a:r>
              <a:rPr lang="cs-CZ" sz="3000" dirty="0" smtClean="0"/>
              <a:t>použití)</a:t>
            </a:r>
            <a:endParaRPr lang="cs-CZ" sz="3000" dirty="0" smtClean="0"/>
          </a:p>
          <a:p>
            <a:pPr marL="914400" lvl="1" indent="-4540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i="1" u="sng" dirty="0" smtClean="0"/>
              <a:t>Dopadu na bankovní systém </a:t>
            </a:r>
          </a:p>
          <a:p>
            <a:pPr marL="1435100" lvl="1" indent="-44608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3000" b="1" dirty="0" smtClean="0"/>
              <a:t>Přímé </a:t>
            </a:r>
            <a:r>
              <a:rPr lang="cs-CZ" sz="3000" dirty="0" smtClean="0"/>
              <a:t>– selektivní, adresné, nedají se obejít, nejsou </a:t>
            </a:r>
            <a:r>
              <a:rPr lang="cs-CZ" sz="3000" dirty="0"/>
              <a:t>tržně konformní, </a:t>
            </a:r>
            <a:r>
              <a:rPr lang="cs-CZ" sz="3000" dirty="0" smtClean="0"/>
              <a:t>můžou </a:t>
            </a:r>
            <a:r>
              <a:rPr lang="cs-CZ" sz="3000" dirty="0"/>
              <a:t>narušovat tržní </a:t>
            </a:r>
            <a:r>
              <a:rPr lang="cs-CZ" sz="3000" dirty="0" smtClean="0"/>
              <a:t>prostředí</a:t>
            </a:r>
          </a:p>
          <a:p>
            <a:pPr marL="1435100" lvl="1" indent="116998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3000" dirty="0" smtClean="0"/>
              <a:t>Přímé </a:t>
            </a:r>
            <a:r>
              <a:rPr lang="cs-CZ" sz="3000" dirty="0"/>
              <a:t>nástroje používala ČNB převážně v 1. polovině 90. let minulého století, kdy se u nás v rámci tržní ekonomiky tvořil dvoustupňový bankovní systém, dnes se již používají pouze ojediněle</a:t>
            </a:r>
          </a:p>
          <a:p>
            <a:pPr marL="1435100" lvl="1" indent="-446088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cs-CZ" sz="3000" b="1" dirty="0" smtClean="0"/>
              <a:t>Nepřímé </a:t>
            </a:r>
            <a:r>
              <a:rPr lang="cs-CZ" sz="3000" dirty="0" smtClean="0"/>
              <a:t>– obecné, neadresné, jejich </a:t>
            </a:r>
            <a:r>
              <a:rPr lang="cs-CZ" sz="3000" dirty="0"/>
              <a:t>používání je v souladu s tržním přístupem k </a:t>
            </a:r>
            <a:r>
              <a:rPr lang="cs-CZ" sz="3000" dirty="0" smtClean="0"/>
              <a:t>ekonomice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Přímé nástroje MP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59216" cy="5116654"/>
          </a:xfrm>
        </p:spPr>
        <p:txBody>
          <a:bodyPr>
            <a:normAutofit fontScale="92500" lnSpcReduction="1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Pravidla likvidity (např. kapitálová přiměřenost, </a:t>
            </a:r>
            <a:r>
              <a:rPr lang="cs-CZ" sz="3000" dirty="0" smtClean="0"/>
              <a:t>struktura aktiv a pasiv pro KB)</a:t>
            </a:r>
            <a:endParaRPr lang="cs-CZ" sz="3000" dirty="0" smtClean="0"/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Úrokové </a:t>
            </a:r>
            <a:r>
              <a:rPr lang="cs-CZ" sz="3000" dirty="0" smtClean="0"/>
              <a:t>limity (stanovení max. úrokových sazeb z úvěrů a min. sazeb z vkladů)</a:t>
            </a:r>
            <a:endParaRPr lang="cs-CZ" sz="3000" dirty="0" smtClean="0"/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Úvěrové limity (absolutní KB – K, relativní CB – KB)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Povinné vklady (vklady státních fondů, pojišťoven, atd.)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b="1" i="1" dirty="0"/>
              <a:t>Doporučení</a:t>
            </a:r>
            <a:r>
              <a:rPr lang="cs-CZ" sz="3000" dirty="0"/>
              <a:t> (ústně učiněné přání CB, jak by se měla KB </a:t>
            </a:r>
            <a:r>
              <a:rPr lang="cs-CZ" sz="3000" dirty="0" smtClean="0"/>
              <a:t>chovat), </a:t>
            </a:r>
            <a:r>
              <a:rPr lang="cs-CZ" sz="3000" b="1" i="1" dirty="0"/>
              <a:t>výzvy</a:t>
            </a:r>
            <a:r>
              <a:rPr lang="cs-CZ" sz="3000" dirty="0"/>
              <a:t> (jsou důraznější, ale stále pouze </a:t>
            </a:r>
            <a:r>
              <a:rPr lang="cs-CZ" sz="3000" dirty="0" smtClean="0"/>
              <a:t>ústní), </a:t>
            </a:r>
            <a:r>
              <a:rPr lang="cs-CZ" sz="3000" b="1" i="1" dirty="0" smtClean="0"/>
              <a:t>gentlemanské </a:t>
            </a:r>
            <a:r>
              <a:rPr lang="cs-CZ" sz="3000" b="1" i="1" dirty="0"/>
              <a:t>dohody </a:t>
            </a:r>
            <a:r>
              <a:rPr lang="cs-CZ" sz="3000" dirty="0"/>
              <a:t>(písemná a závazná </a:t>
            </a:r>
            <a:r>
              <a:rPr lang="cs-CZ" sz="3000" dirty="0" smtClean="0"/>
              <a:t>forma)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Nepřímé nástroje MP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136904" cy="556523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Operace na volném trhu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Přímé operace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err="1" smtClean="0"/>
              <a:t>Repo</a:t>
            </a:r>
            <a:r>
              <a:rPr lang="cs-CZ" sz="2600" dirty="0" smtClean="0"/>
              <a:t> operace (restriktivní MP) a reverzní </a:t>
            </a:r>
            <a:r>
              <a:rPr lang="cs-CZ" sz="2600" dirty="0" err="1" smtClean="0"/>
              <a:t>repooperace</a:t>
            </a:r>
            <a:r>
              <a:rPr lang="cs-CZ" sz="2600" dirty="0" smtClean="0"/>
              <a:t> (expanzivní MP) a další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Diskontní nástroje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2T </a:t>
            </a:r>
            <a:r>
              <a:rPr lang="cs-CZ" sz="2600" dirty="0" err="1" smtClean="0"/>
              <a:t>Reposazba</a:t>
            </a:r>
            <a:r>
              <a:rPr lang="cs-CZ" sz="2600" dirty="0" smtClean="0"/>
              <a:t> </a:t>
            </a:r>
            <a:r>
              <a:rPr lang="cs-CZ" sz="2600" dirty="0" smtClean="0"/>
              <a:t> 1%</a:t>
            </a:r>
            <a:endParaRPr lang="cs-CZ" sz="2600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Diskontní sazba 0,05%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Lombardní sazba </a:t>
            </a:r>
            <a:r>
              <a:rPr lang="cs-CZ" sz="2600" dirty="0" smtClean="0"/>
              <a:t>2%</a:t>
            </a:r>
            <a:endParaRPr lang="cs-CZ" sz="2600" dirty="0" smtClean="0"/>
          </a:p>
          <a:p>
            <a:pPr>
              <a:spcAft>
                <a:spcPts val="600"/>
              </a:spcAft>
            </a:pPr>
            <a:r>
              <a:rPr lang="cs-CZ" sz="2800" dirty="0" smtClean="0"/>
              <a:t>Povinné minimální rezervy (2%)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Kurzové intervence (přímé, nepřímé</a:t>
            </a:r>
            <a:r>
              <a:rPr lang="cs-CZ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Více na </a:t>
            </a:r>
            <a:r>
              <a:rPr lang="cs-CZ" sz="2800" dirty="0">
                <a:hlinkClick r:id="rId3"/>
              </a:rPr>
              <a:t>https://www.cnb.cz/cs/menova-politika/mp-nastroje</a:t>
            </a:r>
            <a:r>
              <a:rPr lang="cs-CZ" sz="2800" dirty="0" smtClean="0">
                <a:hlinkClick r:id="rId3"/>
              </a:rPr>
              <a:t>/</a:t>
            </a:r>
            <a:endParaRPr lang="cs-CZ" sz="2800" dirty="0" smtClean="0"/>
          </a:p>
          <a:p>
            <a:pPr>
              <a:spcAft>
                <a:spcPts val="600"/>
              </a:spcAft>
            </a:pPr>
            <a:endParaRPr lang="cs-CZ" sz="2800" dirty="0" smtClean="0"/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793</TotalTime>
  <Words>1517</Words>
  <Application>Microsoft Office PowerPoint</Application>
  <PresentationFormat>Předvádění na obrazovce (4:3)</PresentationFormat>
  <Paragraphs>177</Paragraphs>
  <Slides>20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Garamond</vt:lpstr>
      <vt:lpstr>Times New Roman</vt:lpstr>
      <vt:lpstr>Wingdings</vt:lpstr>
      <vt:lpstr>Wingdings 2</vt:lpstr>
      <vt:lpstr>Arkýř</vt:lpstr>
      <vt:lpstr>Monetární politika</vt:lpstr>
      <vt:lpstr>Definice a cíle monetární politiky</vt:lpstr>
      <vt:lpstr>Cíle monetární politiky</vt:lpstr>
      <vt:lpstr>Základní funkce centrální banky</vt:lpstr>
      <vt:lpstr>Bankovní rada</vt:lpstr>
      <vt:lpstr>Nezávislost centrální banky</vt:lpstr>
      <vt:lpstr>Nástroje monetární politiky</vt:lpstr>
      <vt:lpstr>Přímé nástroje MP</vt:lpstr>
      <vt:lpstr>Nepřímé nástroje MP</vt:lpstr>
      <vt:lpstr>Typy monetární politiky</vt:lpstr>
      <vt:lpstr>Typy monetární politiky - expanzivní</vt:lpstr>
      <vt:lpstr>Expanzivní mp v modelu as-ad</vt:lpstr>
      <vt:lpstr>Typy monetární politiky - restriktivní</vt:lpstr>
      <vt:lpstr>Restriktivní mp v modelu as-ad</vt:lpstr>
      <vt:lpstr>Přístupy k monetární politice</vt:lpstr>
      <vt:lpstr>Přístupy k monetární politice</vt:lpstr>
      <vt:lpstr>Přístupy k monetární politice</vt:lpstr>
      <vt:lpstr>Omezení monetární politiky</vt:lpstr>
      <vt:lpstr>Inflační cílování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162</cp:revision>
  <dcterms:created xsi:type="dcterms:W3CDTF">2015-02-19T14:22:13Z</dcterms:created>
  <dcterms:modified xsi:type="dcterms:W3CDTF">2020-04-18T22:35:43Z</dcterms:modified>
</cp:coreProperties>
</file>