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2" r:id="rId3"/>
    <p:sldId id="269" r:id="rId4"/>
    <p:sldId id="270" r:id="rId5"/>
    <p:sldId id="273" r:id="rId6"/>
    <p:sldId id="275" r:id="rId7"/>
    <p:sldId id="274" r:id="rId8"/>
    <p:sldId id="276" r:id="rId9"/>
    <p:sldId id="278" r:id="rId10"/>
    <p:sldId id="280" r:id="rId11"/>
    <p:sldId id="279" r:id="rId12"/>
    <p:sldId id="281" r:id="rId13"/>
    <p:sldId id="284" r:id="rId14"/>
    <p:sldId id="283" r:id="rId15"/>
    <p:sldId id="282" r:id="rId16"/>
    <p:sldId id="285" r:id="rId17"/>
    <p:sldId id="286" r:id="rId18"/>
    <p:sldId id="287" r:id="rId19"/>
    <p:sldId id="289" r:id="rId20"/>
    <p:sldId id="290" r:id="rId21"/>
    <p:sldId id="291" r:id="rId22"/>
    <p:sldId id="292" r:id="rId23"/>
    <p:sldId id="293" r:id="rId24"/>
    <p:sldId id="294" r:id="rId25"/>
    <p:sldId id="268" r:id="rId26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84768" autoAdjust="0"/>
  </p:normalViewPr>
  <p:slideViewPr>
    <p:cSldViewPr>
      <p:cViewPr varScale="1">
        <p:scale>
          <a:sx n="71" d="100"/>
          <a:sy n="71" d="100"/>
        </p:scale>
        <p:origin x="164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2496" y="-4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72A98-CB2F-44F4-AF25-2156C3275E64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15D28-ACCA-46CC-8747-1CED280115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10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511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4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95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035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59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9212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503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endParaRPr lang="cs-CZ" b="0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095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045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b="1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399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770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44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3041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9704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15D28-ACCA-46CC-8747-1CED2801158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91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31402A5-CF29-4560-8312-1343C2C28A1C}" type="datetimeFigureOut">
              <a:rPr lang="cs-CZ" smtClean="0"/>
              <a:pPr/>
              <a:t>01.05.2020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16BCAA6-4C74-470E-9EBD-A7A7AEE06FD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204864"/>
            <a:ext cx="6172200" cy="1894362"/>
          </a:xfrm>
        </p:spPr>
        <p:txBody>
          <a:bodyPr>
            <a:noAutofit/>
          </a:bodyPr>
          <a:lstStyle/>
          <a:p>
            <a:pPr algn="ctr"/>
            <a:r>
              <a:rPr lang="cs-CZ" sz="6000" dirty="0" smtClean="0">
                <a:solidFill>
                  <a:schemeClr val="tx1"/>
                </a:solidFill>
              </a:rPr>
              <a:t>Hospodářský výkon země</a:t>
            </a:r>
            <a:endParaRPr lang="cs-CZ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Výdajový metoda na příkladu ČR</a:t>
            </a:r>
          </a:p>
        </p:txBody>
      </p:sp>
      <p:pic>
        <p:nvPicPr>
          <p:cNvPr id="4" name="Picture 2" descr="http://img.ihned.cz/attachment.php/60/51472060/fbD1sk3xt0vnFMTuNo7COzqV2lrpWPKi/EK46_16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8208912" cy="444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důchodová 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980728"/>
            <a:ext cx="8280920" cy="54932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podstata</a:t>
            </a:r>
            <a:r>
              <a:rPr lang="cs-CZ" sz="2800" dirty="0" smtClean="0"/>
              <a:t> – vychází z důchodů (příjmů), které plynou ekonomických subjektům z vlastnictví výrobních faktorů a které byly použity na tvorbu HDP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HDP = w + i + z + n + s + a + TN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w </a:t>
            </a:r>
            <a:r>
              <a:rPr lang="cs-CZ" sz="2800" dirty="0"/>
              <a:t>= </a:t>
            </a:r>
            <a:r>
              <a:rPr lang="cs-CZ" sz="2800" dirty="0" smtClean="0"/>
              <a:t>mzdy a platy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i </a:t>
            </a:r>
            <a:r>
              <a:rPr lang="cs-CZ" sz="2800" dirty="0"/>
              <a:t>= </a:t>
            </a:r>
            <a:r>
              <a:rPr lang="cs-CZ" sz="2800" dirty="0" smtClean="0"/>
              <a:t>čisté úroky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 </a:t>
            </a:r>
            <a:r>
              <a:rPr lang="cs-CZ" sz="2800" dirty="0"/>
              <a:t>= </a:t>
            </a:r>
            <a:r>
              <a:rPr lang="cs-CZ" sz="2800" dirty="0" smtClean="0"/>
              <a:t>zisky firem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/>
              <a:t>n</a:t>
            </a:r>
            <a:r>
              <a:rPr lang="cs-CZ" sz="2800" dirty="0" smtClean="0"/>
              <a:t> </a:t>
            </a:r>
            <a:r>
              <a:rPr lang="cs-CZ" sz="2800" dirty="0"/>
              <a:t>= </a:t>
            </a:r>
            <a:r>
              <a:rPr lang="cs-CZ" sz="2800" dirty="0" smtClean="0"/>
              <a:t>renty z vlastnictví nemovitosti a půdy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s = příjmy ze </a:t>
            </a:r>
            <a:r>
              <a:rPr lang="cs-CZ" sz="2800" dirty="0" err="1" smtClean="0"/>
              <a:t>samozaměstnání</a:t>
            </a:r>
            <a:endParaRPr lang="cs-CZ" sz="2800" dirty="0" smtClean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a = odpisy (amortizace)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TN = nepřímé daně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488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produkční (odvětvová) 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280920" cy="50611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podstata</a:t>
            </a:r>
            <a:r>
              <a:rPr lang="cs-CZ" sz="2800" dirty="0" smtClean="0"/>
              <a:t> – spočívá v jednoduchém součtu produkce jednotlivých výrobců a poskytovatelů služeb, při dodržení určitých podmínek: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musí být vyrobeno v běžném období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musí být prodáno na trhu a oceněno tržními cenami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Zboží nesmí být v běžném období znovu prodáno (meziprodukt) – sčítají se hodnoty, které přidali zpracováním jednotliví výrobci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999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Výhody a nevýhody HDP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49322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/>
              <a:t>V</a:t>
            </a:r>
            <a:r>
              <a:rPr lang="cs-CZ" sz="2800" b="1" i="1" dirty="0" smtClean="0"/>
              <a:t>ýhoda</a:t>
            </a:r>
            <a:r>
              <a:rPr lang="cs-CZ" sz="2800" dirty="0" smtClean="0"/>
              <a:t> – lze ho relativně jednoduše zjistit a spočítat, kdy potřebné údaje nám poskytne systém národních účtů</a:t>
            </a:r>
          </a:p>
          <a:p>
            <a:pPr>
              <a:spcAft>
                <a:spcPts val="600"/>
              </a:spcAft>
            </a:pPr>
            <a:r>
              <a:rPr lang="cs-CZ" sz="2800" b="1" i="1" dirty="0" smtClean="0"/>
              <a:t>Nevýhoda</a:t>
            </a:r>
            <a:r>
              <a:rPr lang="cs-CZ" sz="2800" dirty="0" smtClean="0"/>
              <a:t> – nezahrnuje v sobě některé činnosti a stavy, které v ekonomice reálně existují: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Výrobky a služby vyprodukované stínovou ekonomikou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Výrobky a služby, které vyrobíme a poskytneme sami sobě (práce v domácnosti)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Kvalita a společenská užitečnost výrobků a služeb</a:t>
            </a:r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Hodnotu volného času</a:t>
            </a:r>
            <a:endParaRPr lang="cs-CZ" sz="2800" dirty="0"/>
          </a:p>
          <a:p>
            <a:pPr marL="1076325" indent="-3556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Nezahrnuje škody na životním prostředí, které souvisí s výrobou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0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356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Alternativní indikátory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ek</a:t>
            </a:r>
            <a:r>
              <a:rPr lang="cs-CZ" sz="4000" b="1" u="sng" dirty="0" smtClean="0">
                <a:solidFill>
                  <a:schemeClr val="tx1"/>
                </a:solidFill>
              </a:rPr>
              <a:t>. aktivity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49322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dirty="0" smtClean="0"/>
              <a:t>snaží se eliminovat slabé stránky dosud využívaných agregátů (HDP)</a:t>
            </a:r>
          </a:p>
          <a:p>
            <a:pPr>
              <a:spcAft>
                <a:spcPts val="600"/>
              </a:spcAft>
            </a:pPr>
            <a:r>
              <a:rPr lang="cs-CZ" sz="2800" b="1" u="sng" dirty="0" smtClean="0"/>
              <a:t>NEW</a:t>
            </a:r>
            <a:r>
              <a:rPr lang="cs-CZ" sz="2800" dirty="0" smtClean="0"/>
              <a:t> – čisté ekonomické bohatství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900" dirty="0"/>
              <a:t>K HDP přičteme všechny pozitivní aktivity a odečteme ty záporné</a:t>
            </a:r>
          </a:p>
          <a:p>
            <a:pPr>
              <a:spcAft>
                <a:spcPts val="600"/>
              </a:spcAft>
            </a:pPr>
            <a:r>
              <a:rPr lang="cs-CZ" sz="2800" b="1" u="sng" dirty="0" smtClean="0"/>
              <a:t>Zelený produkt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900" dirty="0"/>
              <a:t>Od HDP odečteme všechny škody na životním prostředí spojené s jeho výrobou</a:t>
            </a:r>
          </a:p>
          <a:p>
            <a:pPr>
              <a:spcAft>
                <a:spcPts val="600"/>
              </a:spcAft>
            </a:pPr>
            <a:r>
              <a:rPr lang="cs-CZ" sz="2800" b="1" u="sng" dirty="0"/>
              <a:t>Index lidského rozvoje (HDI)</a:t>
            </a:r>
          </a:p>
          <a:p>
            <a:pPr marL="1076325" indent="-355600">
              <a:buFont typeface="Wingdings" panose="05000000000000000000" pitchFamily="2" charset="2"/>
              <a:buChar char="ü"/>
            </a:pPr>
            <a:r>
              <a:rPr lang="cs-CZ" sz="2800" dirty="0"/>
              <a:t>Měří, jak ekonomická výkonnost přispívá ke zdravému a dlouhému životu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Dosahuje hodnot 0 - 1</a:t>
            </a:r>
          </a:p>
          <a:p>
            <a:pPr>
              <a:spcAft>
                <a:spcPts val="600"/>
              </a:spcAft>
            </a:pPr>
            <a:r>
              <a:rPr lang="cs-CZ" sz="2800" b="1" u="sng" dirty="0" smtClean="0"/>
              <a:t>Index lepšího života (BLI)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Hodnotí kvalitu života v zemích OECD</a:t>
            </a:r>
          </a:p>
          <a:p>
            <a:pPr>
              <a:spcAft>
                <a:spcPts val="600"/>
              </a:spcAft>
            </a:pPr>
            <a:r>
              <a:rPr lang="cs-CZ" sz="2800" b="1" u="sng" dirty="0" smtClean="0"/>
              <a:t>Index chudoby</a:t>
            </a:r>
          </a:p>
        </p:txBody>
      </p:sp>
    </p:spTree>
    <p:extLst>
      <p:ext uri="{BB962C8B-B14F-4D97-AF65-F5344CB8AC3E}">
        <p14:creationId xmlns:p14="http://schemas.microsoft.com/office/powerpoint/2010/main" val="29954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Ekonomická síla x ekonomická úroveň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424936" cy="5493224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2800" b="1" i="1" dirty="0" smtClean="0"/>
              <a:t>Ekonomická síla</a:t>
            </a:r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 smtClean="0"/>
              <a:t>Ve</a:t>
            </a:r>
            <a:r>
              <a:rPr lang="cs-CZ" sz="2800" dirty="0"/>
              <a:t>likost </a:t>
            </a:r>
            <a:r>
              <a:rPr lang="cs-CZ" sz="2800" dirty="0" smtClean="0"/>
              <a:t>HDP v absolutním vyjádření</a:t>
            </a:r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 smtClean="0"/>
              <a:t>Není úplně přesný, neboť zahrnuje i produkci firem vlastněných zahraničními subjekty, které mají centrály v zahraničí, což sebou nese určité důsledky</a:t>
            </a:r>
            <a:endParaRPr lang="cs-CZ" sz="2800" dirty="0"/>
          </a:p>
          <a:p>
            <a:pPr>
              <a:spcAft>
                <a:spcPts val="600"/>
              </a:spcAft>
            </a:pPr>
            <a:r>
              <a:rPr lang="cs-CZ" sz="2800" b="1" i="1" dirty="0" smtClean="0"/>
              <a:t>Ekonomická úroveň</a:t>
            </a:r>
            <a:r>
              <a:rPr lang="cs-CZ" sz="2800" dirty="0" smtClean="0"/>
              <a:t> 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K vyjádření používáme relativní ukazatel – HDP na obyvatele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Slouží také k vyjádření životní úrovně obyvatel dané země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2800" dirty="0" smtClean="0"/>
              <a:t>Nemusí vypovídat o vnitřní struktuře ekonomiky (stupeň vědeckotechnického rozvoje, apod.)</a:t>
            </a:r>
          </a:p>
          <a:p>
            <a:pPr marL="623887" indent="0">
              <a:lnSpc>
                <a:spcPct val="9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6599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Ekonomický růst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980728"/>
            <a:ext cx="7992888" cy="5493224"/>
          </a:xfrm>
        </p:spPr>
        <p:txBody>
          <a:bodyPr>
            <a:normAutofit lnSpcReduction="10000"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Změna HDP v čase 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Krátkodobý ekonomický růst</a:t>
            </a:r>
          </a:p>
          <a:p>
            <a:pPr marL="892175" indent="-268288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200" dirty="0"/>
              <a:t>Je dosahován tehdy, pokud dochází ke zvyšování HDP v čase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 smtClean="0"/>
              <a:t>Dlouhodobý ekonomický růst</a:t>
            </a:r>
            <a:r>
              <a:rPr lang="cs-CZ" sz="3200" dirty="0" smtClean="0"/>
              <a:t> 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3200" dirty="0" smtClean="0"/>
              <a:t>Je definován jako dlouhodobý trend spojený obvykle s  víceméně plynulým zvyšováním produkčních možností ekonomiky</a:t>
            </a:r>
          </a:p>
          <a:p>
            <a:pPr marL="892175" indent="-268288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sz="3200" dirty="0" smtClean="0"/>
              <a:t>v této souvislosti hovoříme o </a:t>
            </a:r>
            <a:r>
              <a:rPr lang="cs-CZ" sz="3200" i="1" dirty="0" smtClean="0">
                <a:solidFill>
                  <a:srgbClr val="FF0000"/>
                </a:solidFill>
              </a:rPr>
              <a:t>potenciálním produktu</a:t>
            </a:r>
          </a:p>
          <a:p>
            <a:pPr marL="623887" indent="0">
              <a:lnSpc>
                <a:spcPct val="90000"/>
              </a:lnSpc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8867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Zdroje ekonomického růstu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7992888" cy="4989168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Lidské 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Přírodní 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Kapitálové zdroje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Technologie a technický pokrok</a:t>
            </a:r>
          </a:p>
          <a:p>
            <a:pPr marL="452438" indent="-452438">
              <a:spcAft>
                <a:spcPts val="600"/>
              </a:spcAft>
            </a:pPr>
            <a:endParaRPr lang="cs-CZ" sz="3200" dirty="0"/>
          </a:p>
          <a:p>
            <a:pPr marL="452438" indent="-452438">
              <a:spcAft>
                <a:spcPts val="600"/>
              </a:spcAft>
            </a:pPr>
            <a:r>
              <a:rPr lang="cs-CZ" sz="2800" dirty="0"/>
              <a:t>Je důležité nejen množství, ale také kvalita VF</a:t>
            </a:r>
          </a:p>
          <a:p>
            <a:pPr marL="452438" indent="-452438">
              <a:spcAft>
                <a:spcPts val="600"/>
              </a:spcAft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11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typy ekonomického růstu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992888" cy="5277200"/>
          </a:xfrm>
        </p:spPr>
        <p:txBody>
          <a:bodyPr>
            <a:normAutofit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b="1" i="1" u="sng" dirty="0"/>
              <a:t>kvantitativně založený ekonomický růst</a:t>
            </a:r>
            <a:r>
              <a:rPr lang="cs-CZ" sz="3200" dirty="0"/>
              <a:t>, který je zpravidla </a:t>
            </a:r>
            <a:r>
              <a:rPr lang="cs-CZ" sz="3200" dirty="0" smtClean="0"/>
              <a:t>založen na tom, že do výrobního procesu se zapojuje větší množství výrobních faktorů</a:t>
            </a:r>
            <a:endParaRPr lang="cs-CZ" sz="3200" dirty="0"/>
          </a:p>
          <a:p>
            <a:pPr marL="452438" indent="-452438">
              <a:spcAft>
                <a:spcPts val="600"/>
              </a:spcAft>
            </a:pPr>
            <a:r>
              <a:rPr lang="cs-CZ" sz="3200" b="1" i="1" u="sng" dirty="0"/>
              <a:t>kvalitativně založený ekonomický růst</a:t>
            </a:r>
            <a:r>
              <a:rPr lang="cs-CZ" sz="3200" dirty="0"/>
              <a:t>, který je vyvolán vyšší kvalitou </a:t>
            </a:r>
            <a:r>
              <a:rPr lang="cs-CZ" sz="3200" dirty="0" smtClean="0"/>
              <a:t>vstupů a jejich intenzivnějším využitím </a:t>
            </a:r>
            <a:r>
              <a:rPr lang="cs-CZ" sz="3200" dirty="0"/>
              <a:t>(do výrobního procesu se může zapojit </a:t>
            </a:r>
            <a:r>
              <a:rPr lang="cs-CZ" sz="3200" dirty="0" smtClean="0"/>
              <a:t>menší </a:t>
            </a:r>
            <a:r>
              <a:rPr lang="cs-CZ" sz="3200" dirty="0"/>
              <a:t>množství pracovní </a:t>
            </a:r>
            <a:r>
              <a:rPr lang="cs-CZ" sz="3200" dirty="0" smtClean="0"/>
              <a:t>síly, ale více kvalifikované a produktivnější. 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6473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Hospodářský cyklus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7992888" cy="5277200"/>
          </a:xfrm>
        </p:spPr>
        <p:txBody>
          <a:bodyPr>
            <a:normAutofit fontScale="92500" lnSpcReduction="20000"/>
          </a:bodyPr>
          <a:lstStyle/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Jedná se o kolísání skutečného (reálného) produktu okolo potenciálního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Většinou se jedná o sled pravidelně se opakujících fází vzestupu a poklesu nebo stagnace reálné ekonomické aktivity, která osciluje okolo potenciálu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Člení se na tyto fáze: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Expanze (konjunktura)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Vrchol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Kontrakce (recese)</a:t>
            </a:r>
          </a:p>
          <a:p>
            <a:pPr marL="1612900" indent="-450850">
              <a:buFont typeface="Wingdings" panose="05000000000000000000" pitchFamily="2" charset="2"/>
              <a:buChar char="Ø"/>
            </a:pPr>
            <a:r>
              <a:rPr lang="cs-CZ" sz="3200" dirty="0" smtClean="0"/>
              <a:t>Dno</a:t>
            </a:r>
          </a:p>
          <a:p>
            <a:pPr marL="452438" indent="-452438">
              <a:spcAft>
                <a:spcPts val="600"/>
              </a:spcAft>
            </a:pPr>
            <a:r>
              <a:rPr lang="cs-CZ" sz="3200" dirty="0" smtClean="0"/>
              <a:t>Délka jednotlivých fází je proměnlivá</a:t>
            </a:r>
          </a:p>
        </p:txBody>
      </p:sp>
    </p:spTree>
    <p:extLst>
      <p:ext uri="{BB962C8B-B14F-4D97-AF65-F5344CB8AC3E}">
        <p14:creationId xmlns:p14="http://schemas.microsoft.com/office/powerpoint/2010/main" val="21410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u="sng" dirty="0">
                <a:solidFill>
                  <a:schemeClr val="tx1"/>
                </a:solidFill>
              </a:rPr>
              <a:t>Měření výkonnosti ekonomiky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3148100" cy="4493096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3707904" y="1600200"/>
            <a:ext cx="4536504" cy="506916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Který </a:t>
            </a:r>
            <a:r>
              <a:rPr lang="cs-CZ" dirty="0"/>
              <a:t>ze vzpěračů je </a:t>
            </a:r>
            <a:r>
              <a:rPr lang="cs-CZ" dirty="0" smtClean="0"/>
              <a:t>výkonnější</a:t>
            </a:r>
            <a:r>
              <a:rPr lang="cs-CZ" dirty="0"/>
              <a:t>?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9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cs-CZ" sz="3200" b="1" u="sng" dirty="0">
                <a:solidFill>
                  <a:schemeClr val="tx1"/>
                </a:solidFill>
              </a:rPr>
              <a:t>Hospodářský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Tlustší </a:t>
            </a:r>
            <a:r>
              <a:rPr lang="cs-CZ" dirty="0"/>
              <a:t>čára = potenciální produkt</a:t>
            </a:r>
          </a:p>
          <a:p>
            <a:r>
              <a:rPr lang="cs-CZ" dirty="0"/>
              <a:t>Tenčí čára = skutečný (reálný) produkt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6833851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Externí faktory hospodářské cyklu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859216" cy="5205192"/>
          </a:xfrm>
        </p:spPr>
        <p:txBody>
          <a:bodyPr>
            <a:normAutofit/>
          </a:bodyPr>
          <a:lstStyle/>
          <a:p>
            <a:r>
              <a:rPr lang="cs-CZ" sz="2800" dirty="0"/>
              <a:t>nedostatečné informace ekonomických subjektů,</a:t>
            </a:r>
          </a:p>
          <a:p>
            <a:r>
              <a:rPr lang="cs-CZ" sz="2800" dirty="0"/>
              <a:t>nerovnoměrné tempo využívání nových vynálezů a objevů,</a:t>
            </a:r>
          </a:p>
          <a:p>
            <a:r>
              <a:rPr lang="cs-CZ" sz="2800" dirty="0"/>
              <a:t>změny cen základních surovin na světových trzích, </a:t>
            </a:r>
          </a:p>
          <a:p>
            <a:r>
              <a:rPr lang="cs-CZ" sz="2800" dirty="0"/>
              <a:t>měnové krize, problémy na mezinárodních kapitálových trzích</a:t>
            </a:r>
          </a:p>
          <a:p>
            <a:r>
              <a:rPr lang="cs-CZ" sz="2800" dirty="0"/>
              <a:t>vládní regulace ekonomiky nástroji fiskální a monetární politiky</a:t>
            </a:r>
          </a:p>
          <a:p>
            <a:r>
              <a:rPr lang="cs-CZ" sz="2800" dirty="0"/>
              <a:t>změny vládní politiky (volební období)</a:t>
            </a:r>
          </a:p>
          <a:p>
            <a:r>
              <a:rPr lang="cs-CZ" sz="2800" dirty="0"/>
              <a:t>politické příčiny (války, </a:t>
            </a:r>
            <a:r>
              <a:rPr lang="cs-CZ" sz="2800" dirty="0" smtClean="0"/>
              <a:t>revoluce)</a:t>
            </a:r>
          </a:p>
        </p:txBody>
      </p:sp>
    </p:spTree>
    <p:extLst>
      <p:ext uri="{BB962C8B-B14F-4D97-AF65-F5344CB8AC3E}">
        <p14:creationId xmlns:p14="http://schemas.microsoft.com/office/powerpoint/2010/main" val="2930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3600" b="1" u="sng" dirty="0" smtClean="0">
                <a:solidFill>
                  <a:schemeClr val="tx1"/>
                </a:solidFill>
              </a:rPr>
              <a:t>interní </a:t>
            </a:r>
            <a:r>
              <a:rPr lang="cs-CZ" sz="3600" b="1" u="sng" dirty="0">
                <a:solidFill>
                  <a:schemeClr val="tx1"/>
                </a:solidFill>
              </a:rPr>
              <a:t>faktory hospodářské cyklu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21088"/>
          </a:xfrm>
        </p:spPr>
        <p:txBody>
          <a:bodyPr>
            <a:noAutofit/>
          </a:bodyPr>
          <a:lstStyle/>
          <a:p>
            <a:r>
              <a:rPr lang="cs-CZ" sz="2800" dirty="0"/>
              <a:t>příčiny kolísání agregátní nabídky a poptávky;</a:t>
            </a:r>
          </a:p>
          <a:p>
            <a:r>
              <a:rPr lang="cs-CZ" sz="2800" dirty="0"/>
              <a:t>snaha firem maximalizovat zisk úsporami mzdových nákladů, což vede k tomu, že úspory mezd vyvolávají zaostávání poptávky za nabídkou;</a:t>
            </a:r>
          </a:p>
          <a:p>
            <a:r>
              <a:rPr lang="cs-CZ" sz="2800" dirty="0"/>
              <a:t>nestabilita investičních výdajů;</a:t>
            </a:r>
          </a:p>
          <a:p>
            <a:r>
              <a:rPr lang="cs-CZ" sz="2800" dirty="0"/>
              <a:t>bohatí nebo šetrní lidé získávají příliš velké příjmy v relaci k možným investicím ve společnosti apod.</a:t>
            </a:r>
          </a:p>
        </p:txBody>
      </p:sp>
    </p:spTree>
    <p:extLst>
      <p:ext uri="{BB962C8B-B14F-4D97-AF65-F5344CB8AC3E}">
        <p14:creationId xmlns:p14="http://schemas.microsoft.com/office/powerpoint/2010/main" val="62335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3600" b="1" u="sng" dirty="0">
                <a:solidFill>
                  <a:schemeClr val="tx1"/>
                </a:solidFill>
              </a:rPr>
              <a:t>Typy HC dle délky trvání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79512" y="1124744"/>
            <a:ext cx="8424936" cy="5349208"/>
          </a:xfrm>
        </p:spPr>
        <p:txBody>
          <a:bodyPr>
            <a:normAutofit fontScale="85000" lnSpcReduction="10000"/>
          </a:bodyPr>
          <a:lstStyle/>
          <a:p>
            <a:r>
              <a:rPr lang="cs-CZ" sz="2800" b="1" i="1" u="sng" dirty="0" err="1"/>
              <a:t>Kitchinovy</a:t>
            </a:r>
            <a:r>
              <a:rPr lang="cs-CZ" sz="2800" b="1" i="1" u="sng" dirty="0"/>
              <a:t>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/>
              <a:t>krátkodobé, trvají 36-40 </a:t>
            </a:r>
            <a:r>
              <a:rPr lang="cs-CZ" sz="3000" dirty="0" smtClean="0"/>
              <a:t>měsíců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výkyvy v zá-sobách a rozpracované výrobě, označují se i jako sezónní cykly.</a:t>
            </a:r>
          </a:p>
          <a:p>
            <a:r>
              <a:rPr lang="cs-CZ" sz="2800" b="1" i="1" u="sng" dirty="0" err="1"/>
              <a:t>Juglarovy</a:t>
            </a:r>
            <a:r>
              <a:rPr lang="cs-CZ" sz="2800" b="1" i="1" u="sng" dirty="0"/>
              <a:t>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/>
              <a:t>střednědobé, trvají 7-10 let</a:t>
            </a:r>
            <a:r>
              <a:rPr lang="cs-CZ" sz="3000" dirty="0" smtClean="0"/>
              <a:t>,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investicemi do strojů a zařízení, jsou označovány i jako podnikatelské cykly.</a:t>
            </a:r>
          </a:p>
          <a:p>
            <a:r>
              <a:rPr lang="cs-CZ" sz="2800" b="1" i="1" u="sng" dirty="0"/>
              <a:t>Kondratěvovy cykly </a:t>
            </a:r>
            <a:endParaRPr lang="cs-CZ" sz="2800" b="1" i="1" u="sng" dirty="0" smtClean="0"/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2800" dirty="0" smtClean="0"/>
              <a:t> </a:t>
            </a:r>
            <a:r>
              <a:rPr lang="cs-CZ" sz="3000" dirty="0"/>
              <a:t>dlouhodobé, trvají 30-60 </a:t>
            </a:r>
            <a:r>
              <a:rPr lang="cs-CZ" sz="3000" dirty="0" smtClean="0"/>
              <a:t>let</a:t>
            </a:r>
          </a:p>
          <a:p>
            <a:pPr marL="720725" indent="-365125">
              <a:buFont typeface="Wingdings" panose="05000000000000000000" pitchFamily="2" charset="2"/>
              <a:buChar char="ü"/>
            </a:pPr>
            <a:r>
              <a:rPr lang="cs-CZ" sz="3000" dirty="0" smtClean="0"/>
              <a:t>jsou </a:t>
            </a:r>
            <a:r>
              <a:rPr lang="cs-CZ" sz="3000" dirty="0"/>
              <a:t>způsobeny změnami ve </a:t>
            </a:r>
            <a:r>
              <a:rPr lang="cs-CZ" sz="3000" dirty="0" smtClean="0"/>
              <a:t>výrobních </a:t>
            </a:r>
            <a:r>
              <a:rPr lang="cs-CZ" sz="3000" dirty="0"/>
              <a:t>technologiích, monetárními a politickými jevy, klimatickými změnami, </a:t>
            </a:r>
            <a:r>
              <a:rPr lang="cs-CZ" sz="3000" dirty="0" smtClean="0"/>
              <a:t>inovacemi </a:t>
            </a:r>
            <a:r>
              <a:rPr lang="cs-CZ" sz="3000" dirty="0"/>
              <a:t>vyšších řádů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2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467600" cy="654032"/>
          </a:xfrm>
        </p:spPr>
        <p:txBody>
          <a:bodyPr>
            <a:no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Stabilizační versus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prorůstová</a:t>
            </a:r>
            <a:r>
              <a:rPr lang="cs-CZ" sz="4000" b="1" u="sng" dirty="0" smtClean="0">
                <a:solidFill>
                  <a:schemeClr val="tx1"/>
                </a:solidFill>
              </a:rPr>
              <a:t>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hp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15328" cy="5786478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600" b="1" i="1" u="sng" dirty="0" smtClean="0"/>
              <a:t>Stabilizační HP</a:t>
            </a:r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Vyhlazování HP cyklu</a:t>
            </a:r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Je orientována spíše krátkodobě</a:t>
            </a:r>
          </a:p>
          <a:p>
            <a:pPr marL="914400" indent="-400050" algn="just">
              <a:buFont typeface="Wingdings" pitchFamily="2" charset="2"/>
              <a:buChar char="Ø"/>
            </a:pPr>
            <a:r>
              <a:rPr lang="cs-CZ" sz="2600" dirty="0" smtClean="0"/>
              <a:t>Ke stabilizaci ekonomiky slouží zejména fiskální a důchodová politika, monetární politika, případně vnější hospodářská politika</a:t>
            </a:r>
          </a:p>
          <a:p>
            <a:pPr marL="914400" indent="-400050" algn="just">
              <a:buFont typeface="Wingdings" pitchFamily="2" charset="2"/>
              <a:buChar char="Ø"/>
            </a:pPr>
            <a:endParaRPr lang="cs-CZ" dirty="0" smtClean="0"/>
          </a:p>
          <a:p>
            <a:pPr algn="just">
              <a:spcAft>
                <a:spcPts val="600"/>
              </a:spcAft>
            </a:pPr>
            <a:r>
              <a:rPr lang="cs-CZ" sz="2600" b="1" i="1" u="sng" dirty="0" err="1" smtClean="0"/>
              <a:t>Prorůstová</a:t>
            </a:r>
            <a:endParaRPr lang="cs-CZ" sz="2600" b="1" i="1" u="sng" dirty="0" smtClean="0"/>
          </a:p>
          <a:p>
            <a:pPr marL="914400" indent="-4000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600" dirty="0" smtClean="0"/>
              <a:t>Cílem je zvýšit růst potenciálního produktu</a:t>
            </a:r>
          </a:p>
          <a:p>
            <a:pPr marL="914400" indent="-4000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cs-CZ" sz="2600" dirty="0" smtClean="0"/>
              <a:t>Je orientována spíše dlouhodobě</a:t>
            </a:r>
          </a:p>
        </p:txBody>
      </p:sp>
    </p:spTree>
    <p:extLst>
      <p:ext uri="{BB962C8B-B14F-4D97-AF65-F5344CB8AC3E}">
        <p14:creationId xmlns:p14="http://schemas.microsoft.com/office/powerpoint/2010/main" val="59737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616720"/>
          </a:xfrm>
        </p:spPr>
        <p:txBody>
          <a:bodyPr/>
          <a:lstStyle/>
          <a:p>
            <a:pPr algn="ctr">
              <a:buNone/>
            </a:pPr>
            <a:endParaRPr lang="cs-CZ" sz="5400" dirty="0" smtClean="0"/>
          </a:p>
          <a:p>
            <a:pPr algn="ctr">
              <a:buNone/>
            </a:pPr>
            <a:endParaRPr lang="cs-CZ" sz="5400" dirty="0" smtClean="0"/>
          </a:p>
          <a:p>
            <a:pPr algn="ctr">
              <a:buNone/>
            </a:pPr>
            <a:r>
              <a:rPr lang="cs-CZ" sz="5400" dirty="0" smtClean="0"/>
              <a:t>Děkuji za pozornost a přeji hezký den</a:t>
            </a:r>
            <a:br>
              <a:rPr lang="cs-CZ" sz="5400" dirty="0" smtClean="0"/>
            </a:br>
            <a:r>
              <a:rPr lang="cs-CZ" sz="5400" b="1" dirty="0" smtClean="0">
                <a:latin typeface="Times New Roman" pitchFamily="18" charset="0"/>
                <a:cs typeface="Times New Roman" pitchFamily="18" charset="0"/>
              </a:rPr>
              <a:t>☺</a:t>
            </a:r>
            <a:endParaRPr lang="cs-CZ" sz="5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850106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Ukazatele k měření výkonu ekonomiky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715200" cy="5328592"/>
          </a:xfrm>
        </p:spPr>
        <p:txBody>
          <a:bodyPr>
            <a:normAutofit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Hrubý domácí produkt (HDP)</a:t>
            </a:r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Hrubý národní produkt (HNP)</a:t>
            </a:r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Čistý domácí produkt (NDP)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i="1" dirty="0" smtClean="0"/>
              <a:t>Při běžném výpočtu HDP počítáme s investicemi, kdy část z nich slouží k náhradě již opotřebovaného kapitálu. Po odečtení amortizace od HDP dostaneme agregát zvaný čistý domácí produktu</a:t>
            </a:r>
          </a:p>
          <a:p>
            <a:pPr marL="355600" indent="-355600">
              <a:spcAft>
                <a:spcPts val="600"/>
              </a:spcAft>
            </a:pPr>
            <a:r>
              <a:rPr lang="cs-CZ" sz="3100" dirty="0" smtClean="0"/>
              <a:t>Čistý národní produkt(NNP)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i="1" dirty="0"/>
              <a:t>Analogicky k NDP</a:t>
            </a:r>
          </a:p>
          <a:p>
            <a:pPr marL="358775" indent="0" algn="just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cs-CZ" sz="2800" dirty="0"/>
          </a:p>
          <a:p>
            <a:pPr marL="358775" indent="0" algn="just">
              <a:spcAft>
                <a:spcPts val="600"/>
              </a:spcAft>
              <a:buClr>
                <a:schemeClr val="tx2"/>
              </a:buClr>
              <a:buSzPct val="100000"/>
              <a:buNone/>
            </a:pPr>
            <a:endParaRPr lang="cs-CZ" sz="2800" dirty="0"/>
          </a:p>
          <a:p>
            <a:pPr marL="271463" indent="-271463">
              <a:spcAft>
                <a:spcPts val="60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692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Hrubý domácí produkt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2800" dirty="0"/>
              <a:t>součet peněžních hodnot finálních výrobků a služeb vyprodukovaných během jednoho roku výrobními faktory alokovanými v dané zemi, a to bez ohledu na to, kdo je jejich </a:t>
            </a:r>
            <a:r>
              <a:rPr lang="cs-CZ" sz="2800" dirty="0" smtClean="0"/>
              <a:t>vlastníkem</a:t>
            </a:r>
          </a:p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Proč peněžní hodnota?</a:t>
            </a:r>
          </a:p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Co se započítává do HDP?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je nově vyprodukováno </a:t>
            </a:r>
            <a:r>
              <a:rPr lang="cs-CZ" sz="3000" i="1" dirty="0" smtClean="0"/>
              <a:t>(</a:t>
            </a:r>
            <a:r>
              <a:rPr lang="cs-CZ" sz="3000" b="1" i="1" dirty="0"/>
              <a:t>NE</a:t>
            </a:r>
            <a:r>
              <a:rPr lang="cs-CZ" sz="3000" i="1" dirty="0"/>
              <a:t> polotvary a </a:t>
            </a:r>
            <a:r>
              <a:rPr lang="cs-CZ" sz="3000" i="1" dirty="0" smtClean="0"/>
              <a:t>meziprodukty)</a:t>
            </a:r>
            <a:endParaRPr lang="cs-CZ" sz="3000" i="1" dirty="0"/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finální produkce </a:t>
            </a:r>
            <a:r>
              <a:rPr lang="cs-CZ" sz="3000" dirty="0" smtClean="0"/>
              <a:t>(</a:t>
            </a:r>
            <a:r>
              <a:rPr lang="cs-CZ" sz="3000" b="1" i="1" dirty="0"/>
              <a:t>NE</a:t>
            </a:r>
            <a:r>
              <a:rPr lang="cs-CZ" sz="3000" i="1" dirty="0"/>
              <a:t> opětovný prodej</a:t>
            </a:r>
            <a:r>
              <a:rPr lang="cs-CZ" sz="3000" dirty="0" smtClean="0"/>
              <a:t>)</a:t>
            </a:r>
            <a:endParaRPr lang="cs-CZ" sz="3000" dirty="0"/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prošlo trhem (</a:t>
            </a:r>
            <a:r>
              <a:rPr lang="cs-CZ" sz="3000" b="1" i="1" dirty="0"/>
              <a:t>NE</a:t>
            </a:r>
            <a:r>
              <a:rPr lang="cs-CZ" sz="3000" i="1" dirty="0"/>
              <a:t> domácí pr</a:t>
            </a:r>
            <a:r>
              <a:rPr lang="cs-CZ" sz="3000" dirty="0"/>
              <a:t>áce)</a:t>
            </a:r>
          </a:p>
          <a:p>
            <a:pPr marL="720725" indent="-2682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jen to, co je legální (</a:t>
            </a:r>
            <a:r>
              <a:rPr lang="cs-CZ" sz="3000" b="1" i="1" dirty="0"/>
              <a:t>NE</a:t>
            </a:r>
            <a:r>
              <a:rPr lang="cs-CZ" sz="3000" i="1" dirty="0"/>
              <a:t> černý/šedý trh</a:t>
            </a:r>
            <a:r>
              <a:rPr lang="cs-CZ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37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Hrubý domácí produkt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219256" cy="5205192"/>
          </a:xfrm>
        </p:spPr>
        <p:txBody>
          <a:bodyPr>
            <a:normAutofit fontScale="92500" lnSpcReduction="10000"/>
          </a:bodyPr>
          <a:lstStyle/>
          <a:p>
            <a:pPr marL="355600" indent="-355600">
              <a:spcAft>
                <a:spcPts val="600"/>
              </a:spcAft>
            </a:pPr>
            <a:r>
              <a:rPr lang="cs-CZ" sz="2800" dirty="0" smtClean="0"/>
              <a:t>Hodnotu HDP vyjadřujeme v peněžních jednotkách, proto změna cen má vliv na velikost HDP, proto rozlišujeme:</a:t>
            </a:r>
          </a:p>
          <a:p>
            <a:pPr marL="720725" indent="-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b="1" i="1" u="sng" dirty="0" smtClean="0"/>
              <a:t>Nominální HDP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3000" dirty="0"/>
              <a:t>v</a:t>
            </a:r>
            <a:r>
              <a:rPr lang="cs-CZ" sz="3000" dirty="0" smtClean="0"/>
              <a:t>ypočítává se v běžných cenách, tj. cenách roku, ve kterém se HDP počítá</a:t>
            </a:r>
          </a:p>
          <a:p>
            <a:pPr marL="720725" indent="-365125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2800" b="1" i="1" u="sng" dirty="0"/>
              <a:t>Reálný HDP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v</a:t>
            </a:r>
            <a:r>
              <a:rPr lang="cs-CZ" sz="2800" dirty="0" smtClean="0"/>
              <a:t>ypočítává se ve stálých cenách, tzn. cenách tzv. základního roku, např. roku 2010</a:t>
            </a:r>
          </a:p>
          <a:p>
            <a:pPr marL="1076325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b="1" i="1" dirty="0" err="1" smtClean="0"/>
              <a:t>Deflování</a:t>
            </a:r>
            <a:r>
              <a:rPr lang="cs-CZ" sz="2800" b="1" dirty="0"/>
              <a:t> </a:t>
            </a:r>
            <a:r>
              <a:rPr lang="cs-CZ" sz="2800" dirty="0" smtClean="0"/>
              <a:t>= očištění nominálního HDP od vlivu inflace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929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cs-CZ" sz="4000" b="1" u="sng" dirty="0">
                <a:solidFill>
                  <a:prstClr val="black"/>
                </a:solidFill>
              </a:rPr>
              <a:t>HDP – srovnání zemí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980728"/>
            <a:ext cx="4176463" cy="5328592"/>
          </a:xfrm>
          <a:prstGeom prst="rect">
            <a:avLst/>
          </a:prstGeom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0728"/>
            <a:ext cx="396081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>
                <a:solidFill>
                  <a:schemeClr val="tx1"/>
                </a:solidFill>
              </a:rPr>
              <a:t>HDP </a:t>
            </a:r>
            <a:r>
              <a:rPr lang="cs-CZ" sz="4000" b="1" u="sng" dirty="0" smtClean="0">
                <a:solidFill>
                  <a:schemeClr val="tx1"/>
                </a:solidFill>
              </a:rPr>
              <a:t>versus HNP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147248" cy="5205192"/>
          </a:xfrm>
        </p:spPr>
        <p:txBody>
          <a:bodyPr>
            <a:normAutofit/>
          </a:bodyPr>
          <a:lstStyle/>
          <a:p>
            <a:r>
              <a:rPr lang="cs-CZ" sz="3200" dirty="0"/>
              <a:t>U </a:t>
            </a:r>
            <a:r>
              <a:rPr lang="cs-CZ" sz="3200" b="1" dirty="0"/>
              <a:t>HDP</a:t>
            </a:r>
            <a:r>
              <a:rPr lang="cs-CZ" sz="3200" dirty="0"/>
              <a:t> je důležité, </a:t>
            </a:r>
            <a:r>
              <a:rPr lang="cs-CZ" sz="3200" b="1" dirty="0"/>
              <a:t>kde</a:t>
            </a:r>
            <a:r>
              <a:rPr lang="cs-CZ" sz="3200" dirty="0"/>
              <a:t> jsou VF umístěny (v domácí zemi či v cizině) bez ohledu na to, kdo je vlastní. </a:t>
            </a:r>
            <a:endParaRPr lang="cs-CZ" sz="3200" dirty="0" smtClean="0"/>
          </a:p>
          <a:p>
            <a:r>
              <a:rPr lang="cs-CZ" sz="3200" dirty="0" smtClean="0"/>
              <a:t>U </a:t>
            </a:r>
            <a:r>
              <a:rPr lang="cs-CZ" sz="3200" b="1" dirty="0"/>
              <a:t>HNP</a:t>
            </a:r>
            <a:r>
              <a:rPr lang="cs-CZ" sz="3200" dirty="0"/>
              <a:t> je naopak důležité, </a:t>
            </a:r>
            <a:r>
              <a:rPr lang="cs-CZ" sz="3200" b="1" dirty="0"/>
              <a:t>kdo</a:t>
            </a:r>
            <a:r>
              <a:rPr lang="cs-CZ" sz="3200" dirty="0"/>
              <a:t> tyto výrobní faktory vlastní, bez ohledu na to, kde jsou umístěny.</a:t>
            </a:r>
          </a:p>
        </p:txBody>
      </p:sp>
    </p:spTree>
    <p:extLst>
      <p:ext uri="{BB962C8B-B14F-4D97-AF65-F5344CB8AC3E}">
        <p14:creationId xmlns:p14="http://schemas.microsoft.com/office/powerpoint/2010/main" val="21880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Metody výpočtu (měření) </a:t>
            </a:r>
            <a:r>
              <a:rPr lang="cs-CZ" sz="4000" b="1" u="sng" dirty="0" err="1" smtClean="0">
                <a:solidFill>
                  <a:schemeClr val="tx1"/>
                </a:solidFill>
              </a:rPr>
              <a:t>hdp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r>
              <a:rPr lang="cs-CZ" sz="3200" dirty="0"/>
              <a:t> </a:t>
            </a:r>
            <a:r>
              <a:rPr lang="cs-CZ" sz="3200" dirty="0" smtClean="0"/>
              <a:t>rozlišujeme tři metody, kdy každá vychází z jiného základu</a:t>
            </a:r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Výdajová metody</a:t>
            </a:r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Důchodová (příjmová) metoda</a:t>
            </a:r>
          </a:p>
          <a:p>
            <a:pPr marL="1162050" indent="-441325">
              <a:buSzPct val="100000"/>
              <a:buFont typeface="+mj-lt"/>
              <a:buAutoNum type="arabicPeriod"/>
            </a:pPr>
            <a:r>
              <a:rPr lang="cs-CZ" sz="3200" dirty="0" smtClean="0"/>
              <a:t>odvětvová  (produkční) metoda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449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cs-CZ" sz="4000" b="1" u="sng" dirty="0" smtClean="0">
                <a:solidFill>
                  <a:schemeClr val="tx1"/>
                </a:solidFill>
              </a:rPr>
              <a:t>HDP – výdajová metoda</a:t>
            </a:r>
            <a:endParaRPr lang="cs-CZ" sz="4000" b="1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147248" cy="513318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3200" dirty="0"/>
              <a:t> </a:t>
            </a:r>
            <a:r>
              <a:rPr lang="cs-CZ" sz="3200" b="1" i="1" dirty="0" smtClean="0"/>
              <a:t>podstata</a:t>
            </a:r>
            <a:r>
              <a:rPr lang="cs-CZ" sz="3200" dirty="0" smtClean="0"/>
              <a:t> – sečteme výdaje ekonomických subjektů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cs-CZ" sz="3200" b="1" dirty="0" smtClean="0">
                <a:solidFill>
                  <a:srgbClr val="FF0000"/>
                </a:solidFill>
              </a:rPr>
              <a:t>HDP = C + I + G + NX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C = spotřeba domácností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I = hrubé soukromé investice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G = vládní výdaje na nákup statků a služeb</a:t>
            </a:r>
          </a:p>
          <a:p>
            <a:pPr marL="1076325" indent="-3556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800" dirty="0"/>
              <a:t>NX = čistý export (rozdíl mezi exportem a importem</a:t>
            </a:r>
          </a:p>
        </p:txBody>
      </p:sp>
    </p:spTree>
    <p:extLst>
      <p:ext uri="{BB962C8B-B14F-4D97-AF65-F5344CB8AC3E}">
        <p14:creationId xmlns:p14="http://schemas.microsoft.com/office/powerpoint/2010/main" val="38630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883</TotalTime>
  <Words>1182</Words>
  <Application>Microsoft Office PowerPoint</Application>
  <PresentationFormat>Předvádění na obrazovce (4:3)</PresentationFormat>
  <Paragraphs>178</Paragraphs>
  <Slides>25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Wingdings 2</vt:lpstr>
      <vt:lpstr>Arkýř</vt:lpstr>
      <vt:lpstr>Hospodářský výkon země</vt:lpstr>
      <vt:lpstr>Měření výkonnosti ekonomiky</vt:lpstr>
      <vt:lpstr>Ukazatele k měření výkonu ekonomiky</vt:lpstr>
      <vt:lpstr>Hrubý domácí produkt</vt:lpstr>
      <vt:lpstr>Hrubý domácí produkt</vt:lpstr>
      <vt:lpstr>HDP – srovnání zemí</vt:lpstr>
      <vt:lpstr>HDP versus HNP</vt:lpstr>
      <vt:lpstr>Metody výpočtu (měření) hdp</vt:lpstr>
      <vt:lpstr>HDP – výdajová metoda</vt:lpstr>
      <vt:lpstr>Výdajový metoda na příkladu ČR</vt:lpstr>
      <vt:lpstr>HDP – důchodová metoda</vt:lpstr>
      <vt:lpstr>HDP – produkční (odvětvová) metoda</vt:lpstr>
      <vt:lpstr>Výhody a nevýhody HDP</vt:lpstr>
      <vt:lpstr>Alternativní indikátory ek. aktivity</vt:lpstr>
      <vt:lpstr>Ekonomická síla x ekonomická úroveň</vt:lpstr>
      <vt:lpstr>Ekonomický růst</vt:lpstr>
      <vt:lpstr>Zdroje ekonomického růstu</vt:lpstr>
      <vt:lpstr>typy ekonomického růstu</vt:lpstr>
      <vt:lpstr>Hospodářský cyklus</vt:lpstr>
      <vt:lpstr>Hospodářský cyklus</vt:lpstr>
      <vt:lpstr>Externí faktory hospodářské cyklu</vt:lpstr>
      <vt:lpstr>interní faktory hospodářské cyklu</vt:lpstr>
      <vt:lpstr>Typy HC dle délky trvání</vt:lpstr>
      <vt:lpstr>Stabilizační versus prorůstová hp</vt:lpstr>
      <vt:lpstr>Prezentace aplikace PowerPoint</vt:lpstr>
    </vt:vector>
  </TitlesOfParts>
  <Company>OPF SU Karvina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Hospodářská politika</dc:title>
  <dc:creator>Admins</dc:creator>
  <cp:lastModifiedBy>prigo_ek@outlook.cz</cp:lastModifiedBy>
  <cp:revision>162</cp:revision>
  <dcterms:created xsi:type="dcterms:W3CDTF">2015-02-19T14:22:13Z</dcterms:created>
  <dcterms:modified xsi:type="dcterms:W3CDTF">2020-05-01T15:58:37Z</dcterms:modified>
</cp:coreProperties>
</file>