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8" r:id="rId5"/>
    <p:sldId id="283" r:id="rId6"/>
    <p:sldId id="280" r:id="rId7"/>
    <p:sldId id="284" r:id="rId8"/>
    <p:sldId id="285" r:id="rId9"/>
    <p:sldId id="286" r:id="rId10"/>
    <p:sldId id="287" r:id="rId11"/>
    <p:sldId id="288" r:id="rId12"/>
    <p:sldId id="290" r:id="rId13"/>
    <p:sldId id="291" r:id="rId14"/>
    <p:sldId id="289" r:id="rId15"/>
    <p:sldId id="263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8" r:id="rId31"/>
    <p:sldId id="306" r:id="rId32"/>
    <p:sldId id="307" r:id="rId33"/>
    <p:sldId id="272" r:id="rId34"/>
    <p:sldId id="310" r:id="rId35"/>
    <p:sldId id="278" r:id="rId3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34" y="557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THE SIMPLE KEYNESIAN MODEL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TWO SECTORS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LESSON II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Dr. Ingrid Majerová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MACROECONOMICS</a:t>
            </a:r>
            <a:r>
              <a:rPr lang="en-GB" altLang="cs-CZ" sz="1800" dirty="0">
                <a:latin typeface="Arial" panose="020B0604020202020204" pitchFamily="34" charset="0"/>
              </a:rPr>
              <a:t>/</a:t>
            </a:r>
            <a:r>
              <a:rPr lang="cs-CZ" altLang="cs-CZ" sz="1800" dirty="0">
                <a:latin typeface="Arial" panose="020B0604020202020204" pitchFamily="34" charset="0"/>
              </a:rPr>
              <a:t>EVS/NAMAB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0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EQUILIBRIUM INCOME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Ex-ante Y &gt;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E </a:t>
            </a:r>
            <a:r>
              <a:rPr lang="cs-CZ" altLang="cs-CZ" sz="2400" dirty="0">
                <a:latin typeface="Arial" panose="020B0604020202020204" pitchFamily="34" charset="0"/>
              </a:rPr>
              <a:t>        </a:t>
            </a:r>
            <a:r>
              <a:rPr lang="en-US" altLang="cs-CZ" sz="2400" dirty="0">
                <a:latin typeface="Arial" panose="020B0604020202020204" pitchFamily="34" charset="0"/>
              </a:rPr>
              <a:t>Excess supply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planned output &gt; planned expenditure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unexpected accumulation of stocks OR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unintended inventory investment OR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involuntary increase in inventories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In national income accounting, this amount Y-E is treated as </a:t>
            </a:r>
            <a:r>
              <a:rPr lang="en-US" altLang="cs-CZ" sz="2400" b="1" dirty="0">
                <a:latin typeface="Arial" panose="020B0604020202020204" pitchFamily="34" charset="0"/>
              </a:rPr>
              <a:t>(unplanned) investment by firms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2725946" y="1656272"/>
            <a:ext cx="465827" cy="207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8" y="2678806"/>
            <a:ext cx="522740" cy="2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0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EQUILIBRIUM INCOME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77216" y="1936283"/>
            <a:ext cx="847725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Ex-ante Y &lt; E </a:t>
            </a:r>
            <a:r>
              <a:rPr lang="cs-CZ" altLang="cs-CZ" sz="2400" dirty="0">
                <a:latin typeface="Arial" panose="020B0604020202020204" pitchFamily="34" charset="0"/>
              </a:rPr>
              <a:t>       </a:t>
            </a:r>
            <a:r>
              <a:rPr lang="en-US" altLang="cs-CZ" sz="2400" dirty="0">
                <a:latin typeface="Arial" panose="020B0604020202020204" pitchFamily="34" charset="0"/>
              </a:rPr>
              <a:t> Excess Demand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planned output &lt; planned expenditure 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unexpected fall in stocks OR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unintended inventory dis-investment OR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involuntary decrease in inventories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However, in national income accounting, this amount E - Y consumed is </a:t>
            </a:r>
            <a:r>
              <a:rPr lang="en-US" altLang="cs-CZ" sz="2400" b="1" dirty="0">
                <a:latin typeface="Arial" panose="020B0604020202020204" pitchFamily="34" charset="0"/>
              </a:rPr>
              <a:t>not currently produced</a:t>
            </a:r>
          </a:p>
        </p:txBody>
      </p:sp>
      <p:sp>
        <p:nvSpPr>
          <p:cNvPr id="2" name="Šipka doprava 1"/>
          <p:cNvSpPr/>
          <p:nvPr/>
        </p:nvSpPr>
        <p:spPr>
          <a:xfrm>
            <a:off x="2810504" y="2058995"/>
            <a:ext cx="465827" cy="207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70" y="3033071"/>
            <a:ext cx="522740" cy="2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0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EQUILIBRIUM INCOME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3375" y="1530400"/>
            <a:ext cx="84772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algn="just" eaLnBrk="1" hangingPunct="1">
              <a:spcBef>
                <a:spcPct val="0"/>
              </a:spcBef>
              <a:defRPr/>
            </a:pPr>
            <a:endParaRPr lang="cs-CZ" altLang="cs-CZ" sz="2400" b="1" dirty="0">
              <a:latin typeface="Arial" panose="020B0604020202020204" pitchFamily="34" charset="0"/>
            </a:endParaRPr>
          </a:p>
          <a:p>
            <a:pPr marL="628650" indent="-342900" algn="just" eaLnBrk="1" hangingPunct="1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Ex-ante Y= E </a:t>
            </a:r>
            <a:r>
              <a:rPr lang="cs-CZ" altLang="cs-CZ" sz="2400" b="1" dirty="0">
                <a:latin typeface="Arial" panose="020B0604020202020204" pitchFamily="34" charset="0"/>
              </a:rPr>
              <a:t>       </a:t>
            </a:r>
            <a:r>
              <a:rPr lang="en-US" altLang="cs-CZ" sz="2400" dirty="0">
                <a:latin typeface="Arial" panose="020B0604020202020204" pitchFamily="34" charset="0"/>
              </a:rPr>
              <a:t>Equilibrium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628650" indent="-34290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628650" indent="-34290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There is no unintended inventory investment OR dis-investment</a:t>
            </a:r>
          </a:p>
          <a:p>
            <a:pPr marL="285750" algn="just" eaLnBrk="1" hangingPunct="1">
              <a:spcBef>
                <a:spcPct val="0"/>
              </a:spcBef>
              <a:defRPr/>
            </a:pPr>
            <a:endParaRPr lang="en-US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2984066" y="2082566"/>
            <a:ext cx="465827" cy="207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336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0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EQUILIBRIUM INCOME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Ex-post Y= E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Actual (</a:t>
            </a:r>
            <a:r>
              <a:rPr lang="en-US" altLang="cs-CZ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Realised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=	Planned	+	Unplanned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     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Expenditure	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      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Expenditure	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         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Investment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Actual (</a:t>
            </a:r>
            <a:r>
              <a:rPr lang="en-US" altLang="cs-CZ" sz="2400" dirty="0" err="1">
                <a:latin typeface="Arial" panose="020B0604020202020204" pitchFamily="34" charset="0"/>
              </a:rPr>
              <a:t>Realised</a:t>
            </a:r>
            <a:r>
              <a:rPr lang="en-US" altLang="cs-CZ" sz="2400" dirty="0">
                <a:latin typeface="Arial" panose="020B0604020202020204" pitchFamily="34" charset="0"/>
              </a:rPr>
              <a:t>) Output = Actual Expenditure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 </a:t>
            </a:r>
            <a:r>
              <a:rPr lang="en-US" altLang="cs-CZ" sz="2400" dirty="0">
                <a:latin typeface="Arial" panose="020B0604020202020204" pitchFamily="34" charset="0"/>
              </a:rPr>
              <a:t>Firms will reduce output</a:t>
            </a:r>
          </a:p>
        </p:txBody>
      </p:sp>
      <p:sp>
        <p:nvSpPr>
          <p:cNvPr id="2" name="Šipka doprava 1"/>
          <p:cNvSpPr/>
          <p:nvPr/>
        </p:nvSpPr>
        <p:spPr>
          <a:xfrm>
            <a:off x="2725946" y="1656272"/>
            <a:ext cx="465827" cy="207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8" y="4191622"/>
            <a:ext cx="522740" cy="2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4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TWO-SECTOR NATIONAL MODEL 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MODEL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42105" y="1414732"/>
            <a:ext cx="3641860" cy="4744528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When there is excess supply, i.e., </a:t>
            </a:r>
            <a:r>
              <a:rPr lang="en-US" altLang="cs-CZ" sz="2200" b="1" dirty="0">
                <a:latin typeface="Arial" panose="020B0604020202020204" pitchFamily="34" charset="0"/>
              </a:rPr>
              <a:t>planned output &gt; planned expenditure</a:t>
            </a:r>
            <a:r>
              <a:rPr lang="en-US" altLang="cs-CZ" sz="2200" dirty="0">
                <a:latin typeface="Arial" panose="020B0604020202020204" pitchFamily="34" charset="0"/>
              </a:rPr>
              <a:t>, firms will reduce output to restore equilibrium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When there is excess demand, i.e., </a:t>
            </a:r>
            <a:r>
              <a:rPr lang="en-US" altLang="cs-CZ" sz="2200" b="1" dirty="0">
                <a:latin typeface="Arial" panose="020B0604020202020204" pitchFamily="34" charset="0"/>
              </a:rPr>
              <a:t>planned expenditure &gt; planned output</a:t>
            </a:r>
            <a:r>
              <a:rPr lang="en-US" altLang="cs-CZ" sz="2200" dirty="0">
                <a:latin typeface="Arial" panose="020B0604020202020204" pitchFamily="34" charset="0"/>
              </a:rPr>
              <a:t>, firms will increase output to restore equilibrium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379048" y="2305685"/>
            <a:ext cx="902021" cy="23848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04130">
            <a:off x="3536988" y="4803844"/>
            <a:ext cx="796975" cy="164228"/>
          </a:xfrm>
          <a:prstGeom prst="rect">
            <a:avLst/>
          </a:prstGeom>
        </p:spPr>
      </p:pic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2797" y="1856539"/>
            <a:ext cx="4562806" cy="40266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0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CONSUMPTION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the 1st component of the aggregate expenditure E </a:t>
            </a:r>
            <a:r>
              <a:rPr lang="cs-CZ" altLang="cs-CZ" sz="2400" dirty="0">
                <a:latin typeface="Arial" panose="020B0604020202020204" pitchFamily="34" charset="0"/>
              </a:rPr>
              <a:t>= </a:t>
            </a:r>
            <a:r>
              <a:rPr lang="en-US" altLang="cs-CZ" sz="2400" dirty="0">
                <a:latin typeface="Arial" panose="020B0604020202020204" pitchFamily="34" charset="0"/>
              </a:rPr>
              <a:t>C + I </a:t>
            </a:r>
            <a:r>
              <a:rPr lang="cs-CZ" altLang="cs-CZ" sz="2400" dirty="0" err="1">
                <a:latin typeface="Arial" panose="020B0604020202020204" pitchFamily="34" charset="0"/>
              </a:rPr>
              <a:t>is</a:t>
            </a:r>
            <a:r>
              <a:rPr lang="en-US" altLang="cs-CZ" sz="2400" dirty="0">
                <a:latin typeface="Arial" panose="020B0604020202020204" pitchFamily="34" charset="0"/>
              </a:rPr>
              <a:t> C</a:t>
            </a:r>
            <a:r>
              <a:rPr lang="cs-CZ" altLang="cs-CZ" sz="2400" dirty="0">
                <a:latin typeface="Arial" panose="020B0604020202020204" pitchFamily="34" charset="0"/>
              </a:rPr>
              <a:t> - </a:t>
            </a:r>
            <a:r>
              <a:rPr lang="cs-CZ" altLang="cs-CZ" sz="2400" dirty="0" err="1">
                <a:latin typeface="Arial" panose="020B0604020202020204" pitchFamily="34" charset="0"/>
              </a:rPr>
              <a:t>consumption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Empirical evidence shows that consumption C is positively related to disposable income </a:t>
            </a:r>
            <a:r>
              <a:rPr lang="en-US" altLang="cs-CZ" sz="2400" dirty="0" err="1">
                <a:latin typeface="Arial" panose="020B0604020202020204" pitchFamily="34" charset="0"/>
              </a:rPr>
              <a:t>Yd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 err="1">
                <a:latin typeface="Arial" panose="020B0604020202020204" pitchFamily="34" charset="0"/>
              </a:rPr>
              <a:t>Yd</a:t>
            </a:r>
            <a:r>
              <a:rPr lang="en-US" altLang="cs-CZ" sz="2400" dirty="0">
                <a:latin typeface="Arial" panose="020B0604020202020204" pitchFamily="34" charset="0"/>
              </a:rPr>
              <a:t> = Y since it is a 2-sector model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C = C’ + </a:t>
            </a:r>
            <a:r>
              <a:rPr lang="cs-CZ" altLang="cs-CZ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cY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Autonomous Consumption C’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It exists even if there is no income. This can be done by dis-saving, i.e., using the past saving</a:t>
            </a: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Then, saving will be negative when income is zero.</a:t>
            </a: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It is totally determined by forces outside the model</a:t>
            </a:r>
            <a:r>
              <a:rPr lang="cs-CZ" altLang="cs-CZ" sz="2400" dirty="0">
                <a:latin typeface="Arial" panose="020B0604020202020204" pitchFamily="34" charset="0"/>
              </a:rPr>
              <a:t>.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9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Marginal Propensity to Consume MPC = c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It is defined as the change in consumption per unit change in income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MPC = </a:t>
            </a:r>
            <a:r>
              <a:rPr lang="el-GR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Δ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C / </a:t>
            </a:r>
            <a:r>
              <a:rPr lang="el-GR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Δ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It is the slope of the tangent of the consumption function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For a linear function, MPC is a constant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It is assumed that 0 &lt; MPC &lt; </a:t>
            </a:r>
            <a:r>
              <a:rPr lang="cs-CZ" altLang="cs-CZ" sz="2400" dirty="0">
                <a:latin typeface="Arial" panose="020B0604020202020204" pitchFamily="34" charset="0"/>
              </a:rPr>
              <a:t>1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1486E3D-80D4-46BF-993E-B8D7227FFE39}"/>
              </a:ext>
            </a:extLst>
          </p:cNvPr>
          <p:cNvSpPr/>
          <p:nvPr/>
        </p:nvSpPr>
        <p:spPr>
          <a:xfrm>
            <a:off x="684213" y="891171"/>
            <a:ext cx="7264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MARGINAL PROPENSITY TO CONSUME</a:t>
            </a:r>
          </a:p>
        </p:txBody>
      </p:sp>
    </p:spTree>
    <p:extLst>
      <p:ext uri="{BB962C8B-B14F-4D97-AF65-F5344CB8AC3E}">
        <p14:creationId xmlns:p14="http://schemas.microsoft.com/office/powerpoint/2010/main" val="252331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7" y="1641438"/>
            <a:ext cx="6207685" cy="502481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b="6729"/>
          <a:stretch/>
        </p:blipFill>
        <p:spPr>
          <a:xfrm>
            <a:off x="2001329" y="1283628"/>
            <a:ext cx="5089585" cy="45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40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20770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AVERAGE PROPENSITY TO CONSUME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Average Propensity to Consume APC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It is defined as the ratio of total consumption C to total income Y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285750"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APC = C / Y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It is the slope of ray of the consumption function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When C = C’ OR C = C’ + </a:t>
            </a:r>
            <a:r>
              <a:rPr lang="en-US" altLang="cs-CZ" sz="2400" dirty="0" err="1">
                <a:latin typeface="Arial" panose="020B0604020202020204" pitchFamily="34" charset="0"/>
              </a:rPr>
              <a:t>cY</a:t>
            </a:r>
            <a:r>
              <a:rPr lang="en-US" altLang="cs-CZ" sz="2400" dirty="0">
                <a:latin typeface="Arial" panose="020B0604020202020204" pitchFamily="34" charset="0"/>
              </a:rPr>
              <a:t>, APC decreases when Y increases.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When C = </a:t>
            </a:r>
            <a:r>
              <a:rPr lang="en-US" altLang="cs-CZ" sz="2400" dirty="0" err="1">
                <a:latin typeface="Arial" panose="020B0604020202020204" pitchFamily="34" charset="0"/>
              </a:rPr>
              <a:t>cY</a:t>
            </a:r>
            <a:r>
              <a:rPr lang="en-US" altLang="cs-CZ" sz="2400" dirty="0">
                <a:latin typeface="Arial" panose="020B0604020202020204" pitchFamily="34" charset="0"/>
              </a:rPr>
              <a:t>, APC = MPC = c = constant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46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16084"/>
          <a:stretch/>
        </p:blipFill>
        <p:spPr>
          <a:xfrm>
            <a:off x="3519578" y="1488839"/>
            <a:ext cx="5003321" cy="447122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91" y="1488839"/>
            <a:ext cx="2758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APC ↓ </a:t>
            </a:r>
            <a:r>
              <a:rPr lang="cs-CZ" sz="2400" dirty="0" err="1"/>
              <a:t>when</a:t>
            </a:r>
            <a:r>
              <a:rPr lang="cs-CZ" sz="2400" dirty="0"/>
              <a:t> Y ↑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22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Two-Sector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National</a:t>
            </a:r>
            <a:r>
              <a:rPr lang="cs-CZ" altLang="cs-CZ" sz="2200" dirty="0">
                <a:latin typeface="Arial" panose="020B0604020202020204" pitchFamily="34" charset="0"/>
              </a:rPr>
              <a:t> Model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Equilibrium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Income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Consumption</a:t>
            </a:r>
            <a:r>
              <a:rPr lang="cs-CZ" altLang="cs-CZ" sz="2200" dirty="0">
                <a:latin typeface="Arial" panose="020B0604020202020204" pitchFamily="34" charset="0"/>
              </a:rPr>
              <a:t>, </a:t>
            </a:r>
            <a:r>
              <a:rPr lang="cs-CZ" altLang="cs-CZ" sz="2200" dirty="0" err="1">
                <a:latin typeface="Arial" panose="020B0604020202020204" pitchFamily="34" charset="0"/>
              </a:rPr>
              <a:t>Investment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Savings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Function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Output – </a:t>
            </a:r>
            <a:r>
              <a:rPr lang="cs-CZ" altLang="cs-CZ" sz="2200" dirty="0" err="1">
                <a:latin typeface="Arial" panose="020B0604020202020204" pitchFamily="34" charset="0"/>
              </a:rPr>
              <a:t>Expenditure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Approach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20770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INVESTMENT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the 2nd component of the aggregate expenditure E </a:t>
            </a:r>
            <a:r>
              <a:rPr lang="cs-CZ" altLang="cs-CZ" sz="2400" dirty="0">
                <a:latin typeface="Arial" panose="020B0604020202020204" pitchFamily="34" charset="0"/>
              </a:rPr>
              <a:t>=</a:t>
            </a:r>
            <a:r>
              <a:rPr lang="en-US" altLang="cs-CZ" sz="2400" dirty="0">
                <a:latin typeface="Arial" panose="020B0604020202020204" pitchFamily="34" charset="0"/>
              </a:rPr>
              <a:t> C + I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is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Investment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1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An investment function shows the relationship between planned investment I and national income Y</a:t>
            </a:r>
            <a:r>
              <a:rPr lang="cs-CZ" altLang="cs-CZ" sz="2400" dirty="0">
                <a:latin typeface="Arial" panose="020B0604020202020204" pitchFamily="34" charset="0"/>
              </a:rPr>
              <a:t>.</a:t>
            </a:r>
          </a:p>
          <a:p>
            <a:pPr marL="285750" algn="just" eaLnBrk="1" hangingPunct="1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It can be a linear function or a non-linear function</a:t>
            </a:r>
            <a:r>
              <a:rPr lang="cs-CZ" altLang="cs-CZ" sz="2400" dirty="0">
                <a:latin typeface="Arial" panose="020B0604020202020204" pitchFamily="34" charset="0"/>
              </a:rPr>
              <a:t>.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11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400" b="1" dirty="0" err="1">
                <a:latin typeface="Arial" panose="020B0604020202020204" pitchFamily="34" charset="0"/>
              </a:rPr>
              <a:t>Autonomous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</a:rPr>
              <a:t>Investment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marL="285750"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I= I’ 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algn="ctr" eaLnBrk="1" hangingPunct="1">
              <a:spcBef>
                <a:spcPct val="0"/>
              </a:spcBef>
              <a:buNone/>
              <a:defRPr/>
            </a:pPr>
            <a:endParaRPr lang="cs-CZ" altLang="cs-CZ" sz="1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investment is thought to be correlated with interest rate r,  instead of Y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91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20770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INVESTMENT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Marginal Propensity to Invest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b="1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It is defined as the change in investment I per unit change in income Y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MPI = </a:t>
            </a:r>
            <a:r>
              <a:rPr lang="el-GR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Δ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I / </a:t>
            </a:r>
            <a:r>
              <a:rPr lang="el-GR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Δ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MPI would not correlate with </a:t>
            </a:r>
            <a:r>
              <a:rPr lang="en-US" altLang="cs-CZ" sz="2400" dirty="0" err="1">
                <a:latin typeface="Arial" panose="020B0604020202020204" pitchFamily="34" charset="0"/>
              </a:rPr>
              <a:t>Yd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endParaRPr lang="en-US" altLang="cs-CZ" sz="11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It is the slope of tangent of I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It is also determined by forces outside the model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2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030" y="1362641"/>
            <a:ext cx="5727939" cy="48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37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AGGREGATE EXPENDITURE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it-IT" altLang="cs-CZ" sz="2400" dirty="0">
                <a:latin typeface="Arial" panose="020B0604020202020204" pitchFamily="34" charset="0"/>
              </a:rPr>
              <a:t>Given E = C + I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it-IT" altLang="cs-CZ" sz="1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it-IT" altLang="cs-CZ" sz="2400" dirty="0">
                <a:latin typeface="Arial" panose="020B0604020202020204" pitchFamily="34" charset="0"/>
              </a:rPr>
              <a:t>C = C’ + cY		I = I’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it-IT" altLang="cs-CZ" sz="2400" dirty="0">
                <a:latin typeface="Arial" panose="020B0604020202020204" pitchFamily="34" charset="0"/>
              </a:rPr>
              <a:t>E = I’ + C’ + cY 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it-IT" altLang="cs-CZ" sz="2400" dirty="0">
                <a:latin typeface="Arial" panose="020B0604020202020204" pitchFamily="34" charset="0"/>
              </a:rPr>
              <a:t>E = E’ + cY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Autonomous Change</a:t>
            </a: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When C’↑ or I’ ↑ → E’ ↑ → shift upward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When c ↑ → slope of E steeper → rotate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algn="just" eaLnBrk="1" hangingPunct="1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Induced Change</a:t>
            </a:r>
          </a:p>
          <a:p>
            <a:pPr marL="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When Y ↑ → E ↑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→ move along the curve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58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OUTPUT-EXPENDITURE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523285"/>
                <a:ext cx="8477250" cy="4678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s-ES" altLang="cs-CZ" sz="2400" dirty="0">
                    <a:latin typeface="Arial" panose="020B0604020202020204" pitchFamily="34" charset="0"/>
                  </a:rPr>
                  <a:t>Y = planned E</a:t>
                </a:r>
                <a:endParaRPr lang="cs-CZ" altLang="cs-CZ" sz="24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s-ES" altLang="cs-CZ" sz="1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s-ES" altLang="cs-CZ" sz="2400" dirty="0">
                    <a:latin typeface="Arial" panose="020B0604020202020204" pitchFamily="34" charset="0"/>
                  </a:rPr>
                  <a:t>Y = I’ + C’ + Cy</a:t>
                </a:r>
                <a:endParaRPr lang="cs-CZ" altLang="cs-CZ" sz="24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s-ES" altLang="cs-CZ" sz="1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s-ES" altLang="cs-CZ" sz="2400" dirty="0">
                    <a:latin typeface="Arial" panose="020B0604020202020204" pitchFamily="34" charset="0"/>
                  </a:rPr>
                  <a:t>Y = E’ + cY</a:t>
                </a:r>
                <a:endParaRPr lang="cs-CZ" altLang="cs-CZ" sz="24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s-ES" altLang="cs-CZ" sz="1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s-ES" altLang="cs-CZ" sz="2400" dirty="0">
                    <a:latin typeface="Arial" panose="020B0604020202020204" pitchFamily="34" charset="0"/>
                  </a:rPr>
                  <a:t>(1-c)Y = E’</a:t>
                </a:r>
                <a:endParaRPr lang="cs-CZ" altLang="cs-CZ" sz="24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s-ES" altLang="cs-CZ" sz="24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s-ES" altLang="cs-CZ" sz="2400" dirty="0">
                    <a:latin typeface="Arial" panose="020B0604020202020204" pitchFamily="34" charset="0"/>
                  </a:rPr>
                  <a:t>Equilibrium condition</a:t>
                </a:r>
                <a:r>
                  <a:rPr lang="cs-CZ" altLang="cs-CZ" sz="2400" dirty="0">
                    <a:latin typeface="Arial" panose="020B0604020202020204" pitchFamily="34" charset="0"/>
                  </a:rPr>
                  <a:t>:</a:t>
                </a: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s-ES" altLang="cs-CZ" sz="1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es-ES" altLang="cs-CZ" sz="24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altLang="cs-CZ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altLang="cs-CZ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cs-CZ" altLang="cs-CZ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s-ES" altLang="cs-CZ" sz="24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E’</a:t>
                </a: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4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400" b="1" dirty="0" err="1">
                    <a:latin typeface="Arial" panose="020B0604020202020204" pitchFamily="34" charset="0"/>
                  </a:rPr>
                  <a:t>Expenditure</a:t>
                </a:r>
                <a:r>
                  <a:rPr lang="cs-CZ" altLang="cs-CZ" sz="24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400" b="1" dirty="0" err="1">
                    <a:latin typeface="Arial" panose="020B0604020202020204" pitchFamily="34" charset="0"/>
                  </a:rPr>
                  <a:t>Multiplier</a:t>
                </a:r>
                <a:endParaRPr lang="en-US" altLang="cs-CZ" sz="2400" b="1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523285"/>
                <a:ext cx="8477250" cy="4678525"/>
              </a:xfrm>
              <a:prstGeom prst="rect">
                <a:avLst/>
              </a:prstGeom>
              <a:blipFill rotWithShape="0">
                <a:blip r:embed="rId2"/>
                <a:stretch>
                  <a:fillRect l="-935" t="-9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Šipka doprava 1"/>
          <p:cNvSpPr/>
          <p:nvPr/>
        </p:nvSpPr>
        <p:spPr>
          <a:xfrm rot="18263596">
            <a:off x="4005127" y="5317218"/>
            <a:ext cx="608111" cy="232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859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SAVINGS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We have Y </a:t>
            </a:r>
            <a:r>
              <a:rPr lang="cs-CZ" altLang="cs-CZ" sz="2400" dirty="0">
                <a:latin typeface="Arial" panose="020B0604020202020204" pitchFamily="34" charset="0"/>
              </a:rPr>
              <a:t>=</a:t>
            </a:r>
            <a:r>
              <a:rPr lang="en-US" altLang="cs-CZ" sz="2400" dirty="0">
                <a:latin typeface="Arial" panose="020B0604020202020204" pitchFamily="34" charset="0"/>
              </a:rPr>
              <a:t> C + S 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Saving function can simply be derived from the consumption function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S = Y – C		if C = C’ + Cy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S = Y – C’ – </a:t>
            </a:r>
            <a:r>
              <a:rPr lang="en-US" altLang="cs-CZ" sz="2400" dirty="0" err="1">
                <a:latin typeface="Arial" panose="020B0604020202020204" pitchFamily="34" charset="0"/>
              </a:rPr>
              <a:t>cY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S = -C’ + (1-c) Y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S = S’ + </a:t>
            </a:r>
            <a:r>
              <a:rPr lang="en-US" altLang="cs-CZ" sz="2400" dirty="0" err="1">
                <a:latin typeface="Arial" panose="020B0604020202020204" pitchFamily="34" charset="0"/>
              </a:rPr>
              <a:t>sY</a:t>
            </a:r>
            <a:r>
              <a:rPr lang="en-US" altLang="cs-CZ" sz="2400" dirty="0">
                <a:latin typeface="Arial" panose="020B0604020202020204" pitchFamily="34" charset="0"/>
              </a:rPr>
              <a:t>		S’= -C’	s = 1 – c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S’ &lt; 0 if C’ &gt;0		S’ = 0 if C’ = 0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4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11261"/>
          <a:stretch/>
        </p:blipFill>
        <p:spPr>
          <a:xfrm>
            <a:off x="2208362" y="1121138"/>
            <a:ext cx="4692770" cy="41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30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SAVINGS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Autonomous Saving S’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Since S= -C’ + (1-c)Y 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If C’=0 when C= </a:t>
            </a:r>
            <a:r>
              <a:rPr lang="en-US" altLang="cs-CZ" sz="2400" dirty="0" err="1">
                <a:latin typeface="Arial" panose="020B0604020202020204" pitchFamily="34" charset="0"/>
              </a:rPr>
              <a:t>cY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</a:t>
            </a:r>
            <a:r>
              <a:rPr lang="en-US" altLang="cs-CZ" sz="2400" dirty="0">
                <a:latin typeface="Arial" panose="020B0604020202020204" pitchFamily="34" charset="0"/>
              </a:rPr>
              <a:t> S = (1-c)Y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   </a:t>
            </a:r>
            <a:r>
              <a:rPr lang="cs-CZ" altLang="cs-CZ" sz="2400" dirty="0">
                <a:latin typeface="Arial" panose="020B0604020202020204" pitchFamily="34" charset="0"/>
              </a:rPr>
              <a:t>   </a:t>
            </a:r>
            <a:r>
              <a:rPr lang="en-US" altLang="cs-CZ" sz="2400" dirty="0">
                <a:latin typeface="Arial" panose="020B0604020202020204" pitchFamily="34" charset="0"/>
              </a:rPr>
              <a:t>S’ = 0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If C’</a:t>
            </a:r>
            <a:r>
              <a:rPr lang="cs-CZ" altLang="cs-CZ" sz="2400" dirty="0">
                <a:latin typeface="Arial" panose="020B0604020202020204" pitchFamily="34" charset="0"/>
              </a:rPr>
              <a:t>=0 </a:t>
            </a:r>
            <a:r>
              <a:rPr lang="en-US" altLang="cs-CZ" sz="2400" dirty="0">
                <a:latin typeface="Arial" panose="020B0604020202020204" pitchFamily="34" charset="0"/>
              </a:rPr>
              <a:t>when C = C’ + </a:t>
            </a:r>
            <a:r>
              <a:rPr lang="en-US" altLang="cs-CZ" sz="2400" dirty="0" err="1">
                <a:latin typeface="Arial" panose="020B0604020202020204" pitchFamily="34" charset="0"/>
              </a:rPr>
              <a:t>cY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</a:t>
            </a:r>
            <a:r>
              <a:rPr lang="en-US" altLang="cs-CZ" sz="2400" dirty="0">
                <a:latin typeface="Arial" panose="020B0604020202020204" pitchFamily="34" charset="0"/>
              </a:rPr>
              <a:t>  S = -C’ + (1-c)Y </a:t>
            </a:r>
            <a:r>
              <a:rPr lang="cs-CZ" altLang="cs-CZ" sz="2400" dirty="0">
                <a:latin typeface="Arial" panose="020B0604020202020204" pitchFamily="34" charset="0"/>
              </a:rPr>
              <a:t>      </a:t>
            </a:r>
            <a:r>
              <a:rPr lang="en-US" altLang="cs-CZ" sz="2400" dirty="0">
                <a:latin typeface="Arial" panose="020B0604020202020204" pitchFamily="34" charset="0"/>
              </a:rPr>
              <a:t>S’ –</a:t>
            </a:r>
            <a:r>
              <a:rPr lang="en-US" altLang="cs-CZ" sz="2400" dirty="0" err="1">
                <a:latin typeface="Arial" panose="020B0604020202020204" pitchFamily="34" charset="0"/>
              </a:rPr>
              <a:t>ve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If Y= 0 </a:t>
            </a:r>
            <a:r>
              <a:rPr lang="cs-CZ" altLang="cs-CZ" sz="2400" dirty="0">
                <a:latin typeface="Arial" panose="020B0604020202020204" pitchFamily="34" charset="0"/>
              </a:rPr>
              <a:t>        </a:t>
            </a:r>
            <a:r>
              <a:rPr lang="en-US" altLang="cs-CZ" sz="2400" dirty="0">
                <a:latin typeface="Arial" panose="020B0604020202020204" pitchFamily="34" charset="0"/>
              </a:rPr>
              <a:t>S’ = -C’ </a:t>
            </a:r>
            <a:r>
              <a:rPr lang="cs-CZ" altLang="cs-CZ" sz="2400" dirty="0">
                <a:latin typeface="Arial" panose="020B0604020202020204" pitchFamily="34" charset="0"/>
              </a:rPr>
              <a:t>      </a:t>
            </a:r>
            <a:r>
              <a:rPr lang="en-US" altLang="cs-CZ" sz="2400" dirty="0">
                <a:latin typeface="Arial" panose="020B0604020202020204" pitchFamily="34" charset="0"/>
              </a:rPr>
              <a:t> Dis-saving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672861" y="3122762"/>
            <a:ext cx="362309" cy="207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61" y="4132356"/>
            <a:ext cx="396274" cy="2682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521" y="3061549"/>
            <a:ext cx="396274" cy="2682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314" y="4132356"/>
            <a:ext cx="396274" cy="26824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64" y="4933895"/>
            <a:ext cx="396274" cy="26824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33" y="4933895"/>
            <a:ext cx="396274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98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SAVINGS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Marginal Propensity to Save MPS = s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It is defined as the change in saving per unit change in disposable income </a:t>
            </a:r>
            <a:r>
              <a:rPr lang="en-US" altLang="cs-CZ" sz="2400" dirty="0" err="1">
                <a:latin typeface="Arial" panose="020B0604020202020204" pitchFamily="34" charset="0"/>
              </a:rPr>
              <a:t>Yd</a:t>
            </a:r>
            <a:r>
              <a:rPr lang="en-US" altLang="cs-CZ" sz="2400" dirty="0">
                <a:latin typeface="Arial" panose="020B0604020202020204" pitchFamily="34" charset="0"/>
              </a:rPr>
              <a:t> OR income Y (in a 2-sector model)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MPS = </a:t>
            </a:r>
            <a:r>
              <a:rPr lang="el-GR" altLang="cs-CZ" sz="2400" dirty="0">
                <a:latin typeface="Arial" panose="020B0604020202020204" pitchFamily="34" charset="0"/>
              </a:rPr>
              <a:t>Δ</a:t>
            </a:r>
            <a:r>
              <a:rPr lang="en-US" altLang="cs-CZ" sz="2400" dirty="0">
                <a:latin typeface="Arial" panose="020B0604020202020204" pitchFamily="34" charset="0"/>
              </a:rPr>
              <a:t>S/ </a:t>
            </a:r>
            <a:r>
              <a:rPr lang="el-GR" altLang="cs-CZ" sz="2400" dirty="0">
                <a:latin typeface="Arial" panose="020B0604020202020204" pitchFamily="34" charset="0"/>
              </a:rPr>
              <a:t>Δ</a:t>
            </a:r>
            <a:r>
              <a:rPr lang="en-US" altLang="cs-CZ" sz="2400" dirty="0">
                <a:latin typeface="Arial" panose="020B0604020202020204" pitchFamily="34" charset="0"/>
              </a:rPr>
              <a:t>Y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It is the slope of tangent of the saving function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MPS is a constant if the consumption / saving function is linear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9" y="3466653"/>
            <a:ext cx="396274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77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SAVINGS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Marginal Propensity to Save MPS = s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9" y="3466653"/>
            <a:ext cx="396274" cy="26824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30360"/>
          <a:stretch/>
        </p:blipFill>
        <p:spPr>
          <a:xfrm>
            <a:off x="1704109" y="2670463"/>
            <a:ext cx="6716866" cy="350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7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MACROECONOMICS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EXOGENOUS AND ENDOGENOUS VARIABLES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National income, general price level, inflation rate, unemployment rate, interest rate and the exchange rate are the economic measures to be explained in the macroeconomic models / theories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1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Exogenous Variable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the value is determined by forces outside the model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any change is regarded as autonomous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I, G, X (Micro: Income/Population)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Endogenous Variable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the value is determined inside the model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factor to be explained in the model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Y, C, M ( Micro: Price/Quantity)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SAVINGS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Average Propensity to Save APS 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b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It is defined as the total saving divided by total income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   </a:t>
            </a:r>
            <a:r>
              <a:rPr lang="en-US" altLang="cs-CZ" sz="2400" dirty="0">
                <a:latin typeface="Arial" panose="020B0604020202020204" pitchFamily="34" charset="0"/>
              </a:rPr>
              <a:t>APS = S/Y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It is the slope of ray of the saving function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When S= </a:t>
            </a:r>
            <a:r>
              <a:rPr lang="en-US" altLang="cs-CZ" sz="2400" dirty="0" err="1">
                <a:latin typeface="Arial" panose="020B0604020202020204" pitchFamily="34" charset="0"/>
              </a:rPr>
              <a:t>sY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  </a:t>
            </a:r>
            <a:r>
              <a:rPr lang="en-US" altLang="cs-CZ" sz="2400" dirty="0">
                <a:latin typeface="Arial" panose="020B0604020202020204" pitchFamily="34" charset="0"/>
              </a:rPr>
              <a:t>APS = MPS = s = constant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When S=S’+ </a:t>
            </a:r>
            <a:r>
              <a:rPr lang="en-US" altLang="cs-CZ" sz="2400" dirty="0" err="1">
                <a:latin typeface="Arial" panose="020B0604020202020204" pitchFamily="34" charset="0"/>
              </a:rPr>
              <a:t>sY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  </a:t>
            </a:r>
            <a:r>
              <a:rPr lang="en-US" altLang="cs-CZ" sz="2400" dirty="0">
                <a:latin typeface="Arial" panose="020B0604020202020204" pitchFamily="34" charset="0"/>
              </a:rPr>
              <a:t>APS ↑ when Y</a:t>
            </a:r>
            <a:r>
              <a:rPr lang="cs-CZ" altLang="cs-CZ" sz="2400" dirty="0">
                <a:latin typeface="Arial" panose="020B0604020202020204" pitchFamily="34" charset="0"/>
              </a:rPr>
              <a:t> ↑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15" y="2465989"/>
            <a:ext cx="396274" cy="26824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46" y="4108608"/>
            <a:ext cx="396274" cy="2682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46" y="5185435"/>
            <a:ext cx="396274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0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SAVINGS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Y = C + S		</a:t>
            </a:r>
            <a:r>
              <a:rPr lang="en-US" altLang="cs-CZ" sz="2400" dirty="0">
                <a:latin typeface="Arial" panose="020B0604020202020204" pitchFamily="34" charset="0"/>
              </a:rPr>
              <a:t>Differentiate </a:t>
            </a:r>
            <a:r>
              <a:rPr lang="en-US" altLang="cs-CZ" sz="2400" dirty="0" err="1">
                <a:latin typeface="Arial" panose="020B0604020202020204" pitchFamily="34" charset="0"/>
              </a:rPr>
              <a:t>wrt</a:t>
            </a:r>
            <a:r>
              <a:rPr lang="en-US" altLang="cs-CZ" sz="2400" dirty="0">
                <a:latin typeface="Arial" panose="020B0604020202020204" pitchFamily="34" charset="0"/>
              </a:rPr>
              <a:t>. </a:t>
            </a:r>
            <a:r>
              <a:rPr lang="el-GR" altLang="cs-CZ" sz="2400" dirty="0">
                <a:latin typeface="Arial" panose="020B0604020202020204" pitchFamily="34" charset="0"/>
              </a:rPr>
              <a:t>Δ</a:t>
            </a:r>
            <a:r>
              <a:rPr lang="en-US" altLang="cs-CZ" sz="2400" dirty="0">
                <a:latin typeface="Arial" panose="020B0604020202020204" pitchFamily="34" charset="0"/>
              </a:rPr>
              <a:t>Y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l-GR" altLang="cs-CZ" sz="2400" dirty="0">
                <a:latin typeface="Arial" panose="020B0604020202020204" pitchFamily="34" charset="0"/>
              </a:rPr>
              <a:t>Δ</a:t>
            </a:r>
            <a:r>
              <a:rPr lang="en-US" altLang="cs-CZ" sz="2400" dirty="0">
                <a:latin typeface="Arial" panose="020B0604020202020204" pitchFamily="34" charset="0"/>
              </a:rPr>
              <a:t>Y/</a:t>
            </a:r>
            <a:r>
              <a:rPr lang="el-GR" altLang="cs-CZ" sz="2400" dirty="0">
                <a:latin typeface="Arial" panose="020B0604020202020204" pitchFamily="34" charset="0"/>
              </a:rPr>
              <a:t>Δ</a:t>
            </a:r>
            <a:r>
              <a:rPr lang="en-US" altLang="cs-CZ" sz="2400" dirty="0">
                <a:latin typeface="Arial" panose="020B0604020202020204" pitchFamily="34" charset="0"/>
              </a:rPr>
              <a:t>Y=</a:t>
            </a:r>
            <a:r>
              <a:rPr lang="el-GR" altLang="cs-CZ" sz="2400" dirty="0">
                <a:latin typeface="Arial" panose="020B0604020202020204" pitchFamily="34" charset="0"/>
              </a:rPr>
              <a:t>Δ</a:t>
            </a:r>
            <a:r>
              <a:rPr lang="en-US" altLang="cs-CZ" sz="2400" dirty="0">
                <a:latin typeface="Arial" panose="020B0604020202020204" pitchFamily="34" charset="0"/>
              </a:rPr>
              <a:t>C/</a:t>
            </a:r>
            <a:r>
              <a:rPr lang="el-GR" altLang="cs-CZ" sz="2400" dirty="0">
                <a:latin typeface="Arial" panose="020B0604020202020204" pitchFamily="34" charset="0"/>
              </a:rPr>
              <a:t>Δ</a:t>
            </a:r>
            <a:r>
              <a:rPr lang="en-US" altLang="cs-CZ" sz="2400" dirty="0">
                <a:latin typeface="Arial" panose="020B0604020202020204" pitchFamily="34" charset="0"/>
              </a:rPr>
              <a:t>Y + </a:t>
            </a:r>
            <a:r>
              <a:rPr lang="el-GR" altLang="cs-CZ" sz="2400" dirty="0">
                <a:latin typeface="Arial" panose="020B0604020202020204" pitchFamily="34" charset="0"/>
              </a:rPr>
              <a:t>Δ</a:t>
            </a:r>
            <a:r>
              <a:rPr lang="en-US" altLang="cs-CZ" sz="2400" dirty="0">
                <a:latin typeface="Arial" panose="020B0604020202020204" pitchFamily="34" charset="0"/>
              </a:rPr>
              <a:t>S/</a:t>
            </a:r>
            <a:r>
              <a:rPr lang="el-GR" altLang="cs-CZ" sz="2400" dirty="0">
                <a:latin typeface="Arial" panose="020B0604020202020204" pitchFamily="34" charset="0"/>
              </a:rPr>
              <a:t>Δ</a:t>
            </a:r>
            <a:r>
              <a:rPr lang="en-US" altLang="cs-CZ" sz="2400" dirty="0">
                <a:latin typeface="Arial" panose="020B0604020202020204" pitchFamily="34" charset="0"/>
              </a:rPr>
              <a:t>Y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</a:t>
            </a:r>
            <a:r>
              <a:rPr lang="en-US" altLang="cs-CZ" sz="2400" dirty="0">
                <a:latin typeface="Arial" panose="020B0604020202020204" pitchFamily="34" charset="0"/>
              </a:rPr>
              <a:t>1= MPC + MPS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</a:t>
            </a:r>
            <a:r>
              <a:rPr lang="en-US" altLang="cs-CZ" sz="2400" dirty="0">
                <a:latin typeface="Arial" panose="020B0604020202020204" pitchFamily="34" charset="0"/>
              </a:rPr>
              <a:t>1 = c + s		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S = S’ + </a:t>
            </a:r>
            <a:r>
              <a:rPr lang="en-US" altLang="cs-CZ" sz="2400" dirty="0" err="1">
                <a:latin typeface="Arial" panose="020B0604020202020204" pitchFamily="34" charset="0"/>
              </a:rPr>
              <a:t>sY</a:t>
            </a:r>
            <a:r>
              <a:rPr lang="en-US" altLang="cs-CZ" sz="2400" dirty="0">
                <a:latin typeface="Arial" panose="020B0604020202020204" pitchFamily="34" charset="0"/>
              </a:rPr>
              <a:t>		Divided by Y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S/Y = S’/Y + s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</a:t>
            </a:r>
            <a:r>
              <a:rPr lang="en-US" altLang="cs-CZ" sz="2400" dirty="0">
                <a:latin typeface="Arial" panose="020B0604020202020204" pitchFamily="34" charset="0"/>
              </a:rPr>
              <a:t>APS=S’/Y+MPS	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62" y="2717367"/>
            <a:ext cx="396274" cy="26824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62" y="3097321"/>
            <a:ext cx="396274" cy="2682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36" y="4564269"/>
            <a:ext cx="396274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59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29"/>
          <a:stretch/>
        </p:blipFill>
        <p:spPr>
          <a:xfrm>
            <a:off x="3902307" y="898732"/>
            <a:ext cx="3392111" cy="5959268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400" b="1" dirty="0" err="1"/>
              <a:t>Consumption</a:t>
            </a:r>
            <a:r>
              <a:rPr lang="cs-CZ" sz="2400" b="1" dirty="0"/>
              <a:t> and </a:t>
            </a:r>
            <a:r>
              <a:rPr lang="cs-CZ" sz="2400" b="1" dirty="0" err="1"/>
              <a:t>Saving</a:t>
            </a:r>
            <a:r>
              <a:rPr lang="cs-CZ" sz="2400" b="1" dirty="0"/>
              <a:t> </a:t>
            </a:r>
            <a:r>
              <a:rPr lang="cs-CZ" sz="2400" b="1" dirty="0" err="1"/>
              <a:t>Function</a:t>
            </a:r>
            <a:endParaRPr lang="cs-CZ" sz="2400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66243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7305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400" b="1" dirty="0" err="1"/>
              <a:t>Consumption</a:t>
            </a:r>
            <a:r>
              <a:rPr lang="cs-CZ" sz="2400" b="1" dirty="0"/>
              <a:t> and </a:t>
            </a:r>
            <a:r>
              <a:rPr lang="cs-CZ" sz="2400" b="1" dirty="0" err="1"/>
              <a:t>Saving</a:t>
            </a:r>
            <a:r>
              <a:rPr lang="cs-CZ" sz="2400" b="1" dirty="0"/>
              <a:t> </a:t>
            </a:r>
            <a:r>
              <a:rPr lang="cs-CZ" sz="2400" b="1" dirty="0" err="1"/>
              <a:t>Function</a:t>
            </a:r>
            <a:endParaRPr lang="cs-CZ" sz="2400" b="1" dirty="0"/>
          </a:p>
          <a:p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Remember the national income identity S </a:t>
            </a:r>
            <a:r>
              <a:rPr lang="cs-CZ" sz="2000" dirty="0"/>
              <a:t>=</a:t>
            </a:r>
            <a:r>
              <a:rPr lang="en-US" sz="2000" dirty="0"/>
              <a:t> I </a:t>
            </a:r>
            <a:endParaRPr lang="cs-CZ" sz="2000" dirty="0"/>
          </a:p>
          <a:p>
            <a:endParaRPr lang="cs-CZ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equilibrium income happens when planned Y= planned E as well as planned S = planned I</a:t>
            </a: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223" y="1710373"/>
            <a:ext cx="5111750" cy="41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16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THANK YOU FOR YOUR ATTENTION…</a:t>
            </a:r>
            <a:endParaRPr lang="en-GB" altLang="cs-CZ" sz="2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2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LINEAR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 function specifies the relationship between variables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y is the dependent variable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6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x is the independent variable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y=f(x)</a:t>
            </a:r>
            <a:endParaRPr lang="cs-CZ" altLang="cs-CZ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s-E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y=c+mx</a:t>
            </a:r>
            <a:endParaRPr lang="cs-CZ" altLang="cs-CZ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s-ES" altLang="cs-CZ" sz="1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s-ES" altLang="cs-CZ" sz="2200" dirty="0">
                <a:latin typeface="Arial" panose="020B0604020202020204" pitchFamily="34" charset="0"/>
              </a:rPr>
              <a:t>m, c are exogenous variables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s-ES" altLang="cs-CZ" sz="6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s-ES" altLang="cs-CZ" sz="2200" dirty="0">
                <a:latin typeface="Arial" panose="020B0604020202020204" pitchFamily="34" charset="0"/>
              </a:rPr>
              <a:t>y, x are endogenous variables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5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7" y="1641438"/>
            <a:ext cx="6207685" cy="502481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451" y="935856"/>
            <a:ext cx="7007899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1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-175365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ASSUMPTIONS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National income Y is defined as the total real output Q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A constant level of full national income </a:t>
            </a:r>
            <a:r>
              <a:rPr lang="en-US" altLang="cs-CZ" sz="2400" dirty="0" err="1">
                <a:latin typeface="Arial" panose="020B0604020202020204" pitchFamily="34" charset="0"/>
              </a:rPr>
              <a:t>Yf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Serious unemployment, i.e., there are many idle or unemployed factors of production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Income / output can be raised by using currently idle factors without biding up prices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Price rigidity or constant price level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There are only households and firms (2-sector). No government and foreign trade</a:t>
            </a:r>
            <a:r>
              <a:rPr lang="cs-CZ" altLang="cs-CZ" sz="2400" dirty="0">
                <a:latin typeface="Arial" panose="020B0604020202020204" pitchFamily="34" charset="0"/>
              </a:rPr>
              <a:t>.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0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IDENTITIES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An identity is true for all values of the variables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In a 2-sector economy, expenditure consists of spending either on consumption goods C OR investment goods I.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Aggregate expenditure (AE OR E) is ,by definition, equal to C plus I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E 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C + I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National income Y received by households, by definition, is either saved S OR consumed C.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Y 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C + S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2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0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IDENTITIES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Aggregate expenditure E is, by definition, equal to national income Y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      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Y 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E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C + S 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C + I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     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S 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I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373" y="2155397"/>
            <a:ext cx="5867571" cy="44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TWO-SECTOR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0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EQUILIBRIUM INCOME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Equilibrium is a state in which there is no internal tendency to change. 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1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It happens when</a:t>
            </a:r>
            <a:r>
              <a:rPr lang="cs-CZ" altLang="cs-CZ" sz="2400" dirty="0">
                <a:latin typeface="Arial" panose="020B0604020202020204" pitchFamily="34" charset="0"/>
              </a:rPr>
              <a:t>: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firms and households are just willing to purchase everything produced </a:t>
            </a: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Y = E </a:t>
            </a:r>
            <a:r>
              <a:rPr lang="en-US" altLang="cs-CZ" sz="2200" dirty="0">
                <a:latin typeface="Arial" panose="020B0604020202020204" pitchFamily="34" charset="0"/>
              </a:rPr>
              <a:t>(</a:t>
            </a:r>
            <a:r>
              <a:rPr lang="en-US" altLang="cs-CZ" sz="2200" dirty="0" err="1">
                <a:latin typeface="Arial" panose="020B0604020202020204" pitchFamily="34" charset="0"/>
              </a:rPr>
              <a:t>v.s</a:t>
            </a:r>
            <a:r>
              <a:rPr lang="en-US" altLang="cs-CZ" sz="2200" dirty="0">
                <a:latin typeface="Arial" panose="020B0604020202020204" pitchFamily="34" charset="0"/>
              </a:rPr>
              <a:t>. Micro: Qs = </a:t>
            </a:r>
            <a:r>
              <a:rPr lang="en-US" altLang="cs-CZ" sz="2200" dirty="0" err="1">
                <a:latin typeface="Arial" panose="020B0604020202020204" pitchFamily="34" charset="0"/>
              </a:rPr>
              <a:t>Qd</a:t>
            </a:r>
            <a:r>
              <a:rPr lang="en-US" altLang="cs-CZ" sz="2200" dirty="0">
                <a:latin typeface="Arial" panose="020B0604020202020204" pitchFamily="34" charset="0"/>
              </a:rPr>
              <a:t>)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lvl="1" indent="0" algn="just" eaLnBrk="1" hangingPunct="1">
              <a:spcBef>
                <a:spcPct val="0"/>
              </a:spcBef>
              <a:buNone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	</a:t>
            </a:r>
            <a:r>
              <a:rPr lang="cs-CZ" altLang="cs-CZ" sz="2200" dirty="0">
                <a:latin typeface="Arial" panose="020B0604020202020204" pitchFamily="34" charset="0"/>
              </a:rPr>
              <a:t>     </a:t>
            </a:r>
            <a:r>
              <a:rPr lang="en-US" altLang="cs-CZ" sz="2200" dirty="0">
                <a:latin typeface="Arial" panose="020B0604020202020204" pitchFamily="34" charset="0"/>
              </a:rPr>
              <a:t>Income-Expenditure Approach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lvl="1" indent="0" algn="just" eaLnBrk="1" hangingPunct="1">
              <a:spcBef>
                <a:spcPct val="0"/>
              </a:spcBef>
              <a:buNone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planned saving is equal to planned investment </a:t>
            </a: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S = I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lvl="1" indent="0" algn="just" eaLnBrk="1" hangingPunct="1">
              <a:spcBef>
                <a:spcPct val="0"/>
              </a:spcBef>
              <a:buNone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	      </a:t>
            </a:r>
            <a:r>
              <a:rPr lang="en-US" altLang="cs-CZ" sz="2200" dirty="0">
                <a:latin typeface="Arial" panose="020B0604020202020204" pitchFamily="34" charset="0"/>
              </a:rPr>
              <a:t>Injection-Withdrawal Approach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845388" y="3623095"/>
            <a:ext cx="638355" cy="25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88" y="4645628"/>
            <a:ext cx="66452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934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775</TotalTime>
  <Words>1355</Words>
  <Application>Microsoft Office PowerPoint</Application>
  <PresentationFormat>Předvádění na obrazovce (4:3)</PresentationFormat>
  <Paragraphs>332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maj0001</cp:lastModifiedBy>
  <cp:revision>91</cp:revision>
  <dcterms:created xsi:type="dcterms:W3CDTF">2016-03-17T12:08:01Z</dcterms:created>
  <dcterms:modified xsi:type="dcterms:W3CDTF">2019-09-12T20:49:48Z</dcterms:modified>
</cp:coreProperties>
</file>