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65" r:id="rId4"/>
    <p:sldId id="266" r:id="rId5"/>
    <p:sldId id="298" r:id="rId6"/>
    <p:sldId id="301" r:id="rId7"/>
    <p:sldId id="297" r:id="rId8"/>
    <p:sldId id="296" r:id="rId9"/>
    <p:sldId id="288" r:id="rId10"/>
    <p:sldId id="292" r:id="rId11"/>
    <p:sldId id="293" r:id="rId12"/>
    <p:sldId id="294" r:id="rId13"/>
    <p:sldId id="299" r:id="rId14"/>
    <p:sldId id="302" r:id="rId15"/>
    <p:sldId id="303" r:id="rId16"/>
    <p:sldId id="305" r:id="rId17"/>
    <p:sldId id="306" r:id="rId18"/>
    <p:sldId id="283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67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67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20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44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Nástup konstituční monarchie v 19. století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Novým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císařem se na konci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1848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František Josef I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Vládl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 do roku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Změny na císařském trůně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58878"/>
            <a:ext cx="2016224" cy="27518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5" y="1358878"/>
            <a:ext cx="2016224" cy="27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rozehnání kroměřížského sněmu byla vyhlášena tzv.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Stadionova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ústava (nazývaná podle ministra vnitra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opět tzv. oktrojovaná a posilovala panovnickou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Zřizovala Říšskou radu místo někdejší státní rady jako poradní orgán panovníka 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Říšský sněm měl zůstat zachován – okruh voličů byl však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zúžen. 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Ústava také zřizovala zvláštní zemské zřízení pro západní část říše a oddělené zemské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zákonodárství.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fakticky nevstoupila v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platnost. </a:t>
            </a:r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32848" cy="579711"/>
          </a:xfrm>
        </p:spPr>
        <p:txBody>
          <a:bodyPr/>
          <a:lstStyle/>
          <a:p>
            <a:r>
              <a:rPr lang="cs-CZ" sz="2800" b="1" dirty="0" smtClean="0"/>
              <a:t>Ústavní změny v březnu 1849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silvestrovské patenty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(1851)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odvolaly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ústavu z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1849.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Obnoven absolutismus –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představitelem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vnitra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Bach. 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Bachovský absolutismus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03598"/>
            <a:ext cx="2520280" cy="34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císařských kabinetních listů se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ústavní ministerské rady stala </a:t>
            </a:r>
            <a:r>
              <a:rPr lang="pl-PL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ministerská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konference.</a:t>
            </a:r>
            <a:endParaRPr lang="pl-PL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Ministři byli nově odpovědni jen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císaři.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roce 1852 byla zrušena funkce ministra-prezidenta – konferenci předsedal sám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císař.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byla vymezena působnost ministerstev jako orgánů provádějících nařízení k přijatým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zákonům.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Ministerská konference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mezinárodních neúspěchů, zhoršující se finanční situace a nárůstu národnostních sporů bylo rozhodnuto vzdát se absolutistické vlády (ministr Bach byl propuštěn v roce 1859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Říjnovým diplomem </a:t>
            </a:r>
            <a:r>
              <a:rPr lang="pl-PL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panovník zříkal </a:t>
            </a:r>
            <a:r>
              <a:rPr lang="pl-PL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absolutismu.</a:t>
            </a:r>
          </a:p>
          <a:p>
            <a:endParaRPr lang="pl-PL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ústava rozhodla mj. o ustavení říšské rady, jež byla vytvořena jako společný sněm monarchie (širší říšská rada) – pro západní část říše existovala užší říšská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b="1" dirty="0"/>
              <a:t>Říjnový diplom (1860) a únorová ústava (1861)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30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Tvořila ji panská komora (její členové byli jmenováni panovníkem) a poslanecká sněmovna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(její členové voleni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zemskými sněmy podle jednotlivých zájmových skupin –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kurií)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podmínkou k přiznání volebního práva bylo placení tzv. přímých daní v určité výši </a:t>
            </a:r>
          </a:p>
          <a:p>
            <a:endParaRPr lang="pl-PL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zemských sněmů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 voleni ve 3 kuriích – velkostatkářů, kurie měst a průmyslových míst a kurie venkovských obcí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Říšská rada a zemské sněmy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73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porážce ve válce s Pruskem se v monarchii prosadil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dualismus.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Uherské země byly zrovnoprávněny s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Rakouskem.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rakousko-uherské federace zůstala pouze tři společná ministerstva – zahraničí, války a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financí.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uspořádání stvrdila tzv. prosincová ústava (1867), na jejím základě bylo ustaveno </a:t>
            </a:r>
            <a:r>
              <a:rPr lang="pl-PL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Rakousko-Uhersko.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Císař si v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západní části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říše </a:t>
            </a:r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zachoval zákonodárnou pravomoc (spolu s říšskou </a:t>
            </a:r>
            <a:r>
              <a:rPr lang="pl-PL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radou).  </a:t>
            </a:r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Rakousko-uherské vyrovnání (1867)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49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49694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přijetí ústavy z roku 1867 se počet ministerstev různě měnil, poté byla zákonem vymezena i jejich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Znovu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obnovena ministerská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rada.</a:t>
            </a:r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Jednotlivá ministerstva se definitivně rozčlenila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</a:t>
            </a: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konci 19. </a:t>
            </a:r>
            <a:r>
              <a:rPr lang="pl-PL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století.</a:t>
            </a:r>
          </a:p>
          <a:p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 v západní části monarchie působili tzv.</a:t>
            </a:r>
            <a:b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ministři-krajani (zastupovali jednotlivé národy)</a:t>
            </a:r>
          </a:p>
          <a:p>
            <a:endParaRPr lang="pl-PL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da-DK" sz="2800" b="1" dirty="0"/>
              <a:t>Ministerstva od 60. let 19. století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46" y="2643758"/>
            <a:ext cx="17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179512" y="1038091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souvislosti </a:t>
            </a:r>
            <a:r>
              <a:rPr lang="cs-CZ" sz="2400" dirty="0"/>
              <a:t>s revolučními </a:t>
            </a:r>
            <a:r>
              <a:rPr lang="cs-CZ" sz="2400" dirty="0" smtClean="0"/>
              <a:t>událostmi byla v Rakousku přijata první ústava a proměnil se </a:t>
            </a:r>
            <a:r>
              <a:rPr lang="cs-CZ" sz="2400" dirty="0"/>
              <a:t>i charakter ústřední správy. Jako nový orgán ústřední správy se v tomto období utvořila </a:t>
            </a:r>
            <a:r>
              <a:rPr lang="cs-CZ" sz="2400" b="1" dirty="0"/>
              <a:t>ministerská rada. </a:t>
            </a:r>
            <a:endParaRPr lang="cs-C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</a:t>
            </a:r>
            <a:r>
              <a:rPr lang="cs-CZ" sz="2400" dirty="0" smtClean="0"/>
              <a:t>taré </a:t>
            </a:r>
            <a:r>
              <a:rPr lang="cs-CZ" sz="2400" dirty="0"/>
              <a:t>dvorské úřady se začaly přetvářet v oborová </a:t>
            </a:r>
            <a:r>
              <a:rPr lang="cs-CZ" sz="2400" b="1" dirty="0"/>
              <a:t>ministerstva. </a:t>
            </a:r>
            <a:endParaRPr lang="cs-CZ" sz="2400" b="1" dirty="0" smtClean="0"/>
          </a:p>
          <a:p>
            <a:r>
              <a:rPr lang="cs-CZ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důsledku </a:t>
            </a:r>
            <a:r>
              <a:rPr lang="cs-CZ" sz="2400" dirty="0"/>
              <a:t>mezinárodních neúspěchů, zhoršující se finanční situace a nárůstu </a:t>
            </a:r>
            <a:r>
              <a:rPr lang="cs-CZ" sz="2400" dirty="0" smtClean="0"/>
              <a:t>národnostních </a:t>
            </a:r>
            <a:r>
              <a:rPr lang="cs-CZ" sz="2400" dirty="0"/>
              <a:t>sporů </a:t>
            </a:r>
            <a:r>
              <a:rPr lang="cs-CZ" sz="2400" dirty="0" smtClean="0"/>
              <a:t>v 60. letech 19. století </a:t>
            </a:r>
            <a:r>
              <a:rPr lang="cs-CZ" sz="2400" b="1" dirty="0" smtClean="0"/>
              <a:t>bylo rozhodnuto vzdát se absolutistické vlády a vytvořit rakousko-uherskou federaci.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8757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důsledky revoluce z let 1848-1849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Představit počátky ústavnosti v </a:t>
            </a:r>
            <a:r>
              <a:rPr lang="cs-CZ" sz="2400" dirty="0"/>
              <a:t>H</a:t>
            </a:r>
            <a:r>
              <a:rPr lang="cs-CZ" sz="2400" dirty="0" smtClean="0"/>
              <a:t>absburské monarchii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Popsat změny centrální správy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1848 – „Jaro národů“</a:t>
            </a:r>
            <a:r>
              <a:rPr lang="cs-CZ" sz="2800" b="1" dirty="0" smtClean="0"/>
              <a:t>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131589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V letech 1848-1849 vypukly v řadě evropských zemí revoluce, jejichž cílem bylo změna dosavadního absolutistického </a:t>
            </a:r>
            <a:r>
              <a:rPr lang="cs-CZ" sz="2800" dirty="0" smtClean="0"/>
              <a:t>vládnutí.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51" y="2239491"/>
            <a:ext cx="2000250" cy="22764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62" y="2699580"/>
            <a:ext cx="2654424" cy="18197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660598"/>
            <a:ext cx="2489456" cy="1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Měla politické i nacionální motivy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požadavky patřily přijetí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ústavy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změna monarchie ve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federaci.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Otevřená revolta ve Vídni vypukla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březnu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Revoluce v Rakousku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491630"/>
            <a:ext cx="3312368" cy="24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Konstituční patent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Kancléř Metternich jako hlavní představitel absolutismu byl donucen odstoupit.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altLang="cs-CZ" sz="24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Císařův konstituční patent (15.3.1848) byl počátkem přechodu k ústavnímu zřízení.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Po vzoru západních zemí byla zřízena </a:t>
            </a:r>
            <a:r>
              <a:rPr lang="cs-CZ" alt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ministerská rada – </a:t>
            </a:r>
            <a:r>
              <a:rPr lang="cs-CZ" altLang="cs-CZ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staré dvorské úřady se v jejím rámci začaly přetvářet v oborová ministerstva.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sz="3200" dirty="0" smtClean="0"/>
              <a:t>Ministerská rada z roku 1848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77155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Tvořili ji </a:t>
            </a:r>
            <a:r>
              <a:rPr lang="cs-CZ" sz="2400" b="1" dirty="0"/>
              <a:t>ministr zahraničí a císařského domu, ministr vnitra, ministr práv, ministr financí a ministr </a:t>
            </a:r>
            <a:r>
              <a:rPr lang="cs-CZ" sz="2400" b="1" dirty="0" smtClean="0"/>
              <a:t>války.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čele ministerské rady měl stát ministr-prezident, určený </a:t>
            </a:r>
            <a:r>
              <a:rPr lang="cs-CZ" sz="2400" dirty="0" smtClean="0"/>
              <a:t>panovníkem.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Jako ústřední orgán podřízený předsedovi vlády a koordinující práci ministerstev bylo zřízeno prezidium ministerské </a:t>
            </a:r>
            <a:r>
              <a:rPr lang="cs-CZ" sz="2400" dirty="0" smtClean="0"/>
              <a:t>rady.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Prvním ministrem vnitra se stal Franz von </a:t>
            </a:r>
            <a:r>
              <a:rPr lang="cs-CZ" sz="2400" dirty="0" err="1"/>
              <a:t>Pillersdorf</a:t>
            </a:r>
            <a:r>
              <a:rPr lang="cs-CZ" sz="2400" dirty="0"/>
              <a:t> (později stál i v čele rady</a:t>
            </a:r>
            <a:r>
              <a:rPr lang="cs-CZ" sz="2400" dirty="0" smtClean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2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byla zřízena další ministerstva (např. ministerstvo kultu a vyučování, ministerstvo orby, obchodu a živností a ministerstvo veřejných prací – tyto rezorty byly později spojeny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centrálními úřady řízenými podle osobního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Ministerstva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 smtClean="0"/>
              <a:t>Počátky revoluce v Praze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3159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 březnu se v Praze utvořil Svatováclavský výbor, který zaslal císaři petice se svými </a:t>
            </a:r>
            <a:r>
              <a:rPr lang="cs-CZ" sz="2400" dirty="0" smtClean="0"/>
              <a:t>požadavky.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Poté byl ustaven Národní výbor jako český ústřední správní politický </a:t>
            </a:r>
            <a:r>
              <a:rPr lang="cs-CZ" sz="2400" dirty="0" smtClean="0"/>
              <a:t>orgán.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Císař splnění některých z nich slíbil ve tzv. kabinetním </a:t>
            </a:r>
            <a:r>
              <a:rPr lang="cs-CZ" sz="2400" dirty="0" smtClean="0"/>
              <a:t>listě.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Napětí vyvolané vojenskými opatřeními v Praze </a:t>
            </a:r>
            <a:br>
              <a:rPr lang="cs-CZ" sz="2400" dirty="0"/>
            </a:br>
            <a:r>
              <a:rPr lang="cs-CZ" sz="2400" dirty="0" smtClean="0"/>
              <a:t>v </a:t>
            </a:r>
            <a:r>
              <a:rPr lang="cs-CZ" sz="2400" dirty="0"/>
              <a:t>červnu vyústilo </a:t>
            </a:r>
            <a:r>
              <a:rPr lang="cs-CZ" sz="2400" dirty="0" smtClean="0"/>
              <a:t>v </a:t>
            </a:r>
            <a:r>
              <a:rPr lang="cs-CZ" sz="2400" dirty="0"/>
              <a:t>otevřený střet – revolta byla vojensky </a:t>
            </a:r>
            <a:r>
              <a:rPr lang="cs-CZ" sz="2400" dirty="0" smtClean="0"/>
              <a:t>potlačena.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oktrojovaná (vydaná panovníkem bez souhlasu zastupitelského orgánu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Měla výrazně centralistické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rysy.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Výkonná moc byla přiznána jen císaři, zákonodárnou moc měl mít nově vytvořený říšský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sněm.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Nová ústava nesplnila očekávání liberálů – došlo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nepokojům.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 zřízený Říšský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sněm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 v březnu 1849 rozehnán.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51470"/>
            <a:ext cx="8280920" cy="651719"/>
          </a:xfrm>
        </p:spPr>
        <p:txBody>
          <a:bodyPr/>
          <a:lstStyle/>
          <a:p>
            <a:r>
              <a:rPr lang="cs-CZ" sz="1800" b="1" dirty="0"/>
              <a:t/>
            </a:r>
            <a:br>
              <a:rPr lang="cs-CZ" sz="1800" b="1" dirty="0"/>
            </a:br>
            <a:r>
              <a:rPr lang="cs-CZ" b="1" dirty="0" err="1" smtClean="0"/>
              <a:t>Pillersdorfova</a:t>
            </a:r>
            <a:r>
              <a:rPr lang="cs-CZ" b="1" dirty="0" smtClean="0"/>
              <a:t> ústava (25.4. 1848) – </a:t>
            </a:r>
            <a:r>
              <a:rPr lang="cs-CZ" sz="2000" dirty="0" smtClean="0"/>
              <a:t>pro západní část monarchie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952</Words>
  <Application>Microsoft Office PowerPoint</Application>
  <PresentationFormat>Předvádění na obrazovce (16:9)</PresentationFormat>
  <Paragraphs>129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SLU</vt:lpstr>
      <vt:lpstr> Nástup konstituční monarchie v 19. století     </vt:lpstr>
      <vt:lpstr>Cíle přednášky</vt:lpstr>
      <vt:lpstr>1848 – „Jaro národů“  </vt:lpstr>
      <vt:lpstr>Revoluce v Rakousku</vt:lpstr>
      <vt:lpstr>Konstituční patent </vt:lpstr>
      <vt:lpstr>Ministerská rada z roku 1848</vt:lpstr>
      <vt:lpstr>Ministerstva</vt:lpstr>
      <vt:lpstr>Počátky revoluce v Praze</vt:lpstr>
      <vt:lpstr> Pillersdorfova ústava (25.4. 1848) – pro západní část monarchie </vt:lpstr>
      <vt:lpstr>Změny na císařském trůně</vt:lpstr>
      <vt:lpstr>Ústavní změny v březnu 1849</vt:lpstr>
      <vt:lpstr>Bachovský absolutismus  </vt:lpstr>
      <vt:lpstr>Ministerská konference</vt:lpstr>
      <vt:lpstr>Říjnový diplom (1860) a únorová ústava (1861)</vt:lpstr>
      <vt:lpstr>Říšská rada a zemské sněmy</vt:lpstr>
      <vt:lpstr>Rakousko-uherské vyrovnání (1867)</vt:lpstr>
      <vt:lpstr>Ministerstva od 60. let 19. století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123</cp:revision>
  <dcterms:created xsi:type="dcterms:W3CDTF">2016-07-06T15:42:34Z</dcterms:created>
  <dcterms:modified xsi:type="dcterms:W3CDTF">2021-04-06T17:19:22Z</dcterms:modified>
</cp:coreProperties>
</file>