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4" r:id="rId4"/>
    <p:sldId id="275" r:id="rId5"/>
    <p:sldId id="267" r:id="rId6"/>
    <p:sldId id="262" r:id="rId7"/>
    <p:sldId id="271" r:id="rId8"/>
    <p:sldId id="263" r:id="rId9"/>
    <p:sldId id="259" r:id="rId10"/>
    <p:sldId id="269" r:id="rId11"/>
    <p:sldId id="272" r:id="rId12"/>
    <p:sldId id="273" r:id="rId13"/>
    <p:sldId id="274" r:id="rId14"/>
    <p:sldId id="268" r:id="rId1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39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334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991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573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just"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80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542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43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903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466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480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585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426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770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98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124744"/>
            <a:ext cx="7128792" cy="4392488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Hospodářsko-politický vývoj československé ekonomiky v letech 1918 - 1922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Konsolidace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V prvních letech po válce byla největším problémem zásobovací krize u potravin a paliv a situace se stabilizovala až během roku 1921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Podle dobových propočtů dosáhlo Československo v roce 1920 přibližně 90% objemu HDP z roku 1913, a i přes krizi v roce 1922 se podařilo tuto úroveň překročit v roce 1923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Průmysl byl na konci války postižen hlubokým poklesem výroby, ale i strukturální deformací, kterou způsobila militarizace ekonomiky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I když bylo ze strukturálního hlediska oživení ekonomiky nerovnoměrné, dostala se většina odvětví v roce 1921 na pokraj konjunktury a oživení výroby se projevilo i v zemědělství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Změna politických poměrů v roce 1918 vytvořilo příznivé podmínky pro národnostně české a slovenské banky 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Měnový vývoj díky deflační politice probíhal ve znamení mírné inflace a souvisel i s pasivním saldem státního rozpočtu</a:t>
            </a:r>
          </a:p>
          <a:p>
            <a:pPr>
              <a:spcAft>
                <a:spcPts val="600"/>
              </a:spcAft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Nostrifikace akciových společností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08912" cy="5616624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Největší české podniky byly v době habsburské monarchie kapitálově a úvěrově propojeny s bankami, které po válce zůstaly za hranicemi Československa a stát nemohl tyto podniky kontrolovat, navíc hrozilo riziko nežádoucích  majetkových transakcí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Nostrifikační zákony z roku 1919 požadovaly přenést sídla a hospodářské vedení společností na československé území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 nucený výkup akcií nařízen nebyl, ale jejich majitelé je ve velkém prodávaly, čímž byl odstartován proces repatriace akcií (přesun cenných papírů od rakouských a maďarských vlastníků do ČSR, kde je skupovali čs. občané i právnické osoby, kteří disponovali potřebným kapitálem)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Nostrifikace začala v roce 1919 a probíhala cca 10 let, kdy bylo nostrifikována235 podniků, jejichž základní kapitál se blížil 2 miliardám Kč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Nostrifikace se netýkala jen průmyslových a obchodních podniků, ale také bank, kdy vídeňské velkobanky zakládaly pro své filiálky v ČSR nová ústředí za kapitálové účasti čs. bank a finančních skupin</a:t>
            </a:r>
          </a:p>
          <a:p>
            <a:pPr algn="just">
              <a:spcAft>
                <a:spcPts val="600"/>
              </a:spcAft>
            </a:pPr>
            <a:endParaRPr lang="cs-CZ" sz="2800" dirty="0" smtClean="0"/>
          </a:p>
          <a:p>
            <a:pPr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3213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v</a:t>
            </a:r>
            <a:r>
              <a:rPr lang="cs-CZ" sz="3200" b="1" u="sng" dirty="0" smtClean="0">
                <a:solidFill>
                  <a:schemeClr val="tx1"/>
                </a:solidFill>
              </a:rPr>
              <a:t>nější ekonomické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08912" cy="5688632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Rozpadem R-U přišla česká ekonomika v rámci zahraničního obchodu o svá odbytiště ale již v průběhu roku 1919 se podařilo navázat obchodní styky se zahraničím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Podle dobových údajů můžeme říci, že v roce 1919 byla obchodní bilance silně pasivní, nejvýznamnějším obchodním partnerem bylo Rakousko, USA, Německo a Francie s Itálií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Do zahraničního obchodu silně zasahovalo řízené hospodářství a v roce 1920 přešlo rozhodování o zahraničním obchodu pod Úřad pro zahraniční obchod 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Významnou úlohu měla celní ochrana domácího trhu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V roce 1921 byl vývoz většiny druhů zboží uvolněn a brzy poté zcela liberalizován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Dovoz ale až do poloviny 20. let podléhal povolovacímu řízení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Od roku 1921 významně stoupla hospodářská výměna s Německem, které se stalo hlavním partnerem v rámci ZO</a:t>
            </a:r>
          </a:p>
          <a:p>
            <a:pPr algn="just">
              <a:spcAft>
                <a:spcPts val="600"/>
              </a:spcAft>
            </a:pPr>
            <a:endParaRPr lang="cs-CZ" sz="2800" dirty="0" smtClean="0"/>
          </a:p>
          <a:p>
            <a:pPr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102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 fontScale="90000"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ú</a:t>
            </a:r>
            <a:r>
              <a:rPr lang="cs-CZ" sz="3200" b="1" u="sng" dirty="0" smtClean="0">
                <a:solidFill>
                  <a:schemeClr val="tx1"/>
                </a:solidFill>
              </a:rPr>
              <a:t>stup od řízeného hospodářství a cesta k prosperitě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08912" cy="5688632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800" dirty="0" smtClean="0"/>
              <a:t>Vzhledem k situaci, ve které se ČSR nacházelo bezprostředně po  </a:t>
            </a:r>
            <a:r>
              <a:rPr lang="cs-CZ" sz="2800" smtClean="0"/>
              <a:t>skončení </a:t>
            </a:r>
            <a:r>
              <a:rPr lang="cs-CZ" sz="2800"/>
              <a:t>1</a:t>
            </a:r>
            <a:r>
              <a:rPr lang="cs-CZ" sz="2800" smtClean="0"/>
              <a:t>. </a:t>
            </a:r>
            <a:r>
              <a:rPr lang="cs-CZ" sz="2800" dirty="0" smtClean="0"/>
              <a:t>SV, bylo nutné zavést v prvních letech řízené hospodářství, kdy stát dohlížel a řídil chod ekonomiky jeho snahou bylo zkonsolidovat československou ekonomiku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V letech 1920-1921 bylo řízené hospodářství postupně odstraňováno a stát začal ve své hospodářské politice používat především nepřímé nástroje řízení </a:t>
            </a:r>
          </a:p>
          <a:p>
            <a:pPr algn="just">
              <a:spcAft>
                <a:spcPts val="600"/>
              </a:spcAft>
            </a:pPr>
            <a:r>
              <a:rPr lang="cs-CZ" sz="2800" dirty="0" smtClean="0"/>
              <a:t>Československo se ekonomicky osamostatnilo,  začalo se formovat v integrovaný hospodářský celek a následky války překonalo ve srovnání se sousedními zeměmi rychleji </a:t>
            </a:r>
          </a:p>
          <a:p>
            <a:pPr>
              <a:spcAft>
                <a:spcPts val="600"/>
              </a:spcAft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294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224136"/>
          </a:xfrm>
        </p:spPr>
        <p:txBody>
          <a:bodyPr>
            <a:noAutofit/>
          </a:bodyPr>
          <a:lstStyle/>
          <a:p>
            <a:pPr algn="ctr"/>
            <a:r>
              <a:rPr lang="cs-CZ" sz="3400" b="1" u="sng" dirty="0" smtClean="0">
                <a:solidFill>
                  <a:schemeClr val="tx1"/>
                </a:solidFill>
              </a:rPr>
              <a:t>Jak si vedly české země a </a:t>
            </a:r>
            <a:r>
              <a:rPr lang="cs-CZ" sz="3400" b="1" u="sng" dirty="0" err="1" smtClean="0">
                <a:solidFill>
                  <a:schemeClr val="tx1"/>
                </a:solidFill>
              </a:rPr>
              <a:t>slovensko</a:t>
            </a:r>
            <a:r>
              <a:rPr lang="cs-CZ" sz="3400" b="1" u="sng" dirty="0" smtClean="0">
                <a:solidFill>
                  <a:schemeClr val="tx1"/>
                </a:solidFill>
              </a:rPr>
              <a:t>  v rámci </a:t>
            </a:r>
            <a:r>
              <a:rPr lang="cs-CZ" sz="3400" b="1" u="sng" dirty="0" err="1" smtClean="0">
                <a:solidFill>
                  <a:schemeClr val="tx1"/>
                </a:solidFill>
              </a:rPr>
              <a:t>rakouska-uherska</a:t>
            </a:r>
            <a:r>
              <a:rPr lang="cs-CZ" sz="3400" b="1" u="sng" dirty="0" smtClean="0">
                <a:solidFill>
                  <a:schemeClr val="tx1"/>
                </a:solidFill>
              </a:rPr>
              <a:t> před 1.sv</a:t>
            </a:r>
            <a:endParaRPr lang="cs-CZ" sz="34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715200" cy="5112568"/>
          </a:xfrm>
        </p:spPr>
        <p:txBody>
          <a:bodyPr>
            <a:normAutofit fontScale="85000" lnSpcReduction="20000"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Protichůdné tendence  v hospodářském vývoji v rámci habsburské monarchie v letech 1900-1913 (Předlitavsko x Zalitavsko)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Podíl budoucího ČSR na veřejném a soukromém jmění R-U v roce 1913 byl vyčíslen na 32% 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Z národnostního hlediska bylo rozložení majetku nerovnoměrné – česká podnikatelská vrstva vlastnila jen ¼ až 1/3 akciového kapitálu v českých zemích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České země byly v rámci  R-U průmyslově nejvyspělejší a mírně převyšovaly i evropský průměr (bylo zde soustředěno kolem 60% průmyslu habsburské monarchie). Slovensko bylo méně rozvinuté. Totéž platilo v oblasti zemědělství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V českých zemích byla do roku 1914 vybudována hustá železniční, silniční a poštovní síť. Na Slovensku a Podkarpatské Rusi byla situace neuspokojivá</a:t>
            </a:r>
          </a:p>
          <a:p>
            <a:pPr marL="273050" indent="-273050" algn="just">
              <a:spcAft>
                <a:spcPts val="600"/>
              </a:spcAft>
            </a:pPr>
            <a:r>
              <a:rPr lang="cs-CZ" dirty="0" smtClean="0"/>
              <a:t>V celém R-U procházelo exportem jen 7% HDP, kdy těžiště ZO tvořily průmyslově rozvinuté české země</a:t>
            </a:r>
          </a:p>
          <a:p>
            <a:pPr marL="273050" indent="-273050" algn="just">
              <a:spcAft>
                <a:spcPts val="600"/>
              </a:spcAft>
            </a:pPr>
            <a:endParaRPr lang="cs-CZ" dirty="0" smtClean="0"/>
          </a:p>
          <a:p>
            <a:pPr marL="273050" indent="-273050" algn="just">
              <a:spcAft>
                <a:spcPts val="600"/>
              </a:spcAft>
            </a:pPr>
            <a:endParaRPr lang="cs-CZ" dirty="0" smtClean="0"/>
          </a:p>
          <a:p>
            <a:pPr marL="273050" indent="-273050" algn="just">
              <a:spcAft>
                <a:spcPts val="600"/>
              </a:spcAft>
            </a:pPr>
            <a:endParaRPr lang="cs-CZ" dirty="0" smtClean="0"/>
          </a:p>
          <a:p>
            <a:pPr marL="273050" indent="-273050" algn="just">
              <a:spcAft>
                <a:spcPts val="600"/>
              </a:spcAft>
            </a:pPr>
            <a:endParaRPr lang="cs-CZ" dirty="0" smtClean="0"/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Vznik nového státu - Československa</a:t>
            </a:r>
            <a:endParaRPr lang="en-US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58138" cy="566298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28. 10. 1918 byl vyhlášen nový stát, ke kterému se o dva dny později přihlásilo i Slovensko (Martinská deklarace), Podkarpatská Rus byla připojena v průběhu roku 1919</a:t>
            </a:r>
          </a:p>
          <a:p>
            <a:pPr algn="just"/>
            <a:r>
              <a:rPr lang="cs-CZ" dirty="0" smtClean="0"/>
              <a:t>Mezinárodně uznané hranice se všemi sousedními státy mělo ČSR až v roce 1924</a:t>
            </a:r>
          </a:p>
          <a:p>
            <a:pPr algn="just"/>
            <a:r>
              <a:rPr lang="cs-CZ" dirty="0" smtClean="0"/>
              <a:t>Republikánské zřízení kodifikováno v ústavě z 29.2. 1920 (dvoukomorové Národní shromáždění = Poslanecká sněmovna 300 členů + Senát 150 členů)</a:t>
            </a:r>
          </a:p>
          <a:p>
            <a:pPr algn="just"/>
            <a:r>
              <a:rPr lang="cs-CZ" dirty="0" smtClean="0"/>
              <a:t>Předsedou první vlády byl Karel Kramář</a:t>
            </a:r>
          </a:p>
          <a:p>
            <a:pPr algn="just"/>
            <a:r>
              <a:rPr lang="cs-CZ" dirty="0" smtClean="0"/>
              <a:t>Nejvíce pravomocí mělo ministerstvo financí (měnové a finanční otázky, rozhodování o dovozu a vývozu, nostrifikace, zásobování potravinami, státní záruky průmyslovým podnikům, atd.)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Mapa </a:t>
            </a:r>
            <a:r>
              <a:rPr lang="cs-CZ" sz="3200" b="1" u="sng" dirty="0" err="1">
                <a:solidFill>
                  <a:schemeClr val="tx1"/>
                </a:solidFill>
              </a:rPr>
              <a:t>československa</a:t>
            </a:r>
            <a:r>
              <a:rPr lang="cs-CZ" sz="3200" b="1" u="sng" dirty="0">
                <a:solidFill>
                  <a:schemeClr val="tx1"/>
                </a:solidFill>
              </a:rPr>
              <a:t> v roce 1928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8147248" cy="4104455"/>
          </a:xfrm>
        </p:spPr>
      </p:pic>
      <p:sp>
        <p:nvSpPr>
          <p:cNvPr id="5" name="TextovéPole 4"/>
          <p:cNvSpPr txBox="1"/>
          <p:nvPr/>
        </p:nvSpPr>
        <p:spPr>
          <a:xfrm>
            <a:off x="457200" y="5661247"/>
            <a:ext cx="7093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smtClean="0"/>
              <a:t>Zdroj: </a:t>
            </a:r>
            <a:r>
              <a:rPr lang="cs-CZ" sz="1400" i="1" dirty="0" err="1" smtClean="0"/>
              <a:t>Wikpedie</a:t>
            </a:r>
            <a:r>
              <a:rPr lang="cs-CZ" sz="1400" i="1" dirty="0"/>
              <a:t>, dostupné na https://cs.wikipedia.org/wiki/Soubor:Czechoslovakia01_cs.png </a:t>
            </a:r>
            <a:endParaRPr lang="cs-CZ" sz="1400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36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demografie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47260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Svojí rozlohou se ČSR řadilo na 13. místo mezi evropskými státy a počtem obyvatel na 9. místo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Z R-U převzalo Československo cca 21% území a 25% obyvatelstva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Z celkové populace tvořily více než 1/3 národnostní menšiny</a:t>
            </a:r>
          </a:p>
          <a:p>
            <a:pPr>
              <a:spcAft>
                <a:spcPts val="600"/>
              </a:spcAft>
            </a:pPr>
            <a:r>
              <a:rPr lang="cs-CZ" sz="2600" dirty="0"/>
              <a:t>R</a:t>
            </a:r>
            <a:r>
              <a:rPr lang="cs-CZ" sz="2600" dirty="0" smtClean="0"/>
              <a:t>ozdíl u různých ukazatelů hospodářské, technické a sociální úrovně mezi českou a slovenskou částí činil 30 až 70 let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Spojení s českými zeměmi přineslo Slovensku prospěch v oblasti politické, národnostní i kulturní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měnová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Osamostatnění měny a měnová reforma byly jedny z prvních hospodářských opatření nového státu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K měnové odluce došlo na začátku roku 1919, kdy nejdříve došlo k okolkování rakouských bankovek a následně vzniku nové měny, která byla vydávána do oběhu od července 1919 do února 1920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V průběhu měnové reformy stát převzal do svých rukou pobočky Rakousko-Uherské banky na území  ČR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Na měnovou politiku existovaly 2 velmi rozdílné názory:</a:t>
            </a:r>
          </a:p>
          <a:p>
            <a:pPr marL="1071563" indent="-357188">
              <a:lnSpc>
                <a:spcPct val="90000"/>
              </a:lnSpc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cs-CZ" sz="2600" dirty="0" smtClean="0"/>
              <a:t>Deflační koncepce (Rašín)</a:t>
            </a:r>
          </a:p>
          <a:p>
            <a:pPr marL="1071563" indent="-357188">
              <a:lnSpc>
                <a:spcPct val="90000"/>
              </a:lnSpc>
              <a:spcAft>
                <a:spcPts val="600"/>
              </a:spcAft>
              <a:buSzPct val="100000"/>
              <a:buFont typeface="+mj-lt"/>
              <a:buAutoNum type="arabicPeriod"/>
            </a:pPr>
            <a:r>
              <a:rPr lang="cs-CZ" sz="2600" dirty="0" smtClean="0"/>
              <a:t>Stabilizační přístup (Engliš)</a:t>
            </a:r>
          </a:p>
          <a:p>
            <a:pPr>
              <a:spcAft>
                <a:spcPts val="600"/>
              </a:spcAft>
            </a:pPr>
            <a:r>
              <a:rPr lang="cs-CZ" sz="2600" dirty="0"/>
              <a:t>Původním </a:t>
            </a:r>
            <a:r>
              <a:rPr lang="cs-CZ" sz="2600" dirty="0" smtClean="0"/>
              <a:t>záměrem deflační koncepce bylo zadržet až 80% oběživa, ale ve skutečnosti bylo zablokována jen 29%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Než byla v roce 1926 zřízena Národní banka československá byl správou měny pověřen Bankovní úřad ministerstva financí</a:t>
            </a:r>
            <a:endParaRPr lang="cs-CZ" sz="2600" dirty="0"/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2600" dirty="0" smtClean="0"/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měnová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6166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Zásluhou deflační politiky A. Rašína a také díky snaze zachovat únosnou míru deficitu státního rozpočtu se Československu podařilo zabránit hyperinflaci, se kterou se potýkaly měnové systémy okolních zemí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Měnová odluka se také stala účinným nástrojem konkurenčního boje proti rakouskému a maďarskému kapitálu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cs-CZ" sz="2600" dirty="0" smtClean="0"/>
          </a:p>
          <a:p>
            <a:pPr>
              <a:buNone/>
            </a:pPr>
            <a:endParaRPr lang="cs-CZ" sz="2800" b="1" dirty="0" smtClean="0"/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9430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43192" cy="666882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Sociální politika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859216" cy="5565232"/>
          </a:xfrm>
        </p:spPr>
        <p:txBody>
          <a:bodyPr>
            <a:normAutofit fontScale="92500" lnSpcReduction="2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reformy v této oblasti byly výsledkem tlaku zdola, kterému majetné vrstvy ustupovaly  z důvodu obavy ze sociálních revolucí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Sociální politika se měla zaměřovat na slabší a méně majetné vrstvy – již před rokem 1914 existovala v českých zemích výrazná majetková a sociální diferenciace, která se během války ještě více prohloubila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V souvislosti s měnovou reformou byl v roce 1919 proveden </a:t>
            </a:r>
            <a:r>
              <a:rPr lang="cs-CZ" b="1" i="1" dirty="0" smtClean="0"/>
              <a:t>soupis majetku fyzických osob</a:t>
            </a:r>
            <a:r>
              <a:rPr lang="cs-CZ" dirty="0" smtClean="0"/>
              <a:t>, který se stal podkladem pro vyměření jednorázových dávek z majetku a jeho přírůstku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Zákon o obstavení velkostatků (1918), podle kterého podléhaly úřednímu schválení transakce s majetkem velkostatkářů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Uzákonění osmihodinové pracovní doby a šestidenního pracovního týdne (1918)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Uzákonění státních podpor v nezaměstnanosti (1918)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Zajištění péče o válkou postižené osoby (výplata rent)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dirty="0" smtClean="0"/>
              <a:t>Ochrana práce žen a mladistvých </a:t>
            </a:r>
          </a:p>
          <a:p>
            <a:pPr marL="352425" indent="-352425">
              <a:spcAft>
                <a:spcPts val="600"/>
              </a:spcAft>
              <a:defRPr/>
            </a:pPr>
            <a:endParaRPr lang="cs-CZ" dirty="0" smtClean="0"/>
          </a:p>
          <a:p>
            <a:pPr marL="352425" indent="-352425">
              <a:spcAft>
                <a:spcPts val="600"/>
              </a:spcAft>
              <a:defRPr/>
            </a:pPr>
            <a:endParaRPr lang="cs-CZ" dirty="0" smtClean="0"/>
          </a:p>
          <a:p>
            <a:pPr marL="352425" indent="-352425">
              <a:spcAft>
                <a:spcPts val="600"/>
              </a:spcAft>
              <a:buNone/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pozemková reforma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136904" cy="5493224"/>
          </a:xfrm>
        </p:spPr>
        <p:txBody>
          <a:bodyPr>
            <a:normAutofit/>
          </a:bodyPr>
          <a:lstStyle/>
          <a:p>
            <a:r>
              <a:rPr lang="cs-CZ" dirty="0" smtClean="0"/>
              <a:t>Reformy v této oblasti měly směřovat k posílení malého a středního pozemkového vlastnictví a omezení velkostatků</a:t>
            </a:r>
          </a:p>
          <a:p>
            <a:r>
              <a:rPr lang="cs-CZ" dirty="0" smtClean="0"/>
              <a:t>V roce 1918 zemědělská půda z velké části připadala šlechtě a církvi a velkostatky fungovaly na základě pozůstatků feudalismu</a:t>
            </a:r>
          </a:p>
          <a:p>
            <a:r>
              <a:rPr lang="cs-CZ" dirty="0" smtClean="0"/>
              <a:t>Sestávala z několika zákonů, které vešly v platnost v letech 1919-1920 (Záborový zákon, Náhradový zákon, Přídělový zákon, který řešil příděl půdy novým nabyvatelům)</a:t>
            </a:r>
          </a:p>
          <a:p>
            <a:r>
              <a:rPr lang="cs-CZ" dirty="0" smtClean="0"/>
              <a:t>K provádění reformy byl ustanoven Státní pozemkový úřad</a:t>
            </a:r>
          </a:p>
          <a:p>
            <a:r>
              <a:rPr lang="cs-CZ" dirty="0" smtClean="0"/>
              <a:t>Cíle reformy byly </a:t>
            </a:r>
            <a:r>
              <a:rPr lang="cs-CZ" b="1" i="1" dirty="0" smtClean="0"/>
              <a:t>politické</a:t>
            </a:r>
            <a:r>
              <a:rPr lang="cs-CZ" dirty="0" smtClean="0"/>
              <a:t> (uklidnit venkov, upevnit vliv agrární strany) a </a:t>
            </a:r>
            <a:r>
              <a:rPr lang="cs-CZ" b="1" i="1" dirty="0" smtClean="0"/>
              <a:t>ekonomické </a:t>
            </a:r>
            <a:r>
              <a:rPr lang="cs-CZ" dirty="0" smtClean="0"/>
              <a:t>(posílit produktivní hospodaření, zvýšit přídělem půdy životní standard rolníků, podpořit modernizaci výroby)</a:t>
            </a:r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1459</TotalTime>
  <Words>1281</Words>
  <Application>Microsoft Office PowerPoint</Application>
  <PresentationFormat>Předvádění na obrazovce (4:3)</PresentationFormat>
  <Paragraphs>97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Wingdings 2</vt:lpstr>
      <vt:lpstr>Arkýř</vt:lpstr>
      <vt:lpstr>Hospodářsko-politický vývoj československé ekonomiky v letech 1918 - 1922</vt:lpstr>
      <vt:lpstr>Jak si vedly české země a slovensko  v rámci rakouska-uherska před 1.sv</vt:lpstr>
      <vt:lpstr>Vznik nového státu - Československa</vt:lpstr>
      <vt:lpstr>Mapa československa v roce 1928</vt:lpstr>
      <vt:lpstr>demografie</vt:lpstr>
      <vt:lpstr>měnová reforma</vt:lpstr>
      <vt:lpstr>měnová reforma</vt:lpstr>
      <vt:lpstr>Sociální politika</vt:lpstr>
      <vt:lpstr>pozemková reforma</vt:lpstr>
      <vt:lpstr>Konsolidace ekonomiky</vt:lpstr>
      <vt:lpstr>Nostrifikace akciových společností</vt:lpstr>
      <vt:lpstr>vnější ekonomické vztahy</vt:lpstr>
      <vt:lpstr>ústup od řízeného hospodářství a cesta k prosperitě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146</cp:revision>
  <cp:lastPrinted>2021-03-03T01:33:39Z</cp:lastPrinted>
  <dcterms:created xsi:type="dcterms:W3CDTF">2015-02-19T14:22:13Z</dcterms:created>
  <dcterms:modified xsi:type="dcterms:W3CDTF">2021-03-17T10:29:33Z</dcterms:modified>
</cp:coreProperties>
</file>