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519BA79-681C-4BFD-B959-0F25E4A998F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F04A9F-EEFB-448F-8222-48D1E7A5F577}" type="datetimeFigureOut">
              <a:rPr lang="cs-CZ" smtClean="0"/>
              <a:t>17.03.2021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Teze hospodářské strategie ČR 2020-2030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Marta </a:t>
            </a:r>
            <a:r>
              <a:rPr lang="cs-CZ" dirty="0" err="1" smtClean="0"/>
              <a:t>Mütherová</a:t>
            </a:r>
            <a:endParaRPr lang="cs-CZ" dirty="0" smtClean="0"/>
          </a:p>
          <a:p>
            <a:r>
              <a:rPr lang="cs-CZ" dirty="0" smtClean="0"/>
              <a:t>Hospodářská politika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postup realizace Národní hospodářské strategie 2030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původně měla být strategie představena na podzim 2020</a:t>
            </a:r>
          </a:p>
          <a:p>
            <a:endParaRPr lang="cs-CZ" dirty="0" smtClean="0"/>
          </a:p>
          <a:p>
            <a:r>
              <a:rPr lang="cs-CZ" dirty="0" smtClean="0"/>
              <a:t>zpracována Ministerstvem průmyslu, obchodu a dopravy ve spolupráci s Národní ekonomickou radou vlády </a:t>
            </a:r>
          </a:p>
          <a:p>
            <a:endParaRPr lang="cs-CZ" dirty="0" smtClean="0"/>
          </a:p>
          <a:p>
            <a:r>
              <a:rPr lang="cs-CZ" dirty="0" smtClean="0"/>
              <a:t>ve finále se kvůli pandemii vypracování zpomalilo a v tuhle chvíli by měla být zpracována minimálně na 70%, zveřejněna v následujících měsících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1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 smtClean="0"/>
              <a:t>Teze hospodářské strategie 2030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Dostupné </a:t>
            </a:r>
            <a:r>
              <a:rPr lang="cs-CZ" dirty="0"/>
              <a:t>z: https://ipodpora.odbory.info/soubory/uploads/Teze_Hospod%c3%a1%c5%99sk%c3%a9_strategie_2020_.pdf</a:t>
            </a:r>
            <a:endParaRPr lang="cs-CZ" dirty="0" smtClean="0"/>
          </a:p>
          <a:p>
            <a:r>
              <a:rPr lang="cs-CZ" i="1" dirty="0" smtClean="0"/>
              <a:t>Konkurenceschopnost ČR</a:t>
            </a:r>
            <a:r>
              <a:rPr lang="cs-CZ" dirty="0" smtClean="0"/>
              <a:t>. </a:t>
            </a:r>
            <a:r>
              <a:rPr lang="cs-CZ" dirty="0"/>
              <a:t>Dostupné z: http://reports.weforum.org/global-competitiveness-report-2019/economy-profiles/#</a:t>
            </a:r>
            <a:r>
              <a:rPr lang="cs-CZ" dirty="0" smtClean="0"/>
              <a:t>economy=CZE</a:t>
            </a:r>
            <a:endParaRPr lang="cs-CZ" dirty="0"/>
          </a:p>
          <a:p>
            <a:r>
              <a:rPr lang="cs-CZ" i="1" dirty="0" smtClean="0"/>
              <a:t>Inovační strategie ČR 2019. </a:t>
            </a:r>
            <a:r>
              <a:rPr lang="cs-CZ" dirty="0"/>
              <a:t>Dostupné z: https://www.countryforfuture.com/#pilire</a:t>
            </a:r>
            <a:endParaRPr lang="cs-CZ" i="1" dirty="0" smtClean="0"/>
          </a:p>
          <a:p>
            <a:r>
              <a:rPr lang="cs-CZ" i="1" dirty="0" smtClean="0"/>
              <a:t>Síť 5G. </a:t>
            </a:r>
            <a:r>
              <a:rPr lang="cs-CZ" dirty="0"/>
              <a:t>Dostupné z: https://zpravy.aktualne.cz/ekonomika/bezpecnost-site-5g-co-si-sami-neuchranime-je-v-ohrozeni/r~8738a046f73511e9ac60ac1f6b220ee8</a:t>
            </a:r>
            <a:r>
              <a:rPr lang="cs-CZ" dirty="0" smtClean="0"/>
              <a:t>/</a:t>
            </a:r>
          </a:p>
          <a:p>
            <a:r>
              <a:rPr lang="cs-CZ" i="1" dirty="0" err="1" smtClean="0"/>
              <a:t>SmartCity</a:t>
            </a:r>
            <a:r>
              <a:rPr lang="cs-CZ" i="1" dirty="0" smtClean="0"/>
              <a:t>. </a:t>
            </a:r>
            <a:r>
              <a:rPr lang="cs-CZ" dirty="0"/>
              <a:t>Dostupné z</a:t>
            </a:r>
            <a:r>
              <a:rPr lang="cs-CZ" dirty="0" smtClean="0"/>
              <a:t>: http</a:t>
            </a:r>
            <a:r>
              <a:rPr lang="cs-CZ" dirty="0"/>
              <a:t>://service.ihned.cz/smartcity/</a:t>
            </a:r>
            <a:endParaRPr lang="cs-CZ" i="1" dirty="0"/>
          </a:p>
          <a:p>
            <a:r>
              <a:rPr lang="cs-CZ" i="1" dirty="0" smtClean="0"/>
              <a:t>Příprava hospodářské strategie. </a:t>
            </a:r>
            <a:r>
              <a:rPr lang="cs-CZ" dirty="0"/>
              <a:t>Dostupné z: https://vedavyzkum.cz/politika-vyzkumu-a-vyvoje/politika-vyzkumu-a-vyvoje/pripravuje-se-hospodarska-strategie-pro-nadchazejici-desetileti</a:t>
            </a:r>
            <a:endParaRPr lang="cs-CZ" i="1" dirty="0" smtClean="0"/>
          </a:p>
          <a:p>
            <a:r>
              <a:rPr lang="cs-CZ" i="1" dirty="0" smtClean="0"/>
              <a:t>Živnostenský balíček. </a:t>
            </a:r>
            <a:r>
              <a:rPr lang="cs-CZ" dirty="0" smtClean="0"/>
              <a:t>Dostupné z: https</a:t>
            </a:r>
            <a:r>
              <a:rPr lang="cs-CZ" dirty="0"/>
              <a:t>://www.zivnostensky-balicek.cz/</a:t>
            </a:r>
          </a:p>
        </p:txBody>
      </p:sp>
    </p:spTree>
    <p:extLst>
      <p:ext uri="{BB962C8B-B14F-4D97-AF65-F5344CB8AC3E}">
        <p14:creationId xmlns:p14="http://schemas.microsoft.com/office/powerpoint/2010/main" val="31543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Výchozí situace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esítky strategických dokumentů</a:t>
            </a:r>
          </a:p>
          <a:p>
            <a:pPr lvl="1"/>
            <a:r>
              <a:rPr lang="cs-CZ" dirty="0" smtClean="0"/>
              <a:t>tvořeny spíše izolovaně na jednotlivých ministerstvech nebo v rámci časového období jedné vlády</a:t>
            </a:r>
          </a:p>
          <a:p>
            <a:r>
              <a:rPr lang="cs-CZ" dirty="0" smtClean="0"/>
              <a:t>Inovační strategie ČR 2019</a:t>
            </a:r>
          </a:p>
          <a:p>
            <a:pPr lvl="1"/>
            <a:r>
              <a:rPr lang="cs-CZ" dirty="0" smtClean="0"/>
              <a:t>zcela změnila priority ČR a sjednotila postup rozhodujících institucí v oblasti podpory výzkumu, vývoje a inovací</a:t>
            </a:r>
          </a:p>
          <a:p>
            <a:pPr lvl="1"/>
            <a:r>
              <a:rPr lang="cs-CZ" dirty="0" smtClean="0"/>
              <a:t>prostředí pro rozjezd </a:t>
            </a:r>
            <a:r>
              <a:rPr lang="cs-CZ" dirty="0" err="1" smtClean="0"/>
              <a:t>startupů</a:t>
            </a:r>
            <a:endParaRPr lang="cs-CZ" dirty="0" smtClean="0"/>
          </a:p>
          <a:p>
            <a:pPr lvl="1"/>
            <a:r>
              <a:rPr lang="cs-CZ" dirty="0" smtClean="0"/>
              <a:t>propojení se systémem vzdělávání, polytechnická výuka na všech školských stupních</a:t>
            </a:r>
            <a:endParaRPr lang="cs-CZ" dirty="0"/>
          </a:p>
          <a:p>
            <a:pPr lvl="1"/>
            <a:r>
              <a:rPr lang="cs-CZ" dirty="0" smtClean="0"/>
              <a:t>Pilíře + Co se povedlo (Pojízdná učebna seznámí žáky z celého Česka s technikou a technologiemi, Rostoucí výdaje na </a:t>
            </a:r>
            <a:r>
              <a:rPr lang="cs-CZ" dirty="0" err="1" smtClean="0"/>
              <a:t>VaV</a:t>
            </a:r>
            <a:r>
              <a:rPr lang="cs-CZ" dirty="0" smtClean="0"/>
              <a:t> čtyři roky po sobě – 2019 +9 %, 112 mld. </a:t>
            </a:r>
            <a:r>
              <a:rPr lang="cs-CZ" dirty="0"/>
              <a:t>Kč) </a:t>
            </a:r>
            <a:r>
              <a:rPr lang="cs-CZ" sz="1600" dirty="0"/>
              <a:t>https://www.countryforfuture.com/</a:t>
            </a:r>
            <a:endParaRPr lang="cs-CZ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 r="80439" b="74792"/>
          <a:stretch/>
        </p:blipFill>
        <p:spPr bwMode="auto">
          <a:xfrm>
            <a:off x="5607086" y="332656"/>
            <a:ext cx="3141378" cy="11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teze hospodářské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cs-CZ" sz="2400" i="1" dirty="0" smtClean="0"/>
              <a:t>„Cílem tohoto dokumentu je formulovat teze hospodářské strategie .. nikoliv ve smyslu tvorby nových dokumentů, ale naopak ve snaze pracovat s tím, co již bylo vytvořeno a k tomu přidat nezbytné.“</a:t>
            </a:r>
          </a:p>
          <a:p>
            <a:pPr marL="0" indent="0" algn="ctr">
              <a:buNone/>
            </a:pPr>
            <a:r>
              <a:rPr lang="cs-CZ" sz="2000" dirty="0" smtClean="0"/>
              <a:t>(Havlíček K., Teze Hospodářské strategie ČR 2020-2030, s. 3)</a:t>
            </a:r>
          </a:p>
          <a:p>
            <a:endParaRPr lang="cs-CZ" sz="2400" dirty="0"/>
          </a:p>
          <a:p>
            <a:r>
              <a:rPr lang="cs-CZ" sz="2400" dirty="0" smtClean="0"/>
              <a:t>Cíle </a:t>
            </a:r>
            <a:r>
              <a:rPr lang="cs-CZ" sz="2400" dirty="0" err="1" smtClean="0"/>
              <a:t>hosp</a:t>
            </a:r>
            <a:r>
              <a:rPr lang="cs-CZ" sz="2400" dirty="0" smtClean="0"/>
              <a:t>. strategie:</a:t>
            </a:r>
          </a:p>
          <a:p>
            <a:pPr lvl="1"/>
            <a:r>
              <a:rPr lang="cs-CZ" dirty="0" smtClean="0"/>
              <a:t>posunutí </a:t>
            </a:r>
            <a:r>
              <a:rPr lang="cs-CZ" dirty="0" smtClean="0"/>
              <a:t>ČR do roku 2030 mezi 20 nejkonkurenceschopnějších ekonomik světa podle žebříčku Světového ekonomického </a:t>
            </a:r>
            <a:r>
              <a:rPr lang="cs-CZ" dirty="0" smtClean="0"/>
              <a:t>fóra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ropojení politiky fiskální, měnové, mzdové a sociální s vývojem reálné ekonomiky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3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hospodářské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Metrika indexu konkurenceschopnosti WEF</a:t>
            </a:r>
          </a:p>
          <a:p>
            <a:r>
              <a:rPr lang="cs-CZ" dirty="0" smtClean="0"/>
              <a:t>Propojení s klíčovými dokumenty</a:t>
            </a:r>
          </a:p>
          <a:p>
            <a:r>
              <a:rPr lang="cs-CZ" dirty="0" smtClean="0"/>
              <a:t>Návrh pilířů hospodářské </a:t>
            </a:r>
            <a:r>
              <a:rPr lang="cs-CZ" dirty="0"/>
              <a:t>strategie</a:t>
            </a:r>
          </a:p>
          <a:p>
            <a:pPr lvl="1"/>
            <a:r>
              <a:rPr lang="cs-CZ" dirty="0" smtClean="0"/>
              <a:t>Pilíř </a:t>
            </a:r>
            <a:r>
              <a:rPr lang="cs-CZ" dirty="0" smtClean="0"/>
              <a:t>1: průmysl, stavebnictví a suroviny</a:t>
            </a:r>
          </a:p>
          <a:p>
            <a:pPr lvl="1"/>
            <a:r>
              <a:rPr lang="cs-CZ" dirty="0" smtClean="0"/>
              <a:t>Pilíř 2: doprava</a:t>
            </a:r>
          </a:p>
          <a:p>
            <a:pPr lvl="1"/>
            <a:r>
              <a:rPr lang="cs-CZ" dirty="0" smtClean="0"/>
              <a:t>Pilíř 3: energetika</a:t>
            </a:r>
          </a:p>
          <a:p>
            <a:pPr lvl="1"/>
            <a:r>
              <a:rPr lang="cs-CZ" dirty="0" smtClean="0"/>
              <a:t>Pilíř 4: vzdělávání a trh práce</a:t>
            </a:r>
          </a:p>
          <a:p>
            <a:pPr lvl="1"/>
            <a:r>
              <a:rPr lang="cs-CZ" dirty="0" smtClean="0"/>
              <a:t>Pilíř 5: podnikání a obchod</a:t>
            </a:r>
          </a:p>
          <a:p>
            <a:pPr lvl="1"/>
            <a:r>
              <a:rPr lang="cs-CZ" dirty="0" smtClean="0"/>
              <a:t>Pilíř 6: výzkum, vývoj, inovace a digitalizace</a:t>
            </a:r>
          </a:p>
          <a:p>
            <a:pPr lvl="1"/>
            <a:r>
              <a:rPr lang="cs-CZ" dirty="0" smtClean="0"/>
              <a:t>Pilíř 7: regiony, krajina a zemědělství</a:t>
            </a:r>
          </a:p>
          <a:p>
            <a:pPr lvl="1"/>
            <a:r>
              <a:rPr lang="cs-CZ" dirty="0" smtClean="0"/>
              <a:t>Pilíř 8: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8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Pilíř 2: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úroveň silniční infrastruktury ČR je jedna z nejhorších v EU (WEF)</a:t>
            </a:r>
          </a:p>
          <a:p>
            <a:r>
              <a:rPr lang="cs-CZ" sz="2400" dirty="0" smtClean="0"/>
              <a:t>jedna z nejhustších žel. sítí na světě, neefektivní, přepravuje se po žel. pouze 27 % zboží</a:t>
            </a:r>
          </a:p>
          <a:p>
            <a:r>
              <a:rPr lang="cs-CZ" sz="2400" dirty="0" smtClean="0"/>
              <a:t>napojení ČR na systém vysokorychlostní  železniční dopravy a vodních cest v Evropě</a:t>
            </a:r>
          </a:p>
          <a:p>
            <a:r>
              <a:rPr lang="cs-CZ" sz="2400" dirty="0" smtClean="0"/>
              <a:t>podpora nízkouhlíkové mobility, alternativní druhů dopravy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29435" r="71069" b="20208"/>
          <a:stretch/>
        </p:blipFill>
        <p:spPr bwMode="auto">
          <a:xfrm>
            <a:off x="4932040" y="1484784"/>
            <a:ext cx="402180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Pilíř 5: Podnikání a obchod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r>
              <a:rPr lang="cs-CZ" dirty="0" smtClean="0"/>
              <a:t>ČR má jeden z nejvyšších podílů živnostníků na obyv. v EU, kteří tvoří základ kvalitní obslužnosti měst a obcí</a:t>
            </a:r>
          </a:p>
          <a:p>
            <a:r>
              <a:rPr lang="cs-CZ" dirty="0" smtClean="0"/>
              <a:t>Živnostenský balíček https://www.zivnostensky-balicek.cz/</a:t>
            </a:r>
          </a:p>
          <a:p>
            <a:r>
              <a:rPr lang="cs-CZ" dirty="0" smtClean="0"/>
              <a:t>podpora rodinných podniků, podnikání na venkově a drobného obchodu </a:t>
            </a: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(</a:t>
            </a:r>
            <a:r>
              <a:rPr lang="cs-CZ" dirty="0" smtClean="0"/>
              <a:t>MPO – zvýhodněné bankovní úvěry, bezúročné půjčky, podpora státu, zvýhodněné záruky)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Pilíř 6: Výzkum, vývoj, inovace a digitalizace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předpoklady položila Inovační strategie ČR</a:t>
            </a:r>
          </a:p>
          <a:p>
            <a:pPr lvl="1"/>
            <a:r>
              <a:rPr lang="cs-CZ" sz="2000" dirty="0" smtClean="0"/>
              <a:t>cíle v oblasti financování a hodnocení výzkumu, budování chytré infrastruktury a digitalizace ekonomiky</a:t>
            </a:r>
          </a:p>
          <a:p>
            <a:r>
              <a:rPr lang="cs-CZ" sz="2400" dirty="0" smtClean="0"/>
              <a:t>digitalizace ekonomiky</a:t>
            </a:r>
          </a:p>
          <a:p>
            <a:pPr lvl="1"/>
            <a:r>
              <a:rPr lang="cs-CZ" sz="2000" dirty="0" smtClean="0"/>
              <a:t>klíčové je rychle připojení na internet a přechod na 5G (uživatelé internetu vygenerují denně 5 mld. GB dat = velká porce informací)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25417" r="53968" b="15524"/>
          <a:stretch/>
        </p:blipFill>
        <p:spPr bwMode="auto">
          <a:xfrm>
            <a:off x="4572000" y="1628986"/>
            <a:ext cx="4419600" cy="432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Pilíř 7: Regiony, krajina a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791" y="1623797"/>
            <a:ext cx="4402832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vyvážený rozvoj a konvergence regionů</a:t>
            </a:r>
          </a:p>
          <a:p>
            <a:r>
              <a:rPr lang="cs-CZ" dirty="0" smtClean="0"/>
              <a:t>inovativní přístupy v souladu se </a:t>
            </a:r>
            <a:r>
              <a:rPr lang="cs-CZ" dirty="0" err="1" smtClean="0"/>
              <a:t>SmartCity</a:t>
            </a:r>
            <a:endParaRPr lang="cs-CZ" dirty="0" smtClean="0"/>
          </a:p>
          <a:p>
            <a:pPr lvl="1"/>
            <a:r>
              <a:rPr lang="cs-CZ" i="1" dirty="0"/>
              <a:t>„Inteligentní </a:t>
            </a:r>
            <a:r>
              <a:rPr lang="cs-CZ" i="1" dirty="0" smtClean="0"/>
              <a:t>město je </a:t>
            </a:r>
            <a:r>
              <a:rPr lang="cs-CZ" i="1" dirty="0"/>
              <a:t>jedním z konceptů uplatnění principů udržitelného rozvoje do organizace města, který se opírá o využití moderních technologií s cílem zlepšit kvalitu života a zefektivnit správu věcí veřejných</a:t>
            </a:r>
            <a:r>
              <a:rPr lang="cs-CZ" i="1" dirty="0" smtClean="0"/>
              <a:t>.“</a:t>
            </a:r>
          </a:p>
          <a:p>
            <a:pPr marL="411480" lvl="1" indent="0">
              <a:buNone/>
            </a:pPr>
            <a:r>
              <a:rPr lang="cs-CZ" dirty="0" smtClean="0"/>
              <a:t>(Metodika </a:t>
            </a:r>
            <a:r>
              <a:rPr lang="cs-CZ" dirty="0"/>
              <a:t>Konceptu inteligentních měst, Ministerstvo pro místní rozvoj ČR, </a:t>
            </a:r>
            <a:r>
              <a:rPr lang="cs-CZ" dirty="0" smtClean="0"/>
              <a:t>2015)</a:t>
            </a:r>
          </a:p>
          <a:p>
            <a:r>
              <a:rPr lang="cs-CZ" dirty="0" smtClean="0"/>
              <a:t>koncept chytré krajiny a chytrého zemědělství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28542" r="57716" b="14718"/>
          <a:stretch/>
        </p:blipFill>
        <p:spPr bwMode="auto">
          <a:xfrm>
            <a:off x="4652657" y="2026906"/>
            <a:ext cx="4311831" cy="39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Pozice ČR v mezinárodním srovnání (WEF)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7708" r="17891" b="10081"/>
          <a:stretch/>
        </p:blipFill>
        <p:spPr bwMode="auto">
          <a:xfrm>
            <a:off x="323528" y="1575619"/>
            <a:ext cx="8534400" cy="52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328</TotalTime>
  <Words>640</Words>
  <Application>Microsoft Office PowerPoint</Application>
  <PresentationFormat>Předvádění na obrazovce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Sousedství</vt:lpstr>
      <vt:lpstr>Teze hospodářské strategie ČR 2020-2030</vt:lpstr>
      <vt:lpstr>Výchozí situace v ČR</vt:lpstr>
      <vt:lpstr>Cíle teze hospodářské strategie</vt:lpstr>
      <vt:lpstr>Základy hospodářské strategie</vt:lpstr>
      <vt:lpstr>Pilíř 2: Doprava</vt:lpstr>
      <vt:lpstr>Pilíř 5: Podnikání a obchod</vt:lpstr>
      <vt:lpstr>Pilíř 6: Výzkum, vývoj, inovace a digitalizace</vt:lpstr>
      <vt:lpstr>Pilíř 7: Regiony, krajina a zemědělství</vt:lpstr>
      <vt:lpstr>Pozice ČR v mezinárodním srovnání (WEF)</vt:lpstr>
      <vt:lpstr>Další postup realizace Národní hospodářské strategie 2030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Sáša</dc:creator>
  <cp:lastModifiedBy>Sáša</cp:lastModifiedBy>
  <cp:revision>24</cp:revision>
  <dcterms:created xsi:type="dcterms:W3CDTF">2021-03-16T08:21:07Z</dcterms:created>
  <dcterms:modified xsi:type="dcterms:W3CDTF">2021-03-17T08:01:58Z</dcterms:modified>
</cp:coreProperties>
</file>