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497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9100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7770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0647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1335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80413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2124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747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5760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9722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8884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037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225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991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827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474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91BC5-BB5C-485C-BF35-70F99FD6A9FB}" type="datetimeFigureOut">
              <a:rPr lang="sk-SK" smtClean="0"/>
              <a:t>21. 4. 2021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439BEA9-44FB-4B76-BA90-352D8E13BAC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720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CB75E7D-926C-4986-87FE-7C3B6B0D2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Starnutie obyvateľstva na Slovensku a jeho dopad na verejné výdavky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FC4D201B-C37E-41C4-9415-2FC256F283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39225" y="5030788"/>
            <a:ext cx="3048000" cy="1655762"/>
          </a:xfrm>
        </p:spPr>
        <p:txBody>
          <a:bodyPr/>
          <a:lstStyle/>
          <a:p>
            <a:r>
              <a:rPr lang="sk-SK" dirty="0"/>
              <a:t>Peter Sič</a:t>
            </a:r>
          </a:p>
          <a:p>
            <a:r>
              <a:rPr lang="sk-SK" dirty="0"/>
              <a:t>BAN</a:t>
            </a:r>
          </a:p>
          <a:p>
            <a:r>
              <a:rPr lang="sk-SK" dirty="0"/>
              <a:t>21.4.2021</a:t>
            </a:r>
          </a:p>
        </p:txBody>
      </p:sp>
    </p:spTree>
    <p:extLst>
      <p:ext uri="{BB962C8B-B14F-4D97-AF65-F5344CB8AC3E}">
        <p14:creationId xmlns:p14="http://schemas.microsoft.com/office/powerpoint/2010/main" val="754629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C46906C-9291-4BEA-8136-E577E03B3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Existujú efektívne riešenia 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0115EF5D-1252-4E6D-A40A-CAA418BCB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  <a:p>
            <a:r>
              <a:rPr lang="sk-SK" dirty="0"/>
              <a:t>Využívanie iných zdrojov na financovanie dôchodkových dávok</a:t>
            </a:r>
          </a:p>
          <a:p>
            <a:r>
              <a:rPr lang="sk-SK" dirty="0"/>
              <a:t>Zamedzenie zneužívania predčasného dôchodku</a:t>
            </a:r>
          </a:p>
          <a:p>
            <a:r>
              <a:rPr lang="sk-SK" dirty="0"/>
              <a:t>Zníženie dôchodkových dávok</a:t>
            </a:r>
          </a:p>
          <a:p>
            <a:r>
              <a:rPr lang="sk-SK" dirty="0"/>
              <a:t>Efektívnejšia dlhodobá starostlivosť, aktívne starnutie</a:t>
            </a:r>
          </a:p>
          <a:p>
            <a:r>
              <a:rPr lang="sk-SK" dirty="0"/>
              <a:t>Orientácia na služby miesto priemyslu ( riziko robotizácie )</a:t>
            </a:r>
          </a:p>
        </p:txBody>
      </p:sp>
    </p:spTree>
    <p:extLst>
      <p:ext uri="{BB962C8B-B14F-4D97-AF65-F5344CB8AC3E}">
        <p14:creationId xmlns:p14="http://schemas.microsoft.com/office/powerpoint/2010/main" val="3364159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692E109-138F-4CC7-A697-903649339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              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A2ACF6CC-F406-4786-8CFF-5391A39A4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8" y="1276350"/>
            <a:ext cx="10817224" cy="4634872"/>
          </a:xfrm>
        </p:spPr>
        <p:txBody>
          <a:bodyPr/>
          <a:lstStyle/>
          <a:p>
            <a:pPr marL="0" indent="0">
              <a:buNone/>
            </a:pPr>
            <a:r>
              <a:rPr lang="sk-SK" dirty="0"/>
              <a:t>                                      </a:t>
            </a:r>
            <a:r>
              <a:rPr lang="sk-SK" sz="3600" dirty="0"/>
              <a:t>Ďakujem za pozornosť </a:t>
            </a:r>
            <a:r>
              <a:rPr lang="sk-SK" sz="3600" dirty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                                    </a:t>
            </a:r>
            <a:endParaRPr lang="sk-SK" sz="3600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xmlns="" id="{FA9E58E2-4A0C-4442-94AF-E26D78AB9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475" y="2341340"/>
            <a:ext cx="5438396" cy="389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01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F63675F-1FF8-4901-887B-AF0D44C99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Demografia vo všeobecnosti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F99B8F58-5A36-42D9-A58E-001AFDFF5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Štruktúra obyvateľstva podľa veku</a:t>
            </a:r>
          </a:p>
          <a:p>
            <a:r>
              <a:rPr lang="sk-SK" dirty="0"/>
              <a:t>Demografické starnutie a jeho príčiny</a:t>
            </a:r>
          </a:p>
          <a:p>
            <a:r>
              <a:rPr lang="sk-SK" dirty="0"/>
              <a:t>Starnutie populácie Slovenska</a:t>
            </a:r>
          </a:p>
          <a:p>
            <a:r>
              <a:rPr lang="sk-SK" dirty="0"/>
              <a:t>Demografické projekcie a ich dôležitosť</a:t>
            </a:r>
          </a:p>
        </p:txBody>
      </p:sp>
    </p:spTree>
    <p:extLst>
      <p:ext uri="{BB962C8B-B14F-4D97-AF65-F5344CB8AC3E}">
        <p14:creationId xmlns:p14="http://schemas.microsoft.com/office/powerpoint/2010/main" val="3276578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F5750C-C127-491C-829C-C9B4D0EF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Vplyv starnutia spoločnosti na verejné výdavky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8BA5A7C3-752B-45BF-80D5-00D8D0CFD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Spoločenské dopady starnutia</a:t>
            </a:r>
          </a:p>
          <a:p>
            <a:r>
              <a:rPr lang="sk-SK" dirty="0"/>
              <a:t>Ekonomický rast</a:t>
            </a:r>
          </a:p>
          <a:p>
            <a:r>
              <a:rPr lang="sk-SK" dirty="0"/>
              <a:t>Aktívne starnutie</a:t>
            </a:r>
          </a:p>
          <a:p>
            <a:r>
              <a:rPr lang="sk-SK" dirty="0"/>
              <a:t>Strieborná ekonomika</a:t>
            </a:r>
          </a:p>
        </p:txBody>
      </p:sp>
    </p:spTree>
    <p:extLst>
      <p:ext uri="{BB962C8B-B14F-4D97-AF65-F5344CB8AC3E}">
        <p14:creationId xmlns:p14="http://schemas.microsoft.com/office/powerpoint/2010/main" val="294764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A0339F-F723-4D5A-8A5E-D4FD30445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Spoločenské dopady starnutia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8038F150-F00C-4ABF-A943-BFA16A3CB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Dôchodkové poistenie ( nárast </a:t>
            </a:r>
            <a:r>
              <a:rPr lang="sk-SK" dirty="0" err="1"/>
              <a:t>podieľu</a:t>
            </a:r>
            <a:r>
              <a:rPr lang="sk-SK" dirty="0"/>
              <a:t> výdavkov od r.2020 do 2070 o 1,2 </a:t>
            </a:r>
            <a:r>
              <a:rPr lang="sk-SK" dirty="0" err="1"/>
              <a:t>p.b</a:t>
            </a:r>
            <a:r>
              <a:rPr lang="sk-SK" dirty="0"/>
              <a:t>. HDP )</a:t>
            </a:r>
          </a:p>
          <a:p>
            <a:r>
              <a:rPr lang="sk-SK" dirty="0"/>
              <a:t>Zdravotná starostlivosť ( nárast </a:t>
            </a:r>
            <a:r>
              <a:rPr lang="sk-SK" dirty="0" err="1"/>
              <a:t>podieľu</a:t>
            </a:r>
            <a:r>
              <a:rPr lang="sk-SK" dirty="0"/>
              <a:t> výdavkov od r.2020 do 2070 o 1,6 </a:t>
            </a:r>
            <a:r>
              <a:rPr lang="sk-SK" dirty="0" err="1"/>
              <a:t>p.b</a:t>
            </a:r>
            <a:r>
              <a:rPr lang="sk-SK" dirty="0"/>
              <a:t>. HDP )</a:t>
            </a:r>
          </a:p>
          <a:p>
            <a:r>
              <a:rPr lang="sk-SK" dirty="0"/>
              <a:t>Dlhodobá starostlivosť ( nárast </a:t>
            </a:r>
            <a:r>
              <a:rPr lang="sk-SK" dirty="0" err="1"/>
              <a:t>podieľu</a:t>
            </a:r>
            <a:r>
              <a:rPr lang="sk-SK" dirty="0"/>
              <a:t> výdavkov od r.2020 do 2070 o 0,6 </a:t>
            </a:r>
            <a:r>
              <a:rPr lang="sk-SK" dirty="0" err="1"/>
              <a:t>p.b</a:t>
            </a:r>
            <a:r>
              <a:rPr lang="sk-SK" dirty="0"/>
              <a:t>. )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4905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F4A083-71EC-4F6A-BAA4-5FB3FE883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Demografická situácia v SR 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F017224C-3391-49C8-959A-C9841EA92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62100"/>
            <a:ext cx="8915400" cy="4349122"/>
          </a:xfrm>
        </p:spPr>
        <p:txBody>
          <a:bodyPr/>
          <a:lstStyle/>
          <a:p>
            <a:r>
              <a:rPr lang="sk-SK" dirty="0"/>
              <a:t>Rok 1948 : 3 446 009 obyvateľov</a:t>
            </a:r>
          </a:p>
          <a:p>
            <a:r>
              <a:rPr lang="sk-SK" dirty="0"/>
              <a:t>Rok 2020 : 5 450 221 obyvateľov</a:t>
            </a:r>
          </a:p>
          <a:p>
            <a:r>
              <a:rPr lang="sk-SK" dirty="0"/>
              <a:t>Rok 2070 : cca 5 000 000 obyvateľov</a:t>
            </a:r>
          </a:p>
          <a:p>
            <a:endParaRPr lang="sk-SK" dirty="0"/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xmlns="" id="{C483F591-ED87-4A19-ABEC-A71E3FED8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6850" y="2748150"/>
            <a:ext cx="6546182" cy="391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47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34174B-F908-445F-949D-C6FF32426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Počet obyvateľov vo veku do 1 roka </a:t>
            </a:r>
          </a:p>
        </p:txBody>
      </p:sp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xmlns="" id="{9CC26440-A850-4887-BEFD-A40D896670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34037" y="1701995"/>
            <a:ext cx="8899020" cy="4531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45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C09578-4FEA-4CBC-88F6-0749EA43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Ekonomický pohľad na populačný vývoj v SR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9753D6E6-1B18-49D8-9259-C0A011B72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38325"/>
            <a:ext cx="8915400" cy="4072897"/>
          </a:xfrm>
        </p:spPr>
        <p:txBody>
          <a:bodyPr/>
          <a:lstStyle/>
          <a:p>
            <a:r>
              <a:rPr lang="sk-SK" dirty="0"/>
              <a:t>Dôležitá je veková štruktúra obyvateľstva, resp. ekonomicky aktívne obyvateľstvo</a:t>
            </a:r>
          </a:p>
          <a:p>
            <a:r>
              <a:rPr lang="sk-SK" dirty="0"/>
              <a:t>Predpokladáme, že do roku 2070 budú ľudia vo veku 65 rokov a viac tvoriť 1/3 obyvateľstva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xmlns="" id="{839984D5-EC2D-49C5-89B3-E5D2DCCF0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9575" y="3160295"/>
            <a:ext cx="7134225" cy="3552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192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BB975FF-936D-4F08-930A-B47AB94C5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 Odchod do dôchodku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B84F61D7-8FD2-447C-B804-3D95F8BDD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76375"/>
            <a:ext cx="8915400" cy="4434847"/>
          </a:xfrm>
        </p:spPr>
        <p:txBody>
          <a:bodyPr/>
          <a:lstStyle/>
          <a:p>
            <a:pPr marL="0" indent="0">
              <a:buNone/>
            </a:pPr>
            <a:r>
              <a:rPr lang="sk-SK" dirty="0"/>
              <a:t>Muž v roku 2020 : 62 rokov a 8 mesiacov </a:t>
            </a:r>
          </a:p>
          <a:p>
            <a:pPr marL="0" indent="0">
              <a:buNone/>
            </a:pPr>
            <a:r>
              <a:rPr lang="sk-SK" dirty="0"/>
              <a:t>Muž v roku 2030 a viac : 64 rokov</a:t>
            </a:r>
          </a:p>
          <a:p>
            <a:pPr marL="0" indent="0">
              <a:buNone/>
            </a:pPr>
            <a:r>
              <a:rPr lang="sk-SK" dirty="0"/>
              <a:t>Žena v roku 2020 : 61 rokov ( s dvomi deťmi ) </a:t>
            </a:r>
          </a:p>
          <a:p>
            <a:pPr marL="0" indent="0">
              <a:buNone/>
            </a:pPr>
            <a:r>
              <a:rPr lang="sk-SK" dirty="0"/>
              <a:t>Žena v roku 2030 : 63 rokov ( s dvomi deťmi )</a:t>
            </a:r>
          </a:p>
        </p:txBody>
      </p:sp>
      <p:graphicFrame>
        <p:nvGraphicFramePr>
          <p:cNvPr id="5" name="Tabuľka 4">
            <a:extLst>
              <a:ext uri="{FF2B5EF4-FFF2-40B4-BE49-F238E27FC236}">
                <a16:creationId xmlns:a16="http://schemas.microsoft.com/office/drawing/2014/main" xmlns="" id="{1B22CA5B-27A1-4C72-AA1A-6A9D3212B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104708"/>
              </p:ext>
            </p:extLst>
          </p:nvPr>
        </p:nvGraphicFramePr>
        <p:xfrm>
          <a:off x="2324100" y="3248025"/>
          <a:ext cx="9324973" cy="3541940"/>
        </p:xfrm>
        <a:graphic>
          <a:graphicData uri="http://schemas.openxmlformats.org/drawingml/2006/table">
            <a:tbl>
              <a:tblPr/>
              <a:tblGrid>
                <a:gridCol w="4149537">
                  <a:extLst>
                    <a:ext uri="{9D8B030D-6E8A-4147-A177-3AD203B41FA5}">
                      <a16:colId xmlns:a16="http://schemas.microsoft.com/office/drawing/2014/main" xmlns="" val="795667467"/>
                    </a:ext>
                  </a:extLst>
                </a:gridCol>
                <a:gridCol w="1582939">
                  <a:extLst>
                    <a:ext uri="{9D8B030D-6E8A-4147-A177-3AD203B41FA5}">
                      <a16:colId xmlns:a16="http://schemas.microsoft.com/office/drawing/2014/main" xmlns="" val="4056623253"/>
                    </a:ext>
                  </a:extLst>
                </a:gridCol>
                <a:gridCol w="1479449">
                  <a:extLst>
                    <a:ext uri="{9D8B030D-6E8A-4147-A177-3AD203B41FA5}">
                      <a16:colId xmlns:a16="http://schemas.microsoft.com/office/drawing/2014/main" xmlns="" val="1190518948"/>
                    </a:ext>
                  </a:extLst>
                </a:gridCol>
                <a:gridCol w="1286203">
                  <a:extLst>
                    <a:ext uri="{9D8B030D-6E8A-4147-A177-3AD203B41FA5}">
                      <a16:colId xmlns:a16="http://schemas.microsoft.com/office/drawing/2014/main" xmlns="" val="4025344355"/>
                    </a:ext>
                  </a:extLst>
                </a:gridCol>
                <a:gridCol w="826845">
                  <a:extLst>
                    <a:ext uri="{9D8B030D-6E8A-4147-A177-3AD203B41FA5}">
                      <a16:colId xmlns:a16="http://schemas.microsoft.com/office/drawing/2014/main" xmlns="" val="3270557411"/>
                    </a:ext>
                  </a:extLst>
                </a:gridCol>
              </a:tblGrid>
              <a:tr h="50033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Zmena absolútna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Zmena v 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2707011"/>
                  </a:ext>
                </a:extLst>
              </a:tr>
              <a:tr h="50033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Predproduktívna populácia (0-14)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861 516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593 502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-268 014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-31,11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7678029"/>
                  </a:ext>
                </a:extLst>
              </a:tr>
              <a:tr h="539948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Produktívna populácia (15 – dôchodkový vek)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3 460 937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2 423 247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-1 037 690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-29,98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88862297"/>
                  </a:ext>
                </a:extLst>
              </a:tr>
              <a:tr h="50033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Poproduktívna populácia (dôchodkový vek a viac)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1 159 802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1 576 722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416 920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9447634"/>
                  </a:ext>
                </a:extLst>
              </a:tr>
              <a:tr h="50033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Pomer produktívnej populácie k poproduktívnej populácii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-48,32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1522636"/>
                  </a:ext>
                </a:extLst>
              </a:tr>
              <a:tr h="50033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závislosti starých obyvateľov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23158978"/>
                  </a:ext>
                </a:extLst>
              </a:tr>
              <a:tr h="500332">
                <a:tc>
                  <a:txBody>
                    <a:bodyPr/>
                    <a:lstStyle/>
                    <a:p>
                      <a:pPr algn="l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 starnutia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 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1,31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8937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632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642EAB6-932C-48A8-9E56-9E37965B0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Existujú efektívne riešenia ?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B2912FB8-BAA2-45AA-B752-D04D2BF9B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Demografická situácia : Podpora natality</a:t>
            </a:r>
          </a:p>
          <a:p>
            <a:r>
              <a:rPr lang="sk-SK" dirty="0"/>
              <a:t>Podpora migrácie</a:t>
            </a:r>
          </a:p>
          <a:p>
            <a:r>
              <a:rPr lang="sk-SK" dirty="0"/>
              <a:t>Trh práce : Skrátenie </a:t>
            </a:r>
            <a:r>
              <a:rPr lang="sk-SK" dirty="0" err="1"/>
              <a:t>štúdijného</a:t>
            </a:r>
            <a:r>
              <a:rPr lang="sk-SK" dirty="0"/>
              <a:t> veku, motivácia štátu k dlhšiemu pracovnému životu</a:t>
            </a:r>
          </a:p>
          <a:p>
            <a:r>
              <a:rPr lang="sk-SK" dirty="0"/>
              <a:t>Zrušenie predčasných dôchodkov</a:t>
            </a:r>
          </a:p>
          <a:p>
            <a:r>
              <a:rPr lang="sk-SK" dirty="0"/>
              <a:t>Prevencia zdravia a jeho monitoring</a:t>
            </a:r>
          </a:p>
          <a:p>
            <a:r>
              <a:rPr lang="sk-SK" dirty="0"/>
              <a:t>Zvyšovanie dôchodkového veku ( problém so </a:t>
            </a:r>
            <a:r>
              <a:rPr lang="sk-SK" dirty="0" err="1"/>
              <a:t>zastropovaním</a:t>
            </a:r>
            <a:r>
              <a:rPr lang="sk-SK" dirty="0"/>
              <a:t> )</a:t>
            </a:r>
          </a:p>
          <a:p>
            <a:r>
              <a:rPr lang="sk-SK" dirty="0"/>
              <a:t>Zvyšovanie odvodov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3825756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158</TotalTime>
  <Words>381</Words>
  <Application>Microsoft Office PowerPoint</Application>
  <PresentationFormat>Širokoúhlá obrazovka</PresentationFormat>
  <Paragraphs>88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Wingdings 3</vt:lpstr>
      <vt:lpstr>Dym</vt:lpstr>
      <vt:lpstr>Starnutie obyvateľstva na Slovensku a jeho dopad na verejné výdavky</vt:lpstr>
      <vt:lpstr>Demografia vo všeobecnosti</vt:lpstr>
      <vt:lpstr>Vplyv starnutia spoločnosti na verejné výdavky</vt:lpstr>
      <vt:lpstr>Spoločenské dopady starnutia </vt:lpstr>
      <vt:lpstr>Demografická situácia v SR  </vt:lpstr>
      <vt:lpstr>Počet obyvateľov vo veku do 1 roka </vt:lpstr>
      <vt:lpstr>Ekonomický pohľad na populačný vývoj v SR</vt:lpstr>
      <vt:lpstr> Odchod do dôchodku</vt:lpstr>
      <vt:lpstr>Existujú efektívne riešenia ? </vt:lpstr>
      <vt:lpstr>Existujú efektívne riešenia ?</vt:lpstr>
      <vt:lpstr>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Vplyv starnutia obyvateľstva na Slovensku na verejné výdavky</dc:title>
  <dc:creator>Peter Sič</dc:creator>
  <cp:lastModifiedBy>Kotlanova</cp:lastModifiedBy>
  <cp:revision>10</cp:revision>
  <dcterms:created xsi:type="dcterms:W3CDTF">2021-04-20T19:07:13Z</dcterms:created>
  <dcterms:modified xsi:type="dcterms:W3CDTF">2021-04-21T06:50:38Z</dcterms:modified>
</cp:coreProperties>
</file>