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72" r:id="rId2"/>
    <p:sldId id="284" r:id="rId3"/>
    <p:sldId id="285" r:id="rId4"/>
    <p:sldId id="286" r:id="rId5"/>
    <p:sldId id="288" r:id="rId6"/>
    <p:sldId id="289" r:id="rId7"/>
    <p:sldId id="295" r:id="rId8"/>
    <p:sldId id="287" r:id="rId9"/>
    <p:sldId id="283" r:id="rId10"/>
    <p:sldId id="290" r:id="rId11"/>
    <p:sldId id="291" r:id="rId12"/>
    <p:sldId id="292" r:id="rId13"/>
    <p:sldId id="293" r:id="rId14"/>
    <p:sldId id="282" r:id="rId1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66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iplomka\St&#225;tn&#237;%20dlu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.kaleta\Downloads\podkladov&#225;-data-ke-graf&#367;m-a-tabulk&#225;m_Zpr&#225;va-o-dlouhodob&#233;-udr&#382;itelnosti-VF-2020-2BEZ-METADAT-1%20(5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.kaleta\Downloads\podkladov&#225;-data-ke-graf&#367;m-a-tabulk&#225;m_Zpr&#225;va-o-dlouhodob&#233;-udr&#382;itelnosti-VF-2020-2BEZ-METADAT-1%20(5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iplomka\v&#253;daje,%20p&#345;&#237;jmy%20OEC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iplomka\St&#225;tn&#237;%20dlu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iplomka\St&#225;tn&#237;%20dlu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iplomka\St&#225;tn&#237;%20dlu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iplomka\St&#225;tn&#237;%20dlu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iplomka\demografick&#225;%20skladba%20obyv.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.kaleta\Downloads\podkladov&#225;-data-ke-graf&#367;m-a-tabulk&#225;m_Zpr&#225;va-o-dlouhodob&#233;-udr&#382;itelnosti-VF-2020-2BEZ-METADAT-1%20(5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minik.kaleta\Downloads\podkladov&#225;-data-ke-graf&#367;m-a-tabulk&#225;m_Zpr&#225;va-o-dlouhodob&#233;-udr&#382;itelnosti-VF-2020-2BEZ-METADAT-1%20(5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29729016437922"/>
          <c:y val="0.13351749539594843"/>
          <c:w val="0.77182948861957934"/>
          <c:h val="0.54218870085990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'hospo. vládních institucí'!$B$8</c:f>
              <c:strCache>
                <c:ptCount val="1"/>
                <c:pt idx="0">
                  <c:v>Celkové příjmy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'hospo. vládních institucí'!$C$7:$L$7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'hospo. vládních institucí'!$C$8:$L$8</c:f>
              <c:numCache>
                <c:formatCode>General</c:formatCode>
                <c:ptCount val="10"/>
                <c:pt idx="0">
                  <c:v>40.5</c:v>
                </c:pt>
                <c:pt idx="1">
                  <c:v>40.799999999999997</c:v>
                </c:pt>
                <c:pt idx="2">
                  <c:v>41.4</c:v>
                </c:pt>
                <c:pt idx="3">
                  <c:v>40.5</c:v>
                </c:pt>
                <c:pt idx="4">
                  <c:v>41.3</c:v>
                </c:pt>
                <c:pt idx="5">
                  <c:v>40.5</c:v>
                </c:pt>
                <c:pt idx="6">
                  <c:v>40.5</c:v>
                </c:pt>
                <c:pt idx="7">
                  <c:v>41.5</c:v>
                </c:pt>
                <c:pt idx="8">
                  <c:v>41.6</c:v>
                </c:pt>
                <c:pt idx="9">
                  <c:v>41.9</c:v>
                </c:pt>
              </c:numCache>
            </c:numRef>
          </c:val>
        </c:ser>
        <c:ser>
          <c:idx val="1"/>
          <c:order val="1"/>
          <c:tx>
            <c:strRef>
              <c:f>'hospo. vládních institucí'!$B$9</c:f>
              <c:strCache>
                <c:ptCount val="1"/>
                <c:pt idx="0">
                  <c:v>Celkové výdaje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'hospo. vládních institucí'!$C$7:$L$7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'hospo. vládních institucí'!$C$9:$L$9</c:f>
              <c:numCache>
                <c:formatCode>General</c:formatCode>
                <c:ptCount val="10"/>
                <c:pt idx="0">
                  <c:v>43.2</c:v>
                </c:pt>
                <c:pt idx="1">
                  <c:v>44.7</c:v>
                </c:pt>
                <c:pt idx="2">
                  <c:v>42.7</c:v>
                </c:pt>
                <c:pt idx="3">
                  <c:v>42.6</c:v>
                </c:pt>
                <c:pt idx="4">
                  <c:v>41.9</c:v>
                </c:pt>
                <c:pt idx="5">
                  <c:v>39.799999999999997</c:v>
                </c:pt>
                <c:pt idx="6">
                  <c:v>39</c:v>
                </c:pt>
                <c:pt idx="7">
                  <c:v>40.6</c:v>
                </c:pt>
                <c:pt idx="8">
                  <c:v>41.3</c:v>
                </c:pt>
                <c:pt idx="9">
                  <c:v>47.7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547496"/>
        <c:axId val="139547880"/>
      </c:barChart>
      <c:catAx>
        <c:axId val="13954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9547880"/>
        <c:crosses val="autoZero"/>
        <c:auto val="1"/>
        <c:lblAlgn val="ctr"/>
        <c:lblOffset val="100"/>
        <c:noMultiLvlLbl val="0"/>
      </c:catAx>
      <c:valAx>
        <c:axId val="139547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9547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0462950879589"/>
          <c:y val="1.8897038117722583E-2"/>
          <c:w val="0.84934914815123264"/>
          <c:h val="0.91072553356239483"/>
        </c:manualLayout>
      </c:layout>
      <c:lineChart>
        <c:grouping val="standard"/>
        <c:varyColors val="0"/>
        <c:ser>
          <c:idx val="0"/>
          <c:order val="0"/>
          <c:tx>
            <c:strRef>
              <c:f>'G 4.2.2'!$A$3</c:f>
              <c:strCache>
                <c:ptCount val="1"/>
                <c:pt idx="0">
                  <c:v>výdaje (% HDP)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'G 4.2.2'!$B$2:$AZ$2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 4.2.2'!$B$3:$AZ$3</c:f>
              <c:numCache>
                <c:formatCode>0.00</c:formatCode>
                <c:ptCount val="51"/>
                <c:pt idx="0">
                  <c:v>5.6310313282681221</c:v>
                </c:pt>
                <c:pt idx="1">
                  <c:v>5.6668875631002154</c:v>
                </c:pt>
                <c:pt idx="2">
                  <c:v>5.7043490147751177</c:v>
                </c:pt>
                <c:pt idx="3">
                  <c:v>5.7416264360809715</c:v>
                </c:pt>
                <c:pt idx="4">
                  <c:v>5.7803693431641623</c:v>
                </c:pt>
                <c:pt idx="5">
                  <c:v>5.8190261818315312</c:v>
                </c:pt>
                <c:pt idx="6">
                  <c:v>5.8560740092337635</c:v>
                </c:pt>
                <c:pt idx="7">
                  <c:v>5.8935116345616878</c:v>
                </c:pt>
                <c:pt idx="8">
                  <c:v>5.9302661886622108</c:v>
                </c:pt>
                <c:pt idx="9">
                  <c:v>5.9678156444267598</c:v>
                </c:pt>
                <c:pt idx="10">
                  <c:v>6.0048978890794187</c:v>
                </c:pt>
                <c:pt idx="11">
                  <c:v>6.0394797660838089</c:v>
                </c:pt>
                <c:pt idx="12">
                  <c:v>6.0741596003297982</c:v>
                </c:pt>
                <c:pt idx="13">
                  <c:v>6.1086624810623222</c:v>
                </c:pt>
                <c:pt idx="14">
                  <c:v>6.1452931151712589</c:v>
                </c:pt>
                <c:pt idx="15">
                  <c:v>6.1816873963802559</c:v>
                </c:pt>
                <c:pt idx="16">
                  <c:v>6.2144618892560208</c:v>
                </c:pt>
                <c:pt idx="17">
                  <c:v>6.2438492006705362</c:v>
                </c:pt>
                <c:pt idx="18">
                  <c:v>6.2718843374614366</c:v>
                </c:pt>
                <c:pt idx="19">
                  <c:v>6.3014168561216524</c:v>
                </c:pt>
                <c:pt idx="20">
                  <c:v>6.330929411695231</c:v>
                </c:pt>
                <c:pt idx="21">
                  <c:v>6.3573893599231202</c:v>
                </c:pt>
                <c:pt idx="22">
                  <c:v>6.3815286969201139</c:v>
                </c:pt>
                <c:pt idx="23">
                  <c:v>6.4051703551883445</c:v>
                </c:pt>
                <c:pt idx="24">
                  <c:v>6.4315970758669776</c:v>
                </c:pt>
                <c:pt idx="25">
                  <c:v>6.4581914406247654</c:v>
                </c:pt>
                <c:pt idx="26">
                  <c:v>6.4818215580039311</c:v>
                </c:pt>
                <c:pt idx="27">
                  <c:v>6.5035217532743408</c:v>
                </c:pt>
                <c:pt idx="28">
                  <c:v>6.5248941394290885</c:v>
                </c:pt>
                <c:pt idx="29">
                  <c:v>6.5485260815590776</c:v>
                </c:pt>
                <c:pt idx="30">
                  <c:v>6.571310298313576</c:v>
                </c:pt>
                <c:pt idx="31">
                  <c:v>6.5907158173808291</c:v>
                </c:pt>
                <c:pt idx="32">
                  <c:v>6.6074430740385282</c:v>
                </c:pt>
                <c:pt idx="33">
                  <c:v>6.6235169911146405</c:v>
                </c:pt>
                <c:pt idx="34">
                  <c:v>6.640334370745796</c:v>
                </c:pt>
                <c:pt idx="35">
                  <c:v>6.6555930224449149</c:v>
                </c:pt>
                <c:pt idx="36">
                  <c:v>6.668737771351239</c:v>
                </c:pt>
                <c:pt idx="37">
                  <c:v>6.6795197447492463</c:v>
                </c:pt>
                <c:pt idx="38">
                  <c:v>6.689841439832418</c:v>
                </c:pt>
                <c:pt idx="39">
                  <c:v>6.7008814402543653</c:v>
                </c:pt>
                <c:pt idx="40">
                  <c:v>6.7091050458319206</c:v>
                </c:pt>
                <c:pt idx="41">
                  <c:v>6.714868142748748</c:v>
                </c:pt>
                <c:pt idx="42">
                  <c:v>6.7174029604629588</c:v>
                </c:pt>
                <c:pt idx="43">
                  <c:v>6.7184613183381456</c:v>
                </c:pt>
                <c:pt idx="44">
                  <c:v>6.7189046932430223</c:v>
                </c:pt>
                <c:pt idx="45">
                  <c:v>6.7157024601825999</c:v>
                </c:pt>
                <c:pt idx="46">
                  <c:v>6.7098210737165322</c:v>
                </c:pt>
                <c:pt idx="47">
                  <c:v>6.7014770327311526</c:v>
                </c:pt>
                <c:pt idx="48">
                  <c:v>6.6933739719957277</c:v>
                </c:pt>
                <c:pt idx="49">
                  <c:v>6.685544692704176</c:v>
                </c:pt>
                <c:pt idx="50">
                  <c:v>6.6761695883755454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FAA-4616-8816-9C357B57D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298152"/>
        <c:axId val="177297368"/>
      </c:lineChart>
      <c:catAx>
        <c:axId val="17729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77297368"/>
        <c:crosses val="autoZero"/>
        <c:auto val="1"/>
        <c:lblAlgn val="ctr"/>
        <c:lblOffset val="100"/>
        <c:tickLblSkip val="10"/>
        <c:noMultiLvlLbl val="0"/>
      </c:catAx>
      <c:valAx>
        <c:axId val="177297368"/>
        <c:scaling>
          <c:orientation val="minMax"/>
          <c:max val="7"/>
          <c:min val="5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% HDP</a:t>
                </a:r>
              </a:p>
            </c:rich>
          </c:tx>
          <c:layout>
            <c:manualLayout>
              <c:xMode val="edge"/>
              <c:yMode val="edge"/>
              <c:x val="3.2233828819701067E-3"/>
              <c:y val="0.391997500002687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7729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39348479195713"/>
          <c:y val="5.8566995394860363E-2"/>
          <c:w val="0.79006420955485301"/>
          <c:h val="0.85243847874720358"/>
        </c:manualLayout>
      </c:layout>
      <c:lineChart>
        <c:grouping val="standard"/>
        <c:varyColors val="0"/>
        <c:ser>
          <c:idx val="0"/>
          <c:order val="0"/>
          <c:tx>
            <c:strRef>
              <c:f>'G 4.4.2'!$A$3</c:f>
              <c:strCache>
                <c:ptCount val="1"/>
                <c:pt idx="0">
                  <c:v>výdaje na školství (% HDP)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'G 4.4.2'!$B$2:$AZ$2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 4.4.2'!$B$3:$AZ$3</c:f>
              <c:numCache>
                <c:formatCode>0.00</c:formatCode>
                <c:ptCount val="51"/>
                <c:pt idx="0">
                  <c:v>4.7013131360013798</c:v>
                </c:pt>
                <c:pt idx="1">
                  <c:v>4.7709770482691267</c:v>
                </c:pt>
                <c:pt idx="2">
                  <c:v>4.8167031334479349</c:v>
                </c:pt>
                <c:pt idx="3">
                  <c:v>4.8535709865821115</c:v>
                </c:pt>
                <c:pt idx="4">
                  <c:v>4.8907857257201375</c:v>
                </c:pt>
                <c:pt idx="5">
                  <c:v>4.9131294990145156</c:v>
                </c:pt>
                <c:pt idx="6">
                  <c:v>4.9329734506038596</c:v>
                </c:pt>
                <c:pt idx="7">
                  <c:v>4.9456672911727662</c:v>
                </c:pt>
                <c:pt idx="8">
                  <c:v>4.9316311188911612</c:v>
                </c:pt>
                <c:pt idx="9">
                  <c:v>4.9176887165422949</c:v>
                </c:pt>
                <c:pt idx="10">
                  <c:v>4.9001232746448284</c:v>
                </c:pt>
                <c:pt idx="11">
                  <c:v>4.8799977539291213</c:v>
                </c:pt>
                <c:pt idx="12">
                  <c:v>4.8662931378436962</c:v>
                </c:pt>
                <c:pt idx="13">
                  <c:v>4.851021943440065</c:v>
                </c:pt>
                <c:pt idx="14">
                  <c:v>4.8416848452984631</c:v>
                </c:pt>
                <c:pt idx="15">
                  <c:v>4.8336432960892672</c:v>
                </c:pt>
                <c:pt idx="16">
                  <c:v>4.82838145870085</c:v>
                </c:pt>
                <c:pt idx="17">
                  <c:v>4.8256756118885438</c:v>
                </c:pt>
                <c:pt idx="18">
                  <c:v>4.8269466209316931</c:v>
                </c:pt>
                <c:pt idx="19">
                  <c:v>4.8350034447475734</c:v>
                </c:pt>
                <c:pt idx="20">
                  <c:v>4.8488160456702536</c:v>
                </c:pt>
                <c:pt idx="21">
                  <c:v>4.866898000036544</c:v>
                </c:pt>
                <c:pt idx="22">
                  <c:v>4.8895122389911068</c:v>
                </c:pt>
                <c:pt idx="23">
                  <c:v>4.9157940973825145</c:v>
                </c:pt>
                <c:pt idx="24">
                  <c:v>4.9457731743287603</c:v>
                </c:pt>
                <c:pt idx="25">
                  <c:v>4.9778407877314654</c:v>
                </c:pt>
                <c:pt idx="26">
                  <c:v>5.0098329114412117</c:v>
                </c:pt>
                <c:pt idx="27">
                  <c:v>5.0430054932301998</c:v>
                </c:pt>
                <c:pt idx="28">
                  <c:v>5.0789424726151191</c:v>
                </c:pt>
                <c:pt idx="29">
                  <c:v>5.1177137282851648</c:v>
                </c:pt>
                <c:pt idx="30">
                  <c:v>5.1592941734984574</c:v>
                </c:pt>
                <c:pt idx="31">
                  <c:v>5.2027973618587904</c:v>
                </c:pt>
                <c:pt idx="32">
                  <c:v>5.2468888975784047</c:v>
                </c:pt>
                <c:pt idx="33">
                  <c:v>5.2907058469674819</c:v>
                </c:pt>
                <c:pt idx="34">
                  <c:v>5.3334670667152535</c:v>
                </c:pt>
                <c:pt idx="35">
                  <c:v>5.3729534871551738</c:v>
                </c:pt>
                <c:pt idx="36">
                  <c:v>5.4087790560153595</c:v>
                </c:pt>
                <c:pt idx="37">
                  <c:v>5.4388962897912627</c:v>
                </c:pt>
                <c:pt idx="38">
                  <c:v>5.4606049331328776</c:v>
                </c:pt>
                <c:pt idx="39">
                  <c:v>5.4737423005378805</c:v>
                </c:pt>
                <c:pt idx="40">
                  <c:v>5.4757185477956041</c:v>
                </c:pt>
                <c:pt idx="41">
                  <c:v>5.4676932427459892</c:v>
                </c:pt>
                <c:pt idx="42">
                  <c:v>5.4524970379789286</c:v>
                </c:pt>
                <c:pt idx="43">
                  <c:v>5.4328281921017325</c:v>
                </c:pt>
                <c:pt idx="44">
                  <c:v>5.4103340635787225</c:v>
                </c:pt>
                <c:pt idx="45">
                  <c:v>5.385904918433563</c:v>
                </c:pt>
                <c:pt idx="46">
                  <c:v>5.3611208964738273</c:v>
                </c:pt>
                <c:pt idx="47">
                  <c:v>5.3366584585112804</c:v>
                </c:pt>
                <c:pt idx="48">
                  <c:v>5.3134087704518347</c:v>
                </c:pt>
                <c:pt idx="49">
                  <c:v>5.2923996861435185</c:v>
                </c:pt>
                <c:pt idx="50">
                  <c:v>5.2753235953675137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B58-4E9F-BD54-0DC02FA8D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299328"/>
        <c:axId val="177303640"/>
      </c:lineChart>
      <c:catAx>
        <c:axId val="17729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7730364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77303640"/>
        <c:scaling>
          <c:orientation val="minMax"/>
          <c:min val="4.4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% HDP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77299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10611916084748"/>
          <c:y val="0.11191572751519267"/>
          <c:w val="0.40729636518207502"/>
          <c:h val="0.77616854496961463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33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výdaje!$B$2:$B$11</c:f>
              <c:strCache>
                <c:ptCount val="10"/>
                <c:pt idx="0">
                  <c:v>Všeobecné veřejné služby</c:v>
                </c:pt>
                <c:pt idx="1">
                  <c:v>Obrana</c:v>
                </c:pt>
                <c:pt idx="2">
                  <c:v>Veřejný pořádek a bezpčnost</c:v>
                </c:pt>
                <c:pt idx="3">
                  <c:v>Ekonomické záležitosti</c:v>
                </c:pt>
                <c:pt idx="4">
                  <c:v>Životní prostředí</c:v>
                </c:pt>
                <c:pt idx="5">
                  <c:v>Bydlení</c:v>
                </c:pt>
                <c:pt idx="6">
                  <c:v>Zdravotnictví</c:v>
                </c:pt>
                <c:pt idx="7">
                  <c:v>Rekreace, kultura</c:v>
                </c:pt>
                <c:pt idx="8">
                  <c:v>Vzdělání</c:v>
                </c:pt>
                <c:pt idx="9">
                  <c:v>Sociální ochrana</c:v>
                </c:pt>
              </c:strCache>
            </c:strRef>
          </c:cat>
          <c:val>
            <c:numRef>
              <c:f>výdaje!$C$2:$C$11</c:f>
              <c:numCache>
                <c:formatCode>General</c:formatCode>
                <c:ptCount val="10"/>
                <c:pt idx="0">
                  <c:v>4.4000000000000004</c:v>
                </c:pt>
                <c:pt idx="1">
                  <c:v>0.9</c:v>
                </c:pt>
                <c:pt idx="2">
                  <c:v>1.9</c:v>
                </c:pt>
                <c:pt idx="3">
                  <c:v>6.1</c:v>
                </c:pt>
                <c:pt idx="4">
                  <c:v>0.84</c:v>
                </c:pt>
                <c:pt idx="5">
                  <c:v>0.67</c:v>
                </c:pt>
                <c:pt idx="6">
                  <c:v>7.6</c:v>
                </c:pt>
                <c:pt idx="7">
                  <c:v>1.4</c:v>
                </c:pt>
                <c:pt idx="8">
                  <c:v>4.9000000000000004</c:v>
                </c:pt>
                <c:pt idx="9">
                  <c:v>12.6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'saldo VF'!$C$3</c:f>
              <c:strCache>
                <c:ptCount val="1"/>
                <c:pt idx="0">
                  <c:v>saldo vládních institucí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'saldo VF'!$B$4:$B$14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'saldo VF'!$C$4:$C$14</c:f>
              <c:numCache>
                <c:formatCode>General</c:formatCode>
                <c:ptCount val="11"/>
                <c:pt idx="0">
                  <c:v>-4.2</c:v>
                </c:pt>
                <c:pt idx="1">
                  <c:v>-3.2</c:v>
                </c:pt>
                <c:pt idx="2">
                  <c:v>-4.4000000000000004</c:v>
                </c:pt>
                <c:pt idx="3">
                  <c:v>-2.9</c:v>
                </c:pt>
                <c:pt idx="4">
                  <c:v>-2.1</c:v>
                </c:pt>
                <c:pt idx="5">
                  <c:v>-0.6</c:v>
                </c:pt>
                <c:pt idx="6">
                  <c:v>0.7</c:v>
                </c:pt>
                <c:pt idx="7">
                  <c:v>1.5</c:v>
                </c:pt>
                <c:pt idx="8">
                  <c:v>0.9</c:v>
                </c:pt>
                <c:pt idx="9">
                  <c:v>0.3</c:v>
                </c:pt>
                <c:pt idx="10">
                  <c:v>-5.8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'saldo VF'!$D$3</c:f>
              <c:strCache>
                <c:ptCount val="1"/>
                <c:pt idx="0">
                  <c:v>Maastrichtské kritérium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'saldo VF'!$B$4:$B$14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'saldo VF'!$D$4:$D$14</c:f>
              <c:numCache>
                <c:formatCode>General</c:formatCode>
                <c:ptCount val="11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-3</c:v>
                </c:pt>
                <c:pt idx="5">
                  <c:v>-3</c:v>
                </c:pt>
                <c:pt idx="6">
                  <c:v>-3</c:v>
                </c:pt>
                <c:pt idx="7">
                  <c:v>-3</c:v>
                </c:pt>
                <c:pt idx="8">
                  <c:v>-3</c:v>
                </c:pt>
                <c:pt idx="9">
                  <c:v>-3</c:v>
                </c:pt>
                <c:pt idx="10">
                  <c:v>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483512"/>
        <c:axId val="177483896"/>
      </c:lineChart>
      <c:catAx>
        <c:axId val="177483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483896"/>
        <c:crosses val="autoZero"/>
        <c:auto val="1"/>
        <c:lblAlgn val="ctr"/>
        <c:lblOffset val="100"/>
        <c:noMultiLvlLbl val="0"/>
      </c:catAx>
      <c:valAx>
        <c:axId val="177483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483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'vývoj veř. dluhu'!$D$3</c:f>
              <c:strCache>
                <c:ptCount val="1"/>
                <c:pt idx="0">
                  <c:v>Dluh/HDP v %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'vývoj veř. dluhu'!$C$4:$C$14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'vývoj veř. dluhu'!$D$4:$D$14</c:f>
              <c:numCache>
                <c:formatCode>General</c:formatCode>
                <c:ptCount val="11"/>
                <c:pt idx="0">
                  <c:v>38.4</c:v>
                </c:pt>
                <c:pt idx="1">
                  <c:v>41</c:v>
                </c:pt>
                <c:pt idx="2">
                  <c:v>45.5</c:v>
                </c:pt>
                <c:pt idx="3">
                  <c:v>45.7</c:v>
                </c:pt>
                <c:pt idx="4">
                  <c:v>42.2</c:v>
                </c:pt>
                <c:pt idx="5">
                  <c:v>40</c:v>
                </c:pt>
                <c:pt idx="6">
                  <c:v>36.6</c:v>
                </c:pt>
                <c:pt idx="7">
                  <c:v>34.200000000000003</c:v>
                </c:pt>
                <c:pt idx="8">
                  <c:v>32.1</c:v>
                </c:pt>
                <c:pt idx="9">
                  <c:v>30.2</c:v>
                </c:pt>
                <c:pt idx="10">
                  <c:v>38.299999999999997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'vývoj veř. dluhu'!$E$3</c:f>
              <c:strCache>
                <c:ptCount val="1"/>
                <c:pt idx="0">
                  <c:v>Maastrichtské kritérium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'vývoj veř. dluhu'!$C$4:$C$14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'vývoj veř. dluhu'!$E$4:$E$14</c:f>
              <c:numCache>
                <c:formatCode>General</c:formatCode>
                <c:ptCount val="11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498824"/>
        <c:axId val="177499208"/>
      </c:lineChart>
      <c:catAx>
        <c:axId val="17749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499208"/>
        <c:crosses val="autoZero"/>
        <c:auto val="1"/>
        <c:lblAlgn val="ctr"/>
        <c:lblOffset val="100"/>
        <c:noMultiLvlLbl val="0"/>
      </c:catAx>
      <c:valAx>
        <c:axId val="177499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49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671106216195542E-2"/>
          <c:y val="2.7190389844915952E-2"/>
          <c:w val="0.90221941554851737"/>
          <c:h val="0.883503453226401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'vývoj veř. dluhu'!$C$18:$C$27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'vývoj veř. dluhu'!$D$18:$D$27</c:f>
              <c:numCache>
                <c:formatCode>General</c:formatCode>
                <c:ptCount val="10"/>
                <c:pt idx="0">
                  <c:v>2.6000000000000014</c:v>
                </c:pt>
                <c:pt idx="1">
                  <c:v>4.5</c:v>
                </c:pt>
                <c:pt idx="2">
                  <c:v>0.20000000000000284</c:v>
                </c:pt>
                <c:pt idx="3">
                  <c:v>-3.5</c:v>
                </c:pt>
                <c:pt idx="4">
                  <c:v>-2.2000000000000028</c:v>
                </c:pt>
                <c:pt idx="5">
                  <c:v>-3.3999999999999986</c:v>
                </c:pt>
                <c:pt idx="6">
                  <c:v>-2.3999999999999986</c:v>
                </c:pt>
                <c:pt idx="7">
                  <c:v>-2.1000000000000014</c:v>
                </c:pt>
                <c:pt idx="8">
                  <c:v>-1.9000000000000021</c:v>
                </c:pt>
                <c:pt idx="9">
                  <c:v>8.0999999999999979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261328"/>
        <c:axId val="136260936"/>
      </c:barChart>
      <c:catAx>
        <c:axId val="13626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6260936"/>
        <c:crosses val="autoZero"/>
        <c:auto val="1"/>
        <c:lblAlgn val="ctr"/>
        <c:lblOffset val="100"/>
        <c:noMultiLvlLbl val="0"/>
      </c:catAx>
      <c:valAx>
        <c:axId val="136260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626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96985379160322E-2"/>
          <c:y val="5.2380884401986405E-2"/>
          <c:w val="0.89075062651066916"/>
          <c:h val="0.54457630296212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'veřejné zadlužení vybran. zemí'!$B$1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'veřejné zadlužení vybran. zemí'!$A$2:$A$17</c:f>
              <c:strCache>
                <c:ptCount val="16"/>
                <c:pt idx="0">
                  <c:v>Belgie </c:v>
                </c:pt>
                <c:pt idx="1">
                  <c:v>Bulharsko</c:v>
                </c:pt>
                <c:pt idx="2">
                  <c:v>Francie</c:v>
                </c:pt>
                <c:pt idx="3">
                  <c:v>Irsko</c:v>
                </c:pt>
                <c:pt idx="4">
                  <c:v>Itálie</c:v>
                </c:pt>
                <c:pt idx="5">
                  <c:v>Lucembursko</c:v>
                </c:pt>
                <c:pt idx="6">
                  <c:v>Německo</c:v>
                </c:pt>
                <c:pt idx="7">
                  <c:v>Rakousko</c:v>
                </c:pt>
                <c:pt idx="8">
                  <c:v>Rumunsko</c:v>
                </c:pt>
                <c:pt idx="9">
                  <c:v>Řecko</c:v>
                </c:pt>
                <c:pt idx="10">
                  <c:v>Španělsko</c:v>
                </c:pt>
                <c:pt idx="11">
                  <c:v>Švédsko</c:v>
                </c:pt>
                <c:pt idx="12">
                  <c:v>Estonsko</c:v>
                </c:pt>
                <c:pt idx="13">
                  <c:v>Lotyšsko</c:v>
                </c:pt>
                <c:pt idx="14">
                  <c:v>Slovensko</c:v>
                </c:pt>
                <c:pt idx="15">
                  <c:v>Česká republika</c:v>
                </c:pt>
              </c:strCache>
            </c:strRef>
          </c:cat>
          <c:val>
            <c:numRef>
              <c:f>'veřejné zadlužení vybran. zemí'!$B$2:$B$17</c:f>
              <c:numCache>
                <c:formatCode>0.0</c:formatCode>
                <c:ptCount val="16"/>
                <c:pt idx="0">
                  <c:v>99.8</c:v>
                </c:pt>
                <c:pt idx="1">
                  <c:v>22.3</c:v>
                </c:pt>
                <c:pt idx="2">
                  <c:v>98.1</c:v>
                </c:pt>
                <c:pt idx="3">
                  <c:v>63</c:v>
                </c:pt>
                <c:pt idx="4">
                  <c:v>134.4</c:v>
                </c:pt>
                <c:pt idx="5">
                  <c:v>21</c:v>
                </c:pt>
                <c:pt idx="6">
                  <c:v>61.8</c:v>
                </c:pt>
                <c:pt idx="7">
                  <c:v>74</c:v>
                </c:pt>
                <c:pt idx="8">
                  <c:v>34.700000000000003</c:v>
                </c:pt>
                <c:pt idx="9">
                  <c:v>186.2</c:v>
                </c:pt>
                <c:pt idx="10">
                  <c:v>97.4</c:v>
                </c:pt>
                <c:pt idx="11">
                  <c:v>38.9</c:v>
                </c:pt>
                <c:pt idx="12">
                  <c:v>8.1999999999999993</c:v>
                </c:pt>
                <c:pt idx="13">
                  <c:v>37.1</c:v>
                </c:pt>
                <c:pt idx="14">
                  <c:v>49.9</c:v>
                </c:pt>
                <c:pt idx="15">
                  <c:v>32.1</c:v>
                </c:pt>
              </c:numCache>
            </c:numRef>
          </c:val>
        </c:ser>
        <c:ser>
          <c:idx val="1"/>
          <c:order val="1"/>
          <c:tx>
            <c:strRef>
              <c:f>'veřejné zadlužení vybran. zemí'!$C$1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'veřejné zadlužení vybran. zemí'!$A$2:$A$17</c:f>
              <c:strCache>
                <c:ptCount val="16"/>
                <c:pt idx="0">
                  <c:v>Belgie </c:v>
                </c:pt>
                <c:pt idx="1">
                  <c:v>Bulharsko</c:v>
                </c:pt>
                <c:pt idx="2">
                  <c:v>Francie</c:v>
                </c:pt>
                <c:pt idx="3">
                  <c:v>Irsko</c:v>
                </c:pt>
                <c:pt idx="4">
                  <c:v>Itálie</c:v>
                </c:pt>
                <c:pt idx="5">
                  <c:v>Lucembursko</c:v>
                </c:pt>
                <c:pt idx="6">
                  <c:v>Německo</c:v>
                </c:pt>
                <c:pt idx="7">
                  <c:v>Rakousko</c:v>
                </c:pt>
                <c:pt idx="8">
                  <c:v>Rumunsko</c:v>
                </c:pt>
                <c:pt idx="9">
                  <c:v>Řecko</c:v>
                </c:pt>
                <c:pt idx="10">
                  <c:v>Španělsko</c:v>
                </c:pt>
                <c:pt idx="11">
                  <c:v>Švédsko</c:v>
                </c:pt>
                <c:pt idx="12">
                  <c:v>Estonsko</c:v>
                </c:pt>
                <c:pt idx="13">
                  <c:v>Lotyšsko</c:v>
                </c:pt>
                <c:pt idx="14">
                  <c:v>Slovensko</c:v>
                </c:pt>
                <c:pt idx="15">
                  <c:v>Česká republika</c:v>
                </c:pt>
              </c:strCache>
            </c:strRef>
          </c:cat>
          <c:val>
            <c:numRef>
              <c:f>'veřejné zadlužení vybran. zemí'!$C$2:$C$17</c:f>
              <c:numCache>
                <c:formatCode>0.0</c:formatCode>
                <c:ptCount val="16"/>
                <c:pt idx="0">
                  <c:v>98.1</c:v>
                </c:pt>
                <c:pt idx="1">
                  <c:v>20.2</c:v>
                </c:pt>
                <c:pt idx="2">
                  <c:v>98.1</c:v>
                </c:pt>
                <c:pt idx="3">
                  <c:v>57.4</c:v>
                </c:pt>
                <c:pt idx="4">
                  <c:v>134.69999999999999</c:v>
                </c:pt>
                <c:pt idx="5">
                  <c:v>22</c:v>
                </c:pt>
                <c:pt idx="6">
                  <c:v>59.6</c:v>
                </c:pt>
                <c:pt idx="7">
                  <c:v>70.5</c:v>
                </c:pt>
                <c:pt idx="8">
                  <c:v>35.299999999999997</c:v>
                </c:pt>
                <c:pt idx="9">
                  <c:v>180.5</c:v>
                </c:pt>
                <c:pt idx="10">
                  <c:v>95.5</c:v>
                </c:pt>
                <c:pt idx="11">
                  <c:v>35.1</c:v>
                </c:pt>
                <c:pt idx="12">
                  <c:v>8.4</c:v>
                </c:pt>
                <c:pt idx="13">
                  <c:v>36.9</c:v>
                </c:pt>
                <c:pt idx="14">
                  <c:v>48.5</c:v>
                </c:pt>
                <c:pt idx="15">
                  <c:v>30.2</c:v>
                </c:pt>
              </c:numCache>
            </c:numRef>
          </c:val>
        </c:ser>
        <c:ser>
          <c:idx val="2"/>
          <c:order val="2"/>
          <c:tx>
            <c:strRef>
              <c:f>'veřejné zadlužení vybran. zemí'!$D$1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'veřejné zadlužení vybran. zemí'!$A$2:$A$17</c:f>
              <c:strCache>
                <c:ptCount val="16"/>
                <c:pt idx="0">
                  <c:v>Belgie </c:v>
                </c:pt>
                <c:pt idx="1">
                  <c:v>Bulharsko</c:v>
                </c:pt>
                <c:pt idx="2">
                  <c:v>Francie</c:v>
                </c:pt>
                <c:pt idx="3">
                  <c:v>Irsko</c:v>
                </c:pt>
                <c:pt idx="4">
                  <c:v>Itálie</c:v>
                </c:pt>
                <c:pt idx="5">
                  <c:v>Lucembursko</c:v>
                </c:pt>
                <c:pt idx="6">
                  <c:v>Německo</c:v>
                </c:pt>
                <c:pt idx="7">
                  <c:v>Rakousko</c:v>
                </c:pt>
                <c:pt idx="8">
                  <c:v>Rumunsko</c:v>
                </c:pt>
                <c:pt idx="9">
                  <c:v>Řecko</c:v>
                </c:pt>
                <c:pt idx="10">
                  <c:v>Španělsko</c:v>
                </c:pt>
                <c:pt idx="11">
                  <c:v>Švédsko</c:v>
                </c:pt>
                <c:pt idx="12">
                  <c:v>Estonsko</c:v>
                </c:pt>
                <c:pt idx="13">
                  <c:v>Lotyšsko</c:v>
                </c:pt>
                <c:pt idx="14">
                  <c:v>Slovensko</c:v>
                </c:pt>
                <c:pt idx="15">
                  <c:v>Česká republika</c:v>
                </c:pt>
              </c:strCache>
            </c:strRef>
          </c:cat>
          <c:val>
            <c:numRef>
              <c:f>'veřejné zadlužení vybran. zemí'!$D$2:$D$17</c:f>
              <c:numCache>
                <c:formatCode>0.0</c:formatCode>
                <c:ptCount val="16"/>
                <c:pt idx="0">
                  <c:v>117.7</c:v>
                </c:pt>
                <c:pt idx="1">
                  <c:v>25.4</c:v>
                </c:pt>
                <c:pt idx="2">
                  <c:v>117.5</c:v>
                </c:pt>
                <c:pt idx="3">
                  <c:v>62.4</c:v>
                </c:pt>
                <c:pt idx="4">
                  <c:v>158</c:v>
                </c:pt>
                <c:pt idx="5">
                  <c:v>27.3</c:v>
                </c:pt>
                <c:pt idx="6">
                  <c:v>71.099999999999994</c:v>
                </c:pt>
                <c:pt idx="7">
                  <c:v>84</c:v>
                </c:pt>
                <c:pt idx="8">
                  <c:v>43.6</c:v>
                </c:pt>
                <c:pt idx="9">
                  <c:v>201.4</c:v>
                </c:pt>
                <c:pt idx="10">
                  <c:v>117.2</c:v>
                </c:pt>
                <c:pt idx="11">
                  <c:v>42.6</c:v>
                </c:pt>
                <c:pt idx="12">
                  <c:v>18.2</c:v>
                </c:pt>
                <c:pt idx="13">
                  <c:v>51.7</c:v>
                </c:pt>
                <c:pt idx="14">
                  <c:v>63</c:v>
                </c:pt>
                <c:pt idx="15">
                  <c:v>38.299999999999997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300896"/>
        <c:axId val="177304424"/>
      </c:barChart>
      <c:catAx>
        <c:axId val="17730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304424"/>
        <c:crosses val="autoZero"/>
        <c:auto val="1"/>
        <c:lblAlgn val="ctr"/>
        <c:lblOffset val="100"/>
        <c:noMultiLvlLbl val="0"/>
      </c:catAx>
      <c:valAx>
        <c:axId val="177304424"/>
        <c:scaling>
          <c:orientation val="minMax"/>
          <c:max val="2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30089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List1!$C$3</c:f>
              <c:strCache>
                <c:ptCount val="1"/>
                <c:pt idx="0">
                  <c:v>0-14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List1!$B$4:$B$13</c:f>
              <c:numCache>
                <c:formatCode>General</c:formatCode>
                <c:ptCount val="10"/>
                <c:pt idx="0">
                  <c:v>2018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  <c:pt idx="5">
                  <c:v>2061</c:v>
                </c:pt>
                <c:pt idx="6">
                  <c:v>2071</c:v>
                </c:pt>
                <c:pt idx="7">
                  <c:v>2081</c:v>
                </c:pt>
                <c:pt idx="8">
                  <c:v>2091</c:v>
                </c:pt>
                <c:pt idx="9">
                  <c:v>2101</c:v>
                </c:pt>
              </c:numCache>
            </c:numRef>
          </c:cat>
          <c:val>
            <c:numRef>
              <c:f>List1!$C$4:$C$13</c:f>
              <c:numCache>
                <c:formatCode>General</c:formatCode>
                <c:ptCount val="10"/>
                <c:pt idx="0">
                  <c:v>15.7</c:v>
                </c:pt>
                <c:pt idx="1">
                  <c:v>16.100000000000001</c:v>
                </c:pt>
                <c:pt idx="2">
                  <c:v>14.8</c:v>
                </c:pt>
                <c:pt idx="3">
                  <c:v>14</c:v>
                </c:pt>
                <c:pt idx="4">
                  <c:v>14.9</c:v>
                </c:pt>
                <c:pt idx="5">
                  <c:v>14.6</c:v>
                </c:pt>
                <c:pt idx="6">
                  <c:v>14.3</c:v>
                </c:pt>
                <c:pt idx="7">
                  <c:v>14.8</c:v>
                </c:pt>
                <c:pt idx="8">
                  <c:v>14.7</c:v>
                </c:pt>
                <c:pt idx="9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List1!$D$3</c:f>
              <c:strCache>
                <c:ptCount val="1"/>
                <c:pt idx="0">
                  <c:v>15-64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List1!$B$4:$B$13</c:f>
              <c:numCache>
                <c:formatCode>General</c:formatCode>
                <c:ptCount val="10"/>
                <c:pt idx="0">
                  <c:v>2018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  <c:pt idx="5">
                  <c:v>2061</c:v>
                </c:pt>
                <c:pt idx="6">
                  <c:v>2071</c:v>
                </c:pt>
                <c:pt idx="7">
                  <c:v>2081</c:v>
                </c:pt>
                <c:pt idx="8">
                  <c:v>2091</c:v>
                </c:pt>
                <c:pt idx="9">
                  <c:v>2101</c:v>
                </c:pt>
              </c:numCache>
            </c:numRef>
          </c:cat>
          <c:val>
            <c:numRef>
              <c:f>List1!$D$4:$D$13</c:f>
              <c:numCache>
                <c:formatCode>General</c:formatCode>
                <c:ptCount val="10"/>
                <c:pt idx="0">
                  <c:v>65</c:v>
                </c:pt>
                <c:pt idx="1">
                  <c:v>63.6</c:v>
                </c:pt>
                <c:pt idx="2">
                  <c:v>62.7</c:v>
                </c:pt>
                <c:pt idx="3">
                  <c:v>60.4</c:v>
                </c:pt>
                <c:pt idx="4">
                  <c:v>56.3</c:v>
                </c:pt>
                <c:pt idx="5">
                  <c:v>55.6</c:v>
                </c:pt>
                <c:pt idx="6">
                  <c:v>57.8</c:v>
                </c:pt>
                <c:pt idx="7">
                  <c:v>57</c:v>
                </c:pt>
                <c:pt idx="8">
                  <c:v>56.1</c:v>
                </c:pt>
                <c:pt idx="9">
                  <c:v>56.3</c:v>
                </c:pt>
              </c:numCache>
            </c:numRef>
          </c:val>
        </c:ser>
        <c:ser>
          <c:idx val="2"/>
          <c:order val="2"/>
          <c:tx>
            <c:strRef>
              <c:f>List1!$E$3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List1!$B$4:$B$13</c:f>
              <c:numCache>
                <c:formatCode>General</c:formatCode>
                <c:ptCount val="10"/>
                <c:pt idx="0">
                  <c:v>2018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  <c:pt idx="5">
                  <c:v>2061</c:v>
                </c:pt>
                <c:pt idx="6">
                  <c:v>2071</c:v>
                </c:pt>
                <c:pt idx="7">
                  <c:v>2081</c:v>
                </c:pt>
                <c:pt idx="8">
                  <c:v>2091</c:v>
                </c:pt>
                <c:pt idx="9">
                  <c:v>2101</c:v>
                </c:pt>
              </c:numCache>
            </c:numRef>
          </c:cat>
          <c:val>
            <c:numRef>
              <c:f>List1!$E$4:$E$13</c:f>
              <c:numCache>
                <c:formatCode>General</c:formatCode>
                <c:ptCount val="10"/>
                <c:pt idx="0">
                  <c:v>19.2</c:v>
                </c:pt>
                <c:pt idx="1">
                  <c:v>20.399999999999999</c:v>
                </c:pt>
                <c:pt idx="2">
                  <c:v>22.5</c:v>
                </c:pt>
                <c:pt idx="3">
                  <c:v>25.7</c:v>
                </c:pt>
                <c:pt idx="4">
                  <c:v>28.8</c:v>
                </c:pt>
                <c:pt idx="5">
                  <c:v>29.8</c:v>
                </c:pt>
                <c:pt idx="6">
                  <c:v>27.9</c:v>
                </c:pt>
                <c:pt idx="7">
                  <c:v>28.2</c:v>
                </c:pt>
                <c:pt idx="8">
                  <c:v>29.2</c:v>
                </c:pt>
                <c:pt idx="9">
                  <c:v>29.5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304032"/>
        <c:axId val="177298544"/>
      </c:barChart>
      <c:catAx>
        <c:axId val="17730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298544"/>
        <c:crosses val="autoZero"/>
        <c:auto val="1"/>
        <c:lblAlgn val="ctr"/>
        <c:lblOffset val="100"/>
        <c:noMultiLvlLbl val="0"/>
      </c:catAx>
      <c:valAx>
        <c:axId val="1772985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30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28223879666755"/>
          <c:y val="2.127424247066393E-2"/>
          <c:w val="0.78390133376185123"/>
          <c:h val="0.91381852440615097"/>
        </c:manualLayout>
      </c:layout>
      <c:lineChart>
        <c:grouping val="standard"/>
        <c:varyColors val="0"/>
        <c:ser>
          <c:idx val="0"/>
          <c:order val="0"/>
          <c:tx>
            <c:strRef>
              <c:f>'G 4.1.3'!$B$1</c:f>
              <c:strCache>
                <c:ptCount val="1"/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'G 4.1.3'!$A$2:$A$52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 4.1.3'!$B$2:$B$52</c:f>
              <c:numCache>
                <c:formatCode>0.00</c:formatCode>
                <c:ptCount val="51"/>
                <c:pt idx="0">
                  <c:v>7.354737022988564</c:v>
                </c:pt>
                <c:pt idx="1">
                  <c:v>7.3755283400356237</c:v>
                </c:pt>
                <c:pt idx="2">
                  <c:v>7.3740429322767529</c:v>
                </c:pt>
                <c:pt idx="3">
                  <c:v>7.3422563176402775</c:v>
                </c:pt>
                <c:pt idx="4">
                  <c:v>7.3427643652834202</c:v>
                </c:pt>
                <c:pt idx="5">
                  <c:v>7.2697325985789041</c:v>
                </c:pt>
                <c:pt idx="6">
                  <c:v>7.2602424504014982</c:v>
                </c:pt>
                <c:pt idx="7">
                  <c:v>7.2810388486445898</c:v>
                </c:pt>
                <c:pt idx="8">
                  <c:v>7.2379027267383069</c:v>
                </c:pt>
                <c:pt idx="9">
                  <c:v>7.263502244186415</c:v>
                </c:pt>
                <c:pt idx="10">
                  <c:v>7.3265162808879545</c:v>
                </c:pt>
                <c:pt idx="11">
                  <c:v>7.3767911945685878</c:v>
                </c:pt>
                <c:pt idx="12">
                  <c:v>7.4670326804255405</c:v>
                </c:pt>
                <c:pt idx="13">
                  <c:v>7.5543543686626728</c:v>
                </c:pt>
                <c:pt idx="14">
                  <c:v>7.6592534933224963</c:v>
                </c:pt>
                <c:pt idx="15">
                  <c:v>7.7828461783344016</c:v>
                </c:pt>
                <c:pt idx="16">
                  <c:v>7.9319488296500884</c:v>
                </c:pt>
                <c:pt idx="17">
                  <c:v>8.1074672843690792</c:v>
                </c:pt>
                <c:pt idx="18">
                  <c:v>8.3219887041565723</c:v>
                </c:pt>
                <c:pt idx="19">
                  <c:v>8.5828854170466649</c:v>
                </c:pt>
                <c:pt idx="20">
                  <c:v>8.8759223524986854</c:v>
                </c:pt>
                <c:pt idx="21">
                  <c:v>9.1740740529411813</c:v>
                </c:pt>
                <c:pt idx="22">
                  <c:v>9.4670468228361973</c:v>
                </c:pt>
                <c:pt idx="23">
                  <c:v>9.7485119150928892</c:v>
                </c:pt>
                <c:pt idx="24">
                  <c:v>10.015451601496199</c:v>
                </c:pt>
                <c:pt idx="25">
                  <c:v>10.257648582411026</c:v>
                </c:pt>
                <c:pt idx="26">
                  <c:v>10.457724162683931</c:v>
                </c:pt>
                <c:pt idx="27">
                  <c:v>10.629750684135281</c:v>
                </c:pt>
                <c:pt idx="28">
                  <c:v>10.794045695411844</c:v>
                </c:pt>
                <c:pt idx="29">
                  <c:v>10.953492714444193</c:v>
                </c:pt>
                <c:pt idx="30">
                  <c:v>11.113005447056972</c:v>
                </c:pt>
                <c:pt idx="31">
                  <c:v>11.267698142819329</c:v>
                </c:pt>
                <c:pt idx="32">
                  <c:v>11.412425957917005</c:v>
                </c:pt>
                <c:pt idx="33">
                  <c:v>11.548851971152557</c:v>
                </c:pt>
                <c:pt idx="34">
                  <c:v>11.67911228315738</c:v>
                </c:pt>
                <c:pt idx="35">
                  <c:v>11.793475791915929</c:v>
                </c:pt>
                <c:pt idx="36">
                  <c:v>11.899993642780151</c:v>
                </c:pt>
                <c:pt idx="37">
                  <c:v>11.988799409680318</c:v>
                </c:pt>
                <c:pt idx="38">
                  <c:v>12.042346605894725</c:v>
                </c:pt>
                <c:pt idx="39">
                  <c:v>12.061314985154176</c:v>
                </c:pt>
                <c:pt idx="40">
                  <c:v>12.024999163143306</c:v>
                </c:pt>
                <c:pt idx="41">
                  <c:v>11.939712169398357</c:v>
                </c:pt>
                <c:pt idx="42">
                  <c:v>11.824209425101314</c:v>
                </c:pt>
                <c:pt idx="43">
                  <c:v>11.695299360624221</c:v>
                </c:pt>
                <c:pt idx="44">
                  <c:v>11.560864127464475</c:v>
                </c:pt>
                <c:pt idx="45">
                  <c:v>11.422555139755151</c:v>
                </c:pt>
                <c:pt idx="46">
                  <c:v>11.288350256228007</c:v>
                </c:pt>
                <c:pt idx="47">
                  <c:v>11.159055436938154</c:v>
                </c:pt>
                <c:pt idx="48">
                  <c:v>11.038646448863137</c:v>
                </c:pt>
                <c:pt idx="49">
                  <c:v>10.931889314772429</c:v>
                </c:pt>
                <c:pt idx="50">
                  <c:v>10.849294393270084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DAE-4197-8AF4-BE5FB43EB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302464"/>
        <c:axId val="177298936"/>
      </c:lineChart>
      <c:catAx>
        <c:axId val="17730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77298936"/>
        <c:crosses val="autoZero"/>
        <c:auto val="1"/>
        <c:lblAlgn val="ctr"/>
        <c:lblOffset val="100"/>
        <c:tickLblSkip val="10"/>
        <c:noMultiLvlLbl val="0"/>
      </c:catAx>
      <c:valAx>
        <c:axId val="177298936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% HDP</a:t>
                </a:r>
              </a:p>
            </c:rich>
          </c:tx>
          <c:layout>
            <c:manualLayout>
              <c:xMode val="edge"/>
              <c:yMode val="edge"/>
              <c:x val="7.7660694446465917E-3"/>
              <c:y val="0.427005318852054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77302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1763385625347"/>
          <c:y val="2.7210078217834711E-2"/>
          <c:w val="0.84059071703120547"/>
          <c:h val="0.89206516592423279"/>
        </c:manualLayout>
      </c:layout>
      <c:areaChart>
        <c:grouping val="standard"/>
        <c:varyColors val="0"/>
        <c:ser>
          <c:idx val="0"/>
          <c:order val="0"/>
          <c:tx>
            <c:strRef>
              <c:f>'G 4.1.6'!$A$1</c:f>
              <c:strCache>
                <c:ptCount val="1"/>
                <c:pt idx="0">
                  <c:v>Roční salda důchodového systému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cat>
            <c:numRef>
              <c:f>'G 4.1.6'!$A$2:$A$52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 4.1.6'!$B$2:$B$52</c:f>
              <c:numCache>
                <c:formatCode>0.00</c:formatCode>
                <c:ptCount val="51"/>
                <c:pt idx="0">
                  <c:v>-0.22262455267741466</c:v>
                </c:pt>
                <c:pt idx="1">
                  <c:v>-0.21794191737374113</c:v>
                </c:pt>
                <c:pt idx="2">
                  <c:v>-0.18365544808606415</c:v>
                </c:pt>
                <c:pt idx="3">
                  <c:v>-0.13430108982837297</c:v>
                </c:pt>
                <c:pt idx="4">
                  <c:v>-0.11589052608777273</c:v>
                </c:pt>
                <c:pt idx="5">
                  <c:v>-1.6503118474224365E-2</c:v>
                </c:pt>
                <c:pt idx="6">
                  <c:v>9.2903840151041805E-3</c:v>
                </c:pt>
                <c:pt idx="7">
                  <c:v>-4.9358898715823329E-4</c:v>
                </c:pt>
                <c:pt idx="8">
                  <c:v>6.667998225407068E-2</c:v>
                </c:pt>
                <c:pt idx="9">
                  <c:v>5.0954843749078549E-2</c:v>
                </c:pt>
                <c:pt idx="10">
                  <c:v>3.8464887584623852E-3</c:v>
                </c:pt>
                <c:pt idx="11">
                  <c:v>-2.2982859551358814E-2</c:v>
                </c:pt>
                <c:pt idx="12">
                  <c:v>-9.6260452453632794E-2</c:v>
                </c:pt>
                <c:pt idx="13">
                  <c:v>-0.17729956646599199</c:v>
                </c:pt>
                <c:pt idx="14">
                  <c:v>-0.27914234048160758</c:v>
                </c:pt>
                <c:pt idx="15">
                  <c:v>-0.39965795829453477</c:v>
                </c:pt>
                <c:pt idx="16">
                  <c:v>-0.54454199071030551</c:v>
                </c:pt>
                <c:pt idx="17">
                  <c:v>-0.71436511300811212</c:v>
                </c:pt>
                <c:pt idx="18">
                  <c:v>-0.92193491290567309</c:v>
                </c:pt>
                <c:pt idx="19">
                  <c:v>-1.1729078117423288</c:v>
                </c:pt>
                <c:pt idx="20">
                  <c:v>-1.4504795823323828</c:v>
                </c:pt>
                <c:pt idx="21">
                  <c:v>-1.7296015669111107</c:v>
                </c:pt>
                <c:pt idx="22">
                  <c:v>-2.0032933062018543</c:v>
                </c:pt>
                <c:pt idx="23">
                  <c:v>-2.2654507175238976</c:v>
                </c:pt>
                <c:pt idx="24">
                  <c:v>-2.5133211294330025</c:v>
                </c:pt>
                <c:pt idx="25">
                  <c:v>-2.7362568206601061</c:v>
                </c:pt>
                <c:pt idx="26">
                  <c:v>-2.9184502136688888</c:v>
                </c:pt>
                <c:pt idx="27">
                  <c:v>-3.0756261679924197</c:v>
                </c:pt>
                <c:pt idx="28">
                  <c:v>-3.226792669465814</c:v>
                </c:pt>
                <c:pt idx="29">
                  <c:v>-3.373530604356235</c:v>
                </c:pt>
                <c:pt idx="30">
                  <c:v>-3.5244802594458147</c:v>
                </c:pt>
                <c:pt idx="31">
                  <c:v>-3.6697374769217248</c:v>
                </c:pt>
                <c:pt idx="32">
                  <c:v>-3.8047116348485179</c:v>
                </c:pt>
                <c:pt idx="33">
                  <c:v>-3.9315952696099803</c:v>
                </c:pt>
                <c:pt idx="34">
                  <c:v>-4.051746358189364</c:v>
                </c:pt>
                <c:pt idx="35">
                  <c:v>-4.1555259120557757</c:v>
                </c:pt>
                <c:pt idx="36">
                  <c:v>-4.2515430604610298</c:v>
                </c:pt>
                <c:pt idx="37">
                  <c:v>-4.3287117862334554</c:v>
                </c:pt>
                <c:pt idx="38">
                  <c:v>-4.3703376507900646</c:v>
                </c:pt>
                <c:pt idx="39">
                  <c:v>-4.3780551223156792</c:v>
                </c:pt>
                <c:pt idx="40">
                  <c:v>-4.3309327113348992</c:v>
                </c:pt>
                <c:pt idx="41">
                  <c:v>-4.2380699263407475</c:v>
                </c:pt>
                <c:pt idx="42">
                  <c:v>-4.1170211477521921</c:v>
                </c:pt>
                <c:pt idx="43">
                  <c:v>-3.9833032127803598</c:v>
                </c:pt>
                <c:pt idx="44">
                  <c:v>-3.8439546154258792</c:v>
                </c:pt>
                <c:pt idx="45">
                  <c:v>-3.700363777415804</c:v>
                </c:pt>
                <c:pt idx="46">
                  <c:v>-3.5607764638793604</c:v>
                </c:pt>
                <c:pt idx="47">
                  <c:v>-3.425106867274911</c:v>
                </c:pt>
                <c:pt idx="48">
                  <c:v>-3.2984230873376053</c:v>
                </c:pt>
                <c:pt idx="49">
                  <c:v>-3.1852690990483925</c:v>
                </c:pt>
                <c:pt idx="50">
                  <c:v>-3.0961062155549719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4-408A-AE83-142F2DAE8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301288"/>
        <c:axId val="177299720"/>
      </c:areaChart>
      <c:catAx>
        <c:axId val="177301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77299720"/>
        <c:crosses val="autoZero"/>
        <c:auto val="1"/>
        <c:lblAlgn val="ctr"/>
        <c:lblOffset val="100"/>
        <c:tickLblSkip val="10"/>
        <c:noMultiLvlLbl val="0"/>
      </c:catAx>
      <c:valAx>
        <c:axId val="177299720"/>
        <c:scaling>
          <c:orientation val="minMax"/>
          <c:max val="1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% HDP</a:t>
                </a:r>
              </a:p>
            </c:rich>
          </c:tx>
          <c:layout>
            <c:manualLayout>
              <c:xMode val="edge"/>
              <c:yMode val="edge"/>
              <c:x val="8.6696257591644555E-3"/>
              <c:y val="0.385619735225712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773012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21.04.2021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noProof="0" smtClean="0"/>
              <a:t>7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8166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 smtClean="0"/>
              <a:t>Kliknutím lze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 smtClean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 smtClean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 smtClean="0"/>
              <a:t>Druhá úroveň</a:t>
            </a:r>
          </a:p>
          <a:p>
            <a:pPr lvl="2" rtl="0" eaLnBrk="1" latinLnBrk="0" hangingPunct="1"/>
            <a:r>
              <a:rPr lang="cs-CZ" noProof="0" dirty="0" smtClean="0"/>
              <a:t>Třetí úroveň</a:t>
            </a:r>
          </a:p>
          <a:p>
            <a:pPr lvl="3" rtl="0" eaLnBrk="1" latinLnBrk="0" hangingPunct="1"/>
            <a:r>
              <a:rPr lang="cs-CZ" noProof="0" dirty="0" smtClean="0"/>
              <a:t>Čtvrtá úroveň</a:t>
            </a:r>
          </a:p>
          <a:p>
            <a:pPr lvl="4" rtl="0" eaLnBrk="1" latinLnBrk="0" hangingPunct="1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21.04.2021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11200" y="1399736"/>
            <a:ext cx="10731331" cy="1828800"/>
          </a:xfrm>
        </p:spPr>
        <p:txBody>
          <a:bodyPr rtlCol="0">
            <a:normAutofit/>
          </a:bodyPr>
          <a:lstStyle/>
          <a:p>
            <a:pPr rtl="0"/>
            <a:r>
              <a:rPr lang="cs-CZ" sz="5000" dirty="0" smtClean="0"/>
              <a:t>Udržitelnost veřejných financí v ČR</a:t>
            </a:r>
            <a:endParaRPr lang="cs-CZ" sz="5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Autor: Dominik Kaleta</a:t>
            </a:r>
          </a:p>
          <a:p>
            <a:pPr rtl="0"/>
            <a:r>
              <a:rPr lang="cs-CZ" dirty="0" smtClean="0"/>
              <a:t>Předmět: Hospodářská politika České republiky</a:t>
            </a:r>
          </a:p>
          <a:p>
            <a:r>
              <a:rPr lang="cs-CZ" dirty="0"/>
              <a:t>Akademický rok 2020/2021</a:t>
            </a:r>
          </a:p>
          <a:p>
            <a:pPr rtl="0"/>
            <a:endParaRPr lang="cs-CZ" dirty="0" smtClean="0"/>
          </a:p>
          <a:p>
            <a:pPr rtl="0"/>
            <a:endParaRPr lang="cs-CZ" dirty="0"/>
          </a:p>
        </p:txBody>
      </p:sp>
      <p:pic>
        <p:nvPicPr>
          <p:cNvPr id="2" name="Picture 2" descr="https://encrypted-tbn0.gstatic.com/images?q=tbn:ANd9GcT2neVYQJBBGN3lGMzMgQPvRqlr66ZvRDrcPz9-Yk-YBASnmWcIq9a_T8R9MQ&amp;usqp=C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33" y="3376173"/>
            <a:ext cx="21907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58088"/>
            <a:ext cx="10972800" cy="1143000"/>
          </a:xfrm>
        </p:spPr>
        <p:txBody>
          <a:bodyPr>
            <a:noAutofit/>
          </a:bodyPr>
          <a:lstStyle/>
          <a:p>
            <a:r>
              <a:rPr lang="cs-CZ" sz="4000" dirty="0"/>
              <a:t>Výdaje na starobní důchody za období od roku 2020-2070 (v % HDP)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současnosti starobní </a:t>
            </a:r>
            <a:r>
              <a:rPr lang="cs-CZ" dirty="0" smtClean="0"/>
              <a:t>důchod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je pobírán okolo 2,4 milionů </a:t>
            </a:r>
            <a:r>
              <a:rPr lang="cs-CZ" dirty="0" smtClean="0"/>
              <a:t>lidí</a:t>
            </a:r>
          </a:p>
          <a:p>
            <a:r>
              <a:rPr lang="cs-CZ" dirty="0"/>
              <a:t>Výdaje pro tento druh důchodu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budou </a:t>
            </a:r>
            <a:r>
              <a:rPr lang="cs-CZ" dirty="0"/>
              <a:t>kulminovat kolem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roku </a:t>
            </a:r>
            <a:r>
              <a:rPr lang="cs-CZ" dirty="0"/>
              <a:t>2059 na úrovni 12,1 % HDP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CF9BA35C-0B66-4141-A94F-8FF51E1F53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3335828"/>
              </p:ext>
            </p:extLst>
          </p:nvPr>
        </p:nvGraphicFramePr>
        <p:xfrm>
          <a:off x="5994400" y="2219536"/>
          <a:ext cx="5966883" cy="326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461000" y="5799667"/>
            <a:ext cx="60452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Webový portál Národní rozpočtové rady [online] [vid. 15. března 2021]. Dostupné z: https://unrr.cz/vydavame/sdeleni/</a:t>
            </a:r>
          </a:p>
          <a:p>
            <a:endParaRPr lang="cs-CZ" dirty="0" err="1" smtClean="0"/>
          </a:p>
        </p:txBody>
      </p:sp>
    </p:spTree>
    <p:extLst>
      <p:ext uri="{BB962C8B-B14F-4D97-AF65-F5344CB8AC3E}">
        <p14:creationId xmlns:p14="http://schemas.microsoft.com/office/powerpoint/2010/main" val="313772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Roční salda důchodového systému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v </a:t>
            </a:r>
            <a:r>
              <a:rPr lang="cs-CZ" sz="4000" dirty="0"/>
              <a:t>% HDP (2020 až 2070)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rok </a:t>
            </a:r>
            <a:r>
              <a:rPr lang="cs-CZ" dirty="0"/>
              <a:t>2030 </a:t>
            </a:r>
            <a:r>
              <a:rPr lang="cs-CZ" dirty="0" smtClean="0"/>
              <a:t>– mírné přebytky</a:t>
            </a:r>
          </a:p>
          <a:p>
            <a:r>
              <a:rPr lang="cs-CZ" dirty="0"/>
              <a:t>okolo roku </a:t>
            </a:r>
            <a:r>
              <a:rPr lang="cs-CZ" dirty="0" smtClean="0"/>
              <a:t>2059 deficit </a:t>
            </a:r>
          </a:p>
          <a:p>
            <a:pPr marL="0" indent="0">
              <a:buNone/>
            </a:pPr>
            <a:r>
              <a:rPr lang="cs-CZ" dirty="0" smtClean="0"/>
              <a:t>ve výší 4,4 %.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956F7F16-8EDE-42C5-A29B-C9CF1FD123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3928412"/>
              </p:ext>
            </p:extLst>
          </p:nvPr>
        </p:nvGraphicFramePr>
        <p:xfrm>
          <a:off x="5221077" y="1923693"/>
          <a:ext cx="6860857" cy="397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59400" y="5893713"/>
            <a:ext cx="6722534" cy="43088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Webový portál Národní rozpočtové rady [online] [vid. 15. března 2021]. Dostupné z: https://unrr.cz/vydavame/sdeleni</a:t>
            </a:r>
            <a:endParaRPr lang="cs-CZ" sz="1100" dirty="0" smtClean="0"/>
          </a:p>
        </p:txBody>
      </p:sp>
    </p:spTree>
    <p:extLst>
      <p:ext uri="{BB962C8B-B14F-4D97-AF65-F5344CB8AC3E}">
        <p14:creationId xmlns:p14="http://schemas.microsoft.com/office/powerpoint/2010/main" val="188931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10972800" cy="1143000"/>
          </a:xfrm>
        </p:spPr>
        <p:txBody>
          <a:bodyPr>
            <a:noAutofit/>
          </a:bodyPr>
          <a:lstStyle/>
          <a:p>
            <a:r>
              <a:rPr lang="cs-CZ" sz="4000" dirty="0"/>
              <a:t>Veřejné výdaje na zdravotnictví v ČR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v </a:t>
            </a:r>
            <a:r>
              <a:rPr lang="cs-CZ" sz="4000" dirty="0"/>
              <a:t>% HDP (2020 až 2070)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724F797A-372E-4884-AF2C-202D1F34F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3442180"/>
              </p:ext>
            </p:extLst>
          </p:nvPr>
        </p:nvGraphicFramePr>
        <p:xfrm>
          <a:off x="2093066" y="2071370"/>
          <a:ext cx="6644534" cy="344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429933" y="5879181"/>
            <a:ext cx="641773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Webový portál Národní rozpočtové rady [online] [vid. 15. března 2021]. Dostupné z: https://unrr.cz/vydavame/sdeleni</a:t>
            </a:r>
          </a:p>
          <a:p>
            <a:endParaRPr lang="cs-CZ" dirty="0" err="1" smtClean="0"/>
          </a:p>
        </p:txBody>
      </p:sp>
    </p:spTree>
    <p:extLst>
      <p:ext uri="{BB962C8B-B14F-4D97-AF65-F5344CB8AC3E}">
        <p14:creationId xmlns:p14="http://schemas.microsoft.com/office/powerpoint/2010/main" val="27749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856488"/>
            <a:ext cx="10972800" cy="1143000"/>
          </a:xfrm>
        </p:spPr>
        <p:txBody>
          <a:bodyPr>
            <a:noAutofit/>
          </a:bodyPr>
          <a:lstStyle/>
          <a:p>
            <a:r>
              <a:rPr lang="cs-CZ" sz="4000" dirty="0"/>
              <a:t>Veřejné výdaje na školství v ČR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v </a:t>
            </a:r>
            <a:r>
              <a:rPr lang="cs-CZ" sz="4000" dirty="0"/>
              <a:t>% HDP (2020 až 2070)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Celkové </a:t>
            </a:r>
            <a:r>
              <a:rPr lang="cs-CZ" dirty="0"/>
              <a:t>výdaje ve vztahu k HDP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porostou </a:t>
            </a:r>
            <a:r>
              <a:rPr lang="cs-CZ" dirty="0"/>
              <a:t>nejrychleji v následujících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třech letech</a:t>
            </a:r>
          </a:p>
          <a:p>
            <a:r>
              <a:rPr lang="cs-CZ" dirty="0" smtClean="0"/>
              <a:t>Potom dojde ke zpomalování</a:t>
            </a:r>
          </a:p>
          <a:p>
            <a:r>
              <a:rPr lang="cs-CZ" dirty="0" smtClean="0"/>
              <a:t>Zrychlení kolem roku 2040 </a:t>
            </a:r>
          </a:p>
          <a:p>
            <a:pPr marL="0" indent="0">
              <a:buNone/>
            </a:pPr>
            <a:r>
              <a:rPr lang="cs-CZ" dirty="0" smtClean="0"/>
              <a:t>až na 5,5 % </a:t>
            </a:r>
          </a:p>
          <a:p>
            <a:pPr marL="0" indent="0">
              <a:buNone/>
            </a:pPr>
            <a:r>
              <a:rPr lang="cs-CZ" dirty="0" smtClean="0"/>
              <a:t>HDP v roce 2060</a:t>
            </a:r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46112462-C6C8-46FE-89A5-68B649180A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0081960"/>
              </p:ext>
            </p:extLst>
          </p:nvPr>
        </p:nvGraphicFramePr>
        <p:xfrm>
          <a:off x="5943600" y="1999488"/>
          <a:ext cx="6124755" cy="373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037667" y="5816600"/>
            <a:ext cx="654473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Webový portál Národní rozpočtové rady, Zpráva o dlouhodobé udržitelnosti veřejných financí [online] [vid. 15. března 2021]. Dostupné z: https://unrr.cz/vydavame/sdeleni</a:t>
            </a:r>
          </a:p>
          <a:p>
            <a:endParaRPr lang="cs-CZ" dirty="0" err="1" smtClean="0"/>
          </a:p>
        </p:txBody>
      </p:sp>
    </p:spTree>
    <p:extLst>
      <p:ext uri="{BB962C8B-B14F-4D97-AF65-F5344CB8AC3E}">
        <p14:creationId xmlns:p14="http://schemas.microsoft.com/office/powerpoint/2010/main" val="43277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79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Hospodaření sektoru vládních institucí ČR </a:t>
            </a:r>
            <a:br>
              <a:rPr lang="cs-CZ" sz="4000" dirty="0" smtClean="0"/>
            </a:br>
            <a:r>
              <a:rPr lang="cs-CZ" sz="4000" dirty="0" smtClean="0"/>
              <a:t>v % HDP (2011až 2020)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22209393"/>
              </p:ext>
            </p:extLst>
          </p:nvPr>
        </p:nvGraphicFramePr>
        <p:xfrm>
          <a:off x="1498600" y="2134446"/>
          <a:ext cx="7823200" cy="3572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69533" y="5740401"/>
            <a:ext cx="65532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000" i="1" dirty="0"/>
              <a:t>Zdroj</a:t>
            </a:r>
            <a:r>
              <a:rPr lang="cs-CZ" sz="1000" dirty="0"/>
              <a:t>: Fiskální výhled ČR 2011 až 2021, tabulková příloha, vlastní zpracování</a:t>
            </a:r>
          </a:p>
          <a:p>
            <a:endParaRPr lang="cs-CZ" dirty="0" err="1" smtClean="0"/>
          </a:p>
        </p:txBody>
      </p:sp>
    </p:spTree>
    <p:extLst>
      <p:ext uri="{BB962C8B-B14F-4D97-AF65-F5344CB8AC3E}">
        <p14:creationId xmlns:p14="http://schemas.microsoft.com/office/powerpoint/2010/main" val="90104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Rozdělení příjmů z daní na HDP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v </a:t>
            </a:r>
            <a:r>
              <a:rPr lang="cs-CZ" sz="4000" dirty="0"/>
              <a:t>% (2011 až 2019)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600" dirty="0"/>
              <a:t>V roce 2019 </a:t>
            </a:r>
            <a:r>
              <a:rPr lang="cs-CZ" sz="1600" dirty="0" smtClean="0"/>
              <a:t>činila daň z:</a:t>
            </a:r>
          </a:p>
          <a:p>
            <a:r>
              <a:rPr lang="cs-CZ" sz="1600" dirty="0" smtClean="0"/>
              <a:t>DPH 11,2 %</a:t>
            </a:r>
          </a:p>
          <a:p>
            <a:r>
              <a:rPr lang="cs-CZ" sz="1600" dirty="0" smtClean="0"/>
              <a:t>Sociální zabezpečení 15,5 % (2. nejvyšší, vyšší</a:t>
            </a:r>
          </a:p>
          <a:p>
            <a:pPr marL="0" indent="0">
              <a:buNone/>
            </a:pPr>
            <a:r>
              <a:rPr lang="cs-CZ" sz="1600" dirty="0"/>
              <a:t>v</a:t>
            </a:r>
            <a:r>
              <a:rPr lang="cs-CZ" sz="1600" dirty="0" smtClean="0"/>
              <a:t>e Slovinsku – 15,8 % HDP)</a:t>
            </a:r>
          </a:p>
          <a:p>
            <a:r>
              <a:rPr lang="cs-CZ" sz="1600" dirty="0" smtClean="0"/>
              <a:t>DPFO 4,4 %</a:t>
            </a:r>
          </a:p>
          <a:p>
            <a:r>
              <a:rPr lang="cs-CZ" sz="1600" dirty="0" smtClean="0"/>
              <a:t>DPPO 3,4 %</a:t>
            </a:r>
          </a:p>
          <a:p>
            <a:r>
              <a:rPr lang="cs-CZ" sz="1600" dirty="0" smtClean="0"/>
              <a:t>Daň z nemovitosti 0,4 %</a:t>
            </a:r>
          </a:p>
          <a:p>
            <a:endParaRPr lang="cs-CZ" sz="1600" dirty="0"/>
          </a:p>
          <a:p>
            <a:r>
              <a:rPr lang="cs-CZ" sz="1600" dirty="0" smtClean="0"/>
              <a:t>&gt; </a:t>
            </a:r>
            <a:r>
              <a:rPr lang="cs-CZ" sz="1600" b="1" u="sng" dirty="0" smtClean="0">
                <a:solidFill>
                  <a:srgbClr val="0070C0"/>
                </a:solidFill>
              </a:rPr>
              <a:t>PRŮMĚRNÉ ZDANĚNÍ</a:t>
            </a:r>
          </a:p>
          <a:p>
            <a:endParaRPr lang="cs-CZ" sz="1600" dirty="0"/>
          </a:p>
          <a:p>
            <a:r>
              <a:rPr lang="cs-CZ" sz="1600" b="1" u="sng" dirty="0" smtClean="0">
                <a:solidFill>
                  <a:srgbClr val="FF0000"/>
                </a:solidFill>
              </a:rPr>
              <a:t>Nejvyšší?</a:t>
            </a:r>
          </a:p>
          <a:p>
            <a:pPr marL="0" indent="0">
              <a:buNone/>
            </a:pPr>
            <a:endParaRPr lang="cs-CZ" sz="16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dirty="0" smtClean="0"/>
              <a:t>1. Dánsko </a:t>
            </a:r>
            <a:r>
              <a:rPr lang="cs-CZ" sz="1600" dirty="0"/>
              <a:t>(46,34 % HDP</a:t>
            </a:r>
            <a:r>
              <a:rPr lang="cs-CZ" sz="1600" dirty="0" smtClean="0"/>
              <a:t>)</a:t>
            </a:r>
          </a:p>
          <a:p>
            <a:pPr marL="342900" indent="-342900">
              <a:buAutoNum type="arabicPeriod"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2. Francie </a:t>
            </a:r>
            <a:r>
              <a:rPr lang="cs-CZ" sz="1600" dirty="0"/>
              <a:t>(45,40 % HDP) 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3. Švédsko </a:t>
            </a:r>
            <a:r>
              <a:rPr lang="cs-CZ" sz="1600" dirty="0"/>
              <a:t>(42,91 % HDP</a:t>
            </a:r>
            <a:r>
              <a:rPr lang="cs-CZ" sz="1600" dirty="0" smtClean="0"/>
              <a:t>).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 smtClean="0"/>
              <a:t>Digitální daň???</a:t>
            </a:r>
          </a:p>
          <a:p>
            <a:endParaRPr lang="cs-CZ" sz="1600" dirty="0"/>
          </a:p>
          <a:p>
            <a:endParaRPr lang="cs-CZ" sz="16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t="-1" b="2838"/>
          <a:stretch/>
        </p:blipFill>
        <p:spPr>
          <a:xfrm>
            <a:off x="5114925" y="1935480"/>
            <a:ext cx="7077075" cy="31877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72629" y="5503333"/>
            <a:ext cx="656166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Webový portál OECD [online] [vid. 10. 3. 2021]. Dostupné z https://data.oecd.org/tax/tax-on-personal-income.htm; vlastní zpracování</a:t>
            </a:r>
          </a:p>
          <a:p>
            <a:endParaRPr lang="cs-CZ" dirty="0" err="1" smtClean="0"/>
          </a:p>
        </p:txBody>
      </p:sp>
    </p:spTree>
    <p:extLst>
      <p:ext uri="{BB962C8B-B14F-4D97-AF65-F5344CB8AC3E}">
        <p14:creationId xmlns:p14="http://schemas.microsoft.com/office/powerpoint/2010/main" val="360752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10972800" cy="1143000"/>
          </a:xfrm>
        </p:spPr>
        <p:txBody>
          <a:bodyPr>
            <a:noAutofit/>
          </a:bodyPr>
          <a:lstStyle/>
          <a:p>
            <a:r>
              <a:rPr lang="cs-CZ" sz="4000" dirty="0"/>
              <a:t>Podíl jednotlivých složek na celkových výdajích v % HDP (2019)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b="1" dirty="0" smtClean="0">
                <a:solidFill>
                  <a:schemeClr val="accent3"/>
                </a:solidFill>
              </a:rPr>
              <a:t>Sociální ochrana</a:t>
            </a:r>
          </a:p>
          <a:p>
            <a:pPr marL="0" indent="0">
              <a:buNone/>
            </a:pPr>
            <a:r>
              <a:rPr lang="cs-CZ" sz="1600" dirty="0"/>
              <a:t>1. Finsko (24 % HDP)</a:t>
            </a:r>
          </a:p>
          <a:p>
            <a:pPr marL="0" indent="0">
              <a:buNone/>
            </a:pPr>
            <a:r>
              <a:rPr lang="cs-CZ" sz="1600" dirty="0"/>
              <a:t>2. Francie (23,9 % HDP)</a:t>
            </a:r>
          </a:p>
          <a:p>
            <a:pPr marL="0" indent="0">
              <a:buNone/>
            </a:pPr>
            <a:r>
              <a:rPr lang="cs-CZ" sz="1600" dirty="0"/>
              <a:t>3. Dánsko (21,4 % </a:t>
            </a:r>
            <a:r>
              <a:rPr lang="cs-CZ" sz="1600" dirty="0" smtClean="0"/>
              <a:t>HDP)</a:t>
            </a:r>
          </a:p>
          <a:p>
            <a:pPr marL="0" indent="0">
              <a:buNone/>
            </a:pPr>
            <a:r>
              <a:rPr lang="cs-CZ" sz="1600" dirty="0" smtClean="0"/>
              <a:t>21. ČR (12,6 % HDP)</a:t>
            </a:r>
          </a:p>
          <a:p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Zdravotnictví</a:t>
            </a:r>
          </a:p>
          <a:p>
            <a:pPr marL="0" indent="0">
              <a:buNone/>
            </a:pPr>
            <a:r>
              <a:rPr lang="cs-CZ" sz="1600" dirty="0" smtClean="0"/>
              <a:t>1. Norsko (8,7 % HDP)</a:t>
            </a:r>
          </a:p>
          <a:p>
            <a:pPr marL="0" indent="0">
              <a:buNone/>
            </a:pPr>
            <a:r>
              <a:rPr lang="cs-CZ" sz="1600" dirty="0" smtClean="0"/>
              <a:t>2. Rakousko (8,3 % HDP)</a:t>
            </a:r>
          </a:p>
          <a:p>
            <a:pPr marL="0" indent="0">
              <a:buNone/>
            </a:pPr>
            <a:r>
              <a:rPr lang="cs-CZ" sz="1600" dirty="0" smtClean="0"/>
              <a:t>3. Dánsko (8,2 % HDP)</a:t>
            </a:r>
          </a:p>
          <a:p>
            <a:pPr marL="0" indent="0">
              <a:buNone/>
            </a:pPr>
            <a:r>
              <a:rPr lang="cs-CZ" sz="1600" dirty="0" smtClean="0"/>
              <a:t>9. ČR (7,6 % HDP)</a:t>
            </a:r>
          </a:p>
          <a:p>
            <a:r>
              <a:rPr lang="cs-CZ" sz="1600" b="1" dirty="0" smtClean="0">
                <a:solidFill>
                  <a:srgbClr val="00B050"/>
                </a:solidFill>
              </a:rPr>
              <a:t>Ekonomické záležitosti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Maďarsko (8 % HDP)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Belgie (6,7 % HDP)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ČR (6,1 % HDP)</a:t>
            </a:r>
          </a:p>
          <a:p>
            <a:pPr marL="342900" indent="-342900">
              <a:buAutoNum type="arabicPeriod"/>
            </a:pPr>
            <a:endParaRPr lang="cs-CZ" sz="1600" dirty="0" smtClean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880692860"/>
              </p:ext>
            </p:extLst>
          </p:nvPr>
        </p:nvGraphicFramePr>
        <p:xfrm>
          <a:off x="4189731" y="2286423"/>
          <a:ext cx="7096336" cy="3555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182533" y="5901267"/>
            <a:ext cx="704426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Webový portál OECD [online] [vid. 10. března 2021]. Dostupné z https://data.oecd.org/</a:t>
            </a:r>
            <a:r>
              <a:rPr lang="cs-CZ" sz="1100" dirty="0" err="1"/>
              <a:t>gga</a:t>
            </a:r>
            <a:r>
              <a:rPr lang="cs-CZ" sz="1100" dirty="0"/>
              <a:t>/</a:t>
            </a:r>
            <a:r>
              <a:rPr lang="cs-CZ" sz="1100" dirty="0" err="1"/>
              <a:t>general-government-spending.htm#indicator-chart</a:t>
            </a:r>
            <a:r>
              <a:rPr lang="cs-CZ" sz="1100" dirty="0"/>
              <a:t>; vlastní zpracování</a:t>
            </a:r>
          </a:p>
          <a:p>
            <a:endParaRPr lang="cs-CZ" dirty="0" err="1" smtClean="0"/>
          </a:p>
        </p:txBody>
      </p:sp>
    </p:spTree>
    <p:extLst>
      <p:ext uri="{BB962C8B-B14F-4D97-AF65-F5344CB8AC3E}">
        <p14:creationId xmlns:p14="http://schemas.microsoft.com/office/powerpoint/2010/main" val="208426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58088"/>
            <a:ext cx="10972800" cy="1143000"/>
          </a:xfrm>
        </p:spPr>
        <p:txBody>
          <a:bodyPr>
            <a:noAutofit/>
          </a:bodyPr>
          <a:lstStyle/>
          <a:p>
            <a:r>
              <a:rPr lang="cs-CZ" sz="4000" dirty="0"/>
              <a:t>Deficit vládních institucí České republiky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v </a:t>
            </a:r>
            <a:r>
              <a:rPr lang="cs-CZ" sz="4000" dirty="0"/>
              <a:t>% HDP (2010 až 2020)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7067" y="1952413"/>
            <a:ext cx="10972800" cy="438912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Faktory:</a:t>
            </a:r>
          </a:p>
          <a:p>
            <a:pPr marL="514350" indent="-514350">
              <a:buAutoNum type="arabicPeriod"/>
            </a:pPr>
            <a:r>
              <a:rPr lang="cs-CZ" dirty="0" smtClean="0"/>
              <a:t>Kontrolní hlášení a EET</a:t>
            </a:r>
          </a:p>
          <a:p>
            <a:pPr marL="514350" indent="-514350">
              <a:buAutoNum type="arabicPeriod"/>
            </a:pPr>
            <a:r>
              <a:rPr lang="cs-CZ" dirty="0" smtClean="0"/>
              <a:t>Ekonomický růst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Nejlepší výsledek v roce 2017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20734" y="5565857"/>
            <a:ext cx="6629400" cy="538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Fiskální výhled ČR, 2011 až 2021, tabulková příloha, vlastní zpracování</a:t>
            </a:r>
          </a:p>
          <a:p>
            <a:endParaRPr lang="cs-CZ" dirty="0" err="1" smtClean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582468997"/>
              </p:ext>
            </p:extLst>
          </p:nvPr>
        </p:nvGraphicFramePr>
        <p:xfrm>
          <a:off x="5283201" y="2253825"/>
          <a:ext cx="5851314" cy="313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085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4200" y="915755"/>
            <a:ext cx="10972800" cy="1143000"/>
          </a:xfrm>
        </p:spPr>
        <p:txBody>
          <a:bodyPr>
            <a:noAutofit/>
          </a:bodyPr>
          <a:lstStyle/>
          <a:p>
            <a:r>
              <a:rPr lang="cs-CZ" sz="4000" dirty="0"/>
              <a:t>Změna výše dluhového poměru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v </a:t>
            </a:r>
            <a:r>
              <a:rPr lang="cs-CZ" sz="4000" dirty="0"/>
              <a:t>% HDP (2010 až 2020)</a:t>
            </a: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354786183"/>
              </p:ext>
            </p:extLst>
          </p:nvPr>
        </p:nvGraphicFramePr>
        <p:xfrm>
          <a:off x="1253067" y="2386752"/>
          <a:ext cx="4919134" cy="3506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017608"/>
              </p:ext>
            </p:extLst>
          </p:nvPr>
        </p:nvGraphicFramePr>
        <p:xfrm>
          <a:off x="6917265" y="2497668"/>
          <a:ext cx="4639735" cy="3141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05933" y="5935133"/>
            <a:ext cx="5300134" cy="538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Fiskální výhled ČR, 2011 až 2021, tabulková příloha, vlastní zpracování</a:t>
            </a:r>
          </a:p>
          <a:p>
            <a:endParaRPr lang="cs-CZ" dirty="0" err="1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7289800" y="5935133"/>
            <a:ext cx="3903133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Zdroj</a:t>
            </a:r>
            <a:r>
              <a:rPr lang="cs-CZ" sz="1100" dirty="0" smtClean="0"/>
              <a:t>: Vlastní zpracování</a:t>
            </a:r>
          </a:p>
        </p:txBody>
      </p:sp>
    </p:spTree>
    <p:extLst>
      <p:ext uri="{BB962C8B-B14F-4D97-AF65-F5344CB8AC3E}">
        <p14:creationId xmlns:p14="http://schemas.microsoft.com/office/powerpoint/2010/main" val="305260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704087"/>
            <a:ext cx="10896600" cy="1294045"/>
          </a:xfrm>
        </p:spPr>
        <p:txBody>
          <a:bodyPr>
            <a:normAutofit fontScale="90000"/>
          </a:bodyPr>
          <a:lstStyle/>
          <a:p>
            <a:r>
              <a:rPr lang="cs-CZ" sz="3300" b="1" dirty="0"/>
              <a:t>Vývoj struktury hrubého veřejného </a:t>
            </a:r>
            <a:r>
              <a:rPr lang="cs-CZ" sz="3300" b="1" dirty="0" smtClean="0"/>
              <a:t>dluhu (2011 až 2019)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612861"/>
              </p:ext>
            </p:extLst>
          </p:nvPr>
        </p:nvGraphicFramePr>
        <p:xfrm>
          <a:off x="1735667" y="2031995"/>
          <a:ext cx="8619066" cy="39624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8665"/>
                <a:gridCol w="978665"/>
                <a:gridCol w="1095418"/>
                <a:gridCol w="1095418"/>
                <a:gridCol w="729708"/>
                <a:gridCol w="917713"/>
                <a:gridCol w="994679"/>
                <a:gridCol w="812418"/>
                <a:gridCol w="1016382"/>
              </a:tblGrid>
              <a:tr h="56605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Rok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dluh celkem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Podle instrumentů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Podle měny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Podle věřitele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490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oběživo a vklady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Dluhové cenné papíry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Půjčky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Domácí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Zahraniční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Domácí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Zahraniční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2011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1 614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1 408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191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1 310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304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1 096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517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3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2012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1 805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9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1 603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193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1 436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370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1 202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603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3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2013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1 840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9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1 639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192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1 434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406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1 164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677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3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2014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1 819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1 623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182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1 493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325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1 188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631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3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2015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1 836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7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1 648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181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1 528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308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1 041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795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3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2016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1 755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9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1 593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153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1 471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284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931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824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3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2017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1 750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6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1 602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141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1 494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256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921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829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3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2018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1 735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9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1 554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172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1 496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>
                          <a:effectLst/>
                        </a:rPr>
                        <a:t>238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1 009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725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30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spc="-30" dirty="0">
                          <a:effectLst/>
                        </a:rPr>
                        <a:t>2019</a:t>
                      </a:r>
                      <a:endParaRPr lang="cs-CZ" sz="1400" b="1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1 738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5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1 596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138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1 510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229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1 035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pc="-30" dirty="0">
                          <a:effectLst/>
                        </a:rPr>
                        <a:t>703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617133" y="6189133"/>
            <a:ext cx="8576733" cy="538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Ministerstvo financí, vládní finanční statistiky a analýzy, tabulková příloha</a:t>
            </a:r>
          </a:p>
          <a:p>
            <a:endParaRPr lang="cs-CZ" dirty="0" err="1" smtClean="0"/>
          </a:p>
        </p:txBody>
      </p:sp>
    </p:spTree>
    <p:extLst>
      <p:ext uri="{BB962C8B-B14F-4D97-AF65-F5344CB8AC3E}">
        <p14:creationId xmlns:p14="http://schemas.microsoft.com/office/powerpoint/2010/main" val="108386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89035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Veřejné zadlužení ve vybraných zemí </a:t>
            </a:r>
            <a:r>
              <a:rPr lang="cs-CZ" dirty="0" smtClean="0"/>
              <a:t>EU v </a:t>
            </a:r>
            <a:r>
              <a:rPr lang="cs-CZ" dirty="0"/>
              <a:t>% HDP (2018 až 2020)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Největší zadlužení v roce 2020 v Řecku 201, 4 % HDP </a:t>
            </a:r>
          </a:p>
          <a:p>
            <a:r>
              <a:rPr lang="cs-CZ" sz="1800" dirty="0" smtClean="0"/>
              <a:t>Belgie</a:t>
            </a:r>
            <a:r>
              <a:rPr lang="cs-CZ" sz="1800" dirty="0"/>
              <a:t>, Itálie, Francie, Řecko, Španělsko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poměrem </a:t>
            </a:r>
            <a:r>
              <a:rPr lang="cs-CZ" sz="1800" dirty="0"/>
              <a:t>dluhu k HDP překročily hranici 100 </a:t>
            </a:r>
            <a:r>
              <a:rPr lang="cs-CZ" sz="1800" dirty="0" smtClean="0"/>
              <a:t>%.</a:t>
            </a:r>
          </a:p>
          <a:p>
            <a:r>
              <a:rPr lang="cs-CZ" sz="1800" dirty="0"/>
              <a:t>D</a:t>
            </a:r>
            <a:r>
              <a:rPr lang="cs-CZ" sz="1800" dirty="0" smtClean="0"/>
              <a:t>luh </a:t>
            </a:r>
            <a:r>
              <a:rPr lang="cs-CZ" sz="1800" dirty="0"/>
              <a:t>v roce 2020 mělo Estonsko 18,2 % </a:t>
            </a:r>
            <a:r>
              <a:rPr lang="cs-CZ" sz="1800" dirty="0" smtClean="0"/>
              <a:t>HDP.</a:t>
            </a:r>
          </a:p>
          <a:p>
            <a:r>
              <a:rPr lang="cs-CZ" sz="1800" dirty="0"/>
              <a:t>Bulharsko, Lucembursko, Rumunsko, Švédsko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a </a:t>
            </a:r>
            <a:r>
              <a:rPr lang="cs-CZ" sz="1800" dirty="0"/>
              <a:t>Estonsko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udržovalo </a:t>
            </a:r>
            <a:r>
              <a:rPr lang="cs-CZ" sz="1800" dirty="0"/>
              <a:t>hodnotu dluhu pod hranicí 60 % HDP,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která </a:t>
            </a:r>
            <a:r>
              <a:rPr lang="cs-CZ" sz="1800" dirty="0"/>
              <a:t>je nutná pro konvergenční </a:t>
            </a:r>
            <a:r>
              <a:rPr lang="cs-CZ" sz="1800" dirty="0" smtClean="0"/>
              <a:t>program</a:t>
            </a:r>
          </a:p>
          <a:p>
            <a:r>
              <a:rPr lang="cs-CZ" sz="1800" dirty="0"/>
              <a:t>Nejnižší nárůst veřejného zadlužení byl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v</a:t>
            </a:r>
            <a:r>
              <a:rPr lang="cs-CZ" sz="1800" dirty="0"/>
              <a:t> </a:t>
            </a:r>
            <a:r>
              <a:rPr lang="cs-CZ" sz="1800" dirty="0" smtClean="0"/>
              <a:t>Irsku 5 p. b.</a:t>
            </a:r>
            <a:endParaRPr lang="cs-CZ" sz="1800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991827986"/>
              </p:ext>
            </p:extLst>
          </p:nvPr>
        </p:nvGraphicFramePr>
        <p:xfrm>
          <a:off x="5858932" y="2984501"/>
          <a:ext cx="6443132" cy="334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80667" y="6319391"/>
            <a:ext cx="5596467" cy="538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100" i="1" dirty="0"/>
              <a:t>Zdroj</a:t>
            </a:r>
            <a:r>
              <a:rPr lang="cs-CZ" sz="1100" dirty="0"/>
              <a:t>: Fiskální výhled ČR, 2011 až 2021, tabulková příloha, vlastní zpracování</a:t>
            </a:r>
          </a:p>
          <a:p>
            <a:endParaRPr lang="cs-CZ" dirty="0" err="1" smtClean="0"/>
          </a:p>
        </p:txBody>
      </p:sp>
    </p:spTree>
    <p:extLst>
      <p:ext uri="{BB962C8B-B14F-4D97-AF65-F5344CB8AC3E}">
        <p14:creationId xmlns:p14="http://schemas.microsoft.com/office/powerpoint/2010/main" val="180393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Vývoj struktury populace v ČR (2018 až 2101)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Snižování dětské složky</a:t>
            </a:r>
          </a:p>
          <a:p>
            <a:r>
              <a:rPr lang="cs-CZ" dirty="0"/>
              <a:t>R</a:t>
            </a:r>
            <a:r>
              <a:rPr lang="cs-CZ" dirty="0" smtClean="0"/>
              <a:t>ůst </a:t>
            </a:r>
            <a:r>
              <a:rPr lang="cs-CZ" dirty="0"/>
              <a:t>osob ve věku 65 a více </a:t>
            </a:r>
            <a:r>
              <a:rPr lang="cs-CZ" dirty="0" smtClean="0"/>
              <a:t>let</a:t>
            </a:r>
          </a:p>
          <a:p>
            <a:r>
              <a:rPr lang="cs-CZ" dirty="0" smtClean="0"/>
              <a:t>Postupný pokles osob 15-64 let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740953060"/>
              </p:ext>
            </p:extLst>
          </p:nvPr>
        </p:nvGraphicFramePr>
        <p:xfrm>
          <a:off x="5528734" y="2077349"/>
          <a:ext cx="6798733" cy="3508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910667" y="5585936"/>
            <a:ext cx="6561665" cy="6155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800" i="1" dirty="0"/>
              <a:t>Zdroj</a:t>
            </a:r>
            <a:r>
              <a:rPr lang="cs-CZ" sz="800" dirty="0"/>
              <a:t>: Webový portál ČSÚ [online] [vid. 12. března 2021]. Dostupné z https://www.czso.cz/</a:t>
            </a:r>
            <a:r>
              <a:rPr lang="cs-CZ" sz="800" dirty="0" err="1"/>
              <a:t>csu</a:t>
            </a:r>
            <a:r>
              <a:rPr lang="cs-CZ" sz="800" dirty="0"/>
              <a:t>/</a:t>
            </a:r>
            <a:r>
              <a:rPr lang="cs-CZ" sz="800" dirty="0" err="1"/>
              <a:t>czso</a:t>
            </a:r>
            <a:r>
              <a:rPr lang="cs-CZ" sz="800" dirty="0"/>
              <a:t>/projekce-obyvatelstva-ceske-republiky-2018-2100, vlastní zpracování</a:t>
            </a:r>
          </a:p>
          <a:p>
            <a:endParaRPr lang="cs-CZ" dirty="0" err="1" smtClean="0"/>
          </a:p>
        </p:txBody>
      </p:sp>
    </p:spTree>
    <p:extLst>
      <p:ext uri="{BB962C8B-B14F-4D97-AF65-F5344CB8AC3E}">
        <p14:creationId xmlns:p14="http://schemas.microsoft.com/office/powerpoint/2010/main" val="5108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Vlastní 5">
      <a:dk1>
        <a:srgbClr val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00B0F0"/>
      </a:accent2>
      <a:accent3>
        <a:srgbClr val="FF0000"/>
      </a:accent3>
      <a:accent4>
        <a:srgbClr val="FF0000"/>
      </a:accent4>
      <a:accent5>
        <a:srgbClr val="FF0000"/>
      </a:accent5>
      <a:accent6>
        <a:srgbClr val="00B0F0"/>
      </a:accent6>
      <a:hlink>
        <a:srgbClr val="99CA3C"/>
      </a:hlink>
      <a:folHlink>
        <a:srgbClr val="B9D181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1033</TotalTime>
  <Words>674</Words>
  <Application>Microsoft Office PowerPoint</Application>
  <PresentationFormat>Širokoúhlá obrazovka</PresentationFormat>
  <Paragraphs>201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Palatino Linotype</vt:lpstr>
      <vt:lpstr>Times New Roman</vt:lpstr>
      <vt:lpstr>Wingdings 2</vt:lpstr>
      <vt:lpstr>Prezentace týkající se debaty</vt:lpstr>
      <vt:lpstr>Udržitelnost veřejných financí v ČR</vt:lpstr>
      <vt:lpstr>Hospodaření sektoru vládních institucí ČR  v % HDP (2011až 2020)</vt:lpstr>
      <vt:lpstr>Rozdělení příjmů z daní na HDP  v % (2011 až 2019)</vt:lpstr>
      <vt:lpstr>Podíl jednotlivých složek na celkových výdajích v % HDP (2019)</vt:lpstr>
      <vt:lpstr>Deficit vládních institucí České republiky  v % HDP (2010 až 2020)</vt:lpstr>
      <vt:lpstr>Změna výše dluhového poměru  v % HDP (2010 až 2020)</vt:lpstr>
      <vt:lpstr>Vývoj struktury hrubého veřejného dluhu (2011 až 2019) </vt:lpstr>
      <vt:lpstr>Veřejné zadlužení ve vybraných zemí EU v % HDP (2018 až 2020) </vt:lpstr>
      <vt:lpstr>Vývoj struktury populace v ČR (2018 až 2101)</vt:lpstr>
      <vt:lpstr>Výdaje na starobní důchody za období od roku 2020-2070 (v % HDP)</vt:lpstr>
      <vt:lpstr>Roční salda důchodového systému  v % HDP (2020 až 2070)</vt:lpstr>
      <vt:lpstr>Veřejné výdaje na zdravotnictví v ČR  v % HDP (2020 až 2070)</vt:lpstr>
      <vt:lpstr>Veřejné výdaje na školství v ČR  v % HDP (2020 až 2070)</vt:lpstr>
      <vt:lpstr>Děkuji za pozornost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Možné výhody a nevýhody zavedení eura</dc:title>
  <dc:creator>dominik.kaleta</dc:creator>
  <cp:lastModifiedBy>Kotlanova</cp:lastModifiedBy>
  <cp:revision>94</cp:revision>
  <dcterms:created xsi:type="dcterms:W3CDTF">2019-12-08T13:13:51Z</dcterms:created>
  <dcterms:modified xsi:type="dcterms:W3CDTF">2021-04-21T06:51:46Z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