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2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6"/>
  </p:notesMasterIdLst>
  <p:handoutMasterIdLst>
    <p:handoutMasterId r:id="rId17"/>
  </p:handoutMasterIdLst>
  <p:sldIdLst>
    <p:sldId id="272" r:id="rId2"/>
    <p:sldId id="284" r:id="rId3"/>
    <p:sldId id="285" r:id="rId4"/>
    <p:sldId id="286" r:id="rId5"/>
    <p:sldId id="288" r:id="rId6"/>
    <p:sldId id="289" r:id="rId7"/>
    <p:sldId id="295" r:id="rId8"/>
    <p:sldId id="287" r:id="rId9"/>
    <p:sldId id="283" r:id="rId10"/>
    <p:sldId id="290" r:id="rId11"/>
    <p:sldId id="291" r:id="rId12"/>
    <p:sldId id="292" r:id="rId13"/>
    <p:sldId id="293" r:id="rId14"/>
    <p:sldId id="282" r:id="rId15"/>
  </p:sldIdLst>
  <p:sldSz cx="12192000" cy="6858000"/>
  <p:notesSz cx="6858000" cy="9144000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66CC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799B23B-EC83-4686-B30A-512413B5E67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16DA210-FB5B-4158-B5E0-FEB733F419BA}" styleName="Styl Světlá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Styl Světlá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0" d="100"/>
          <a:sy n="90" d="100"/>
        </p:scale>
        <p:origin x="302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iplomka\St&#225;tn&#237;%20dluh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ominik.kaleta\Downloads\podkladov&#225;-data-ke-graf&#367;m-a-tabulk&#225;m_Zpr&#225;va-o-dlouhodob&#233;-udr&#382;itelnosti-VF-2020-2BEZ-METADAT-1%20(5)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ominik.kaleta\Downloads\podkladov&#225;-data-ke-graf&#367;m-a-tabulk&#225;m_Zpr&#225;va-o-dlouhodob&#233;-udr&#382;itelnosti-VF-2020-2BEZ-METADAT-1%20(5)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iplomka\v&#253;daje,%20p&#345;&#237;jmy%20OECD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iplomka\St&#225;tn&#237;%20dluh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iplomka\St&#225;tn&#237;%20dluh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iplomka\St&#225;tn&#237;%20dluh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iplomka\St&#225;tn&#237;%20dluh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iplomka\demografick&#225;%20skladba%20obyv.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ominik.kaleta\Downloads\podkladov&#225;-data-ke-graf&#367;m-a-tabulk&#225;m_Zpr&#225;va-o-dlouhodob&#233;-udr&#382;itelnosti-VF-2020-2BEZ-METADAT-1%20(5)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ominik.kaleta\Downloads\podkladov&#225;-data-ke-graf&#367;m-a-tabulk&#225;m_Zpr&#225;va-o-dlouhodob&#233;-udr&#382;itelnosti-VF-2020-2BEZ-METADAT-1%20(5)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229729016437922"/>
          <c:y val="0.13351749539594843"/>
          <c:w val="0.77182948861957934"/>
          <c:h val="0.5421887008599063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'hospo. vládních institucí'!$B$8</c:f>
              <c:strCache>
                <c:ptCount val="1"/>
                <c:pt idx="0">
                  <c:v>Celkové příjmy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numRef>
              <c:f>'hospo. vládních institucí'!$C$7:$L$7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'hospo. vládních institucí'!$C$8:$L$8</c:f>
              <c:numCache>
                <c:formatCode>General</c:formatCode>
                <c:ptCount val="10"/>
                <c:pt idx="0">
                  <c:v>40.5</c:v>
                </c:pt>
                <c:pt idx="1">
                  <c:v>40.799999999999997</c:v>
                </c:pt>
                <c:pt idx="2">
                  <c:v>41.4</c:v>
                </c:pt>
                <c:pt idx="3">
                  <c:v>40.5</c:v>
                </c:pt>
                <c:pt idx="4">
                  <c:v>41.3</c:v>
                </c:pt>
                <c:pt idx="5">
                  <c:v>40.5</c:v>
                </c:pt>
                <c:pt idx="6">
                  <c:v>40.5</c:v>
                </c:pt>
                <c:pt idx="7">
                  <c:v>41.5</c:v>
                </c:pt>
                <c:pt idx="8">
                  <c:v>41.6</c:v>
                </c:pt>
                <c:pt idx="9">
                  <c:v>41.9</c:v>
                </c:pt>
              </c:numCache>
            </c:numRef>
          </c:val>
        </c:ser>
        <c:ser>
          <c:idx val="1"/>
          <c:order val="1"/>
          <c:tx>
            <c:strRef>
              <c:f>'hospo. vládních institucí'!$B$9</c:f>
              <c:strCache>
                <c:ptCount val="1"/>
                <c:pt idx="0">
                  <c:v>Celkové výdaje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numRef>
              <c:f>'hospo. vládních institucí'!$C$7:$L$7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'hospo. vládních institucí'!$C$9:$L$9</c:f>
              <c:numCache>
                <c:formatCode>General</c:formatCode>
                <c:ptCount val="10"/>
                <c:pt idx="0">
                  <c:v>43.2</c:v>
                </c:pt>
                <c:pt idx="1">
                  <c:v>44.7</c:v>
                </c:pt>
                <c:pt idx="2">
                  <c:v>42.7</c:v>
                </c:pt>
                <c:pt idx="3">
                  <c:v>42.6</c:v>
                </c:pt>
                <c:pt idx="4">
                  <c:v>41.9</c:v>
                </c:pt>
                <c:pt idx="5">
                  <c:v>39.799999999999997</c:v>
                </c:pt>
                <c:pt idx="6">
                  <c:v>39</c:v>
                </c:pt>
                <c:pt idx="7">
                  <c:v>40.6</c:v>
                </c:pt>
                <c:pt idx="8">
                  <c:v>41.3</c:v>
                </c:pt>
                <c:pt idx="9">
                  <c:v>47.7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9547496"/>
        <c:axId val="139547880"/>
      </c:barChart>
      <c:catAx>
        <c:axId val="139547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39547880"/>
        <c:crosses val="autoZero"/>
        <c:auto val="1"/>
        <c:lblAlgn val="ctr"/>
        <c:lblOffset val="100"/>
        <c:noMultiLvlLbl val="0"/>
      </c:catAx>
      <c:valAx>
        <c:axId val="1395478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3954749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620462950879589"/>
          <c:y val="1.8897038117722583E-2"/>
          <c:w val="0.84934914815123264"/>
          <c:h val="0.91072553356239483"/>
        </c:manualLayout>
      </c:layout>
      <c:lineChart>
        <c:grouping val="standard"/>
        <c:varyColors val="0"/>
        <c:ser>
          <c:idx val="0"/>
          <c:order val="0"/>
          <c:tx>
            <c:strRef>
              <c:f>'G 4.2.2'!$A$3</c:f>
              <c:strCache>
                <c:ptCount val="1"/>
                <c:pt idx="0">
                  <c:v>výdaje (% HDP)</c:v>
                </c:pt>
              </c:strCache>
            </c:strRef>
          </c:tx>
          <c:spPr>
            <a:ln w="19050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numRef>
              <c:f>'G 4.2.2'!$B$2:$AZ$2</c:f>
              <c:numCache>
                <c:formatCode>General</c:formatCode>
                <c:ptCount val="51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  <c:pt idx="6">
                  <c:v>2026</c:v>
                </c:pt>
                <c:pt idx="7">
                  <c:v>2027</c:v>
                </c:pt>
                <c:pt idx="8">
                  <c:v>2028</c:v>
                </c:pt>
                <c:pt idx="9">
                  <c:v>2029</c:v>
                </c:pt>
                <c:pt idx="10">
                  <c:v>2030</c:v>
                </c:pt>
                <c:pt idx="11">
                  <c:v>2031</c:v>
                </c:pt>
                <c:pt idx="12">
                  <c:v>2032</c:v>
                </c:pt>
                <c:pt idx="13">
                  <c:v>2033</c:v>
                </c:pt>
                <c:pt idx="14">
                  <c:v>2034</c:v>
                </c:pt>
                <c:pt idx="15">
                  <c:v>2035</c:v>
                </c:pt>
                <c:pt idx="16">
                  <c:v>2036</c:v>
                </c:pt>
                <c:pt idx="17">
                  <c:v>2037</c:v>
                </c:pt>
                <c:pt idx="18">
                  <c:v>2038</c:v>
                </c:pt>
                <c:pt idx="19">
                  <c:v>2039</c:v>
                </c:pt>
                <c:pt idx="20">
                  <c:v>2040</c:v>
                </c:pt>
                <c:pt idx="21">
                  <c:v>2041</c:v>
                </c:pt>
                <c:pt idx="22">
                  <c:v>2042</c:v>
                </c:pt>
                <c:pt idx="23">
                  <c:v>2043</c:v>
                </c:pt>
                <c:pt idx="24">
                  <c:v>2044</c:v>
                </c:pt>
                <c:pt idx="25">
                  <c:v>2045</c:v>
                </c:pt>
                <c:pt idx="26">
                  <c:v>2046</c:v>
                </c:pt>
                <c:pt idx="27">
                  <c:v>2047</c:v>
                </c:pt>
                <c:pt idx="28">
                  <c:v>2048</c:v>
                </c:pt>
                <c:pt idx="29">
                  <c:v>2049</c:v>
                </c:pt>
                <c:pt idx="30">
                  <c:v>2050</c:v>
                </c:pt>
                <c:pt idx="31">
                  <c:v>2051</c:v>
                </c:pt>
                <c:pt idx="32">
                  <c:v>2052</c:v>
                </c:pt>
                <c:pt idx="33">
                  <c:v>2053</c:v>
                </c:pt>
                <c:pt idx="34">
                  <c:v>2054</c:v>
                </c:pt>
                <c:pt idx="35">
                  <c:v>2055</c:v>
                </c:pt>
                <c:pt idx="36">
                  <c:v>2056</c:v>
                </c:pt>
                <c:pt idx="37">
                  <c:v>2057</c:v>
                </c:pt>
                <c:pt idx="38">
                  <c:v>2058</c:v>
                </c:pt>
                <c:pt idx="39">
                  <c:v>2059</c:v>
                </c:pt>
                <c:pt idx="40">
                  <c:v>2060</c:v>
                </c:pt>
                <c:pt idx="41">
                  <c:v>2061</c:v>
                </c:pt>
                <c:pt idx="42">
                  <c:v>2062</c:v>
                </c:pt>
                <c:pt idx="43">
                  <c:v>2063</c:v>
                </c:pt>
                <c:pt idx="44">
                  <c:v>2064</c:v>
                </c:pt>
                <c:pt idx="45">
                  <c:v>2065</c:v>
                </c:pt>
                <c:pt idx="46">
                  <c:v>2066</c:v>
                </c:pt>
                <c:pt idx="47">
                  <c:v>2067</c:v>
                </c:pt>
                <c:pt idx="48">
                  <c:v>2068</c:v>
                </c:pt>
                <c:pt idx="49">
                  <c:v>2069</c:v>
                </c:pt>
                <c:pt idx="50">
                  <c:v>2070</c:v>
                </c:pt>
              </c:numCache>
            </c:numRef>
          </c:cat>
          <c:val>
            <c:numRef>
              <c:f>'G 4.2.2'!$B$3:$AZ$3</c:f>
              <c:numCache>
                <c:formatCode>0.00</c:formatCode>
                <c:ptCount val="51"/>
                <c:pt idx="0">
                  <c:v>5.6310313282681221</c:v>
                </c:pt>
                <c:pt idx="1">
                  <c:v>5.6668875631002154</c:v>
                </c:pt>
                <c:pt idx="2">
                  <c:v>5.7043490147751177</c:v>
                </c:pt>
                <c:pt idx="3">
                  <c:v>5.7416264360809715</c:v>
                </c:pt>
                <c:pt idx="4">
                  <c:v>5.7803693431641623</c:v>
                </c:pt>
                <c:pt idx="5">
                  <c:v>5.8190261818315312</c:v>
                </c:pt>
                <c:pt idx="6">
                  <c:v>5.8560740092337635</c:v>
                </c:pt>
                <c:pt idx="7">
                  <c:v>5.8935116345616878</c:v>
                </c:pt>
                <c:pt idx="8">
                  <c:v>5.9302661886622108</c:v>
                </c:pt>
                <c:pt idx="9">
                  <c:v>5.9678156444267598</c:v>
                </c:pt>
                <c:pt idx="10">
                  <c:v>6.0048978890794187</c:v>
                </c:pt>
                <c:pt idx="11">
                  <c:v>6.0394797660838089</c:v>
                </c:pt>
                <c:pt idx="12">
                  <c:v>6.0741596003297982</c:v>
                </c:pt>
                <c:pt idx="13">
                  <c:v>6.1086624810623222</c:v>
                </c:pt>
                <c:pt idx="14">
                  <c:v>6.1452931151712589</c:v>
                </c:pt>
                <c:pt idx="15">
                  <c:v>6.1816873963802559</c:v>
                </c:pt>
                <c:pt idx="16">
                  <c:v>6.2144618892560208</c:v>
                </c:pt>
                <c:pt idx="17">
                  <c:v>6.2438492006705362</c:v>
                </c:pt>
                <c:pt idx="18">
                  <c:v>6.2718843374614366</c:v>
                </c:pt>
                <c:pt idx="19">
                  <c:v>6.3014168561216524</c:v>
                </c:pt>
                <c:pt idx="20">
                  <c:v>6.330929411695231</c:v>
                </c:pt>
                <c:pt idx="21">
                  <c:v>6.3573893599231202</c:v>
                </c:pt>
                <c:pt idx="22">
                  <c:v>6.3815286969201139</c:v>
                </c:pt>
                <c:pt idx="23">
                  <c:v>6.4051703551883445</c:v>
                </c:pt>
                <c:pt idx="24">
                  <c:v>6.4315970758669776</c:v>
                </c:pt>
                <c:pt idx="25">
                  <c:v>6.4581914406247654</c:v>
                </c:pt>
                <c:pt idx="26">
                  <c:v>6.4818215580039311</c:v>
                </c:pt>
                <c:pt idx="27">
                  <c:v>6.5035217532743408</c:v>
                </c:pt>
                <c:pt idx="28">
                  <c:v>6.5248941394290885</c:v>
                </c:pt>
                <c:pt idx="29">
                  <c:v>6.5485260815590776</c:v>
                </c:pt>
                <c:pt idx="30">
                  <c:v>6.571310298313576</c:v>
                </c:pt>
                <c:pt idx="31">
                  <c:v>6.5907158173808291</c:v>
                </c:pt>
                <c:pt idx="32">
                  <c:v>6.6074430740385282</c:v>
                </c:pt>
                <c:pt idx="33">
                  <c:v>6.6235169911146405</c:v>
                </c:pt>
                <c:pt idx="34">
                  <c:v>6.640334370745796</c:v>
                </c:pt>
                <c:pt idx="35">
                  <c:v>6.6555930224449149</c:v>
                </c:pt>
                <c:pt idx="36">
                  <c:v>6.668737771351239</c:v>
                </c:pt>
                <c:pt idx="37">
                  <c:v>6.6795197447492463</c:v>
                </c:pt>
                <c:pt idx="38">
                  <c:v>6.689841439832418</c:v>
                </c:pt>
                <c:pt idx="39">
                  <c:v>6.7008814402543653</c:v>
                </c:pt>
                <c:pt idx="40">
                  <c:v>6.7091050458319206</c:v>
                </c:pt>
                <c:pt idx="41">
                  <c:v>6.714868142748748</c:v>
                </c:pt>
                <c:pt idx="42">
                  <c:v>6.7174029604629588</c:v>
                </c:pt>
                <c:pt idx="43">
                  <c:v>6.7184613183381456</c:v>
                </c:pt>
                <c:pt idx="44">
                  <c:v>6.7189046932430223</c:v>
                </c:pt>
                <c:pt idx="45">
                  <c:v>6.7157024601825999</c:v>
                </c:pt>
                <c:pt idx="46">
                  <c:v>6.7098210737165322</c:v>
                </c:pt>
                <c:pt idx="47">
                  <c:v>6.7014770327311526</c:v>
                </c:pt>
                <c:pt idx="48">
                  <c:v>6.6933739719957277</c:v>
                </c:pt>
                <c:pt idx="49">
                  <c:v>6.685544692704176</c:v>
                </c:pt>
                <c:pt idx="50">
                  <c:v>6.6761695883755454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CFAA-4616-8816-9C357B57DA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7298152"/>
        <c:axId val="177297368"/>
      </c:lineChart>
      <c:catAx>
        <c:axId val="177298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  <c:crossAx val="177297368"/>
        <c:crosses val="autoZero"/>
        <c:auto val="1"/>
        <c:lblAlgn val="ctr"/>
        <c:lblOffset val="100"/>
        <c:tickLblSkip val="10"/>
        <c:noMultiLvlLbl val="0"/>
      </c:catAx>
      <c:valAx>
        <c:axId val="177297368"/>
        <c:scaling>
          <c:orientation val="minMax"/>
          <c:max val="7"/>
          <c:min val="5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b="1"/>
                  <a:t>% HDP</a:t>
                </a:r>
              </a:p>
            </c:rich>
          </c:tx>
          <c:layout>
            <c:manualLayout>
              <c:xMode val="edge"/>
              <c:yMode val="edge"/>
              <c:x val="3.2233828819701067E-3"/>
              <c:y val="0.3919975000026877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cs-CZ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  <c:crossAx val="17729815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9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cs-CZ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339348479195713"/>
          <c:y val="5.8566995394860363E-2"/>
          <c:w val="0.79006420955485301"/>
          <c:h val="0.85243847874720358"/>
        </c:manualLayout>
      </c:layout>
      <c:lineChart>
        <c:grouping val="standard"/>
        <c:varyColors val="0"/>
        <c:ser>
          <c:idx val="0"/>
          <c:order val="0"/>
          <c:tx>
            <c:strRef>
              <c:f>'G 4.4.2'!$A$3</c:f>
              <c:strCache>
                <c:ptCount val="1"/>
                <c:pt idx="0">
                  <c:v>výdaje na školství (% HDP)</c:v>
                </c:pt>
              </c:strCache>
            </c:strRef>
          </c:tx>
          <c:spPr>
            <a:ln w="19050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numRef>
              <c:f>'G 4.4.2'!$B$2:$AZ$2</c:f>
              <c:numCache>
                <c:formatCode>General</c:formatCode>
                <c:ptCount val="51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  <c:pt idx="6">
                  <c:v>2026</c:v>
                </c:pt>
                <c:pt idx="7">
                  <c:v>2027</c:v>
                </c:pt>
                <c:pt idx="8">
                  <c:v>2028</c:v>
                </c:pt>
                <c:pt idx="9">
                  <c:v>2029</c:v>
                </c:pt>
                <c:pt idx="10">
                  <c:v>2030</c:v>
                </c:pt>
                <c:pt idx="11">
                  <c:v>2031</c:v>
                </c:pt>
                <c:pt idx="12">
                  <c:v>2032</c:v>
                </c:pt>
                <c:pt idx="13">
                  <c:v>2033</c:v>
                </c:pt>
                <c:pt idx="14">
                  <c:v>2034</c:v>
                </c:pt>
                <c:pt idx="15">
                  <c:v>2035</c:v>
                </c:pt>
                <c:pt idx="16">
                  <c:v>2036</c:v>
                </c:pt>
                <c:pt idx="17">
                  <c:v>2037</c:v>
                </c:pt>
                <c:pt idx="18">
                  <c:v>2038</c:v>
                </c:pt>
                <c:pt idx="19">
                  <c:v>2039</c:v>
                </c:pt>
                <c:pt idx="20">
                  <c:v>2040</c:v>
                </c:pt>
                <c:pt idx="21">
                  <c:v>2041</c:v>
                </c:pt>
                <c:pt idx="22">
                  <c:v>2042</c:v>
                </c:pt>
                <c:pt idx="23">
                  <c:v>2043</c:v>
                </c:pt>
                <c:pt idx="24">
                  <c:v>2044</c:v>
                </c:pt>
                <c:pt idx="25">
                  <c:v>2045</c:v>
                </c:pt>
                <c:pt idx="26">
                  <c:v>2046</c:v>
                </c:pt>
                <c:pt idx="27">
                  <c:v>2047</c:v>
                </c:pt>
                <c:pt idx="28">
                  <c:v>2048</c:v>
                </c:pt>
                <c:pt idx="29">
                  <c:v>2049</c:v>
                </c:pt>
                <c:pt idx="30">
                  <c:v>2050</c:v>
                </c:pt>
                <c:pt idx="31">
                  <c:v>2051</c:v>
                </c:pt>
                <c:pt idx="32">
                  <c:v>2052</c:v>
                </c:pt>
                <c:pt idx="33">
                  <c:v>2053</c:v>
                </c:pt>
                <c:pt idx="34">
                  <c:v>2054</c:v>
                </c:pt>
                <c:pt idx="35">
                  <c:v>2055</c:v>
                </c:pt>
                <c:pt idx="36">
                  <c:v>2056</c:v>
                </c:pt>
                <c:pt idx="37">
                  <c:v>2057</c:v>
                </c:pt>
                <c:pt idx="38">
                  <c:v>2058</c:v>
                </c:pt>
                <c:pt idx="39">
                  <c:v>2059</c:v>
                </c:pt>
                <c:pt idx="40">
                  <c:v>2060</c:v>
                </c:pt>
                <c:pt idx="41">
                  <c:v>2061</c:v>
                </c:pt>
                <c:pt idx="42">
                  <c:v>2062</c:v>
                </c:pt>
                <c:pt idx="43">
                  <c:v>2063</c:v>
                </c:pt>
                <c:pt idx="44">
                  <c:v>2064</c:v>
                </c:pt>
                <c:pt idx="45">
                  <c:v>2065</c:v>
                </c:pt>
                <c:pt idx="46">
                  <c:v>2066</c:v>
                </c:pt>
                <c:pt idx="47">
                  <c:v>2067</c:v>
                </c:pt>
                <c:pt idx="48">
                  <c:v>2068</c:v>
                </c:pt>
                <c:pt idx="49">
                  <c:v>2069</c:v>
                </c:pt>
                <c:pt idx="50">
                  <c:v>2070</c:v>
                </c:pt>
              </c:numCache>
            </c:numRef>
          </c:cat>
          <c:val>
            <c:numRef>
              <c:f>'G 4.4.2'!$B$3:$AZ$3</c:f>
              <c:numCache>
                <c:formatCode>0.00</c:formatCode>
                <c:ptCount val="51"/>
                <c:pt idx="0">
                  <c:v>4.7013131360013798</c:v>
                </c:pt>
                <c:pt idx="1">
                  <c:v>4.7709770482691267</c:v>
                </c:pt>
                <c:pt idx="2">
                  <c:v>4.8167031334479349</c:v>
                </c:pt>
                <c:pt idx="3">
                  <c:v>4.8535709865821115</c:v>
                </c:pt>
                <c:pt idx="4">
                  <c:v>4.8907857257201375</c:v>
                </c:pt>
                <c:pt idx="5">
                  <c:v>4.9131294990145156</c:v>
                </c:pt>
                <c:pt idx="6">
                  <c:v>4.9329734506038596</c:v>
                </c:pt>
                <c:pt idx="7">
                  <c:v>4.9456672911727662</c:v>
                </c:pt>
                <c:pt idx="8">
                  <c:v>4.9316311188911612</c:v>
                </c:pt>
                <c:pt idx="9">
                  <c:v>4.9176887165422949</c:v>
                </c:pt>
                <c:pt idx="10">
                  <c:v>4.9001232746448284</c:v>
                </c:pt>
                <c:pt idx="11">
                  <c:v>4.8799977539291213</c:v>
                </c:pt>
                <c:pt idx="12">
                  <c:v>4.8662931378436962</c:v>
                </c:pt>
                <c:pt idx="13">
                  <c:v>4.851021943440065</c:v>
                </c:pt>
                <c:pt idx="14">
                  <c:v>4.8416848452984631</c:v>
                </c:pt>
                <c:pt idx="15">
                  <c:v>4.8336432960892672</c:v>
                </c:pt>
                <c:pt idx="16">
                  <c:v>4.82838145870085</c:v>
                </c:pt>
                <c:pt idx="17">
                  <c:v>4.8256756118885438</c:v>
                </c:pt>
                <c:pt idx="18">
                  <c:v>4.8269466209316931</c:v>
                </c:pt>
                <c:pt idx="19">
                  <c:v>4.8350034447475734</c:v>
                </c:pt>
                <c:pt idx="20">
                  <c:v>4.8488160456702536</c:v>
                </c:pt>
                <c:pt idx="21">
                  <c:v>4.866898000036544</c:v>
                </c:pt>
                <c:pt idx="22">
                  <c:v>4.8895122389911068</c:v>
                </c:pt>
                <c:pt idx="23">
                  <c:v>4.9157940973825145</c:v>
                </c:pt>
                <c:pt idx="24">
                  <c:v>4.9457731743287603</c:v>
                </c:pt>
                <c:pt idx="25">
                  <c:v>4.9778407877314654</c:v>
                </c:pt>
                <c:pt idx="26">
                  <c:v>5.0098329114412117</c:v>
                </c:pt>
                <c:pt idx="27">
                  <c:v>5.0430054932301998</c:v>
                </c:pt>
                <c:pt idx="28">
                  <c:v>5.0789424726151191</c:v>
                </c:pt>
                <c:pt idx="29">
                  <c:v>5.1177137282851648</c:v>
                </c:pt>
                <c:pt idx="30">
                  <c:v>5.1592941734984574</c:v>
                </c:pt>
                <c:pt idx="31">
                  <c:v>5.2027973618587904</c:v>
                </c:pt>
                <c:pt idx="32">
                  <c:v>5.2468888975784047</c:v>
                </c:pt>
                <c:pt idx="33">
                  <c:v>5.2907058469674819</c:v>
                </c:pt>
                <c:pt idx="34">
                  <c:v>5.3334670667152535</c:v>
                </c:pt>
                <c:pt idx="35">
                  <c:v>5.3729534871551738</c:v>
                </c:pt>
                <c:pt idx="36">
                  <c:v>5.4087790560153595</c:v>
                </c:pt>
                <c:pt idx="37">
                  <c:v>5.4388962897912627</c:v>
                </c:pt>
                <c:pt idx="38">
                  <c:v>5.4606049331328776</c:v>
                </c:pt>
                <c:pt idx="39">
                  <c:v>5.4737423005378805</c:v>
                </c:pt>
                <c:pt idx="40">
                  <c:v>5.4757185477956041</c:v>
                </c:pt>
                <c:pt idx="41">
                  <c:v>5.4676932427459892</c:v>
                </c:pt>
                <c:pt idx="42">
                  <c:v>5.4524970379789286</c:v>
                </c:pt>
                <c:pt idx="43">
                  <c:v>5.4328281921017325</c:v>
                </c:pt>
                <c:pt idx="44">
                  <c:v>5.4103340635787225</c:v>
                </c:pt>
                <c:pt idx="45">
                  <c:v>5.385904918433563</c:v>
                </c:pt>
                <c:pt idx="46">
                  <c:v>5.3611208964738273</c:v>
                </c:pt>
                <c:pt idx="47">
                  <c:v>5.3366584585112804</c:v>
                </c:pt>
                <c:pt idx="48">
                  <c:v>5.3134087704518347</c:v>
                </c:pt>
                <c:pt idx="49">
                  <c:v>5.2923996861435185</c:v>
                </c:pt>
                <c:pt idx="50">
                  <c:v>5.2753235953675137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5B58-4E9F-BD54-0DC02FA8DC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7299328"/>
        <c:axId val="177303640"/>
      </c:lineChart>
      <c:catAx>
        <c:axId val="177299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  <c:crossAx val="177303640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177303640"/>
        <c:scaling>
          <c:orientation val="minMax"/>
          <c:min val="4.400000000000000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b="1"/>
                  <a:t>% HDP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cs-CZ"/>
            </a:p>
          </c:txPr>
        </c:title>
        <c:numFmt formatCode="0.0" sourceLinked="0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  <c:crossAx val="17729932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9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510611916084748"/>
          <c:y val="0.11191572751519267"/>
          <c:w val="0.40729636518207502"/>
          <c:h val="0.77616854496961463"/>
        </c:manualLayout>
      </c:layout>
      <c:pieChart>
        <c:varyColors val="1"/>
        <c:ser>
          <c:idx val="0"/>
          <c:order val="0"/>
          <c:explosion val="4"/>
          <c:dPt>
            <c:idx val="0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gradFill>
                <a:gsLst>
                  <a:gs pos="100000">
                    <a:schemeClr val="accent3">
                      <a:lumMod val="60000"/>
                      <a:lumOff val="40000"/>
                    </a:schemeClr>
                  </a:gs>
                  <a:gs pos="0">
                    <a:schemeClr val="accent3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rgbClr val="FF33CC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rgbClr val="FF99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gradFill>
                <a:gsLst>
                  <a:gs pos="100000">
                    <a:schemeClr val="accent1">
                      <a:lumMod val="60000"/>
                      <a:lumMod val="60000"/>
                      <a:lumOff val="40000"/>
                    </a:schemeClr>
                  </a:gs>
                  <a:gs pos="0">
                    <a:schemeClr val="accent1">
                      <a:lumMod val="6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gradFill>
                <a:gsLst>
                  <a:gs pos="100000">
                    <a:schemeClr val="accent2">
                      <a:lumMod val="60000"/>
                      <a:lumMod val="60000"/>
                      <a:lumOff val="40000"/>
                    </a:schemeClr>
                  </a:gs>
                  <a:gs pos="0">
                    <a:schemeClr val="accent2">
                      <a:lumMod val="6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8"/>
            <c:bubble3D val="0"/>
            <c:spPr>
              <a:solidFill>
                <a:srgbClr val="7030A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9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výdaje!$B$2:$B$11</c:f>
              <c:strCache>
                <c:ptCount val="10"/>
                <c:pt idx="0">
                  <c:v>Všeobecné veřejné služby</c:v>
                </c:pt>
                <c:pt idx="1">
                  <c:v>Obrana</c:v>
                </c:pt>
                <c:pt idx="2">
                  <c:v>Veřejný pořádek a bezpčnost</c:v>
                </c:pt>
                <c:pt idx="3">
                  <c:v>Ekonomické záležitosti</c:v>
                </c:pt>
                <c:pt idx="4">
                  <c:v>Životní prostředí</c:v>
                </c:pt>
                <c:pt idx="5">
                  <c:v>Bydlení</c:v>
                </c:pt>
                <c:pt idx="6">
                  <c:v>Zdravotnictví</c:v>
                </c:pt>
                <c:pt idx="7">
                  <c:v>Rekreace, kultura</c:v>
                </c:pt>
                <c:pt idx="8">
                  <c:v>Vzdělání</c:v>
                </c:pt>
                <c:pt idx="9">
                  <c:v>Sociální ochrana</c:v>
                </c:pt>
              </c:strCache>
            </c:strRef>
          </c:cat>
          <c:val>
            <c:numRef>
              <c:f>výdaje!$C$2:$C$11</c:f>
              <c:numCache>
                <c:formatCode>General</c:formatCode>
                <c:ptCount val="10"/>
                <c:pt idx="0">
                  <c:v>4.4000000000000004</c:v>
                </c:pt>
                <c:pt idx="1">
                  <c:v>0.9</c:v>
                </c:pt>
                <c:pt idx="2">
                  <c:v>1.9</c:v>
                </c:pt>
                <c:pt idx="3">
                  <c:v>6.1</c:v>
                </c:pt>
                <c:pt idx="4">
                  <c:v>0.84</c:v>
                </c:pt>
                <c:pt idx="5">
                  <c:v>0.67</c:v>
                </c:pt>
                <c:pt idx="6">
                  <c:v>7.6</c:v>
                </c:pt>
                <c:pt idx="7">
                  <c:v>1.4</c:v>
                </c:pt>
                <c:pt idx="8">
                  <c:v>4.9000000000000004</c:v>
                </c:pt>
                <c:pt idx="9">
                  <c:v>12.6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alpha val="50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'saldo VF'!$C$3</c:f>
              <c:strCache>
                <c:ptCount val="1"/>
                <c:pt idx="0">
                  <c:v>saldo vládních institucí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cat>
            <c:numRef>
              <c:f>'saldo VF'!$B$4:$B$14</c:f>
              <c:numCache>
                <c:formatCode>General</c:formatCode>
                <c:ptCount val="1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</c:numCache>
            </c:numRef>
          </c:cat>
          <c:val>
            <c:numRef>
              <c:f>'saldo VF'!$C$4:$C$14</c:f>
              <c:numCache>
                <c:formatCode>General</c:formatCode>
                <c:ptCount val="11"/>
                <c:pt idx="0">
                  <c:v>-4.2</c:v>
                </c:pt>
                <c:pt idx="1">
                  <c:v>-3.2</c:v>
                </c:pt>
                <c:pt idx="2">
                  <c:v>-4.4000000000000004</c:v>
                </c:pt>
                <c:pt idx="3">
                  <c:v>-2.9</c:v>
                </c:pt>
                <c:pt idx="4">
                  <c:v>-2.1</c:v>
                </c:pt>
                <c:pt idx="5">
                  <c:v>-0.6</c:v>
                </c:pt>
                <c:pt idx="6">
                  <c:v>0.7</c:v>
                </c:pt>
                <c:pt idx="7">
                  <c:v>1.5</c:v>
                </c:pt>
                <c:pt idx="8">
                  <c:v>0.9</c:v>
                </c:pt>
                <c:pt idx="9">
                  <c:v>0.3</c:v>
                </c:pt>
                <c:pt idx="10">
                  <c:v>-5.8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'saldo VF'!$D$3</c:f>
              <c:strCache>
                <c:ptCount val="1"/>
                <c:pt idx="0">
                  <c:v>Maastrichtské kritérium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'saldo VF'!$B$4:$B$14</c:f>
              <c:numCache>
                <c:formatCode>General</c:formatCode>
                <c:ptCount val="1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</c:numCache>
            </c:numRef>
          </c:cat>
          <c:val>
            <c:numRef>
              <c:f>'saldo VF'!$D$4:$D$14</c:f>
              <c:numCache>
                <c:formatCode>General</c:formatCode>
                <c:ptCount val="11"/>
                <c:pt idx="0">
                  <c:v>-3</c:v>
                </c:pt>
                <c:pt idx="1">
                  <c:v>-3</c:v>
                </c:pt>
                <c:pt idx="2">
                  <c:v>-3</c:v>
                </c:pt>
                <c:pt idx="3">
                  <c:v>-3</c:v>
                </c:pt>
                <c:pt idx="4">
                  <c:v>-3</c:v>
                </c:pt>
                <c:pt idx="5">
                  <c:v>-3</c:v>
                </c:pt>
                <c:pt idx="6">
                  <c:v>-3</c:v>
                </c:pt>
                <c:pt idx="7">
                  <c:v>-3</c:v>
                </c:pt>
                <c:pt idx="8">
                  <c:v>-3</c:v>
                </c:pt>
                <c:pt idx="9">
                  <c:v>-3</c:v>
                </c:pt>
                <c:pt idx="10">
                  <c:v>-3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7483512"/>
        <c:axId val="177483896"/>
      </c:lineChart>
      <c:catAx>
        <c:axId val="1774835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77483896"/>
        <c:crosses val="autoZero"/>
        <c:auto val="1"/>
        <c:lblAlgn val="ctr"/>
        <c:lblOffset val="100"/>
        <c:noMultiLvlLbl val="0"/>
      </c:catAx>
      <c:valAx>
        <c:axId val="1774838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774835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'vývoj veř. dluhu'!$D$3</c:f>
              <c:strCache>
                <c:ptCount val="1"/>
                <c:pt idx="0">
                  <c:v>Dluh/HDP v %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numRef>
              <c:f>'vývoj veř. dluhu'!$C$4:$C$14</c:f>
              <c:numCache>
                <c:formatCode>General</c:formatCode>
                <c:ptCount val="1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</c:numCache>
            </c:numRef>
          </c:cat>
          <c:val>
            <c:numRef>
              <c:f>'vývoj veř. dluhu'!$D$4:$D$14</c:f>
              <c:numCache>
                <c:formatCode>General</c:formatCode>
                <c:ptCount val="11"/>
                <c:pt idx="0">
                  <c:v>38.4</c:v>
                </c:pt>
                <c:pt idx="1">
                  <c:v>41</c:v>
                </c:pt>
                <c:pt idx="2">
                  <c:v>45.5</c:v>
                </c:pt>
                <c:pt idx="3">
                  <c:v>45.7</c:v>
                </c:pt>
                <c:pt idx="4">
                  <c:v>42.2</c:v>
                </c:pt>
                <c:pt idx="5">
                  <c:v>40</c:v>
                </c:pt>
                <c:pt idx="6">
                  <c:v>36.6</c:v>
                </c:pt>
                <c:pt idx="7">
                  <c:v>34.200000000000003</c:v>
                </c:pt>
                <c:pt idx="8">
                  <c:v>32.1</c:v>
                </c:pt>
                <c:pt idx="9">
                  <c:v>30.2</c:v>
                </c:pt>
                <c:pt idx="10">
                  <c:v>38.299999999999997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'vývoj veř. dluhu'!$E$3</c:f>
              <c:strCache>
                <c:ptCount val="1"/>
                <c:pt idx="0">
                  <c:v>Maastrichtské kritérium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'vývoj veř. dluhu'!$C$4:$C$14</c:f>
              <c:numCache>
                <c:formatCode>General</c:formatCode>
                <c:ptCount val="1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</c:numCache>
            </c:numRef>
          </c:cat>
          <c:val>
            <c:numRef>
              <c:f>'vývoj veř. dluhu'!$E$4:$E$14</c:f>
              <c:numCache>
                <c:formatCode>General</c:formatCode>
                <c:ptCount val="11"/>
                <c:pt idx="0">
                  <c:v>60</c:v>
                </c:pt>
                <c:pt idx="1">
                  <c:v>60</c:v>
                </c:pt>
                <c:pt idx="2">
                  <c:v>60</c:v>
                </c:pt>
                <c:pt idx="3">
                  <c:v>60</c:v>
                </c:pt>
                <c:pt idx="4">
                  <c:v>60</c:v>
                </c:pt>
                <c:pt idx="5">
                  <c:v>60</c:v>
                </c:pt>
                <c:pt idx="6">
                  <c:v>60</c:v>
                </c:pt>
                <c:pt idx="7">
                  <c:v>60</c:v>
                </c:pt>
                <c:pt idx="8">
                  <c:v>60</c:v>
                </c:pt>
                <c:pt idx="9">
                  <c:v>60</c:v>
                </c:pt>
                <c:pt idx="10">
                  <c:v>60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7498824"/>
        <c:axId val="177499208"/>
      </c:lineChart>
      <c:catAx>
        <c:axId val="177498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77499208"/>
        <c:crosses val="autoZero"/>
        <c:auto val="1"/>
        <c:lblAlgn val="ctr"/>
        <c:lblOffset val="100"/>
        <c:noMultiLvlLbl val="0"/>
      </c:catAx>
      <c:valAx>
        <c:axId val="1774992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77498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7671106216195542E-2"/>
          <c:y val="2.7190389844915952E-2"/>
          <c:w val="0.90221941554851737"/>
          <c:h val="0.88350345322640189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6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7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8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9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'vývoj veř. dluhu'!$C$18:$C$27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'vývoj veř. dluhu'!$D$18:$D$27</c:f>
              <c:numCache>
                <c:formatCode>General</c:formatCode>
                <c:ptCount val="10"/>
                <c:pt idx="0">
                  <c:v>2.6000000000000014</c:v>
                </c:pt>
                <c:pt idx="1">
                  <c:v>4.5</c:v>
                </c:pt>
                <c:pt idx="2">
                  <c:v>0.20000000000000284</c:v>
                </c:pt>
                <c:pt idx="3">
                  <c:v>-3.5</c:v>
                </c:pt>
                <c:pt idx="4">
                  <c:v>-2.2000000000000028</c:v>
                </c:pt>
                <c:pt idx="5">
                  <c:v>-3.3999999999999986</c:v>
                </c:pt>
                <c:pt idx="6">
                  <c:v>-2.3999999999999986</c:v>
                </c:pt>
                <c:pt idx="7">
                  <c:v>-2.1000000000000014</c:v>
                </c:pt>
                <c:pt idx="8">
                  <c:v>-1.9000000000000021</c:v>
                </c:pt>
                <c:pt idx="9">
                  <c:v>8.0999999999999979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6261328"/>
        <c:axId val="136260936"/>
      </c:barChart>
      <c:catAx>
        <c:axId val="136261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36260936"/>
        <c:crosses val="autoZero"/>
        <c:auto val="1"/>
        <c:lblAlgn val="ctr"/>
        <c:lblOffset val="100"/>
        <c:noMultiLvlLbl val="0"/>
      </c:catAx>
      <c:valAx>
        <c:axId val="1362609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362613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7296985379160322E-2"/>
          <c:y val="5.2380884401986405E-2"/>
          <c:w val="0.89075062651066916"/>
          <c:h val="0.5445763029621297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'veřejné zadlužení vybran. zemí'!$B$1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'veřejné zadlužení vybran. zemí'!$A$2:$A$17</c:f>
              <c:strCache>
                <c:ptCount val="16"/>
                <c:pt idx="0">
                  <c:v>Belgie </c:v>
                </c:pt>
                <c:pt idx="1">
                  <c:v>Bulharsko</c:v>
                </c:pt>
                <c:pt idx="2">
                  <c:v>Francie</c:v>
                </c:pt>
                <c:pt idx="3">
                  <c:v>Irsko</c:v>
                </c:pt>
                <c:pt idx="4">
                  <c:v>Itálie</c:v>
                </c:pt>
                <c:pt idx="5">
                  <c:v>Lucembursko</c:v>
                </c:pt>
                <c:pt idx="6">
                  <c:v>Německo</c:v>
                </c:pt>
                <c:pt idx="7">
                  <c:v>Rakousko</c:v>
                </c:pt>
                <c:pt idx="8">
                  <c:v>Rumunsko</c:v>
                </c:pt>
                <c:pt idx="9">
                  <c:v>Řecko</c:v>
                </c:pt>
                <c:pt idx="10">
                  <c:v>Španělsko</c:v>
                </c:pt>
                <c:pt idx="11">
                  <c:v>Švédsko</c:v>
                </c:pt>
                <c:pt idx="12">
                  <c:v>Estonsko</c:v>
                </c:pt>
                <c:pt idx="13">
                  <c:v>Lotyšsko</c:v>
                </c:pt>
                <c:pt idx="14">
                  <c:v>Slovensko</c:v>
                </c:pt>
                <c:pt idx="15">
                  <c:v>Česká republika</c:v>
                </c:pt>
              </c:strCache>
            </c:strRef>
          </c:cat>
          <c:val>
            <c:numRef>
              <c:f>'veřejné zadlužení vybran. zemí'!$B$2:$B$17</c:f>
              <c:numCache>
                <c:formatCode>0.0</c:formatCode>
                <c:ptCount val="16"/>
                <c:pt idx="0">
                  <c:v>99.8</c:v>
                </c:pt>
                <c:pt idx="1">
                  <c:v>22.3</c:v>
                </c:pt>
                <c:pt idx="2">
                  <c:v>98.1</c:v>
                </c:pt>
                <c:pt idx="3">
                  <c:v>63</c:v>
                </c:pt>
                <c:pt idx="4">
                  <c:v>134.4</c:v>
                </c:pt>
                <c:pt idx="5">
                  <c:v>21</c:v>
                </c:pt>
                <c:pt idx="6">
                  <c:v>61.8</c:v>
                </c:pt>
                <c:pt idx="7">
                  <c:v>74</c:v>
                </c:pt>
                <c:pt idx="8">
                  <c:v>34.700000000000003</c:v>
                </c:pt>
                <c:pt idx="9">
                  <c:v>186.2</c:v>
                </c:pt>
                <c:pt idx="10">
                  <c:v>97.4</c:v>
                </c:pt>
                <c:pt idx="11">
                  <c:v>38.9</c:v>
                </c:pt>
                <c:pt idx="12">
                  <c:v>8.1999999999999993</c:v>
                </c:pt>
                <c:pt idx="13">
                  <c:v>37.1</c:v>
                </c:pt>
                <c:pt idx="14">
                  <c:v>49.9</c:v>
                </c:pt>
                <c:pt idx="15">
                  <c:v>32.1</c:v>
                </c:pt>
              </c:numCache>
            </c:numRef>
          </c:val>
        </c:ser>
        <c:ser>
          <c:idx val="1"/>
          <c:order val="1"/>
          <c:tx>
            <c:strRef>
              <c:f>'veřejné zadlužení vybran. zemí'!$C$1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'veřejné zadlužení vybran. zemí'!$A$2:$A$17</c:f>
              <c:strCache>
                <c:ptCount val="16"/>
                <c:pt idx="0">
                  <c:v>Belgie </c:v>
                </c:pt>
                <c:pt idx="1">
                  <c:v>Bulharsko</c:v>
                </c:pt>
                <c:pt idx="2">
                  <c:v>Francie</c:v>
                </c:pt>
                <c:pt idx="3">
                  <c:v>Irsko</c:v>
                </c:pt>
                <c:pt idx="4">
                  <c:v>Itálie</c:v>
                </c:pt>
                <c:pt idx="5">
                  <c:v>Lucembursko</c:v>
                </c:pt>
                <c:pt idx="6">
                  <c:v>Německo</c:v>
                </c:pt>
                <c:pt idx="7">
                  <c:v>Rakousko</c:v>
                </c:pt>
                <c:pt idx="8">
                  <c:v>Rumunsko</c:v>
                </c:pt>
                <c:pt idx="9">
                  <c:v>Řecko</c:v>
                </c:pt>
                <c:pt idx="10">
                  <c:v>Španělsko</c:v>
                </c:pt>
                <c:pt idx="11">
                  <c:v>Švédsko</c:v>
                </c:pt>
                <c:pt idx="12">
                  <c:v>Estonsko</c:v>
                </c:pt>
                <c:pt idx="13">
                  <c:v>Lotyšsko</c:v>
                </c:pt>
                <c:pt idx="14">
                  <c:v>Slovensko</c:v>
                </c:pt>
                <c:pt idx="15">
                  <c:v>Česká republika</c:v>
                </c:pt>
              </c:strCache>
            </c:strRef>
          </c:cat>
          <c:val>
            <c:numRef>
              <c:f>'veřejné zadlužení vybran. zemí'!$C$2:$C$17</c:f>
              <c:numCache>
                <c:formatCode>0.0</c:formatCode>
                <c:ptCount val="16"/>
                <c:pt idx="0">
                  <c:v>98.1</c:v>
                </c:pt>
                <c:pt idx="1">
                  <c:v>20.2</c:v>
                </c:pt>
                <c:pt idx="2">
                  <c:v>98.1</c:v>
                </c:pt>
                <c:pt idx="3">
                  <c:v>57.4</c:v>
                </c:pt>
                <c:pt idx="4">
                  <c:v>134.69999999999999</c:v>
                </c:pt>
                <c:pt idx="5">
                  <c:v>22</c:v>
                </c:pt>
                <c:pt idx="6">
                  <c:v>59.6</c:v>
                </c:pt>
                <c:pt idx="7">
                  <c:v>70.5</c:v>
                </c:pt>
                <c:pt idx="8">
                  <c:v>35.299999999999997</c:v>
                </c:pt>
                <c:pt idx="9">
                  <c:v>180.5</c:v>
                </c:pt>
                <c:pt idx="10">
                  <c:v>95.5</c:v>
                </c:pt>
                <c:pt idx="11">
                  <c:v>35.1</c:v>
                </c:pt>
                <c:pt idx="12">
                  <c:v>8.4</c:v>
                </c:pt>
                <c:pt idx="13">
                  <c:v>36.9</c:v>
                </c:pt>
                <c:pt idx="14">
                  <c:v>48.5</c:v>
                </c:pt>
                <c:pt idx="15">
                  <c:v>30.2</c:v>
                </c:pt>
              </c:numCache>
            </c:numRef>
          </c:val>
        </c:ser>
        <c:ser>
          <c:idx val="2"/>
          <c:order val="2"/>
          <c:tx>
            <c:strRef>
              <c:f>'veřejné zadlužení vybran. zemí'!$D$1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'veřejné zadlužení vybran. zemí'!$A$2:$A$17</c:f>
              <c:strCache>
                <c:ptCount val="16"/>
                <c:pt idx="0">
                  <c:v>Belgie </c:v>
                </c:pt>
                <c:pt idx="1">
                  <c:v>Bulharsko</c:v>
                </c:pt>
                <c:pt idx="2">
                  <c:v>Francie</c:v>
                </c:pt>
                <c:pt idx="3">
                  <c:v>Irsko</c:v>
                </c:pt>
                <c:pt idx="4">
                  <c:v>Itálie</c:v>
                </c:pt>
                <c:pt idx="5">
                  <c:v>Lucembursko</c:v>
                </c:pt>
                <c:pt idx="6">
                  <c:v>Německo</c:v>
                </c:pt>
                <c:pt idx="7">
                  <c:v>Rakousko</c:v>
                </c:pt>
                <c:pt idx="8">
                  <c:v>Rumunsko</c:v>
                </c:pt>
                <c:pt idx="9">
                  <c:v>Řecko</c:v>
                </c:pt>
                <c:pt idx="10">
                  <c:v>Španělsko</c:v>
                </c:pt>
                <c:pt idx="11">
                  <c:v>Švédsko</c:v>
                </c:pt>
                <c:pt idx="12">
                  <c:v>Estonsko</c:v>
                </c:pt>
                <c:pt idx="13">
                  <c:v>Lotyšsko</c:v>
                </c:pt>
                <c:pt idx="14">
                  <c:v>Slovensko</c:v>
                </c:pt>
                <c:pt idx="15">
                  <c:v>Česká republika</c:v>
                </c:pt>
              </c:strCache>
            </c:strRef>
          </c:cat>
          <c:val>
            <c:numRef>
              <c:f>'veřejné zadlužení vybran. zemí'!$D$2:$D$17</c:f>
              <c:numCache>
                <c:formatCode>0.0</c:formatCode>
                <c:ptCount val="16"/>
                <c:pt idx="0">
                  <c:v>117.7</c:v>
                </c:pt>
                <c:pt idx="1">
                  <c:v>25.4</c:v>
                </c:pt>
                <c:pt idx="2">
                  <c:v>117.5</c:v>
                </c:pt>
                <c:pt idx="3">
                  <c:v>62.4</c:v>
                </c:pt>
                <c:pt idx="4">
                  <c:v>158</c:v>
                </c:pt>
                <c:pt idx="5">
                  <c:v>27.3</c:v>
                </c:pt>
                <c:pt idx="6">
                  <c:v>71.099999999999994</c:v>
                </c:pt>
                <c:pt idx="7">
                  <c:v>84</c:v>
                </c:pt>
                <c:pt idx="8">
                  <c:v>43.6</c:v>
                </c:pt>
                <c:pt idx="9">
                  <c:v>201.4</c:v>
                </c:pt>
                <c:pt idx="10">
                  <c:v>117.2</c:v>
                </c:pt>
                <c:pt idx="11">
                  <c:v>42.6</c:v>
                </c:pt>
                <c:pt idx="12">
                  <c:v>18.2</c:v>
                </c:pt>
                <c:pt idx="13">
                  <c:v>51.7</c:v>
                </c:pt>
                <c:pt idx="14">
                  <c:v>63</c:v>
                </c:pt>
                <c:pt idx="15">
                  <c:v>38.299999999999997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7300896"/>
        <c:axId val="177304424"/>
      </c:barChart>
      <c:catAx>
        <c:axId val="177300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77304424"/>
        <c:crosses val="autoZero"/>
        <c:auto val="1"/>
        <c:lblAlgn val="ctr"/>
        <c:lblOffset val="100"/>
        <c:noMultiLvlLbl val="0"/>
      </c:catAx>
      <c:valAx>
        <c:axId val="177304424"/>
        <c:scaling>
          <c:orientation val="minMax"/>
          <c:max val="21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77300896"/>
        <c:crosses val="autoZero"/>
        <c:crossBetween val="between"/>
        <c:majorUnit val="3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List1!$C$3</c:f>
              <c:strCache>
                <c:ptCount val="1"/>
                <c:pt idx="0">
                  <c:v>0-14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List1!$B$4:$B$13</c:f>
              <c:numCache>
                <c:formatCode>General</c:formatCode>
                <c:ptCount val="10"/>
                <c:pt idx="0">
                  <c:v>2018</c:v>
                </c:pt>
                <c:pt idx="1">
                  <c:v>2021</c:v>
                </c:pt>
                <c:pt idx="2">
                  <c:v>2031</c:v>
                </c:pt>
                <c:pt idx="3">
                  <c:v>2041</c:v>
                </c:pt>
                <c:pt idx="4">
                  <c:v>2051</c:v>
                </c:pt>
                <c:pt idx="5">
                  <c:v>2061</c:v>
                </c:pt>
                <c:pt idx="6">
                  <c:v>2071</c:v>
                </c:pt>
                <c:pt idx="7">
                  <c:v>2081</c:v>
                </c:pt>
                <c:pt idx="8">
                  <c:v>2091</c:v>
                </c:pt>
                <c:pt idx="9">
                  <c:v>2101</c:v>
                </c:pt>
              </c:numCache>
            </c:numRef>
          </c:cat>
          <c:val>
            <c:numRef>
              <c:f>List1!$C$4:$C$13</c:f>
              <c:numCache>
                <c:formatCode>General</c:formatCode>
                <c:ptCount val="10"/>
                <c:pt idx="0">
                  <c:v>15.7</c:v>
                </c:pt>
                <c:pt idx="1">
                  <c:v>16.100000000000001</c:v>
                </c:pt>
                <c:pt idx="2">
                  <c:v>14.8</c:v>
                </c:pt>
                <c:pt idx="3">
                  <c:v>14</c:v>
                </c:pt>
                <c:pt idx="4">
                  <c:v>14.9</c:v>
                </c:pt>
                <c:pt idx="5">
                  <c:v>14.6</c:v>
                </c:pt>
                <c:pt idx="6">
                  <c:v>14.3</c:v>
                </c:pt>
                <c:pt idx="7">
                  <c:v>14.8</c:v>
                </c:pt>
                <c:pt idx="8">
                  <c:v>14.7</c:v>
                </c:pt>
                <c:pt idx="9">
                  <c:v>14.2</c:v>
                </c:pt>
              </c:numCache>
            </c:numRef>
          </c:val>
        </c:ser>
        <c:ser>
          <c:idx val="1"/>
          <c:order val="1"/>
          <c:tx>
            <c:strRef>
              <c:f>List1!$D$3</c:f>
              <c:strCache>
                <c:ptCount val="1"/>
                <c:pt idx="0">
                  <c:v>15-64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List1!$B$4:$B$13</c:f>
              <c:numCache>
                <c:formatCode>General</c:formatCode>
                <c:ptCount val="10"/>
                <c:pt idx="0">
                  <c:v>2018</c:v>
                </c:pt>
                <c:pt idx="1">
                  <c:v>2021</c:v>
                </c:pt>
                <c:pt idx="2">
                  <c:v>2031</c:v>
                </c:pt>
                <c:pt idx="3">
                  <c:v>2041</c:v>
                </c:pt>
                <c:pt idx="4">
                  <c:v>2051</c:v>
                </c:pt>
                <c:pt idx="5">
                  <c:v>2061</c:v>
                </c:pt>
                <c:pt idx="6">
                  <c:v>2071</c:v>
                </c:pt>
                <c:pt idx="7">
                  <c:v>2081</c:v>
                </c:pt>
                <c:pt idx="8">
                  <c:v>2091</c:v>
                </c:pt>
                <c:pt idx="9">
                  <c:v>2101</c:v>
                </c:pt>
              </c:numCache>
            </c:numRef>
          </c:cat>
          <c:val>
            <c:numRef>
              <c:f>List1!$D$4:$D$13</c:f>
              <c:numCache>
                <c:formatCode>General</c:formatCode>
                <c:ptCount val="10"/>
                <c:pt idx="0">
                  <c:v>65</c:v>
                </c:pt>
                <c:pt idx="1">
                  <c:v>63.6</c:v>
                </c:pt>
                <c:pt idx="2">
                  <c:v>62.7</c:v>
                </c:pt>
                <c:pt idx="3">
                  <c:v>60.4</c:v>
                </c:pt>
                <c:pt idx="4">
                  <c:v>56.3</c:v>
                </c:pt>
                <c:pt idx="5">
                  <c:v>55.6</c:v>
                </c:pt>
                <c:pt idx="6">
                  <c:v>57.8</c:v>
                </c:pt>
                <c:pt idx="7">
                  <c:v>57</c:v>
                </c:pt>
                <c:pt idx="8">
                  <c:v>56.1</c:v>
                </c:pt>
                <c:pt idx="9">
                  <c:v>56.3</c:v>
                </c:pt>
              </c:numCache>
            </c:numRef>
          </c:val>
        </c:ser>
        <c:ser>
          <c:idx val="2"/>
          <c:order val="2"/>
          <c:tx>
            <c:strRef>
              <c:f>List1!$E$3</c:f>
              <c:strCache>
                <c:ptCount val="1"/>
                <c:pt idx="0">
                  <c:v>65+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List1!$B$4:$B$13</c:f>
              <c:numCache>
                <c:formatCode>General</c:formatCode>
                <c:ptCount val="10"/>
                <c:pt idx="0">
                  <c:v>2018</c:v>
                </c:pt>
                <c:pt idx="1">
                  <c:v>2021</c:v>
                </c:pt>
                <c:pt idx="2">
                  <c:v>2031</c:v>
                </c:pt>
                <c:pt idx="3">
                  <c:v>2041</c:v>
                </c:pt>
                <c:pt idx="4">
                  <c:v>2051</c:v>
                </c:pt>
                <c:pt idx="5">
                  <c:v>2061</c:v>
                </c:pt>
                <c:pt idx="6">
                  <c:v>2071</c:v>
                </c:pt>
                <c:pt idx="7">
                  <c:v>2081</c:v>
                </c:pt>
                <c:pt idx="8">
                  <c:v>2091</c:v>
                </c:pt>
                <c:pt idx="9">
                  <c:v>2101</c:v>
                </c:pt>
              </c:numCache>
            </c:numRef>
          </c:cat>
          <c:val>
            <c:numRef>
              <c:f>List1!$E$4:$E$13</c:f>
              <c:numCache>
                <c:formatCode>General</c:formatCode>
                <c:ptCount val="10"/>
                <c:pt idx="0">
                  <c:v>19.2</c:v>
                </c:pt>
                <c:pt idx="1">
                  <c:v>20.399999999999999</c:v>
                </c:pt>
                <c:pt idx="2">
                  <c:v>22.5</c:v>
                </c:pt>
                <c:pt idx="3">
                  <c:v>25.7</c:v>
                </c:pt>
                <c:pt idx="4">
                  <c:v>28.8</c:v>
                </c:pt>
                <c:pt idx="5">
                  <c:v>29.8</c:v>
                </c:pt>
                <c:pt idx="6">
                  <c:v>27.9</c:v>
                </c:pt>
                <c:pt idx="7">
                  <c:v>28.2</c:v>
                </c:pt>
                <c:pt idx="8">
                  <c:v>29.2</c:v>
                </c:pt>
                <c:pt idx="9">
                  <c:v>29.5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7304032"/>
        <c:axId val="177298544"/>
      </c:barChart>
      <c:catAx>
        <c:axId val="177304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77298544"/>
        <c:crosses val="autoZero"/>
        <c:auto val="1"/>
        <c:lblAlgn val="ctr"/>
        <c:lblOffset val="100"/>
        <c:noMultiLvlLbl val="0"/>
      </c:catAx>
      <c:valAx>
        <c:axId val="177298544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77304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528223879666755"/>
          <c:y val="2.127424247066393E-2"/>
          <c:w val="0.78390133376185123"/>
          <c:h val="0.91381852440615097"/>
        </c:manualLayout>
      </c:layout>
      <c:lineChart>
        <c:grouping val="standard"/>
        <c:varyColors val="0"/>
        <c:ser>
          <c:idx val="0"/>
          <c:order val="0"/>
          <c:tx>
            <c:strRef>
              <c:f>'G 4.1.3'!$B$1</c:f>
              <c:strCache>
                <c:ptCount val="1"/>
              </c:strCache>
            </c:strRef>
          </c:tx>
          <c:spPr>
            <a:ln w="19050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numRef>
              <c:f>'G 4.1.3'!$A$2:$A$52</c:f>
              <c:numCache>
                <c:formatCode>General</c:formatCode>
                <c:ptCount val="51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  <c:pt idx="6">
                  <c:v>2026</c:v>
                </c:pt>
                <c:pt idx="7">
                  <c:v>2027</c:v>
                </c:pt>
                <c:pt idx="8">
                  <c:v>2028</c:v>
                </c:pt>
                <c:pt idx="9">
                  <c:v>2029</c:v>
                </c:pt>
                <c:pt idx="10">
                  <c:v>2030</c:v>
                </c:pt>
                <c:pt idx="11">
                  <c:v>2031</c:v>
                </c:pt>
                <c:pt idx="12">
                  <c:v>2032</c:v>
                </c:pt>
                <c:pt idx="13">
                  <c:v>2033</c:v>
                </c:pt>
                <c:pt idx="14">
                  <c:v>2034</c:v>
                </c:pt>
                <c:pt idx="15">
                  <c:v>2035</c:v>
                </c:pt>
                <c:pt idx="16">
                  <c:v>2036</c:v>
                </c:pt>
                <c:pt idx="17">
                  <c:v>2037</c:v>
                </c:pt>
                <c:pt idx="18">
                  <c:v>2038</c:v>
                </c:pt>
                <c:pt idx="19">
                  <c:v>2039</c:v>
                </c:pt>
                <c:pt idx="20">
                  <c:v>2040</c:v>
                </c:pt>
                <c:pt idx="21">
                  <c:v>2041</c:v>
                </c:pt>
                <c:pt idx="22">
                  <c:v>2042</c:v>
                </c:pt>
                <c:pt idx="23">
                  <c:v>2043</c:v>
                </c:pt>
                <c:pt idx="24">
                  <c:v>2044</c:v>
                </c:pt>
                <c:pt idx="25">
                  <c:v>2045</c:v>
                </c:pt>
                <c:pt idx="26">
                  <c:v>2046</c:v>
                </c:pt>
                <c:pt idx="27">
                  <c:v>2047</c:v>
                </c:pt>
                <c:pt idx="28">
                  <c:v>2048</c:v>
                </c:pt>
                <c:pt idx="29">
                  <c:v>2049</c:v>
                </c:pt>
                <c:pt idx="30">
                  <c:v>2050</c:v>
                </c:pt>
                <c:pt idx="31">
                  <c:v>2051</c:v>
                </c:pt>
                <c:pt idx="32">
                  <c:v>2052</c:v>
                </c:pt>
                <c:pt idx="33">
                  <c:v>2053</c:v>
                </c:pt>
                <c:pt idx="34">
                  <c:v>2054</c:v>
                </c:pt>
                <c:pt idx="35">
                  <c:v>2055</c:v>
                </c:pt>
                <c:pt idx="36">
                  <c:v>2056</c:v>
                </c:pt>
                <c:pt idx="37">
                  <c:v>2057</c:v>
                </c:pt>
                <c:pt idx="38">
                  <c:v>2058</c:v>
                </c:pt>
                <c:pt idx="39">
                  <c:v>2059</c:v>
                </c:pt>
                <c:pt idx="40">
                  <c:v>2060</c:v>
                </c:pt>
                <c:pt idx="41">
                  <c:v>2061</c:v>
                </c:pt>
                <c:pt idx="42">
                  <c:v>2062</c:v>
                </c:pt>
                <c:pt idx="43">
                  <c:v>2063</c:v>
                </c:pt>
                <c:pt idx="44">
                  <c:v>2064</c:v>
                </c:pt>
                <c:pt idx="45">
                  <c:v>2065</c:v>
                </c:pt>
                <c:pt idx="46">
                  <c:v>2066</c:v>
                </c:pt>
                <c:pt idx="47">
                  <c:v>2067</c:v>
                </c:pt>
                <c:pt idx="48">
                  <c:v>2068</c:v>
                </c:pt>
                <c:pt idx="49">
                  <c:v>2069</c:v>
                </c:pt>
                <c:pt idx="50">
                  <c:v>2070</c:v>
                </c:pt>
              </c:numCache>
            </c:numRef>
          </c:cat>
          <c:val>
            <c:numRef>
              <c:f>'G 4.1.3'!$B$2:$B$52</c:f>
              <c:numCache>
                <c:formatCode>0.00</c:formatCode>
                <c:ptCount val="51"/>
                <c:pt idx="0">
                  <c:v>7.354737022988564</c:v>
                </c:pt>
                <c:pt idx="1">
                  <c:v>7.3755283400356237</c:v>
                </c:pt>
                <c:pt idx="2">
                  <c:v>7.3740429322767529</c:v>
                </c:pt>
                <c:pt idx="3">
                  <c:v>7.3422563176402775</c:v>
                </c:pt>
                <c:pt idx="4">
                  <c:v>7.3427643652834202</c:v>
                </c:pt>
                <c:pt idx="5">
                  <c:v>7.2697325985789041</c:v>
                </c:pt>
                <c:pt idx="6">
                  <c:v>7.2602424504014982</c:v>
                </c:pt>
                <c:pt idx="7">
                  <c:v>7.2810388486445898</c:v>
                </c:pt>
                <c:pt idx="8">
                  <c:v>7.2379027267383069</c:v>
                </c:pt>
                <c:pt idx="9">
                  <c:v>7.263502244186415</c:v>
                </c:pt>
                <c:pt idx="10">
                  <c:v>7.3265162808879545</c:v>
                </c:pt>
                <c:pt idx="11">
                  <c:v>7.3767911945685878</c:v>
                </c:pt>
                <c:pt idx="12">
                  <c:v>7.4670326804255405</c:v>
                </c:pt>
                <c:pt idx="13">
                  <c:v>7.5543543686626728</c:v>
                </c:pt>
                <c:pt idx="14">
                  <c:v>7.6592534933224963</c:v>
                </c:pt>
                <c:pt idx="15">
                  <c:v>7.7828461783344016</c:v>
                </c:pt>
                <c:pt idx="16">
                  <c:v>7.9319488296500884</c:v>
                </c:pt>
                <c:pt idx="17">
                  <c:v>8.1074672843690792</c:v>
                </c:pt>
                <c:pt idx="18">
                  <c:v>8.3219887041565723</c:v>
                </c:pt>
                <c:pt idx="19">
                  <c:v>8.5828854170466649</c:v>
                </c:pt>
                <c:pt idx="20">
                  <c:v>8.8759223524986854</c:v>
                </c:pt>
                <c:pt idx="21">
                  <c:v>9.1740740529411813</c:v>
                </c:pt>
                <c:pt idx="22">
                  <c:v>9.4670468228361973</c:v>
                </c:pt>
                <c:pt idx="23">
                  <c:v>9.7485119150928892</c:v>
                </c:pt>
                <c:pt idx="24">
                  <c:v>10.015451601496199</c:v>
                </c:pt>
                <c:pt idx="25">
                  <c:v>10.257648582411026</c:v>
                </c:pt>
                <c:pt idx="26">
                  <c:v>10.457724162683931</c:v>
                </c:pt>
                <c:pt idx="27">
                  <c:v>10.629750684135281</c:v>
                </c:pt>
                <c:pt idx="28">
                  <c:v>10.794045695411844</c:v>
                </c:pt>
                <c:pt idx="29">
                  <c:v>10.953492714444193</c:v>
                </c:pt>
                <c:pt idx="30">
                  <c:v>11.113005447056972</c:v>
                </c:pt>
                <c:pt idx="31">
                  <c:v>11.267698142819329</c:v>
                </c:pt>
                <c:pt idx="32">
                  <c:v>11.412425957917005</c:v>
                </c:pt>
                <c:pt idx="33">
                  <c:v>11.548851971152557</c:v>
                </c:pt>
                <c:pt idx="34">
                  <c:v>11.67911228315738</c:v>
                </c:pt>
                <c:pt idx="35">
                  <c:v>11.793475791915929</c:v>
                </c:pt>
                <c:pt idx="36">
                  <c:v>11.899993642780151</c:v>
                </c:pt>
                <c:pt idx="37">
                  <c:v>11.988799409680318</c:v>
                </c:pt>
                <c:pt idx="38">
                  <c:v>12.042346605894725</c:v>
                </c:pt>
                <c:pt idx="39">
                  <c:v>12.061314985154176</c:v>
                </c:pt>
                <c:pt idx="40">
                  <c:v>12.024999163143306</c:v>
                </c:pt>
                <c:pt idx="41">
                  <c:v>11.939712169398357</c:v>
                </c:pt>
                <c:pt idx="42">
                  <c:v>11.824209425101314</c:v>
                </c:pt>
                <c:pt idx="43">
                  <c:v>11.695299360624221</c:v>
                </c:pt>
                <c:pt idx="44">
                  <c:v>11.560864127464475</c:v>
                </c:pt>
                <c:pt idx="45">
                  <c:v>11.422555139755151</c:v>
                </c:pt>
                <c:pt idx="46">
                  <c:v>11.288350256228007</c:v>
                </c:pt>
                <c:pt idx="47">
                  <c:v>11.159055436938154</c:v>
                </c:pt>
                <c:pt idx="48">
                  <c:v>11.038646448863137</c:v>
                </c:pt>
                <c:pt idx="49">
                  <c:v>10.931889314772429</c:v>
                </c:pt>
                <c:pt idx="50">
                  <c:v>10.849294393270084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1DAE-4197-8AF4-BE5FB43EB3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7302464"/>
        <c:axId val="177298936"/>
      </c:lineChart>
      <c:catAx>
        <c:axId val="177302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  <c:crossAx val="177298936"/>
        <c:crosses val="autoZero"/>
        <c:auto val="1"/>
        <c:lblAlgn val="ctr"/>
        <c:lblOffset val="100"/>
        <c:tickLblSkip val="10"/>
        <c:noMultiLvlLbl val="0"/>
      </c:catAx>
      <c:valAx>
        <c:axId val="177298936"/>
        <c:scaling>
          <c:orientation val="minMax"/>
          <c:min val="6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800" b="1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b="1"/>
                  <a:t>% HDP</a:t>
                </a:r>
              </a:p>
            </c:rich>
          </c:tx>
          <c:layout>
            <c:manualLayout>
              <c:xMode val="edge"/>
              <c:yMode val="edge"/>
              <c:x val="7.7660694446465917E-3"/>
              <c:y val="0.4270053188520541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800" b="1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cs-CZ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  <c:crossAx val="17730246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8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cs-CZ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71763385625347"/>
          <c:y val="2.7210078217834711E-2"/>
          <c:w val="0.84059071703120547"/>
          <c:h val="0.89206516592423279"/>
        </c:manualLayout>
      </c:layout>
      <c:areaChart>
        <c:grouping val="standard"/>
        <c:varyColors val="0"/>
        <c:ser>
          <c:idx val="0"/>
          <c:order val="0"/>
          <c:tx>
            <c:strRef>
              <c:f>'G 4.1.6'!$A$1</c:f>
              <c:strCache>
                <c:ptCount val="1"/>
                <c:pt idx="0">
                  <c:v>Roční salda důchodového systému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rgbClr val="00B0F0"/>
              </a:solidFill>
            </a:ln>
            <a:effectLst/>
          </c:spPr>
          <c:cat>
            <c:numRef>
              <c:f>'G 4.1.6'!$A$2:$A$52</c:f>
              <c:numCache>
                <c:formatCode>General</c:formatCode>
                <c:ptCount val="51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  <c:pt idx="6">
                  <c:v>2026</c:v>
                </c:pt>
                <c:pt idx="7">
                  <c:v>2027</c:v>
                </c:pt>
                <c:pt idx="8">
                  <c:v>2028</c:v>
                </c:pt>
                <c:pt idx="9">
                  <c:v>2029</c:v>
                </c:pt>
                <c:pt idx="10">
                  <c:v>2030</c:v>
                </c:pt>
                <c:pt idx="11">
                  <c:v>2031</c:v>
                </c:pt>
                <c:pt idx="12">
                  <c:v>2032</c:v>
                </c:pt>
                <c:pt idx="13">
                  <c:v>2033</c:v>
                </c:pt>
                <c:pt idx="14">
                  <c:v>2034</c:v>
                </c:pt>
                <c:pt idx="15">
                  <c:v>2035</c:v>
                </c:pt>
                <c:pt idx="16">
                  <c:v>2036</c:v>
                </c:pt>
                <c:pt idx="17">
                  <c:v>2037</c:v>
                </c:pt>
                <c:pt idx="18">
                  <c:v>2038</c:v>
                </c:pt>
                <c:pt idx="19">
                  <c:v>2039</c:v>
                </c:pt>
                <c:pt idx="20">
                  <c:v>2040</c:v>
                </c:pt>
                <c:pt idx="21">
                  <c:v>2041</c:v>
                </c:pt>
                <c:pt idx="22">
                  <c:v>2042</c:v>
                </c:pt>
                <c:pt idx="23">
                  <c:v>2043</c:v>
                </c:pt>
                <c:pt idx="24">
                  <c:v>2044</c:v>
                </c:pt>
                <c:pt idx="25">
                  <c:v>2045</c:v>
                </c:pt>
                <c:pt idx="26">
                  <c:v>2046</c:v>
                </c:pt>
                <c:pt idx="27">
                  <c:v>2047</c:v>
                </c:pt>
                <c:pt idx="28">
                  <c:v>2048</c:v>
                </c:pt>
                <c:pt idx="29">
                  <c:v>2049</c:v>
                </c:pt>
                <c:pt idx="30">
                  <c:v>2050</c:v>
                </c:pt>
                <c:pt idx="31">
                  <c:v>2051</c:v>
                </c:pt>
                <c:pt idx="32">
                  <c:v>2052</c:v>
                </c:pt>
                <c:pt idx="33">
                  <c:v>2053</c:v>
                </c:pt>
                <c:pt idx="34">
                  <c:v>2054</c:v>
                </c:pt>
                <c:pt idx="35">
                  <c:v>2055</c:v>
                </c:pt>
                <c:pt idx="36">
                  <c:v>2056</c:v>
                </c:pt>
                <c:pt idx="37">
                  <c:v>2057</c:v>
                </c:pt>
                <c:pt idx="38">
                  <c:v>2058</c:v>
                </c:pt>
                <c:pt idx="39">
                  <c:v>2059</c:v>
                </c:pt>
                <c:pt idx="40">
                  <c:v>2060</c:v>
                </c:pt>
                <c:pt idx="41">
                  <c:v>2061</c:v>
                </c:pt>
                <c:pt idx="42">
                  <c:v>2062</c:v>
                </c:pt>
                <c:pt idx="43">
                  <c:v>2063</c:v>
                </c:pt>
                <c:pt idx="44">
                  <c:v>2064</c:v>
                </c:pt>
                <c:pt idx="45">
                  <c:v>2065</c:v>
                </c:pt>
                <c:pt idx="46">
                  <c:v>2066</c:v>
                </c:pt>
                <c:pt idx="47">
                  <c:v>2067</c:v>
                </c:pt>
                <c:pt idx="48">
                  <c:v>2068</c:v>
                </c:pt>
                <c:pt idx="49">
                  <c:v>2069</c:v>
                </c:pt>
                <c:pt idx="50">
                  <c:v>2070</c:v>
                </c:pt>
              </c:numCache>
            </c:numRef>
          </c:cat>
          <c:val>
            <c:numRef>
              <c:f>'G 4.1.6'!$B$2:$B$52</c:f>
              <c:numCache>
                <c:formatCode>0.00</c:formatCode>
                <c:ptCount val="51"/>
                <c:pt idx="0">
                  <c:v>-0.22262455267741466</c:v>
                </c:pt>
                <c:pt idx="1">
                  <c:v>-0.21794191737374113</c:v>
                </c:pt>
                <c:pt idx="2">
                  <c:v>-0.18365544808606415</c:v>
                </c:pt>
                <c:pt idx="3">
                  <c:v>-0.13430108982837297</c:v>
                </c:pt>
                <c:pt idx="4">
                  <c:v>-0.11589052608777273</c:v>
                </c:pt>
                <c:pt idx="5">
                  <c:v>-1.6503118474224365E-2</c:v>
                </c:pt>
                <c:pt idx="6">
                  <c:v>9.2903840151041805E-3</c:v>
                </c:pt>
                <c:pt idx="7">
                  <c:v>-4.9358898715823329E-4</c:v>
                </c:pt>
                <c:pt idx="8">
                  <c:v>6.667998225407068E-2</c:v>
                </c:pt>
                <c:pt idx="9">
                  <c:v>5.0954843749078549E-2</c:v>
                </c:pt>
                <c:pt idx="10">
                  <c:v>3.8464887584623852E-3</c:v>
                </c:pt>
                <c:pt idx="11">
                  <c:v>-2.2982859551358814E-2</c:v>
                </c:pt>
                <c:pt idx="12">
                  <c:v>-9.6260452453632794E-2</c:v>
                </c:pt>
                <c:pt idx="13">
                  <c:v>-0.17729956646599199</c:v>
                </c:pt>
                <c:pt idx="14">
                  <c:v>-0.27914234048160758</c:v>
                </c:pt>
                <c:pt idx="15">
                  <c:v>-0.39965795829453477</c:v>
                </c:pt>
                <c:pt idx="16">
                  <c:v>-0.54454199071030551</c:v>
                </c:pt>
                <c:pt idx="17">
                  <c:v>-0.71436511300811212</c:v>
                </c:pt>
                <c:pt idx="18">
                  <c:v>-0.92193491290567309</c:v>
                </c:pt>
                <c:pt idx="19">
                  <c:v>-1.1729078117423288</c:v>
                </c:pt>
                <c:pt idx="20">
                  <c:v>-1.4504795823323828</c:v>
                </c:pt>
                <c:pt idx="21">
                  <c:v>-1.7296015669111107</c:v>
                </c:pt>
                <c:pt idx="22">
                  <c:v>-2.0032933062018543</c:v>
                </c:pt>
                <c:pt idx="23">
                  <c:v>-2.2654507175238976</c:v>
                </c:pt>
                <c:pt idx="24">
                  <c:v>-2.5133211294330025</c:v>
                </c:pt>
                <c:pt idx="25">
                  <c:v>-2.7362568206601061</c:v>
                </c:pt>
                <c:pt idx="26">
                  <c:v>-2.9184502136688888</c:v>
                </c:pt>
                <c:pt idx="27">
                  <c:v>-3.0756261679924197</c:v>
                </c:pt>
                <c:pt idx="28">
                  <c:v>-3.226792669465814</c:v>
                </c:pt>
                <c:pt idx="29">
                  <c:v>-3.373530604356235</c:v>
                </c:pt>
                <c:pt idx="30">
                  <c:v>-3.5244802594458147</c:v>
                </c:pt>
                <c:pt idx="31">
                  <c:v>-3.6697374769217248</c:v>
                </c:pt>
                <c:pt idx="32">
                  <c:v>-3.8047116348485179</c:v>
                </c:pt>
                <c:pt idx="33">
                  <c:v>-3.9315952696099803</c:v>
                </c:pt>
                <c:pt idx="34">
                  <c:v>-4.051746358189364</c:v>
                </c:pt>
                <c:pt idx="35">
                  <c:v>-4.1555259120557757</c:v>
                </c:pt>
                <c:pt idx="36">
                  <c:v>-4.2515430604610298</c:v>
                </c:pt>
                <c:pt idx="37">
                  <c:v>-4.3287117862334554</c:v>
                </c:pt>
                <c:pt idx="38">
                  <c:v>-4.3703376507900646</c:v>
                </c:pt>
                <c:pt idx="39">
                  <c:v>-4.3780551223156792</c:v>
                </c:pt>
                <c:pt idx="40">
                  <c:v>-4.3309327113348992</c:v>
                </c:pt>
                <c:pt idx="41">
                  <c:v>-4.2380699263407475</c:v>
                </c:pt>
                <c:pt idx="42">
                  <c:v>-4.1170211477521921</c:v>
                </c:pt>
                <c:pt idx="43">
                  <c:v>-3.9833032127803598</c:v>
                </c:pt>
                <c:pt idx="44">
                  <c:v>-3.8439546154258792</c:v>
                </c:pt>
                <c:pt idx="45">
                  <c:v>-3.700363777415804</c:v>
                </c:pt>
                <c:pt idx="46">
                  <c:v>-3.5607764638793604</c:v>
                </c:pt>
                <c:pt idx="47">
                  <c:v>-3.425106867274911</c:v>
                </c:pt>
                <c:pt idx="48">
                  <c:v>-3.2984230873376053</c:v>
                </c:pt>
                <c:pt idx="49">
                  <c:v>-3.1852690990483925</c:v>
                </c:pt>
                <c:pt idx="50">
                  <c:v>-3.0961062155549719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004-408A-AE83-142F2DAE85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7301288"/>
        <c:axId val="177299720"/>
      </c:areaChart>
      <c:catAx>
        <c:axId val="177301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  <c:crossAx val="177299720"/>
        <c:crosses val="autoZero"/>
        <c:auto val="1"/>
        <c:lblAlgn val="ctr"/>
        <c:lblOffset val="100"/>
        <c:tickLblSkip val="10"/>
        <c:noMultiLvlLbl val="0"/>
      </c:catAx>
      <c:valAx>
        <c:axId val="177299720"/>
        <c:scaling>
          <c:orientation val="minMax"/>
          <c:max val="1"/>
          <c:min val="-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b="1"/>
                  <a:t>% HDP</a:t>
                </a:r>
              </a:p>
            </c:rich>
          </c:tx>
          <c:layout>
            <c:manualLayout>
              <c:xMode val="edge"/>
              <c:yMode val="edge"/>
              <c:x val="8.6696257591644555E-3"/>
              <c:y val="0.3856197352257121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cs-CZ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 w="9525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  <c:crossAx val="17730128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9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6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/>
        </a:fgClr>
        <a:bgClr>
          <a:schemeClr val="dk1">
            <a:lumMod val="10000"/>
            <a:lumOff val="90000"/>
          </a:schemeClr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508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50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25D51B-5C68-48DD-85C7-F8CFB7459116}" type="datetime1">
              <a:rPr lang="cs-CZ" smtClean="0"/>
              <a:t>21.04.2021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9AAD57-2836-4759-BC8C-6C1C7D6F0AA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46670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6954572-A6DF-4744-88DD-FC3B7EDA3223}" type="datetime1">
              <a:rPr lang="cs-CZ" noProof="0" smtClean="0"/>
              <a:t>21.04.2021</a:t>
            </a:fld>
            <a:endParaRPr lang="cs-CZ" noProof="0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-CZ" noProof="0" dirty="0" smtClean="0"/>
              <a:t>Kliknutím můžete upravit styl předlohy textů.</a:t>
            </a:r>
          </a:p>
          <a:p>
            <a:pPr lvl="1" rtl="0"/>
            <a:r>
              <a:rPr lang="cs-CZ" noProof="0" dirty="0" smtClean="0"/>
              <a:t>Druhá úroveň</a:t>
            </a:r>
          </a:p>
          <a:p>
            <a:pPr lvl="2" rtl="0"/>
            <a:r>
              <a:rPr lang="cs-CZ" noProof="0" dirty="0" smtClean="0"/>
              <a:t>Třetí úroveň</a:t>
            </a:r>
          </a:p>
          <a:p>
            <a:pPr lvl="3" rtl="0"/>
            <a:r>
              <a:rPr lang="cs-CZ" noProof="0" dirty="0" smtClean="0"/>
              <a:t>Čtvrtá úroveň</a:t>
            </a:r>
          </a:p>
          <a:p>
            <a:pPr lvl="4" rtl="0"/>
            <a:r>
              <a:rPr lang="cs-CZ" noProof="0" dirty="0" smtClean="0"/>
              <a:t>Pátá úroveň</a:t>
            </a:r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93B0CF2-7F87-4E02-A248-870047730F99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6149813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93B0CF2-7F87-4E02-A248-870047730F99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5133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noProof="0" smtClean="0"/>
              <a:t>7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581663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kupina 9"/>
          <p:cNvGrpSpPr/>
          <p:nvPr/>
        </p:nvGrpSpPr>
        <p:grpSpPr>
          <a:xfrm>
            <a:off x="0" y="6208894"/>
            <a:ext cx="12192000" cy="649106"/>
            <a:chOff x="0" y="6208894"/>
            <a:chExt cx="12192000" cy="649106"/>
          </a:xfrm>
        </p:grpSpPr>
        <p:sp>
          <p:nvSpPr>
            <p:cNvPr id="2" name="Obdélník 1"/>
            <p:cNvSpPr/>
            <p:nvPr/>
          </p:nvSpPr>
          <p:spPr>
            <a:xfrm>
              <a:off x="3048" y="6220178"/>
              <a:ext cx="12188952" cy="637822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0"/>
              <a:endParaRPr lang="cs-CZ" noProof="0" dirty="0"/>
            </a:p>
          </p:txBody>
        </p:sp>
        <p:cxnSp>
          <p:nvCxnSpPr>
            <p:cNvPr id="7" name="Přímá spojnice 6"/>
            <p:cNvCxnSpPr/>
            <p:nvPr/>
          </p:nvCxnSpPr>
          <p:spPr>
            <a:xfrm>
              <a:off x="0" y="6208894"/>
              <a:ext cx="12192000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" name="Přímá spojnice 4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 smtClean="0"/>
              <a:t>Kliknutím lze upravit styl.</a:t>
            </a:r>
            <a:endParaRPr kumimoji="0" lang="cs-CZ" noProof="0" dirty="0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 rtlCol="0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rtl="0"/>
            <a:r>
              <a:rPr lang="cs-CZ" noProof="0" smtClean="0"/>
              <a:t>Kliknutím lze upravit styl předlohy.</a:t>
            </a:r>
            <a:endParaRPr kumimoji="0" lang="cs-CZ" noProof="0" dirty="0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6449FCF-A4CF-4B19-A57B-1DF296D8471F}" type="datetime1">
              <a:rPr lang="cs-CZ" noProof="0" smtClean="0"/>
              <a:t>21.04.2021</a:t>
            </a:fld>
            <a:endParaRPr lang="cs-CZ" noProof="0" dirty="0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 smtClean="0"/>
              <a:t>Přidejte zápatí.</a:t>
            </a:r>
            <a:endParaRPr lang="cs-CZ" noProof="0" dirty="0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98082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 smtClean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 eaLnBrk="1" latinLnBrk="0" hangingPunct="1"/>
            <a:r>
              <a:rPr lang="cs-CZ" noProof="0" smtClean="0"/>
              <a:t>Kliknutím lze upravit styly předlohy textu.</a:t>
            </a:r>
          </a:p>
          <a:p>
            <a:pPr lvl="1" rtl="0" eaLnBrk="1" latinLnBrk="0" hangingPunct="1"/>
            <a:r>
              <a:rPr lang="cs-CZ" noProof="0" smtClean="0"/>
              <a:t>Druhá úroveň</a:t>
            </a:r>
          </a:p>
          <a:p>
            <a:pPr lvl="2" rtl="0" eaLnBrk="1" latinLnBrk="0" hangingPunct="1"/>
            <a:r>
              <a:rPr lang="cs-CZ" noProof="0" smtClean="0"/>
              <a:t>Třetí úroveň</a:t>
            </a:r>
          </a:p>
          <a:p>
            <a:pPr lvl="3" rtl="0" eaLnBrk="1" latinLnBrk="0" hangingPunct="1"/>
            <a:r>
              <a:rPr lang="cs-CZ" noProof="0" smtClean="0"/>
              <a:t>Čtvrtá úroveň</a:t>
            </a:r>
          </a:p>
          <a:p>
            <a:pPr lvl="4" rtl="0" eaLnBrk="1" latinLnBrk="0" hangingPunct="1"/>
            <a:r>
              <a:rPr lang="cs-CZ" noProof="0" smtClean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31249FD-767E-4BB5-A7EB-2ACB069BD758}" type="datetime1">
              <a:rPr lang="cs-CZ" noProof="0" smtClean="0"/>
              <a:t>21.04.2021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 smtClean="0"/>
              <a:t>Přidejte zápatí.</a:t>
            </a:r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87777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 rtlCol="0"/>
          <a:lstStyle/>
          <a:p>
            <a:pPr rtl="0"/>
            <a:r>
              <a:rPr lang="cs-CZ" noProof="0" smtClean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 rtlCol="0"/>
          <a:lstStyle/>
          <a:p>
            <a:pPr lvl="0" rtl="0" eaLnBrk="1" latinLnBrk="0" hangingPunct="1"/>
            <a:r>
              <a:rPr lang="cs-CZ" noProof="0" smtClean="0"/>
              <a:t>Kliknutím lze upravit styly předlohy textu.</a:t>
            </a:r>
          </a:p>
          <a:p>
            <a:pPr lvl="1" rtl="0" eaLnBrk="1" latinLnBrk="0" hangingPunct="1"/>
            <a:r>
              <a:rPr lang="cs-CZ" noProof="0" smtClean="0"/>
              <a:t>Druhá úroveň</a:t>
            </a:r>
          </a:p>
          <a:p>
            <a:pPr lvl="2" rtl="0" eaLnBrk="1" latinLnBrk="0" hangingPunct="1"/>
            <a:r>
              <a:rPr lang="cs-CZ" noProof="0" smtClean="0"/>
              <a:t>Třetí úroveň</a:t>
            </a:r>
          </a:p>
          <a:p>
            <a:pPr lvl="3" rtl="0" eaLnBrk="1" latinLnBrk="0" hangingPunct="1"/>
            <a:r>
              <a:rPr lang="cs-CZ" noProof="0" smtClean="0"/>
              <a:t>Čtvrtá úroveň</a:t>
            </a:r>
          </a:p>
          <a:p>
            <a:pPr lvl="4" rtl="0" eaLnBrk="1" latinLnBrk="0" hangingPunct="1"/>
            <a:r>
              <a:rPr lang="cs-CZ" noProof="0" smtClean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3A2219-AEE0-46C8-8BDC-D79EF86D2978}" type="datetime1">
              <a:rPr lang="cs-CZ" noProof="0" smtClean="0"/>
              <a:t>21.04.2021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 smtClean="0"/>
              <a:t>Přidejte zápatí.</a:t>
            </a:r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36975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 smtClean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 eaLnBrk="1" latinLnBrk="0" hangingPunct="1"/>
            <a:r>
              <a:rPr lang="cs-CZ" noProof="0" smtClean="0"/>
              <a:t>Kliknutím lze upravit styly předlohy textu.</a:t>
            </a:r>
          </a:p>
          <a:p>
            <a:pPr lvl="1" rtl="0" eaLnBrk="1" latinLnBrk="0" hangingPunct="1"/>
            <a:r>
              <a:rPr lang="cs-CZ" noProof="0" smtClean="0"/>
              <a:t>Druhá úroveň</a:t>
            </a:r>
          </a:p>
          <a:p>
            <a:pPr lvl="2" rtl="0" eaLnBrk="1" latinLnBrk="0" hangingPunct="1"/>
            <a:r>
              <a:rPr lang="cs-CZ" noProof="0" smtClean="0"/>
              <a:t>Třetí úroveň</a:t>
            </a:r>
          </a:p>
          <a:p>
            <a:pPr lvl="3" rtl="0" eaLnBrk="1" latinLnBrk="0" hangingPunct="1"/>
            <a:r>
              <a:rPr lang="cs-CZ" noProof="0" smtClean="0"/>
              <a:t>Čtvrtá úroveň</a:t>
            </a:r>
          </a:p>
          <a:p>
            <a:pPr lvl="4" rtl="0" eaLnBrk="1" latinLnBrk="0" hangingPunct="1"/>
            <a:r>
              <a:rPr lang="cs-CZ" noProof="0" smtClean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5B25DF4-6595-4FE8-A302-1A34E059F8B6}" type="datetime1">
              <a:rPr lang="cs-CZ" noProof="0" smtClean="0"/>
              <a:t>21.04.2021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 smtClean="0"/>
              <a:t>Přidejte zápatí.</a:t>
            </a:r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48168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rtlCol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 smtClean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rtlCol="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rtl="0" eaLnBrk="1" latinLnBrk="0" hangingPunct="1"/>
            <a:r>
              <a:rPr lang="cs-CZ" noProof="0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6A96FED-491C-4B95-B54C-B9E02C15436B}" type="datetime1">
              <a:rPr lang="cs-CZ" noProof="0" smtClean="0"/>
              <a:t>21.04.2021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 smtClean="0"/>
              <a:t>Přidejte zápatí.</a:t>
            </a:r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5319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rtlCol="0"/>
          <a:lstStyle/>
          <a:p>
            <a:pPr rtl="0"/>
            <a:r>
              <a:rPr lang="cs-CZ" noProof="0" smtClean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cs-CZ" noProof="0" smtClean="0"/>
              <a:t>Kliknutím lze upravit styly předlohy textu.</a:t>
            </a:r>
          </a:p>
          <a:p>
            <a:pPr lvl="1" rtl="0" eaLnBrk="1" latinLnBrk="0" hangingPunct="1"/>
            <a:r>
              <a:rPr lang="cs-CZ" noProof="0" smtClean="0"/>
              <a:t>Druhá úroveň</a:t>
            </a:r>
          </a:p>
          <a:p>
            <a:pPr lvl="2" rtl="0" eaLnBrk="1" latinLnBrk="0" hangingPunct="1"/>
            <a:r>
              <a:rPr lang="cs-CZ" noProof="0" smtClean="0"/>
              <a:t>Třetí úroveň</a:t>
            </a:r>
          </a:p>
          <a:p>
            <a:pPr lvl="3" rtl="0" eaLnBrk="1" latinLnBrk="0" hangingPunct="1"/>
            <a:r>
              <a:rPr lang="cs-CZ" noProof="0" smtClean="0"/>
              <a:t>Čtvrtá úroveň</a:t>
            </a:r>
          </a:p>
          <a:p>
            <a:pPr lvl="4" rtl="0" eaLnBrk="1" latinLnBrk="0" hangingPunct="1"/>
            <a:r>
              <a:rPr lang="cs-CZ" noProof="0" smtClean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cs-CZ" noProof="0" smtClean="0"/>
              <a:t>Kliknutím lze upravit styly předlohy textu.</a:t>
            </a:r>
          </a:p>
          <a:p>
            <a:pPr lvl="1" rtl="0" eaLnBrk="1" latinLnBrk="0" hangingPunct="1"/>
            <a:r>
              <a:rPr lang="cs-CZ" noProof="0" smtClean="0"/>
              <a:t>Druhá úroveň</a:t>
            </a:r>
          </a:p>
          <a:p>
            <a:pPr lvl="2" rtl="0" eaLnBrk="1" latinLnBrk="0" hangingPunct="1"/>
            <a:r>
              <a:rPr lang="cs-CZ" noProof="0" smtClean="0"/>
              <a:t>Třetí úroveň</a:t>
            </a:r>
          </a:p>
          <a:p>
            <a:pPr lvl="3" rtl="0" eaLnBrk="1" latinLnBrk="0" hangingPunct="1"/>
            <a:r>
              <a:rPr lang="cs-CZ" noProof="0" smtClean="0"/>
              <a:t>Čtvrtá úroveň</a:t>
            </a:r>
          </a:p>
          <a:p>
            <a:pPr lvl="4" rtl="0" eaLnBrk="1" latinLnBrk="0" hangingPunct="1"/>
            <a:r>
              <a:rPr lang="cs-CZ" noProof="0" smtClean="0"/>
              <a:t>Pátá úroveň</a:t>
            </a:r>
            <a:endParaRPr kumimoji="0" lang="cs-CZ" noProof="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D67D067-3FDD-4F37-B996-13345DDC619F}" type="datetime1">
              <a:rPr lang="cs-CZ" noProof="0" smtClean="0"/>
              <a:t>21.04.2021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 smtClean="0"/>
              <a:t>Přidejte zápatí.</a:t>
            </a:r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0901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rtlCol="0" anchor="b"/>
          <a:lstStyle>
            <a:lvl1pPr>
              <a:defRPr/>
            </a:lvl1pPr>
          </a:lstStyle>
          <a:p>
            <a:pPr rtl="0"/>
            <a:r>
              <a:rPr lang="cs-CZ" noProof="0" smtClean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rtlCol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cs-CZ" noProof="0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cs-CZ" noProof="0" smtClean="0"/>
              <a:t>Kliknutím lze upravit styly předlohy textu.</a:t>
            </a:r>
          </a:p>
          <a:p>
            <a:pPr lvl="1" rtl="0" eaLnBrk="1" latinLnBrk="0" hangingPunct="1"/>
            <a:r>
              <a:rPr lang="cs-CZ" noProof="0" smtClean="0"/>
              <a:t>Druhá úroveň</a:t>
            </a:r>
          </a:p>
          <a:p>
            <a:pPr lvl="2" rtl="0" eaLnBrk="1" latinLnBrk="0" hangingPunct="1"/>
            <a:r>
              <a:rPr lang="cs-CZ" noProof="0" smtClean="0"/>
              <a:t>Třetí úroveň</a:t>
            </a:r>
          </a:p>
          <a:p>
            <a:pPr lvl="3" rtl="0" eaLnBrk="1" latinLnBrk="0" hangingPunct="1"/>
            <a:r>
              <a:rPr lang="cs-CZ" noProof="0" smtClean="0"/>
              <a:t>Čtvrtá úroveň</a:t>
            </a:r>
          </a:p>
          <a:p>
            <a:pPr lvl="4" rtl="0" eaLnBrk="1" latinLnBrk="0" hangingPunct="1"/>
            <a:r>
              <a:rPr lang="cs-CZ" noProof="0" smtClean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rtlCol="0" anchor="ctr"/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cs-CZ" noProof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cs-CZ" noProof="0" smtClean="0"/>
              <a:t>Kliknutím lze upravit styly předlohy textu.</a:t>
            </a:r>
          </a:p>
          <a:p>
            <a:pPr lvl="1" rtl="0" eaLnBrk="1" latinLnBrk="0" hangingPunct="1"/>
            <a:r>
              <a:rPr lang="cs-CZ" noProof="0" smtClean="0"/>
              <a:t>Druhá úroveň</a:t>
            </a:r>
          </a:p>
          <a:p>
            <a:pPr lvl="2" rtl="0" eaLnBrk="1" latinLnBrk="0" hangingPunct="1"/>
            <a:r>
              <a:rPr lang="cs-CZ" noProof="0" smtClean="0"/>
              <a:t>Třetí úroveň</a:t>
            </a:r>
          </a:p>
          <a:p>
            <a:pPr lvl="3" rtl="0" eaLnBrk="1" latinLnBrk="0" hangingPunct="1"/>
            <a:r>
              <a:rPr lang="cs-CZ" noProof="0" smtClean="0"/>
              <a:t>Čtvrtá úroveň</a:t>
            </a:r>
          </a:p>
          <a:p>
            <a:pPr lvl="4" rtl="0" eaLnBrk="1" latinLnBrk="0" hangingPunct="1"/>
            <a:r>
              <a:rPr lang="cs-CZ" noProof="0" smtClean="0"/>
              <a:t>Pátá úroveň</a:t>
            </a:r>
            <a:endParaRPr kumimoji="0" lang="cs-CZ" noProof="0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6DC9654-98FC-4E04-B730-31C9A4382D4A}" type="datetime1">
              <a:rPr lang="cs-CZ" noProof="0" smtClean="0"/>
              <a:t>21.04.2021</a:t>
            </a:fld>
            <a:endParaRPr lang="cs-CZ" noProof="0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 smtClean="0"/>
              <a:t>Přidejte zápatí.</a:t>
            </a:r>
            <a:endParaRPr lang="cs-CZ" noProof="0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25018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 smtClean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C480630-3D0B-4451-9A78-833047F86168}" type="datetime1">
              <a:rPr lang="cs-CZ" noProof="0" smtClean="0"/>
              <a:t>21.04.2021</a:t>
            </a:fld>
            <a:endParaRPr lang="cs-CZ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 smtClean="0"/>
              <a:t>Přidejte zápatí.</a:t>
            </a:r>
            <a:endParaRPr lang="cs-CZ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07181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C9DBE03-E961-4BC3-8C7E-0BE76D46F765}" type="datetime1">
              <a:rPr lang="cs-CZ" noProof="0" smtClean="0"/>
              <a:t>21.04.2021</a:t>
            </a:fld>
            <a:endParaRPr lang="cs-CZ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 smtClean="0"/>
              <a:t>Přidejte zápatí.</a:t>
            </a:r>
            <a:endParaRPr lang="cs-CZ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5288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rtlCol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 smtClean="0"/>
              <a:t>Kliknutím lze upravit styl.</a:t>
            </a:r>
            <a:endParaRPr kumimoji="0"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 rtlCol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cs-CZ" noProof="0" smtClean="0"/>
              <a:t>Kliknutím lze upravit styly předlohy textu.</a:t>
            </a:r>
          </a:p>
          <a:p>
            <a:pPr lvl="1" rtl="0" eaLnBrk="1" latinLnBrk="0" hangingPunct="1"/>
            <a:r>
              <a:rPr lang="cs-CZ" noProof="0" smtClean="0"/>
              <a:t>Druhá úroveň</a:t>
            </a:r>
          </a:p>
          <a:p>
            <a:pPr lvl="2" rtl="0" eaLnBrk="1" latinLnBrk="0" hangingPunct="1"/>
            <a:r>
              <a:rPr lang="cs-CZ" noProof="0" smtClean="0"/>
              <a:t>Třetí úroveň</a:t>
            </a:r>
          </a:p>
          <a:p>
            <a:pPr lvl="3" rtl="0" eaLnBrk="1" latinLnBrk="0" hangingPunct="1"/>
            <a:r>
              <a:rPr lang="cs-CZ" noProof="0" smtClean="0"/>
              <a:t>Čtvrtá úroveň</a:t>
            </a:r>
          </a:p>
          <a:p>
            <a:pPr lvl="4" rtl="0" eaLnBrk="1" latinLnBrk="0" hangingPunct="1"/>
            <a:r>
              <a:rPr lang="cs-CZ" noProof="0" smtClean="0"/>
              <a:t>Pátá úroveň</a:t>
            </a:r>
            <a:endParaRPr kumimoji="0"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 rtlCol="0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rtl="0" eaLnBrk="1" latinLnBrk="0" hangingPunct="1"/>
            <a:r>
              <a:rPr lang="cs-CZ" noProof="0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5BDEBAC-8C05-4708-B7A9-A2593B7C16E9}" type="datetime1">
              <a:rPr lang="cs-CZ" noProof="0" smtClean="0"/>
              <a:t>21.04.2021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 smtClean="0"/>
              <a:t>Přidejte zápatí.</a:t>
            </a:r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99192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jedním odříznutým a jedním zaobleným rohem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 dirty="0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rtlCol="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rtl="0"/>
            <a:r>
              <a:rPr lang="cs-CZ" noProof="0" smtClean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obrázku 2" descr="Prázdný zástupný symbol pro přidání obrázku Klikněte na zástupný symbol a vyberte obrázek, který chcete přidat.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 rtlCol="0"/>
          <a:lstStyle>
            <a:lvl1pPr marL="0" indent="0">
              <a:buNone/>
              <a:defRPr sz="3200"/>
            </a:lvl1pPr>
          </a:lstStyle>
          <a:p>
            <a:pPr rtl="0"/>
            <a:r>
              <a:rPr lang="cs-CZ" noProof="0" smtClean="0"/>
              <a:t>Kliknutím na ikonu přidáte obrázek.</a:t>
            </a:r>
            <a:endParaRPr kumimoji="0"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rtlCol="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rtl="0" eaLnBrk="1" latinLnBrk="0" hangingPunct="1"/>
            <a:r>
              <a:rPr lang="cs-CZ" noProof="0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B18F344-0803-4CB8-B7CD-DB68295A6141}" type="datetime1">
              <a:rPr lang="cs-CZ" noProof="0" smtClean="0"/>
              <a:t>21.04.2021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 smtClean="0"/>
              <a:t>Přidejte zápatí.</a:t>
            </a:r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cs-CZ" sz="18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cs-CZ" sz="18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62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Skupina 24"/>
          <p:cNvGrpSpPr/>
          <p:nvPr/>
        </p:nvGrpSpPr>
        <p:grpSpPr>
          <a:xfrm>
            <a:off x="-29028" y="-7144"/>
            <a:ext cx="12240731" cy="6879658"/>
            <a:chOff x="0" y="-21658"/>
            <a:chExt cx="12240731" cy="6879658"/>
          </a:xfrm>
        </p:grpSpPr>
        <p:sp>
          <p:nvSpPr>
            <p:cNvPr id="26" name="Obdélník 25"/>
            <p:cNvSpPr/>
            <p:nvPr/>
          </p:nvSpPr>
          <p:spPr>
            <a:xfrm>
              <a:off x="31633" y="0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noProof="0" dirty="0"/>
            </a:p>
          </p:txBody>
        </p:sp>
        <p:grpSp>
          <p:nvGrpSpPr>
            <p:cNvPr id="27" name="Skupina 26"/>
            <p:cNvGrpSpPr/>
            <p:nvPr/>
          </p:nvGrpSpPr>
          <p:grpSpPr>
            <a:xfrm>
              <a:off x="0" y="-21658"/>
              <a:ext cx="12240731" cy="1041400"/>
              <a:chOff x="-25356" y="-7144"/>
              <a:chExt cx="12240731" cy="1041400"/>
            </a:xfrm>
          </p:grpSpPr>
          <p:sp>
            <p:nvSpPr>
              <p:cNvPr id="28" name="Volný tvar 27"/>
              <p:cNvSpPr>
                <a:spLocks/>
              </p:cNvSpPr>
              <p:nvPr/>
            </p:nvSpPr>
            <p:spPr bwMode="auto">
              <a:xfrm>
                <a:off x="-12700" y="-7144"/>
                <a:ext cx="12217400" cy="1041400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6" y="2"/>
                  </a:cxn>
                  <a:cxn ang="0">
                    <a:pos x="2542" y="0"/>
                  </a:cxn>
                  <a:cxn ang="0">
                    <a:pos x="4374" y="367"/>
                  </a:cxn>
                  <a:cxn ang="0">
                    <a:pos x="5766" y="55"/>
                  </a:cxn>
                  <a:cxn ang="0">
                    <a:pos x="5772" y="213"/>
                  </a:cxn>
                  <a:cxn ang="0">
                    <a:pos x="4302" y="439"/>
                  </a:cxn>
                  <a:cxn ang="0">
                    <a:pos x="1488" y="201"/>
                  </a:cxn>
                  <a:cxn ang="0">
                    <a:pos x="0" y="656"/>
                  </a:cxn>
                  <a:cxn ang="0">
                    <a:pos x="6" y="2"/>
                  </a:cxn>
                </a:cxnLst>
                <a:rect l="0" t="0" r="0" b="0"/>
                <a:pathLst>
                  <a:path w="5772" h="656">
                    <a:moveTo>
                      <a:pt x="6" y="2"/>
                    </a:moveTo>
                    <a:lnTo>
                      <a:pt x="2542" y="0"/>
                    </a:lnTo>
                    <a:cubicBezTo>
                      <a:pt x="2746" y="101"/>
                      <a:pt x="3828" y="367"/>
                      <a:pt x="4374" y="367"/>
                    </a:cubicBezTo>
                    <a:cubicBezTo>
                      <a:pt x="4920" y="367"/>
                      <a:pt x="5526" y="152"/>
                      <a:pt x="5766" y="55"/>
                    </a:cubicBezTo>
                    <a:lnTo>
                      <a:pt x="5772" y="213"/>
                    </a:lnTo>
                    <a:cubicBezTo>
                      <a:pt x="5670" y="257"/>
                      <a:pt x="5016" y="441"/>
                      <a:pt x="4302" y="439"/>
                    </a:cubicBezTo>
                    <a:cubicBezTo>
                      <a:pt x="3588" y="437"/>
                      <a:pt x="2205" y="165"/>
                      <a:pt x="1488" y="201"/>
                    </a:cubicBezTo>
                    <a:cubicBezTo>
                      <a:pt x="750" y="209"/>
                      <a:pt x="270" y="482"/>
                      <a:pt x="0" y="656"/>
                    </a:cubicBezTo>
                    <a:lnTo>
                      <a:pt x="6" y="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shade val="50000"/>
                      <a:alpha val="45000"/>
                      <a:satMod val="120000"/>
                    </a:schemeClr>
                  </a:gs>
                  <a:gs pos="100000">
                    <a:schemeClr val="accent3">
                      <a:shade val="80000"/>
                      <a:alpha val="55000"/>
                      <a:satMod val="155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cs-CZ" sz="18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9" name="Volný tvar 28"/>
              <p:cNvSpPr>
                <a:spLocks/>
              </p:cNvSpPr>
              <p:nvPr/>
            </p:nvSpPr>
            <p:spPr bwMode="auto">
              <a:xfrm>
                <a:off x="5842000" y="-7144"/>
                <a:ext cx="6350000" cy="638175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0"/>
                  </a:cxn>
                  <a:cxn ang="0">
                    <a:pos x="1668" y="564"/>
                  </a:cxn>
                  <a:cxn ang="0">
                    <a:pos x="3000" y="186"/>
                  </a:cxn>
                  <a:cxn ang="0">
                    <a:pos x="3000" y="6"/>
                  </a:cxn>
                  <a:cxn ang="0">
                    <a:pos x="0" y="0"/>
                  </a:cxn>
                </a:cxnLst>
                <a:rect l="0" t="0" r="0" b="0"/>
                <a:pathLst>
                  <a:path w="3000" h="595">
                    <a:moveTo>
                      <a:pt x="0" y="0"/>
                    </a:moveTo>
                    <a:cubicBezTo>
                      <a:pt x="174" y="102"/>
                      <a:pt x="1168" y="533"/>
                      <a:pt x="1668" y="564"/>
                    </a:cubicBezTo>
                    <a:cubicBezTo>
                      <a:pt x="2168" y="595"/>
                      <a:pt x="2778" y="279"/>
                      <a:pt x="3000" y="186"/>
                    </a:cubicBezTo>
                    <a:lnTo>
                      <a:pt x="3000" y="6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>
                      <a:shade val="50000"/>
                      <a:alpha val="30000"/>
                      <a:satMod val="130000"/>
                    </a:schemeClr>
                  </a:gs>
                  <a:gs pos="80000">
                    <a:schemeClr val="accent2">
                      <a:shade val="75000"/>
                      <a:alpha val="45000"/>
                      <a:satMod val="140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cs-CZ" sz="18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grpSp>
            <p:nvGrpSpPr>
              <p:cNvPr id="31" name="Skupina 30"/>
              <p:cNvGrpSpPr/>
              <p:nvPr/>
            </p:nvGrpSpPr>
            <p:grpSpPr>
              <a:xfrm>
                <a:off x="-25356" y="202408"/>
                <a:ext cx="12240731" cy="649224"/>
                <a:chOff x="-19045" y="216550"/>
                <a:chExt cx="9180548" cy="649224"/>
              </a:xfrm>
            </p:grpSpPr>
            <p:sp>
              <p:nvSpPr>
                <p:cNvPr id="32" name="Volný tvar 31"/>
                <p:cNvSpPr>
                  <a:spLocks/>
                </p:cNvSpPr>
                <p:nvPr/>
              </p:nvSpPr>
              <p:spPr bwMode="auto">
                <a:xfrm rot="21435692">
                  <a:off x="-19045" y="216550"/>
                  <a:ext cx="9163050" cy="649224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966"/>
                    </a:cxn>
                    <a:cxn ang="0">
                      <a:pos x="1608" y="282"/>
                    </a:cxn>
                    <a:cxn ang="0">
                      <a:pos x="4110" y="1008"/>
                    </a:cxn>
                    <a:cxn ang="0">
                      <a:pos x="5772" y="0"/>
                    </a:cxn>
                  </a:cxnLst>
                  <a:rect l="0" t="0" r="0" b="0"/>
                  <a:pathLst>
                    <a:path w="5772" h="1055">
                      <a:moveTo>
                        <a:pt x="0" y="966"/>
                      </a:moveTo>
                      <a:cubicBezTo>
                        <a:pt x="282" y="738"/>
                        <a:pt x="923" y="275"/>
                        <a:pt x="1608" y="282"/>
                      </a:cubicBezTo>
                      <a:cubicBezTo>
                        <a:pt x="2293" y="289"/>
                        <a:pt x="3416" y="1055"/>
                        <a:pt x="4110" y="1008"/>
                      </a:cubicBezTo>
                      <a:cubicBezTo>
                        <a:pt x="4804" y="961"/>
                        <a:pt x="5426" y="210"/>
                        <a:pt x="5772" y="0"/>
                      </a:cubicBezTo>
                    </a:path>
                  </a:pathLst>
                </a:custGeom>
                <a:noFill/>
                <a:ln w="10795" cap="flat" cmpd="sng" algn="ctr">
                  <a:gradFill>
                    <a:gsLst>
                      <a:gs pos="74000">
                        <a:schemeClr val="accent3">
                          <a:shade val="75000"/>
                        </a:schemeClr>
                      </a:gs>
                      <a:gs pos="86000">
                        <a:schemeClr val="tx1">
                          <a:alpha val="29000"/>
                        </a:schemeClr>
                      </a:gs>
                      <a:gs pos="16000">
                        <a:schemeClr val="accent2">
                          <a:shade val="75000"/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cs-CZ" sz="1800" noProof="0" dirty="0"/>
                </a:p>
              </p:txBody>
            </p:sp>
            <p:sp>
              <p:nvSpPr>
                <p:cNvPr id="33" name="Volný tvar 32"/>
                <p:cNvSpPr>
                  <a:spLocks/>
                </p:cNvSpPr>
                <p:nvPr/>
              </p:nvSpPr>
              <p:spPr bwMode="auto">
                <a:xfrm rot="21435692">
                  <a:off x="-14309" y="290003"/>
                  <a:ext cx="9175812" cy="530352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732"/>
                    </a:cxn>
                    <a:cxn ang="0">
                      <a:pos x="1638" y="228"/>
                    </a:cxn>
                    <a:cxn ang="0">
                      <a:pos x="4122" y="816"/>
                    </a:cxn>
                    <a:cxn ang="0">
                      <a:pos x="5766" y="0"/>
                    </a:cxn>
                  </a:cxnLst>
                  <a:rect l="0" t="0" r="0" b="0"/>
                  <a:pathLst>
                    <a:path w="5766" h="854">
                      <a:moveTo>
                        <a:pt x="0" y="732"/>
                      </a:moveTo>
                      <a:cubicBezTo>
                        <a:pt x="273" y="647"/>
                        <a:pt x="951" y="214"/>
                        <a:pt x="1638" y="228"/>
                      </a:cubicBezTo>
                      <a:cubicBezTo>
                        <a:pt x="2325" y="242"/>
                        <a:pt x="3434" y="854"/>
                        <a:pt x="4122" y="816"/>
                      </a:cubicBezTo>
                      <a:cubicBezTo>
                        <a:pt x="4810" y="778"/>
                        <a:pt x="5424" y="170"/>
                        <a:pt x="5766" y="0"/>
                      </a:cubicBezTo>
                    </a:path>
                  </a:pathLst>
                </a:custGeom>
                <a:noFill/>
                <a:ln w="9525" cap="flat" cmpd="sng" algn="ctr">
                  <a:gradFill>
                    <a:gsLst>
                      <a:gs pos="74000">
                        <a:schemeClr val="accent4"/>
                      </a:gs>
                      <a:gs pos="44000">
                        <a:schemeClr val="accent1"/>
                      </a:gs>
                      <a:gs pos="33000">
                        <a:schemeClr val="accent2"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cs-CZ" sz="1800" noProof="0" dirty="0"/>
                </a:p>
              </p:txBody>
            </p:sp>
          </p:grpSp>
        </p:grpSp>
      </p:grp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rtlCol="0" anchor="b">
            <a:normAutofit/>
          </a:bodyPr>
          <a:lstStyle/>
          <a:p>
            <a:pPr rtl="0"/>
            <a:r>
              <a:rPr lang="cs-CZ" noProof="0" dirty="0" smtClean="0"/>
              <a:t>Kliknutím můžete upravit styl předlohy nadpisů.</a:t>
            </a:r>
            <a:endParaRPr kumimoji="0" lang="cs-CZ" noProof="0" dirty="0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rtl="0" eaLnBrk="1" latinLnBrk="0" hangingPunct="1"/>
            <a:r>
              <a:rPr lang="cs-CZ" noProof="0" dirty="0" smtClean="0"/>
              <a:t>Kliknutím můžete upravit styl předlohy textů.</a:t>
            </a:r>
          </a:p>
          <a:p>
            <a:pPr lvl="1" rtl="0" eaLnBrk="1" latinLnBrk="0" hangingPunct="1"/>
            <a:r>
              <a:rPr lang="cs-CZ" noProof="0" dirty="0" smtClean="0"/>
              <a:t>Druhá úroveň</a:t>
            </a:r>
          </a:p>
          <a:p>
            <a:pPr lvl="2" rtl="0" eaLnBrk="1" latinLnBrk="0" hangingPunct="1"/>
            <a:r>
              <a:rPr lang="cs-CZ" noProof="0" dirty="0" smtClean="0"/>
              <a:t>Třetí úroveň</a:t>
            </a:r>
          </a:p>
          <a:p>
            <a:pPr lvl="3" rtl="0" eaLnBrk="1" latinLnBrk="0" hangingPunct="1"/>
            <a:r>
              <a:rPr lang="cs-CZ" noProof="0" dirty="0" smtClean="0"/>
              <a:t>Čtvrtá úroveň</a:t>
            </a:r>
          </a:p>
          <a:p>
            <a:pPr lvl="4" rtl="0" eaLnBrk="1" latinLnBrk="0" hangingPunct="1"/>
            <a:r>
              <a:rPr lang="cs-CZ" noProof="0" dirty="0" smtClean="0"/>
              <a:t>Pátá úroveň</a:t>
            </a:r>
            <a:endParaRPr lang="cs-CZ" noProof="0" dirty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fld id="{F3102197-132B-4776-A362-180FE6F93860}" type="datetime1">
              <a:rPr lang="cs-CZ" noProof="0" smtClean="0"/>
              <a:t>21.04.2021</a:t>
            </a:fld>
            <a:endParaRPr lang="cs-CZ" noProof="0" dirty="0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cs-CZ" noProof="0" dirty="0" smtClean="0"/>
              <a:t>Přidejte zápatí.</a:t>
            </a:r>
            <a:endParaRPr lang="cs-CZ" noProof="0" dirty="0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fld id="{401CF334-2D5C-4859-84A6-CA7E6E43FAEB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428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>
            <a:lumMod val="50000"/>
          </a:schemeClr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>
            <a:lumMod val="75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>
            <a:lumMod val="50000"/>
          </a:schemeClr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0" algn="l" rtl="0" eaLnBrk="1" latinLnBrk="0" hangingPunct="1">
        <a:spcBef>
          <a:spcPct val="20000"/>
        </a:spcBef>
        <a:buClr>
          <a:schemeClr val="tx2"/>
        </a:buClr>
        <a:buFontTx/>
        <a:buNone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711200" y="1399736"/>
            <a:ext cx="10731331" cy="1828800"/>
          </a:xfrm>
        </p:spPr>
        <p:txBody>
          <a:bodyPr rtlCol="0">
            <a:normAutofit/>
          </a:bodyPr>
          <a:lstStyle/>
          <a:p>
            <a:pPr rtl="0"/>
            <a:r>
              <a:rPr lang="cs-CZ" sz="5000" dirty="0" smtClean="0"/>
              <a:t>Udržitelnost veřejných financí v ČR</a:t>
            </a:r>
            <a:endParaRPr lang="cs-CZ" sz="5000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cs-CZ" dirty="0" smtClean="0"/>
              <a:t>Autor: Dominik Kaleta</a:t>
            </a:r>
          </a:p>
          <a:p>
            <a:pPr rtl="0"/>
            <a:r>
              <a:rPr lang="cs-CZ" dirty="0" smtClean="0"/>
              <a:t>Předmět: Hospodářská politika České republiky</a:t>
            </a:r>
          </a:p>
          <a:p>
            <a:r>
              <a:rPr lang="cs-CZ" dirty="0"/>
              <a:t>Akademický rok 2020/2021</a:t>
            </a:r>
          </a:p>
          <a:p>
            <a:pPr rtl="0"/>
            <a:endParaRPr lang="cs-CZ" dirty="0" smtClean="0"/>
          </a:p>
          <a:p>
            <a:pPr rtl="0"/>
            <a:endParaRPr lang="cs-CZ" dirty="0"/>
          </a:p>
        </p:txBody>
      </p:sp>
      <p:pic>
        <p:nvPicPr>
          <p:cNvPr id="2" name="Picture 2" descr="https://encrypted-tbn0.gstatic.com/images?q=tbn:ANd9GcT2neVYQJBBGN3lGMzMgQPvRqlr66ZvRDrcPz9-Yk-YBASnmWcIq9a_T8R9MQ&amp;usqp=CA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533" y="3376173"/>
            <a:ext cx="2190750" cy="1457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9628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958088"/>
            <a:ext cx="10972800" cy="1143000"/>
          </a:xfrm>
        </p:spPr>
        <p:txBody>
          <a:bodyPr>
            <a:noAutofit/>
          </a:bodyPr>
          <a:lstStyle/>
          <a:p>
            <a:r>
              <a:rPr lang="cs-CZ" sz="4000" dirty="0"/>
              <a:t>Výdaje na starobní důchody za období od roku 2020-2070 (v % HDP)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V</a:t>
            </a:r>
            <a:r>
              <a:rPr lang="cs-CZ" dirty="0"/>
              <a:t> současnosti starobní </a:t>
            </a:r>
            <a:r>
              <a:rPr lang="cs-CZ" dirty="0" smtClean="0"/>
              <a:t>důchod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r>
              <a:rPr lang="cs-CZ" dirty="0"/>
              <a:t>je pobírán okolo 2,4 milionů </a:t>
            </a:r>
            <a:r>
              <a:rPr lang="cs-CZ" dirty="0" smtClean="0"/>
              <a:t>lidí</a:t>
            </a:r>
          </a:p>
          <a:p>
            <a:r>
              <a:rPr lang="cs-CZ" dirty="0"/>
              <a:t>Výdaje pro tento druh důchodu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budou </a:t>
            </a:r>
            <a:r>
              <a:rPr lang="cs-CZ" dirty="0"/>
              <a:t>kulminovat kolem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roku </a:t>
            </a:r>
            <a:r>
              <a:rPr lang="cs-CZ" dirty="0"/>
              <a:t>2059 na úrovni 12,1 % HDP</a:t>
            </a:r>
          </a:p>
        </p:txBody>
      </p:sp>
      <p:graphicFrame>
        <p:nvGraphicFramePr>
          <p:cNvPr id="4" name="Graf 3">
            <a:extLst>
              <a:ext uri="{FF2B5EF4-FFF2-40B4-BE49-F238E27FC236}">
                <a16:creationId xmlns:lc="http://schemas.openxmlformats.org/drawingml/2006/lockedCanvas" xmlns:o="urn:schemas-microsoft-com:office:office" xmlns:v="urn:schemas-microsoft-com:vml" xmlns:w10="urn:schemas-microsoft-com:office:word" xmlns:w="http://schemas.openxmlformats.org/wordprocessingml/2006/main" xmlns:xdr="http://schemas.openxmlformats.org/drawingml/2006/spreadsheetDrawing" xmlns="" xmlns:a16="http://schemas.microsoft.com/office/drawing/2014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mc="http://schemas.openxmlformats.org/markup-compatibility/2006" xmlns:wpc="http://schemas.microsoft.com/office/word/2010/wordprocessingCanvas" id="{CF9BA35C-0B66-4141-A94F-8FF51E1F530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93335828"/>
              </p:ext>
            </p:extLst>
          </p:nvPr>
        </p:nvGraphicFramePr>
        <p:xfrm>
          <a:off x="5994400" y="2219536"/>
          <a:ext cx="5966883" cy="3266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5461000" y="5799667"/>
            <a:ext cx="6045200" cy="70788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cs-CZ" sz="1100" i="1" dirty="0"/>
              <a:t>Zdroj</a:t>
            </a:r>
            <a:r>
              <a:rPr lang="cs-CZ" sz="1100" dirty="0"/>
              <a:t>: Webový portál Národní rozpočtové rady [online] [vid. 15. března 2021]. Dostupné z: https://unrr.cz/vydavame/sdeleni/</a:t>
            </a:r>
          </a:p>
          <a:p>
            <a:endParaRPr lang="cs-CZ" dirty="0" err="1" smtClean="0"/>
          </a:p>
        </p:txBody>
      </p:sp>
    </p:spTree>
    <p:extLst>
      <p:ext uri="{BB962C8B-B14F-4D97-AF65-F5344CB8AC3E}">
        <p14:creationId xmlns:p14="http://schemas.microsoft.com/office/powerpoint/2010/main" val="3137723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/>
              <a:t>Roční salda důchodového systému </a:t>
            </a:r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000" dirty="0" smtClean="0"/>
              <a:t>v </a:t>
            </a:r>
            <a:r>
              <a:rPr lang="cs-CZ" sz="4000" dirty="0"/>
              <a:t>% HDP (2020 až 2070)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rok </a:t>
            </a:r>
            <a:r>
              <a:rPr lang="cs-CZ" dirty="0"/>
              <a:t>2030 </a:t>
            </a:r>
            <a:r>
              <a:rPr lang="cs-CZ" dirty="0" smtClean="0"/>
              <a:t>– mírné přebytky</a:t>
            </a:r>
          </a:p>
          <a:p>
            <a:r>
              <a:rPr lang="cs-CZ" dirty="0"/>
              <a:t>okolo roku </a:t>
            </a:r>
            <a:r>
              <a:rPr lang="cs-CZ" dirty="0" smtClean="0"/>
              <a:t>2059 deficit </a:t>
            </a:r>
          </a:p>
          <a:p>
            <a:pPr marL="0" indent="0">
              <a:buNone/>
            </a:pPr>
            <a:r>
              <a:rPr lang="cs-CZ" dirty="0" smtClean="0"/>
              <a:t>ve výší 4,4 %.</a:t>
            </a:r>
          </a:p>
        </p:txBody>
      </p:sp>
      <p:graphicFrame>
        <p:nvGraphicFramePr>
          <p:cNvPr id="4" name="Graf 3">
            <a:extLst>
              <a:ext uri="{FF2B5EF4-FFF2-40B4-BE49-F238E27FC236}">
                <a16:creationId xmlns:lc="http://schemas.openxmlformats.org/drawingml/2006/lockedCanvas" xmlns:o="urn:schemas-microsoft-com:office:office" xmlns:v="urn:schemas-microsoft-com:vml" xmlns:w10="urn:schemas-microsoft-com:office:word" xmlns:w="http://schemas.openxmlformats.org/wordprocessingml/2006/main" xmlns:xdr="http://schemas.openxmlformats.org/drawingml/2006/spreadsheetDrawing" xmlns="" xmlns:a16="http://schemas.microsoft.com/office/drawing/2014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mc="http://schemas.openxmlformats.org/markup-compatibility/2006" xmlns:wpc="http://schemas.microsoft.com/office/word/2010/wordprocessingCanvas" id="{956F7F16-8EDE-42C5-A29B-C9CF1FD1232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23928412"/>
              </p:ext>
            </p:extLst>
          </p:nvPr>
        </p:nvGraphicFramePr>
        <p:xfrm>
          <a:off x="5221077" y="1923693"/>
          <a:ext cx="6860857" cy="39700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5359400" y="5893713"/>
            <a:ext cx="6722534" cy="430887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cs-CZ" sz="1100" i="1" dirty="0"/>
              <a:t>Zdroj</a:t>
            </a:r>
            <a:r>
              <a:rPr lang="cs-CZ" sz="1100" dirty="0"/>
              <a:t>: Webový portál Národní rozpočtové rady [online] [vid. 15. března 2021]. Dostupné z: https://unrr.cz/vydavame/sdeleni</a:t>
            </a:r>
            <a:endParaRPr lang="cs-CZ" sz="1100" dirty="0" smtClean="0"/>
          </a:p>
        </p:txBody>
      </p:sp>
    </p:spTree>
    <p:extLst>
      <p:ext uri="{BB962C8B-B14F-4D97-AF65-F5344CB8AC3E}">
        <p14:creationId xmlns:p14="http://schemas.microsoft.com/office/powerpoint/2010/main" val="1889311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92480"/>
            <a:ext cx="10972800" cy="1143000"/>
          </a:xfrm>
        </p:spPr>
        <p:txBody>
          <a:bodyPr>
            <a:noAutofit/>
          </a:bodyPr>
          <a:lstStyle/>
          <a:p>
            <a:r>
              <a:rPr lang="cs-CZ" sz="4000" dirty="0"/>
              <a:t>Veřejné výdaje na zdravotnictví v ČR </a:t>
            </a:r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000" dirty="0" smtClean="0"/>
              <a:t>v </a:t>
            </a:r>
            <a:r>
              <a:rPr lang="cs-CZ" sz="4000" dirty="0"/>
              <a:t>% HDP (2020 až 2070)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Graf 3">
            <a:extLst>
              <a:ext uri="{FF2B5EF4-FFF2-40B4-BE49-F238E27FC236}">
                <a16:creationId xmlns:lc="http://schemas.openxmlformats.org/drawingml/2006/lockedCanvas" xmlns:o="urn:schemas-microsoft-com:office:office" xmlns:v="urn:schemas-microsoft-com:vml" xmlns:w10="urn:schemas-microsoft-com:office:word" xmlns:w="http://schemas.openxmlformats.org/wordprocessingml/2006/main" xmlns:xdr="http://schemas.openxmlformats.org/drawingml/2006/spreadsheetDrawing" xmlns="" xmlns:a16="http://schemas.microsoft.com/office/drawing/2014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mc="http://schemas.openxmlformats.org/markup-compatibility/2006" xmlns:wpc="http://schemas.microsoft.com/office/word/2010/wordprocessingCanvas" id="{724F797A-372E-4884-AF2C-202D1F34F4D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73442180"/>
              </p:ext>
            </p:extLst>
          </p:nvPr>
        </p:nvGraphicFramePr>
        <p:xfrm>
          <a:off x="2093066" y="2071370"/>
          <a:ext cx="6644534" cy="34488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2429933" y="5879181"/>
            <a:ext cx="6417733" cy="70788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cs-CZ" sz="1100" i="1" dirty="0"/>
              <a:t>Zdroj</a:t>
            </a:r>
            <a:r>
              <a:rPr lang="cs-CZ" sz="1100" dirty="0"/>
              <a:t>: Webový portál Národní rozpočtové rady [online] [vid. 15. března 2021]. Dostupné z: https://unrr.cz/vydavame/sdeleni</a:t>
            </a:r>
          </a:p>
          <a:p>
            <a:endParaRPr lang="cs-CZ" dirty="0" err="1" smtClean="0"/>
          </a:p>
        </p:txBody>
      </p:sp>
    </p:spTree>
    <p:extLst>
      <p:ext uri="{BB962C8B-B14F-4D97-AF65-F5344CB8AC3E}">
        <p14:creationId xmlns:p14="http://schemas.microsoft.com/office/powerpoint/2010/main" val="2774942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856488"/>
            <a:ext cx="10972800" cy="1143000"/>
          </a:xfrm>
        </p:spPr>
        <p:txBody>
          <a:bodyPr>
            <a:noAutofit/>
          </a:bodyPr>
          <a:lstStyle/>
          <a:p>
            <a:r>
              <a:rPr lang="cs-CZ" sz="4000" dirty="0"/>
              <a:t>Veřejné výdaje na školství v ČR </a:t>
            </a:r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000" dirty="0" smtClean="0"/>
              <a:t>v </a:t>
            </a:r>
            <a:r>
              <a:rPr lang="cs-CZ" sz="4000" dirty="0"/>
              <a:t>% HDP (2020 až 2070)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Celkové </a:t>
            </a:r>
            <a:r>
              <a:rPr lang="cs-CZ" dirty="0"/>
              <a:t>výdaje ve vztahu k HDP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porostou </a:t>
            </a:r>
            <a:r>
              <a:rPr lang="cs-CZ" dirty="0"/>
              <a:t>nejrychleji v následujících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třech letech</a:t>
            </a:r>
          </a:p>
          <a:p>
            <a:r>
              <a:rPr lang="cs-CZ" dirty="0" smtClean="0"/>
              <a:t>Potom dojde ke zpomalování</a:t>
            </a:r>
          </a:p>
          <a:p>
            <a:r>
              <a:rPr lang="cs-CZ" dirty="0" smtClean="0"/>
              <a:t>Zrychlení kolem roku 2040 </a:t>
            </a:r>
          </a:p>
          <a:p>
            <a:pPr marL="0" indent="0">
              <a:buNone/>
            </a:pPr>
            <a:r>
              <a:rPr lang="cs-CZ" dirty="0" smtClean="0"/>
              <a:t>až na 5,5 % </a:t>
            </a:r>
          </a:p>
          <a:p>
            <a:pPr marL="0" indent="0">
              <a:buNone/>
            </a:pPr>
            <a:r>
              <a:rPr lang="cs-CZ" dirty="0" smtClean="0"/>
              <a:t>HDP v roce 2060</a:t>
            </a:r>
            <a:endParaRPr lang="cs-CZ" dirty="0"/>
          </a:p>
        </p:txBody>
      </p:sp>
      <p:graphicFrame>
        <p:nvGraphicFramePr>
          <p:cNvPr id="4" name="Graf 3">
            <a:extLst>
              <a:ext uri="{FF2B5EF4-FFF2-40B4-BE49-F238E27FC236}">
                <a16:creationId xmlns:lc="http://schemas.openxmlformats.org/drawingml/2006/lockedCanvas" xmlns:o="urn:schemas-microsoft-com:office:office" xmlns:v="urn:schemas-microsoft-com:vml" xmlns:w10="urn:schemas-microsoft-com:office:word" xmlns:w="http://schemas.openxmlformats.org/wordprocessingml/2006/main" xmlns:xdr="http://schemas.openxmlformats.org/drawingml/2006/spreadsheetDrawing" xmlns="" xmlns:a16="http://schemas.microsoft.com/office/drawing/2014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mc="http://schemas.openxmlformats.org/markup-compatibility/2006" xmlns:wpc="http://schemas.microsoft.com/office/word/2010/wordprocessingCanvas" id="{46112462-C6C8-46FE-89A5-68B649180AC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50081960"/>
              </p:ext>
            </p:extLst>
          </p:nvPr>
        </p:nvGraphicFramePr>
        <p:xfrm>
          <a:off x="5943600" y="1999488"/>
          <a:ext cx="6124755" cy="37339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5037667" y="5816600"/>
            <a:ext cx="6544733" cy="70788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cs-CZ" sz="1100" i="1" dirty="0"/>
              <a:t>Zdroj</a:t>
            </a:r>
            <a:r>
              <a:rPr lang="cs-CZ" sz="1100" dirty="0"/>
              <a:t>: Webový portál Národní rozpočtové rady, Zpráva o dlouhodobé udržitelnosti veřejných financí [online] [vid. 15. března 2021]. Dostupné z: https://unrr.cz/vydavame/sdeleni</a:t>
            </a:r>
          </a:p>
          <a:p>
            <a:endParaRPr lang="cs-CZ" dirty="0" err="1" smtClean="0"/>
          </a:p>
        </p:txBody>
      </p:sp>
    </p:spTree>
    <p:extLst>
      <p:ext uri="{BB962C8B-B14F-4D97-AF65-F5344CB8AC3E}">
        <p14:creationId xmlns:p14="http://schemas.microsoft.com/office/powerpoint/2010/main" val="432778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9793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smtClean="0"/>
              <a:t>Hospodaření sektoru vládních institucí ČR </a:t>
            </a:r>
            <a:br>
              <a:rPr lang="cs-CZ" sz="4000" dirty="0" smtClean="0"/>
            </a:br>
            <a:r>
              <a:rPr lang="cs-CZ" sz="4000" dirty="0" smtClean="0"/>
              <a:t>v % HDP (2011až 2020)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Graf 3"/>
          <p:cNvGraphicFramePr/>
          <p:nvPr>
            <p:extLst>
              <p:ext uri="{D42A27DB-BD31-4B8C-83A1-F6EECF244321}">
                <p14:modId xmlns:p14="http://schemas.microsoft.com/office/powerpoint/2010/main" val="322209393"/>
              </p:ext>
            </p:extLst>
          </p:nvPr>
        </p:nvGraphicFramePr>
        <p:xfrm>
          <a:off x="1498600" y="2134446"/>
          <a:ext cx="7823200" cy="35720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1769533" y="5740401"/>
            <a:ext cx="6553200" cy="5232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cs-CZ" sz="1000" i="1" dirty="0"/>
              <a:t>Zdroj</a:t>
            </a:r>
            <a:r>
              <a:rPr lang="cs-CZ" sz="1000" dirty="0"/>
              <a:t>: Fiskální výhled ČR 2011 až 2021, tabulková příloha, vlastní zpracování</a:t>
            </a:r>
          </a:p>
          <a:p>
            <a:endParaRPr lang="cs-CZ" dirty="0" err="1" smtClean="0"/>
          </a:p>
        </p:txBody>
      </p:sp>
    </p:spTree>
    <p:extLst>
      <p:ext uri="{BB962C8B-B14F-4D97-AF65-F5344CB8AC3E}">
        <p14:creationId xmlns:p14="http://schemas.microsoft.com/office/powerpoint/2010/main" val="901041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/>
              <a:t>Rozdělení příjmů z daní na HDP </a:t>
            </a:r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000" dirty="0" smtClean="0"/>
              <a:t>v </a:t>
            </a:r>
            <a:r>
              <a:rPr lang="cs-CZ" sz="4000" dirty="0"/>
              <a:t>% (2011 až 2019)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1600" dirty="0"/>
              <a:t>V roce 2019 </a:t>
            </a:r>
            <a:r>
              <a:rPr lang="cs-CZ" sz="1600" dirty="0" smtClean="0"/>
              <a:t>činila daň z:</a:t>
            </a:r>
          </a:p>
          <a:p>
            <a:r>
              <a:rPr lang="cs-CZ" sz="1600" dirty="0" smtClean="0"/>
              <a:t>DPH 11,2 %</a:t>
            </a:r>
          </a:p>
          <a:p>
            <a:r>
              <a:rPr lang="cs-CZ" sz="1600" dirty="0" smtClean="0"/>
              <a:t>Sociální zabezpečení 15,5 % (2. nejvyšší, vyšší</a:t>
            </a:r>
          </a:p>
          <a:p>
            <a:pPr marL="0" indent="0">
              <a:buNone/>
            </a:pPr>
            <a:r>
              <a:rPr lang="cs-CZ" sz="1600" dirty="0"/>
              <a:t>v</a:t>
            </a:r>
            <a:r>
              <a:rPr lang="cs-CZ" sz="1600" dirty="0" smtClean="0"/>
              <a:t>e Slovinsku – 15,8 % HDP)</a:t>
            </a:r>
          </a:p>
          <a:p>
            <a:r>
              <a:rPr lang="cs-CZ" sz="1600" dirty="0" smtClean="0"/>
              <a:t>DPFO 4,4 %</a:t>
            </a:r>
          </a:p>
          <a:p>
            <a:r>
              <a:rPr lang="cs-CZ" sz="1600" dirty="0" smtClean="0"/>
              <a:t>DPPO 3,4 %</a:t>
            </a:r>
          </a:p>
          <a:p>
            <a:r>
              <a:rPr lang="cs-CZ" sz="1600" dirty="0" smtClean="0"/>
              <a:t>Daň z nemovitosti 0,4 %</a:t>
            </a:r>
          </a:p>
          <a:p>
            <a:endParaRPr lang="cs-CZ" sz="1600" dirty="0"/>
          </a:p>
          <a:p>
            <a:r>
              <a:rPr lang="cs-CZ" sz="1600" dirty="0" smtClean="0"/>
              <a:t>&gt; </a:t>
            </a:r>
            <a:r>
              <a:rPr lang="cs-CZ" sz="1600" b="1" u="sng" dirty="0" smtClean="0">
                <a:solidFill>
                  <a:srgbClr val="0070C0"/>
                </a:solidFill>
              </a:rPr>
              <a:t>PRŮMĚRNÉ ZDANĚNÍ</a:t>
            </a:r>
          </a:p>
          <a:p>
            <a:endParaRPr lang="cs-CZ" sz="1600" dirty="0"/>
          </a:p>
          <a:p>
            <a:r>
              <a:rPr lang="cs-CZ" sz="1600" b="1" u="sng" dirty="0" smtClean="0">
                <a:solidFill>
                  <a:srgbClr val="FF0000"/>
                </a:solidFill>
              </a:rPr>
              <a:t>Nejvyšší?</a:t>
            </a:r>
          </a:p>
          <a:p>
            <a:pPr marL="0" indent="0">
              <a:buNone/>
            </a:pPr>
            <a:endParaRPr lang="cs-CZ" sz="1600" b="1" u="sng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1600" dirty="0" smtClean="0"/>
              <a:t>1. Dánsko </a:t>
            </a:r>
            <a:r>
              <a:rPr lang="cs-CZ" sz="1600" dirty="0"/>
              <a:t>(46,34 % HDP</a:t>
            </a:r>
            <a:r>
              <a:rPr lang="cs-CZ" sz="1600" dirty="0" smtClean="0"/>
              <a:t>)</a:t>
            </a:r>
          </a:p>
          <a:p>
            <a:pPr marL="342900" indent="-342900">
              <a:buAutoNum type="arabicPeriod"/>
            </a:pPr>
            <a:endParaRPr lang="cs-CZ" sz="1600" dirty="0" smtClean="0"/>
          </a:p>
          <a:p>
            <a:pPr marL="0" indent="0">
              <a:buNone/>
            </a:pPr>
            <a:r>
              <a:rPr lang="cs-CZ" sz="1600" dirty="0" smtClean="0"/>
              <a:t>2. Francie </a:t>
            </a:r>
            <a:r>
              <a:rPr lang="cs-CZ" sz="1600" dirty="0"/>
              <a:t>(45,40 % HDP) </a:t>
            </a:r>
            <a:endParaRPr lang="cs-CZ" sz="1600" dirty="0" smtClean="0"/>
          </a:p>
          <a:p>
            <a:pPr marL="0" indent="0">
              <a:buNone/>
            </a:pPr>
            <a:endParaRPr lang="cs-CZ" sz="1600" dirty="0" smtClean="0"/>
          </a:p>
          <a:p>
            <a:pPr marL="0" indent="0">
              <a:buNone/>
            </a:pPr>
            <a:r>
              <a:rPr lang="cs-CZ" sz="1600" dirty="0" smtClean="0"/>
              <a:t>3. Švédsko </a:t>
            </a:r>
            <a:r>
              <a:rPr lang="cs-CZ" sz="1600" dirty="0"/>
              <a:t>(42,91 % HDP</a:t>
            </a:r>
            <a:r>
              <a:rPr lang="cs-CZ" sz="1600" dirty="0" smtClean="0"/>
              <a:t>).</a:t>
            </a:r>
          </a:p>
          <a:p>
            <a:pPr marL="0" indent="0">
              <a:buNone/>
            </a:pPr>
            <a:endParaRPr lang="cs-CZ" sz="1600" dirty="0"/>
          </a:p>
          <a:p>
            <a:r>
              <a:rPr lang="cs-CZ" sz="1600" dirty="0" smtClean="0"/>
              <a:t>Digitální daň???</a:t>
            </a:r>
          </a:p>
          <a:p>
            <a:endParaRPr lang="cs-CZ" sz="1600" dirty="0"/>
          </a:p>
          <a:p>
            <a:endParaRPr lang="cs-CZ" sz="1600" dirty="0" smtClean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2"/>
          <a:srcRect t="-1" b="2838"/>
          <a:stretch/>
        </p:blipFill>
        <p:spPr>
          <a:xfrm>
            <a:off x="5114925" y="1935480"/>
            <a:ext cx="7077075" cy="3187700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5372629" y="5503333"/>
            <a:ext cx="6561666" cy="70788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cs-CZ" sz="1100" i="1" dirty="0"/>
              <a:t>Zdroj</a:t>
            </a:r>
            <a:r>
              <a:rPr lang="cs-CZ" sz="1100" dirty="0"/>
              <a:t>: Webový portál OECD [online] [vid. 10. 3. 2021]. Dostupné z https://data.oecd.org/tax/tax-on-personal-income.htm; vlastní zpracování</a:t>
            </a:r>
          </a:p>
          <a:p>
            <a:endParaRPr lang="cs-CZ" dirty="0" err="1" smtClean="0"/>
          </a:p>
        </p:txBody>
      </p:sp>
    </p:spTree>
    <p:extLst>
      <p:ext uri="{BB962C8B-B14F-4D97-AF65-F5344CB8AC3E}">
        <p14:creationId xmlns:p14="http://schemas.microsoft.com/office/powerpoint/2010/main" val="3607520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92480"/>
            <a:ext cx="10972800" cy="1143000"/>
          </a:xfrm>
        </p:spPr>
        <p:txBody>
          <a:bodyPr>
            <a:noAutofit/>
          </a:bodyPr>
          <a:lstStyle/>
          <a:p>
            <a:r>
              <a:rPr lang="cs-CZ" sz="4000" dirty="0"/>
              <a:t>Podíl jednotlivých složek na celkových výdajích v % HDP (2019)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600" b="1" dirty="0" smtClean="0">
                <a:solidFill>
                  <a:schemeClr val="accent3"/>
                </a:solidFill>
              </a:rPr>
              <a:t>Sociální ochrana</a:t>
            </a:r>
          </a:p>
          <a:p>
            <a:pPr marL="0" indent="0">
              <a:buNone/>
            </a:pPr>
            <a:r>
              <a:rPr lang="cs-CZ" sz="1600" dirty="0"/>
              <a:t>1. Finsko (24 % HDP)</a:t>
            </a:r>
          </a:p>
          <a:p>
            <a:pPr marL="0" indent="0">
              <a:buNone/>
            </a:pPr>
            <a:r>
              <a:rPr lang="cs-CZ" sz="1600" dirty="0"/>
              <a:t>2. Francie (23,9 % HDP)</a:t>
            </a:r>
          </a:p>
          <a:p>
            <a:pPr marL="0" indent="0">
              <a:buNone/>
            </a:pPr>
            <a:r>
              <a:rPr lang="cs-CZ" sz="1600" dirty="0"/>
              <a:t>3. Dánsko (21,4 % </a:t>
            </a:r>
            <a:r>
              <a:rPr lang="cs-CZ" sz="1600" dirty="0" smtClean="0"/>
              <a:t>HDP)</a:t>
            </a:r>
          </a:p>
          <a:p>
            <a:pPr marL="0" indent="0">
              <a:buNone/>
            </a:pPr>
            <a:r>
              <a:rPr lang="cs-CZ" sz="1600" dirty="0" smtClean="0"/>
              <a:t>21. ČR (12,6 % HDP)</a:t>
            </a:r>
          </a:p>
          <a:p>
            <a:r>
              <a:rPr lang="cs-CZ" sz="1600" b="1" dirty="0" smtClean="0">
                <a:solidFill>
                  <a:schemeClr val="accent3">
                    <a:lumMod val="75000"/>
                  </a:schemeClr>
                </a:solidFill>
              </a:rPr>
              <a:t>Zdravotnictví</a:t>
            </a:r>
          </a:p>
          <a:p>
            <a:pPr marL="0" indent="0">
              <a:buNone/>
            </a:pPr>
            <a:r>
              <a:rPr lang="cs-CZ" sz="1600" dirty="0" smtClean="0"/>
              <a:t>1. Norsko (8,7 % HDP)</a:t>
            </a:r>
          </a:p>
          <a:p>
            <a:pPr marL="0" indent="0">
              <a:buNone/>
            </a:pPr>
            <a:r>
              <a:rPr lang="cs-CZ" sz="1600" dirty="0" smtClean="0"/>
              <a:t>2. Rakousko (8,3 % HDP)</a:t>
            </a:r>
          </a:p>
          <a:p>
            <a:pPr marL="0" indent="0">
              <a:buNone/>
            </a:pPr>
            <a:r>
              <a:rPr lang="cs-CZ" sz="1600" dirty="0" smtClean="0"/>
              <a:t>3. Dánsko (8,2 % HDP)</a:t>
            </a:r>
          </a:p>
          <a:p>
            <a:pPr marL="0" indent="0">
              <a:buNone/>
            </a:pPr>
            <a:r>
              <a:rPr lang="cs-CZ" sz="1600" dirty="0" smtClean="0"/>
              <a:t>9. ČR (7,6 % HDP)</a:t>
            </a:r>
          </a:p>
          <a:p>
            <a:r>
              <a:rPr lang="cs-CZ" sz="1600" b="1" dirty="0" smtClean="0">
                <a:solidFill>
                  <a:srgbClr val="00B050"/>
                </a:solidFill>
              </a:rPr>
              <a:t>Ekonomické záležitosti</a:t>
            </a:r>
          </a:p>
          <a:p>
            <a:pPr marL="342900" indent="-342900">
              <a:buAutoNum type="arabicPeriod"/>
            </a:pPr>
            <a:r>
              <a:rPr lang="cs-CZ" sz="1600" dirty="0" smtClean="0"/>
              <a:t>Maďarsko (8 % HDP)</a:t>
            </a:r>
          </a:p>
          <a:p>
            <a:pPr marL="342900" indent="-342900">
              <a:buAutoNum type="arabicPeriod"/>
            </a:pPr>
            <a:r>
              <a:rPr lang="cs-CZ" sz="1600" dirty="0" smtClean="0"/>
              <a:t>Belgie (6,7 % HDP)</a:t>
            </a:r>
          </a:p>
          <a:p>
            <a:pPr marL="342900" indent="-342900">
              <a:buAutoNum type="arabicPeriod"/>
            </a:pPr>
            <a:r>
              <a:rPr lang="cs-CZ" sz="1600" dirty="0" smtClean="0"/>
              <a:t>ČR (6,1 % HDP)</a:t>
            </a:r>
          </a:p>
          <a:p>
            <a:pPr marL="342900" indent="-342900">
              <a:buAutoNum type="arabicPeriod"/>
            </a:pPr>
            <a:endParaRPr lang="cs-CZ" sz="1600" dirty="0" smtClean="0"/>
          </a:p>
        </p:txBody>
      </p:sp>
      <p:graphicFrame>
        <p:nvGraphicFramePr>
          <p:cNvPr id="4" name="Graf 3"/>
          <p:cNvGraphicFramePr/>
          <p:nvPr>
            <p:extLst>
              <p:ext uri="{D42A27DB-BD31-4B8C-83A1-F6EECF244321}">
                <p14:modId xmlns:p14="http://schemas.microsoft.com/office/powerpoint/2010/main" val="880692860"/>
              </p:ext>
            </p:extLst>
          </p:nvPr>
        </p:nvGraphicFramePr>
        <p:xfrm>
          <a:off x="4189731" y="2286423"/>
          <a:ext cx="7096336" cy="35555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4182533" y="5901267"/>
            <a:ext cx="7044267" cy="70788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cs-CZ" sz="1100" i="1" dirty="0"/>
              <a:t>Zdroj</a:t>
            </a:r>
            <a:r>
              <a:rPr lang="cs-CZ" sz="1100" dirty="0"/>
              <a:t>: Webový portál OECD [online] [vid. 10. března 2021]. Dostupné z https://data.oecd.org/</a:t>
            </a:r>
            <a:r>
              <a:rPr lang="cs-CZ" sz="1100" dirty="0" err="1"/>
              <a:t>gga</a:t>
            </a:r>
            <a:r>
              <a:rPr lang="cs-CZ" sz="1100" dirty="0"/>
              <a:t>/</a:t>
            </a:r>
            <a:r>
              <a:rPr lang="cs-CZ" sz="1100" dirty="0" err="1"/>
              <a:t>general-government-spending.htm#indicator-chart</a:t>
            </a:r>
            <a:r>
              <a:rPr lang="cs-CZ" sz="1100" dirty="0"/>
              <a:t>; vlastní zpracování</a:t>
            </a:r>
          </a:p>
          <a:p>
            <a:endParaRPr lang="cs-CZ" dirty="0" err="1" smtClean="0"/>
          </a:p>
        </p:txBody>
      </p:sp>
    </p:spTree>
    <p:extLst>
      <p:ext uri="{BB962C8B-B14F-4D97-AF65-F5344CB8AC3E}">
        <p14:creationId xmlns:p14="http://schemas.microsoft.com/office/powerpoint/2010/main" val="2084261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958088"/>
            <a:ext cx="10972800" cy="1143000"/>
          </a:xfrm>
        </p:spPr>
        <p:txBody>
          <a:bodyPr>
            <a:noAutofit/>
          </a:bodyPr>
          <a:lstStyle/>
          <a:p>
            <a:r>
              <a:rPr lang="cs-CZ" sz="4000" dirty="0"/>
              <a:t>Deficit vládních institucí České republiky </a:t>
            </a:r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000" dirty="0" smtClean="0"/>
              <a:t>v </a:t>
            </a:r>
            <a:r>
              <a:rPr lang="cs-CZ" sz="4000" dirty="0"/>
              <a:t>% HDP (2010 až 2020)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7067" y="1952413"/>
            <a:ext cx="10972800" cy="4389120"/>
          </a:xfrm>
        </p:spPr>
        <p:txBody>
          <a:bodyPr/>
          <a:lstStyle/>
          <a:p>
            <a:endParaRPr lang="cs-CZ" dirty="0" smtClean="0"/>
          </a:p>
          <a:p>
            <a:r>
              <a:rPr lang="cs-CZ" dirty="0" smtClean="0"/>
              <a:t>Faktory:</a:t>
            </a:r>
          </a:p>
          <a:p>
            <a:pPr marL="514350" indent="-514350">
              <a:buAutoNum type="arabicPeriod"/>
            </a:pPr>
            <a:r>
              <a:rPr lang="cs-CZ" dirty="0" smtClean="0"/>
              <a:t>Kontrolní hlášení a EET</a:t>
            </a:r>
          </a:p>
          <a:p>
            <a:pPr marL="514350" indent="-514350">
              <a:buAutoNum type="arabicPeriod"/>
            </a:pPr>
            <a:r>
              <a:rPr lang="cs-CZ" dirty="0" smtClean="0"/>
              <a:t>Ekonomický růst</a:t>
            </a:r>
          </a:p>
          <a:p>
            <a:pPr marL="514350" indent="-514350">
              <a:buAutoNum type="arabicPeriod"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Nejlepší výsledek v roce 2017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5020734" y="5565857"/>
            <a:ext cx="6629400" cy="53860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cs-CZ" sz="1100" i="1" dirty="0"/>
              <a:t>Zdroj</a:t>
            </a:r>
            <a:r>
              <a:rPr lang="cs-CZ" sz="1100" dirty="0"/>
              <a:t>: Fiskální výhled ČR, 2011 až 2021, tabulková příloha, vlastní zpracování</a:t>
            </a:r>
          </a:p>
          <a:p>
            <a:endParaRPr lang="cs-CZ" dirty="0" err="1" smtClean="0"/>
          </a:p>
        </p:txBody>
      </p:sp>
      <p:graphicFrame>
        <p:nvGraphicFramePr>
          <p:cNvPr id="6" name="Graf 5"/>
          <p:cNvGraphicFramePr/>
          <p:nvPr>
            <p:extLst>
              <p:ext uri="{D42A27DB-BD31-4B8C-83A1-F6EECF244321}">
                <p14:modId xmlns:p14="http://schemas.microsoft.com/office/powerpoint/2010/main" val="582468997"/>
              </p:ext>
            </p:extLst>
          </p:nvPr>
        </p:nvGraphicFramePr>
        <p:xfrm>
          <a:off x="5283201" y="2253825"/>
          <a:ext cx="5851314" cy="3130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10853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4200" y="915755"/>
            <a:ext cx="10972800" cy="1143000"/>
          </a:xfrm>
        </p:spPr>
        <p:txBody>
          <a:bodyPr>
            <a:noAutofit/>
          </a:bodyPr>
          <a:lstStyle/>
          <a:p>
            <a:r>
              <a:rPr lang="cs-CZ" sz="4000" dirty="0"/>
              <a:t>Změna výše dluhového poměru </a:t>
            </a:r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000" dirty="0" smtClean="0"/>
              <a:t>v </a:t>
            </a:r>
            <a:r>
              <a:rPr lang="cs-CZ" sz="4000" dirty="0"/>
              <a:t>% HDP (2010 až 2020)</a:t>
            </a:r>
          </a:p>
        </p:txBody>
      </p:sp>
      <p:graphicFrame>
        <p:nvGraphicFramePr>
          <p:cNvPr id="4" name="Graf 3"/>
          <p:cNvGraphicFramePr/>
          <p:nvPr>
            <p:extLst>
              <p:ext uri="{D42A27DB-BD31-4B8C-83A1-F6EECF244321}">
                <p14:modId xmlns:p14="http://schemas.microsoft.com/office/powerpoint/2010/main" val="3354786183"/>
              </p:ext>
            </p:extLst>
          </p:nvPr>
        </p:nvGraphicFramePr>
        <p:xfrm>
          <a:off x="1253067" y="2386752"/>
          <a:ext cx="4919134" cy="35060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2017608"/>
              </p:ext>
            </p:extLst>
          </p:nvPr>
        </p:nvGraphicFramePr>
        <p:xfrm>
          <a:off x="6917265" y="2497668"/>
          <a:ext cx="4639735" cy="31411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905933" y="5935133"/>
            <a:ext cx="5300134" cy="53860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cs-CZ" sz="1100" i="1" dirty="0"/>
              <a:t>Zdroj</a:t>
            </a:r>
            <a:r>
              <a:rPr lang="cs-CZ" sz="1100" dirty="0"/>
              <a:t>: Fiskální výhled ČR, 2011 až 2021, tabulková příloha, vlastní zpracování</a:t>
            </a:r>
          </a:p>
          <a:p>
            <a:endParaRPr lang="cs-CZ" dirty="0" err="1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7289800" y="5935133"/>
            <a:ext cx="3903133" cy="2616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cs-CZ" sz="1100" i="1" dirty="0" smtClean="0"/>
              <a:t>Zdroj</a:t>
            </a:r>
            <a:r>
              <a:rPr lang="cs-CZ" sz="1100" dirty="0" smtClean="0"/>
              <a:t>: Vlastní zpracování</a:t>
            </a:r>
          </a:p>
        </p:txBody>
      </p:sp>
    </p:spTree>
    <p:extLst>
      <p:ext uri="{BB962C8B-B14F-4D97-AF65-F5344CB8AC3E}">
        <p14:creationId xmlns:p14="http://schemas.microsoft.com/office/powerpoint/2010/main" val="3052604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704087"/>
            <a:ext cx="10896600" cy="1294045"/>
          </a:xfrm>
        </p:spPr>
        <p:txBody>
          <a:bodyPr>
            <a:normAutofit fontScale="90000"/>
          </a:bodyPr>
          <a:lstStyle/>
          <a:p>
            <a:r>
              <a:rPr lang="cs-CZ" sz="3300" b="1" dirty="0"/>
              <a:t>Vývoj struktury hrubého veřejného </a:t>
            </a:r>
            <a:r>
              <a:rPr lang="cs-CZ" sz="3300" b="1" dirty="0" smtClean="0"/>
              <a:t>dluhu (2011 až 2019)</a:t>
            </a: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6612861"/>
              </p:ext>
            </p:extLst>
          </p:nvPr>
        </p:nvGraphicFramePr>
        <p:xfrm>
          <a:off x="1735667" y="2031995"/>
          <a:ext cx="8619066" cy="396240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978665"/>
                <a:gridCol w="978665"/>
                <a:gridCol w="1095418"/>
                <a:gridCol w="1095418"/>
                <a:gridCol w="729708"/>
                <a:gridCol w="917713"/>
                <a:gridCol w="994679"/>
                <a:gridCol w="812418"/>
                <a:gridCol w="1016382"/>
              </a:tblGrid>
              <a:tr h="566057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spc="-30" dirty="0">
                          <a:effectLst/>
                        </a:rPr>
                        <a:t>Rok</a:t>
                      </a:r>
                      <a:endParaRPr lang="cs-CZ" sz="1400" b="1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spc="-30" dirty="0">
                          <a:effectLst/>
                        </a:rPr>
                        <a:t>dluh celkem</a:t>
                      </a:r>
                      <a:endParaRPr lang="cs-CZ" sz="1400" b="1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spc="-30" dirty="0">
                          <a:effectLst/>
                        </a:rPr>
                        <a:t>Podle instrumentů</a:t>
                      </a:r>
                      <a:endParaRPr lang="cs-CZ" sz="1400" b="1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spc="-30" dirty="0">
                          <a:effectLst/>
                        </a:rPr>
                        <a:t>Podle měny</a:t>
                      </a:r>
                      <a:endParaRPr lang="cs-CZ" sz="1400" b="1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spc="-30" dirty="0">
                          <a:effectLst/>
                        </a:rPr>
                        <a:t>Podle věřitele</a:t>
                      </a:r>
                      <a:endParaRPr lang="cs-CZ" sz="1400" b="1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84908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spc="-30" dirty="0">
                          <a:effectLst/>
                        </a:rPr>
                        <a:t>oběživo a vklady</a:t>
                      </a:r>
                      <a:endParaRPr lang="cs-CZ" sz="1400" b="1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spc="-30" dirty="0">
                          <a:effectLst/>
                        </a:rPr>
                        <a:t>Dluhové cenné papíry</a:t>
                      </a:r>
                      <a:endParaRPr lang="cs-CZ" sz="1400" b="1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spc="-30" dirty="0">
                          <a:effectLst/>
                        </a:rPr>
                        <a:t>Půjčky</a:t>
                      </a:r>
                      <a:endParaRPr lang="cs-CZ" sz="1400" b="1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spc="-30" dirty="0">
                          <a:effectLst/>
                        </a:rPr>
                        <a:t>Domácí</a:t>
                      </a:r>
                      <a:endParaRPr lang="cs-CZ" sz="1400" b="1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spc="-30" dirty="0">
                          <a:effectLst/>
                        </a:rPr>
                        <a:t>Zahraniční</a:t>
                      </a:r>
                      <a:endParaRPr lang="cs-CZ" sz="1400" b="1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spc="-30" dirty="0">
                          <a:effectLst/>
                        </a:rPr>
                        <a:t>Domácí</a:t>
                      </a:r>
                      <a:endParaRPr lang="cs-CZ" sz="1400" b="1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spc="-30" dirty="0">
                          <a:effectLst/>
                        </a:rPr>
                        <a:t>Zahraniční</a:t>
                      </a:r>
                      <a:endParaRPr lang="cs-CZ" sz="1400" b="1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2830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spc="-30" dirty="0">
                          <a:effectLst/>
                        </a:rPr>
                        <a:t>2011</a:t>
                      </a:r>
                      <a:endParaRPr lang="cs-CZ" sz="1400" b="1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spc="-30">
                          <a:effectLst/>
                        </a:rPr>
                        <a:t>1 614</a:t>
                      </a:r>
                      <a:endParaRPr lang="cs-CZ" sz="14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spc="-30">
                          <a:effectLst/>
                        </a:rPr>
                        <a:t>14</a:t>
                      </a:r>
                      <a:endParaRPr lang="cs-CZ" sz="14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spc="-30">
                          <a:effectLst/>
                        </a:rPr>
                        <a:t>1 408</a:t>
                      </a:r>
                      <a:endParaRPr lang="cs-CZ" sz="14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spc="-30">
                          <a:effectLst/>
                        </a:rPr>
                        <a:t>191</a:t>
                      </a:r>
                      <a:endParaRPr lang="cs-CZ" sz="14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spc="-30">
                          <a:effectLst/>
                        </a:rPr>
                        <a:t>1 310</a:t>
                      </a:r>
                      <a:endParaRPr lang="cs-CZ" sz="14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spc="-30">
                          <a:effectLst/>
                        </a:rPr>
                        <a:t>304</a:t>
                      </a:r>
                      <a:endParaRPr lang="cs-CZ" sz="14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spc="-30">
                          <a:effectLst/>
                        </a:rPr>
                        <a:t>1 096</a:t>
                      </a:r>
                      <a:endParaRPr lang="cs-CZ" sz="14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spc="-30">
                          <a:effectLst/>
                        </a:rPr>
                        <a:t>517</a:t>
                      </a:r>
                      <a:endParaRPr lang="cs-CZ" sz="14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2830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spc="-30" dirty="0">
                          <a:effectLst/>
                        </a:rPr>
                        <a:t>2012</a:t>
                      </a:r>
                      <a:endParaRPr lang="cs-CZ" sz="1400" b="1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spc="-30">
                          <a:effectLst/>
                        </a:rPr>
                        <a:t>1 805</a:t>
                      </a:r>
                      <a:endParaRPr lang="cs-CZ" sz="14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spc="-30">
                          <a:effectLst/>
                        </a:rPr>
                        <a:t>9</a:t>
                      </a:r>
                      <a:endParaRPr lang="cs-CZ" sz="14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spc="-30">
                          <a:effectLst/>
                        </a:rPr>
                        <a:t>1 603</a:t>
                      </a:r>
                      <a:endParaRPr lang="cs-CZ" sz="14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spc="-30">
                          <a:effectLst/>
                        </a:rPr>
                        <a:t>193</a:t>
                      </a:r>
                      <a:endParaRPr lang="cs-CZ" sz="14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spc="-30">
                          <a:effectLst/>
                        </a:rPr>
                        <a:t>1 436</a:t>
                      </a:r>
                      <a:endParaRPr lang="cs-CZ" sz="14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spc="-30">
                          <a:effectLst/>
                        </a:rPr>
                        <a:t>370</a:t>
                      </a:r>
                      <a:endParaRPr lang="cs-CZ" sz="14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spc="-30">
                          <a:effectLst/>
                        </a:rPr>
                        <a:t>1 202</a:t>
                      </a:r>
                      <a:endParaRPr lang="cs-CZ" sz="14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spc="-30">
                          <a:effectLst/>
                        </a:rPr>
                        <a:t>603</a:t>
                      </a:r>
                      <a:endParaRPr lang="cs-CZ" sz="14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2830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spc="-30" dirty="0">
                          <a:effectLst/>
                        </a:rPr>
                        <a:t>2013</a:t>
                      </a:r>
                      <a:endParaRPr lang="cs-CZ" sz="1400" b="1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spc="-30">
                          <a:effectLst/>
                        </a:rPr>
                        <a:t>1 840</a:t>
                      </a:r>
                      <a:endParaRPr lang="cs-CZ" sz="14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spc="-30">
                          <a:effectLst/>
                        </a:rPr>
                        <a:t>9</a:t>
                      </a:r>
                      <a:endParaRPr lang="cs-CZ" sz="14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spc="-30">
                          <a:effectLst/>
                        </a:rPr>
                        <a:t>1 639</a:t>
                      </a:r>
                      <a:endParaRPr lang="cs-CZ" sz="14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spc="-30">
                          <a:effectLst/>
                        </a:rPr>
                        <a:t>192</a:t>
                      </a:r>
                      <a:endParaRPr lang="cs-CZ" sz="14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spc="-30">
                          <a:effectLst/>
                        </a:rPr>
                        <a:t>1 434</a:t>
                      </a:r>
                      <a:endParaRPr lang="cs-CZ" sz="14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spc="-30">
                          <a:effectLst/>
                        </a:rPr>
                        <a:t>406</a:t>
                      </a:r>
                      <a:endParaRPr lang="cs-CZ" sz="14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spc="-30">
                          <a:effectLst/>
                        </a:rPr>
                        <a:t>1 164</a:t>
                      </a:r>
                      <a:endParaRPr lang="cs-CZ" sz="14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spc="-30">
                          <a:effectLst/>
                        </a:rPr>
                        <a:t>677</a:t>
                      </a:r>
                      <a:endParaRPr lang="cs-CZ" sz="14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2830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spc="-30" dirty="0">
                          <a:effectLst/>
                        </a:rPr>
                        <a:t>2014</a:t>
                      </a:r>
                      <a:endParaRPr lang="cs-CZ" sz="1400" b="1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spc="-30">
                          <a:effectLst/>
                        </a:rPr>
                        <a:t>1 819</a:t>
                      </a:r>
                      <a:endParaRPr lang="cs-CZ" sz="14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spc="-30">
                          <a:effectLst/>
                        </a:rPr>
                        <a:t>14</a:t>
                      </a:r>
                      <a:endParaRPr lang="cs-CZ" sz="14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spc="-30">
                          <a:effectLst/>
                        </a:rPr>
                        <a:t>1 623</a:t>
                      </a:r>
                      <a:endParaRPr lang="cs-CZ" sz="14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spc="-30">
                          <a:effectLst/>
                        </a:rPr>
                        <a:t>182</a:t>
                      </a:r>
                      <a:endParaRPr lang="cs-CZ" sz="14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spc="-30">
                          <a:effectLst/>
                        </a:rPr>
                        <a:t>1 493</a:t>
                      </a:r>
                      <a:endParaRPr lang="cs-CZ" sz="14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spc="-30">
                          <a:effectLst/>
                        </a:rPr>
                        <a:t>325</a:t>
                      </a:r>
                      <a:endParaRPr lang="cs-CZ" sz="14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spc="-30">
                          <a:effectLst/>
                        </a:rPr>
                        <a:t>1 188</a:t>
                      </a:r>
                      <a:endParaRPr lang="cs-CZ" sz="14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spc="-30">
                          <a:effectLst/>
                        </a:rPr>
                        <a:t>631</a:t>
                      </a:r>
                      <a:endParaRPr lang="cs-CZ" sz="14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2830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spc="-30" dirty="0">
                          <a:effectLst/>
                        </a:rPr>
                        <a:t>2015</a:t>
                      </a:r>
                      <a:endParaRPr lang="cs-CZ" sz="1400" b="1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spc="-30">
                          <a:effectLst/>
                        </a:rPr>
                        <a:t>1 836</a:t>
                      </a:r>
                      <a:endParaRPr lang="cs-CZ" sz="14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spc="-30">
                          <a:effectLst/>
                        </a:rPr>
                        <a:t>7</a:t>
                      </a:r>
                      <a:endParaRPr lang="cs-CZ" sz="14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spc="-30">
                          <a:effectLst/>
                        </a:rPr>
                        <a:t>1 648</a:t>
                      </a:r>
                      <a:endParaRPr lang="cs-CZ" sz="14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spc="-30">
                          <a:effectLst/>
                        </a:rPr>
                        <a:t>181</a:t>
                      </a:r>
                      <a:endParaRPr lang="cs-CZ" sz="14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spc="-30">
                          <a:effectLst/>
                        </a:rPr>
                        <a:t>1 528</a:t>
                      </a:r>
                      <a:endParaRPr lang="cs-CZ" sz="14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spc="-30">
                          <a:effectLst/>
                        </a:rPr>
                        <a:t>308</a:t>
                      </a:r>
                      <a:endParaRPr lang="cs-CZ" sz="14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spc="-30">
                          <a:effectLst/>
                        </a:rPr>
                        <a:t>1 041</a:t>
                      </a:r>
                      <a:endParaRPr lang="cs-CZ" sz="14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spc="-30">
                          <a:effectLst/>
                        </a:rPr>
                        <a:t>795</a:t>
                      </a:r>
                      <a:endParaRPr lang="cs-CZ" sz="14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2830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spc="-30" dirty="0">
                          <a:effectLst/>
                        </a:rPr>
                        <a:t>2016</a:t>
                      </a:r>
                      <a:endParaRPr lang="cs-CZ" sz="1400" b="1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spc="-30">
                          <a:effectLst/>
                        </a:rPr>
                        <a:t>1 755</a:t>
                      </a:r>
                      <a:endParaRPr lang="cs-CZ" sz="14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spc="-30">
                          <a:effectLst/>
                        </a:rPr>
                        <a:t>9</a:t>
                      </a:r>
                      <a:endParaRPr lang="cs-CZ" sz="14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spc="-30">
                          <a:effectLst/>
                        </a:rPr>
                        <a:t>1 593</a:t>
                      </a:r>
                      <a:endParaRPr lang="cs-CZ" sz="14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spc="-30">
                          <a:effectLst/>
                        </a:rPr>
                        <a:t>153</a:t>
                      </a:r>
                      <a:endParaRPr lang="cs-CZ" sz="14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spc="-30">
                          <a:effectLst/>
                        </a:rPr>
                        <a:t>1 471</a:t>
                      </a:r>
                      <a:endParaRPr lang="cs-CZ" sz="14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spc="-30">
                          <a:effectLst/>
                        </a:rPr>
                        <a:t>284</a:t>
                      </a:r>
                      <a:endParaRPr lang="cs-CZ" sz="14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spc="-30">
                          <a:effectLst/>
                        </a:rPr>
                        <a:t>931</a:t>
                      </a:r>
                      <a:endParaRPr lang="cs-CZ" sz="14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spc="-30">
                          <a:effectLst/>
                        </a:rPr>
                        <a:t>824</a:t>
                      </a:r>
                      <a:endParaRPr lang="cs-CZ" sz="14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2830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spc="-30" dirty="0">
                          <a:effectLst/>
                        </a:rPr>
                        <a:t>2017</a:t>
                      </a:r>
                      <a:endParaRPr lang="cs-CZ" sz="1400" b="1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spc="-30">
                          <a:effectLst/>
                        </a:rPr>
                        <a:t>1 750</a:t>
                      </a:r>
                      <a:endParaRPr lang="cs-CZ" sz="14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spc="-30">
                          <a:effectLst/>
                        </a:rPr>
                        <a:t>6</a:t>
                      </a:r>
                      <a:endParaRPr lang="cs-CZ" sz="14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spc="-30">
                          <a:effectLst/>
                        </a:rPr>
                        <a:t>1 602</a:t>
                      </a:r>
                      <a:endParaRPr lang="cs-CZ" sz="14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spc="-30">
                          <a:effectLst/>
                        </a:rPr>
                        <a:t>141</a:t>
                      </a:r>
                      <a:endParaRPr lang="cs-CZ" sz="14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spc="-30">
                          <a:effectLst/>
                        </a:rPr>
                        <a:t>1 494</a:t>
                      </a:r>
                      <a:endParaRPr lang="cs-CZ" sz="14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spc="-30">
                          <a:effectLst/>
                        </a:rPr>
                        <a:t>256</a:t>
                      </a:r>
                      <a:endParaRPr lang="cs-CZ" sz="14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spc="-30">
                          <a:effectLst/>
                        </a:rPr>
                        <a:t>921</a:t>
                      </a:r>
                      <a:endParaRPr lang="cs-CZ" sz="14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spc="-30">
                          <a:effectLst/>
                        </a:rPr>
                        <a:t>829</a:t>
                      </a:r>
                      <a:endParaRPr lang="cs-CZ" sz="14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2830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spc="-30" dirty="0">
                          <a:effectLst/>
                        </a:rPr>
                        <a:t>2018</a:t>
                      </a:r>
                      <a:endParaRPr lang="cs-CZ" sz="1400" b="1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spc="-30">
                          <a:effectLst/>
                        </a:rPr>
                        <a:t>1 735</a:t>
                      </a:r>
                      <a:endParaRPr lang="cs-CZ" sz="14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spc="-30">
                          <a:effectLst/>
                        </a:rPr>
                        <a:t>9</a:t>
                      </a:r>
                      <a:endParaRPr lang="cs-CZ" sz="14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spc="-30">
                          <a:effectLst/>
                        </a:rPr>
                        <a:t>1 554</a:t>
                      </a:r>
                      <a:endParaRPr lang="cs-CZ" sz="14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spc="-30">
                          <a:effectLst/>
                        </a:rPr>
                        <a:t>172</a:t>
                      </a:r>
                      <a:endParaRPr lang="cs-CZ" sz="14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spc="-30">
                          <a:effectLst/>
                        </a:rPr>
                        <a:t>1 496</a:t>
                      </a:r>
                      <a:endParaRPr lang="cs-CZ" sz="14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spc="-30">
                          <a:effectLst/>
                        </a:rPr>
                        <a:t>238</a:t>
                      </a:r>
                      <a:endParaRPr lang="cs-CZ" sz="14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spc="-30" dirty="0">
                          <a:effectLst/>
                        </a:rPr>
                        <a:t>1 009</a:t>
                      </a:r>
                      <a:endParaRPr lang="cs-CZ" sz="14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spc="-30" dirty="0">
                          <a:effectLst/>
                        </a:rPr>
                        <a:t>725</a:t>
                      </a:r>
                      <a:endParaRPr lang="cs-CZ" sz="14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2830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spc="-30" dirty="0">
                          <a:effectLst/>
                        </a:rPr>
                        <a:t>2019</a:t>
                      </a:r>
                      <a:endParaRPr lang="cs-CZ" sz="1400" b="1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spc="-30" dirty="0">
                          <a:effectLst/>
                        </a:rPr>
                        <a:t>1 738</a:t>
                      </a:r>
                      <a:endParaRPr lang="cs-CZ" sz="14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spc="-30" dirty="0">
                          <a:effectLst/>
                        </a:rPr>
                        <a:t>5</a:t>
                      </a:r>
                      <a:endParaRPr lang="cs-CZ" sz="14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spc="-30" dirty="0">
                          <a:effectLst/>
                        </a:rPr>
                        <a:t>1 596</a:t>
                      </a:r>
                      <a:endParaRPr lang="cs-CZ" sz="14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spc="-30" dirty="0">
                          <a:effectLst/>
                        </a:rPr>
                        <a:t>138</a:t>
                      </a:r>
                      <a:endParaRPr lang="cs-CZ" sz="14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spc="-30" dirty="0">
                          <a:effectLst/>
                        </a:rPr>
                        <a:t>1 510</a:t>
                      </a:r>
                      <a:endParaRPr lang="cs-CZ" sz="14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spc="-30" dirty="0">
                          <a:effectLst/>
                        </a:rPr>
                        <a:t>229</a:t>
                      </a:r>
                      <a:endParaRPr lang="cs-CZ" sz="14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spc="-30" dirty="0">
                          <a:effectLst/>
                        </a:rPr>
                        <a:t>1 035</a:t>
                      </a:r>
                      <a:endParaRPr lang="cs-CZ" sz="14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spc="-30" dirty="0">
                          <a:effectLst/>
                        </a:rPr>
                        <a:t>703</a:t>
                      </a:r>
                      <a:endParaRPr lang="cs-CZ" sz="14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1617133" y="6189133"/>
            <a:ext cx="8576733" cy="53860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cs-CZ" sz="1100" i="1" dirty="0"/>
              <a:t>Zdroj</a:t>
            </a:r>
            <a:r>
              <a:rPr lang="cs-CZ" sz="1100" dirty="0"/>
              <a:t>: Ministerstvo financí, vládní finanční statistiky a analýzy, tabulková příloha</a:t>
            </a:r>
          </a:p>
          <a:p>
            <a:endParaRPr lang="cs-CZ" dirty="0" err="1" smtClean="0"/>
          </a:p>
        </p:txBody>
      </p:sp>
    </p:spTree>
    <p:extLst>
      <p:ext uri="{BB962C8B-B14F-4D97-AF65-F5344CB8AC3E}">
        <p14:creationId xmlns:p14="http://schemas.microsoft.com/office/powerpoint/2010/main" val="1083863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890355"/>
            <a:ext cx="10972800" cy="1143000"/>
          </a:xfrm>
        </p:spPr>
        <p:txBody>
          <a:bodyPr>
            <a:normAutofit fontScale="90000"/>
          </a:bodyPr>
          <a:lstStyle/>
          <a:p>
            <a:r>
              <a:rPr lang="cs-CZ" dirty="0"/>
              <a:t>Veřejné zadlužení ve vybraných zemí </a:t>
            </a:r>
            <a:r>
              <a:rPr lang="cs-CZ" dirty="0" smtClean="0"/>
              <a:t>EU v </a:t>
            </a:r>
            <a:r>
              <a:rPr lang="cs-CZ" dirty="0"/>
              <a:t>% HDP (2018 až 2020)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1800" dirty="0" smtClean="0"/>
          </a:p>
          <a:p>
            <a:endParaRPr lang="cs-CZ" sz="1800" dirty="0"/>
          </a:p>
          <a:p>
            <a:r>
              <a:rPr lang="cs-CZ" sz="1800" dirty="0" smtClean="0"/>
              <a:t>Největší zadlužení v roce 2020 v Řecku 201, 4 % HDP </a:t>
            </a:r>
          </a:p>
          <a:p>
            <a:r>
              <a:rPr lang="cs-CZ" sz="1800" dirty="0" smtClean="0"/>
              <a:t>Belgie</a:t>
            </a:r>
            <a:r>
              <a:rPr lang="cs-CZ" sz="1800" dirty="0"/>
              <a:t>, Itálie, Francie, Řecko, Španělsko </a:t>
            </a:r>
            <a:endParaRPr lang="cs-CZ" sz="1800" dirty="0" smtClean="0"/>
          </a:p>
          <a:p>
            <a:pPr marL="0" indent="0">
              <a:buNone/>
            </a:pPr>
            <a:r>
              <a:rPr lang="cs-CZ" sz="1800" dirty="0" smtClean="0"/>
              <a:t>poměrem </a:t>
            </a:r>
            <a:r>
              <a:rPr lang="cs-CZ" sz="1800" dirty="0"/>
              <a:t>dluhu k HDP překročily hranici 100 </a:t>
            </a:r>
            <a:r>
              <a:rPr lang="cs-CZ" sz="1800" dirty="0" smtClean="0"/>
              <a:t>%.</a:t>
            </a:r>
          </a:p>
          <a:p>
            <a:r>
              <a:rPr lang="cs-CZ" sz="1800" dirty="0"/>
              <a:t>D</a:t>
            </a:r>
            <a:r>
              <a:rPr lang="cs-CZ" sz="1800" dirty="0" smtClean="0"/>
              <a:t>luh </a:t>
            </a:r>
            <a:r>
              <a:rPr lang="cs-CZ" sz="1800" dirty="0"/>
              <a:t>v roce 2020 mělo Estonsko 18,2 % </a:t>
            </a:r>
            <a:r>
              <a:rPr lang="cs-CZ" sz="1800" dirty="0" smtClean="0"/>
              <a:t>HDP.</a:t>
            </a:r>
          </a:p>
          <a:p>
            <a:r>
              <a:rPr lang="cs-CZ" sz="1800" dirty="0"/>
              <a:t>Bulharsko, Lucembursko, Rumunsko, Švédsko </a:t>
            </a:r>
            <a:endParaRPr lang="cs-CZ" sz="1800" dirty="0" smtClean="0"/>
          </a:p>
          <a:p>
            <a:pPr marL="0" indent="0">
              <a:buNone/>
            </a:pPr>
            <a:r>
              <a:rPr lang="cs-CZ" sz="1800" dirty="0" smtClean="0"/>
              <a:t>a </a:t>
            </a:r>
            <a:r>
              <a:rPr lang="cs-CZ" sz="1800" dirty="0"/>
              <a:t>Estonsko </a:t>
            </a:r>
            <a:endParaRPr lang="cs-CZ" sz="1800" dirty="0" smtClean="0"/>
          </a:p>
          <a:p>
            <a:pPr marL="0" indent="0">
              <a:buNone/>
            </a:pPr>
            <a:r>
              <a:rPr lang="cs-CZ" sz="1800" dirty="0" smtClean="0"/>
              <a:t>udržovalo </a:t>
            </a:r>
            <a:r>
              <a:rPr lang="cs-CZ" sz="1800" dirty="0"/>
              <a:t>hodnotu dluhu pod hranicí 60 % HDP, </a:t>
            </a:r>
            <a:endParaRPr lang="cs-CZ" sz="1800" dirty="0" smtClean="0"/>
          </a:p>
          <a:p>
            <a:pPr marL="0" indent="0">
              <a:buNone/>
            </a:pPr>
            <a:r>
              <a:rPr lang="cs-CZ" sz="1800" dirty="0" smtClean="0"/>
              <a:t>která </a:t>
            </a:r>
            <a:r>
              <a:rPr lang="cs-CZ" sz="1800" dirty="0"/>
              <a:t>je nutná pro konvergenční </a:t>
            </a:r>
            <a:r>
              <a:rPr lang="cs-CZ" sz="1800" dirty="0" smtClean="0"/>
              <a:t>program</a:t>
            </a:r>
          </a:p>
          <a:p>
            <a:r>
              <a:rPr lang="cs-CZ" sz="1800" dirty="0"/>
              <a:t>Nejnižší nárůst veřejného zadlužení byl </a:t>
            </a:r>
            <a:endParaRPr lang="cs-CZ" sz="1800" dirty="0" smtClean="0"/>
          </a:p>
          <a:p>
            <a:pPr marL="0" indent="0">
              <a:buNone/>
            </a:pPr>
            <a:r>
              <a:rPr lang="cs-CZ" sz="1800" dirty="0" smtClean="0"/>
              <a:t>v</a:t>
            </a:r>
            <a:r>
              <a:rPr lang="cs-CZ" sz="1800" dirty="0"/>
              <a:t> </a:t>
            </a:r>
            <a:r>
              <a:rPr lang="cs-CZ" sz="1800" dirty="0" smtClean="0"/>
              <a:t>Irsku 5 p. b.</a:t>
            </a:r>
            <a:endParaRPr lang="cs-CZ" sz="1800" dirty="0"/>
          </a:p>
        </p:txBody>
      </p:sp>
      <p:graphicFrame>
        <p:nvGraphicFramePr>
          <p:cNvPr id="4" name="Graf 3"/>
          <p:cNvGraphicFramePr/>
          <p:nvPr>
            <p:extLst>
              <p:ext uri="{D42A27DB-BD31-4B8C-83A1-F6EECF244321}">
                <p14:modId xmlns:p14="http://schemas.microsoft.com/office/powerpoint/2010/main" val="3991827986"/>
              </p:ext>
            </p:extLst>
          </p:nvPr>
        </p:nvGraphicFramePr>
        <p:xfrm>
          <a:off x="5858932" y="2984501"/>
          <a:ext cx="6443132" cy="3340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6180667" y="6319391"/>
            <a:ext cx="5596467" cy="53860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cs-CZ" sz="1100" i="1" dirty="0"/>
              <a:t>Zdroj</a:t>
            </a:r>
            <a:r>
              <a:rPr lang="cs-CZ" sz="1100" dirty="0"/>
              <a:t>: Fiskální výhled ČR, 2011 až 2021, tabulková příloha, vlastní zpracování</a:t>
            </a:r>
          </a:p>
          <a:p>
            <a:endParaRPr lang="cs-CZ" dirty="0" err="1" smtClean="0"/>
          </a:p>
        </p:txBody>
      </p:sp>
    </p:spTree>
    <p:extLst>
      <p:ext uri="{BB962C8B-B14F-4D97-AF65-F5344CB8AC3E}">
        <p14:creationId xmlns:p14="http://schemas.microsoft.com/office/powerpoint/2010/main" val="1803939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Vývoj struktury populace v ČR (2018 až 2101)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Snižování dětské složky</a:t>
            </a:r>
          </a:p>
          <a:p>
            <a:r>
              <a:rPr lang="cs-CZ" dirty="0"/>
              <a:t>R</a:t>
            </a:r>
            <a:r>
              <a:rPr lang="cs-CZ" dirty="0" smtClean="0"/>
              <a:t>ůst </a:t>
            </a:r>
            <a:r>
              <a:rPr lang="cs-CZ" dirty="0"/>
              <a:t>osob ve věku 65 a více </a:t>
            </a:r>
            <a:r>
              <a:rPr lang="cs-CZ" dirty="0" smtClean="0"/>
              <a:t>let</a:t>
            </a:r>
          </a:p>
          <a:p>
            <a:r>
              <a:rPr lang="cs-CZ" dirty="0" smtClean="0"/>
              <a:t>Postupný pokles osob 15-64 let</a:t>
            </a:r>
            <a:endParaRPr lang="cs-CZ" dirty="0"/>
          </a:p>
        </p:txBody>
      </p:sp>
      <p:graphicFrame>
        <p:nvGraphicFramePr>
          <p:cNvPr id="4" name="Graf 3"/>
          <p:cNvGraphicFramePr/>
          <p:nvPr>
            <p:extLst>
              <p:ext uri="{D42A27DB-BD31-4B8C-83A1-F6EECF244321}">
                <p14:modId xmlns:p14="http://schemas.microsoft.com/office/powerpoint/2010/main" val="740953060"/>
              </p:ext>
            </p:extLst>
          </p:nvPr>
        </p:nvGraphicFramePr>
        <p:xfrm>
          <a:off x="5528734" y="2077349"/>
          <a:ext cx="6798733" cy="35085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4910667" y="5585936"/>
            <a:ext cx="6561665" cy="61555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cs-CZ" sz="800" i="1" dirty="0"/>
              <a:t>Zdroj</a:t>
            </a:r>
            <a:r>
              <a:rPr lang="cs-CZ" sz="800" dirty="0"/>
              <a:t>: Webový portál ČSÚ [online] [vid. 12. března 2021]. Dostupné z https://www.czso.cz/</a:t>
            </a:r>
            <a:r>
              <a:rPr lang="cs-CZ" sz="800" dirty="0" err="1"/>
              <a:t>csu</a:t>
            </a:r>
            <a:r>
              <a:rPr lang="cs-CZ" sz="800" dirty="0"/>
              <a:t>/</a:t>
            </a:r>
            <a:r>
              <a:rPr lang="cs-CZ" sz="800" dirty="0" err="1"/>
              <a:t>czso</a:t>
            </a:r>
            <a:r>
              <a:rPr lang="cs-CZ" sz="800" dirty="0"/>
              <a:t>/projekce-obyvatelstva-ceske-republiky-2018-2100, vlastní zpracování</a:t>
            </a:r>
          </a:p>
          <a:p>
            <a:endParaRPr lang="cs-CZ" dirty="0" err="1" smtClean="0"/>
          </a:p>
        </p:txBody>
      </p:sp>
    </p:spTree>
    <p:extLst>
      <p:ext uri="{BB962C8B-B14F-4D97-AF65-F5344CB8AC3E}">
        <p14:creationId xmlns:p14="http://schemas.microsoft.com/office/powerpoint/2010/main" val="51087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zentace týkající se debaty">
  <a:themeElements>
    <a:clrScheme name="Vlastní 5">
      <a:dk1>
        <a:srgbClr val="000000"/>
      </a:dk1>
      <a:lt1>
        <a:sysClr val="window" lastClr="FFFFFF"/>
      </a:lt1>
      <a:dk2>
        <a:srgbClr val="2C3C43"/>
      </a:dk2>
      <a:lt2>
        <a:srgbClr val="EBEBEB"/>
      </a:lt2>
      <a:accent1>
        <a:srgbClr val="FF0000"/>
      </a:accent1>
      <a:accent2>
        <a:srgbClr val="00B0F0"/>
      </a:accent2>
      <a:accent3>
        <a:srgbClr val="FF0000"/>
      </a:accent3>
      <a:accent4>
        <a:srgbClr val="FF0000"/>
      </a:accent4>
      <a:accent5>
        <a:srgbClr val="FF0000"/>
      </a:accent5>
      <a:accent6>
        <a:srgbClr val="00B0F0"/>
      </a:accent6>
      <a:hlink>
        <a:srgbClr val="99CA3C"/>
      </a:hlink>
      <a:folHlink>
        <a:srgbClr val="B9D181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5870284_TF03460637.potx" id="{1C1AAE4E-B432-436B-89A4-0D98EAE1EFA0}" vid="{E9858E47-2158-47B3-ACA8-7F29F0A48FC8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pro firemní debatu</Template>
  <TotalTime>1033</TotalTime>
  <Words>674</Words>
  <Application>Microsoft Office PowerPoint</Application>
  <PresentationFormat>Širokoúhlá obrazovka</PresentationFormat>
  <Paragraphs>201</Paragraphs>
  <Slides>14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1" baseType="lpstr">
      <vt:lpstr>Arial</vt:lpstr>
      <vt:lpstr>Calibri</vt:lpstr>
      <vt:lpstr>Century Gothic</vt:lpstr>
      <vt:lpstr>Palatino Linotype</vt:lpstr>
      <vt:lpstr>Times New Roman</vt:lpstr>
      <vt:lpstr>Wingdings 2</vt:lpstr>
      <vt:lpstr>Prezentace týkající se debaty</vt:lpstr>
      <vt:lpstr>Udržitelnost veřejných financí v ČR</vt:lpstr>
      <vt:lpstr>Hospodaření sektoru vládních institucí ČR  v % HDP (2011až 2020)</vt:lpstr>
      <vt:lpstr>Rozdělení příjmů z daní na HDP  v % (2011 až 2019)</vt:lpstr>
      <vt:lpstr>Podíl jednotlivých složek na celkových výdajích v % HDP (2019)</vt:lpstr>
      <vt:lpstr>Deficit vládních institucí České republiky  v % HDP (2010 až 2020)</vt:lpstr>
      <vt:lpstr>Změna výše dluhového poměru  v % HDP (2010 až 2020)</vt:lpstr>
      <vt:lpstr>Vývoj struktury hrubého veřejného dluhu (2011 až 2019) </vt:lpstr>
      <vt:lpstr>Veřejné zadlužení ve vybraných zemí EU v % HDP (2018 až 2020) </vt:lpstr>
      <vt:lpstr>Vývoj struktury populace v ČR (2018 až 2101)</vt:lpstr>
      <vt:lpstr>Výdaje na starobní důchody za období od roku 2020-2070 (v % HDP)</vt:lpstr>
      <vt:lpstr>Roční salda důchodového systému  v % HDP (2020 až 2070)</vt:lpstr>
      <vt:lpstr>Veřejné výdaje na zdravotnictví v ČR  v % HDP (2020 až 2070)</vt:lpstr>
      <vt:lpstr>Veřejné výdaje na školství v ČR  v % HDP (2020 až 2070)</vt:lpstr>
      <vt:lpstr>Děkuji za pozornost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Možné výhody a nevýhody zavedení eura</dc:title>
  <dc:creator>dominik.kaleta</dc:creator>
  <cp:lastModifiedBy>Kotlanova</cp:lastModifiedBy>
  <cp:revision>94</cp:revision>
  <dcterms:created xsi:type="dcterms:W3CDTF">2019-12-08T13:13:51Z</dcterms:created>
  <dcterms:modified xsi:type="dcterms:W3CDTF">2021-04-21T06:51:46Z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