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2" r:id="rId3"/>
    <p:sldId id="283" r:id="rId4"/>
    <p:sldId id="261" r:id="rId5"/>
    <p:sldId id="295" r:id="rId6"/>
    <p:sldId id="260" r:id="rId7"/>
    <p:sldId id="288" r:id="rId8"/>
    <p:sldId id="290" r:id="rId9"/>
    <p:sldId id="291" r:id="rId10"/>
    <p:sldId id="292" r:id="rId11"/>
    <p:sldId id="293" r:id="rId12"/>
    <p:sldId id="294" r:id="rId13"/>
    <p:sldId id="297" r:id="rId14"/>
    <p:sldId id="298" r:id="rId15"/>
    <p:sldId id="264" r:id="rId16"/>
    <p:sldId id="268" r:id="rId17"/>
    <p:sldId id="276" r:id="rId18"/>
    <p:sldId id="309" r:id="rId19"/>
    <p:sldId id="310" r:id="rId20"/>
    <p:sldId id="278" r:id="rId21"/>
    <p:sldId id="279" r:id="rId22"/>
    <p:sldId id="280" r:id="rId23"/>
    <p:sldId id="299" r:id="rId24"/>
    <p:sldId id="300" r:id="rId25"/>
    <p:sldId id="301" r:id="rId26"/>
    <p:sldId id="269" r:id="rId27"/>
    <p:sldId id="303" r:id="rId28"/>
    <p:sldId id="304" r:id="rId29"/>
    <p:sldId id="305" r:id="rId30"/>
    <p:sldId id="306" r:id="rId31"/>
    <p:sldId id="307" r:id="rId32"/>
    <p:sldId id="308" r:id="rId33"/>
    <p:sldId id="281" r:id="rId3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>
        <p:scale>
          <a:sx n="70" d="100"/>
          <a:sy n="70" d="100"/>
        </p:scale>
        <p:origin x="80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23.3.2021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23.3.2021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sv.cz/web/cz/starobni-duchody?fbclid=IwAR3lf9MJQwpou3fbJBti9n8To7YbTgNpBVqCoaF86oH5P9MjN-sJ9LKiGW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Důchodový systém a důchodová reforma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Veronika Saganová</a:t>
            </a:r>
            <a:endParaRPr lang="c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4C44F-A9A3-44FE-945E-20B9B32A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důchodového systému (mld kč)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1B31F5-ED13-4554-9B18-7C2A515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4" t="30438" r="19515" b="8040"/>
          <a:stretch/>
        </p:blipFill>
        <p:spPr>
          <a:xfrm>
            <a:off x="1269243" y="2088107"/>
            <a:ext cx="9416954" cy="45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1C8B-7BC1-4435-B266-1209582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výše důchodu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E05FB4-34CA-42A9-9AA9-2872B11A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Vyměřovací základ</a:t>
            </a:r>
          </a:p>
          <a:p>
            <a:r>
              <a:rPr lang="cs-CZ" dirty="0"/>
              <a:t>Doba pojištění</a:t>
            </a:r>
          </a:p>
          <a:p>
            <a:r>
              <a:rPr lang="cs-CZ" dirty="0"/>
              <a:t>Načasování odchodu do starobního důchodu</a:t>
            </a:r>
          </a:p>
        </p:txBody>
      </p:sp>
      <p:pic>
        <p:nvPicPr>
          <p:cNvPr id="3076" name="Picture 4" descr="Alarmsecurity.cz - Domácí zabezpečovací systémy">
            <a:extLst>
              <a:ext uri="{FF2B5EF4-FFF2-40B4-BE49-F238E27FC236}">
                <a16:creationId xmlns:a16="http://schemas.microsoft.com/office/drawing/2014/main" id="{10942218-69FE-4681-8684-E84D2BEA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10" y="2819844"/>
            <a:ext cx="4076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4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51B04-6969-4145-9E00-D8D61BC7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Důchodový věk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DF296-B3A3-4313-90C1-4AB2C779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Tabulka důchodového věku je dostupná také v zákoně č. 155/1995 Sb., o důchodovém pojištění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https://www.mpsv.cz/web/cz/starobni-duchody?fbclid=IwAR3lf9MJQwpou3fbJBti9n8To7YbTgNpBVqCoaF86oH5P9MjN-sJ9LKiGW0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16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F7F58-3BD0-4C05-A27D-C73276DE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Chystaná důchodová reforma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A1DC8-9CCE-4156-A60A-3EA2C91E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Byla zřízena Komise pro spravedlivé důchody s cílem zajistit nejen </a:t>
            </a:r>
            <a:r>
              <a:rPr lang="cs-CZ" b="1" dirty="0"/>
              <a:t>udržitelný důchodový systém</a:t>
            </a:r>
            <a:r>
              <a:rPr lang="cs-CZ" dirty="0"/>
              <a:t>, ale i důchodový systém zajišťující </a:t>
            </a:r>
            <a:r>
              <a:rPr lang="cs-CZ" b="1" dirty="0"/>
              <a:t>důstojné a spravedlivé důchody.</a:t>
            </a:r>
          </a:p>
          <a:p>
            <a:endParaRPr lang="cs-CZ" b="1" dirty="0"/>
          </a:p>
          <a:p>
            <a:r>
              <a:rPr lang="cs-CZ" dirty="0"/>
              <a:t>Komise se zabývá rozdíly mezi důchody žen a mužů, možnostmi dřívějšího odchodu do důchodu u náročných profesí, nastavením vdovských a vdoveckých důchodů, také nastavením III. důchodového pilíře, stejně jako možnostmi změn architektury důchodového systému a zajištění jeho příjmů</a:t>
            </a:r>
          </a:p>
        </p:txBody>
      </p:sp>
    </p:spTree>
    <p:extLst>
      <p:ext uri="{BB962C8B-B14F-4D97-AF65-F5344CB8AC3E}">
        <p14:creationId xmlns:p14="http://schemas.microsoft.com/office/powerpoint/2010/main" val="108090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81C6EE53-AB96-43CB-8438-29D5141F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4" y="812590"/>
            <a:ext cx="4057153" cy="43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F4AD9CB7-68D8-4F20-82CD-3B365692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4406" y="5583159"/>
            <a:ext cx="5194769" cy="557784"/>
          </a:xfrm>
        </p:spPr>
        <p:txBody>
          <a:bodyPr/>
          <a:lstStyle/>
          <a:p>
            <a:r>
              <a:rPr lang="cs-CZ" dirty="0"/>
              <a:t>Danuše Nerudová – předsedkyně Komise pro 				      spravedlivé důchody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D4B24C7-5993-461C-BE1F-A6B2F624A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9554" y="5587572"/>
            <a:ext cx="5194770" cy="553373"/>
          </a:xfrm>
        </p:spPr>
        <p:txBody>
          <a:bodyPr/>
          <a:lstStyle/>
          <a:p>
            <a:r>
              <a:rPr lang="cs-CZ" dirty="0"/>
              <a:t>Jana Maláčová – ministryně práce a sociálních 				 věcí ČR</a:t>
            </a:r>
          </a:p>
        </p:txBody>
      </p: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1E7CD166-B1B0-49FC-89BC-74A426ED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94" y="812589"/>
            <a:ext cx="4057153" cy="43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8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EB93A-5A66-4ACA-9BC0-1E00D3C1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důchodové reformy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08A4441-B310-404E-B374-025D28815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Spravedlnost</a:t>
            </a:r>
          </a:p>
          <a:p>
            <a:endParaRPr lang="cs-CZ" dirty="0"/>
          </a:p>
          <a:p>
            <a:r>
              <a:rPr lang="cs-CZ" dirty="0"/>
              <a:t>Srozumitelnost</a:t>
            </a:r>
          </a:p>
          <a:p>
            <a:endParaRPr lang="cs-CZ" dirty="0"/>
          </a:p>
          <a:p>
            <a:r>
              <a:rPr lang="cs-CZ" dirty="0"/>
              <a:t>Finanční udržitelnost</a:t>
            </a:r>
          </a:p>
        </p:txBody>
      </p:sp>
    </p:spTree>
    <p:extLst>
      <p:ext uri="{BB962C8B-B14F-4D97-AF65-F5344CB8AC3E}">
        <p14:creationId xmlns:p14="http://schemas.microsoft.com/office/powerpoint/2010/main" val="333370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3174A3A-A3F8-402D-838A-7B129A22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architektura reformovaného důchodového systému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0332EC-1FD2-4A41-963B-6EE3350A97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1728" r="3269" b="7737"/>
          <a:stretch/>
        </p:blipFill>
        <p:spPr>
          <a:xfrm>
            <a:off x="396339" y="1717990"/>
            <a:ext cx="1138872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3AD6D-EFB4-4654-BC78-7E2DAB97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částky důchodu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8C1AB-C052-4BC3-AE28-6F4C5F7E6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Výše výdělku = 0,0325 % sumy vyměřovacích základů</a:t>
            </a:r>
          </a:p>
          <a:p>
            <a:endParaRPr lang="cs-CZ" dirty="0"/>
          </a:p>
          <a:p>
            <a:r>
              <a:rPr lang="cs-CZ" dirty="0"/>
              <a:t>Doba pojištění </a:t>
            </a:r>
          </a:p>
        </p:txBody>
      </p:sp>
    </p:spTree>
    <p:extLst>
      <p:ext uri="{BB962C8B-B14F-4D97-AF65-F5344CB8AC3E}">
        <p14:creationId xmlns:p14="http://schemas.microsoft.com/office/powerpoint/2010/main" val="25019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441AF-991E-48D3-A47C-B0AEDFA9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Zásluhovost při době pojištění 47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53106-7F48-4427-BCA1-8A6A3040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BD7B37-EA1F-4866-8B52-9988D44D3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5" t="41588" r="33844" b="10219"/>
          <a:stretch/>
        </p:blipFill>
        <p:spPr>
          <a:xfrm>
            <a:off x="581192" y="2074460"/>
            <a:ext cx="11169530" cy="45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4AD92-6463-4C59-9558-BA925653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ohodnocení jednotlivých typů nevýdělečné činnosti podle FVZ u spravedlivé varianty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D4484-C7EB-43FC-8845-976ADD5B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t="48357" r="20410" b="17994"/>
          <a:stretch/>
        </p:blipFill>
        <p:spPr>
          <a:xfrm>
            <a:off x="177798" y="2403291"/>
            <a:ext cx="11836404" cy="3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ákladní informace | Důchody | Ministerstvo financí ČR - proč se finančně  vzdělávat?">
            <a:extLst>
              <a:ext uri="{FF2B5EF4-FFF2-40B4-BE49-F238E27FC236}">
                <a16:creationId xmlns:a16="http://schemas.microsoft.com/office/drawing/2014/main" id="{0299BED7-204D-4261-B2F1-7A132A7A0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"/>
            <a:ext cx="12192000" cy="68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4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38606-3ACB-47FF-B14E-A24E6360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Valorizace důchodu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F6ADD-82DD-4F98-8286-0202067B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Valorizace důchodu se bude odvíjet od inflace a růstu nominálních mezd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Důchody z 0. pilíře se budou valorizovat podle růstu nominálních mezd </a:t>
            </a:r>
          </a:p>
          <a:p>
            <a:r>
              <a:rPr lang="cs-CZ" dirty="0"/>
              <a:t>Důchody z I. pilíře se budou valorizovat podle inflace</a:t>
            </a:r>
          </a:p>
        </p:txBody>
      </p:sp>
    </p:spTree>
    <p:extLst>
      <p:ext uri="{BB962C8B-B14F-4D97-AF65-F5344CB8AC3E}">
        <p14:creationId xmlns:p14="http://schemas.microsoft.com/office/powerpoint/2010/main" val="350042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D4B46-AE97-4860-BDB5-A6F63D3C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Předčasné důchody a přesluhování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F5F2A-F7AD-495A-9831-737F8098D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Nastavení nového systému předpokládá stejně vysoké krácení při odchodu do předčasného důchodu, respektive stejnou bonifikaci za přesluhování jako v současném systému.</a:t>
            </a:r>
          </a:p>
        </p:txBody>
      </p:sp>
    </p:spTree>
    <p:extLst>
      <p:ext uri="{BB962C8B-B14F-4D97-AF65-F5344CB8AC3E}">
        <p14:creationId xmlns:p14="http://schemas.microsoft.com/office/powerpoint/2010/main" val="247192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30CAB-4B5A-4E77-9F11-437E8E66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ze současného na nový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62CA4-4B45-44FC-9358-29A91831B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Starobní důchody </a:t>
            </a:r>
            <a:r>
              <a:rPr lang="cs-CZ" b="1" dirty="0"/>
              <a:t>nižší než důchod z 0. pilíře </a:t>
            </a:r>
            <a:r>
              <a:rPr lang="cs-CZ" dirty="0"/>
              <a:t>v novém systému – současné velmi nízké důchody budou v novém systému nahrazeny důchodem z 0. pilíře (nekráceným, odpovídajícím například ve spravedlivé variantě 30 % průměrné mzdy). Výše důchodu v novém systému tak bude vyšší než v současném. </a:t>
            </a:r>
          </a:p>
          <a:p>
            <a:r>
              <a:rPr lang="cs-CZ" dirty="0"/>
              <a:t>Starobní důchody </a:t>
            </a:r>
            <a:r>
              <a:rPr lang="cs-CZ" b="1" dirty="0"/>
              <a:t>stejně vysoké jako důchod z 0. pilíře </a:t>
            </a:r>
            <a:r>
              <a:rPr lang="cs-CZ" dirty="0"/>
              <a:t>v novém systému – tyto důchody budou v novém systému nahrazeny důchodem z 0. pilíře. Výše důchodu v novém systému tak bude shodná jako v současném. </a:t>
            </a:r>
          </a:p>
          <a:p>
            <a:r>
              <a:rPr lang="cs-CZ" dirty="0"/>
              <a:t>Starobní důchody </a:t>
            </a:r>
            <a:r>
              <a:rPr lang="cs-CZ" b="1" dirty="0"/>
              <a:t>vyšší než důchod z 0. pilíře </a:t>
            </a:r>
            <a:r>
              <a:rPr lang="cs-CZ" dirty="0"/>
              <a:t>v novém systému – Tyto důchody budou plně převedeny do nového systému. Výše důchodu v novém systému tak bude shodná jako v současném.</a:t>
            </a:r>
          </a:p>
        </p:txBody>
      </p:sp>
    </p:spTree>
    <p:extLst>
      <p:ext uri="{BB962C8B-B14F-4D97-AF65-F5344CB8AC3E}">
        <p14:creationId xmlns:p14="http://schemas.microsoft.com/office/powerpoint/2010/main" val="359050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11888-1066-4764-B76C-B189BA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důchodová konta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748ED-8335-4D57-AF6B-69D2DA35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občan na svém individuálním kontě uvidí na </a:t>
            </a:r>
            <a:r>
              <a:rPr lang="cs-CZ" b="1" dirty="0"/>
              <a:t>jak vysoký důchod má v současnosti nárok</a:t>
            </a:r>
            <a:r>
              <a:rPr lang="cs-CZ" dirty="0"/>
              <a:t>, </a:t>
            </a:r>
            <a:r>
              <a:rPr lang="cs-CZ" b="1" dirty="0"/>
              <a:t>jak vysoký důchod </a:t>
            </a:r>
            <a:r>
              <a:rPr lang="cs-CZ" dirty="0"/>
              <a:t>může očekávat při </a:t>
            </a:r>
            <a:r>
              <a:rPr lang="cs-CZ" b="1" dirty="0"/>
              <a:t>dosažení důchodového věku </a:t>
            </a:r>
            <a:r>
              <a:rPr lang="cs-CZ" dirty="0"/>
              <a:t>a zda a kdy splní </a:t>
            </a:r>
            <a:r>
              <a:rPr lang="cs-CZ" b="1" dirty="0"/>
              <a:t>podmínky nároku na důchod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50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9853A-CA84-40BD-BAC4-B30DA06F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AC3DD-6683-4664-BFD4-3A1D08B7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současném nastavení daňového mixu by byl 0. a I. pilíř po zavedení reformy financován </a:t>
            </a:r>
            <a:r>
              <a:rPr lang="cs-CZ" b="1" dirty="0"/>
              <a:t>z pojistných na důchodové pojištění</a:t>
            </a:r>
            <a:r>
              <a:rPr lang="cs-CZ" dirty="0"/>
              <a:t>. Pouze v případě, že by pojistná výdaje na důchody nepokryla, pak by byl systém dofinancován z obecných daní. </a:t>
            </a:r>
          </a:p>
          <a:p>
            <a:endParaRPr lang="cs-CZ" dirty="0"/>
          </a:p>
          <a:p>
            <a:r>
              <a:rPr lang="cs-CZ" dirty="0"/>
              <a:t>Podle prvních výpočtů 3 variant nastavení jednotlivých parametrů (varianta spravedlivá, technická a úsporná) by v prvním roce po reformě čisté náklady reformy byly </a:t>
            </a:r>
            <a:r>
              <a:rPr lang="cs-CZ" b="1" dirty="0"/>
              <a:t>nejvíce 0,2 % HDP</a:t>
            </a:r>
            <a:r>
              <a:rPr lang="cs-CZ" dirty="0"/>
              <a:t>. Tyto náklady by financoval přebytek na důchodovém účtu, případně státní rozpočet. </a:t>
            </a:r>
          </a:p>
        </p:txBody>
      </p:sp>
    </p:spTree>
    <p:extLst>
      <p:ext uri="{BB962C8B-B14F-4D97-AF65-F5344CB8AC3E}">
        <p14:creationId xmlns:p14="http://schemas.microsoft.com/office/powerpoint/2010/main" val="49074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01B14-E6BF-4C3B-855A-E19A7226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nastavení nového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445B37-B0BF-429D-BC1D-3CB734DD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373835"/>
          </a:xfrm>
        </p:spPr>
        <p:txBody>
          <a:bodyPr/>
          <a:lstStyle/>
          <a:p>
            <a:r>
              <a:rPr lang="cs-CZ" dirty="0"/>
              <a:t>Reforma architektury důchodového systému byla navržena tak, aby plnila 3 základní cíle: </a:t>
            </a:r>
            <a:r>
              <a:rPr lang="cs-CZ" b="1" dirty="0"/>
              <a:t>spravedlnost, srozumitelnost a udržitelnost</a:t>
            </a:r>
            <a:r>
              <a:rPr lang="cs-CZ" dirty="0"/>
              <a:t>. </a:t>
            </a:r>
          </a:p>
          <a:p>
            <a:r>
              <a:rPr lang="cs-CZ" dirty="0"/>
              <a:t>Intenzita naplnění jednotlivých cílů však závisí na konkrétním nastavení jednotlivých parametrů nového systému. </a:t>
            </a:r>
            <a:r>
              <a:rPr lang="cs-CZ" b="1" dirty="0"/>
              <a:t>Tři varianty </a:t>
            </a:r>
            <a:r>
              <a:rPr lang="cs-CZ" dirty="0"/>
              <a:t>prezentované na lednovém zasedání Komise pro spravedlivé důchody se odlišují v plnění cílů </a:t>
            </a:r>
            <a:r>
              <a:rPr lang="cs-CZ" b="1" dirty="0"/>
              <a:t>spravedlnosti</a:t>
            </a:r>
            <a:r>
              <a:rPr lang="cs-CZ" dirty="0"/>
              <a:t> a </a:t>
            </a:r>
            <a:r>
              <a:rPr lang="cs-CZ" b="1" dirty="0"/>
              <a:t>udržitelnosti</a:t>
            </a:r>
            <a:r>
              <a:rPr lang="cs-CZ" dirty="0"/>
              <a:t>. </a:t>
            </a:r>
          </a:p>
          <a:p>
            <a:r>
              <a:rPr lang="cs-CZ" dirty="0"/>
              <a:t>Cíl spravedlnosti a důstojnosti naplňují jednotlivé varianty s různou intenzitou. Nejvíce je naplňuje spravedlivá varianta, nejméně pak varianta úsporná. </a:t>
            </a:r>
          </a:p>
          <a:p>
            <a:r>
              <a:rPr lang="cs-CZ" dirty="0"/>
              <a:t>Varianty se také odlišně dívají na cíl udržitelnosti. Spravedlivá a technická varianta s sebou nesou potřebu daňové reformy. </a:t>
            </a:r>
          </a:p>
          <a:p>
            <a:r>
              <a:rPr lang="cs-CZ" dirty="0"/>
              <a:t>Bez ohledu na nastavení jednotlivých parametrů však při této architektuře bude český důchodový systém </a:t>
            </a:r>
            <a:r>
              <a:rPr lang="cs-CZ" b="1" dirty="0"/>
              <a:t>srozumitelnější</a:t>
            </a:r>
            <a:r>
              <a:rPr lang="cs-CZ" dirty="0"/>
              <a:t> a bude umožňovat </a:t>
            </a:r>
            <a:r>
              <a:rPr lang="cs-CZ" b="1" dirty="0"/>
              <a:t>pravidelné informování občanů </a:t>
            </a:r>
            <a:r>
              <a:rPr lang="cs-CZ" dirty="0"/>
              <a:t>o jejich současných i budoucích důchodových nárocích, nebo plnění podmínek pro získání důchodu. Tato nová architektura tak </a:t>
            </a:r>
            <a:r>
              <a:rPr lang="cs-CZ" b="1" dirty="0"/>
              <a:t>vždy splní cíl srozumitelnosti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11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6FC99-3217-4EF0-BB06-DBFDFAB4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varianty důchodové reformy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DE011-E2B7-4CF7-9746-6161E2AF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SPRAVEDLIVÁ VARIANTA</a:t>
            </a:r>
          </a:p>
          <a:p>
            <a:endParaRPr lang="cs-CZ" dirty="0"/>
          </a:p>
          <a:p>
            <a:r>
              <a:rPr lang="cs-CZ" dirty="0"/>
              <a:t>TECHNICKÁ VARIANTA</a:t>
            </a:r>
          </a:p>
          <a:p>
            <a:endParaRPr lang="cs-CZ" dirty="0"/>
          </a:p>
          <a:p>
            <a:r>
              <a:rPr lang="cs-CZ" dirty="0"/>
              <a:t>ÚSPORNÁ VARIANTA</a:t>
            </a:r>
          </a:p>
        </p:txBody>
      </p:sp>
    </p:spTree>
    <p:extLst>
      <p:ext uri="{BB962C8B-B14F-4D97-AF65-F5344CB8AC3E}">
        <p14:creationId xmlns:p14="http://schemas.microsoft.com/office/powerpoint/2010/main" val="44531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7B354-2D7B-4130-A702-058C4E43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účastníků </a:t>
            </a:r>
            <a:r>
              <a:rPr lang="cs-CZ" dirty="0" err="1"/>
              <a:t>iii</a:t>
            </a:r>
            <a:r>
              <a:rPr lang="cs-CZ" dirty="0"/>
              <a:t>. pilíře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DD8BA-0370-4942-A829-26887AD5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2DA5A9-1969-4830-A8D4-612ADDB3E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6" t="30438" r="18955" b="10219"/>
          <a:stretch/>
        </p:blipFill>
        <p:spPr>
          <a:xfrm>
            <a:off x="272955" y="1890876"/>
            <a:ext cx="11791666" cy="49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8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B35AE02-3D9C-4206-8AAD-3B6FAC34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5" t="25461" r="47277" b="18193"/>
          <a:stretch/>
        </p:blipFill>
        <p:spPr>
          <a:xfrm>
            <a:off x="2415654" y="547072"/>
            <a:ext cx="6804572" cy="65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0B8F4-E2AC-4A5E-A6AB-61AEF4FB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EBBF0E3-FA36-4074-B9EC-CDBB4802C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97" t="26828" r="19100" b="8197"/>
          <a:stretch/>
        </p:blipFill>
        <p:spPr>
          <a:xfrm>
            <a:off x="811013" y="982639"/>
            <a:ext cx="10799795" cy="58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31BE7-7CF7-4E51-9048-C68EAEDF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7AB37B-012D-491C-9AD3-24709C9D1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6" t="19526" r="27365" b="14527"/>
          <a:stretch/>
        </p:blipFill>
        <p:spPr>
          <a:xfrm>
            <a:off x="0" y="0"/>
            <a:ext cx="12192000" cy="69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5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005CE-6089-4619-BE9F-67E090FA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57BD9-B7E9-4F5F-8D19-67D2CD15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D739CF-41CE-4267-8DA4-49A3ADD05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6" t="27789" r="20858" b="19189"/>
          <a:stretch/>
        </p:blipFill>
        <p:spPr>
          <a:xfrm>
            <a:off x="845023" y="919132"/>
            <a:ext cx="10501952" cy="54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8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CAC13-D692-4D5D-9431-F7277EA7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99322-5DA1-4CDA-A4CA-9F4CA9102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7D0069-AE90-40DF-8C76-27DAE6FE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1" t="21878" r="18843" b="14409"/>
          <a:stretch/>
        </p:blipFill>
        <p:spPr>
          <a:xfrm>
            <a:off x="1257869" y="882650"/>
            <a:ext cx="9676262" cy="57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70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624E4-EFD0-41D3-A580-7E2EEFAA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90896-6CE0-46D0-8401-CBDCF6F9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výnosnosti systému </a:t>
            </a:r>
          </a:p>
          <a:p>
            <a:endParaRPr lang="cs-CZ" dirty="0"/>
          </a:p>
          <a:p>
            <a:r>
              <a:rPr lang="cs-CZ" dirty="0"/>
              <a:t>Zvýšení účasti zaměstnavatelů </a:t>
            </a:r>
          </a:p>
          <a:p>
            <a:endParaRPr lang="cs-CZ" dirty="0"/>
          </a:p>
          <a:p>
            <a:r>
              <a:rPr lang="cs-CZ" dirty="0"/>
              <a:t>Zvýšení počtu účastníků systému </a:t>
            </a:r>
          </a:p>
          <a:p>
            <a:endParaRPr lang="cs-CZ" dirty="0"/>
          </a:p>
          <a:p>
            <a:r>
              <a:rPr lang="cs-CZ" dirty="0"/>
              <a:t>Zvýšení úrovně příspěvků</a:t>
            </a:r>
          </a:p>
        </p:txBody>
      </p:sp>
    </p:spTree>
    <p:extLst>
      <p:ext uri="{BB962C8B-B14F-4D97-AF65-F5344CB8AC3E}">
        <p14:creationId xmlns:p14="http://schemas.microsoft.com/office/powerpoint/2010/main" val="2243420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39AB6B5-6CE2-48D0-B994-EE4E1118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75" y="4693389"/>
            <a:ext cx="11029616" cy="566738"/>
          </a:xfrm>
        </p:spPr>
        <p:txBody>
          <a:bodyPr/>
          <a:lstStyle/>
          <a:p>
            <a:pPr algn="r"/>
            <a:r>
              <a:rPr lang="cs-CZ" dirty="0"/>
              <a:t>Děkuji za pozornost</a:t>
            </a:r>
          </a:p>
        </p:txBody>
      </p:sp>
      <p:pic>
        <p:nvPicPr>
          <p:cNvPr id="1028" name="Picture 4" descr="Hypotéky bez registu">
            <a:extLst>
              <a:ext uri="{FF2B5EF4-FFF2-40B4-BE49-F238E27FC236}">
                <a16:creationId xmlns:a16="http://schemas.microsoft.com/office/drawing/2014/main" id="{F4F0855E-50FA-4321-BCCB-F8EBBF74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5" y="846982"/>
            <a:ext cx="6328370" cy="60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9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59709-E784-40EF-9018-99258E4F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0F0DB-552D-4D17-B739-C0E2B519C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I. pilíř</a:t>
            </a:r>
          </a:p>
          <a:p>
            <a:r>
              <a:rPr lang="cs-CZ" dirty="0"/>
              <a:t>Zákon č. 589/1992 Sb., o pojistném na sociální zabezpečení a příspěvku na státní politiku zaměstnanosti</a:t>
            </a:r>
          </a:p>
          <a:p>
            <a:r>
              <a:rPr lang="cs-CZ" dirty="0"/>
              <a:t>Zákon č. 155/1995 Sb., o důchodovém pojištění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II. pilíř</a:t>
            </a:r>
          </a:p>
          <a:p>
            <a:r>
              <a:rPr lang="cs-CZ" dirty="0"/>
              <a:t>Zákon č. 426/2011 Sb., o důchodovém spoření</a:t>
            </a:r>
          </a:p>
          <a:p>
            <a:r>
              <a:rPr lang="cs-CZ" dirty="0"/>
              <a:t>Zákon č. 397/2012., o pojistném na důchodové spoření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III. pilíř</a:t>
            </a:r>
          </a:p>
          <a:p>
            <a:r>
              <a:rPr lang="cs-CZ" dirty="0"/>
              <a:t>Zákon č. 427/2011 Sb., o doplňkovém penzijním spoření</a:t>
            </a:r>
          </a:p>
          <a:p>
            <a:r>
              <a:rPr lang="cs-CZ" dirty="0"/>
              <a:t>Zákon č. 42/1994 Sb., o penzijním připojištění se státním příspěvkem</a:t>
            </a:r>
          </a:p>
        </p:txBody>
      </p:sp>
    </p:spTree>
    <p:extLst>
      <p:ext uri="{BB962C8B-B14F-4D97-AF65-F5344CB8AC3E}">
        <p14:creationId xmlns:p14="http://schemas.microsoft.com/office/powerpoint/2010/main" val="245696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FE0CC-9C66-4142-922F-EF997304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dávek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888C8-8ACE-415A-8F52-47E5FB33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Starobní</a:t>
            </a:r>
          </a:p>
          <a:p>
            <a:endParaRPr lang="cs-CZ" dirty="0"/>
          </a:p>
          <a:p>
            <a:r>
              <a:rPr lang="cs-CZ" dirty="0"/>
              <a:t>Invalidní</a:t>
            </a:r>
          </a:p>
          <a:p>
            <a:endParaRPr lang="cs-CZ" dirty="0"/>
          </a:p>
          <a:p>
            <a:r>
              <a:rPr lang="cs-CZ" dirty="0"/>
              <a:t>Vdovský a vdovecký</a:t>
            </a:r>
          </a:p>
          <a:p>
            <a:endParaRPr lang="cs-CZ" dirty="0"/>
          </a:p>
          <a:p>
            <a:r>
              <a:rPr lang="cs-CZ" dirty="0"/>
              <a:t>Sirotčí</a:t>
            </a:r>
          </a:p>
        </p:txBody>
      </p:sp>
    </p:spTree>
    <p:extLst>
      <p:ext uri="{BB962C8B-B14F-4D97-AF65-F5344CB8AC3E}">
        <p14:creationId xmlns:p14="http://schemas.microsoft.com/office/powerpoint/2010/main" val="377935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4566E03-4A9A-429F-ABEF-83F5B506EE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290" t="20944" r="12498" b="8206"/>
          <a:stretch/>
        </p:blipFill>
        <p:spPr>
          <a:xfrm>
            <a:off x="158422" y="1233054"/>
            <a:ext cx="5913285" cy="4391891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1A71F40-0A29-4BAC-B2C6-EBD48CF44A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301" t="21214" r="12553" b="9239"/>
          <a:stretch/>
        </p:blipFill>
        <p:spPr>
          <a:xfrm>
            <a:off x="6096000" y="1295687"/>
            <a:ext cx="5913285" cy="42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9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636C7-E758-4A51-9344-9F6FB5D7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důchodu k průměrné mzdě 2016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184B80-2631-40BE-BC32-1A841797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3" t="31832" r="17611" b="14012"/>
          <a:stretch/>
        </p:blipFill>
        <p:spPr>
          <a:xfrm>
            <a:off x="1241946" y="2183642"/>
            <a:ext cx="9662615" cy="44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5E2AA9-FF50-4EC8-B770-532F5224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9" t="25039" r="19515" b="12021"/>
          <a:stretch/>
        </p:blipFill>
        <p:spPr>
          <a:xfrm>
            <a:off x="855310" y="729658"/>
            <a:ext cx="10240320" cy="60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BDCB46-2B60-4C8A-ACFD-F3AD32C3E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3" t="22872" r="17388" b="10620"/>
          <a:stretch/>
        </p:blipFill>
        <p:spPr>
          <a:xfrm>
            <a:off x="358988" y="1540569"/>
            <a:ext cx="11064188" cy="503765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AC943D0-96E3-450F-8482-0E484DF2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důchodového věku</a:t>
            </a:r>
          </a:p>
        </p:txBody>
      </p:sp>
    </p:spTree>
    <p:extLst>
      <p:ext uri="{BB962C8B-B14F-4D97-AF65-F5344CB8AC3E}">
        <p14:creationId xmlns:p14="http://schemas.microsoft.com/office/powerpoint/2010/main" val="409207832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C6EFC58B6EA40819E2A4F60D8E4EC" ma:contentTypeVersion="0" ma:contentTypeDescription="Vytvoří nový dokument" ma:contentTypeScope="" ma:versionID="4811267fee4dd8b9823d539721548a7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CC1B38-8520-49E5-B373-06D212849362}"/>
</file>

<file path=customXml/itemProps2.xml><?xml version="1.0" encoding="utf-8"?>
<ds:datastoreItem xmlns:ds="http://schemas.openxmlformats.org/officeDocument/2006/customXml" ds:itemID="{BC4411C6-21A6-45F0-B0F9-7473581E763F}"/>
</file>

<file path=customXml/itemProps3.xml><?xml version="1.0" encoding="utf-8"?>
<ds:datastoreItem xmlns:ds="http://schemas.openxmlformats.org/officeDocument/2006/customXml" ds:itemID="{1D89B18D-E88B-4D0F-8C9C-DCDB86842823}"/>
</file>

<file path=docProps/app.xml><?xml version="1.0" encoding="utf-8"?>
<Properties xmlns="http://schemas.openxmlformats.org/officeDocument/2006/extended-properties" xmlns:vt="http://schemas.openxmlformats.org/officeDocument/2006/docPropsVTypes">
  <Template>{EB12545F-0247-4085-A661-07C95D7D11A6}tf33552983_win32</Template>
  <TotalTime>1058</TotalTime>
  <Words>795</Words>
  <Application>Microsoft Office PowerPoint</Application>
  <PresentationFormat>Širokoúhlá obrazovka</PresentationFormat>
  <Paragraphs>91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Wingdings 2</vt:lpstr>
      <vt:lpstr>DividendVTI</vt:lpstr>
      <vt:lpstr>Důchodový systém a důchodová reforma</vt:lpstr>
      <vt:lpstr>Prezentace aplikace PowerPoint</vt:lpstr>
      <vt:lpstr>Prezentace aplikace PowerPoint</vt:lpstr>
      <vt:lpstr>Legislativní rámec</vt:lpstr>
      <vt:lpstr>Druhy dávek</vt:lpstr>
      <vt:lpstr>Prezentace aplikace PowerPoint</vt:lpstr>
      <vt:lpstr>Poměr důchodu k průměrné mzdě 2016</vt:lpstr>
      <vt:lpstr>Prezentace aplikace PowerPoint</vt:lpstr>
      <vt:lpstr>Vývoj důchodového věku</vt:lpstr>
      <vt:lpstr>Bilance důchodového systému (mld kč)</vt:lpstr>
      <vt:lpstr>Na čem závisí výše důchodu</vt:lpstr>
      <vt:lpstr>Důchodový věk </vt:lpstr>
      <vt:lpstr>Chystaná důchodová reforma</vt:lpstr>
      <vt:lpstr>Prezentace aplikace PowerPoint</vt:lpstr>
      <vt:lpstr>Cíle důchodové reformy</vt:lpstr>
      <vt:lpstr>Základní architektura reformovaného důchodového systému</vt:lpstr>
      <vt:lpstr>Výpočet částky důchodu</vt:lpstr>
      <vt:lpstr>Zásluhovost při době pojištění 47 let</vt:lpstr>
      <vt:lpstr>Parametry ohodnocení jednotlivých typů nevýdělečné činnosti podle FVZ u spravedlivé varianty </vt:lpstr>
      <vt:lpstr>Valorizace důchodu</vt:lpstr>
      <vt:lpstr>Předčasné důchody a přesluhování</vt:lpstr>
      <vt:lpstr>Přechod ze současného na nový systém</vt:lpstr>
      <vt:lpstr>Individuální důchodová konta</vt:lpstr>
      <vt:lpstr>Financování systému</vt:lpstr>
      <vt:lpstr>Varianty nastavení nového systému</vt:lpstr>
      <vt:lpstr>3 varianty důchodové reformy</vt:lpstr>
      <vt:lpstr>Počet účastníků iii. pilíře</vt:lpstr>
      <vt:lpstr>Prezentace aplikace PowerPoint</vt:lpstr>
      <vt:lpstr>Prezentace aplikace PowerPoint</vt:lpstr>
      <vt:lpstr>Prezentace aplikace PowerPoint</vt:lpstr>
      <vt:lpstr>Prezentace aplikace PowerPoint</vt:lpstr>
      <vt:lpstr>Návrhy změn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David</dc:creator>
  <cp:lastModifiedBy>David</cp:lastModifiedBy>
  <cp:revision>17</cp:revision>
  <dcterms:created xsi:type="dcterms:W3CDTF">2021-03-23T08:04:50Z</dcterms:created>
  <dcterms:modified xsi:type="dcterms:W3CDTF">2021-03-24T01:43:31Z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0x010100A40C6EFC58B6EA40819E2A4F60D8E4EC</vt:lpwstr>
  </property>
</Properties>
</file>