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9" r:id="rId3"/>
    <p:sldId id="260" r:id="rId4"/>
    <p:sldId id="261" r:id="rId5"/>
    <p:sldId id="269" r:id="rId6"/>
    <p:sldId id="271" r:id="rId7"/>
    <p:sldId id="262" r:id="rId8"/>
    <p:sldId id="268" r:id="rId9"/>
    <p:sldId id="264" r:id="rId10"/>
    <p:sldId id="265" r:id="rId11"/>
    <p:sldId id="270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74B5E29-C513-4720-B69C-E1B2EBB2DC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7" y="2091263"/>
            <a:ext cx="9172553" cy="2590800"/>
          </a:xfrm>
        </p:spPr>
        <p:txBody>
          <a:bodyPr/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dopady zrušení superhrubé mzdy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1D17B6C4-0FF5-4CAB-8419-0B076DA7A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738077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Bc. Kristýna Ráczová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Hospodářská politika ČR</a:t>
            </a:r>
          </a:p>
        </p:txBody>
      </p:sp>
    </p:spTree>
    <p:extLst>
      <p:ext uri="{BB962C8B-B14F-4D97-AF65-F5344CB8AC3E}">
        <p14:creationId xmlns:p14="http://schemas.microsoft.com/office/powerpoint/2010/main" val="3070731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FD272A-9804-40BB-8497-7943910EF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Lepší způsoby k nakopnutí ekonomiky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149C10C-B899-4DCA-8AF1-FD6AA9E59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257692" cy="393192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snížení odvodů zaměstnavatelů za své zaměstnance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snížení nákladů na zaměstnance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podpoření poptávky na trhu práce</a:t>
            </a:r>
          </a:p>
          <a:p>
            <a:pPr marL="274320" lvl="1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snížení sazby DPH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nejlogičtější krok pro navýšení spotřeby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pomoc nízkopříjmovým skupinám</a:t>
            </a:r>
          </a:p>
          <a:p>
            <a:pPr lvl="1"/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903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FD272A-9804-40BB-8497-7943910EF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149C10C-B899-4DCA-8AF1-FD6AA9E59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103120"/>
            <a:ext cx="10422836" cy="3931920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určitě dojde k citelnému propadu příjmů státního rozpočtu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nelze očekávat velké dopady na straně čistých příjmů zaměstnanců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rovněž nedojde k nakopnutí spotřebitelské poptávky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nelze očekávat, že zrušení superhrubé mzdy znatelně podpoří proces ekonomické obnovy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zrušení superhrubé mzdy je alespoň určitým krokem k normalizaci tuzemského daňového systému</a:t>
            </a:r>
          </a:p>
        </p:txBody>
      </p:sp>
    </p:spTree>
    <p:extLst>
      <p:ext uri="{BB962C8B-B14F-4D97-AF65-F5344CB8AC3E}">
        <p14:creationId xmlns:p14="http://schemas.microsoft.com/office/powerpoint/2010/main" val="2367329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FD272A-9804-40BB-8497-7943910EF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149C10C-B899-4DCA-8AF1-FD6AA9E59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35015"/>
            <a:ext cx="10257692" cy="4300025"/>
          </a:xfrm>
        </p:spPr>
        <p:txBody>
          <a:bodyPr>
            <a:normAutofit fontScale="85000" lnSpcReduction="20000"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AKRMAN, l., 2020. Superhrubá mzda se měla rušit jindy, teď jen zvyšuje zadlužení. Rozhodovala politika, shodují se odborníci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Peak.cz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[online]. 25. listopadu 2020 [vid. 27. března 2021]. Dostupné z: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https://www.peak.cz/superhruba-mzda-se-mela-rusit-jindy-ted-jen-zvysuje-zadluzeni-rozhodovala-politika-shoduji-se-odbornici/26184/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BICAN, J., 2020. Příběh superhrubé mzdy: Proč byla zavedena a proč ji zrušit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Forum24.cz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[online]. 2. září 2020 [vid. 27. března 2021]. Dostupné z: https://www.forum24.cz/pribeh-superhrube-mzdy-proc-byla-zavedena-a-proc-ji-zrusit/</a:t>
            </a:r>
          </a:p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MAZÚCHOVÁ, S., 2020. Ekonomové: Konec superhrubé mzdy přinese lidem tisíce, rozpočtu obří díru. </a:t>
            </a:r>
            <a:r>
              <a:rPr lang="pl-PL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Idnes.cz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[online]. 3. srpna 2020 [vid. 27. března 2021]. Dostupné z: https://www.idnes.cz/ekonomika/domaci/superhruba-mzda-ekonomove-andrej-babis-zruseni-ods-alena-schillerova-verejne-finance-vypadek-danove.A200803_115623_ekonomika_maz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MF ČR, 2020. Daňová revoluce se blíží. Poslanci schválili daňový balíček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[online].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Ministerstvo financí ČR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[vid. 2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března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2021]. Dostupné z: https://www.mfcr.cz/cs/aktualne/tiskove-zpravy/2020/danova-revoluce-se-blizi-40169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TACNEROVÁ, T., 2021. Zrušení superhrubé mzdy. Jak se projeví na vaší výplatě?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Euro.cz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[online]. 12. ledna 2021 [vid. 27. března 2021]. Dostupné z: https://www.euro.cz/byznys/domaci/zruseni-superhrube-mzdy-jak-se-projevi-na-vasi-vyplate</a:t>
            </a:r>
          </a:p>
        </p:txBody>
      </p:sp>
    </p:spTree>
    <p:extLst>
      <p:ext uri="{BB962C8B-B14F-4D97-AF65-F5344CB8AC3E}">
        <p14:creationId xmlns:p14="http://schemas.microsoft.com/office/powerpoint/2010/main" val="4087608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A9D134A-F442-47C7-B78B-B86344CFB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Pojem superhrubá mzda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846705B-862F-454C-8ECD-A1AC5201C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562492" cy="3931920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koncept superhrubé mzdy byl zaveden v roce 2008 → od roku 2021 se SHM již nevyužívá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 daně, ze kterého se vycházelo při výpočtu daně z příjmu FO ze závislé činnosti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představuje celkové mzdové náklady zaměstnavatele na zaměstnance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jinde než v ČR se podobný koncept nevyužívá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1181645B-D497-45E2-AC71-8CD7A28927C4}"/>
              </a:ext>
            </a:extLst>
          </p:cNvPr>
          <p:cNvSpPr/>
          <p:nvPr/>
        </p:nvSpPr>
        <p:spPr>
          <a:xfrm>
            <a:off x="1858999" y="4947749"/>
            <a:ext cx="8474002" cy="67993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SHM = HM + odvody zaměstnavatele na soc. a zdrav. pojištění zaměstnance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800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FD272A-9804-40BB-8497-7943910EF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Vývoj superhrubé mzdy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149C10C-B899-4DCA-8AF1-FD6AA9E59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103119"/>
            <a:ext cx="10621618" cy="4231419"/>
          </a:xfrm>
        </p:spPr>
        <p:txBody>
          <a:bodyPr>
            <a:noAutofit/>
          </a:bodyPr>
          <a:lstStyle/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 2008 = vláda Mirka Topolánka (ODS) zavedla superhrubou mzdu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 2011 = vláda Petra Nečase (ODS) schválila zrušení superhrubé mzdy </a:t>
            </a:r>
          </a:p>
          <a:p>
            <a:pPr marL="0" indent="0">
              <a:buNone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odklad účinnosti až do roku 2015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 2015 = vláda Bohuslava Sobotky superhrubou mzdu nezrušila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 2018 = opoziční ODS předložila návrh na zrušení superhrubé mzdy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listopad 2019 = ministryně financí byla pověřena přípravou návrhu na zrušení SHM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srpen 2020 = premiér oznámil plán na zrušení superhrubé mzdy 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1. lednu 2021 byla superhrubá mzda zrušena </a:t>
            </a:r>
          </a:p>
        </p:txBody>
      </p:sp>
    </p:spTree>
    <p:extLst>
      <p:ext uri="{BB962C8B-B14F-4D97-AF65-F5344CB8AC3E}">
        <p14:creationId xmlns:p14="http://schemas.microsoft.com/office/powerpoint/2010/main" val="1744623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FD272A-9804-40BB-8497-7943910EF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Zrušení superhrubé mzdy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149C10C-B899-4DCA-8AF1-FD6AA9E59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přinese snížení daňového zatížení více než 4 milionům zaměstnanců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cílem je podpořit spotřebu domácností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výše pojistného i daň z příjmů se nově počítá z hrubé mzdy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daň z příjmů ve výši 15 % a 23 % v případě vysokých příjmů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zvyšuje se i základní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daňová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sleva na poplatníka </a:t>
            </a:r>
          </a:p>
          <a:p>
            <a:pPr marL="274320" lvl="1" indent="0">
              <a:buNone/>
            </a:pP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830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FD272A-9804-40BB-8497-7943910EF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Dopad na čisté mzdy zaměstnanců 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xmlns="" id="{8758423B-0B66-43E0-8A98-2A26C766D1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042035"/>
              </p:ext>
            </p:extLst>
          </p:nvPr>
        </p:nvGraphicFramePr>
        <p:xfrm>
          <a:off x="2989534" y="1891458"/>
          <a:ext cx="6212933" cy="3813412"/>
        </p:xfrm>
        <a:graphic>
          <a:graphicData uri="http://schemas.openxmlformats.org/drawingml/2006/table">
            <a:tbl>
              <a:tblPr/>
              <a:tblGrid>
                <a:gridCol w="1512540">
                  <a:extLst>
                    <a:ext uri="{9D8B030D-6E8A-4147-A177-3AD203B41FA5}">
                      <a16:colId xmlns:a16="http://schemas.microsoft.com/office/drawing/2014/main" xmlns="" val="1121006238"/>
                    </a:ext>
                  </a:extLst>
                </a:gridCol>
                <a:gridCol w="1571628">
                  <a:extLst>
                    <a:ext uri="{9D8B030D-6E8A-4147-A177-3AD203B41FA5}">
                      <a16:colId xmlns:a16="http://schemas.microsoft.com/office/drawing/2014/main" xmlns="" val="197183870"/>
                    </a:ext>
                  </a:extLst>
                </a:gridCol>
                <a:gridCol w="1550507">
                  <a:extLst>
                    <a:ext uri="{9D8B030D-6E8A-4147-A177-3AD203B41FA5}">
                      <a16:colId xmlns:a16="http://schemas.microsoft.com/office/drawing/2014/main" xmlns="" val="2089151152"/>
                    </a:ext>
                  </a:extLst>
                </a:gridCol>
                <a:gridCol w="1578258">
                  <a:extLst>
                    <a:ext uri="{9D8B030D-6E8A-4147-A177-3AD203B41FA5}">
                      <a16:colId xmlns:a16="http://schemas.microsoft.com/office/drawing/2014/main" xmlns="" val="248089647"/>
                    </a:ext>
                  </a:extLst>
                </a:gridCol>
              </a:tblGrid>
              <a:tr h="75134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Hrubá mzda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Čistá mzda do konce roku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Čistá mzda od roku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Měsíční rozdíl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3990416"/>
                  </a:ext>
                </a:extLst>
              </a:tr>
              <a:tr h="30620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15 000 Kč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12 405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13 350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+ 945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02522197"/>
                  </a:ext>
                </a:extLst>
              </a:tr>
              <a:tr h="30620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23 000 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17 920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19 340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+ 1420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4818639"/>
                  </a:ext>
                </a:extLst>
              </a:tr>
              <a:tr h="30620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27 000 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20 670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22 300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+ 1630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54904038"/>
                  </a:ext>
                </a:extLst>
              </a:tr>
              <a:tr h="30620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35 000 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26 185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28 220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+ 2035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86223959"/>
                  </a:ext>
                </a:extLst>
              </a:tr>
              <a:tr h="30620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40 000 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29 630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31 920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+ 2290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57972013"/>
                  </a:ext>
                </a:extLst>
              </a:tr>
              <a:tr h="30620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50 000 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36 535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39 320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+ 2785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88785591"/>
                  </a:ext>
                </a:extLst>
              </a:tr>
              <a:tr h="30620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60 000 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43 425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46 720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+ 3295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16860446"/>
                  </a:ext>
                </a:extLst>
              </a:tr>
              <a:tr h="30620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80 000 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57 205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61 520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+ 4315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87121791"/>
                  </a:ext>
                </a:extLst>
              </a:tr>
              <a:tr h="30620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100 000 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71 000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76 320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+ 5320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27661432"/>
                  </a:ext>
                </a:extLst>
              </a:tr>
              <a:tr h="30620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130 000 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91 670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98 520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+ 6850 Kč</a:t>
                      </a:r>
                    </a:p>
                  </a:txBody>
                  <a:tcPr marL="9525" marR="9525" marT="19050" marB="190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8993490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A2DD9981-AD9F-469F-BD08-0B4F3D886279}"/>
              </a:ext>
            </a:extLst>
          </p:cNvPr>
          <p:cNvSpPr txBox="1"/>
          <p:nvPr/>
        </p:nvSpPr>
        <p:spPr>
          <a:xfrm>
            <a:off x="2989534" y="5784519"/>
            <a:ext cx="62129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/>
              <a:t>Zdroj: Webový portál Euro.cz [online] [vid. 27. března 2021]. Dostupné z https://www.euro.cz/byznys/domaci/zruseni-superhrube-mzdy-jak-se-projevi-na-vasi-vyplate; vlastní úprava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406739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A2DD9981-AD9F-469F-BD08-0B4F3D886279}"/>
              </a:ext>
            </a:extLst>
          </p:cNvPr>
          <p:cNvSpPr txBox="1"/>
          <p:nvPr/>
        </p:nvSpPr>
        <p:spPr>
          <a:xfrm>
            <a:off x="2389930" y="5882397"/>
            <a:ext cx="74121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dirty="0"/>
              <a:t>Zdroj: Webový portál Ministerstva financí ČR [online] [vid. 27. března 2021]. Dostupné z https://www.mfcr.cz/cs/aktualne/tiskove-zpravy/2020/danova-revoluce-se-blizi-40169</a:t>
            </a:r>
            <a:endParaRPr lang="cs-CZ" sz="11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354EE56A-B7E5-46EC-A5EC-486BA40D3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931" y="642594"/>
            <a:ext cx="7412139" cy="5239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5818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FD272A-9804-40BB-8497-7943910EF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Dopad na čisté mzdy zaměstnanců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149C10C-B899-4DCA-8AF1-FD6AA9E59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103120"/>
            <a:ext cx="10726615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zaměstnanci si v závislosti na hrubé mzdě polepší o stovky až tisíce korun měsíčně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odborníků změna pomůže spíše lidem s vyššími příjmy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bezmála 1/2 úspor ze schválené reformy poputuje nejbohatší 1/5 zaměstnanců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zaměstnanci s nižšími příjmy již dnes v mnoha případech daně vůbec neplatí</a:t>
            </a:r>
          </a:p>
        </p:txBody>
      </p:sp>
    </p:spTree>
    <p:extLst>
      <p:ext uri="{BB962C8B-B14F-4D97-AF65-F5344CB8AC3E}">
        <p14:creationId xmlns:p14="http://schemas.microsoft.com/office/powerpoint/2010/main" val="817397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FD272A-9804-40BB-8497-7943910EF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Dopad na veřejné rozpočty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149C10C-B899-4DCA-8AF1-FD6AA9E59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515600" cy="3931920"/>
          </a:xfrm>
        </p:spPr>
        <p:txBody>
          <a:bodyPr numCol="1"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příjmy státu se sníží o 88 miliard Kč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58,1 miliardy Kč má přijít státní rozpočet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7,8 miliardy Kč poklesnou příjmy krajů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22,1 miliardy Kč poklesnou příjmy obcí</a:t>
            </a:r>
          </a:p>
          <a:p>
            <a:pPr lvl="1"/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kraje a obce budou muset uspořit peníze → pravděpodobně budou muset omezit i klíčové investice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celkový dopad daňového balíčku na SR bude zhruba 130 miliard Kč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429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FD272A-9804-40BB-8497-7943910E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938" y="642594"/>
            <a:ext cx="10445262" cy="1371600"/>
          </a:xfrm>
        </p:spPr>
        <p:txBody>
          <a:bodyPr>
            <a:normAutofit/>
          </a:bodyPr>
          <a:lstStyle/>
          <a:p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Názory na zrušení superhrubé mzdy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149C10C-B899-4DCA-8AF1-FD6AA9E59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938" y="2103120"/>
            <a:ext cx="10925908" cy="3931920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superhrubá mzda se měla rušit jindy, teď jen zvyšuje zadlužení → rozhodovala politika</a:t>
            </a:r>
          </a:p>
          <a:p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„Zrušení superhrubé mzdy není přínosné, ČMKOS varovala, že v tomto rozpočtově náročném krizovém období je to hazard se státními financemi.“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Josef </a:t>
            </a:r>
            <a:r>
              <a:rPr 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Středula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předseda ČMKOS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„Když se spotřeba povzbuzuje tak, že dáváte daňovou úlevu lidem, kteří peníze neutratí, tak to není zrovna nejchytřejší.“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Miroslav Zámečník, ekonom a člen NERV</a:t>
            </a:r>
          </a:p>
          <a:p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„Daleko více by firmám pomohlo snížení daňových odvodů, které firmy platí za své zaměstnance.“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Helena Horská, hlavní ekonomka Raiffeisenbank</a:t>
            </a:r>
          </a:p>
        </p:txBody>
      </p:sp>
    </p:spTree>
    <p:extLst>
      <p:ext uri="{BB962C8B-B14F-4D97-AF65-F5344CB8AC3E}">
        <p14:creationId xmlns:p14="http://schemas.microsoft.com/office/powerpoint/2010/main" val="2796268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1385</TotalTime>
  <Words>828</Words>
  <Application>Microsoft Office PowerPoint</Application>
  <PresentationFormat>Širokoúhlá obrazovka</PresentationFormat>
  <Paragraphs>125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Calibri</vt:lpstr>
      <vt:lpstr>Garamond</vt:lpstr>
      <vt:lpstr>Times New Roman</vt:lpstr>
      <vt:lpstr>Savon</vt:lpstr>
      <vt:lpstr>dopady zrušení superhrubé mzdy</vt:lpstr>
      <vt:lpstr>Pojem superhrubá mzda </vt:lpstr>
      <vt:lpstr>Vývoj superhrubé mzdy</vt:lpstr>
      <vt:lpstr>Zrušení superhrubé mzdy</vt:lpstr>
      <vt:lpstr>Dopad na čisté mzdy zaměstnanců </vt:lpstr>
      <vt:lpstr>Prezentace aplikace PowerPoint</vt:lpstr>
      <vt:lpstr>Dopad na čisté mzdy zaměstnanců </vt:lpstr>
      <vt:lpstr>Dopad na veřejné rozpočty </vt:lpstr>
      <vt:lpstr>Názory na zrušení superhrubé mzdy</vt:lpstr>
      <vt:lpstr>Lepší způsoby k nakopnutí ekonomiky</vt:lpstr>
      <vt:lpstr>Shrnutí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AUTOMATIZOVANÉ Informační SYSTÉMY Pro Efektivní E-GOVERNMENT</dc:title>
  <dc:creator>kristyna.raczova7@gmail.com</dc:creator>
  <cp:lastModifiedBy>Kotlanova</cp:lastModifiedBy>
  <cp:revision>89</cp:revision>
  <dcterms:created xsi:type="dcterms:W3CDTF">2020-11-30T13:00:22Z</dcterms:created>
  <dcterms:modified xsi:type="dcterms:W3CDTF">2021-03-31T06:26:02Z</dcterms:modified>
</cp:coreProperties>
</file>