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51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5" r:id="rId9"/>
    <p:sldId id="262" r:id="rId10"/>
    <p:sldId id="268" r:id="rId11"/>
    <p:sldId id="270" r:id="rId12"/>
    <p:sldId id="263" r:id="rId13"/>
    <p:sldId id="271" r:id="rId14"/>
    <p:sldId id="274" r:id="rId15"/>
    <p:sldId id="275" r:id="rId16"/>
    <p:sldId id="264" r:id="rId17"/>
    <p:sldId id="273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E4E4"/>
    <a:srgbClr val="D5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64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09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84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33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68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0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80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04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73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56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43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717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21867F0-AABE-4F8D-A8FE-DB7FF07C6C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76768" y="1017652"/>
            <a:ext cx="6276125" cy="2074605"/>
          </a:xfrm>
        </p:spPr>
        <p:txBody>
          <a:bodyPr>
            <a:normAutofit/>
          </a:bodyPr>
          <a:lstStyle/>
          <a:p>
            <a:pPr algn="l"/>
            <a:r>
              <a:rPr lang="cs-CZ" sz="5500" dirty="0"/>
              <a:t>Reforma sociálního bydlení v ČR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94CCAF-2E2D-4AFE-B30D-520F1754A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99833" y="4087424"/>
            <a:ext cx="4385187" cy="2577553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Bc. Martina Ožanová, 43969</a:t>
            </a:r>
          </a:p>
          <a:p>
            <a:pPr algn="r"/>
            <a:endParaRPr lang="cs-CZ" sz="1600" dirty="0"/>
          </a:p>
          <a:p>
            <a:pPr algn="r"/>
            <a:endParaRPr lang="cs-CZ" sz="1800" dirty="0"/>
          </a:p>
          <a:p>
            <a:pPr algn="r"/>
            <a:r>
              <a:rPr lang="cs-CZ" dirty="0"/>
              <a:t>Hospodářská politika ČR</a:t>
            </a:r>
            <a:br>
              <a:rPr lang="cs-CZ" dirty="0"/>
            </a:br>
            <a:r>
              <a:rPr lang="cs-CZ" dirty="0"/>
              <a:t>LS 2020/2021</a:t>
            </a:r>
          </a:p>
        </p:txBody>
      </p:sp>
      <p:pic>
        <p:nvPicPr>
          <p:cNvPr id="4" name="Picture 3" descr="Barevné prostorové vykreslování trojúhelníků">
            <a:extLst>
              <a:ext uri="{FF2B5EF4-FFF2-40B4-BE49-F238E27FC236}">
                <a16:creationId xmlns:a16="http://schemas.microsoft.com/office/drawing/2014/main" id="{871A1031-8EAF-4BF1-8B9E-B0E7A9DA4A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434" r="29441"/>
          <a:stretch/>
        </p:blipFill>
        <p:spPr>
          <a:xfrm>
            <a:off x="2" y="732510"/>
            <a:ext cx="5333999" cy="6125491"/>
          </a:xfrm>
          <a:custGeom>
            <a:avLst/>
            <a:gdLst/>
            <a:ahLst/>
            <a:cxnLst/>
            <a:rect l="l" t="t" r="r" b="b"/>
            <a:pathLst>
              <a:path w="5333999" h="6125491">
                <a:moveTo>
                  <a:pt x="0" y="0"/>
                </a:moveTo>
                <a:lnTo>
                  <a:pt x="201347" y="12133"/>
                </a:lnTo>
                <a:cubicBezTo>
                  <a:pt x="834520" y="59989"/>
                  <a:pt x="1489622" y="165274"/>
                  <a:pt x="2149412" y="288819"/>
                </a:cubicBezTo>
                <a:cubicBezTo>
                  <a:pt x="4194087" y="671477"/>
                  <a:pt x="4738431" y="1884930"/>
                  <a:pt x="5125148" y="3309606"/>
                </a:cubicBezTo>
                <a:cubicBezTo>
                  <a:pt x="5383961" y="4263563"/>
                  <a:pt x="5599841" y="5130569"/>
                  <a:pt x="4496734" y="5829050"/>
                </a:cubicBezTo>
                <a:cubicBezTo>
                  <a:pt x="4342061" y="5927011"/>
                  <a:pt x="4177261" y="6012425"/>
                  <a:pt x="4005032" y="6088102"/>
                </a:cubicBezTo>
                <a:lnTo>
                  <a:pt x="3915032" y="6125491"/>
                </a:lnTo>
                <a:lnTo>
                  <a:pt x="0" y="6125491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EB7CBBE-178B-4DB3-AD92-DED458BAE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52425"/>
            <a:ext cx="5185830" cy="65055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2127215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4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1D7E7-B64C-4BCD-BBF0-7812A518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51" y="1696479"/>
            <a:ext cx="11302756" cy="455503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v ČR nyní neexistuje systémové řešení sociálního bydlení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sociální bydlení nabízeno formou různých sociálních služeb nestátních neziskových organizací a obcí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další podpora jen formou dávek sociální podpory bydlení</a:t>
            </a:r>
            <a:br>
              <a:rPr lang="cs-CZ" dirty="0">
                <a:solidFill>
                  <a:schemeClr val="bg1">
                    <a:alpha val="70000"/>
                  </a:schemeClr>
                </a:solidFill>
              </a:rPr>
            </a:br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(příspěvek na bydlení, doplatek na bydlení)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negativní externality sociálního a hospodářského vyloučení a nedostatku jeho prevence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27301A0D-3596-4EAE-9805-41A3F30A8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808" y="270198"/>
            <a:ext cx="10894383" cy="15240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Současný systém sociálního bydlení</a:t>
            </a:r>
          </a:p>
        </p:txBody>
      </p:sp>
    </p:spTree>
    <p:extLst>
      <p:ext uri="{BB962C8B-B14F-4D97-AF65-F5344CB8AC3E}">
        <p14:creationId xmlns:p14="http://schemas.microsoft.com/office/powerpoint/2010/main" val="3170691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4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C7864-3429-42F0-ACBA-CE7B37370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Koncepce sociálního bydlení ČR 2015-2025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03BF093-E445-44FA-82F5-45A74E8C1D27}"/>
              </a:ext>
            </a:extLst>
          </p:cNvPr>
          <p:cNvSpPr txBox="1"/>
          <p:nvPr/>
        </p:nvSpPr>
        <p:spPr>
          <a:xfrm>
            <a:off x="1700980" y="2641116"/>
            <a:ext cx="8790039" cy="2246769"/>
          </a:xfrm>
          <a:prstGeom prst="rect">
            <a:avLst/>
          </a:prstGeom>
          <a:solidFill>
            <a:schemeClr val="accent1">
              <a:alpha val="98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  <a:reflection stA="29000" endPos="46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i="1" dirty="0">
                <a:solidFill>
                  <a:schemeClr val="bg1">
                    <a:alpha val="70000"/>
                  </a:schemeClr>
                </a:solidFill>
              </a:rPr>
              <a:t>„</a:t>
            </a:r>
            <a:r>
              <a:rPr lang="cs-CZ" sz="2800" i="1" dirty="0">
                <a:solidFill>
                  <a:schemeClr val="bg1">
                    <a:alpha val="70000"/>
                  </a:schemeClr>
                </a:solidFill>
              </a:rPr>
              <a:t>Hlavní vizí sociálního bydlení je vytvoření nového systému, který bude navazovat na současný systém intervencí ze strany státu, krajů a obcí v oblasti bydlení, sociálních služeb a sociálních dávek“</a:t>
            </a:r>
          </a:p>
          <a:p>
            <a:pPr marL="0" indent="0" algn="ctr">
              <a:buNone/>
            </a:pPr>
            <a:r>
              <a:rPr lang="cs-CZ" sz="2800" dirty="0">
                <a:solidFill>
                  <a:schemeClr val="bg1">
                    <a:alpha val="70000"/>
                  </a:schemeClr>
                </a:solidFill>
              </a:rPr>
              <a:t>(MPSV, 2015, s. 116)</a:t>
            </a:r>
          </a:p>
        </p:txBody>
      </p:sp>
    </p:spTree>
    <p:extLst>
      <p:ext uri="{BB962C8B-B14F-4D97-AF65-F5344CB8AC3E}">
        <p14:creationId xmlns:p14="http://schemas.microsoft.com/office/powerpoint/2010/main" val="4065699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4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1D7E7-B64C-4BCD-BBF0-7812A518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7" y="1416560"/>
            <a:ext cx="11302756" cy="5171242"/>
          </a:xfrm>
        </p:spPr>
        <p:txBody>
          <a:bodyPr>
            <a:normAutofit fontScale="92500"/>
          </a:bodyPr>
          <a:lstStyle/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7 cílů: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legislativní příprava zajištění práva na sociální bydlení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podpora sociální práce na obcích související se systémem sociálního bydlení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provázání sociální práce s dalšími nástroji sociální a bytové politiky, které zajistí efektivní pomoc cílové skupině sociálního bydlení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úprava dávkové podpory zaměřené na bydlení v souladu se zákonem o sociálním bydlení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úprava standardů pro sociální bydlení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zvýšení a rozšíření účinnosti investiční i neinvestiční podpory sociálního bydlení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zajištění evaluace a aktualizace koncepce sociálního bydlení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27301A0D-3596-4EAE-9805-41A3F30A8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808" y="270198"/>
            <a:ext cx="10894383" cy="15240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Koncepce sociálního bydlení ČR 2015-2025</a:t>
            </a:r>
          </a:p>
        </p:txBody>
      </p:sp>
    </p:spTree>
    <p:extLst>
      <p:ext uri="{BB962C8B-B14F-4D97-AF65-F5344CB8AC3E}">
        <p14:creationId xmlns:p14="http://schemas.microsoft.com/office/powerpoint/2010/main" val="2697713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4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1D7E7-B64C-4BCD-BBF0-7812A518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7" y="1416560"/>
            <a:ext cx="11302756" cy="517124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základem je přijetí zákona o sociálním bydlení</a:t>
            </a:r>
          </a:p>
          <a:p>
            <a:pPr lvl="1"/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definování sociálního bydlení, forem sociálního bytu a oprávněných osob</a:t>
            </a:r>
          </a:p>
          <a:p>
            <a:pPr lvl="1"/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rozdělení povinností mezi stát, obce a další oprávněné osoby</a:t>
            </a:r>
          </a:p>
          <a:p>
            <a:pPr lvl="1"/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zajištění udržitelnosti financování celého systému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v současné době je obcím zajišťován dotační podpora pořizování, výstavby a rekonstrukce sociálního bytového fondu</a:t>
            </a:r>
          </a:p>
          <a:p>
            <a:pPr lvl="1"/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dotační titul spuštěn na jaře 2019</a:t>
            </a:r>
          </a:p>
          <a:p>
            <a:pPr lvl="1"/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zabývá se jen investicemi do bytového fondu a nikoliv nezbytnou podporou sociální práce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27301A0D-3596-4EAE-9805-41A3F30A8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808" y="270198"/>
            <a:ext cx="10894383" cy="15240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Připravovaná reforma sociálního bydlení</a:t>
            </a:r>
          </a:p>
        </p:txBody>
      </p:sp>
    </p:spTree>
    <p:extLst>
      <p:ext uri="{BB962C8B-B14F-4D97-AF65-F5344CB8AC3E}">
        <p14:creationId xmlns:p14="http://schemas.microsoft.com/office/powerpoint/2010/main" val="4216204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4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1D7E7-B64C-4BCD-BBF0-7812A518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7" y="1416560"/>
            <a:ext cx="11302756" cy="517124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nutné projevení svobodné vůle občana – podání žádosti na úřadu práce v obci s rozšířenou působností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majetkový a příjmový test a individuální sociální šetření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(ne)vydání osvědčení o nároku na pomoc v systému sociálního bydlení (možné odvolání k MPSV)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žádoucí čekací lhůta pro poskytnutí pomoci do šesti měsíců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celý systém spravován obcemi a výše povinného počtu nabízených bytů bude stanovena zákonem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27301A0D-3596-4EAE-9805-41A3F30A8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808" y="270198"/>
            <a:ext cx="10894383" cy="15240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Zamýšlená podoba sociálního bydlení</a:t>
            </a:r>
          </a:p>
        </p:txBody>
      </p:sp>
    </p:spTree>
    <p:extLst>
      <p:ext uri="{BB962C8B-B14F-4D97-AF65-F5344CB8AC3E}">
        <p14:creationId xmlns:p14="http://schemas.microsoft.com/office/powerpoint/2010/main" val="815930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4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1D7E7-B64C-4BCD-BBF0-7812A518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51" y="1696478"/>
            <a:ext cx="11302756" cy="502084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komplexní systémové řešení sociálního bydlení má mnoho výhod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kompletní realizace je ale velmi časově i finančně náročná</a:t>
            </a:r>
          </a:p>
          <a:p>
            <a:pPr lvl="1"/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náročná realizace v nejmenších obcích (je vhodné stanovit výjimky)</a:t>
            </a:r>
          </a:p>
          <a:p>
            <a:pPr lvl="1"/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dotační programy na výstavbu se ukázaly jako nevhodné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veškerá agenda připadne na obce = další administrativní zátěž (problém především u malých obcí)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vzhledem ke </a:t>
            </a:r>
            <a:r>
              <a:rPr lang="cs-CZ" dirty="0" err="1">
                <a:solidFill>
                  <a:schemeClr val="bg1">
                    <a:alpha val="70000"/>
                  </a:schemeClr>
                </a:solidFill>
              </a:rPr>
              <a:t>koronavirové</a:t>
            </a:r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 krizi lze očekávat zpoždění plnění všech cílů a celého systému</a:t>
            </a:r>
          </a:p>
          <a:p>
            <a:endParaRPr lang="cs-CZ" dirty="0">
              <a:solidFill>
                <a:schemeClr val="bg1">
                  <a:alpha val="70000"/>
                </a:schemeClr>
              </a:solidFill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27301A0D-3596-4EAE-9805-41A3F30A8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808" y="270198"/>
            <a:ext cx="10894383" cy="15240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Závěr</a:t>
            </a:r>
          </a:p>
        </p:txBody>
      </p:sp>
    </p:spTree>
    <p:extLst>
      <p:ext uri="{BB962C8B-B14F-4D97-AF65-F5344CB8AC3E}">
        <p14:creationId xmlns:p14="http://schemas.microsoft.com/office/powerpoint/2010/main" val="2471268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4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C7864-3429-42F0-ACBA-CE7B3737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28953"/>
            <a:ext cx="10668000" cy="15240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Seznam použité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1D7E7-B64C-4BCD-BBF0-7812A518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59524"/>
            <a:ext cx="10668000" cy="5064368"/>
          </a:xfrm>
        </p:spPr>
        <p:txBody>
          <a:bodyPr>
            <a:normAutofit/>
          </a:bodyPr>
          <a:lstStyle/>
          <a:p>
            <a:pPr marL="447675" indent="-447675" algn="just">
              <a:buNone/>
            </a:pPr>
            <a:r>
              <a:rPr lang="cs-CZ" sz="1600" dirty="0">
                <a:solidFill>
                  <a:schemeClr val="bg1">
                    <a:alpha val="70000"/>
                  </a:schemeClr>
                </a:solidFill>
              </a:rPr>
              <a:t>[1] 	BOHUSLAVOVÁ, R., 2019.  Vládní dotace na sociální byty jsou debakl. Jsou tak přísné, že na ně obce kašlou. </a:t>
            </a:r>
            <a:r>
              <a:rPr lang="cs-CZ" sz="1600" i="1" dirty="0">
                <a:solidFill>
                  <a:schemeClr val="bg1">
                    <a:alpha val="70000"/>
                  </a:schemeClr>
                </a:solidFill>
              </a:rPr>
              <a:t>Novinky.cz </a:t>
            </a:r>
            <a:r>
              <a:rPr lang="cs-CZ" sz="1600" dirty="0">
                <a:solidFill>
                  <a:schemeClr val="bg1">
                    <a:alpha val="70000"/>
                  </a:schemeClr>
                </a:solidFill>
              </a:rPr>
              <a:t>[online]. 20 října 2019 [vid. 1. března 2021]. Dostupné z: https://www.novinky.cz/domaci/clanek/vladni-dotace-na-socialni-byty-jsou-debakl-jsou-tak-prisne-ze-na-ne-obce-kaslou-40300523</a:t>
            </a:r>
          </a:p>
          <a:p>
            <a:pPr marL="447675" indent="-447675" algn="just">
              <a:buNone/>
            </a:pPr>
            <a:r>
              <a:rPr lang="cs-CZ" sz="1600" dirty="0">
                <a:solidFill>
                  <a:schemeClr val="bg1">
                    <a:alpha val="70000"/>
                  </a:schemeClr>
                </a:solidFill>
              </a:rPr>
              <a:t>[2]	KLIKOVÁ, CH. a I. KOTLÁN, 2012. </a:t>
            </a:r>
            <a:r>
              <a:rPr lang="cs-CZ" sz="1600" i="1" dirty="0">
                <a:solidFill>
                  <a:schemeClr val="bg1">
                    <a:alpha val="70000"/>
                  </a:schemeClr>
                </a:solidFill>
              </a:rPr>
              <a:t>Hospodářská politika</a:t>
            </a:r>
            <a:r>
              <a:rPr lang="cs-CZ" sz="1600" dirty="0">
                <a:solidFill>
                  <a:schemeClr val="bg1">
                    <a:alpha val="70000"/>
                  </a:schemeClr>
                </a:solidFill>
              </a:rPr>
              <a:t>. 3. vyd. Ostrava: Sokrates. ISBN: 978-80-86572-76-5.</a:t>
            </a:r>
          </a:p>
          <a:p>
            <a:pPr marL="447675" indent="-447675" algn="just">
              <a:buNone/>
            </a:pPr>
            <a:r>
              <a:rPr lang="cs-CZ" sz="1600" dirty="0">
                <a:solidFill>
                  <a:schemeClr val="bg1">
                    <a:alpha val="70000"/>
                  </a:schemeClr>
                </a:solidFill>
              </a:rPr>
              <a:t>[3]	KREBS, V. a kol., 2015. Sociální politika. 6. vyd. Praha: </a:t>
            </a:r>
            <a:r>
              <a:rPr lang="cs-CZ" sz="1600" dirty="0" err="1">
                <a:solidFill>
                  <a:schemeClr val="bg1">
                    <a:alpha val="70000"/>
                  </a:schemeClr>
                </a:solidFill>
              </a:rPr>
              <a:t>Wolters</a:t>
            </a:r>
            <a:r>
              <a:rPr lang="cs-CZ" sz="1600" dirty="0">
                <a:solidFill>
                  <a:schemeClr val="bg1">
                    <a:alpha val="70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bg1">
                    <a:alpha val="70000"/>
                  </a:schemeClr>
                </a:solidFill>
              </a:rPr>
              <a:t>Kluwer</a:t>
            </a:r>
            <a:r>
              <a:rPr lang="cs-CZ" sz="1600" dirty="0">
                <a:solidFill>
                  <a:schemeClr val="bg1">
                    <a:alpha val="70000"/>
                  </a:schemeClr>
                </a:solidFill>
              </a:rPr>
              <a:t>. ISBN 978-80-7478-921-2.</a:t>
            </a:r>
          </a:p>
          <a:p>
            <a:pPr marL="447675" indent="-447675" algn="just">
              <a:buNone/>
            </a:pPr>
            <a:r>
              <a:rPr lang="cs-CZ" sz="1600" dirty="0">
                <a:solidFill>
                  <a:schemeClr val="bg1">
                    <a:alpha val="70000"/>
                  </a:schemeClr>
                </a:solidFill>
              </a:rPr>
              <a:t>[4]	MPSV ČR, 2015. Koncepce sociálního bydlení České republiky 2015-2025 [online]. Praha: Ministerstvo práce a sociálních věcí ČR [vid. 15. ledna 2021]. Dostupné z: https://www.mpsv.cz/documents/20142/225517/Koncepce_socialniho_bydleni_CR_2015-2025.pdf/4f243307-649b-ecf3-a191-3d89d33717c4</a:t>
            </a:r>
          </a:p>
          <a:p>
            <a:pPr marL="447675" indent="-447675" algn="just">
              <a:buNone/>
            </a:pPr>
            <a:r>
              <a:rPr lang="cs-CZ" sz="1600" dirty="0">
                <a:solidFill>
                  <a:schemeClr val="bg1">
                    <a:alpha val="70000"/>
                  </a:schemeClr>
                </a:solidFill>
              </a:rPr>
              <a:t>[5]	MPSV ČR, 2019. </a:t>
            </a:r>
            <a:r>
              <a:rPr lang="cs-CZ" sz="1600" i="1" dirty="0">
                <a:solidFill>
                  <a:schemeClr val="bg1">
                    <a:alpha val="70000"/>
                  </a:schemeClr>
                </a:solidFill>
              </a:rPr>
              <a:t>Zákon o sociálním bydlení </a:t>
            </a:r>
            <a:r>
              <a:rPr lang="cs-CZ" sz="1600" dirty="0">
                <a:solidFill>
                  <a:schemeClr val="bg1">
                    <a:alpha val="70000"/>
                  </a:schemeClr>
                </a:solidFill>
              </a:rPr>
              <a:t>[online]. [vid. 26. února 2021]. Dostupné z: http://socialnibydleni.mpsv.cz/cs/co-je-socialni-bydleni/zakladni-informace-o-sb/zakon-o-sb</a:t>
            </a:r>
          </a:p>
          <a:p>
            <a:pPr marL="447675" indent="-447675" algn="just">
              <a:buNone/>
            </a:pPr>
            <a:r>
              <a:rPr lang="cs-CZ" sz="1600" dirty="0">
                <a:solidFill>
                  <a:schemeClr val="bg1">
                    <a:alpha val="70000"/>
                  </a:schemeClr>
                </a:solidFill>
              </a:rPr>
              <a:t>[6]	POLÁKOVÁ, O. a kol., 2006 </a:t>
            </a:r>
            <a:r>
              <a:rPr lang="cs-CZ" sz="1600" i="1" dirty="0">
                <a:solidFill>
                  <a:schemeClr val="bg1">
                    <a:alpha val="70000"/>
                  </a:schemeClr>
                </a:solidFill>
              </a:rPr>
              <a:t>Bydlení a bytová politika</a:t>
            </a:r>
            <a:r>
              <a:rPr lang="cs-CZ" sz="1600" dirty="0">
                <a:solidFill>
                  <a:schemeClr val="bg1">
                    <a:alpha val="70000"/>
                  </a:schemeClr>
                </a:solidFill>
              </a:rPr>
              <a:t>. Praha: </a:t>
            </a:r>
            <a:r>
              <a:rPr lang="cs-CZ" sz="1600" dirty="0" err="1">
                <a:solidFill>
                  <a:schemeClr val="bg1">
                    <a:alpha val="70000"/>
                  </a:schemeClr>
                </a:solidFill>
              </a:rPr>
              <a:t>Ekopress</a:t>
            </a:r>
            <a:r>
              <a:rPr lang="cs-CZ" sz="1600" dirty="0">
                <a:solidFill>
                  <a:schemeClr val="bg1">
                    <a:alpha val="70000"/>
                  </a:schemeClr>
                </a:solidFill>
              </a:rPr>
              <a:t>. ISBN 80-86929-03-5.</a:t>
            </a:r>
          </a:p>
          <a:p>
            <a:pPr marL="447675" indent="-447675">
              <a:buNone/>
            </a:pPr>
            <a:endParaRPr lang="cs-CZ" sz="1600" dirty="0">
              <a:solidFill>
                <a:schemeClr val="bg1"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133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21867F0-AABE-4F8D-A8FE-DB7FF07C6C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7639" y="1143000"/>
            <a:ext cx="6711820" cy="457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5400" dirty="0"/>
              <a:t>Děkuji za pozornost.</a:t>
            </a:r>
            <a:endParaRPr lang="en-US" sz="5400" dirty="0"/>
          </a:p>
        </p:txBody>
      </p:sp>
      <p:pic>
        <p:nvPicPr>
          <p:cNvPr id="4" name="Picture 3" descr="Barevné prostorové vykreslování trojúhelníků">
            <a:extLst>
              <a:ext uri="{FF2B5EF4-FFF2-40B4-BE49-F238E27FC236}">
                <a16:creationId xmlns:a16="http://schemas.microsoft.com/office/drawing/2014/main" id="{871A1031-8EAF-4BF1-8B9E-B0E7A9DA4A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88" r="33810"/>
          <a:stretch/>
        </p:blipFill>
        <p:spPr>
          <a:xfrm>
            <a:off x="7608055" y="10"/>
            <a:ext cx="4583947" cy="6131661"/>
          </a:xfrm>
          <a:custGeom>
            <a:avLst/>
            <a:gdLst/>
            <a:ahLst/>
            <a:cxnLst/>
            <a:rect l="l" t="t" r="r" b="b"/>
            <a:pathLst>
              <a:path w="4583947" h="6131671">
                <a:moveTo>
                  <a:pt x="1303111" y="0"/>
                </a:moveTo>
                <a:lnTo>
                  <a:pt x="4583947" y="0"/>
                </a:lnTo>
                <a:lnTo>
                  <a:pt x="4583947" y="4228311"/>
                </a:lnTo>
                <a:lnTo>
                  <a:pt x="4541880" y="4258857"/>
                </a:lnTo>
                <a:cubicBezTo>
                  <a:pt x="4395640" y="4361102"/>
                  <a:pt x="4254236" y="4453840"/>
                  <a:pt x="4128523" y="4540543"/>
                </a:cubicBezTo>
                <a:cubicBezTo>
                  <a:pt x="3416510" y="5032410"/>
                  <a:pt x="2702940" y="5523262"/>
                  <a:pt x="1946719" y="5933430"/>
                </a:cubicBezTo>
                <a:cubicBezTo>
                  <a:pt x="1506382" y="6172525"/>
                  <a:pt x="872113" y="6310628"/>
                  <a:pt x="393090" y="5653230"/>
                </a:cubicBezTo>
                <a:cubicBezTo>
                  <a:pt x="73281" y="5214029"/>
                  <a:pt x="-2478" y="4628756"/>
                  <a:pt x="62" y="4146595"/>
                </a:cubicBezTo>
                <a:cubicBezTo>
                  <a:pt x="8670" y="2518973"/>
                  <a:pt x="544344" y="1015353"/>
                  <a:pt x="1277882" y="32051"/>
                </a:cubicBezTo>
                <a:close/>
              </a:path>
            </a:pathLst>
          </a:custGeom>
        </p:spPr>
      </p:pic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B423BB46-9386-40B6-B6A8-70CDDE7341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9075" y="16663"/>
            <a:ext cx="4352924" cy="6092804"/>
          </a:xfrm>
          <a:custGeom>
            <a:avLst/>
            <a:gdLst>
              <a:gd name="connsiteX0" fmla="*/ 520805 w 4496214"/>
              <a:gd name="connsiteY0" fmla="*/ 0 h 4712444"/>
              <a:gd name="connsiteX1" fmla="*/ 4496214 w 4496214"/>
              <a:gd name="connsiteY1" fmla="*/ 0 h 4712444"/>
              <a:gd name="connsiteX2" fmla="*/ 4496214 w 4496214"/>
              <a:gd name="connsiteY2" fmla="*/ 2870874 h 4712444"/>
              <a:gd name="connsiteX3" fmla="*/ 4327504 w 4496214"/>
              <a:gd name="connsiteY3" fmla="*/ 2986301 h 4712444"/>
              <a:gd name="connsiteX4" fmla="*/ 4128523 w 4496214"/>
              <a:gd name="connsiteY4" fmla="*/ 3121316 h 4712444"/>
              <a:gd name="connsiteX5" fmla="*/ 1946719 w 4496214"/>
              <a:gd name="connsiteY5" fmla="*/ 4514203 h 4712444"/>
              <a:gd name="connsiteX6" fmla="*/ 393090 w 4496214"/>
              <a:gd name="connsiteY6" fmla="*/ 4234003 h 4712444"/>
              <a:gd name="connsiteX7" fmla="*/ 62 w 4496214"/>
              <a:gd name="connsiteY7" fmla="*/ 2727368 h 4712444"/>
              <a:gd name="connsiteX8" fmla="*/ 513680 w 4496214"/>
              <a:gd name="connsiteY8" fmla="*/ 17175 h 4712444"/>
              <a:gd name="connsiteX0" fmla="*/ 4496214 w 4496214"/>
              <a:gd name="connsiteY0" fmla="*/ 0 h 4712444"/>
              <a:gd name="connsiteX1" fmla="*/ 4496214 w 4496214"/>
              <a:gd name="connsiteY1" fmla="*/ 2870874 h 4712444"/>
              <a:gd name="connsiteX2" fmla="*/ 4327504 w 4496214"/>
              <a:gd name="connsiteY2" fmla="*/ 2986301 h 4712444"/>
              <a:gd name="connsiteX3" fmla="*/ 4128523 w 4496214"/>
              <a:gd name="connsiteY3" fmla="*/ 3121316 h 4712444"/>
              <a:gd name="connsiteX4" fmla="*/ 1946719 w 4496214"/>
              <a:gd name="connsiteY4" fmla="*/ 4514203 h 4712444"/>
              <a:gd name="connsiteX5" fmla="*/ 393090 w 4496214"/>
              <a:gd name="connsiteY5" fmla="*/ 4234003 h 4712444"/>
              <a:gd name="connsiteX6" fmla="*/ 62 w 4496214"/>
              <a:gd name="connsiteY6" fmla="*/ 2727368 h 4712444"/>
              <a:gd name="connsiteX7" fmla="*/ 513680 w 4496214"/>
              <a:gd name="connsiteY7" fmla="*/ 17175 h 4712444"/>
              <a:gd name="connsiteX8" fmla="*/ 610729 w 4496214"/>
              <a:gd name="connsiteY8" fmla="*/ 94249 h 4712444"/>
              <a:gd name="connsiteX0" fmla="*/ 4496214 w 4496214"/>
              <a:gd name="connsiteY0" fmla="*/ 2853983 h 4695553"/>
              <a:gd name="connsiteX1" fmla="*/ 4327504 w 4496214"/>
              <a:gd name="connsiteY1" fmla="*/ 2969410 h 4695553"/>
              <a:gd name="connsiteX2" fmla="*/ 4128523 w 4496214"/>
              <a:gd name="connsiteY2" fmla="*/ 3104425 h 4695553"/>
              <a:gd name="connsiteX3" fmla="*/ 1946719 w 4496214"/>
              <a:gd name="connsiteY3" fmla="*/ 4497312 h 4695553"/>
              <a:gd name="connsiteX4" fmla="*/ 393090 w 4496214"/>
              <a:gd name="connsiteY4" fmla="*/ 4217112 h 4695553"/>
              <a:gd name="connsiteX5" fmla="*/ 62 w 4496214"/>
              <a:gd name="connsiteY5" fmla="*/ 2710477 h 4695553"/>
              <a:gd name="connsiteX6" fmla="*/ 513680 w 4496214"/>
              <a:gd name="connsiteY6" fmla="*/ 284 h 4695553"/>
              <a:gd name="connsiteX7" fmla="*/ 610729 w 4496214"/>
              <a:gd name="connsiteY7" fmla="*/ 77358 h 4695553"/>
              <a:gd name="connsiteX0" fmla="*/ 4496214 w 4496214"/>
              <a:gd name="connsiteY0" fmla="*/ 2853699 h 4695269"/>
              <a:gd name="connsiteX1" fmla="*/ 4327504 w 4496214"/>
              <a:gd name="connsiteY1" fmla="*/ 2969126 h 4695269"/>
              <a:gd name="connsiteX2" fmla="*/ 4128523 w 4496214"/>
              <a:gd name="connsiteY2" fmla="*/ 3104141 h 4695269"/>
              <a:gd name="connsiteX3" fmla="*/ 1946719 w 4496214"/>
              <a:gd name="connsiteY3" fmla="*/ 4497028 h 4695269"/>
              <a:gd name="connsiteX4" fmla="*/ 393090 w 4496214"/>
              <a:gd name="connsiteY4" fmla="*/ 4216828 h 4695269"/>
              <a:gd name="connsiteX5" fmla="*/ 62 w 4496214"/>
              <a:gd name="connsiteY5" fmla="*/ 2710193 h 4695269"/>
              <a:gd name="connsiteX6" fmla="*/ 513680 w 4496214"/>
              <a:gd name="connsiteY6" fmla="*/ 0 h 4695269"/>
              <a:gd name="connsiteX0" fmla="*/ 4496214 w 4496214"/>
              <a:gd name="connsiteY0" fmla="*/ 2853699 h 4650427"/>
              <a:gd name="connsiteX1" fmla="*/ 4327504 w 4496214"/>
              <a:gd name="connsiteY1" fmla="*/ 2969126 h 4650427"/>
              <a:gd name="connsiteX2" fmla="*/ 4128523 w 4496214"/>
              <a:gd name="connsiteY2" fmla="*/ 3104141 h 4650427"/>
              <a:gd name="connsiteX3" fmla="*/ 3578025 w 4496214"/>
              <a:gd name="connsiteY3" fmla="*/ 3466740 h 4650427"/>
              <a:gd name="connsiteX4" fmla="*/ 1946719 w 4496214"/>
              <a:gd name="connsiteY4" fmla="*/ 4497028 h 4650427"/>
              <a:gd name="connsiteX5" fmla="*/ 393090 w 4496214"/>
              <a:gd name="connsiteY5" fmla="*/ 4216828 h 4650427"/>
              <a:gd name="connsiteX6" fmla="*/ 62 w 4496214"/>
              <a:gd name="connsiteY6" fmla="*/ 2710193 h 4650427"/>
              <a:gd name="connsiteX7" fmla="*/ 513680 w 4496214"/>
              <a:gd name="connsiteY7" fmla="*/ 0 h 4650427"/>
              <a:gd name="connsiteX0" fmla="*/ 4496214 w 4496214"/>
              <a:gd name="connsiteY0" fmla="*/ 2853699 h 4650427"/>
              <a:gd name="connsiteX1" fmla="*/ 4327504 w 4496214"/>
              <a:gd name="connsiteY1" fmla="*/ 2969126 h 4650427"/>
              <a:gd name="connsiteX2" fmla="*/ 4128523 w 4496214"/>
              <a:gd name="connsiteY2" fmla="*/ 3104141 h 4650427"/>
              <a:gd name="connsiteX3" fmla="*/ 3578025 w 4496214"/>
              <a:gd name="connsiteY3" fmla="*/ 3466740 h 4650427"/>
              <a:gd name="connsiteX4" fmla="*/ 1946719 w 4496214"/>
              <a:gd name="connsiteY4" fmla="*/ 4497028 h 4650427"/>
              <a:gd name="connsiteX5" fmla="*/ 393090 w 4496214"/>
              <a:gd name="connsiteY5" fmla="*/ 4216828 h 4650427"/>
              <a:gd name="connsiteX6" fmla="*/ 62 w 4496214"/>
              <a:gd name="connsiteY6" fmla="*/ 2710193 h 4650427"/>
              <a:gd name="connsiteX7" fmla="*/ 513680 w 4496214"/>
              <a:gd name="connsiteY7" fmla="*/ 0 h 4650427"/>
              <a:gd name="connsiteX0" fmla="*/ 4496214 w 4496214"/>
              <a:gd name="connsiteY0" fmla="*/ 2853699 h 4650427"/>
              <a:gd name="connsiteX1" fmla="*/ 4327504 w 4496214"/>
              <a:gd name="connsiteY1" fmla="*/ 2969126 h 4650427"/>
              <a:gd name="connsiteX2" fmla="*/ 3578025 w 4496214"/>
              <a:gd name="connsiteY2" fmla="*/ 3466740 h 4650427"/>
              <a:gd name="connsiteX3" fmla="*/ 1946719 w 4496214"/>
              <a:gd name="connsiteY3" fmla="*/ 4497028 h 4650427"/>
              <a:gd name="connsiteX4" fmla="*/ 393090 w 4496214"/>
              <a:gd name="connsiteY4" fmla="*/ 4216828 h 4650427"/>
              <a:gd name="connsiteX5" fmla="*/ 62 w 4496214"/>
              <a:gd name="connsiteY5" fmla="*/ 2710193 h 4650427"/>
              <a:gd name="connsiteX6" fmla="*/ 513680 w 4496214"/>
              <a:gd name="connsiteY6" fmla="*/ 0 h 4650427"/>
              <a:gd name="connsiteX0" fmla="*/ 4496214 w 4496214"/>
              <a:gd name="connsiteY0" fmla="*/ 2853699 h 4650427"/>
              <a:gd name="connsiteX1" fmla="*/ 3578025 w 4496214"/>
              <a:gd name="connsiteY1" fmla="*/ 3466740 h 4650427"/>
              <a:gd name="connsiteX2" fmla="*/ 1946719 w 4496214"/>
              <a:gd name="connsiteY2" fmla="*/ 4497028 h 4650427"/>
              <a:gd name="connsiteX3" fmla="*/ 393090 w 4496214"/>
              <a:gd name="connsiteY3" fmla="*/ 4216828 h 4650427"/>
              <a:gd name="connsiteX4" fmla="*/ 62 w 4496214"/>
              <a:gd name="connsiteY4" fmla="*/ 2710193 h 4650427"/>
              <a:gd name="connsiteX5" fmla="*/ 513680 w 4496214"/>
              <a:gd name="connsiteY5" fmla="*/ 0 h 4650427"/>
              <a:gd name="connsiteX0" fmla="*/ 3578025 w 3578025"/>
              <a:gd name="connsiteY0" fmla="*/ 3466740 h 4650427"/>
              <a:gd name="connsiteX1" fmla="*/ 1946719 w 3578025"/>
              <a:gd name="connsiteY1" fmla="*/ 4497028 h 4650427"/>
              <a:gd name="connsiteX2" fmla="*/ 393090 w 3578025"/>
              <a:gd name="connsiteY2" fmla="*/ 4216828 h 4650427"/>
              <a:gd name="connsiteX3" fmla="*/ 62 w 3578025"/>
              <a:gd name="connsiteY3" fmla="*/ 2710193 h 4650427"/>
              <a:gd name="connsiteX4" fmla="*/ 513680 w 3578025"/>
              <a:gd name="connsiteY4" fmla="*/ 0 h 4650427"/>
              <a:gd name="connsiteX0" fmla="*/ 3578025 w 3578025"/>
              <a:gd name="connsiteY0" fmla="*/ 3466740 h 4705670"/>
              <a:gd name="connsiteX1" fmla="*/ 1946719 w 3578025"/>
              <a:gd name="connsiteY1" fmla="*/ 4497028 h 4705670"/>
              <a:gd name="connsiteX2" fmla="*/ 393090 w 3578025"/>
              <a:gd name="connsiteY2" fmla="*/ 4216828 h 4705670"/>
              <a:gd name="connsiteX3" fmla="*/ 62 w 3578025"/>
              <a:gd name="connsiteY3" fmla="*/ 2710193 h 4705670"/>
              <a:gd name="connsiteX4" fmla="*/ 513680 w 3578025"/>
              <a:gd name="connsiteY4" fmla="*/ 0 h 4705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8025" h="4705670">
                <a:moveTo>
                  <a:pt x="3578025" y="3466740"/>
                </a:moveTo>
                <a:cubicBezTo>
                  <a:pt x="3034256" y="3810169"/>
                  <a:pt x="2520630" y="4206761"/>
                  <a:pt x="1946719" y="4497028"/>
                </a:cubicBezTo>
                <a:cubicBezTo>
                  <a:pt x="1423184" y="4761816"/>
                  <a:pt x="872113" y="4874226"/>
                  <a:pt x="393090" y="4216828"/>
                </a:cubicBezTo>
                <a:cubicBezTo>
                  <a:pt x="73281" y="3777627"/>
                  <a:pt x="-2478" y="3192354"/>
                  <a:pt x="62" y="2710193"/>
                </a:cubicBezTo>
                <a:cubicBezTo>
                  <a:pt x="5227" y="1733619"/>
                  <a:pt x="200135" y="801687"/>
                  <a:pt x="513680" y="0"/>
                </a:cubicBez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1275402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4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C7864-3429-42F0-ACBA-CE7B37370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1D7E7-B64C-4BCD-BBF0-7812A518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10668000" cy="40233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Sociální politika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Bydlení (specifika bydlení a typy bydlení)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Sociální bydlení 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Reforma sociálního bydlení dle Koncepce sociálního bydlení</a:t>
            </a:r>
          </a:p>
        </p:txBody>
      </p:sp>
    </p:spTree>
    <p:extLst>
      <p:ext uri="{BB962C8B-B14F-4D97-AF65-F5344CB8AC3E}">
        <p14:creationId xmlns:p14="http://schemas.microsoft.com/office/powerpoint/2010/main" val="3771793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4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C7864-3429-42F0-ACBA-CE7B37370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Sociální politika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15B04A9-F1E4-4033-BA31-7679DBCD71CF}"/>
              </a:ext>
            </a:extLst>
          </p:cNvPr>
          <p:cNvSpPr txBox="1"/>
          <p:nvPr/>
        </p:nvSpPr>
        <p:spPr>
          <a:xfrm>
            <a:off x="1700980" y="2325232"/>
            <a:ext cx="8790039" cy="2246769"/>
          </a:xfrm>
          <a:prstGeom prst="rect">
            <a:avLst/>
          </a:prstGeom>
          <a:solidFill>
            <a:schemeClr val="accent1">
              <a:alpha val="98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  <a:reflection stA="29000" endPos="46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cs-CZ" sz="2400" i="1" dirty="0">
                <a:solidFill>
                  <a:schemeClr val="bg1">
                    <a:alpha val="70000"/>
                  </a:schemeClr>
                </a:solidFill>
              </a:rPr>
              <a:t>„</a:t>
            </a:r>
            <a:r>
              <a:rPr lang="cs-CZ" sz="2800" i="1" dirty="0">
                <a:solidFill>
                  <a:schemeClr val="bg1">
                    <a:alpha val="70000"/>
                  </a:schemeClr>
                </a:solidFill>
              </a:rPr>
              <a:t>Soubor opatření, která směřují ke zlepšení základních životních podmínek obyvatelstva a k zabezpečení sociálního smíru v rámci daných hospodářských a politických možností dané země.“</a:t>
            </a:r>
          </a:p>
          <a:p>
            <a:pPr marL="0" indent="0" algn="ctr">
              <a:buNone/>
            </a:pPr>
            <a:r>
              <a:rPr lang="cs-CZ" sz="2800" dirty="0">
                <a:solidFill>
                  <a:schemeClr val="bg1">
                    <a:alpha val="70000"/>
                  </a:schemeClr>
                </a:solidFill>
              </a:rPr>
              <a:t>(Kliková a Kotlán, 2012, s. 206)</a:t>
            </a:r>
          </a:p>
        </p:txBody>
      </p:sp>
    </p:spTree>
    <p:extLst>
      <p:ext uri="{BB962C8B-B14F-4D97-AF65-F5344CB8AC3E}">
        <p14:creationId xmlns:p14="http://schemas.microsoft.com/office/powerpoint/2010/main" val="4019728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4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C7864-3429-42F0-ACBA-CE7B37370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Sociální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1D7E7-B64C-4BCD-BBF0-7812A518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61556"/>
            <a:ext cx="10668000" cy="453874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sociální politika je jednou z forem hospodářské politiky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hospodářská politika svými opatřeními zajišťuje ekonomickou bází sociální politiky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sociální politika ovlivňuje hospodářskou politiku úrovní pracovní síly, stanovením podmínek odvodů na pojištění a přiznávání sociálních dávek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zasahuje do mnoha oblastí lidského života</a:t>
            </a:r>
          </a:p>
        </p:txBody>
      </p:sp>
    </p:spTree>
    <p:extLst>
      <p:ext uri="{BB962C8B-B14F-4D97-AF65-F5344CB8AC3E}">
        <p14:creationId xmlns:p14="http://schemas.microsoft.com/office/powerpoint/2010/main" val="677831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4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C7864-3429-42F0-ACBA-CE7B37370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Bydlení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03BF093-E445-44FA-82F5-45A74E8C1D27}"/>
              </a:ext>
            </a:extLst>
          </p:cNvPr>
          <p:cNvSpPr txBox="1"/>
          <p:nvPr/>
        </p:nvSpPr>
        <p:spPr>
          <a:xfrm>
            <a:off x="1700980" y="2325232"/>
            <a:ext cx="8790039" cy="2246769"/>
          </a:xfrm>
          <a:prstGeom prst="rect">
            <a:avLst/>
          </a:prstGeom>
          <a:solidFill>
            <a:schemeClr val="accent1">
              <a:alpha val="98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  <a:reflection stA="29000" endPos="46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cs-CZ" sz="2400" i="1" dirty="0">
                <a:solidFill>
                  <a:schemeClr val="bg1">
                    <a:alpha val="70000"/>
                  </a:schemeClr>
                </a:solidFill>
              </a:rPr>
              <a:t>„</a:t>
            </a:r>
            <a:r>
              <a:rPr lang="cs-CZ" sz="2800" i="1" dirty="0">
                <a:solidFill>
                  <a:schemeClr val="bg1">
                    <a:alpha val="70000"/>
                  </a:schemeClr>
                </a:solidFill>
              </a:rPr>
              <a:t>Bydlení je především jednou z nejdůležitějších a prakticky nezastupitelných potřeb člověka. Nemůže-li člověk tuto potřebu přijatelným způsobem uspokojit, má to zcela zásadní důsledky pro kvalitu jeho života“</a:t>
            </a:r>
          </a:p>
          <a:p>
            <a:pPr marL="0" indent="0" algn="ctr">
              <a:buNone/>
            </a:pPr>
            <a:r>
              <a:rPr lang="cs-CZ" sz="2800" dirty="0">
                <a:solidFill>
                  <a:schemeClr val="bg1">
                    <a:alpha val="70000"/>
                  </a:schemeClr>
                </a:solidFill>
              </a:rPr>
              <a:t>(Poláková, 2006, s. 7)</a:t>
            </a:r>
          </a:p>
        </p:txBody>
      </p:sp>
    </p:spTree>
    <p:extLst>
      <p:ext uri="{BB962C8B-B14F-4D97-AF65-F5344CB8AC3E}">
        <p14:creationId xmlns:p14="http://schemas.microsoft.com/office/powerpoint/2010/main" val="757879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4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C7864-3429-42F0-ACBA-CE7B37370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Specifika bydlení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1D7E7-B64C-4BCD-BBF0-7812A518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10820400" cy="4145280"/>
          </a:xfrm>
        </p:spPr>
        <p:txBody>
          <a:bodyPr/>
          <a:lstStyle/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velmi vysoká nákladovost, životní investice jedné i více generací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velká míra setrvačnosti a neměnnosti, dlouhodobá spotřeba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heterogenní charakter bydlení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podmiňuje uspokojování dalších potřeb (zdraví, vzdělání, kariéra, rodinný život a další sociální rozvoj člověka)</a:t>
            </a:r>
          </a:p>
          <a:p>
            <a:endParaRPr lang="cs-CZ" dirty="0">
              <a:solidFill>
                <a:schemeClr val="bg1">
                  <a:alpha val="70000"/>
                </a:schemeClr>
              </a:solidFill>
            </a:endParaRPr>
          </a:p>
          <a:p>
            <a:endParaRPr lang="cs-CZ" dirty="0">
              <a:solidFill>
                <a:schemeClr val="bg1"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210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4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C7864-3429-42F0-ACBA-CE7B37370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Typy bydlení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1D7E7-B64C-4BCD-BBF0-7812A518C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soukromý nájemný sektor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obecní nájemný sektor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družstevní sektor</a:t>
            </a:r>
          </a:p>
          <a:p>
            <a:r>
              <a:rPr lang="cs-CZ" dirty="0">
                <a:solidFill>
                  <a:schemeClr val="bg1">
                    <a:alpha val="70000"/>
                  </a:schemeClr>
                </a:solidFill>
              </a:rPr>
              <a:t>vlastnický sektor</a:t>
            </a:r>
          </a:p>
        </p:txBody>
      </p:sp>
    </p:spTree>
    <p:extLst>
      <p:ext uri="{BB962C8B-B14F-4D97-AF65-F5344CB8AC3E}">
        <p14:creationId xmlns:p14="http://schemas.microsoft.com/office/powerpoint/2010/main" val="2256941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4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C7864-3429-42F0-ACBA-CE7B37370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Sociální bydlení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910AB2B-E779-42E8-8A82-8A1B95FA87A5}"/>
              </a:ext>
            </a:extLst>
          </p:cNvPr>
          <p:cNvSpPr txBox="1"/>
          <p:nvPr/>
        </p:nvSpPr>
        <p:spPr>
          <a:xfrm>
            <a:off x="1700980" y="2147950"/>
            <a:ext cx="8790039" cy="3108543"/>
          </a:xfrm>
          <a:prstGeom prst="rect">
            <a:avLst/>
          </a:prstGeom>
          <a:solidFill>
            <a:schemeClr val="accent1">
              <a:alpha val="98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  <a:reflection stA="29000" endPos="46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cs-CZ" sz="2400" i="1" dirty="0">
                <a:solidFill>
                  <a:schemeClr val="bg1">
                    <a:alpha val="70000"/>
                  </a:schemeClr>
                </a:solidFill>
              </a:rPr>
              <a:t>„</a:t>
            </a:r>
            <a:r>
              <a:rPr lang="cs-CZ" sz="2800" i="1" dirty="0">
                <a:solidFill>
                  <a:schemeClr val="bg1">
                    <a:alpha val="70000"/>
                  </a:schemeClr>
                </a:solidFill>
              </a:rPr>
              <a:t>V převážné míře se jedná o nájemní bydlení, kterým se snaží orgány státu nebo obcí zajistit všeobecnou rovnováhu na trhu s nájemním bydlením a umožnit skupinám obyvatel, jež si ze sociálních či jiných důvodů nemohou zajistit bydlení na volném trhu, důstojné a vyhovující bydlení pro jejich domácnosti.“</a:t>
            </a:r>
          </a:p>
          <a:p>
            <a:pPr marL="0" indent="0" algn="ctr">
              <a:buNone/>
            </a:pPr>
            <a:r>
              <a:rPr lang="cs-CZ" sz="2800" dirty="0">
                <a:solidFill>
                  <a:schemeClr val="bg1">
                    <a:alpha val="70000"/>
                  </a:schemeClr>
                </a:solidFill>
              </a:rPr>
              <a:t>(Krebs, 2015, s. 407)</a:t>
            </a:r>
          </a:p>
        </p:txBody>
      </p:sp>
    </p:spTree>
    <p:extLst>
      <p:ext uri="{BB962C8B-B14F-4D97-AF65-F5344CB8AC3E}">
        <p14:creationId xmlns:p14="http://schemas.microsoft.com/office/powerpoint/2010/main" val="1554869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4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C7864-3429-42F0-ACBA-CE7B3737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8" y="270198"/>
            <a:ext cx="10668000" cy="15240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Sociální bydlení v ČR</a:t>
            </a: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51BD8576-072D-4C06-9C75-1D24C02EB7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631129"/>
              </p:ext>
            </p:extLst>
          </p:nvPr>
        </p:nvGraphicFramePr>
        <p:xfrm>
          <a:off x="2148396" y="2050742"/>
          <a:ext cx="8102330" cy="3528535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046461">
                  <a:extLst>
                    <a:ext uri="{9D8B030D-6E8A-4147-A177-3AD203B41FA5}">
                      <a16:colId xmlns:a16="http://schemas.microsoft.com/office/drawing/2014/main" val="3591879500"/>
                    </a:ext>
                  </a:extLst>
                </a:gridCol>
                <a:gridCol w="1871869">
                  <a:extLst>
                    <a:ext uri="{9D8B030D-6E8A-4147-A177-3AD203B41FA5}">
                      <a16:colId xmlns:a16="http://schemas.microsoft.com/office/drawing/2014/main" val="1525821030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668780573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3419066854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3632682253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481051106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3828090499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119981783"/>
                    </a:ext>
                  </a:extLst>
                </a:gridCol>
              </a:tblGrid>
              <a:tr h="491332">
                <a:tc rowSpan="2" gridSpan="2">
                  <a:txBody>
                    <a:bodyPr/>
                    <a:lstStyle/>
                    <a:p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cs-CZ" sz="1400" spc="-30" dirty="0">
                          <a:solidFill>
                            <a:schemeClr val="bg1"/>
                          </a:solidFill>
                          <a:effectLst/>
                        </a:rPr>
                        <a:t>Velikostní kategorie obcí</a:t>
                      </a:r>
                      <a:endParaRPr lang="cs-CZ" sz="1400" dirty="0">
                        <a:solidFill>
                          <a:schemeClr val="bg1"/>
                        </a:solidFill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1400" spc="-30" dirty="0">
                          <a:solidFill>
                            <a:schemeClr val="bg1"/>
                          </a:solidFill>
                          <a:effectLst/>
                        </a:rPr>
                        <a:t>Celkem</a:t>
                      </a:r>
                      <a:endParaRPr lang="cs-CZ" sz="1400" spc="-3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559344"/>
                  </a:ext>
                </a:extLst>
              </a:tr>
              <a:tr h="85149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kern="1200" spc="-3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méně než 1000 obyvatel</a:t>
                      </a: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kern="1200" spc="-3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1 000 – 4 999 obyvatel</a:t>
                      </a: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kern="1200" spc="-3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5 000 – 9 999 obyvatel</a:t>
                      </a: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kern="1200" spc="-3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10 000 – 49 000 obyvatel</a:t>
                      </a: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kern="1200" spc="-3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50 000 a více obyvatel</a:t>
                      </a: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54121"/>
                  </a:ext>
                </a:extLst>
              </a:tr>
              <a:tr h="425745">
                <a:tc gridSpan="2">
                  <a:txBody>
                    <a:bodyPr/>
                    <a:lstStyle/>
                    <a:p>
                      <a:pPr algn="l"/>
                      <a:r>
                        <a:rPr lang="cs-CZ" sz="1400" b="1" kern="1200" spc="-3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Celkem obcí ve výběr. souboru</a:t>
                      </a: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spc="-30" dirty="0">
                          <a:effectLst/>
                        </a:rPr>
                        <a:t>1 104</a:t>
                      </a:r>
                      <a:endParaRPr lang="cs-CZ" sz="1400" dirty="0"/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924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105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80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16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2 229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195259"/>
                  </a:ext>
                </a:extLst>
              </a:tr>
              <a:tr h="293328">
                <a:tc row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b="1" kern="1200" spc="-3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toho obce, které mají</a:t>
                      </a: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obecní byty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482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751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104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80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>
                          <a:effectLst/>
                        </a:rPr>
                        <a:t>16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1 433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837742"/>
                  </a:ext>
                </a:extLst>
              </a:tr>
              <a:tr h="2933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sociální byty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146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253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72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67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>
                          <a:effectLst/>
                        </a:rPr>
                        <a:t>10</a:t>
                      </a:r>
                      <a:endParaRPr lang="cs-CZ" sz="14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548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39290"/>
                  </a:ext>
                </a:extLst>
              </a:tr>
              <a:tr h="2933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bezbariérové byty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85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224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78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68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11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466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029267"/>
                  </a:ext>
                </a:extLst>
              </a:tr>
              <a:tr h="293328">
                <a:tc row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400" b="1" kern="1200" spc="-3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Podíl obcí, které mají</a:t>
                      </a: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obecní byty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43,7 %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81,3 %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99,0 %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100,0 %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100,0 %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53,1 %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2975125"/>
                  </a:ext>
                </a:extLst>
              </a:tr>
              <a:tr h="2933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sociální byty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13,2 %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27,4 %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68,6 %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83,8 %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62,5 %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18,5 %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8323778"/>
                  </a:ext>
                </a:extLst>
              </a:tr>
              <a:tr h="2933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bezbariérové byty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7,7 %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24,2 %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74,3 %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85,0 %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68,8 %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spc="-30" dirty="0">
                          <a:effectLst/>
                        </a:rPr>
                        <a:t>13,8 %</a:t>
                      </a:r>
                      <a:endParaRPr lang="cs-CZ" sz="14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920" marR="3492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2662393"/>
                  </a:ext>
                </a:extLst>
              </a:tr>
            </a:tbl>
          </a:graphicData>
        </a:graphic>
      </p:graphicFrame>
      <p:sp>
        <p:nvSpPr>
          <p:cNvPr id="14" name="TextovéPole 13">
            <a:extLst>
              <a:ext uri="{FF2B5EF4-FFF2-40B4-BE49-F238E27FC236}">
                <a16:creationId xmlns:a16="http://schemas.microsoft.com/office/drawing/2014/main" id="{CA8E626A-FE00-4981-A4A6-5470F905FA94}"/>
              </a:ext>
            </a:extLst>
          </p:cNvPr>
          <p:cNvSpPr txBox="1"/>
          <p:nvPr/>
        </p:nvSpPr>
        <p:spPr>
          <a:xfrm>
            <a:off x="2252066" y="1594143"/>
            <a:ext cx="7894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Struktura bytového fondu obcí dle velikostních kategorií (2016)</a:t>
            </a:r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947DF882-62DC-4C7A-AEFB-DB3FFE6D7139}"/>
              </a:ext>
            </a:extLst>
          </p:cNvPr>
          <p:cNvSpPr txBox="1"/>
          <p:nvPr/>
        </p:nvSpPr>
        <p:spPr>
          <a:xfrm>
            <a:off x="2148396" y="5635766"/>
            <a:ext cx="6547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cs-CZ" sz="1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Zdroj: Foldynová et al. (2016, s. 68); vlastní úprava</a:t>
            </a:r>
          </a:p>
        </p:txBody>
      </p:sp>
    </p:spTree>
    <p:extLst>
      <p:ext uri="{BB962C8B-B14F-4D97-AF65-F5344CB8AC3E}">
        <p14:creationId xmlns:p14="http://schemas.microsoft.com/office/powerpoint/2010/main" val="3149371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ebbleVTI">
  <a:themeElements>
    <a:clrScheme name="AnalogousFromLightSeedRightStep">
      <a:dk1>
        <a:srgbClr val="000000"/>
      </a:dk1>
      <a:lt1>
        <a:srgbClr val="FFFFFF"/>
      </a:lt1>
      <a:dk2>
        <a:srgbClr val="243541"/>
      </a:dk2>
      <a:lt2>
        <a:srgbClr val="E8E4E2"/>
      </a:lt2>
      <a:accent1>
        <a:srgbClr val="83A6BC"/>
      </a:accent1>
      <a:accent2>
        <a:srgbClr val="7F8BBA"/>
      </a:accent2>
      <a:accent3>
        <a:srgbClr val="A196C6"/>
      </a:accent3>
      <a:accent4>
        <a:srgbClr val="A47FBA"/>
      </a:accent4>
      <a:accent5>
        <a:srgbClr val="C492C2"/>
      </a:accent5>
      <a:accent6>
        <a:srgbClr val="BA7F9E"/>
      </a:accent6>
      <a:hlink>
        <a:srgbClr val="A6775A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4137</TotalTime>
  <Words>1069</Words>
  <Application>Microsoft Office PowerPoint</Application>
  <PresentationFormat>Širokoúhlá obrazovka</PresentationFormat>
  <Paragraphs>141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Avenir Next LT Pro</vt:lpstr>
      <vt:lpstr>Avenir Next LT Pro Light</vt:lpstr>
      <vt:lpstr>Calibri</vt:lpstr>
      <vt:lpstr>Sitka Subheading</vt:lpstr>
      <vt:lpstr>Times New Roman</vt:lpstr>
      <vt:lpstr>PebbleVTI</vt:lpstr>
      <vt:lpstr>Reforma sociálního bydlení v ČR</vt:lpstr>
      <vt:lpstr>Obsah</vt:lpstr>
      <vt:lpstr>Sociální politika</vt:lpstr>
      <vt:lpstr>Sociální politika</vt:lpstr>
      <vt:lpstr>Bydlení</vt:lpstr>
      <vt:lpstr>Specifika bydlení</vt:lpstr>
      <vt:lpstr>Typy bydlení</vt:lpstr>
      <vt:lpstr>Sociální bydlení</vt:lpstr>
      <vt:lpstr>Sociální bydlení v ČR</vt:lpstr>
      <vt:lpstr>Současný systém sociálního bydlení</vt:lpstr>
      <vt:lpstr>Koncepce sociálního bydlení ČR 2015-2025</vt:lpstr>
      <vt:lpstr>Koncepce sociálního bydlení ČR 2015-2025</vt:lpstr>
      <vt:lpstr>Připravovaná reforma sociálního bydlení</vt:lpstr>
      <vt:lpstr>Zamýšlená podoba sociálního bydlení</vt:lpstr>
      <vt:lpstr>Závěr</vt:lpstr>
      <vt:lpstr>Seznam použité literatury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 sociálního bydlení v ČR</dc:title>
  <dc:creator>Martina Ožanová</dc:creator>
  <cp:lastModifiedBy>Martina Ožanová</cp:lastModifiedBy>
  <cp:revision>40</cp:revision>
  <dcterms:created xsi:type="dcterms:W3CDTF">2021-02-26T23:46:47Z</dcterms:created>
  <dcterms:modified xsi:type="dcterms:W3CDTF">2021-03-01T20:44:13Z</dcterms:modified>
</cp:coreProperties>
</file>