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5" r:id="rId2"/>
  </p:sldMasterIdLst>
  <p:notesMasterIdLst>
    <p:notesMasterId r:id="rId47"/>
  </p:notesMasterIdLst>
  <p:sldIdLst>
    <p:sldId id="318" r:id="rId3"/>
    <p:sldId id="256" r:id="rId4"/>
    <p:sldId id="257" r:id="rId5"/>
    <p:sldId id="258" r:id="rId6"/>
    <p:sldId id="369" r:id="rId7"/>
    <p:sldId id="370" r:id="rId8"/>
    <p:sldId id="371" r:id="rId9"/>
    <p:sldId id="401" r:id="rId10"/>
    <p:sldId id="402" r:id="rId11"/>
    <p:sldId id="403" r:id="rId12"/>
    <p:sldId id="404" r:id="rId13"/>
    <p:sldId id="405" r:id="rId14"/>
    <p:sldId id="407" r:id="rId15"/>
    <p:sldId id="408" r:id="rId16"/>
    <p:sldId id="409" r:id="rId17"/>
    <p:sldId id="374" r:id="rId18"/>
    <p:sldId id="410" r:id="rId19"/>
    <p:sldId id="375" r:id="rId20"/>
    <p:sldId id="415" r:id="rId21"/>
    <p:sldId id="411" r:id="rId22"/>
    <p:sldId id="412" r:id="rId23"/>
    <p:sldId id="413" r:id="rId24"/>
    <p:sldId id="414" r:id="rId25"/>
    <p:sldId id="421" r:id="rId26"/>
    <p:sldId id="383" r:id="rId27"/>
    <p:sldId id="422" r:id="rId28"/>
    <p:sldId id="423" r:id="rId29"/>
    <p:sldId id="386" r:id="rId30"/>
    <p:sldId id="425" r:id="rId31"/>
    <p:sldId id="424" r:id="rId32"/>
    <p:sldId id="426" r:id="rId33"/>
    <p:sldId id="427" r:id="rId34"/>
    <p:sldId id="429" r:id="rId35"/>
    <p:sldId id="388" r:id="rId36"/>
    <p:sldId id="430" r:id="rId37"/>
    <p:sldId id="431" r:id="rId38"/>
    <p:sldId id="432" r:id="rId39"/>
    <p:sldId id="433" r:id="rId40"/>
    <p:sldId id="434" r:id="rId41"/>
    <p:sldId id="435" r:id="rId42"/>
    <p:sldId id="436" r:id="rId43"/>
    <p:sldId id="437" r:id="rId44"/>
    <p:sldId id="438" r:id="rId45"/>
    <p:sldId id="316" r:id="rId46"/>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9F2B2B"/>
    <a:srgbClr val="307871"/>
    <a:srgbClr val="981E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0" autoAdjust="0"/>
    <p:restoredTop sz="94306" autoAdjust="0"/>
  </p:normalViewPr>
  <p:slideViewPr>
    <p:cSldViewPr>
      <p:cViewPr varScale="1">
        <p:scale>
          <a:sx n="107" d="100"/>
          <a:sy n="107" d="100"/>
        </p:scale>
        <p:origin x="222"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24.04.2018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129744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17652312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939096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399177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002233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594597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19838214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836615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156497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68852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813824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43</a:t>
            </a:fld>
            <a:endParaRPr lang="cs-CZ"/>
          </a:p>
        </p:txBody>
      </p:sp>
    </p:spTree>
    <p:extLst>
      <p:ext uri="{BB962C8B-B14F-4D97-AF65-F5344CB8AC3E}">
        <p14:creationId xmlns:p14="http://schemas.microsoft.com/office/powerpoint/2010/main" val="36200457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581352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292709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785743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1023890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3393784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827488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945822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xfrm>
            <a:off x="914400" y="4688681"/>
            <a:ext cx="1981200" cy="342900"/>
          </a:xfrm>
          <a:prstGeom prst="rect">
            <a:avLst/>
          </a:prstGeom>
          <a:ln/>
        </p:spPr>
        <p:txBody>
          <a:bodyPr/>
          <a:lstStyle>
            <a:lvl1pPr>
              <a:defRPr/>
            </a:lvl1pPr>
          </a:lstStyle>
          <a:p>
            <a:pPr>
              <a:defRPr/>
            </a:pPr>
            <a:fld id="{AFD57BCC-0727-421C-B8AD-629D840AE53D}" type="datetimeFigureOut">
              <a:rPr lang="cs-CZ"/>
              <a:pPr>
                <a:defRPr/>
              </a:pPr>
              <a:t>24.04.2018</a:t>
            </a:fld>
            <a:endParaRPr lang="cs-CZ"/>
          </a:p>
        </p:txBody>
      </p:sp>
      <p:sp>
        <p:nvSpPr>
          <p:cNvPr id="3" name="Rectangle 10"/>
          <p:cNvSpPr>
            <a:spLocks noGrp="1" noChangeArrowheads="1"/>
          </p:cNvSpPr>
          <p:nvPr>
            <p:ph type="ftr" sz="quarter" idx="11"/>
          </p:nvPr>
        </p:nvSpPr>
        <p:spPr>
          <a:xfrm>
            <a:off x="3352800" y="4686300"/>
            <a:ext cx="2971800" cy="342900"/>
          </a:xfrm>
          <a:prstGeom prst="rect">
            <a:avLst/>
          </a:prstGeom>
          <a:ln/>
        </p:spPr>
        <p:txBody>
          <a:bodyPr/>
          <a:lstStyle>
            <a:lvl1pPr>
              <a:defRPr/>
            </a:lvl1pPr>
          </a:lstStyle>
          <a:p>
            <a:pPr>
              <a:defRPr/>
            </a:pPr>
            <a:endParaRPr lang="cs-CZ"/>
          </a:p>
        </p:txBody>
      </p:sp>
      <p:sp>
        <p:nvSpPr>
          <p:cNvPr id="4" name="Rectangle 11"/>
          <p:cNvSpPr>
            <a:spLocks noGrp="1" noChangeArrowheads="1"/>
          </p:cNvSpPr>
          <p:nvPr>
            <p:ph type="sldNum" sz="quarter" idx="12"/>
          </p:nvPr>
        </p:nvSpPr>
        <p:spPr>
          <a:xfrm>
            <a:off x="6781800" y="4686300"/>
            <a:ext cx="1905000" cy="342900"/>
          </a:xfrm>
          <a:prstGeom prst="rect">
            <a:avLst/>
          </a:prstGeom>
          <a:ln/>
        </p:spPr>
        <p:txBody>
          <a:bodyPr/>
          <a:lstStyle>
            <a:lvl1pPr>
              <a:defRPr/>
            </a:lvl1pPr>
          </a:lstStyle>
          <a:p>
            <a:pPr>
              <a:defRPr/>
            </a:pPr>
            <a:fld id="{4F60904C-BB62-4DC1-90DD-58305DB20B21}" type="slidenum">
              <a:rPr lang="cs-CZ" altLang="cs-CZ"/>
              <a:pPr>
                <a:defRPr/>
              </a:pPr>
              <a:t>‹#›</a:t>
            </a:fld>
            <a:endParaRPr lang="cs-CZ" altLang="cs-CZ"/>
          </a:p>
        </p:txBody>
      </p:sp>
    </p:spTree>
    <p:extLst>
      <p:ext uri="{BB962C8B-B14F-4D97-AF65-F5344CB8AC3E}">
        <p14:creationId xmlns:p14="http://schemas.microsoft.com/office/powerpoint/2010/main" val="154369114"/>
      </p:ext>
    </p:extLst>
  </p:cSld>
  <p:clrMapOvr>
    <a:masterClrMapping/>
  </p:clrMapOvr>
  <p:transition>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sk-SK"/>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sk-SK"/>
          </a:p>
        </p:txBody>
      </p:sp>
      <p:sp>
        <p:nvSpPr>
          <p:cNvPr id="4" name="Zástupný symbol pro datum 3"/>
          <p:cNvSpPr>
            <a:spLocks noGrp="1"/>
          </p:cNvSpPr>
          <p:nvPr>
            <p:ph type="dt" sz="half" idx="10"/>
          </p:nvPr>
        </p:nvSpPr>
        <p:spPr/>
        <p:txBody>
          <a:bodyPr/>
          <a:lstStyle>
            <a:lvl1pPr>
              <a:defRPr/>
            </a:lvl1pPr>
          </a:lstStyle>
          <a:p>
            <a:endParaRPr lang="cs-CZ" altLang="sk-SK"/>
          </a:p>
        </p:txBody>
      </p:sp>
      <p:sp>
        <p:nvSpPr>
          <p:cNvPr id="5" name="Zástupný symbol pro zápatí 4"/>
          <p:cNvSpPr>
            <a:spLocks noGrp="1"/>
          </p:cNvSpPr>
          <p:nvPr>
            <p:ph type="ftr" sz="quarter" idx="11"/>
          </p:nvPr>
        </p:nvSpPr>
        <p:spPr/>
        <p:txBody>
          <a:bodyPr/>
          <a:lstStyle>
            <a:lvl1pPr>
              <a:defRPr/>
            </a:lvl1pPr>
          </a:lstStyle>
          <a:p>
            <a:endParaRPr lang="cs-CZ" altLang="sk-SK"/>
          </a:p>
        </p:txBody>
      </p:sp>
      <p:sp>
        <p:nvSpPr>
          <p:cNvPr id="6" name="Zástupný symbol pro číslo snímku 5"/>
          <p:cNvSpPr>
            <a:spLocks noGrp="1"/>
          </p:cNvSpPr>
          <p:nvPr>
            <p:ph type="sldNum" sz="quarter" idx="12"/>
          </p:nvPr>
        </p:nvSpPr>
        <p:spPr/>
        <p:txBody>
          <a:bodyPr/>
          <a:lstStyle>
            <a:lvl1pPr>
              <a:defRPr/>
            </a:lvl1pPr>
          </a:lstStyle>
          <a:p>
            <a:fld id="{21763709-0F78-490E-8F3B-F2BC2F53912F}" type="slidenum">
              <a:rPr lang="cs-CZ" altLang="sk-SK"/>
              <a:pPr/>
              <a:t>‹#›</a:t>
            </a:fld>
            <a:endParaRPr lang="cs-CZ" altLang="sk-SK"/>
          </a:p>
        </p:txBody>
      </p:sp>
    </p:spTree>
    <p:extLst>
      <p:ext uri="{BB962C8B-B14F-4D97-AF65-F5344CB8AC3E}">
        <p14:creationId xmlns:p14="http://schemas.microsoft.com/office/powerpoint/2010/main" val="323953022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914400" y="208360"/>
            <a:ext cx="7772400" cy="857250"/>
          </a:xfrm>
        </p:spPr>
        <p:txBody>
          <a:bodyPr/>
          <a:lstStyle/>
          <a:p>
            <a:r>
              <a:rPr lang="cs-CZ" smtClean="0"/>
              <a:t>Kliknutím lze upravit styl.</a:t>
            </a:r>
            <a:endParaRPr lang="sk-SK"/>
          </a:p>
        </p:txBody>
      </p:sp>
      <p:sp>
        <p:nvSpPr>
          <p:cNvPr id="3" name="Zástupný symbol pro tabulku 2"/>
          <p:cNvSpPr>
            <a:spLocks noGrp="1"/>
          </p:cNvSpPr>
          <p:nvPr>
            <p:ph type="tbl" idx="1"/>
          </p:nvPr>
        </p:nvSpPr>
        <p:spPr>
          <a:xfrm>
            <a:off x="914400" y="1200150"/>
            <a:ext cx="7772400" cy="3398044"/>
          </a:xfrm>
        </p:spPr>
        <p:txBody>
          <a:bodyPr/>
          <a:lstStyle/>
          <a:p>
            <a:endParaRPr lang="sk-SK"/>
          </a:p>
        </p:txBody>
      </p:sp>
      <p:sp>
        <p:nvSpPr>
          <p:cNvPr id="4" name="Zástupný symbol pro datum 3"/>
          <p:cNvSpPr>
            <a:spLocks noGrp="1"/>
          </p:cNvSpPr>
          <p:nvPr>
            <p:ph type="dt" sz="half" idx="10"/>
          </p:nvPr>
        </p:nvSpPr>
        <p:spPr>
          <a:xfrm>
            <a:off x="914400" y="4688681"/>
            <a:ext cx="1981200" cy="342900"/>
          </a:xfrm>
        </p:spPr>
        <p:txBody>
          <a:bodyPr/>
          <a:lstStyle>
            <a:lvl1pPr>
              <a:defRPr/>
            </a:lvl1pPr>
          </a:lstStyle>
          <a:p>
            <a:endParaRPr lang="cs-CZ" altLang="sk-SK"/>
          </a:p>
        </p:txBody>
      </p:sp>
      <p:sp>
        <p:nvSpPr>
          <p:cNvPr id="5" name="Zástupný symbol pro zápatí 4"/>
          <p:cNvSpPr>
            <a:spLocks noGrp="1"/>
          </p:cNvSpPr>
          <p:nvPr>
            <p:ph type="ftr" sz="quarter" idx="11"/>
          </p:nvPr>
        </p:nvSpPr>
        <p:spPr>
          <a:xfrm>
            <a:off x="3352800" y="4686300"/>
            <a:ext cx="2971800" cy="342900"/>
          </a:xfrm>
        </p:spPr>
        <p:txBody>
          <a:bodyPr/>
          <a:lstStyle>
            <a:lvl1pPr>
              <a:defRPr/>
            </a:lvl1pPr>
          </a:lstStyle>
          <a:p>
            <a:endParaRPr lang="cs-CZ" altLang="sk-SK"/>
          </a:p>
        </p:txBody>
      </p:sp>
      <p:sp>
        <p:nvSpPr>
          <p:cNvPr id="6" name="Zástupný symbol pro číslo snímku 5"/>
          <p:cNvSpPr>
            <a:spLocks noGrp="1"/>
          </p:cNvSpPr>
          <p:nvPr>
            <p:ph type="sldNum" sz="quarter" idx="12"/>
          </p:nvPr>
        </p:nvSpPr>
        <p:spPr>
          <a:xfrm>
            <a:off x="6781800" y="4686300"/>
            <a:ext cx="1905000" cy="342900"/>
          </a:xfrm>
        </p:spPr>
        <p:txBody>
          <a:bodyPr/>
          <a:lstStyle>
            <a:lvl1pPr>
              <a:defRPr/>
            </a:lvl1pPr>
          </a:lstStyle>
          <a:p>
            <a:fld id="{4DBEF3F8-7390-4F16-A03E-1671EAB853F9}" type="slidenum">
              <a:rPr lang="cs-CZ" altLang="sk-SK"/>
              <a:pPr/>
              <a:t>‹#›</a:t>
            </a:fld>
            <a:endParaRPr lang="cs-CZ" altLang="sk-SK"/>
          </a:p>
        </p:txBody>
      </p:sp>
    </p:spTree>
    <p:extLst>
      <p:ext uri="{BB962C8B-B14F-4D97-AF65-F5344CB8AC3E}">
        <p14:creationId xmlns:p14="http://schemas.microsoft.com/office/powerpoint/2010/main" val="633386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351031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800" b="0" i="0" u="none" strike="noStrike" kern="1200" cap="none" spc="0" normalizeH="0" baseline="0" noProof="0" smtClean="0">
                <a:ln>
                  <a:noFill/>
                </a:ln>
                <a:solidFill>
                  <a:srgbClr val="307871"/>
                </a:solidFill>
                <a:effectLst/>
                <a:uLnTx/>
                <a:uFillTx/>
                <a:latin typeface="Times New Roman"/>
                <a:ea typeface="+mn-ea"/>
                <a:cs typeface="Times New Roman" panose="02020603050405020304" pitchFamily="18" charset="0"/>
              </a:rPr>
              <a:t>Prostor pro doplňující informace, poznámky</a:t>
            </a:r>
            <a:endParaRPr kumimoji="0" lang="cs-CZ" altLang="cs-CZ" sz="800" b="0" i="0" u="none" strike="noStrike" kern="1200" cap="none" spc="0" normalizeH="0" baseline="0" noProof="0" dirty="0" smtClean="0">
              <a:ln>
                <a:noFill/>
              </a:ln>
              <a:solidFill>
                <a:srgbClr val="307871"/>
              </a:solidFill>
              <a:effectLst/>
              <a:uLnTx/>
              <a:uFillTx/>
              <a:latin typeface="Times New Roman"/>
              <a:ea typeface="+mn-ea"/>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32871948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74947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9" r:id="rId4"/>
    <p:sldLayoutId id="2147483670" r:id="rId5"/>
    <p:sldLayoutId id="2147483671" r:id="rId6"/>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014049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smtClean="0">
                <a:ln w="0"/>
                <a:solidFill>
                  <a:prstClr val="white"/>
                </a:solidFill>
                <a:effectLst>
                  <a:outerShdw blurRad="38100" dist="19050" dir="2700000" algn="tl" rotWithShape="0">
                    <a:srgbClr val="307871">
                      <a:alpha val="40000"/>
                    </a:srgbClr>
                  </a:outerShdw>
                </a:effectLst>
                <a:uLnTx/>
                <a:uFillTx/>
                <a:latin typeface="Times New Roman"/>
                <a:ea typeface="+mn-ea"/>
                <a:cs typeface="+mn-cs"/>
              </a:rPr>
              <a:t>Prezentace předmětu:</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smtClean="0">
                <a:ln w="0"/>
                <a:solidFill>
                  <a:prstClr val="white"/>
                </a:solidFill>
                <a:effectLst>
                  <a:outerShdw blurRad="38100" dist="19050" dir="2700000" algn="tl" rotWithShape="0">
                    <a:srgbClr val="307871">
                      <a:alpha val="40000"/>
                    </a:srgbClr>
                  </a:outerShdw>
                </a:effectLst>
                <a:uLnTx/>
                <a:uFillTx/>
                <a:latin typeface="Times New Roman"/>
                <a:ea typeface="+mn-ea"/>
                <a:cs typeface="+mn-cs"/>
              </a:rPr>
              <a:t>MAKROEKONOMIE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w="0"/>
              <a:solidFill>
                <a:prstClr val="white"/>
              </a:solidFill>
              <a:effectLst>
                <a:outerShdw blurRad="38100" dist="19050" dir="2700000" algn="tl" rotWithShape="0">
                  <a:srgbClr val="307871">
                    <a:alpha val="40000"/>
                  </a:srgbClr>
                </a:outerShdw>
              </a:effectLst>
              <a:uLnTx/>
              <a:uFillTx/>
              <a:latin typeface="Times New Roman"/>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smtClean="0">
                <a:ln w="0"/>
                <a:solidFill>
                  <a:prstClr val="white"/>
                </a:solidFill>
                <a:effectLst>
                  <a:outerShdw blurRad="38100" dist="19050" dir="2700000" algn="tl" rotWithShape="0">
                    <a:srgbClr val="307871">
                      <a:alpha val="40000"/>
                    </a:srgbClr>
                  </a:outerShdw>
                </a:effectLst>
                <a:uLnTx/>
                <a:uFillTx/>
                <a:latin typeface="Times New Roman"/>
                <a:ea typeface="+mn-ea"/>
                <a:cs typeface="+mn-cs"/>
              </a:rPr>
              <a:t>Vyučující:</a:t>
            </a:r>
          </a:p>
          <a:p>
            <a:pPr lvl="0" algn="ctr">
              <a:defRPr/>
            </a:pPr>
            <a:r>
              <a:rPr lang="cs-CZ" b="1" dirty="0">
                <a:ln w="0"/>
                <a:solidFill>
                  <a:prstClr val="white"/>
                </a:solidFill>
                <a:effectLst>
                  <a:outerShdw blurRad="38100" dist="19050" dir="2700000" algn="tl" rotWithShape="0">
                    <a:srgbClr val="307871">
                      <a:alpha val="40000"/>
                    </a:srgbClr>
                  </a:outerShdw>
                </a:effectLst>
              </a:rPr>
              <a:t>Ing. </a:t>
            </a:r>
            <a:r>
              <a:rPr lang="cs-CZ" b="1">
                <a:ln w="0"/>
                <a:solidFill>
                  <a:prstClr val="white"/>
                </a:solidFill>
                <a:effectLst>
                  <a:outerShdw blurRad="38100" dist="19050" dir="2700000" algn="tl" rotWithShape="0">
                    <a:srgbClr val="307871">
                      <a:alpha val="40000"/>
                    </a:srgbClr>
                  </a:outerShdw>
                </a:effectLst>
              </a:rPr>
              <a:t>Eva Kotlánová, Ph.D.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800" b="1" i="0" u="none" strike="noStrike" kern="1200" cap="none" spc="0" normalizeH="0" baseline="0" noProof="0" dirty="0">
              <a:ln w="0"/>
              <a:solidFill>
                <a:prstClr val="white"/>
              </a:solidFill>
              <a:effectLst>
                <a:outerShdw blurRad="38100" dist="19050" dir="2700000" algn="tl" rotWithShape="0">
                  <a:srgbClr val="307871">
                    <a:alpha val="40000"/>
                  </a:srgbClr>
                </a:outerShdw>
              </a:effectLst>
              <a:uLnTx/>
              <a:uFillTx/>
              <a:latin typeface="Times New Roman"/>
              <a:ea typeface="+mn-ea"/>
              <a:cs typeface="+mn-cs"/>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 xmlns:a16="http://schemas.microsoft.com/office/drawing/2014/main" val="3755197986"/>
                    </a:ext>
                  </a:extLst>
                </a:gridCol>
                <a:gridCol w="4213804">
                  <a:extLst>
                    <a:ext uri="{9D8B030D-6E8A-4147-A177-3AD203B41FA5}">
                      <a16:colId xmlns=""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307871"/>
              </a:solidFill>
              <a:effectLst/>
              <a:uLnTx/>
              <a:uFillTx/>
              <a:latin typeface="Times New Roman"/>
              <a:ea typeface="+mn-ea"/>
              <a:cs typeface="+mn-cs"/>
            </a:endParaRPr>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29671732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251519" y="195486"/>
            <a:ext cx="7776865" cy="507703"/>
          </a:xfrm>
        </p:spPr>
        <p:txBody>
          <a:bodyPr/>
          <a:lstStyle/>
          <a:p>
            <a:r>
              <a:rPr lang="cs-CZ" altLang="sk-SK" sz="2800" b="1" dirty="0"/>
              <a:t>Investiční funkce – </a:t>
            </a:r>
            <a:r>
              <a:rPr lang="cs-CZ" altLang="sk-SK" sz="2800" b="1" dirty="0" smtClean="0"/>
              <a:t>Δ (růst) </a:t>
            </a:r>
            <a:r>
              <a:rPr lang="cs-CZ" altLang="sk-SK" sz="2800" b="1" dirty="0"/>
              <a:t>autonomních </a:t>
            </a:r>
            <a:r>
              <a:rPr lang="cs-CZ" altLang="sk-SK" sz="2800" b="1" dirty="0" smtClean="0"/>
              <a:t>investic</a:t>
            </a:r>
            <a:endParaRPr lang="cs-CZ" altLang="sk-SK" sz="2800" b="1" dirty="0"/>
          </a:p>
        </p:txBody>
      </p:sp>
      <p:sp>
        <p:nvSpPr>
          <p:cNvPr id="120835" name="Line 3"/>
          <p:cNvSpPr>
            <a:spLocks noChangeShapeType="1"/>
          </p:cNvSpPr>
          <p:nvPr/>
        </p:nvSpPr>
        <p:spPr bwMode="auto">
          <a:xfrm>
            <a:off x="2627784" y="923925"/>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36" name="Line 4"/>
          <p:cNvSpPr>
            <a:spLocks noChangeShapeType="1"/>
          </p:cNvSpPr>
          <p:nvPr/>
        </p:nvSpPr>
        <p:spPr bwMode="auto">
          <a:xfrm>
            <a:off x="2627784" y="4011910"/>
            <a:ext cx="41052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37" name="Text Box 5"/>
          <p:cNvSpPr txBox="1">
            <a:spLocks noChangeArrowheads="1"/>
          </p:cNvSpPr>
          <p:nvPr/>
        </p:nvSpPr>
        <p:spPr bwMode="auto">
          <a:xfrm>
            <a:off x="6660232" y="4032520"/>
            <a:ext cx="59412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t>I</a:t>
            </a:r>
          </a:p>
        </p:txBody>
      </p:sp>
      <p:sp>
        <p:nvSpPr>
          <p:cNvPr id="120838" name="Text Box 6"/>
          <p:cNvSpPr txBox="1">
            <a:spLocks noChangeArrowheads="1"/>
          </p:cNvSpPr>
          <p:nvPr/>
        </p:nvSpPr>
        <p:spPr bwMode="auto">
          <a:xfrm>
            <a:off x="2412206" y="853463"/>
            <a:ext cx="2155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t>i</a:t>
            </a:r>
          </a:p>
        </p:txBody>
      </p:sp>
      <p:sp>
        <p:nvSpPr>
          <p:cNvPr id="120839" name="Line 7"/>
          <p:cNvSpPr>
            <a:spLocks noChangeShapeType="1"/>
          </p:cNvSpPr>
          <p:nvPr/>
        </p:nvSpPr>
        <p:spPr bwMode="auto">
          <a:xfrm>
            <a:off x="3330179" y="1323912"/>
            <a:ext cx="2753915" cy="2321719"/>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40" name="Text Box 8"/>
          <p:cNvSpPr txBox="1">
            <a:spLocks noChangeArrowheads="1"/>
          </p:cNvSpPr>
          <p:nvPr/>
        </p:nvSpPr>
        <p:spPr bwMode="auto">
          <a:xfrm>
            <a:off x="6222502" y="3437587"/>
            <a:ext cx="10798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solidFill>
                  <a:srgbClr val="0066FF"/>
                </a:solidFill>
              </a:rPr>
              <a:t>I = </a:t>
            </a:r>
            <a:r>
              <a:rPr lang="cs-CZ" altLang="sk-SK" sz="1600" b="1" dirty="0" smtClean="0">
                <a:solidFill>
                  <a:srgbClr val="0066FF"/>
                </a:solidFill>
              </a:rPr>
              <a:t>I</a:t>
            </a:r>
            <a:r>
              <a:rPr lang="cs-CZ" altLang="sk-SK" sz="1600" b="1" baseline="-25000" dirty="0" smtClean="0">
                <a:solidFill>
                  <a:srgbClr val="0066FF"/>
                </a:solidFill>
              </a:rPr>
              <a:t>A0</a:t>
            </a:r>
            <a:r>
              <a:rPr lang="cs-CZ" altLang="sk-SK" sz="1600" b="1" dirty="0" smtClean="0">
                <a:solidFill>
                  <a:srgbClr val="0066FF"/>
                </a:solidFill>
              </a:rPr>
              <a:t>- </a:t>
            </a:r>
            <a:r>
              <a:rPr lang="cs-CZ" altLang="sk-SK" sz="1600" b="1" dirty="0" err="1">
                <a:solidFill>
                  <a:srgbClr val="0066FF"/>
                </a:solidFill>
              </a:rPr>
              <a:t>bi</a:t>
            </a:r>
            <a:endParaRPr lang="cs-CZ" altLang="sk-SK" sz="1600" b="1" dirty="0">
              <a:solidFill>
                <a:srgbClr val="0066FF"/>
              </a:solidFill>
            </a:endParaRPr>
          </a:p>
        </p:txBody>
      </p:sp>
      <p:sp>
        <p:nvSpPr>
          <p:cNvPr id="120841" name="Line 9"/>
          <p:cNvSpPr>
            <a:spLocks noChangeShapeType="1"/>
          </p:cNvSpPr>
          <p:nvPr/>
        </p:nvSpPr>
        <p:spPr bwMode="auto">
          <a:xfrm>
            <a:off x="2681288" y="1923678"/>
            <a:ext cx="1350169"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42" name="Line 10"/>
          <p:cNvSpPr>
            <a:spLocks noChangeShapeType="1"/>
          </p:cNvSpPr>
          <p:nvPr/>
        </p:nvSpPr>
        <p:spPr bwMode="auto">
          <a:xfrm>
            <a:off x="4031456" y="1923678"/>
            <a:ext cx="0" cy="2052638"/>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45" name="Text Box 13"/>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120846" name="Text Box 14"/>
          <p:cNvSpPr txBox="1">
            <a:spLocks noChangeArrowheads="1"/>
          </p:cNvSpPr>
          <p:nvPr/>
        </p:nvSpPr>
        <p:spPr bwMode="auto">
          <a:xfrm>
            <a:off x="2385417" y="1737148"/>
            <a:ext cx="40421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0</a:t>
            </a:r>
            <a:endParaRPr lang="cs-CZ" altLang="sk-SK" sz="1600" b="1" dirty="0"/>
          </a:p>
        </p:txBody>
      </p:sp>
      <p:sp>
        <p:nvSpPr>
          <p:cNvPr id="120848" name="Text Box 16"/>
          <p:cNvSpPr txBox="1">
            <a:spLocks noChangeArrowheads="1"/>
          </p:cNvSpPr>
          <p:nvPr/>
        </p:nvSpPr>
        <p:spPr bwMode="auto">
          <a:xfrm>
            <a:off x="4463652" y="4020543"/>
            <a:ext cx="39637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1</a:t>
            </a:r>
            <a:endParaRPr lang="cs-CZ" altLang="sk-SK" sz="1600" b="1" dirty="0"/>
          </a:p>
        </p:txBody>
      </p:sp>
      <p:sp>
        <p:nvSpPr>
          <p:cNvPr id="120849" name="Text Box 17"/>
          <p:cNvSpPr txBox="1">
            <a:spLocks noChangeArrowheads="1"/>
          </p:cNvSpPr>
          <p:nvPr/>
        </p:nvSpPr>
        <p:spPr bwMode="auto">
          <a:xfrm>
            <a:off x="3896320" y="4021435"/>
            <a:ext cx="38764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0</a:t>
            </a:r>
            <a:endParaRPr lang="cs-CZ" altLang="sk-SK" sz="1600" b="1" dirty="0"/>
          </a:p>
        </p:txBody>
      </p:sp>
      <p:sp>
        <p:nvSpPr>
          <p:cNvPr id="120852" name="Line 20"/>
          <p:cNvSpPr>
            <a:spLocks noChangeShapeType="1"/>
          </p:cNvSpPr>
          <p:nvPr/>
        </p:nvSpPr>
        <p:spPr bwMode="auto">
          <a:xfrm>
            <a:off x="3330178" y="1303819"/>
            <a:ext cx="2753915" cy="2321719"/>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53" name="Text Box 21"/>
          <p:cNvSpPr txBox="1">
            <a:spLocks noChangeArrowheads="1"/>
          </p:cNvSpPr>
          <p:nvPr/>
        </p:nvSpPr>
        <p:spPr bwMode="auto">
          <a:xfrm>
            <a:off x="6220418" y="2796836"/>
            <a:ext cx="10798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solidFill>
                  <a:schemeClr val="accent2"/>
                </a:solidFill>
              </a:rPr>
              <a:t>I = </a:t>
            </a:r>
            <a:r>
              <a:rPr lang="cs-CZ" altLang="sk-SK" sz="1600" b="1" dirty="0" smtClean="0">
                <a:solidFill>
                  <a:schemeClr val="accent2"/>
                </a:solidFill>
              </a:rPr>
              <a:t>I</a:t>
            </a:r>
            <a:r>
              <a:rPr lang="cs-CZ" altLang="sk-SK" sz="1600" b="1" baseline="-25000" dirty="0" smtClean="0">
                <a:solidFill>
                  <a:schemeClr val="accent2"/>
                </a:solidFill>
              </a:rPr>
              <a:t>A1</a:t>
            </a:r>
            <a:r>
              <a:rPr lang="cs-CZ" altLang="sk-SK" sz="1600" b="1" dirty="0" smtClean="0">
                <a:solidFill>
                  <a:schemeClr val="accent2"/>
                </a:solidFill>
              </a:rPr>
              <a:t>- </a:t>
            </a:r>
            <a:r>
              <a:rPr lang="cs-CZ" altLang="sk-SK" sz="1600" b="1" dirty="0" err="1">
                <a:solidFill>
                  <a:schemeClr val="accent2"/>
                </a:solidFill>
              </a:rPr>
              <a:t>bi</a:t>
            </a:r>
            <a:endParaRPr lang="cs-CZ" altLang="sk-SK" sz="1600" b="1" dirty="0">
              <a:solidFill>
                <a:schemeClr val="accent2"/>
              </a:solidFill>
            </a:endParaRPr>
          </a:p>
        </p:txBody>
      </p:sp>
      <p:sp>
        <p:nvSpPr>
          <p:cNvPr id="120855" name="Line 23"/>
          <p:cNvSpPr>
            <a:spLocks noChangeShapeType="1"/>
          </p:cNvSpPr>
          <p:nvPr/>
        </p:nvSpPr>
        <p:spPr bwMode="auto">
          <a:xfrm>
            <a:off x="4058245" y="1923678"/>
            <a:ext cx="540544"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56" name="Line 24"/>
          <p:cNvSpPr>
            <a:spLocks noChangeShapeType="1"/>
          </p:cNvSpPr>
          <p:nvPr/>
        </p:nvSpPr>
        <p:spPr bwMode="auto">
          <a:xfrm>
            <a:off x="4572000" y="1923678"/>
            <a:ext cx="0" cy="2052638"/>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57" name="Line 25"/>
          <p:cNvSpPr>
            <a:spLocks noChangeShapeType="1"/>
          </p:cNvSpPr>
          <p:nvPr/>
        </p:nvSpPr>
        <p:spPr bwMode="auto">
          <a:xfrm>
            <a:off x="4139803" y="3075806"/>
            <a:ext cx="377428" cy="0"/>
          </a:xfrm>
          <a:prstGeom prst="line">
            <a:avLst/>
          </a:prstGeom>
          <a:noFill/>
          <a:ln w="28575">
            <a:solidFill>
              <a:srgbClr val="FF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58" name="Text Box 26"/>
          <p:cNvSpPr txBox="1">
            <a:spLocks noChangeArrowheads="1"/>
          </p:cNvSpPr>
          <p:nvPr/>
        </p:nvSpPr>
        <p:spPr bwMode="auto">
          <a:xfrm>
            <a:off x="4139803" y="3165798"/>
            <a:ext cx="485775"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sk-SK" sz="1350" dirty="0">
                <a:solidFill>
                  <a:srgbClr val="FF00FF"/>
                </a:solidFill>
                <a:cs typeface="Arial" panose="020B0604020202020204" pitchFamily="34" charset="0"/>
              </a:rPr>
              <a:t>Δ</a:t>
            </a:r>
            <a:r>
              <a:rPr lang="cs-CZ" altLang="sk-SK" sz="1350" b="1" dirty="0">
                <a:solidFill>
                  <a:srgbClr val="FF00FF"/>
                </a:solidFill>
              </a:rPr>
              <a:t>I</a:t>
            </a:r>
            <a:r>
              <a:rPr lang="cs-CZ" altLang="sk-SK" sz="1350" b="1" baseline="-25000" dirty="0">
                <a:solidFill>
                  <a:srgbClr val="FF00FF"/>
                </a:solidFill>
              </a:rPr>
              <a:t>A</a:t>
            </a:r>
            <a:endParaRPr lang="el-GR" altLang="sk-SK" sz="1350" b="1" baseline="-25000" dirty="0">
              <a:solidFill>
                <a:srgbClr val="FF00FF"/>
              </a:solidFill>
            </a:endParaRPr>
          </a:p>
        </p:txBody>
      </p:sp>
      <p:sp>
        <p:nvSpPr>
          <p:cNvPr id="120859" name="Text Box 27"/>
          <p:cNvSpPr txBox="1">
            <a:spLocks noChangeArrowheads="1"/>
          </p:cNvSpPr>
          <p:nvPr/>
        </p:nvSpPr>
        <p:spPr bwMode="auto">
          <a:xfrm>
            <a:off x="6030516" y="1491853"/>
            <a:ext cx="1675209" cy="707886"/>
          </a:xfrm>
          <a:prstGeom prst="rect">
            <a:avLst/>
          </a:prstGeom>
          <a:solidFill>
            <a:srgbClr val="00B0F0"/>
          </a:solidFill>
          <a:ln>
            <a:noFill/>
          </a:ln>
          <a:effectLst/>
        </p:spPr>
        <p:txBody>
          <a:bodyPr>
            <a:spAutoFit/>
          </a:bodyPr>
          <a:lstStyle/>
          <a:p>
            <a:pPr algn="ctr">
              <a:spcBef>
                <a:spcPct val="50000"/>
              </a:spcBef>
            </a:pPr>
            <a:r>
              <a:rPr lang="cs-CZ" altLang="sk-SK" sz="1600" b="1" dirty="0">
                <a:solidFill>
                  <a:srgbClr val="FFFFFF"/>
                </a:solidFill>
              </a:rPr>
              <a:t>Změna </a:t>
            </a:r>
            <a:r>
              <a:rPr lang="cs-CZ" altLang="sk-SK" sz="1600" b="1" dirty="0" smtClean="0">
                <a:solidFill>
                  <a:srgbClr val="FFFFFF"/>
                </a:solidFill>
              </a:rPr>
              <a:t>I</a:t>
            </a:r>
            <a:r>
              <a:rPr lang="cs-CZ" altLang="sk-SK" sz="1600" b="1" baseline="-25000" dirty="0" smtClean="0">
                <a:solidFill>
                  <a:srgbClr val="FFFFFF"/>
                </a:solidFill>
              </a:rPr>
              <a:t>A0</a:t>
            </a:r>
            <a:r>
              <a:rPr lang="cs-CZ" altLang="sk-SK" sz="1600" b="1" dirty="0" smtClean="0">
                <a:solidFill>
                  <a:srgbClr val="FFFFFF"/>
                </a:solidFill>
              </a:rPr>
              <a:t> </a:t>
            </a:r>
            <a:r>
              <a:rPr lang="cs-CZ" altLang="sk-SK" sz="1600" b="1" dirty="0">
                <a:solidFill>
                  <a:srgbClr val="FFFFFF"/>
                </a:solidFill>
              </a:rPr>
              <a:t>na </a:t>
            </a:r>
            <a:r>
              <a:rPr lang="cs-CZ" altLang="sk-SK" sz="1600" b="1" dirty="0" smtClean="0">
                <a:solidFill>
                  <a:srgbClr val="FFFFFF"/>
                </a:solidFill>
              </a:rPr>
              <a:t>I</a:t>
            </a:r>
            <a:r>
              <a:rPr lang="cs-CZ" altLang="sk-SK" sz="1600" b="1" baseline="-25000" dirty="0" smtClean="0">
                <a:solidFill>
                  <a:srgbClr val="FFFFFF"/>
                </a:solidFill>
              </a:rPr>
              <a:t>A1</a:t>
            </a:r>
            <a:endParaRPr lang="cs-CZ" altLang="sk-SK" sz="1600" b="1" baseline="-25000" dirty="0">
              <a:solidFill>
                <a:srgbClr val="FFFFFF"/>
              </a:solidFill>
            </a:endParaRPr>
          </a:p>
          <a:p>
            <a:pPr algn="ctr">
              <a:spcBef>
                <a:spcPct val="50000"/>
              </a:spcBef>
            </a:pPr>
            <a:r>
              <a:rPr lang="cs-CZ" altLang="sk-SK" sz="1600" b="1" dirty="0" smtClean="0">
                <a:solidFill>
                  <a:srgbClr val="FFFFFF"/>
                </a:solidFill>
              </a:rPr>
              <a:t>I</a:t>
            </a:r>
            <a:r>
              <a:rPr lang="cs-CZ" altLang="sk-SK" sz="1600" b="1" baseline="-25000" dirty="0" smtClean="0">
                <a:solidFill>
                  <a:srgbClr val="FFFFFF"/>
                </a:solidFill>
              </a:rPr>
              <a:t>A1 </a:t>
            </a:r>
            <a:r>
              <a:rPr lang="en-US" altLang="sk-SK" sz="1600" b="1" dirty="0">
                <a:solidFill>
                  <a:srgbClr val="FFFFFF"/>
                </a:solidFill>
                <a:cs typeface="Arial" panose="020B0604020202020204" pitchFamily="34" charset="0"/>
              </a:rPr>
              <a:t>&gt; </a:t>
            </a:r>
            <a:r>
              <a:rPr lang="cs-CZ" altLang="sk-SK" sz="1600" b="1" dirty="0" smtClean="0">
                <a:solidFill>
                  <a:srgbClr val="FFFFFF"/>
                </a:solidFill>
              </a:rPr>
              <a:t>I</a:t>
            </a:r>
            <a:r>
              <a:rPr lang="cs-CZ" altLang="sk-SK" sz="1600" b="1" baseline="-25000" dirty="0" smtClean="0">
                <a:solidFill>
                  <a:srgbClr val="FFFFFF"/>
                </a:solidFill>
              </a:rPr>
              <a:t>A0</a:t>
            </a:r>
            <a:endParaRPr lang="cs-CZ" altLang="sk-SK" sz="1600" b="1" dirty="0">
              <a:solidFill>
                <a:srgbClr val="FFFFFF"/>
              </a:solidFill>
            </a:endParaRPr>
          </a:p>
        </p:txBody>
      </p:sp>
    </p:spTree>
    <p:extLst>
      <p:ext uri="{BB962C8B-B14F-4D97-AF65-F5344CB8AC3E}">
        <p14:creationId xmlns:p14="http://schemas.microsoft.com/office/powerpoint/2010/main" val="9636617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120834"/>
                                        </p:tgtEl>
                                        <p:attrNameLst>
                                          <p:attrName>style.visibility</p:attrName>
                                        </p:attrNameLst>
                                      </p:cBhvr>
                                      <p:to>
                                        <p:strVal val="visible"/>
                                      </p:to>
                                    </p:set>
                                    <p:anim calcmode="lin" valueType="num">
                                      <p:cBhvr>
                                        <p:cTn id="7" dur="500" fill="hold"/>
                                        <p:tgtEl>
                                          <p:spTgt spid="120834"/>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120834"/>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120834"/>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120834"/>
                                        </p:tgtEl>
                                        <p:attrNameLst>
                                          <p:attrName>ppt_y</p:attrName>
                                        </p:attrNameLst>
                                      </p:cBhvr>
                                      <p:tavLst>
                                        <p:tav tm="0">
                                          <p:val>
                                            <p:strVal val="#ppt_y"/>
                                          </p:val>
                                        </p:tav>
                                        <p:tav tm="100000">
                                          <p:val>
                                            <p:strVal val="#ppt_y"/>
                                          </p:val>
                                        </p:tav>
                                      </p:tavLst>
                                    </p:anim>
                                  </p:childTnLst>
                                </p:cTn>
                              </p:par>
                            </p:childTnLst>
                          </p:cTn>
                        </p:par>
                        <p:par>
                          <p:cTn id="11" fill="hold" nodeType="afterGroup">
                            <p:stCondLst>
                              <p:cond delay="500"/>
                            </p:stCondLst>
                            <p:childTnLst>
                              <p:par>
                                <p:cTn id="12" presetID="25" presetClass="entr" presetSubtype="0" fill="hold" grpId="0" nodeType="afterEffect">
                                  <p:stCondLst>
                                    <p:cond delay="0"/>
                                  </p:stCondLst>
                                  <p:childTnLst>
                                    <p:set>
                                      <p:cBhvr>
                                        <p:cTn id="13" dur="1" fill="hold">
                                          <p:stCondLst>
                                            <p:cond delay="0"/>
                                          </p:stCondLst>
                                        </p:cTn>
                                        <p:tgtEl>
                                          <p:spTgt spid="120859"/>
                                        </p:tgtEl>
                                        <p:attrNameLst>
                                          <p:attrName>style.visibility</p:attrName>
                                        </p:attrNameLst>
                                      </p:cBhvr>
                                      <p:to>
                                        <p:strVal val="visible"/>
                                      </p:to>
                                    </p:set>
                                    <p:anim calcmode="lin" valueType="num">
                                      <p:cBhvr>
                                        <p:cTn id="14" dur="500" decel="50000" fill="hold">
                                          <p:stCondLst>
                                            <p:cond delay="0"/>
                                          </p:stCondLst>
                                        </p:cTn>
                                        <p:tgtEl>
                                          <p:spTgt spid="120859"/>
                                        </p:tgtEl>
                                        <p:attrNameLst>
                                          <p:attrName>style.rotation</p:attrName>
                                        </p:attrNameLst>
                                      </p:cBhvr>
                                      <p:tavLst>
                                        <p:tav tm="0">
                                          <p:val>
                                            <p:fltVal val="-90"/>
                                          </p:val>
                                        </p:tav>
                                        <p:tav tm="100000">
                                          <p:val>
                                            <p:fltVal val="0"/>
                                          </p:val>
                                        </p:tav>
                                      </p:tavLst>
                                    </p:anim>
                                    <p:anim calcmode="lin" valueType="num">
                                      <p:cBhvr>
                                        <p:cTn id="15" dur="500" decel="50000" fill="hold">
                                          <p:stCondLst>
                                            <p:cond delay="0"/>
                                          </p:stCondLst>
                                        </p:cTn>
                                        <p:tgtEl>
                                          <p:spTgt spid="120859"/>
                                        </p:tgtEl>
                                        <p:attrNameLst>
                                          <p:attrName>ppt_w</p:attrName>
                                        </p:attrNameLst>
                                      </p:cBhvr>
                                      <p:tavLst>
                                        <p:tav tm="0">
                                          <p:val>
                                            <p:strVal val="#ppt_w"/>
                                          </p:val>
                                        </p:tav>
                                        <p:tav tm="100000">
                                          <p:val>
                                            <p:strVal val="#ppt_w*.05"/>
                                          </p:val>
                                        </p:tav>
                                      </p:tavLst>
                                    </p:anim>
                                    <p:anim calcmode="lin" valueType="num">
                                      <p:cBhvr>
                                        <p:cTn id="16" dur="500" accel="50000" fill="hold">
                                          <p:stCondLst>
                                            <p:cond delay="500"/>
                                          </p:stCondLst>
                                        </p:cTn>
                                        <p:tgtEl>
                                          <p:spTgt spid="120859"/>
                                        </p:tgtEl>
                                        <p:attrNameLst>
                                          <p:attrName>ppt_w</p:attrName>
                                        </p:attrNameLst>
                                      </p:cBhvr>
                                      <p:tavLst>
                                        <p:tav tm="0">
                                          <p:val>
                                            <p:strVal val="#ppt_w*.05"/>
                                          </p:val>
                                        </p:tav>
                                        <p:tav tm="100000">
                                          <p:val>
                                            <p:strVal val="#ppt_w"/>
                                          </p:val>
                                        </p:tav>
                                      </p:tavLst>
                                    </p:anim>
                                    <p:anim calcmode="lin" valueType="num">
                                      <p:cBhvr>
                                        <p:cTn id="17" dur="1000" fill="hold"/>
                                        <p:tgtEl>
                                          <p:spTgt spid="120859"/>
                                        </p:tgtEl>
                                        <p:attrNameLst>
                                          <p:attrName>ppt_h</p:attrName>
                                        </p:attrNameLst>
                                      </p:cBhvr>
                                      <p:tavLst>
                                        <p:tav tm="0">
                                          <p:val>
                                            <p:strVal val="#ppt_h"/>
                                          </p:val>
                                        </p:tav>
                                        <p:tav tm="100000">
                                          <p:val>
                                            <p:strVal val="#ppt_h"/>
                                          </p:val>
                                        </p:tav>
                                      </p:tavLst>
                                    </p:anim>
                                    <p:anim calcmode="lin" valueType="num">
                                      <p:cBhvr>
                                        <p:cTn id="18" dur="500" decel="50000" fill="hold">
                                          <p:stCondLst>
                                            <p:cond delay="0"/>
                                          </p:stCondLst>
                                        </p:cTn>
                                        <p:tgtEl>
                                          <p:spTgt spid="120859"/>
                                        </p:tgtEl>
                                        <p:attrNameLst>
                                          <p:attrName>ppt_x</p:attrName>
                                        </p:attrNameLst>
                                      </p:cBhvr>
                                      <p:tavLst>
                                        <p:tav tm="0">
                                          <p:val>
                                            <p:strVal val="#ppt_x+.4"/>
                                          </p:val>
                                        </p:tav>
                                        <p:tav tm="100000">
                                          <p:val>
                                            <p:strVal val="#ppt_x"/>
                                          </p:val>
                                        </p:tav>
                                      </p:tavLst>
                                    </p:anim>
                                    <p:anim calcmode="lin" valueType="num">
                                      <p:cBhvr>
                                        <p:cTn id="19" dur="500" decel="50000" fill="hold">
                                          <p:stCondLst>
                                            <p:cond delay="0"/>
                                          </p:stCondLst>
                                        </p:cTn>
                                        <p:tgtEl>
                                          <p:spTgt spid="120859"/>
                                        </p:tgtEl>
                                        <p:attrNameLst>
                                          <p:attrName>ppt_y</p:attrName>
                                        </p:attrNameLst>
                                      </p:cBhvr>
                                      <p:tavLst>
                                        <p:tav tm="0">
                                          <p:val>
                                            <p:strVal val="#ppt_y-.2"/>
                                          </p:val>
                                        </p:tav>
                                        <p:tav tm="100000">
                                          <p:val>
                                            <p:strVal val="#ppt_y+.1"/>
                                          </p:val>
                                        </p:tav>
                                      </p:tavLst>
                                    </p:anim>
                                    <p:anim calcmode="lin" valueType="num">
                                      <p:cBhvr>
                                        <p:cTn id="20" dur="500" accel="50000" fill="hold">
                                          <p:stCondLst>
                                            <p:cond delay="500"/>
                                          </p:stCondLst>
                                        </p:cTn>
                                        <p:tgtEl>
                                          <p:spTgt spid="120859"/>
                                        </p:tgtEl>
                                        <p:attrNameLst>
                                          <p:attrName>ppt_y</p:attrName>
                                        </p:attrNameLst>
                                      </p:cBhvr>
                                      <p:tavLst>
                                        <p:tav tm="0">
                                          <p:val>
                                            <p:strVal val="#ppt_y+.1"/>
                                          </p:val>
                                        </p:tav>
                                        <p:tav tm="100000">
                                          <p:val>
                                            <p:strVal val="#ppt_y"/>
                                          </p:val>
                                        </p:tav>
                                      </p:tavLst>
                                    </p:anim>
                                    <p:animEffect transition="in" filter="fade">
                                      <p:cBhvr>
                                        <p:cTn id="21" dur="1000" decel="50000">
                                          <p:stCondLst>
                                            <p:cond delay="0"/>
                                          </p:stCondLst>
                                        </p:cTn>
                                        <p:tgtEl>
                                          <p:spTgt spid="12085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3" presetClass="entr" presetSubtype="16" fill="hold" nodeType="clickEffect">
                                  <p:stCondLst>
                                    <p:cond delay="0"/>
                                  </p:stCondLst>
                                  <p:childTnLst>
                                    <p:set>
                                      <p:cBhvr>
                                        <p:cTn id="25" dur="1" fill="hold">
                                          <p:stCondLst>
                                            <p:cond delay="0"/>
                                          </p:stCondLst>
                                        </p:cTn>
                                        <p:tgtEl>
                                          <p:spTgt spid="120852"/>
                                        </p:tgtEl>
                                        <p:attrNameLst>
                                          <p:attrName>style.visibility</p:attrName>
                                        </p:attrNameLst>
                                      </p:cBhvr>
                                      <p:to>
                                        <p:strVal val="visible"/>
                                      </p:to>
                                    </p:set>
                                    <p:anim calcmode="lin" valueType="num">
                                      <p:cBhvr>
                                        <p:cTn id="26" dur="500" fill="hold"/>
                                        <p:tgtEl>
                                          <p:spTgt spid="120852"/>
                                        </p:tgtEl>
                                        <p:attrNameLst>
                                          <p:attrName>ppt_w</p:attrName>
                                        </p:attrNameLst>
                                      </p:cBhvr>
                                      <p:tavLst>
                                        <p:tav tm="0">
                                          <p:val>
                                            <p:fltVal val="0"/>
                                          </p:val>
                                        </p:tav>
                                        <p:tav tm="100000">
                                          <p:val>
                                            <p:strVal val="#ppt_w"/>
                                          </p:val>
                                        </p:tav>
                                      </p:tavLst>
                                    </p:anim>
                                    <p:anim calcmode="lin" valueType="num">
                                      <p:cBhvr>
                                        <p:cTn id="27" dur="500" fill="hold"/>
                                        <p:tgtEl>
                                          <p:spTgt spid="120852"/>
                                        </p:tgtEl>
                                        <p:attrNameLst>
                                          <p:attrName>ppt_h</p:attrName>
                                        </p:attrNameLst>
                                      </p:cBhvr>
                                      <p:tavLst>
                                        <p:tav tm="0">
                                          <p:val>
                                            <p:fltVal val="0"/>
                                          </p:val>
                                        </p:tav>
                                        <p:tav tm="100000">
                                          <p:val>
                                            <p:strVal val="#ppt_h"/>
                                          </p:val>
                                        </p:tav>
                                      </p:tavLst>
                                    </p:anim>
                                  </p:childTnLst>
                                </p:cTn>
                              </p:par>
                            </p:childTnLst>
                          </p:cTn>
                        </p:par>
                        <p:par>
                          <p:cTn id="28" fill="hold" nodeType="afterGroup">
                            <p:stCondLst>
                              <p:cond delay="500"/>
                            </p:stCondLst>
                            <p:childTnLst>
                              <p:par>
                                <p:cTn id="29" presetID="0" presetClass="path" presetSubtype="0" accel="50000" decel="50000" fill="hold" nodeType="afterEffect">
                                  <p:stCondLst>
                                    <p:cond delay="0"/>
                                  </p:stCondLst>
                                  <p:childTnLst>
                                    <p:animMotion origin="layout" path="M 0.00087 0.01173 L 0.00087 -0.08271 " pathEditMode="relative" rAng="0" ptsTypes="AA">
                                      <p:cBhvr>
                                        <p:cTn id="30" dur="2000" fill="hold"/>
                                        <p:tgtEl>
                                          <p:spTgt spid="120852"/>
                                        </p:tgtEl>
                                        <p:attrNameLst>
                                          <p:attrName>ppt_x</p:attrName>
                                          <p:attrName>ppt_y</p:attrName>
                                        </p:attrNameLst>
                                      </p:cBhvr>
                                      <p:rCtr x="0" y="-4722"/>
                                    </p:animMotion>
                                  </p:childTnLst>
                                </p:cTn>
                              </p:par>
                            </p:childTnLst>
                          </p:cTn>
                        </p:par>
                        <p:par>
                          <p:cTn id="31" fill="hold" nodeType="afterGroup">
                            <p:stCondLst>
                              <p:cond delay="2500"/>
                            </p:stCondLst>
                            <p:childTnLst>
                              <p:par>
                                <p:cTn id="32" presetID="23" presetClass="entr" presetSubtype="16" fill="hold" grpId="0" nodeType="afterEffect">
                                  <p:stCondLst>
                                    <p:cond delay="0"/>
                                  </p:stCondLst>
                                  <p:childTnLst>
                                    <p:set>
                                      <p:cBhvr>
                                        <p:cTn id="33" dur="1" fill="hold">
                                          <p:stCondLst>
                                            <p:cond delay="0"/>
                                          </p:stCondLst>
                                        </p:cTn>
                                        <p:tgtEl>
                                          <p:spTgt spid="120853"/>
                                        </p:tgtEl>
                                        <p:attrNameLst>
                                          <p:attrName>style.visibility</p:attrName>
                                        </p:attrNameLst>
                                      </p:cBhvr>
                                      <p:to>
                                        <p:strVal val="visible"/>
                                      </p:to>
                                    </p:set>
                                    <p:anim calcmode="lin" valueType="num">
                                      <p:cBhvr>
                                        <p:cTn id="34" dur="500" fill="hold"/>
                                        <p:tgtEl>
                                          <p:spTgt spid="120853"/>
                                        </p:tgtEl>
                                        <p:attrNameLst>
                                          <p:attrName>ppt_w</p:attrName>
                                        </p:attrNameLst>
                                      </p:cBhvr>
                                      <p:tavLst>
                                        <p:tav tm="0">
                                          <p:val>
                                            <p:fltVal val="0"/>
                                          </p:val>
                                        </p:tav>
                                        <p:tav tm="100000">
                                          <p:val>
                                            <p:strVal val="#ppt_w"/>
                                          </p:val>
                                        </p:tav>
                                      </p:tavLst>
                                    </p:anim>
                                    <p:anim calcmode="lin" valueType="num">
                                      <p:cBhvr>
                                        <p:cTn id="35" dur="500" fill="hold"/>
                                        <p:tgtEl>
                                          <p:spTgt spid="120853"/>
                                        </p:tgtEl>
                                        <p:attrNameLst>
                                          <p:attrName>ppt_h</p:attrName>
                                        </p:attrNameLst>
                                      </p:cBhvr>
                                      <p:tavLst>
                                        <p:tav tm="0">
                                          <p:val>
                                            <p:fltVal val="0"/>
                                          </p:val>
                                        </p:tav>
                                        <p:tav tm="100000">
                                          <p:val>
                                            <p:strVal val="#ppt_h"/>
                                          </p:val>
                                        </p:tav>
                                      </p:tavLst>
                                    </p:anim>
                                  </p:childTnLst>
                                </p:cTn>
                              </p:par>
                            </p:childTnLst>
                          </p:cTn>
                        </p:par>
                        <p:par>
                          <p:cTn id="36" fill="hold" nodeType="afterGroup">
                            <p:stCondLst>
                              <p:cond delay="3000"/>
                            </p:stCondLst>
                            <p:childTnLst>
                              <p:par>
                                <p:cTn id="37" presetID="17" presetClass="entr" presetSubtype="10" fill="hold" nodeType="afterEffect">
                                  <p:stCondLst>
                                    <p:cond delay="0"/>
                                  </p:stCondLst>
                                  <p:childTnLst>
                                    <p:set>
                                      <p:cBhvr>
                                        <p:cTn id="38" dur="1" fill="hold">
                                          <p:stCondLst>
                                            <p:cond delay="0"/>
                                          </p:stCondLst>
                                        </p:cTn>
                                        <p:tgtEl>
                                          <p:spTgt spid="120855"/>
                                        </p:tgtEl>
                                        <p:attrNameLst>
                                          <p:attrName>style.visibility</p:attrName>
                                        </p:attrNameLst>
                                      </p:cBhvr>
                                      <p:to>
                                        <p:strVal val="visible"/>
                                      </p:to>
                                    </p:set>
                                    <p:anim calcmode="lin" valueType="num">
                                      <p:cBhvr>
                                        <p:cTn id="39" dur="500" fill="hold"/>
                                        <p:tgtEl>
                                          <p:spTgt spid="120855"/>
                                        </p:tgtEl>
                                        <p:attrNameLst>
                                          <p:attrName>ppt_w</p:attrName>
                                        </p:attrNameLst>
                                      </p:cBhvr>
                                      <p:tavLst>
                                        <p:tav tm="0">
                                          <p:val>
                                            <p:fltVal val="0"/>
                                          </p:val>
                                        </p:tav>
                                        <p:tav tm="100000">
                                          <p:val>
                                            <p:strVal val="#ppt_w"/>
                                          </p:val>
                                        </p:tav>
                                      </p:tavLst>
                                    </p:anim>
                                    <p:anim calcmode="lin" valueType="num">
                                      <p:cBhvr>
                                        <p:cTn id="40" dur="500" fill="hold"/>
                                        <p:tgtEl>
                                          <p:spTgt spid="120855"/>
                                        </p:tgtEl>
                                        <p:attrNameLst>
                                          <p:attrName>ppt_h</p:attrName>
                                        </p:attrNameLst>
                                      </p:cBhvr>
                                      <p:tavLst>
                                        <p:tav tm="0">
                                          <p:val>
                                            <p:strVal val="#ppt_h"/>
                                          </p:val>
                                        </p:tav>
                                        <p:tav tm="100000">
                                          <p:val>
                                            <p:strVal val="#ppt_h"/>
                                          </p:val>
                                        </p:tav>
                                      </p:tavLst>
                                    </p:anim>
                                  </p:childTnLst>
                                </p:cTn>
                              </p:par>
                            </p:childTnLst>
                          </p:cTn>
                        </p:par>
                        <p:par>
                          <p:cTn id="41" fill="hold" nodeType="afterGroup">
                            <p:stCondLst>
                              <p:cond delay="3500"/>
                            </p:stCondLst>
                            <p:childTnLst>
                              <p:par>
                                <p:cTn id="42" presetID="17" presetClass="entr" presetSubtype="10" fill="hold" nodeType="afterEffect">
                                  <p:stCondLst>
                                    <p:cond delay="0"/>
                                  </p:stCondLst>
                                  <p:childTnLst>
                                    <p:set>
                                      <p:cBhvr>
                                        <p:cTn id="43" dur="1" fill="hold">
                                          <p:stCondLst>
                                            <p:cond delay="0"/>
                                          </p:stCondLst>
                                        </p:cTn>
                                        <p:tgtEl>
                                          <p:spTgt spid="120856"/>
                                        </p:tgtEl>
                                        <p:attrNameLst>
                                          <p:attrName>style.visibility</p:attrName>
                                        </p:attrNameLst>
                                      </p:cBhvr>
                                      <p:to>
                                        <p:strVal val="visible"/>
                                      </p:to>
                                    </p:set>
                                    <p:anim calcmode="lin" valueType="num">
                                      <p:cBhvr>
                                        <p:cTn id="44" dur="500" fill="hold"/>
                                        <p:tgtEl>
                                          <p:spTgt spid="120856"/>
                                        </p:tgtEl>
                                        <p:attrNameLst>
                                          <p:attrName>ppt_w</p:attrName>
                                        </p:attrNameLst>
                                      </p:cBhvr>
                                      <p:tavLst>
                                        <p:tav tm="0">
                                          <p:val>
                                            <p:fltVal val="0"/>
                                          </p:val>
                                        </p:tav>
                                        <p:tav tm="100000">
                                          <p:val>
                                            <p:strVal val="#ppt_w"/>
                                          </p:val>
                                        </p:tav>
                                      </p:tavLst>
                                    </p:anim>
                                    <p:anim calcmode="lin" valueType="num">
                                      <p:cBhvr>
                                        <p:cTn id="45" dur="500" fill="hold"/>
                                        <p:tgtEl>
                                          <p:spTgt spid="120856"/>
                                        </p:tgtEl>
                                        <p:attrNameLst>
                                          <p:attrName>ppt_h</p:attrName>
                                        </p:attrNameLst>
                                      </p:cBhvr>
                                      <p:tavLst>
                                        <p:tav tm="0">
                                          <p:val>
                                            <p:strVal val="#ppt_h"/>
                                          </p:val>
                                        </p:tav>
                                        <p:tav tm="100000">
                                          <p:val>
                                            <p:strVal val="#ppt_h"/>
                                          </p:val>
                                        </p:tav>
                                      </p:tavLst>
                                    </p:anim>
                                  </p:childTnLst>
                                </p:cTn>
                              </p:par>
                            </p:childTnLst>
                          </p:cTn>
                        </p:par>
                        <p:par>
                          <p:cTn id="46" fill="hold" nodeType="afterGroup">
                            <p:stCondLst>
                              <p:cond delay="4000"/>
                            </p:stCondLst>
                            <p:childTnLst>
                              <p:par>
                                <p:cTn id="47" presetID="23" presetClass="entr" presetSubtype="16" fill="hold" grpId="0" nodeType="afterEffect">
                                  <p:stCondLst>
                                    <p:cond delay="0"/>
                                  </p:stCondLst>
                                  <p:childTnLst>
                                    <p:set>
                                      <p:cBhvr>
                                        <p:cTn id="48" dur="1" fill="hold">
                                          <p:stCondLst>
                                            <p:cond delay="0"/>
                                          </p:stCondLst>
                                        </p:cTn>
                                        <p:tgtEl>
                                          <p:spTgt spid="120848"/>
                                        </p:tgtEl>
                                        <p:attrNameLst>
                                          <p:attrName>style.visibility</p:attrName>
                                        </p:attrNameLst>
                                      </p:cBhvr>
                                      <p:to>
                                        <p:strVal val="visible"/>
                                      </p:to>
                                    </p:set>
                                    <p:anim calcmode="lin" valueType="num">
                                      <p:cBhvr>
                                        <p:cTn id="49" dur="500" fill="hold"/>
                                        <p:tgtEl>
                                          <p:spTgt spid="120848"/>
                                        </p:tgtEl>
                                        <p:attrNameLst>
                                          <p:attrName>ppt_w</p:attrName>
                                        </p:attrNameLst>
                                      </p:cBhvr>
                                      <p:tavLst>
                                        <p:tav tm="0">
                                          <p:val>
                                            <p:fltVal val="0"/>
                                          </p:val>
                                        </p:tav>
                                        <p:tav tm="100000">
                                          <p:val>
                                            <p:strVal val="#ppt_w"/>
                                          </p:val>
                                        </p:tav>
                                      </p:tavLst>
                                    </p:anim>
                                    <p:anim calcmode="lin" valueType="num">
                                      <p:cBhvr>
                                        <p:cTn id="50" dur="500" fill="hold"/>
                                        <p:tgtEl>
                                          <p:spTgt spid="120848"/>
                                        </p:tgtEl>
                                        <p:attrNameLst>
                                          <p:attrName>ppt_h</p:attrName>
                                        </p:attrNameLst>
                                      </p:cBhvr>
                                      <p:tavLst>
                                        <p:tav tm="0">
                                          <p:val>
                                            <p:fltVal val="0"/>
                                          </p:val>
                                        </p:tav>
                                        <p:tav tm="100000">
                                          <p:val>
                                            <p:strVal val="#ppt_h"/>
                                          </p:val>
                                        </p:tav>
                                      </p:tavLst>
                                    </p:anim>
                                  </p:childTnLst>
                                </p:cTn>
                              </p:par>
                            </p:childTnLst>
                          </p:cTn>
                        </p:par>
                        <p:par>
                          <p:cTn id="51" fill="hold" nodeType="afterGroup">
                            <p:stCondLst>
                              <p:cond delay="4500"/>
                            </p:stCondLst>
                            <p:childTnLst>
                              <p:par>
                                <p:cTn id="52" presetID="39" presetClass="entr" presetSubtype="0" accel="100000" fill="hold" nodeType="afterEffect">
                                  <p:stCondLst>
                                    <p:cond delay="0"/>
                                  </p:stCondLst>
                                  <p:childTnLst>
                                    <p:set>
                                      <p:cBhvr>
                                        <p:cTn id="53" dur="1" fill="hold">
                                          <p:stCondLst>
                                            <p:cond delay="0"/>
                                          </p:stCondLst>
                                        </p:cTn>
                                        <p:tgtEl>
                                          <p:spTgt spid="120857"/>
                                        </p:tgtEl>
                                        <p:attrNameLst>
                                          <p:attrName>style.visibility</p:attrName>
                                        </p:attrNameLst>
                                      </p:cBhvr>
                                      <p:to>
                                        <p:strVal val="visible"/>
                                      </p:to>
                                    </p:set>
                                    <p:anim calcmode="lin" valueType="num">
                                      <p:cBhvr>
                                        <p:cTn id="54" dur="500" fill="hold"/>
                                        <p:tgtEl>
                                          <p:spTgt spid="120857"/>
                                        </p:tgtEl>
                                        <p:attrNameLst>
                                          <p:attrName>ppt_h</p:attrName>
                                        </p:attrNameLst>
                                      </p:cBhvr>
                                      <p:tavLst>
                                        <p:tav tm="0">
                                          <p:val>
                                            <p:strVal val="#ppt_h/20"/>
                                          </p:val>
                                        </p:tav>
                                        <p:tav tm="50000">
                                          <p:val>
                                            <p:strVal val="#ppt_h/20"/>
                                          </p:val>
                                        </p:tav>
                                        <p:tav tm="100000">
                                          <p:val>
                                            <p:strVal val="#ppt_h"/>
                                          </p:val>
                                        </p:tav>
                                      </p:tavLst>
                                    </p:anim>
                                    <p:anim calcmode="lin" valueType="num">
                                      <p:cBhvr>
                                        <p:cTn id="55" dur="500" fill="hold"/>
                                        <p:tgtEl>
                                          <p:spTgt spid="120857"/>
                                        </p:tgtEl>
                                        <p:attrNameLst>
                                          <p:attrName>ppt_w</p:attrName>
                                        </p:attrNameLst>
                                      </p:cBhvr>
                                      <p:tavLst>
                                        <p:tav tm="0">
                                          <p:val>
                                            <p:strVal val="#ppt_w+.3"/>
                                          </p:val>
                                        </p:tav>
                                        <p:tav tm="50000">
                                          <p:val>
                                            <p:strVal val="#ppt_w+.3"/>
                                          </p:val>
                                        </p:tav>
                                        <p:tav tm="100000">
                                          <p:val>
                                            <p:strVal val="#ppt_w"/>
                                          </p:val>
                                        </p:tav>
                                      </p:tavLst>
                                    </p:anim>
                                    <p:anim calcmode="lin" valueType="num">
                                      <p:cBhvr>
                                        <p:cTn id="56" dur="500" fill="hold"/>
                                        <p:tgtEl>
                                          <p:spTgt spid="120857"/>
                                        </p:tgtEl>
                                        <p:attrNameLst>
                                          <p:attrName>ppt_x</p:attrName>
                                        </p:attrNameLst>
                                      </p:cBhvr>
                                      <p:tavLst>
                                        <p:tav tm="0">
                                          <p:val>
                                            <p:strVal val="#ppt_x-.3"/>
                                          </p:val>
                                        </p:tav>
                                        <p:tav tm="50000">
                                          <p:val>
                                            <p:strVal val="#ppt_x"/>
                                          </p:val>
                                        </p:tav>
                                        <p:tav tm="100000">
                                          <p:val>
                                            <p:strVal val="#ppt_x"/>
                                          </p:val>
                                        </p:tav>
                                      </p:tavLst>
                                    </p:anim>
                                    <p:anim calcmode="lin" valueType="num">
                                      <p:cBhvr>
                                        <p:cTn id="57" dur="500" fill="hold"/>
                                        <p:tgtEl>
                                          <p:spTgt spid="120857"/>
                                        </p:tgtEl>
                                        <p:attrNameLst>
                                          <p:attrName>ppt_y</p:attrName>
                                        </p:attrNameLst>
                                      </p:cBhvr>
                                      <p:tavLst>
                                        <p:tav tm="0">
                                          <p:val>
                                            <p:strVal val="#ppt_y"/>
                                          </p:val>
                                        </p:tav>
                                        <p:tav tm="100000">
                                          <p:val>
                                            <p:strVal val="#ppt_y"/>
                                          </p:val>
                                        </p:tav>
                                      </p:tavLst>
                                    </p:anim>
                                  </p:childTnLst>
                                </p:cTn>
                              </p:par>
                            </p:childTnLst>
                          </p:cTn>
                        </p:par>
                        <p:par>
                          <p:cTn id="58" fill="hold" nodeType="afterGroup">
                            <p:stCondLst>
                              <p:cond delay="5000"/>
                            </p:stCondLst>
                            <p:childTnLst>
                              <p:par>
                                <p:cTn id="59" presetID="23" presetClass="entr" presetSubtype="16" fill="hold" grpId="0" nodeType="afterEffect">
                                  <p:stCondLst>
                                    <p:cond delay="0"/>
                                  </p:stCondLst>
                                  <p:childTnLst>
                                    <p:set>
                                      <p:cBhvr>
                                        <p:cTn id="60" dur="1" fill="hold">
                                          <p:stCondLst>
                                            <p:cond delay="0"/>
                                          </p:stCondLst>
                                        </p:cTn>
                                        <p:tgtEl>
                                          <p:spTgt spid="120858"/>
                                        </p:tgtEl>
                                        <p:attrNameLst>
                                          <p:attrName>style.visibility</p:attrName>
                                        </p:attrNameLst>
                                      </p:cBhvr>
                                      <p:to>
                                        <p:strVal val="visible"/>
                                      </p:to>
                                    </p:set>
                                    <p:anim calcmode="lin" valueType="num">
                                      <p:cBhvr>
                                        <p:cTn id="61" dur="500" fill="hold"/>
                                        <p:tgtEl>
                                          <p:spTgt spid="120858"/>
                                        </p:tgtEl>
                                        <p:attrNameLst>
                                          <p:attrName>ppt_w</p:attrName>
                                        </p:attrNameLst>
                                      </p:cBhvr>
                                      <p:tavLst>
                                        <p:tav tm="0">
                                          <p:val>
                                            <p:fltVal val="0"/>
                                          </p:val>
                                        </p:tav>
                                        <p:tav tm="100000">
                                          <p:val>
                                            <p:strVal val="#ppt_w"/>
                                          </p:val>
                                        </p:tav>
                                      </p:tavLst>
                                    </p:anim>
                                    <p:anim calcmode="lin" valueType="num">
                                      <p:cBhvr>
                                        <p:cTn id="62" dur="500" fill="hold"/>
                                        <p:tgtEl>
                                          <p:spTgt spid="12085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4" grpId="0"/>
      <p:bldP spid="120848" grpId="0"/>
      <p:bldP spid="120853" grpId="0"/>
      <p:bldP spid="120858" grpId="0"/>
      <p:bldP spid="120859"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107504" y="195486"/>
            <a:ext cx="7848872" cy="507703"/>
          </a:xfrm>
        </p:spPr>
        <p:txBody>
          <a:bodyPr/>
          <a:lstStyle/>
          <a:p>
            <a:r>
              <a:rPr lang="cs-CZ" altLang="sk-SK" sz="2800" b="1" dirty="0"/>
              <a:t>Citlivost investičních výdajů na změnu </a:t>
            </a:r>
            <a:r>
              <a:rPr lang="cs-CZ" altLang="sk-SK" sz="2800" b="1" dirty="0" smtClean="0"/>
              <a:t>i (růst </a:t>
            </a:r>
            <a:r>
              <a:rPr lang="cs-CZ" altLang="sk-SK" sz="2800" b="1" dirty="0"/>
              <a:t>b)</a:t>
            </a:r>
          </a:p>
        </p:txBody>
      </p:sp>
      <p:sp>
        <p:nvSpPr>
          <p:cNvPr id="122883" name="Line 3"/>
          <p:cNvSpPr>
            <a:spLocks noChangeShapeType="1"/>
          </p:cNvSpPr>
          <p:nvPr/>
        </p:nvSpPr>
        <p:spPr bwMode="auto">
          <a:xfrm>
            <a:off x="2627784" y="923925"/>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2884" name="Line 4"/>
          <p:cNvSpPr>
            <a:spLocks noChangeShapeType="1"/>
          </p:cNvSpPr>
          <p:nvPr/>
        </p:nvSpPr>
        <p:spPr bwMode="auto">
          <a:xfrm>
            <a:off x="2627784" y="4011910"/>
            <a:ext cx="41052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2885" name="Text Box 5"/>
          <p:cNvSpPr txBox="1">
            <a:spLocks noChangeArrowheads="1"/>
          </p:cNvSpPr>
          <p:nvPr/>
        </p:nvSpPr>
        <p:spPr bwMode="auto">
          <a:xfrm>
            <a:off x="6599813" y="4039100"/>
            <a:ext cx="59412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t>I</a:t>
            </a:r>
          </a:p>
        </p:txBody>
      </p:sp>
      <p:sp>
        <p:nvSpPr>
          <p:cNvPr id="122886" name="Text Box 6"/>
          <p:cNvSpPr txBox="1">
            <a:spLocks noChangeArrowheads="1"/>
          </p:cNvSpPr>
          <p:nvPr/>
        </p:nvSpPr>
        <p:spPr bwMode="auto">
          <a:xfrm>
            <a:off x="2374089" y="921595"/>
            <a:ext cx="2159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i</a:t>
            </a:r>
          </a:p>
        </p:txBody>
      </p:sp>
      <p:sp>
        <p:nvSpPr>
          <p:cNvPr id="122887" name="Line 7"/>
          <p:cNvSpPr>
            <a:spLocks noChangeShapeType="1"/>
          </p:cNvSpPr>
          <p:nvPr/>
        </p:nvSpPr>
        <p:spPr bwMode="auto">
          <a:xfrm>
            <a:off x="3030558" y="1131590"/>
            <a:ext cx="3029307" cy="2321719"/>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2888" name="Text Box 8"/>
          <p:cNvSpPr txBox="1">
            <a:spLocks noChangeArrowheads="1"/>
          </p:cNvSpPr>
          <p:nvPr/>
        </p:nvSpPr>
        <p:spPr bwMode="auto">
          <a:xfrm>
            <a:off x="6059865" y="3339681"/>
            <a:ext cx="10798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solidFill>
                  <a:srgbClr val="0066FF"/>
                </a:solidFill>
              </a:rPr>
              <a:t>I = I</a:t>
            </a:r>
            <a:r>
              <a:rPr lang="cs-CZ" altLang="sk-SK" sz="1600" b="1" baseline="-25000" dirty="0">
                <a:solidFill>
                  <a:srgbClr val="0066FF"/>
                </a:solidFill>
              </a:rPr>
              <a:t>A</a:t>
            </a:r>
            <a:r>
              <a:rPr lang="cs-CZ" altLang="sk-SK" sz="1600" b="1" dirty="0">
                <a:solidFill>
                  <a:srgbClr val="0066FF"/>
                </a:solidFill>
              </a:rPr>
              <a:t>- </a:t>
            </a:r>
            <a:r>
              <a:rPr lang="cs-CZ" altLang="sk-SK" sz="1600" b="1" dirty="0" err="1">
                <a:solidFill>
                  <a:srgbClr val="0066FF"/>
                </a:solidFill>
              </a:rPr>
              <a:t>bi</a:t>
            </a:r>
            <a:endParaRPr lang="cs-CZ" altLang="sk-SK" sz="1600" b="1" dirty="0">
              <a:solidFill>
                <a:srgbClr val="0066FF"/>
              </a:solidFill>
            </a:endParaRPr>
          </a:p>
        </p:txBody>
      </p:sp>
      <p:sp>
        <p:nvSpPr>
          <p:cNvPr id="122889" name="Line 9"/>
          <p:cNvSpPr>
            <a:spLocks noChangeShapeType="1"/>
          </p:cNvSpPr>
          <p:nvPr/>
        </p:nvSpPr>
        <p:spPr bwMode="auto">
          <a:xfrm>
            <a:off x="2681288" y="1923678"/>
            <a:ext cx="1350169"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2890" name="Line 10"/>
          <p:cNvSpPr>
            <a:spLocks noChangeShapeType="1"/>
          </p:cNvSpPr>
          <p:nvPr/>
        </p:nvSpPr>
        <p:spPr bwMode="auto">
          <a:xfrm>
            <a:off x="4031456" y="1923678"/>
            <a:ext cx="0" cy="2052638"/>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2891" name="Line 11"/>
          <p:cNvSpPr>
            <a:spLocks noChangeShapeType="1"/>
          </p:cNvSpPr>
          <p:nvPr/>
        </p:nvSpPr>
        <p:spPr bwMode="auto">
          <a:xfrm>
            <a:off x="2681288" y="2931790"/>
            <a:ext cx="264676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2892" name="Line 12"/>
          <p:cNvSpPr>
            <a:spLocks noChangeShapeType="1"/>
          </p:cNvSpPr>
          <p:nvPr/>
        </p:nvSpPr>
        <p:spPr bwMode="auto">
          <a:xfrm>
            <a:off x="5328047" y="3039170"/>
            <a:ext cx="0" cy="97274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2893" name="Text Box 13"/>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122894" name="Text Box 14"/>
          <p:cNvSpPr txBox="1">
            <a:spLocks noChangeArrowheads="1"/>
          </p:cNvSpPr>
          <p:nvPr/>
        </p:nvSpPr>
        <p:spPr bwMode="auto">
          <a:xfrm>
            <a:off x="2331803" y="1773637"/>
            <a:ext cx="37750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0</a:t>
            </a:r>
            <a:endParaRPr lang="cs-CZ" altLang="sk-SK" sz="1600" b="1" dirty="0"/>
          </a:p>
        </p:txBody>
      </p:sp>
      <p:sp>
        <p:nvSpPr>
          <p:cNvPr id="122895" name="Text Box 15"/>
          <p:cNvSpPr txBox="1">
            <a:spLocks noChangeArrowheads="1"/>
          </p:cNvSpPr>
          <p:nvPr/>
        </p:nvSpPr>
        <p:spPr bwMode="auto">
          <a:xfrm>
            <a:off x="2360259" y="2764089"/>
            <a:ext cx="33975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1</a:t>
            </a:r>
            <a:endParaRPr lang="cs-CZ" altLang="sk-SK" sz="1600" b="1" dirty="0"/>
          </a:p>
        </p:txBody>
      </p:sp>
      <p:sp>
        <p:nvSpPr>
          <p:cNvPr id="122896" name="Text Box 16"/>
          <p:cNvSpPr txBox="1">
            <a:spLocks noChangeArrowheads="1"/>
          </p:cNvSpPr>
          <p:nvPr/>
        </p:nvSpPr>
        <p:spPr bwMode="auto">
          <a:xfrm>
            <a:off x="5216784" y="4014222"/>
            <a:ext cx="36332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1</a:t>
            </a:r>
            <a:endParaRPr lang="cs-CZ" altLang="sk-SK" sz="1600" b="1" dirty="0"/>
          </a:p>
        </p:txBody>
      </p:sp>
      <p:sp>
        <p:nvSpPr>
          <p:cNvPr id="122897" name="Text Box 17"/>
          <p:cNvSpPr txBox="1">
            <a:spLocks noChangeArrowheads="1"/>
          </p:cNvSpPr>
          <p:nvPr/>
        </p:nvSpPr>
        <p:spPr bwMode="auto">
          <a:xfrm>
            <a:off x="3896320" y="3992684"/>
            <a:ext cx="53166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0</a:t>
            </a:r>
            <a:endParaRPr lang="cs-CZ" altLang="sk-SK" sz="1600" b="1" dirty="0"/>
          </a:p>
        </p:txBody>
      </p:sp>
      <p:sp>
        <p:nvSpPr>
          <p:cNvPr id="122898" name="Line 18"/>
          <p:cNvSpPr>
            <a:spLocks noChangeShapeType="1"/>
          </p:cNvSpPr>
          <p:nvPr/>
        </p:nvSpPr>
        <p:spPr bwMode="auto">
          <a:xfrm>
            <a:off x="2482064" y="2195909"/>
            <a:ext cx="0" cy="535289"/>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2899" name="Line 19"/>
          <p:cNvSpPr>
            <a:spLocks noChangeShapeType="1"/>
          </p:cNvSpPr>
          <p:nvPr/>
        </p:nvSpPr>
        <p:spPr bwMode="auto">
          <a:xfrm>
            <a:off x="4298812" y="4161961"/>
            <a:ext cx="917972"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2900" name="Line 20"/>
          <p:cNvSpPr>
            <a:spLocks noChangeShapeType="1"/>
          </p:cNvSpPr>
          <p:nvPr/>
        </p:nvSpPr>
        <p:spPr bwMode="auto">
          <a:xfrm>
            <a:off x="3030483" y="1347615"/>
            <a:ext cx="2909669" cy="1584176"/>
          </a:xfrm>
          <a:prstGeom prst="line">
            <a:avLst/>
          </a:prstGeom>
          <a:noFill/>
          <a:ln w="5715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Tree>
    <p:extLst>
      <p:ext uri="{BB962C8B-B14F-4D97-AF65-F5344CB8AC3E}">
        <p14:creationId xmlns:p14="http://schemas.microsoft.com/office/powerpoint/2010/main" val="1378810746"/>
      </p:ext>
    </p:extLst>
  </p:cSld>
  <p:clrMapOvr>
    <a:masterClrMapping/>
  </p:clrMapOvr>
  <p:transition advTm="1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251520" y="195486"/>
            <a:ext cx="7488832" cy="507703"/>
          </a:xfrm>
        </p:spPr>
        <p:txBody>
          <a:bodyPr/>
          <a:lstStyle/>
          <a:p>
            <a:r>
              <a:rPr lang="cs-CZ" altLang="sk-SK" sz="2800" b="1" dirty="0">
                <a:solidFill>
                  <a:srgbClr val="307871"/>
                </a:solidFill>
              </a:rPr>
              <a:t>Citlivost investičních výdajů na změnu i (růst b)</a:t>
            </a:r>
            <a:endParaRPr lang="cs-CZ" altLang="sk-SK" sz="2850" b="1" dirty="0">
              <a:solidFill>
                <a:schemeClr val="hlink"/>
              </a:solidFill>
            </a:endParaRPr>
          </a:p>
        </p:txBody>
      </p:sp>
      <p:sp>
        <p:nvSpPr>
          <p:cNvPr id="129027" name="Line 3"/>
          <p:cNvSpPr>
            <a:spLocks noChangeShapeType="1"/>
          </p:cNvSpPr>
          <p:nvPr/>
        </p:nvSpPr>
        <p:spPr bwMode="auto">
          <a:xfrm>
            <a:off x="2687109" y="923925"/>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9028" name="Line 4"/>
          <p:cNvSpPr>
            <a:spLocks noChangeShapeType="1"/>
          </p:cNvSpPr>
          <p:nvPr/>
        </p:nvSpPr>
        <p:spPr bwMode="auto">
          <a:xfrm>
            <a:off x="2681288" y="4011910"/>
            <a:ext cx="41052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9029" name="Text Box 5"/>
          <p:cNvSpPr txBox="1">
            <a:spLocks noChangeArrowheads="1"/>
          </p:cNvSpPr>
          <p:nvPr/>
        </p:nvSpPr>
        <p:spPr bwMode="auto">
          <a:xfrm>
            <a:off x="6643042" y="4035557"/>
            <a:ext cx="59412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t>I</a:t>
            </a:r>
          </a:p>
        </p:txBody>
      </p:sp>
      <p:sp>
        <p:nvSpPr>
          <p:cNvPr id="129030" name="Text Box 6"/>
          <p:cNvSpPr txBox="1">
            <a:spLocks noChangeArrowheads="1"/>
          </p:cNvSpPr>
          <p:nvPr/>
        </p:nvSpPr>
        <p:spPr bwMode="auto">
          <a:xfrm>
            <a:off x="2412802" y="864889"/>
            <a:ext cx="2155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t>i</a:t>
            </a:r>
          </a:p>
        </p:txBody>
      </p:sp>
      <p:sp>
        <p:nvSpPr>
          <p:cNvPr id="129031" name="Line 7"/>
          <p:cNvSpPr>
            <a:spLocks noChangeShapeType="1"/>
          </p:cNvSpPr>
          <p:nvPr/>
        </p:nvSpPr>
        <p:spPr bwMode="auto">
          <a:xfrm>
            <a:off x="3168254" y="1131590"/>
            <a:ext cx="2753915" cy="2321719"/>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9033" name="Line 9"/>
          <p:cNvSpPr>
            <a:spLocks noChangeShapeType="1"/>
          </p:cNvSpPr>
          <p:nvPr/>
        </p:nvSpPr>
        <p:spPr bwMode="auto">
          <a:xfrm>
            <a:off x="2681288" y="1923678"/>
            <a:ext cx="1350169"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9034" name="Line 10"/>
          <p:cNvSpPr>
            <a:spLocks noChangeShapeType="1"/>
          </p:cNvSpPr>
          <p:nvPr/>
        </p:nvSpPr>
        <p:spPr bwMode="auto">
          <a:xfrm>
            <a:off x="4067944" y="1923678"/>
            <a:ext cx="0" cy="2052638"/>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9035" name="Line 11"/>
          <p:cNvSpPr>
            <a:spLocks noChangeShapeType="1"/>
          </p:cNvSpPr>
          <p:nvPr/>
        </p:nvSpPr>
        <p:spPr bwMode="auto">
          <a:xfrm>
            <a:off x="2681288" y="3003798"/>
            <a:ext cx="264676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9036" name="Line 12"/>
          <p:cNvSpPr>
            <a:spLocks noChangeShapeType="1"/>
          </p:cNvSpPr>
          <p:nvPr/>
        </p:nvSpPr>
        <p:spPr bwMode="auto">
          <a:xfrm>
            <a:off x="5328047" y="3003798"/>
            <a:ext cx="0" cy="97274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9037" name="Text Box 13"/>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129038" name="Text Box 14"/>
          <p:cNvSpPr txBox="1">
            <a:spLocks noChangeArrowheads="1"/>
          </p:cNvSpPr>
          <p:nvPr/>
        </p:nvSpPr>
        <p:spPr bwMode="auto">
          <a:xfrm>
            <a:off x="2360646" y="1762044"/>
            <a:ext cx="37802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0</a:t>
            </a:r>
            <a:endParaRPr lang="cs-CZ" altLang="sk-SK" sz="1600" b="1" dirty="0"/>
          </a:p>
        </p:txBody>
      </p:sp>
      <p:sp>
        <p:nvSpPr>
          <p:cNvPr id="129039" name="Text Box 15"/>
          <p:cNvSpPr txBox="1">
            <a:spLocks noChangeArrowheads="1"/>
          </p:cNvSpPr>
          <p:nvPr/>
        </p:nvSpPr>
        <p:spPr bwMode="auto">
          <a:xfrm>
            <a:off x="2394816" y="2805614"/>
            <a:ext cx="38526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1</a:t>
            </a:r>
            <a:endParaRPr lang="cs-CZ" altLang="sk-SK" sz="1600" b="1" dirty="0"/>
          </a:p>
        </p:txBody>
      </p:sp>
      <p:sp>
        <p:nvSpPr>
          <p:cNvPr id="129040" name="Text Box 16"/>
          <p:cNvSpPr txBox="1">
            <a:spLocks noChangeArrowheads="1"/>
          </p:cNvSpPr>
          <p:nvPr/>
        </p:nvSpPr>
        <p:spPr bwMode="auto">
          <a:xfrm>
            <a:off x="5220072" y="4020939"/>
            <a:ext cx="43241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1</a:t>
            </a:r>
            <a:endParaRPr lang="cs-CZ" altLang="sk-SK" sz="1600" b="1" dirty="0"/>
          </a:p>
        </p:txBody>
      </p:sp>
      <p:sp>
        <p:nvSpPr>
          <p:cNvPr id="129041" name="Text Box 17"/>
          <p:cNvSpPr txBox="1">
            <a:spLocks noChangeArrowheads="1"/>
          </p:cNvSpPr>
          <p:nvPr/>
        </p:nvSpPr>
        <p:spPr bwMode="auto">
          <a:xfrm>
            <a:off x="3888110" y="4020939"/>
            <a:ext cx="35966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0</a:t>
            </a:r>
            <a:endParaRPr lang="cs-CZ" altLang="sk-SK" sz="1600" b="1" dirty="0"/>
          </a:p>
        </p:txBody>
      </p:sp>
      <p:sp>
        <p:nvSpPr>
          <p:cNvPr id="129042" name="Line 18"/>
          <p:cNvSpPr>
            <a:spLocks noChangeShapeType="1"/>
          </p:cNvSpPr>
          <p:nvPr/>
        </p:nvSpPr>
        <p:spPr bwMode="auto">
          <a:xfrm>
            <a:off x="2520554" y="2100598"/>
            <a:ext cx="0" cy="6477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9043" name="Line 19"/>
          <p:cNvSpPr>
            <a:spLocks noChangeShapeType="1"/>
          </p:cNvSpPr>
          <p:nvPr/>
        </p:nvSpPr>
        <p:spPr bwMode="auto">
          <a:xfrm>
            <a:off x="4247777" y="4189952"/>
            <a:ext cx="917972"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9044" name="Line 20"/>
          <p:cNvSpPr>
            <a:spLocks noChangeShapeType="1"/>
          </p:cNvSpPr>
          <p:nvPr/>
        </p:nvSpPr>
        <p:spPr bwMode="auto">
          <a:xfrm>
            <a:off x="2979403" y="1495276"/>
            <a:ext cx="3536813" cy="1242943"/>
          </a:xfrm>
          <a:prstGeom prst="line">
            <a:avLst/>
          </a:prstGeom>
          <a:noFill/>
          <a:ln w="5715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9045" name="Text Box 21"/>
          <p:cNvSpPr txBox="1">
            <a:spLocks noChangeArrowheads="1"/>
          </p:cNvSpPr>
          <p:nvPr/>
        </p:nvSpPr>
        <p:spPr bwMode="auto">
          <a:xfrm>
            <a:off x="5955373" y="3261449"/>
            <a:ext cx="10798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solidFill>
                  <a:srgbClr val="0066FF"/>
                </a:solidFill>
              </a:rPr>
              <a:t>I = I</a:t>
            </a:r>
            <a:r>
              <a:rPr lang="cs-CZ" altLang="sk-SK" sz="1600" b="1" baseline="-25000" dirty="0">
                <a:solidFill>
                  <a:srgbClr val="0066FF"/>
                </a:solidFill>
              </a:rPr>
              <a:t>A</a:t>
            </a:r>
            <a:r>
              <a:rPr lang="cs-CZ" altLang="sk-SK" sz="1600" b="1" dirty="0">
                <a:solidFill>
                  <a:srgbClr val="0066FF"/>
                </a:solidFill>
              </a:rPr>
              <a:t>- </a:t>
            </a:r>
            <a:r>
              <a:rPr lang="cs-CZ" altLang="sk-SK" sz="1600" b="1" dirty="0" smtClean="0">
                <a:solidFill>
                  <a:srgbClr val="0066FF"/>
                </a:solidFill>
              </a:rPr>
              <a:t>b</a:t>
            </a:r>
            <a:r>
              <a:rPr lang="cs-CZ" altLang="sk-SK" sz="1600" b="1" baseline="-25000" dirty="0" smtClean="0">
                <a:solidFill>
                  <a:srgbClr val="0066FF"/>
                </a:solidFill>
              </a:rPr>
              <a:t>0</a:t>
            </a:r>
            <a:r>
              <a:rPr lang="cs-CZ" altLang="sk-SK" sz="1600" b="1" dirty="0" smtClean="0">
                <a:solidFill>
                  <a:srgbClr val="0066FF"/>
                </a:solidFill>
              </a:rPr>
              <a:t> </a:t>
            </a:r>
            <a:r>
              <a:rPr lang="cs-CZ" altLang="sk-SK" sz="1600" b="1" dirty="0">
                <a:solidFill>
                  <a:srgbClr val="0066FF"/>
                </a:solidFill>
              </a:rPr>
              <a:t>i</a:t>
            </a:r>
          </a:p>
        </p:txBody>
      </p:sp>
    </p:spTree>
    <p:extLst>
      <p:ext uri="{BB962C8B-B14F-4D97-AF65-F5344CB8AC3E}">
        <p14:creationId xmlns:p14="http://schemas.microsoft.com/office/powerpoint/2010/main" val="4863643"/>
      </p:ext>
    </p:extLst>
  </p:cSld>
  <p:clrMapOvr>
    <a:masterClrMapping/>
  </p:clrMapOvr>
  <p:transition advTm="1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251520" y="195486"/>
            <a:ext cx="7628036" cy="507703"/>
          </a:xfrm>
        </p:spPr>
        <p:txBody>
          <a:bodyPr/>
          <a:lstStyle/>
          <a:p>
            <a:r>
              <a:rPr lang="cs-CZ" altLang="sk-SK" sz="2800" b="1" dirty="0">
                <a:solidFill>
                  <a:srgbClr val="307871"/>
                </a:solidFill>
              </a:rPr>
              <a:t>Citlivost investičních výdajů na změnu i (růst b)</a:t>
            </a:r>
            <a:endParaRPr lang="cs-CZ" altLang="sk-SK" sz="2850" b="1" dirty="0">
              <a:solidFill>
                <a:schemeClr val="hlink"/>
              </a:solidFill>
            </a:endParaRPr>
          </a:p>
        </p:txBody>
      </p:sp>
      <p:sp>
        <p:nvSpPr>
          <p:cNvPr id="131075" name="Line 3"/>
          <p:cNvSpPr>
            <a:spLocks noChangeShapeType="1"/>
          </p:cNvSpPr>
          <p:nvPr/>
        </p:nvSpPr>
        <p:spPr bwMode="auto">
          <a:xfrm>
            <a:off x="2681288" y="1203598"/>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76" name="Line 4"/>
          <p:cNvSpPr>
            <a:spLocks noChangeShapeType="1"/>
          </p:cNvSpPr>
          <p:nvPr/>
        </p:nvSpPr>
        <p:spPr bwMode="auto">
          <a:xfrm>
            <a:off x="2681288" y="4299942"/>
            <a:ext cx="41052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77" name="Text Box 5"/>
          <p:cNvSpPr txBox="1">
            <a:spLocks noChangeArrowheads="1"/>
          </p:cNvSpPr>
          <p:nvPr/>
        </p:nvSpPr>
        <p:spPr bwMode="auto">
          <a:xfrm>
            <a:off x="8194972" y="4336193"/>
            <a:ext cx="2428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t>I</a:t>
            </a:r>
          </a:p>
        </p:txBody>
      </p:sp>
      <p:sp>
        <p:nvSpPr>
          <p:cNvPr id="131078" name="Text Box 6"/>
          <p:cNvSpPr txBox="1">
            <a:spLocks noChangeArrowheads="1"/>
          </p:cNvSpPr>
          <p:nvPr/>
        </p:nvSpPr>
        <p:spPr bwMode="auto">
          <a:xfrm>
            <a:off x="2438996" y="1086386"/>
            <a:ext cx="27027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i</a:t>
            </a:r>
          </a:p>
        </p:txBody>
      </p:sp>
      <p:sp>
        <p:nvSpPr>
          <p:cNvPr id="131079" name="Line 7"/>
          <p:cNvSpPr>
            <a:spLocks noChangeShapeType="1"/>
          </p:cNvSpPr>
          <p:nvPr/>
        </p:nvSpPr>
        <p:spPr bwMode="auto">
          <a:xfrm>
            <a:off x="3168254" y="1491630"/>
            <a:ext cx="2753915" cy="2321719"/>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81" name="Line 9"/>
          <p:cNvSpPr>
            <a:spLocks noChangeShapeType="1"/>
          </p:cNvSpPr>
          <p:nvPr/>
        </p:nvSpPr>
        <p:spPr bwMode="auto">
          <a:xfrm>
            <a:off x="2681288" y="2211710"/>
            <a:ext cx="1350169"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82" name="Line 10"/>
          <p:cNvSpPr>
            <a:spLocks noChangeShapeType="1"/>
          </p:cNvSpPr>
          <p:nvPr/>
        </p:nvSpPr>
        <p:spPr bwMode="auto">
          <a:xfrm>
            <a:off x="4031456" y="2211710"/>
            <a:ext cx="0" cy="2052638"/>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83" name="Line 11"/>
          <p:cNvSpPr>
            <a:spLocks noChangeShapeType="1"/>
          </p:cNvSpPr>
          <p:nvPr/>
        </p:nvSpPr>
        <p:spPr bwMode="auto">
          <a:xfrm>
            <a:off x="2681288" y="3291830"/>
            <a:ext cx="264676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84" name="Line 12"/>
          <p:cNvSpPr>
            <a:spLocks noChangeShapeType="1"/>
          </p:cNvSpPr>
          <p:nvPr/>
        </p:nvSpPr>
        <p:spPr bwMode="auto">
          <a:xfrm>
            <a:off x="5328047" y="3291830"/>
            <a:ext cx="0" cy="97274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85" name="Text Box 13"/>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131086" name="Text Box 14"/>
          <p:cNvSpPr txBox="1">
            <a:spLocks noChangeArrowheads="1"/>
          </p:cNvSpPr>
          <p:nvPr/>
        </p:nvSpPr>
        <p:spPr bwMode="auto">
          <a:xfrm>
            <a:off x="2385418" y="2019831"/>
            <a:ext cx="48458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0</a:t>
            </a:r>
            <a:endParaRPr lang="cs-CZ" altLang="sk-SK" sz="1600" b="1" dirty="0"/>
          </a:p>
        </p:txBody>
      </p:sp>
      <p:sp>
        <p:nvSpPr>
          <p:cNvPr id="131087" name="Text Box 15"/>
          <p:cNvSpPr txBox="1">
            <a:spLocks noChangeArrowheads="1"/>
          </p:cNvSpPr>
          <p:nvPr/>
        </p:nvSpPr>
        <p:spPr bwMode="auto">
          <a:xfrm>
            <a:off x="2416028" y="3117780"/>
            <a:ext cx="42163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1</a:t>
            </a:r>
            <a:endParaRPr lang="cs-CZ" altLang="sk-SK" sz="1600" b="1" dirty="0"/>
          </a:p>
        </p:txBody>
      </p:sp>
      <p:sp>
        <p:nvSpPr>
          <p:cNvPr id="131088" name="Text Box 16"/>
          <p:cNvSpPr txBox="1">
            <a:spLocks noChangeArrowheads="1"/>
          </p:cNvSpPr>
          <p:nvPr/>
        </p:nvSpPr>
        <p:spPr bwMode="auto">
          <a:xfrm>
            <a:off x="5228804" y="4327910"/>
            <a:ext cx="36041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1</a:t>
            </a:r>
            <a:endParaRPr lang="cs-CZ" altLang="sk-SK" sz="1600" b="1" dirty="0"/>
          </a:p>
        </p:txBody>
      </p:sp>
      <p:sp>
        <p:nvSpPr>
          <p:cNvPr id="131089" name="Text Box 17"/>
          <p:cNvSpPr txBox="1">
            <a:spLocks noChangeArrowheads="1"/>
          </p:cNvSpPr>
          <p:nvPr/>
        </p:nvSpPr>
        <p:spPr bwMode="auto">
          <a:xfrm>
            <a:off x="3885704" y="4316957"/>
            <a:ext cx="35966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0</a:t>
            </a:r>
            <a:endParaRPr lang="cs-CZ" altLang="sk-SK" sz="1600" b="1" dirty="0"/>
          </a:p>
        </p:txBody>
      </p:sp>
      <p:sp>
        <p:nvSpPr>
          <p:cNvPr id="131090" name="Line 18"/>
          <p:cNvSpPr>
            <a:spLocks noChangeShapeType="1"/>
          </p:cNvSpPr>
          <p:nvPr/>
        </p:nvSpPr>
        <p:spPr bwMode="auto">
          <a:xfrm>
            <a:off x="2524259" y="2419226"/>
            <a:ext cx="0" cy="6477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91" name="Line 19"/>
          <p:cNvSpPr>
            <a:spLocks noChangeShapeType="1"/>
          </p:cNvSpPr>
          <p:nvPr/>
        </p:nvSpPr>
        <p:spPr bwMode="auto">
          <a:xfrm>
            <a:off x="4245371" y="4486234"/>
            <a:ext cx="917972"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92" name="Line 20"/>
          <p:cNvSpPr>
            <a:spLocks noChangeShapeType="1"/>
          </p:cNvSpPr>
          <p:nvPr/>
        </p:nvSpPr>
        <p:spPr bwMode="auto">
          <a:xfrm>
            <a:off x="2951560" y="1923678"/>
            <a:ext cx="4914900" cy="1350169"/>
          </a:xfrm>
          <a:prstGeom prst="line">
            <a:avLst/>
          </a:prstGeom>
          <a:noFill/>
          <a:ln w="5715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93" name="Text Box 21"/>
          <p:cNvSpPr txBox="1">
            <a:spLocks noChangeArrowheads="1"/>
          </p:cNvSpPr>
          <p:nvPr/>
        </p:nvSpPr>
        <p:spPr bwMode="auto">
          <a:xfrm>
            <a:off x="7191970" y="2700612"/>
            <a:ext cx="10798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solidFill>
                  <a:srgbClr val="339933"/>
                </a:solidFill>
              </a:rPr>
              <a:t>I = I</a:t>
            </a:r>
            <a:r>
              <a:rPr lang="cs-CZ" altLang="sk-SK" sz="1600" b="1" baseline="-25000" dirty="0">
                <a:solidFill>
                  <a:srgbClr val="339933"/>
                </a:solidFill>
              </a:rPr>
              <a:t>A</a:t>
            </a:r>
            <a:r>
              <a:rPr lang="cs-CZ" altLang="sk-SK" sz="1600" b="1" dirty="0">
                <a:solidFill>
                  <a:srgbClr val="339933"/>
                </a:solidFill>
              </a:rPr>
              <a:t>- </a:t>
            </a:r>
            <a:r>
              <a:rPr lang="cs-CZ" altLang="sk-SK" sz="1600" b="1" dirty="0" smtClean="0">
                <a:solidFill>
                  <a:srgbClr val="339933"/>
                </a:solidFill>
              </a:rPr>
              <a:t>b</a:t>
            </a:r>
            <a:r>
              <a:rPr lang="cs-CZ" altLang="sk-SK" sz="1600" b="1" baseline="-25000" dirty="0" smtClean="0">
                <a:solidFill>
                  <a:srgbClr val="339933"/>
                </a:solidFill>
              </a:rPr>
              <a:t>1</a:t>
            </a:r>
            <a:r>
              <a:rPr lang="cs-CZ" altLang="sk-SK" sz="1600" b="1" dirty="0" smtClean="0">
                <a:solidFill>
                  <a:srgbClr val="339933"/>
                </a:solidFill>
              </a:rPr>
              <a:t> </a:t>
            </a:r>
            <a:r>
              <a:rPr lang="cs-CZ" altLang="sk-SK" sz="1600" b="1" dirty="0">
                <a:solidFill>
                  <a:srgbClr val="339933"/>
                </a:solidFill>
              </a:rPr>
              <a:t>i</a:t>
            </a:r>
          </a:p>
        </p:txBody>
      </p:sp>
      <p:sp>
        <p:nvSpPr>
          <p:cNvPr id="131094" name="Line 22"/>
          <p:cNvSpPr>
            <a:spLocks noChangeShapeType="1"/>
          </p:cNvSpPr>
          <p:nvPr/>
        </p:nvSpPr>
        <p:spPr bwMode="auto">
          <a:xfrm>
            <a:off x="5328048" y="3291830"/>
            <a:ext cx="2430065" cy="0"/>
          </a:xfrm>
          <a:prstGeom prst="line">
            <a:avLst/>
          </a:prstGeom>
          <a:noFill/>
          <a:ln w="28575">
            <a:solidFill>
              <a:srgbClr val="FF00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95" name="Line 23"/>
          <p:cNvSpPr>
            <a:spLocks noChangeShapeType="1"/>
          </p:cNvSpPr>
          <p:nvPr/>
        </p:nvSpPr>
        <p:spPr bwMode="auto">
          <a:xfrm>
            <a:off x="6786562" y="4299941"/>
            <a:ext cx="1529854" cy="17389"/>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96" name="Line 24"/>
          <p:cNvSpPr>
            <a:spLocks noChangeShapeType="1"/>
          </p:cNvSpPr>
          <p:nvPr/>
        </p:nvSpPr>
        <p:spPr bwMode="auto">
          <a:xfrm>
            <a:off x="7758113" y="3291830"/>
            <a:ext cx="0" cy="972740"/>
          </a:xfrm>
          <a:prstGeom prst="line">
            <a:avLst/>
          </a:prstGeom>
          <a:noFill/>
          <a:ln w="28575">
            <a:solidFill>
              <a:srgbClr val="FF00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97" name="Text Box 25"/>
          <p:cNvSpPr txBox="1">
            <a:spLocks noChangeArrowheads="1"/>
          </p:cNvSpPr>
          <p:nvPr/>
        </p:nvSpPr>
        <p:spPr bwMode="auto">
          <a:xfrm>
            <a:off x="7656909" y="4336512"/>
            <a:ext cx="43100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00FF"/>
                </a:solidFill>
              </a:rPr>
              <a:t>I</a:t>
            </a:r>
            <a:r>
              <a:rPr lang="cs-CZ" altLang="sk-SK" sz="1600" b="1" baseline="-25000" dirty="0" smtClean="0">
                <a:solidFill>
                  <a:srgbClr val="FF00FF"/>
                </a:solidFill>
              </a:rPr>
              <a:t>2</a:t>
            </a:r>
            <a:endParaRPr lang="cs-CZ" altLang="sk-SK" sz="1600" b="1" dirty="0">
              <a:solidFill>
                <a:srgbClr val="FF00FF"/>
              </a:solidFill>
            </a:endParaRPr>
          </a:p>
        </p:txBody>
      </p:sp>
      <p:sp>
        <p:nvSpPr>
          <p:cNvPr id="131098" name="Line 26"/>
          <p:cNvSpPr>
            <a:spLocks noChangeShapeType="1"/>
          </p:cNvSpPr>
          <p:nvPr/>
        </p:nvSpPr>
        <p:spPr bwMode="auto">
          <a:xfrm>
            <a:off x="4257526" y="4636594"/>
            <a:ext cx="3348038" cy="0"/>
          </a:xfrm>
          <a:prstGeom prst="line">
            <a:avLst/>
          </a:prstGeom>
          <a:noFill/>
          <a:ln w="28575">
            <a:solidFill>
              <a:srgbClr val="FF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99" name="Text Box 27"/>
          <p:cNvSpPr txBox="1">
            <a:spLocks noChangeArrowheads="1"/>
          </p:cNvSpPr>
          <p:nvPr/>
        </p:nvSpPr>
        <p:spPr bwMode="auto">
          <a:xfrm>
            <a:off x="5931545" y="3549173"/>
            <a:ext cx="10798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solidFill>
                  <a:srgbClr val="0066FF"/>
                </a:solidFill>
              </a:rPr>
              <a:t>I = I</a:t>
            </a:r>
            <a:r>
              <a:rPr lang="cs-CZ" altLang="sk-SK" sz="1600" b="1" baseline="-25000" dirty="0">
                <a:solidFill>
                  <a:srgbClr val="0066FF"/>
                </a:solidFill>
              </a:rPr>
              <a:t>A</a:t>
            </a:r>
            <a:r>
              <a:rPr lang="cs-CZ" altLang="sk-SK" sz="1600" b="1" dirty="0">
                <a:solidFill>
                  <a:srgbClr val="0066FF"/>
                </a:solidFill>
              </a:rPr>
              <a:t>- </a:t>
            </a:r>
            <a:r>
              <a:rPr lang="cs-CZ" altLang="sk-SK" sz="1600" b="1" dirty="0" smtClean="0">
                <a:solidFill>
                  <a:srgbClr val="0066FF"/>
                </a:solidFill>
              </a:rPr>
              <a:t>b</a:t>
            </a:r>
            <a:r>
              <a:rPr lang="cs-CZ" altLang="sk-SK" sz="1600" b="1" baseline="-25000" dirty="0" smtClean="0">
                <a:solidFill>
                  <a:srgbClr val="0066FF"/>
                </a:solidFill>
              </a:rPr>
              <a:t>0</a:t>
            </a:r>
            <a:r>
              <a:rPr lang="cs-CZ" altLang="sk-SK" sz="1600" b="1" dirty="0" smtClean="0">
                <a:solidFill>
                  <a:srgbClr val="0066FF"/>
                </a:solidFill>
              </a:rPr>
              <a:t> </a:t>
            </a:r>
            <a:r>
              <a:rPr lang="cs-CZ" altLang="sk-SK" sz="1600" b="1" dirty="0">
                <a:solidFill>
                  <a:srgbClr val="0066FF"/>
                </a:solidFill>
              </a:rPr>
              <a:t>i</a:t>
            </a:r>
          </a:p>
        </p:txBody>
      </p:sp>
    </p:spTree>
    <p:extLst>
      <p:ext uri="{BB962C8B-B14F-4D97-AF65-F5344CB8AC3E}">
        <p14:creationId xmlns:p14="http://schemas.microsoft.com/office/powerpoint/2010/main" val="32355718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1093"/>
                                        </p:tgtEl>
                                        <p:attrNameLst>
                                          <p:attrName>style.visibility</p:attrName>
                                        </p:attrNameLst>
                                      </p:cBhvr>
                                      <p:to>
                                        <p:strVal val="visible"/>
                                      </p:to>
                                    </p:set>
                                    <p:anim calcmode="lin" valueType="num">
                                      <p:cBhvr>
                                        <p:cTn id="7" dur="1100" fill="hold"/>
                                        <p:tgtEl>
                                          <p:spTgt spid="131093"/>
                                        </p:tgtEl>
                                        <p:attrNameLst>
                                          <p:attrName>ppt_w</p:attrName>
                                        </p:attrNameLst>
                                      </p:cBhvr>
                                      <p:tavLst>
                                        <p:tav tm="0">
                                          <p:val>
                                            <p:fltVal val="0"/>
                                          </p:val>
                                        </p:tav>
                                        <p:tav tm="100000">
                                          <p:val>
                                            <p:strVal val="#ppt_w"/>
                                          </p:val>
                                        </p:tav>
                                      </p:tavLst>
                                    </p:anim>
                                    <p:anim calcmode="lin" valueType="num">
                                      <p:cBhvr>
                                        <p:cTn id="8" dur="1100" fill="hold"/>
                                        <p:tgtEl>
                                          <p:spTgt spid="131093"/>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31094"/>
                                        </p:tgtEl>
                                        <p:attrNameLst>
                                          <p:attrName>style.visibility</p:attrName>
                                        </p:attrNameLst>
                                      </p:cBhvr>
                                      <p:to>
                                        <p:strVal val="visible"/>
                                      </p:to>
                                    </p:set>
                                    <p:anim calcmode="lin" valueType="num">
                                      <p:cBhvr additive="base">
                                        <p:cTn id="13" dur="500" fill="hold"/>
                                        <p:tgtEl>
                                          <p:spTgt spid="131094"/>
                                        </p:tgtEl>
                                        <p:attrNameLst>
                                          <p:attrName>ppt_x</p:attrName>
                                        </p:attrNameLst>
                                      </p:cBhvr>
                                      <p:tavLst>
                                        <p:tav tm="0">
                                          <p:val>
                                            <p:strVal val="#ppt_x"/>
                                          </p:val>
                                        </p:tav>
                                        <p:tav tm="100000">
                                          <p:val>
                                            <p:strVal val="#ppt_x"/>
                                          </p:val>
                                        </p:tav>
                                      </p:tavLst>
                                    </p:anim>
                                    <p:anim calcmode="lin" valueType="num">
                                      <p:cBhvr additive="base">
                                        <p:cTn id="14" dur="500" fill="hold"/>
                                        <p:tgtEl>
                                          <p:spTgt spid="131094"/>
                                        </p:tgtEl>
                                        <p:attrNameLst>
                                          <p:attrName>ppt_y</p:attrName>
                                        </p:attrNameLst>
                                      </p:cBhvr>
                                      <p:tavLst>
                                        <p:tav tm="0">
                                          <p:val>
                                            <p:strVal val="1+#ppt_h/2"/>
                                          </p:val>
                                        </p:tav>
                                        <p:tav tm="100000">
                                          <p:val>
                                            <p:strVal val="#ppt_y"/>
                                          </p:val>
                                        </p:tav>
                                      </p:tavLst>
                                    </p:anim>
                                  </p:childTnLst>
                                </p:cTn>
                              </p:par>
                            </p:childTnLst>
                          </p:cTn>
                        </p:par>
                        <p:par>
                          <p:cTn id="15" fill="hold" nodeType="afterGroup">
                            <p:stCondLst>
                              <p:cond delay="500"/>
                            </p:stCondLst>
                            <p:childTnLst>
                              <p:par>
                                <p:cTn id="16" presetID="2" presetClass="entr" presetSubtype="4" fill="hold" nodeType="afterEffect">
                                  <p:stCondLst>
                                    <p:cond delay="0"/>
                                  </p:stCondLst>
                                  <p:childTnLst>
                                    <p:set>
                                      <p:cBhvr>
                                        <p:cTn id="17" dur="1" fill="hold">
                                          <p:stCondLst>
                                            <p:cond delay="0"/>
                                          </p:stCondLst>
                                        </p:cTn>
                                        <p:tgtEl>
                                          <p:spTgt spid="131096"/>
                                        </p:tgtEl>
                                        <p:attrNameLst>
                                          <p:attrName>style.visibility</p:attrName>
                                        </p:attrNameLst>
                                      </p:cBhvr>
                                      <p:to>
                                        <p:strVal val="visible"/>
                                      </p:to>
                                    </p:set>
                                    <p:anim calcmode="lin" valueType="num">
                                      <p:cBhvr additive="base">
                                        <p:cTn id="18" dur="500" fill="hold"/>
                                        <p:tgtEl>
                                          <p:spTgt spid="131096"/>
                                        </p:tgtEl>
                                        <p:attrNameLst>
                                          <p:attrName>ppt_x</p:attrName>
                                        </p:attrNameLst>
                                      </p:cBhvr>
                                      <p:tavLst>
                                        <p:tav tm="0">
                                          <p:val>
                                            <p:strVal val="#ppt_x"/>
                                          </p:val>
                                        </p:tav>
                                        <p:tav tm="100000">
                                          <p:val>
                                            <p:strVal val="#ppt_x"/>
                                          </p:val>
                                        </p:tav>
                                      </p:tavLst>
                                    </p:anim>
                                    <p:anim calcmode="lin" valueType="num">
                                      <p:cBhvr additive="base">
                                        <p:cTn id="19" dur="500" fill="hold"/>
                                        <p:tgtEl>
                                          <p:spTgt spid="131096"/>
                                        </p:tgtEl>
                                        <p:attrNameLst>
                                          <p:attrName>ppt_y</p:attrName>
                                        </p:attrNameLst>
                                      </p:cBhvr>
                                      <p:tavLst>
                                        <p:tav tm="0">
                                          <p:val>
                                            <p:strVal val="1+#ppt_h/2"/>
                                          </p:val>
                                        </p:tav>
                                        <p:tav tm="100000">
                                          <p:val>
                                            <p:strVal val="#ppt_y"/>
                                          </p:val>
                                        </p:tav>
                                      </p:tavLst>
                                    </p:anim>
                                  </p:childTnLst>
                                </p:cTn>
                              </p:par>
                            </p:childTnLst>
                          </p:cTn>
                        </p:par>
                        <p:par>
                          <p:cTn id="20" fill="hold" nodeType="afterGroup">
                            <p:stCondLst>
                              <p:cond delay="1000"/>
                            </p:stCondLst>
                            <p:childTnLst>
                              <p:par>
                                <p:cTn id="21" presetID="39" presetClass="entr" presetSubtype="0" accel="100000" fill="hold" nodeType="afterEffect">
                                  <p:stCondLst>
                                    <p:cond delay="0"/>
                                  </p:stCondLst>
                                  <p:childTnLst>
                                    <p:set>
                                      <p:cBhvr>
                                        <p:cTn id="22" dur="1" fill="hold">
                                          <p:stCondLst>
                                            <p:cond delay="0"/>
                                          </p:stCondLst>
                                        </p:cTn>
                                        <p:tgtEl>
                                          <p:spTgt spid="131098"/>
                                        </p:tgtEl>
                                        <p:attrNameLst>
                                          <p:attrName>style.visibility</p:attrName>
                                        </p:attrNameLst>
                                      </p:cBhvr>
                                      <p:to>
                                        <p:strVal val="visible"/>
                                      </p:to>
                                    </p:set>
                                    <p:anim calcmode="lin" valueType="num">
                                      <p:cBhvr>
                                        <p:cTn id="23" dur="500" fill="hold"/>
                                        <p:tgtEl>
                                          <p:spTgt spid="131098"/>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131098"/>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131098"/>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131098"/>
                                        </p:tgtEl>
                                        <p:attrNameLst>
                                          <p:attrName>ppt_y</p:attrName>
                                        </p:attrNameLst>
                                      </p:cBhvr>
                                      <p:tavLst>
                                        <p:tav tm="0">
                                          <p:val>
                                            <p:strVal val="#ppt_y"/>
                                          </p:val>
                                        </p:tav>
                                        <p:tav tm="100000">
                                          <p:val>
                                            <p:strVal val="#ppt_y"/>
                                          </p:val>
                                        </p:tav>
                                      </p:tavLst>
                                    </p:anim>
                                  </p:childTnLst>
                                </p:cTn>
                              </p:par>
                            </p:childTnLst>
                          </p:cTn>
                        </p:par>
                        <p:par>
                          <p:cTn id="27" fill="hold" nodeType="afterGroup">
                            <p:stCondLst>
                              <p:cond delay="1500"/>
                            </p:stCondLst>
                            <p:childTnLst>
                              <p:par>
                                <p:cTn id="28" presetID="23" presetClass="entr" presetSubtype="16" fill="hold" grpId="0" nodeType="afterEffect">
                                  <p:stCondLst>
                                    <p:cond delay="0"/>
                                  </p:stCondLst>
                                  <p:childTnLst>
                                    <p:set>
                                      <p:cBhvr>
                                        <p:cTn id="29" dur="1" fill="hold">
                                          <p:stCondLst>
                                            <p:cond delay="0"/>
                                          </p:stCondLst>
                                        </p:cTn>
                                        <p:tgtEl>
                                          <p:spTgt spid="131097"/>
                                        </p:tgtEl>
                                        <p:attrNameLst>
                                          <p:attrName>style.visibility</p:attrName>
                                        </p:attrNameLst>
                                      </p:cBhvr>
                                      <p:to>
                                        <p:strVal val="visible"/>
                                      </p:to>
                                    </p:set>
                                    <p:anim calcmode="lin" valueType="num">
                                      <p:cBhvr>
                                        <p:cTn id="30" dur="500" fill="hold"/>
                                        <p:tgtEl>
                                          <p:spTgt spid="131097"/>
                                        </p:tgtEl>
                                        <p:attrNameLst>
                                          <p:attrName>ppt_w</p:attrName>
                                        </p:attrNameLst>
                                      </p:cBhvr>
                                      <p:tavLst>
                                        <p:tav tm="0">
                                          <p:val>
                                            <p:fltVal val="0"/>
                                          </p:val>
                                        </p:tav>
                                        <p:tav tm="100000">
                                          <p:val>
                                            <p:strVal val="#ppt_w"/>
                                          </p:val>
                                        </p:tav>
                                      </p:tavLst>
                                    </p:anim>
                                    <p:anim calcmode="lin" valueType="num">
                                      <p:cBhvr>
                                        <p:cTn id="31" dur="500" fill="hold"/>
                                        <p:tgtEl>
                                          <p:spTgt spid="13109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93" grpId="0"/>
      <p:bldP spid="13109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4" name="Rectangle 4"/>
          <p:cNvSpPr>
            <a:spLocks noGrp="1" noChangeArrowheads="1"/>
          </p:cNvSpPr>
          <p:nvPr>
            <p:ph type="title"/>
          </p:nvPr>
        </p:nvSpPr>
        <p:spPr>
          <a:xfrm>
            <a:off x="251520" y="195486"/>
            <a:ext cx="7704856" cy="507703"/>
          </a:xfrm>
        </p:spPr>
        <p:txBody>
          <a:bodyPr/>
          <a:lstStyle/>
          <a:p>
            <a:r>
              <a:rPr lang="cs-CZ" altLang="sk-SK" sz="2800" b="1" dirty="0">
                <a:solidFill>
                  <a:srgbClr val="307871"/>
                </a:solidFill>
              </a:rPr>
              <a:t>Citlivost investičních výdajů na změnu i </a:t>
            </a:r>
            <a:r>
              <a:rPr lang="cs-CZ" altLang="sk-SK" sz="2800" b="1" dirty="0" smtClean="0">
                <a:solidFill>
                  <a:srgbClr val="307871"/>
                </a:solidFill>
              </a:rPr>
              <a:t>- shrnutí</a:t>
            </a:r>
            <a:endParaRPr lang="cs-CZ" altLang="sk-SK" b="1" dirty="0">
              <a:solidFill>
                <a:schemeClr val="hlink"/>
              </a:solidFill>
            </a:endParaRPr>
          </a:p>
        </p:txBody>
      </p:sp>
      <p:graphicFrame>
        <p:nvGraphicFramePr>
          <p:cNvPr id="133215" name="Group 95"/>
          <p:cNvGraphicFramePr>
            <a:graphicFrameLocks noGrp="1"/>
          </p:cNvGraphicFramePr>
          <p:nvPr>
            <p:ph idx="4294967295"/>
            <p:extLst>
              <p:ext uri="{D42A27DB-BD31-4B8C-83A1-F6EECF244321}">
                <p14:modId xmlns:p14="http://schemas.microsoft.com/office/powerpoint/2010/main" val="1084103123"/>
              </p:ext>
            </p:extLst>
          </p:nvPr>
        </p:nvGraphicFramePr>
        <p:xfrm>
          <a:off x="1403648" y="987574"/>
          <a:ext cx="5829300" cy="3378995"/>
        </p:xfrm>
        <a:graphic>
          <a:graphicData uri="http://schemas.openxmlformats.org/drawingml/2006/table">
            <a:tbl>
              <a:tblPr/>
              <a:tblGrid>
                <a:gridCol w="1231106">
                  <a:extLst>
                    <a:ext uri="{9D8B030D-6E8A-4147-A177-3AD203B41FA5}">
                      <a16:colId xmlns="" xmlns:a16="http://schemas.microsoft.com/office/drawing/2014/main" val="1075991014"/>
                    </a:ext>
                  </a:extLst>
                </a:gridCol>
                <a:gridCol w="2106216">
                  <a:extLst>
                    <a:ext uri="{9D8B030D-6E8A-4147-A177-3AD203B41FA5}">
                      <a16:colId xmlns="" xmlns:a16="http://schemas.microsoft.com/office/drawing/2014/main" val="3692863775"/>
                    </a:ext>
                  </a:extLst>
                </a:gridCol>
                <a:gridCol w="2491978">
                  <a:extLst>
                    <a:ext uri="{9D8B030D-6E8A-4147-A177-3AD203B41FA5}">
                      <a16:colId xmlns="" xmlns:a16="http://schemas.microsoft.com/office/drawing/2014/main" val="1216708111"/>
                    </a:ext>
                  </a:extLst>
                </a:gridCol>
              </a:tblGrid>
              <a:tr h="679847">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2000" b="1" i="0" u="none" strike="noStrike" cap="none" normalizeH="0" baseline="0" dirty="0" smtClean="0">
                          <a:ln>
                            <a:noFill/>
                          </a:ln>
                          <a:solidFill>
                            <a:srgbClr val="000000"/>
                          </a:solidFill>
                          <a:effectLst/>
                          <a:latin typeface="+mn-lt"/>
                        </a:rPr>
                        <a:t>b</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2000" b="1" i="0" u="none" strike="noStrike" cap="none" normalizeH="0" baseline="0" dirty="0" smtClean="0">
                          <a:ln>
                            <a:noFill/>
                          </a:ln>
                          <a:solidFill>
                            <a:srgbClr val="000000"/>
                          </a:solidFill>
                          <a:effectLst/>
                          <a:latin typeface="+mn-lt"/>
                        </a:rPr>
                        <a:t>Tvar křivky I</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el-GR" altLang="sk-SK" sz="2000" b="1" i="0" u="none" strike="noStrike" cap="none" normalizeH="0" baseline="0" smtClean="0">
                          <a:ln>
                            <a:noFill/>
                          </a:ln>
                          <a:solidFill>
                            <a:srgbClr val="000000"/>
                          </a:solidFill>
                          <a:effectLst/>
                          <a:latin typeface="+mn-lt"/>
                          <a:cs typeface="Arial" panose="020B0604020202020204" pitchFamily="34" charset="0"/>
                        </a:rPr>
                        <a:t>Δ</a:t>
                      </a:r>
                      <a:r>
                        <a:rPr kumimoji="0" lang="cs-CZ" altLang="sk-SK" sz="2000" b="1" i="0" u="none" strike="noStrike" cap="none" normalizeH="0" baseline="0" smtClean="0">
                          <a:ln>
                            <a:noFill/>
                          </a:ln>
                          <a:solidFill>
                            <a:srgbClr val="000000"/>
                          </a:solidFill>
                          <a:effectLst/>
                          <a:latin typeface="+mn-lt"/>
                          <a:cs typeface="Arial" panose="020B0604020202020204" pitchFamily="34" charset="0"/>
                        </a:rPr>
                        <a:t>i→ </a:t>
                      </a:r>
                      <a:r>
                        <a:rPr kumimoji="0" lang="el-GR" altLang="sk-SK" sz="2000" b="1" i="0" u="none" strike="noStrike" cap="none" normalizeH="0" baseline="0" smtClean="0">
                          <a:ln>
                            <a:noFill/>
                          </a:ln>
                          <a:solidFill>
                            <a:srgbClr val="000000"/>
                          </a:solidFill>
                          <a:effectLst/>
                          <a:latin typeface="+mn-lt"/>
                          <a:cs typeface="Arial" panose="020B0604020202020204" pitchFamily="34" charset="0"/>
                        </a:rPr>
                        <a:t>Δ</a:t>
                      </a:r>
                      <a:r>
                        <a:rPr kumimoji="0" lang="cs-CZ" altLang="sk-SK" sz="2000" b="1" i="0" u="none" strike="noStrike" cap="none" normalizeH="0" baseline="0" smtClean="0">
                          <a:ln>
                            <a:noFill/>
                          </a:ln>
                          <a:solidFill>
                            <a:srgbClr val="000000"/>
                          </a:solidFill>
                          <a:effectLst/>
                          <a:latin typeface="+mn-lt"/>
                          <a:cs typeface="Arial" panose="020B0604020202020204" pitchFamily="34" charset="0"/>
                        </a:rPr>
                        <a:t>I</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607343362"/>
                  </a:ext>
                </a:extLst>
              </a:tr>
              <a:tr h="638175">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2000" b="0" i="0" u="none" strike="noStrike" cap="none" normalizeH="0" baseline="0" dirty="0" smtClean="0">
                          <a:ln>
                            <a:noFill/>
                          </a:ln>
                          <a:solidFill>
                            <a:srgbClr val="000000"/>
                          </a:solidFill>
                          <a:effectLst/>
                          <a:latin typeface="+mn-lt"/>
                        </a:rPr>
                        <a:t>b=</a:t>
                      </a:r>
                      <a:r>
                        <a:rPr kumimoji="0" lang="cs-CZ" altLang="sk-SK" sz="2000" b="0" i="0" u="none" strike="noStrike" cap="none" normalizeH="0" baseline="0" dirty="0" smtClean="0">
                          <a:ln>
                            <a:noFill/>
                          </a:ln>
                          <a:solidFill>
                            <a:srgbClr val="000000"/>
                          </a:solidFill>
                          <a:effectLst/>
                          <a:latin typeface="+mn-lt"/>
                          <a:cs typeface="Arial" panose="020B0604020202020204" pitchFamily="34" charset="0"/>
                        </a:rPr>
                        <a:t>∞</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2000" b="0" i="0" u="none" strike="noStrike" cap="none" normalizeH="0" baseline="0" dirty="0" smtClean="0">
                          <a:ln>
                            <a:noFill/>
                          </a:ln>
                          <a:solidFill>
                            <a:srgbClr val="000000"/>
                          </a:solidFill>
                          <a:effectLst/>
                          <a:latin typeface="+mn-lt"/>
                        </a:rPr>
                        <a:t>horizontála</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2000" b="0" i="0" u="none" strike="noStrike" cap="none" normalizeH="0" baseline="0" dirty="0" smtClean="0">
                          <a:ln>
                            <a:noFill/>
                          </a:ln>
                          <a:solidFill>
                            <a:srgbClr val="000000"/>
                          </a:solidFill>
                          <a:effectLst/>
                          <a:latin typeface="+mn-lt"/>
                        </a:rPr>
                        <a:t>nekonečná citlivost</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976250495"/>
                  </a:ext>
                </a:extLst>
              </a:tr>
              <a:tr h="701279">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2000" b="0" i="0" u="none" strike="noStrike" cap="none" normalizeH="0" baseline="0" dirty="0" smtClean="0">
                          <a:ln>
                            <a:noFill/>
                          </a:ln>
                          <a:solidFill>
                            <a:srgbClr val="000000"/>
                          </a:solidFill>
                          <a:effectLst/>
                          <a:latin typeface="+mn-lt"/>
                        </a:rPr>
                        <a:t>b</a:t>
                      </a:r>
                      <a:r>
                        <a:rPr kumimoji="0" lang="cs-CZ" altLang="sk-SK" sz="2000" b="0" i="0" u="none" strike="noStrike" cap="none" normalizeH="0" baseline="0" dirty="0" smtClean="0">
                          <a:ln>
                            <a:noFill/>
                          </a:ln>
                          <a:solidFill>
                            <a:srgbClr val="000000"/>
                          </a:solidFill>
                          <a:effectLst/>
                          <a:latin typeface="+mn-lt"/>
                          <a:cs typeface="Arial" panose="020B0604020202020204" pitchFamily="34" charset="0"/>
                        </a:rPr>
                        <a:t>→∞</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2000" b="0" i="0" u="none" strike="noStrike" cap="none" normalizeH="0" baseline="0" smtClean="0">
                          <a:ln>
                            <a:noFill/>
                          </a:ln>
                          <a:solidFill>
                            <a:srgbClr val="000000"/>
                          </a:solidFill>
                          <a:effectLst/>
                          <a:latin typeface="+mn-lt"/>
                        </a:rPr>
                        <a:t>blíži se horizontále</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2000" b="0" i="0" u="none" strike="noStrike" cap="none" normalizeH="0" baseline="0" dirty="0" smtClean="0">
                          <a:ln>
                            <a:noFill/>
                          </a:ln>
                          <a:solidFill>
                            <a:srgbClr val="000000"/>
                          </a:solidFill>
                          <a:effectLst/>
                          <a:latin typeface="+mn-lt"/>
                        </a:rPr>
                        <a:t>malá </a:t>
                      </a:r>
                      <a:r>
                        <a:rPr kumimoji="0" lang="el-GR" altLang="sk-SK" sz="2000" b="0" i="0" u="none" strike="noStrike" cap="none" normalizeH="0" baseline="0" dirty="0" smtClean="0">
                          <a:ln>
                            <a:noFill/>
                          </a:ln>
                          <a:solidFill>
                            <a:srgbClr val="000000"/>
                          </a:solidFill>
                          <a:effectLst/>
                          <a:latin typeface="+mn-lt"/>
                          <a:cs typeface="Arial" panose="020B0604020202020204" pitchFamily="34" charset="0"/>
                        </a:rPr>
                        <a:t>Δ</a:t>
                      </a:r>
                      <a:r>
                        <a:rPr kumimoji="0" lang="cs-CZ" altLang="sk-SK" sz="2000" b="0" i="0" u="none" strike="noStrike" cap="none" normalizeH="0" baseline="0" dirty="0" smtClean="0">
                          <a:ln>
                            <a:noFill/>
                          </a:ln>
                          <a:solidFill>
                            <a:srgbClr val="000000"/>
                          </a:solidFill>
                          <a:effectLst/>
                          <a:latin typeface="+mn-lt"/>
                          <a:cs typeface="Arial" panose="020B0604020202020204" pitchFamily="34" charset="0"/>
                        </a:rPr>
                        <a:t>i → velká </a:t>
                      </a:r>
                      <a:r>
                        <a:rPr kumimoji="0" lang="el-GR" altLang="sk-SK" sz="2000" b="0" i="0" u="none" strike="noStrike" cap="none" normalizeH="0" baseline="0" dirty="0" smtClean="0">
                          <a:ln>
                            <a:noFill/>
                          </a:ln>
                          <a:solidFill>
                            <a:srgbClr val="000000"/>
                          </a:solidFill>
                          <a:effectLst/>
                          <a:latin typeface="+mn-lt"/>
                          <a:cs typeface="Arial" panose="020B0604020202020204" pitchFamily="34" charset="0"/>
                        </a:rPr>
                        <a:t>Δ</a:t>
                      </a:r>
                      <a:r>
                        <a:rPr kumimoji="0" lang="cs-CZ" altLang="sk-SK" sz="2000" b="0" i="0" u="none" strike="noStrike" cap="none" normalizeH="0" baseline="0" dirty="0" smtClean="0">
                          <a:ln>
                            <a:noFill/>
                          </a:ln>
                          <a:solidFill>
                            <a:srgbClr val="000000"/>
                          </a:solidFill>
                          <a:effectLst/>
                          <a:latin typeface="+mn-lt"/>
                          <a:cs typeface="Arial" panose="020B0604020202020204" pitchFamily="34" charset="0"/>
                        </a:rPr>
                        <a:t>I</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4132145983"/>
                  </a:ext>
                </a:extLst>
              </a:tr>
              <a:tr h="679847">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2000" b="0" i="0" u="none" strike="noStrike" cap="none" normalizeH="0" baseline="0" dirty="0" smtClean="0">
                          <a:ln>
                            <a:noFill/>
                          </a:ln>
                          <a:solidFill>
                            <a:srgbClr val="000000"/>
                          </a:solidFill>
                          <a:effectLst/>
                          <a:latin typeface="+mn-lt"/>
                        </a:rPr>
                        <a:t>b</a:t>
                      </a:r>
                      <a:r>
                        <a:rPr kumimoji="0" lang="cs-CZ" altLang="sk-SK" sz="2000" b="0" i="0" u="none" strike="noStrike" cap="none" normalizeH="0" baseline="0" dirty="0" smtClean="0">
                          <a:ln>
                            <a:noFill/>
                          </a:ln>
                          <a:solidFill>
                            <a:srgbClr val="000000"/>
                          </a:solidFill>
                          <a:effectLst/>
                          <a:latin typeface="+mn-lt"/>
                          <a:cs typeface="Arial" panose="020B0604020202020204" pitchFamily="34" charset="0"/>
                        </a:rPr>
                        <a:t>→0</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2000" b="0" i="0" u="none" strike="noStrike" cap="none" normalizeH="0" baseline="0" smtClean="0">
                          <a:ln>
                            <a:noFill/>
                          </a:ln>
                          <a:solidFill>
                            <a:srgbClr val="000000"/>
                          </a:solidFill>
                          <a:effectLst/>
                          <a:latin typeface="+mn-lt"/>
                        </a:rPr>
                        <a:t>blíži se vertikále</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2000" b="0" i="0" u="none" strike="noStrike" cap="none" normalizeH="0" baseline="0" dirty="0" smtClean="0">
                          <a:ln>
                            <a:noFill/>
                          </a:ln>
                          <a:solidFill>
                            <a:srgbClr val="000000"/>
                          </a:solidFill>
                          <a:effectLst/>
                          <a:latin typeface="+mn-lt"/>
                        </a:rPr>
                        <a:t>velká </a:t>
                      </a:r>
                      <a:r>
                        <a:rPr kumimoji="0" lang="el-GR" altLang="sk-SK" sz="2000" b="0" i="0" u="none" strike="noStrike" cap="none" normalizeH="0" baseline="0" dirty="0" smtClean="0">
                          <a:ln>
                            <a:noFill/>
                          </a:ln>
                          <a:solidFill>
                            <a:srgbClr val="000000"/>
                          </a:solidFill>
                          <a:effectLst/>
                          <a:latin typeface="+mn-lt"/>
                          <a:cs typeface="Arial" panose="020B0604020202020204" pitchFamily="34" charset="0"/>
                        </a:rPr>
                        <a:t>Δ</a:t>
                      </a:r>
                      <a:r>
                        <a:rPr kumimoji="0" lang="cs-CZ" altLang="sk-SK" sz="2000" b="0" i="0" u="none" strike="noStrike" cap="none" normalizeH="0" baseline="0" dirty="0" smtClean="0">
                          <a:ln>
                            <a:noFill/>
                          </a:ln>
                          <a:solidFill>
                            <a:srgbClr val="000000"/>
                          </a:solidFill>
                          <a:effectLst/>
                          <a:latin typeface="+mn-lt"/>
                          <a:cs typeface="Arial" panose="020B0604020202020204" pitchFamily="34" charset="0"/>
                        </a:rPr>
                        <a:t>i → malá </a:t>
                      </a:r>
                      <a:r>
                        <a:rPr kumimoji="0" lang="el-GR" altLang="sk-SK" sz="2000" b="0" i="0" u="none" strike="noStrike" cap="none" normalizeH="0" baseline="0" dirty="0" smtClean="0">
                          <a:ln>
                            <a:noFill/>
                          </a:ln>
                          <a:solidFill>
                            <a:srgbClr val="000000"/>
                          </a:solidFill>
                          <a:effectLst/>
                          <a:latin typeface="+mn-lt"/>
                          <a:cs typeface="Arial" panose="020B0604020202020204" pitchFamily="34" charset="0"/>
                        </a:rPr>
                        <a:t>Δ</a:t>
                      </a:r>
                      <a:r>
                        <a:rPr kumimoji="0" lang="cs-CZ" altLang="sk-SK" sz="2000" b="0" i="0" u="none" strike="noStrike" cap="none" normalizeH="0" baseline="0" dirty="0" smtClean="0">
                          <a:ln>
                            <a:noFill/>
                          </a:ln>
                          <a:solidFill>
                            <a:srgbClr val="000000"/>
                          </a:solidFill>
                          <a:effectLst/>
                          <a:latin typeface="+mn-lt"/>
                          <a:cs typeface="Arial" panose="020B0604020202020204" pitchFamily="34" charset="0"/>
                        </a:rPr>
                        <a:t>I</a:t>
                      </a:r>
                      <a:endParaRPr kumimoji="0" lang="cs-CZ" altLang="sk-SK" sz="2000" b="0" i="0" u="none" strike="noStrike" cap="none" normalizeH="0" baseline="0" dirty="0" smtClean="0">
                        <a:ln>
                          <a:noFill/>
                        </a:ln>
                        <a:solidFill>
                          <a:srgbClr val="000000"/>
                        </a:solidFill>
                        <a:effectLst/>
                        <a:latin typeface="+mn-lt"/>
                      </a:endParaRP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341614740"/>
                  </a:ext>
                </a:extLst>
              </a:tr>
              <a:tr h="679847">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2000" b="0" i="0" u="none" strike="noStrike" cap="none" normalizeH="0" baseline="0" dirty="0" smtClean="0">
                          <a:ln>
                            <a:noFill/>
                          </a:ln>
                          <a:solidFill>
                            <a:srgbClr val="000000"/>
                          </a:solidFill>
                          <a:effectLst/>
                          <a:latin typeface="+mn-lt"/>
                        </a:rPr>
                        <a:t>b=</a:t>
                      </a:r>
                      <a:r>
                        <a:rPr kumimoji="0" lang="cs-CZ" altLang="sk-SK" sz="2000" b="0" i="0" u="none" strike="noStrike" cap="none" normalizeH="0" baseline="0" dirty="0" smtClean="0">
                          <a:ln>
                            <a:noFill/>
                          </a:ln>
                          <a:solidFill>
                            <a:srgbClr val="000000"/>
                          </a:solidFill>
                          <a:effectLst/>
                          <a:latin typeface="+mn-lt"/>
                          <a:cs typeface="Arial" panose="020B0604020202020204" pitchFamily="34" charset="0"/>
                        </a:rPr>
                        <a:t>0</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2000" b="0" i="0" u="none" strike="noStrike" cap="none" normalizeH="0" baseline="0" smtClean="0">
                          <a:ln>
                            <a:noFill/>
                          </a:ln>
                          <a:solidFill>
                            <a:srgbClr val="000000"/>
                          </a:solidFill>
                          <a:effectLst/>
                          <a:latin typeface="+mn-lt"/>
                        </a:rPr>
                        <a:t>vertikála</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2000" b="0" i="0" u="none" strike="noStrike" cap="none" normalizeH="0" baseline="0" dirty="0" smtClean="0">
                          <a:ln>
                            <a:noFill/>
                          </a:ln>
                          <a:solidFill>
                            <a:srgbClr val="000000"/>
                          </a:solidFill>
                          <a:effectLst/>
                          <a:latin typeface="+mn-lt"/>
                        </a:rPr>
                        <a:t>I nejsou citlivé na </a:t>
                      </a:r>
                      <a:r>
                        <a:rPr kumimoji="0" lang="el-GR" altLang="sk-SK" sz="2000" b="0" i="0" u="none" strike="noStrike" cap="none" normalizeH="0" baseline="0" dirty="0" smtClean="0">
                          <a:ln>
                            <a:noFill/>
                          </a:ln>
                          <a:solidFill>
                            <a:srgbClr val="000000"/>
                          </a:solidFill>
                          <a:effectLst/>
                          <a:latin typeface="+mn-lt"/>
                          <a:cs typeface="Arial" panose="020B0604020202020204" pitchFamily="34" charset="0"/>
                        </a:rPr>
                        <a:t>Δ</a:t>
                      </a:r>
                      <a:r>
                        <a:rPr kumimoji="0" lang="cs-CZ" altLang="sk-SK" sz="2000" b="0" i="0" u="none" strike="noStrike" cap="none" normalizeH="0" baseline="0" dirty="0" smtClean="0">
                          <a:ln>
                            <a:noFill/>
                          </a:ln>
                          <a:solidFill>
                            <a:srgbClr val="000000"/>
                          </a:solidFill>
                          <a:effectLst/>
                          <a:latin typeface="+mn-lt"/>
                          <a:cs typeface="Arial" panose="020B0604020202020204" pitchFamily="34" charset="0"/>
                        </a:rPr>
                        <a:t>i </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3386857628"/>
                  </a:ext>
                </a:extLst>
              </a:tr>
            </a:tbl>
          </a:graphicData>
        </a:graphic>
      </p:graphicFrame>
    </p:spTree>
    <p:extLst>
      <p:ext uri="{BB962C8B-B14F-4D97-AF65-F5344CB8AC3E}">
        <p14:creationId xmlns:p14="http://schemas.microsoft.com/office/powerpoint/2010/main" val="13000910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133124"/>
                                        </p:tgtEl>
                                        <p:attrNameLst>
                                          <p:attrName>style.visibility</p:attrName>
                                        </p:attrNameLst>
                                      </p:cBhvr>
                                      <p:to>
                                        <p:strVal val="visible"/>
                                      </p:to>
                                    </p:set>
                                    <p:anim calcmode="lin" valueType="num">
                                      <p:cBhvr>
                                        <p:cTn id="7" dur="500" fill="hold"/>
                                        <p:tgtEl>
                                          <p:spTgt spid="133124"/>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133124"/>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133124"/>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133124"/>
                                        </p:tgtEl>
                                        <p:attrNameLst>
                                          <p:attrName>ppt_y</p:attrName>
                                        </p:attrNameLst>
                                      </p:cBhvr>
                                      <p:tavLst>
                                        <p:tav tm="0">
                                          <p:val>
                                            <p:strVal val="#ppt_y"/>
                                          </p:val>
                                        </p:tav>
                                        <p:tav tm="100000">
                                          <p:val>
                                            <p:strVal val="#ppt_y"/>
                                          </p:val>
                                        </p:tav>
                                      </p:tavLst>
                                    </p:anim>
                                  </p:childTnLst>
                                </p:cTn>
                              </p:par>
                            </p:childTnLst>
                          </p:cTn>
                        </p:par>
                        <p:par>
                          <p:cTn id="11" fill="hold" nodeType="afterGroup">
                            <p:stCondLst>
                              <p:cond delay="500"/>
                            </p:stCondLst>
                            <p:childTnLst>
                              <p:par>
                                <p:cTn id="12" presetID="3" presetClass="entr" presetSubtype="10" fill="hold" nodeType="afterEffect">
                                  <p:stCondLst>
                                    <p:cond delay="0"/>
                                  </p:stCondLst>
                                  <p:childTnLst>
                                    <p:set>
                                      <p:cBhvr>
                                        <p:cTn id="13" dur="1" fill="hold">
                                          <p:stCondLst>
                                            <p:cond delay="0"/>
                                          </p:stCondLst>
                                        </p:cTn>
                                        <p:tgtEl>
                                          <p:spTgt spid="133215"/>
                                        </p:tgtEl>
                                        <p:attrNameLst>
                                          <p:attrName>style.visibility</p:attrName>
                                        </p:attrNameLst>
                                      </p:cBhvr>
                                      <p:to>
                                        <p:strVal val="visible"/>
                                      </p:to>
                                    </p:set>
                                    <p:animEffect transition="in" filter="blinds(horizontal)">
                                      <p:cBhvr>
                                        <p:cTn id="14" dur="500"/>
                                        <p:tgtEl>
                                          <p:spTgt spid="1332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251520" y="195486"/>
            <a:ext cx="5455146" cy="507703"/>
          </a:xfrm>
        </p:spPr>
        <p:txBody>
          <a:bodyPr/>
          <a:lstStyle/>
          <a:p>
            <a:r>
              <a:rPr lang="cs-CZ" altLang="sk-SK" sz="2800" b="1" dirty="0">
                <a:solidFill>
                  <a:srgbClr val="307871"/>
                </a:solidFill>
              </a:rPr>
              <a:t>Struktura modelu IS - LM</a:t>
            </a:r>
          </a:p>
        </p:txBody>
      </p:sp>
      <p:sp>
        <p:nvSpPr>
          <p:cNvPr id="136196" name="Rectangle 4"/>
          <p:cNvSpPr>
            <a:spLocks noChangeArrowheads="1"/>
          </p:cNvSpPr>
          <p:nvPr/>
        </p:nvSpPr>
        <p:spPr bwMode="auto">
          <a:xfrm>
            <a:off x="3779912" y="1203598"/>
            <a:ext cx="1566863" cy="594122"/>
          </a:xfrm>
          <a:prstGeom prst="rect">
            <a:avLst/>
          </a:prstGeom>
          <a:noFill/>
          <a:ln w="22225">
            <a:solidFill>
              <a:schemeClr val="tx1"/>
            </a:solidFill>
            <a:miter lim="800000"/>
            <a:headEnd/>
            <a:tailEnd/>
          </a:ln>
          <a:effectLst/>
        </p:spPr>
        <p:txBody>
          <a:bodyPr wrap="none" anchor="ctr"/>
          <a:lstStyle/>
          <a:p>
            <a:pPr algn="ctr"/>
            <a:r>
              <a:rPr lang="cs-CZ" altLang="sk-SK" sz="2100" b="1" dirty="0">
                <a:solidFill>
                  <a:srgbClr val="000000"/>
                </a:solidFill>
              </a:rPr>
              <a:t>Důchod</a:t>
            </a:r>
          </a:p>
        </p:txBody>
      </p:sp>
      <p:sp>
        <p:nvSpPr>
          <p:cNvPr id="136197" name="Rectangle 5"/>
          <p:cNvSpPr>
            <a:spLocks noChangeArrowheads="1"/>
          </p:cNvSpPr>
          <p:nvPr/>
        </p:nvSpPr>
        <p:spPr bwMode="auto">
          <a:xfrm>
            <a:off x="1475656" y="1923678"/>
            <a:ext cx="2160984" cy="972741"/>
          </a:xfrm>
          <a:prstGeom prst="rect">
            <a:avLst/>
          </a:prstGeom>
          <a:noFill/>
          <a:ln w="22225">
            <a:solidFill>
              <a:schemeClr val="tx1"/>
            </a:solidFill>
            <a:miter lim="800000"/>
            <a:headEnd/>
            <a:tailEnd/>
          </a:ln>
          <a:effectLst/>
        </p:spPr>
        <p:txBody>
          <a:bodyPr wrap="none" anchor="ctr"/>
          <a:lstStyle/>
          <a:p>
            <a:pPr algn="ctr"/>
            <a:r>
              <a:rPr lang="cs-CZ" altLang="sk-SK" b="1" u="sng" dirty="0">
                <a:solidFill>
                  <a:srgbClr val="000000"/>
                </a:solidFill>
              </a:rPr>
              <a:t>Trhy aktiv</a:t>
            </a:r>
          </a:p>
          <a:p>
            <a:pPr algn="ctr"/>
            <a:r>
              <a:rPr lang="cs-CZ" altLang="sk-SK" sz="1350" dirty="0">
                <a:solidFill>
                  <a:srgbClr val="000000"/>
                </a:solidFill>
              </a:rPr>
              <a:t>Peněžní trh       </a:t>
            </a:r>
            <a:r>
              <a:rPr lang="cs-CZ" altLang="sk-SK" sz="1350" dirty="0" err="1">
                <a:solidFill>
                  <a:srgbClr val="000000"/>
                </a:solidFill>
              </a:rPr>
              <a:t>Trh</a:t>
            </a:r>
            <a:r>
              <a:rPr lang="cs-CZ" altLang="sk-SK" sz="1350" dirty="0">
                <a:solidFill>
                  <a:srgbClr val="000000"/>
                </a:solidFill>
              </a:rPr>
              <a:t> obligací</a:t>
            </a:r>
          </a:p>
          <a:p>
            <a:pPr algn="ctr"/>
            <a:r>
              <a:rPr lang="cs-CZ" altLang="sk-SK" sz="1350" b="1" i="1" dirty="0">
                <a:solidFill>
                  <a:srgbClr val="000000"/>
                </a:solidFill>
              </a:rPr>
              <a:t>L a M                DB a SB</a:t>
            </a:r>
          </a:p>
        </p:txBody>
      </p:sp>
      <p:sp>
        <p:nvSpPr>
          <p:cNvPr id="136198" name="Rectangle 6"/>
          <p:cNvSpPr>
            <a:spLocks noChangeArrowheads="1"/>
          </p:cNvSpPr>
          <p:nvPr/>
        </p:nvSpPr>
        <p:spPr bwMode="auto">
          <a:xfrm>
            <a:off x="5580112" y="1995686"/>
            <a:ext cx="1566863" cy="756047"/>
          </a:xfrm>
          <a:prstGeom prst="rect">
            <a:avLst/>
          </a:prstGeom>
          <a:noFill/>
          <a:ln w="22225">
            <a:solidFill>
              <a:schemeClr val="tx1"/>
            </a:solidFill>
            <a:miter lim="800000"/>
            <a:headEnd/>
            <a:tailEnd/>
          </a:ln>
          <a:effectLst/>
        </p:spPr>
        <p:txBody>
          <a:bodyPr wrap="none" anchor="ctr"/>
          <a:lstStyle/>
          <a:p>
            <a:pPr algn="ctr"/>
            <a:r>
              <a:rPr lang="cs-CZ" altLang="sk-SK" b="1" u="sng" dirty="0">
                <a:solidFill>
                  <a:srgbClr val="000000"/>
                </a:solidFill>
              </a:rPr>
              <a:t>Trh statků</a:t>
            </a:r>
          </a:p>
          <a:p>
            <a:pPr algn="ctr"/>
            <a:r>
              <a:rPr lang="cs-CZ" altLang="sk-SK" sz="1350" dirty="0">
                <a:solidFill>
                  <a:srgbClr val="000000"/>
                </a:solidFill>
              </a:rPr>
              <a:t>Agregátní poptávka</a:t>
            </a:r>
          </a:p>
          <a:p>
            <a:pPr algn="ctr"/>
            <a:r>
              <a:rPr lang="cs-CZ" altLang="sk-SK" sz="1350" b="1" i="1" dirty="0">
                <a:solidFill>
                  <a:srgbClr val="000000"/>
                </a:solidFill>
              </a:rPr>
              <a:t>Výstup</a:t>
            </a:r>
          </a:p>
        </p:txBody>
      </p:sp>
      <p:sp>
        <p:nvSpPr>
          <p:cNvPr id="136199" name="Rectangle 7"/>
          <p:cNvSpPr>
            <a:spLocks noChangeArrowheads="1"/>
          </p:cNvSpPr>
          <p:nvPr/>
        </p:nvSpPr>
        <p:spPr bwMode="auto">
          <a:xfrm>
            <a:off x="3707904" y="3147814"/>
            <a:ext cx="1566863" cy="594122"/>
          </a:xfrm>
          <a:prstGeom prst="rect">
            <a:avLst/>
          </a:prstGeom>
          <a:noFill/>
          <a:ln w="9525">
            <a:solidFill>
              <a:schemeClr val="tx1"/>
            </a:solidFill>
            <a:miter lim="800000"/>
            <a:headEnd/>
            <a:tailEnd/>
          </a:ln>
          <a:effectLst/>
        </p:spPr>
        <p:txBody>
          <a:bodyPr wrap="none" anchor="ctr"/>
          <a:lstStyle/>
          <a:p>
            <a:pPr algn="ctr"/>
            <a:r>
              <a:rPr lang="cs-CZ" altLang="sk-SK" b="1" dirty="0">
                <a:solidFill>
                  <a:schemeClr val="tx2">
                    <a:lumMod val="60000"/>
                    <a:lumOff val="40000"/>
                  </a:schemeClr>
                </a:solidFill>
              </a:rPr>
              <a:t>Úroková míra</a:t>
            </a:r>
          </a:p>
        </p:txBody>
      </p:sp>
      <p:sp>
        <p:nvSpPr>
          <p:cNvPr id="136200" name="Rectangle 8"/>
          <p:cNvSpPr>
            <a:spLocks noChangeArrowheads="1"/>
          </p:cNvSpPr>
          <p:nvPr/>
        </p:nvSpPr>
        <p:spPr bwMode="auto">
          <a:xfrm>
            <a:off x="1115616" y="4011910"/>
            <a:ext cx="1800200" cy="594122"/>
          </a:xfrm>
          <a:prstGeom prst="rect">
            <a:avLst/>
          </a:prstGeom>
          <a:noFill/>
          <a:ln w="22225">
            <a:solidFill>
              <a:schemeClr val="tx1"/>
            </a:solidFill>
            <a:miter lim="800000"/>
            <a:headEnd/>
            <a:tailEnd/>
          </a:ln>
          <a:effectLst/>
        </p:spPr>
        <p:txBody>
          <a:bodyPr wrap="none" anchor="ctr"/>
          <a:lstStyle/>
          <a:p>
            <a:pPr algn="ctr"/>
            <a:r>
              <a:rPr lang="cs-CZ" altLang="sk-SK" sz="1600" b="1" dirty="0"/>
              <a:t>Monetární politika</a:t>
            </a:r>
          </a:p>
        </p:txBody>
      </p:sp>
      <p:sp>
        <p:nvSpPr>
          <p:cNvPr id="136201" name="Rectangle 9"/>
          <p:cNvSpPr>
            <a:spLocks noChangeArrowheads="1"/>
          </p:cNvSpPr>
          <p:nvPr/>
        </p:nvSpPr>
        <p:spPr bwMode="auto">
          <a:xfrm>
            <a:off x="6173489" y="4011910"/>
            <a:ext cx="1782887" cy="594122"/>
          </a:xfrm>
          <a:prstGeom prst="rect">
            <a:avLst/>
          </a:prstGeom>
          <a:noFill/>
          <a:ln w="22225">
            <a:solidFill>
              <a:schemeClr val="tx1"/>
            </a:solidFill>
            <a:miter lim="800000"/>
            <a:headEnd/>
            <a:tailEnd/>
          </a:ln>
          <a:effectLst/>
        </p:spPr>
        <p:txBody>
          <a:bodyPr wrap="none" anchor="ctr"/>
          <a:lstStyle/>
          <a:p>
            <a:pPr algn="ctr"/>
            <a:r>
              <a:rPr lang="cs-CZ" altLang="sk-SK" sz="1600" b="1" dirty="0"/>
              <a:t>Fiskální politika</a:t>
            </a:r>
          </a:p>
        </p:txBody>
      </p:sp>
      <p:sp>
        <p:nvSpPr>
          <p:cNvPr id="136202" name="Line 10"/>
          <p:cNvSpPr>
            <a:spLocks noChangeShapeType="1"/>
          </p:cNvSpPr>
          <p:nvPr/>
        </p:nvSpPr>
        <p:spPr bwMode="auto">
          <a:xfrm>
            <a:off x="2411760" y="2931790"/>
            <a:ext cx="0" cy="6477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6203" name="Line 11"/>
          <p:cNvSpPr>
            <a:spLocks noChangeShapeType="1"/>
          </p:cNvSpPr>
          <p:nvPr/>
        </p:nvSpPr>
        <p:spPr bwMode="auto">
          <a:xfrm>
            <a:off x="2411760" y="3579862"/>
            <a:ext cx="1296591"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6204" name="Line 12"/>
          <p:cNvSpPr>
            <a:spLocks noChangeShapeType="1"/>
          </p:cNvSpPr>
          <p:nvPr/>
        </p:nvSpPr>
        <p:spPr bwMode="auto">
          <a:xfrm>
            <a:off x="5292080" y="3579862"/>
            <a:ext cx="124301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6205" name="Line 13"/>
          <p:cNvSpPr>
            <a:spLocks noChangeShapeType="1"/>
          </p:cNvSpPr>
          <p:nvPr/>
        </p:nvSpPr>
        <p:spPr bwMode="auto">
          <a:xfrm flipH="1" flipV="1">
            <a:off x="6516216" y="2748210"/>
            <a:ext cx="0" cy="83165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6206" name="Line 14"/>
          <p:cNvSpPr>
            <a:spLocks noChangeShapeType="1"/>
          </p:cNvSpPr>
          <p:nvPr/>
        </p:nvSpPr>
        <p:spPr bwMode="auto">
          <a:xfrm flipV="1">
            <a:off x="6554018" y="1491630"/>
            <a:ext cx="0" cy="4857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6207" name="Line 15"/>
          <p:cNvSpPr>
            <a:spLocks noChangeShapeType="1"/>
          </p:cNvSpPr>
          <p:nvPr/>
        </p:nvSpPr>
        <p:spPr bwMode="auto">
          <a:xfrm flipH="1">
            <a:off x="5364088" y="1491630"/>
            <a:ext cx="1188244"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6208" name="Line 16"/>
          <p:cNvSpPr>
            <a:spLocks noChangeShapeType="1"/>
          </p:cNvSpPr>
          <p:nvPr/>
        </p:nvSpPr>
        <p:spPr bwMode="auto">
          <a:xfrm>
            <a:off x="4499992" y="1779662"/>
            <a:ext cx="0" cy="64889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6209" name="Line 17"/>
          <p:cNvSpPr>
            <a:spLocks noChangeShapeType="1"/>
          </p:cNvSpPr>
          <p:nvPr/>
        </p:nvSpPr>
        <p:spPr bwMode="auto">
          <a:xfrm>
            <a:off x="4499992" y="2427734"/>
            <a:ext cx="10810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6210" name="Line 18"/>
          <p:cNvSpPr>
            <a:spLocks noChangeShapeType="1"/>
          </p:cNvSpPr>
          <p:nvPr/>
        </p:nvSpPr>
        <p:spPr bwMode="auto">
          <a:xfrm flipH="1">
            <a:off x="3635896" y="2427734"/>
            <a:ext cx="863204"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6211" name="Line 19"/>
          <p:cNvSpPr>
            <a:spLocks noChangeShapeType="1"/>
          </p:cNvSpPr>
          <p:nvPr/>
        </p:nvSpPr>
        <p:spPr bwMode="auto">
          <a:xfrm flipV="1">
            <a:off x="1907704" y="2877245"/>
            <a:ext cx="0" cy="113466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6212" name="Line 20"/>
          <p:cNvSpPr>
            <a:spLocks noChangeShapeType="1"/>
          </p:cNvSpPr>
          <p:nvPr/>
        </p:nvSpPr>
        <p:spPr bwMode="auto">
          <a:xfrm flipV="1">
            <a:off x="6948264" y="2715766"/>
            <a:ext cx="0" cy="129659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6213" name="Line 21"/>
          <p:cNvSpPr>
            <a:spLocks noChangeShapeType="1"/>
          </p:cNvSpPr>
          <p:nvPr/>
        </p:nvSpPr>
        <p:spPr bwMode="auto">
          <a:xfrm flipV="1">
            <a:off x="3635896" y="1347614"/>
            <a:ext cx="0" cy="270272"/>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6214" name="Line 22"/>
          <p:cNvSpPr>
            <a:spLocks noChangeShapeType="1"/>
          </p:cNvSpPr>
          <p:nvPr/>
        </p:nvSpPr>
        <p:spPr bwMode="auto">
          <a:xfrm>
            <a:off x="3491880" y="1293366"/>
            <a:ext cx="0" cy="270272"/>
          </a:xfrm>
          <a:prstGeom prst="line">
            <a:avLst/>
          </a:prstGeom>
          <a:noFill/>
          <a:ln w="57150">
            <a:solidFill>
              <a:srgbClr val="00CC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6215" name="Line 23"/>
          <p:cNvSpPr>
            <a:spLocks noChangeShapeType="1"/>
          </p:cNvSpPr>
          <p:nvPr/>
        </p:nvSpPr>
        <p:spPr bwMode="auto">
          <a:xfrm flipV="1">
            <a:off x="1547664" y="2499742"/>
            <a:ext cx="0" cy="270272"/>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6217" name="Line 25"/>
          <p:cNvSpPr>
            <a:spLocks noChangeShapeType="1"/>
          </p:cNvSpPr>
          <p:nvPr/>
        </p:nvSpPr>
        <p:spPr bwMode="auto">
          <a:xfrm flipV="1">
            <a:off x="3635896" y="3219822"/>
            <a:ext cx="0" cy="270272"/>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6218" name="Line 26"/>
          <p:cNvSpPr>
            <a:spLocks noChangeShapeType="1"/>
          </p:cNvSpPr>
          <p:nvPr/>
        </p:nvSpPr>
        <p:spPr bwMode="auto">
          <a:xfrm>
            <a:off x="5436096" y="2427734"/>
            <a:ext cx="0" cy="270272"/>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6219" name="Line 27"/>
          <p:cNvSpPr>
            <a:spLocks noChangeShapeType="1"/>
          </p:cNvSpPr>
          <p:nvPr/>
        </p:nvSpPr>
        <p:spPr bwMode="auto">
          <a:xfrm flipV="1">
            <a:off x="5580112" y="1203598"/>
            <a:ext cx="0" cy="270272"/>
          </a:xfrm>
          <a:prstGeom prst="line">
            <a:avLst/>
          </a:prstGeom>
          <a:noFill/>
          <a:ln w="57150">
            <a:solidFill>
              <a:srgbClr val="00CC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6220" name="Line 28"/>
          <p:cNvSpPr>
            <a:spLocks noChangeShapeType="1"/>
          </p:cNvSpPr>
          <p:nvPr/>
        </p:nvSpPr>
        <p:spPr bwMode="auto">
          <a:xfrm>
            <a:off x="5436096" y="1581398"/>
            <a:ext cx="0" cy="270272"/>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6221" name="Line 29"/>
          <p:cNvSpPr>
            <a:spLocks noChangeShapeType="1"/>
          </p:cNvSpPr>
          <p:nvPr/>
        </p:nvSpPr>
        <p:spPr bwMode="auto">
          <a:xfrm>
            <a:off x="1403648" y="2499742"/>
            <a:ext cx="0" cy="270272"/>
          </a:xfrm>
          <a:prstGeom prst="line">
            <a:avLst/>
          </a:prstGeom>
          <a:noFill/>
          <a:ln w="57150">
            <a:solidFill>
              <a:srgbClr val="00CC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6222" name="Line 30"/>
          <p:cNvSpPr>
            <a:spLocks noChangeShapeType="1"/>
          </p:cNvSpPr>
          <p:nvPr/>
        </p:nvSpPr>
        <p:spPr bwMode="auto">
          <a:xfrm>
            <a:off x="5364088" y="3219822"/>
            <a:ext cx="0" cy="270272"/>
          </a:xfrm>
          <a:prstGeom prst="line">
            <a:avLst/>
          </a:prstGeom>
          <a:noFill/>
          <a:ln w="57150">
            <a:solidFill>
              <a:srgbClr val="00CC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6223" name="Line 31"/>
          <p:cNvSpPr>
            <a:spLocks noChangeShapeType="1"/>
          </p:cNvSpPr>
          <p:nvPr/>
        </p:nvSpPr>
        <p:spPr bwMode="auto">
          <a:xfrm flipV="1">
            <a:off x="7236296" y="2355726"/>
            <a:ext cx="0" cy="270272"/>
          </a:xfrm>
          <a:prstGeom prst="line">
            <a:avLst/>
          </a:prstGeom>
          <a:noFill/>
          <a:ln w="57150">
            <a:solidFill>
              <a:srgbClr val="00CC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Tree>
    <p:extLst>
      <p:ext uri="{BB962C8B-B14F-4D97-AF65-F5344CB8AC3E}">
        <p14:creationId xmlns:p14="http://schemas.microsoft.com/office/powerpoint/2010/main" val="42764695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136213"/>
                                        </p:tgtEl>
                                        <p:attrNameLst>
                                          <p:attrName>style.visibility</p:attrName>
                                        </p:attrNameLst>
                                      </p:cBhvr>
                                      <p:to>
                                        <p:strVal val="visible"/>
                                      </p:to>
                                    </p:set>
                                    <p:anim calcmode="lin" valueType="num">
                                      <p:cBhvr>
                                        <p:cTn id="7" dur="500" fill="hold"/>
                                        <p:tgtEl>
                                          <p:spTgt spid="136213"/>
                                        </p:tgtEl>
                                        <p:attrNameLst>
                                          <p:attrName>ppt_w</p:attrName>
                                        </p:attrNameLst>
                                      </p:cBhvr>
                                      <p:tavLst>
                                        <p:tav tm="0">
                                          <p:val>
                                            <p:fltVal val="0"/>
                                          </p:val>
                                        </p:tav>
                                        <p:tav tm="100000">
                                          <p:val>
                                            <p:strVal val="#ppt_w"/>
                                          </p:val>
                                        </p:tav>
                                      </p:tavLst>
                                    </p:anim>
                                    <p:anim calcmode="lin" valueType="num">
                                      <p:cBhvr>
                                        <p:cTn id="8" dur="500" fill="hold"/>
                                        <p:tgtEl>
                                          <p:spTgt spid="136213"/>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23" presetClass="entr" presetSubtype="16" fill="hold" nodeType="afterEffect">
                                  <p:stCondLst>
                                    <p:cond delay="0"/>
                                  </p:stCondLst>
                                  <p:childTnLst>
                                    <p:set>
                                      <p:cBhvr>
                                        <p:cTn id="11" dur="1" fill="hold">
                                          <p:stCondLst>
                                            <p:cond delay="0"/>
                                          </p:stCondLst>
                                        </p:cTn>
                                        <p:tgtEl>
                                          <p:spTgt spid="136215"/>
                                        </p:tgtEl>
                                        <p:attrNameLst>
                                          <p:attrName>style.visibility</p:attrName>
                                        </p:attrNameLst>
                                      </p:cBhvr>
                                      <p:to>
                                        <p:strVal val="visible"/>
                                      </p:to>
                                    </p:set>
                                    <p:anim calcmode="lin" valueType="num">
                                      <p:cBhvr>
                                        <p:cTn id="12" dur="500" fill="hold"/>
                                        <p:tgtEl>
                                          <p:spTgt spid="136215"/>
                                        </p:tgtEl>
                                        <p:attrNameLst>
                                          <p:attrName>ppt_w</p:attrName>
                                        </p:attrNameLst>
                                      </p:cBhvr>
                                      <p:tavLst>
                                        <p:tav tm="0">
                                          <p:val>
                                            <p:fltVal val="0"/>
                                          </p:val>
                                        </p:tav>
                                        <p:tav tm="100000">
                                          <p:val>
                                            <p:strVal val="#ppt_w"/>
                                          </p:val>
                                        </p:tav>
                                      </p:tavLst>
                                    </p:anim>
                                    <p:anim calcmode="lin" valueType="num">
                                      <p:cBhvr>
                                        <p:cTn id="13" dur="500" fill="hold"/>
                                        <p:tgtEl>
                                          <p:spTgt spid="136215"/>
                                        </p:tgtEl>
                                        <p:attrNameLst>
                                          <p:attrName>ppt_h</p:attrName>
                                        </p:attrNameLst>
                                      </p:cBhvr>
                                      <p:tavLst>
                                        <p:tav tm="0">
                                          <p:val>
                                            <p:fltVal val="0"/>
                                          </p:val>
                                        </p:tav>
                                        <p:tav tm="100000">
                                          <p:val>
                                            <p:strVal val="#ppt_h"/>
                                          </p:val>
                                        </p:tav>
                                      </p:tavLst>
                                    </p:anim>
                                  </p:childTnLst>
                                </p:cTn>
                              </p:par>
                            </p:childTnLst>
                          </p:cTn>
                        </p:par>
                        <p:par>
                          <p:cTn id="14" fill="hold" nodeType="afterGroup">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36217"/>
                                        </p:tgtEl>
                                        <p:attrNameLst>
                                          <p:attrName>style.visibility</p:attrName>
                                        </p:attrNameLst>
                                      </p:cBhvr>
                                      <p:to>
                                        <p:strVal val="visible"/>
                                      </p:to>
                                    </p:set>
                                    <p:anim calcmode="lin" valueType="num">
                                      <p:cBhvr>
                                        <p:cTn id="17" dur="500" fill="hold"/>
                                        <p:tgtEl>
                                          <p:spTgt spid="136217"/>
                                        </p:tgtEl>
                                        <p:attrNameLst>
                                          <p:attrName>ppt_w</p:attrName>
                                        </p:attrNameLst>
                                      </p:cBhvr>
                                      <p:tavLst>
                                        <p:tav tm="0">
                                          <p:val>
                                            <p:fltVal val="0"/>
                                          </p:val>
                                        </p:tav>
                                        <p:tav tm="100000">
                                          <p:val>
                                            <p:strVal val="#ppt_w"/>
                                          </p:val>
                                        </p:tav>
                                      </p:tavLst>
                                    </p:anim>
                                    <p:anim calcmode="lin" valueType="num">
                                      <p:cBhvr>
                                        <p:cTn id="18" dur="500" fill="hold"/>
                                        <p:tgtEl>
                                          <p:spTgt spid="136217"/>
                                        </p:tgtEl>
                                        <p:attrNameLst>
                                          <p:attrName>ppt_h</p:attrName>
                                        </p:attrNameLst>
                                      </p:cBhvr>
                                      <p:tavLst>
                                        <p:tav tm="0">
                                          <p:val>
                                            <p:fltVal val="0"/>
                                          </p:val>
                                        </p:tav>
                                        <p:tav tm="100000">
                                          <p:val>
                                            <p:strVal val="#ppt_h"/>
                                          </p:val>
                                        </p:tav>
                                      </p:tavLst>
                                    </p:anim>
                                  </p:childTnLst>
                                </p:cTn>
                              </p:par>
                            </p:childTnLst>
                          </p:cTn>
                        </p:par>
                        <p:par>
                          <p:cTn id="19" fill="hold" nodeType="afterGroup">
                            <p:stCondLst>
                              <p:cond delay="1500"/>
                            </p:stCondLst>
                            <p:childTnLst>
                              <p:par>
                                <p:cTn id="20" presetID="23" presetClass="entr" presetSubtype="16" fill="hold" nodeType="afterEffect">
                                  <p:stCondLst>
                                    <p:cond delay="0"/>
                                  </p:stCondLst>
                                  <p:childTnLst>
                                    <p:set>
                                      <p:cBhvr>
                                        <p:cTn id="21" dur="1" fill="hold">
                                          <p:stCondLst>
                                            <p:cond delay="0"/>
                                          </p:stCondLst>
                                        </p:cTn>
                                        <p:tgtEl>
                                          <p:spTgt spid="136218"/>
                                        </p:tgtEl>
                                        <p:attrNameLst>
                                          <p:attrName>style.visibility</p:attrName>
                                        </p:attrNameLst>
                                      </p:cBhvr>
                                      <p:to>
                                        <p:strVal val="visible"/>
                                      </p:to>
                                    </p:set>
                                    <p:anim calcmode="lin" valueType="num">
                                      <p:cBhvr>
                                        <p:cTn id="22" dur="500" fill="hold"/>
                                        <p:tgtEl>
                                          <p:spTgt spid="136218"/>
                                        </p:tgtEl>
                                        <p:attrNameLst>
                                          <p:attrName>ppt_w</p:attrName>
                                        </p:attrNameLst>
                                      </p:cBhvr>
                                      <p:tavLst>
                                        <p:tav tm="0">
                                          <p:val>
                                            <p:fltVal val="0"/>
                                          </p:val>
                                        </p:tav>
                                        <p:tav tm="100000">
                                          <p:val>
                                            <p:strVal val="#ppt_w"/>
                                          </p:val>
                                        </p:tav>
                                      </p:tavLst>
                                    </p:anim>
                                    <p:anim calcmode="lin" valueType="num">
                                      <p:cBhvr>
                                        <p:cTn id="23" dur="500" fill="hold"/>
                                        <p:tgtEl>
                                          <p:spTgt spid="136218"/>
                                        </p:tgtEl>
                                        <p:attrNameLst>
                                          <p:attrName>ppt_h</p:attrName>
                                        </p:attrNameLst>
                                      </p:cBhvr>
                                      <p:tavLst>
                                        <p:tav tm="0">
                                          <p:val>
                                            <p:fltVal val="0"/>
                                          </p:val>
                                        </p:tav>
                                        <p:tav tm="100000">
                                          <p:val>
                                            <p:strVal val="#ppt_h"/>
                                          </p:val>
                                        </p:tav>
                                      </p:tavLst>
                                    </p:anim>
                                  </p:childTnLst>
                                </p:cTn>
                              </p:par>
                            </p:childTnLst>
                          </p:cTn>
                        </p:par>
                        <p:par>
                          <p:cTn id="24" fill="hold" nodeType="afterGroup">
                            <p:stCondLst>
                              <p:cond delay="2000"/>
                            </p:stCondLst>
                            <p:childTnLst>
                              <p:par>
                                <p:cTn id="25" presetID="23" presetClass="entr" presetSubtype="16" fill="hold" nodeType="afterEffect">
                                  <p:stCondLst>
                                    <p:cond delay="0"/>
                                  </p:stCondLst>
                                  <p:childTnLst>
                                    <p:set>
                                      <p:cBhvr>
                                        <p:cTn id="26" dur="1" fill="hold">
                                          <p:stCondLst>
                                            <p:cond delay="0"/>
                                          </p:stCondLst>
                                        </p:cTn>
                                        <p:tgtEl>
                                          <p:spTgt spid="136220"/>
                                        </p:tgtEl>
                                        <p:attrNameLst>
                                          <p:attrName>style.visibility</p:attrName>
                                        </p:attrNameLst>
                                      </p:cBhvr>
                                      <p:to>
                                        <p:strVal val="visible"/>
                                      </p:to>
                                    </p:set>
                                    <p:anim calcmode="lin" valueType="num">
                                      <p:cBhvr>
                                        <p:cTn id="27" dur="500" fill="hold"/>
                                        <p:tgtEl>
                                          <p:spTgt spid="136220"/>
                                        </p:tgtEl>
                                        <p:attrNameLst>
                                          <p:attrName>ppt_w</p:attrName>
                                        </p:attrNameLst>
                                      </p:cBhvr>
                                      <p:tavLst>
                                        <p:tav tm="0">
                                          <p:val>
                                            <p:fltVal val="0"/>
                                          </p:val>
                                        </p:tav>
                                        <p:tav tm="100000">
                                          <p:val>
                                            <p:strVal val="#ppt_w"/>
                                          </p:val>
                                        </p:tav>
                                      </p:tavLst>
                                    </p:anim>
                                    <p:anim calcmode="lin" valueType="num">
                                      <p:cBhvr>
                                        <p:cTn id="28" dur="500" fill="hold"/>
                                        <p:tgtEl>
                                          <p:spTgt spid="136220"/>
                                        </p:tgtEl>
                                        <p:attrNameLst>
                                          <p:attrName>ppt_h</p:attrName>
                                        </p:attrNameLst>
                                      </p:cBhvr>
                                      <p:tavLst>
                                        <p:tav tm="0">
                                          <p:val>
                                            <p:fltVal val="0"/>
                                          </p:val>
                                        </p:tav>
                                        <p:tav tm="100000">
                                          <p:val>
                                            <p:strVal val="#ppt_h"/>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3" presetClass="entr" presetSubtype="16" fill="hold" nodeType="clickEffect">
                                  <p:stCondLst>
                                    <p:cond delay="0"/>
                                  </p:stCondLst>
                                  <p:childTnLst>
                                    <p:set>
                                      <p:cBhvr>
                                        <p:cTn id="32" dur="1" fill="hold">
                                          <p:stCondLst>
                                            <p:cond delay="0"/>
                                          </p:stCondLst>
                                        </p:cTn>
                                        <p:tgtEl>
                                          <p:spTgt spid="136214"/>
                                        </p:tgtEl>
                                        <p:attrNameLst>
                                          <p:attrName>style.visibility</p:attrName>
                                        </p:attrNameLst>
                                      </p:cBhvr>
                                      <p:to>
                                        <p:strVal val="visible"/>
                                      </p:to>
                                    </p:set>
                                    <p:anim calcmode="lin" valueType="num">
                                      <p:cBhvr>
                                        <p:cTn id="33" dur="500" fill="hold"/>
                                        <p:tgtEl>
                                          <p:spTgt spid="136214"/>
                                        </p:tgtEl>
                                        <p:attrNameLst>
                                          <p:attrName>ppt_w</p:attrName>
                                        </p:attrNameLst>
                                      </p:cBhvr>
                                      <p:tavLst>
                                        <p:tav tm="0">
                                          <p:val>
                                            <p:fltVal val="0"/>
                                          </p:val>
                                        </p:tav>
                                        <p:tav tm="100000">
                                          <p:val>
                                            <p:strVal val="#ppt_w"/>
                                          </p:val>
                                        </p:tav>
                                      </p:tavLst>
                                    </p:anim>
                                    <p:anim calcmode="lin" valueType="num">
                                      <p:cBhvr>
                                        <p:cTn id="34" dur="500" fill="hold"/>
                                        <p:tgtEl>
                                          <p:spTgt spid="136214"/>
                                        </p:tgtEl>
                                        <p:attrNameLst>
                                          <p:attrName>ppt_h</p:attrName>
                                        </p:attrNameLst>
                                      </p:cBhvr>
                                      <p:tavLst>
                                        <p:tav tm="0">
                                          <p:val>
                                            <p:fltVal val="0"/>
                                          </p:val>
                                        </p:tav>
                                        <p:tav tm="100000">
                                          <p:val>
                                            <p:strVal val="#ppt_h"/>
                                          </p:val>
                                        </p:tav>
                                      </p:tavLst>
                                    </p:anim>
                                  </p:childTnLst>
                                </p:cTn>
                              </p:par>
                            </p:childTnLst>
                          </p:cTn>
                        </p:par>
                        <p:par>
                          <p:cTn id="35" fill="hold" nodeType="afterGroup">
                            <p:stCondLst>
                              <p:cond delay="500"/>
                            </p:stCondLst>
                            <p:childTnLst>
                              <p:par>
                                <p:cTn id="36" presetID="23" presetClass="entr" presetSubtype="16" fill="hold" nodeType="afterEffect">
                                  <p:stCondLst>
                                    <p:cond delay="0"/>
                                  </p:stCondLst>
                                  <p:childTnLst>
                                    <p:set>
                                      <p:cBhvr>
                                        <p:cTn id="37" dur="1" fill="hold">
                                          <p:stCondLst>
                                            <p:cond delay="0"/>
                                          </p:stCondLst>
                                        </p:cTn>
                                        <p:tgtEl>
                                          <p:spTgt spid="136221"/>
                                        </p:tgtEl>
                                        <p:attrNameLst>
                                          <p:attrName>style.visibility</p:attrName>
                                        </p:attrNameLst>
                                      </p:cBhvr>
                                      <p:to>
                                        <p:strVal val="visible"/>
                                      </p:to>
                                    </p:set>
                                    <p:anim calcmode="lin" valueType="num">
                                      <p:cBhvr>
                                        <p:cTn id="38" dur="500" fill="hold"/>
                                        <p:tgtEl>
                                          <p:spTgt spid="136221"/>
                                        </p:tgtEl>
                                        <p:attrNameLst>
                                          <p:attrName>ppt_w</p:attrName>
                                        </p:attrNameLst>
                                      </p:cBhvr>
                                      <p:tavLst>
                                        <p:tav tm="0">
                                          <p:val>
                                            <p:fltVal val="0"/>
                                          </p:val>
                                        </p:tav>
                                        <p:tav tm="100000">
                                          <p:val>
                                            <p:strVal val="#ppt_w"/>
                                          </p:val>
                                        </p:tav>
                                      </p:tavLst>
                                    </p:anim>
                                    <p:anim calcmode="lin" valueType="num">
                                      <p:cBhvr>
                                        <p:cTn id="39" dur="500" fill="hold"/>
                                        <p:tgtEl>
                                          <p:spTgt spid="136221"/>
                                        </p:tgtEl>
                                        <p:attrNameLst>
                                          <p:attrName>ppt_h</p:attrName>
                                        </p:attrNameLst>
                                      </p:cBhvr>
                                      <p:tavLst>
                                        <p:tav tm="0">
                                          <p:val>
                                            <p:fltVal val="0"/>
                                          </p:val>
                                        </p:tav>
                                        <p:tav tm="100000">
                                          <p:val>
                                            <p:strVal val="#ppt_h"/>
                                          </p:val>
                                        </p:tav>
                                      </p:tavLst>
                                    </p:anim>
                                  </p:childTnLst>
                                </p:cTn>
                              </p:par>
                            </p:childTnLst>
                          </p:cTn>
                        </p:par>
                        <p:par>
                          <p:cTn id="40" fill="hold" nodeType="afterGroup">
                            <p:stCondLst>
                              <p:cond delay="1000"/>
                            </p:stCondLst>
                            <p:childTnLst>
                              <p:par>
                                <p:cTn id="41" presetID="23" presetClass="entr" presetSubtype="16" fill="hold" nodeType="afterEffect">
                                  <p:stCondLst>
                                    <p:cond delay="0"/>
                                  </p:stCondLst>
                                  <p:childTnLst>
                                    <p:set>
                                      <p:cBhvr>
                                        <p:cTn id="42" dur="1" fill="hold">
                                          <p:stCondLst>
                                            <p:cond delay="0"/>
                                          </p:stCondLst>
                                        </p:cTn>
                                        <p:tgtEl>
                                          <p:spTgt spid="136222"/>
                                        </p:tgtEl>
                                        <p:attrNameLst>
                                          <p:attrName>style.visibility</p:attrName>
                                        </p:attrNameLst>
                                      </p:cBhvr>
                                      <p:to>
                                        <p:strVal val="visible"/>
                                      </p:to>
                                    </p:set>
                                    <p:anim calcmode="lin" valueType="num">
                                      <p:cBhvr>
                                        <p:cTn id="43" dur="500" fill="hold"/>
                                        <p:tgtEl>
                                          <p:spTgt spid="136222"/>
                                        </p:tgtEl>
                                        <p:attrNameLst>
                                          <p:attrName>ppt_w</p:attrName>
                                        </p:attrNameLst>
                                      </p:cBhvr>
                                      <p:tavLst>
                                        <p:tav tm="0">
                                          <p:val>
                                            <p:fltVal val="0"/>
                                          </p:val>
                                        </p:tav>
                                        <p:tav tm="100000">
                                          <p:val>
                                            <p:strVal val="#ppt_w"/>
                                          </p:val>
                                        </p:tav>
                                      </p:tavLst>
                                    </p:anim>
                                    <p:anim calcmode="lin" valueType="num">
                                      <p:cBhvr>
                                        <p:cTn id="44" dur="500" fill="hold"/>
                                        <p:tgtEl>
                                          <p:spTgt spid="136222"/>
                                        </p:tgtEl>
                                        <p:attrNameLst>
                                          <p:attrName>ppt_h</p:attrName>
                                        </p:attrNameLst>
                                      </p:cBhvr>
                                      <p:tavLst>
                                        <p:tav tm="0">
                                          <p:val>
                                            <p:fltVal val="0"/>
                                          </p:val>
                                        </p:tav>
                                        <p:tav tm="100000">
                                          <p:val>
                                            <p:strVal val="#ppt_h"/>
                                          </p:val>
                                        </p:tav>
                                      </p:tavLst>
                                    </p:anim>
                                  </p:childTnLst>
                                </p:cTn>
                              </p:par>
                            </p:childTnLst>
                          </p:cTn>
                        </p:par>
                        <p:par>
                          <p:cTn id="45" fill="hold" nodeType="afterGroup">
                            <p:stCondLst>
                              <p:cond delay="1500"/>
                            </p:stCondLst>
                            <p:childTnLst>
                              <p:par>
                                <p:cTn id="46" presetID="23" presetClass="entr" presetSubtype="16" fill="hold" nodeType="afterEffect">
                                  <p:stCondLst>
                                    <p:cond delay="0"/>
                                  </p:stCondLst>
                                  <p:childTnLst>
                                    <p:set>
                                      <p:cBhvr>
                                        <p:cTn id="47" dur="1" fill="hold">
                                          <p:stCondLst>
                                            <p:cond delay="0"/>
                                          </p:stCondLst>
                                        </p:cTn>
                                        <p:tgtEl>
                                          <p:spTgt spid="136223"/>
                                        </p:tgtEl>
                                        <p:attrNameLst>
                                          <p:attrName>style.visibility</p:attrName>
                                        </p:attrNameLst>
                                      </p:cBhvr>
                                      <p:to>
                                        <p:strVal val="visible"/>
                                      </p:to>
                                    </p:set>
                                    <p:anim calcmode="lin" valueType="num">
                                      <p:cBhvr>
                                        <p:cTn id="48" dur="500" fill="hold"/>
                                        <p:tgtEl>
                                          <p:spTgt spid="136223"/>
                                        </p:tgtEl>
                                        <p:attrNameLst>
                                          <p:attrName>ppt_w</p:attrName>
                                        </p:attrNameLst>
                                      </p:cBhvr>
                                      <p:tavLst>
                                        <p:tav tm="0">
                                          <p:val>
                                            <p:fltVal val="0"/>
                                          </p:val>
                                        </p:tav>
                                        <p:tav tm="100000">
                                          <p:val>
                                            <p:strVal val="#ppt_w"/>
                                          </p:val>
                                        </p:tav>
                                      </p:tavLst>
                                    </p:anim>
                                    <p:anim calcmode="lin" valueType="num">
                                      <p:cBhvr>
                                        <p:cTn id="49" dur="500" fill="hold"/>
                                        <p:tgtEl>
                                          <p:spTgt spid="136223"/>
                                        </p:tgtEl>
                                        <p:attrNameLst>
                                          <p:attrName>ppt_h</p:attrName>
                                        </p:attrNameLst>
                                      </p:cBhvr>
                                      <p:tavLst>
                                        <p:tav tm="0">
                                          <p:val>
                                            <p:fltVal val="0"/>
                                          </p:val>
                                        </p:tav>
                                        <p:tav tm="100000">
                                          <p:val>
                                            <p:strVal val="#ppt_h"/>
                                          </p:val>
                                        </p:tav>
                                      </p:tavLst>
                                    </p:anim>
                                  </p:childTnLst>
                                </p:cTn>
                              </p:par>
                            </p:childTnLst>
                          </p:cTn>
                        </p:par>
                        <p:par>
                          <p:cTn id="50" fill="hold" nodeType="afterGroup">
                            <p:stCondLst>
                              <p:cond delay="2000"/>
                            </p:stCondLst>
                            <p:childTnLst>
                              <p:par>
                                <p:cTn id="51" presetID="23" presetClass="entr" presetSubtype="16" fill="hold" nodeType="afterEffect">
                                  <p:stCondLst>
                                    <p:cond delay="0"/>
                                  </p:stCondLst>
                                  <p:childTnLst>
                                    <p:set>
                                      <p:cBhvr>
                                        <p:cTn id="52" dur="1" fill="hold">
                                          <p:stCondLst>
                                            <p:cond delay="0"/>
                                          </p:stCondLst>
                                        </p:cTn>
                                        <p:tgtEl>
                                          <p:spTgt spid="136219"/>
                                        </p:tgtEl>
                                        <p:attrNameLst>
                                          <p:attrName>style.visibility</p:attrName>
                                        </p:attrNameLst>
                                      </p:cBhvr>
                                      <p:to>
                                        <p:strVal val="visible"/>
                                      </p:to>
                                    </p:set>
                                    <p:anim calcmode="lin" valueType="num">
                                      <p:cBhvr>
                                        <p:cTn id="53" dur="500" fill="hold"/>
                                        <p:tgtEl>
                                          <p:spTgt spid="136219"/>
                                        </p:tgtEl>
                                        <p:attrNameLst>
                                          <p:attrName>ppt_w</p:attrName>
                                        </p:attrNameLst>
                                      </p:cBhvr>
                                      <p:tavLst>
                                        <p:tav tm="0">
                                          <p:val>
                                            <p:fltVal val="0"/>
                                          </p:val>
                                        </p:tav>
                                        <p:tav tm="100000">
                                          <p:val>
                                            <p:strVal val="#ppt_w"/>
                                          </p:val>
                                        </p:tav>
                                      </p:tavLst>
                                    </p:anim>
                                    <p:anim calcmode="lin" valueType="num">
                                      <p:cBhvr>
                                        <p:cTn id="54" dur="500" fill="hold"/>
                                        <p:tgtEl>
                                          <p:spTgt spid="13621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1500" y="1028848"/>
            <a:ext cx="8280920" cy="4007744"/>
          </a:xfrm>
          <a:prstGeom prst="rect">
            <a:avLst/>
          </a:prstGeom>
        </p:spPr>
        <p:txBody>
          <a:bodyPr>
            <a:noAutofit/>
          </a:bodyPr>
          <a:lstStyle/>
          <a:p>
            <a:pPr lvl="0" algn="just">
              <a:spcBef>
                <a:spcPts val="0"/>
              </a:spcBef>
              <a:spcAft>
                <a:spcPts val="1200"/>
              </a:spcAft>
              <a:buClr>
                <a:schemeClr val="tx1"/>
              </a:buClr>
              <a:buSzPct val="120000"/>
            </a:pPr>
            <a:r>
              <a:rPr lang="cs-CZ" sz="2000" dirty="0">
                <a:solidFill>
                  <a:srgbClr val="000000"/>
                </a:solidFill>
              </a:rPr>
              <a:t>Křivka IS je složena z bodů, které představují takovou úroveň úrokové míry a důchodu, při níž je dosaženo rovnováhy na trhu </a:t>
            </a:r>
            <a:r>
              <a:rPr lang="cs-CZ" sz="2000" dirty="0" smtClean="0">
                <a:solidFill>
                  <a:srgbClr val="000000"/>
                </a:solidFill>
              </a:rPr>
              <a:t>statků</a:t>
            </a:r>
          </a:p>
          <a:p>
            <a:pPr marL="0" lvl="0" indent="0" algn="just">
              <a:spcBef>
                <a:spcPts val="0"/>
              </a:spcBef>
              <a:spcAft>
                <a:spcPts val="600"/>
              </a:spcAft>
              <a:buClr>
                <a:schemeClr val="tx1"/>
              </a:buClr>
              <a:buSzPct val="120000"/>
              <a:buNone/>
            </a:pPr>
            <a:r>
              <a:rPr lang="cs-CZ" sz="2000" b="1" dirty="0" smtClean="0">
                <a:solidFill>
                  <a:srgbClr val="307871"/>
                </a:solidFill>
              </a:rPr>
              <a:t>               AD </a:t>
            </a:r>
            <a:r>
              <a:rPr lang="cs-CZ" sz="2000" b="1" dirty="0">
                <a:solidFill>
                  <a:srgbClr val="307871"/>
                </a:solidFill>
              </a:rPr>
              <a:t>= Y                        </a:t>
            </a:r>
            <a:r>
              <a:rPr lang="cs-CZ" sz="2000" b="1" dirty="0" smtClean="0">
                <a:solidFill>
                  <a:srgbClr val="307871"/>
                </a:solidFill>
              </a:rPr>
              <a:t>C + I + G </a:t>
            </a:r>
            <a:r>
              <a:rPr lang="cs-CZ" sz="2000" b="1" dirty="0">
                <a:solidFill>
                  <a:srgbClr val="307871"/>
                </a:solidFill>
              </a:rPr>
              <a:t>= </a:t>
            </a:r>
            <a:r>
              <a:rPr lang="cs-CZ" sz="2000" b="1" dirty="0" smtClean="0">
                <a:solidFill>
                  <a:srgbClr val="307871"/>
                </a:solidFill>
              </a:rPr>
              <a:t>C + S + TN</a:t>
            </a:r>
            <a:endParaRPr lang="cs-CZ" sz="2000" b="1" dirty="0">
              <a:solidFill>
                <a:srgbClr val="307871"/>
              </a:solidFill>
            </a:endParaRPr>
          </a:p>
          <a:p>
            <a:pPr lvl="0" algn="just">
              <a:spcBef>
                <a:spcPts val="0"/>
              </a:spcBef>
              <a:spcAft>
                <a:spcPts val="1200"/>
              </a:spcAft>
              <a:buClr>
                <a:schemeClr val="tx1"/>
              </a:buClr>
              <a:buSzPct val="120000"/>
            </a:pPr>
            <a:endParaRPr lang="cs-CZ" sz="2000" dirty="0">
              <a:solidFill>
                <a:srgbClr val="000000"/>
              </a:solidFill>
            </a:endParaRPr>
          </a:p>
          <a:p>
            <a:pPr lvl="0" algn="just">
              <a:spcBef>
                <a:spcPts val="0"/>
              </a:spcBef>
              <a:spcAft>
                <a:spcPts val="1200"/>
              </a:spcAft>
              <a:buClr>
                <a:schemeClr val="tx1"/>
              </a:buClr>
              <a:buSzPct val="120000"/>
            </a:pPr>
            <a:endParaRPr lang="cs-CZ" sz="2000" dirty="0" smtClean="0">
              <a:solidFill>
                <a:srgbClr val="000000"/>
              </a:solidFill>
            </a:endParaRPr>
          </a:p>
          <a:p>
            <a:pPr algn="just">
              <a:spcBef>
                <a:spcPts val="0"/>
              </a:spcBef>
              <a:spcAft>
                <a:spcPts val="1200"/>
              </a:spcAft>
              <a:buClr>
                <a:schemeClr val="tx1"/>
              </a:buClr>
              <a:buSzPct val="120000"/>
            </a:pPr>
            <a:endParaRPr lang="cs-CZ" altLang="sk-SK" sz="2000" dirty="0" smtClean="0">
              <a:solidFill>
                <a:srgbClr val="000000"/>
              </a:solidFill>
            </a:endParaRPr>
          </a:p>
          <a:p>
            <a:pPr algn="just">
              <a:spcBef>
                <a:spcPts val="0"/>
              </a:spcBef>
              <a:spcAft>
                <a:spcPts val="1200"/>
              </a:spcAft>
              <a:buClr>
                <a:schemeClr val="tx1"/>
              </a:buClr>
              <a:buSzPct val="120000"/>
            </a:pPr>
            <a:r>
              <a:rPr lang="cs-CZ" altLang="sk-SK" sz="2000" dirty="0" smtClean="0">
                <a:solidFill>
                  <a:srgbClr val="000000"/>
                </a:solidFill>
              </a:rPr>
              <a:t>Přitom </a:t>
            </a:r>
            <a:r>
              <a:rPr lang="cs-CZ" altLang="sk-SK" sz="2000" dirty="0">
                <a:solidFill>
                  <a:srgbClr val="000000"/>
                </a:solidFill>
              </a:rPr>
              <a:t>platí: </a:t>
            </a:r>
            <a:r>
              <a:rPr lang="cs-CZ" altLang="sk-SK" sz="2000" dirty="0" smtClean="0">
                <a:solidFill>
                  <a:srgbClr val="000000"/>
                </a:solidFill>
              </a:rPr>
              <a:t>  I </a:t>
            </a:r>
            <a:r>
              <a:rPr lang="cs-CZ" altLang="sk-SK" sz="2000" dirty="0">
                <a:solidFill>
                  <a:srgbClr val="000000"/>
                </a:solidFill>
              </a:rPr>
              <a:t>= I</a:t>
            </a:r>
            <a:r>
              <a:rPr lang="cs-CZ" altLang="sk-SK" sz="2000" baseline="-25000" dirty="0">
                <a:solidFill>
                  <a:srgbClr val="000000"/>
                </a:solidFill>
              </a:rPr>
              <a:t>A</a:t>
            </a:r>
            <a:r>
              <a:rPr lang="cs-CZ" altLang="sk-SK" sz="2000" dirty="0">
                <a:solidFill>
                  <a:srgbClr val="000000"/>
                </a:solidFill>
              </a:rPr>
              <a:t>-</a:t>
            </a:r>
            <a:r>
              <a:rPr lang="cs-CZ" altLang="sk-SK" sz="2000" dirty="0" err="1">
                <a:solidFill>
                  <a:srgbClr val="000000"/>
                </a:solidFill>
              </a:rPr>
              <a:t>bi</a:t>
            </a:r>
            <a:r>
              <a:rPr lang="cs-CZ" altLang="sk-SK" sz="2000" dirty="0">
                <a:solidFill>
                  <a:srgbClr val="000000"/>
                </a:solidFill>
              </a:rPr>
              <a:t>                                              </a:t>
            </a:r>
            <a:r>
              <a:rPr lang="cs-CZ" altLang="sk-SK" sz="2000" dirty="0" smtClean="0">
                <a:solidFill>
                  <a:srgbClr val="000000"/>
                </a:solidFill>
              </a:rPr>
              <a:t> I </a:t>
            </a:r>
            <a:r>
              <a:rPr lang="cs-CZ" altLang="sk-SK" sz="2000" dirty="0">
                <a:solidFill>
                  <a:srgbClr val="000000"/>
                </a:solidFill>
              </a:rPr>
              <a:t>= f(i)</a:t>
            </a:r>
          </a:p>
          <a:p>
            <a:pPr marL="0" indent="0" algn="just">
              <a:spcBef>
                <a:spcPts val="0"/>
              </a:spcBef>
              <a:spcAft>
                <a:spcPts val="1200"/>
              </a:spcAft>
              <a:buClr>
                <a:schemeClr val="tx1"/>
              </a:buClr>
              <a:buSzPct val="120000"/>
              <a:buNone/>
            </a:pPr>
            <a:r>
              <a:rPr lang="cs-CZ" altLang="sk-SK" sz="2000" dirty="0">
                <a:solidFill>
                  <a:srgbClr val="000000"/>
                </a:solidFill>
              </a:rPr>
              <a:t>	     </a:t>
            </a:r>
            <a:r>
              <a:rPr lang="cs-CZ" altLang="sk-SK" sz="2000" dirty="0" smtClean="0">
                <a:solidFill>
                  <a:srgbClr val="000000"/>
                </a:solidFill>
              </a:rPr>
              <a:t>        S </a:t>
            </a:r>
            <a:r>
              <a:rPr lang="cs-CZ" altLang="sk-SK" sz="2000" dirty="0">
                <a:solidFill>
                  <a:srgbClr val="000000"/>
                </a:solidFill>
              </a:rPr>
              <a:t>= -</a:t>
            </a:r>
            <a:r>
              <a:rPr lang="cs-CZ" altLang="sk-SK" sz="2000" dirty="0" smtClean="0">
                <a:solidFill>
                  <a:srgbClr val="000000"/>
                </a:solidFill>
              </a:rPr>
              <a:t>Ca </a:t>
            </a:r>
            <a:r>
              <a:rPr lang="cs-CZ" altLang="sk-SK" sz="2000" dirty="0">
                <a:solidFill>
                  <a:srgbClr val="000000"/>
                </a:solidFill>
              </a:rPr>
              <a:t>+ </a:t>
            </a:r>
            <a:r>
              <a:rPr lang="cs-CZ" altLang="sk-SK" sz="2000" dirty="0" smtClean="0">
                <a:solidFill>
                  <a:srgbClr val="000000"/>
                </a:solidFill>
              </a:rPr>
              <a:t>s*Y                                      S </a:t>
            </a:r>
            <a:r>
              <a:rPr lang="cs-CZ" altLang="sk-SK" sz="2000" dirty="0">
                <a:solidFill>
                  <a:srgbClr val="000000"/>
                </a:solidFill>
              </a:rPr>
              <a:t>= f(Y</a:t>
            </a:r>
            <a:r>
              <a:rPr lang="cs-CZ" altLang="sk-SK" sz="2000" dirty="0" smtClean="0">
                <a:solidFill>
                  <a:srgbClr val="000000"/>
                </a:solidFill>
              </a:rPr>
              <a:t>)</a:t>
            </a:r>
            <a:endParaRPr lang="cs-CZ" sz="2000" b="1" dirty="0" smtClean="0">
              <a:solidFill>
                <a:srgbClr val="307871"/>
              </a:solidFill>
            </a:endParaRPr>
          </a:p>
          <a:p>
            <a:pPr marL="0" indent="0" algn="ctr">
              <a:spcBef>
                <a:spcPts val="0"/>
              </a:spcBef>
              <a:spcAft>
                <a:spcPts val="600"/>
              </a:spcAft>
              <a:buClr>
                <a:schemeClr val="tx1"/>
              </a:buClr>
              <a:buSzPct val="120000"/>
              <a:buNone/>
            </a:pPr>
            <a:endParaRPr lang="cs-CZ" sz="2000" b="1"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632848" cy="507703"/>
          </a:xfrm>
        </p:spPr>
        <p:txBody>
          <a:bodyPr/>
          <a:lstStyle/>
          <a:p>
            <a:r>
              <a:rPr lang="cs-CZ" sz="2800" b="1" dirty="0" smtClean="0"/>
              <a:t>Východiska pro konstrukci křivky IS</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16</a:t>
            </a:fld>
            <a:endParaRPr lang="cs-CZ" dirty="0"/>
          </a:p>
        </p:txBody>
      </p:sp>
      <p:sp>
        <p:nvSpPr>
          <p:cNvPr id="5" name="AutoShape 9"/>
          <p:cNvSpPr>
            <a:spLocks noChangeArrowheads="1"/>
          </p:cNvSpPr>
          <p:nvPr/>
        </p:nvSpPr>
        <p:spPr bwMode="auto">
          <a:xfrm>
            <a:off x="2287398" y="1851670"/>
            <a:ext cx="647700" cy="215900"/>
          </a:xfrm>
          <a:prstGeom prst="leftRightArrow">
            <a:avLst>
              <a:gd name="adj1" fmla="val 50000"/>
              <a:gd name="adj2" fmla="val 60000"/>
            </a:avLst>
          </a:prstGeom>
          <a:solidFill>
            <a:srgbClr val="FF0000"/>
          </a:solidFill>
          <a:ln w="9525">
            <a:solidFill>
              <a:schemeClr val="tx1"/>
            </a:solidFill>
            <a:miter lim="800000"/>
            <a:headEnd/>
            <a:tailEnd/>
          </a:ln>
          <a:effectLst/>
        </p:spPr>
        <p:txBody>
          <a:bodyPr wrap="none" anchor="ctr"/>
          <a:lstStyle/>
          <a:p>
            <a:endParaRPr lang="sk-SK"/>
          </a:p>
        </p:txBody>
      </p:sp>
      <p:sp>
        <p:nvSpPr>
          <p:cNvPr id="7" name="AutoShape 8"/>
          <p:cNvSpPr>
            <a:spLocks/>
          </p:cNvSpPr>
          <p:nvPr/>
        </p:nvSpPr>
        <p:spPr bwMode="auto">
          <a:xfrm rot="16200000">
            <a:off x="2591593" y="1528835"/>
            <a:ext cx="288925" cy="1728787"/>
          </a:xfrm>
          <a:prstGeom prst="leftBrace">
            <a:avLst>
              <a:gd name="adj1" fmla="val 49863"/>
              <a:gd name="adj2" fmla="val 49125"/>
            </a:avLst>
          </a:prstGeom>
          <a:noFill/>
          <a:ln w="57150">
            <a:solidFill>
              <a:srgbClr val="00B0F0"/>
            </a:solidFill>
            <a:round/>
            <a:headEnd/>
            <a:tailEnd/>
          </a:ln>
          <a:effectLst/>
          <a:extLst>
            <a:ext uri="{909E8E84-426E-40DD-AFC4-6F175D3DCCD1}">
              <a14:hiddenFill xmlns:a14="http://schemas.microsoft.com/office/drawing/2010/main">
                <a:solidFill>
                  <a:srgbClr val="FF99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8" name="Text Box 10"/>
          <p:cNvSpPr txBox="1">
            <a:spLocks noChangeArrowheads="1"/>
          </p:cNvSpPr>
          <p:nvPr/>
        </p:nvSpPr>
        <p:spPr bwMode="auto">
          <a:xfrm>
            <a:off x="2267742" y="2601740"/>
            <a:ext cx="936625" cy="523220"/>
          </a:xfrm>
          <a:prstGeom prst="rect">
            <a:avLst/>
          </a:prstGeom>
          <a:noFill/>
          <a:ln>
            <a:solidFill>
              <a:srgbClr val="000000"/>
            </a:solidFill>
          </a:ln>
          <a:effectLst/>
        </p:spPr>
        <p:txBody>
          <a:bodyPr>
            <a:spAutoFit/>
          </a:bodyPr>
          <a:lstStyle/>
          <a:p>
            <a:pPr>
              <a:spcBef>
                <a:spcPct val="50000"/>
              </a:spcBef>
            </a:pPr>
            <a:r>
              <a:rPr lang="cs-CZ" altLang="sk-SK" sz="2800" b="1" dirty="0" smtClean="0"/>
              <a:t>S = I</a:t>
            </a:r>
            <a:endParaRPr lang="cs-CZ" altLang="sk-SK" sz="2800" b="1" dirty="0"/>
          </a:p>
        </p:txBody>
      </p:sp>
      <p:sp>
        <p:nvSpPr>
          <p:cNvPr id="9" name="AutoShape 12"/>
          <p:cNvSpPr>
            <a:spLocks noChangeArrowheads="1"/>
          </p:cNvSpPr>
          <p:nvPr/>
        </p:nvSpPr>
        <p:spPr bwMode="auto">
          <a:xfrm>
            <a:off x="3765308" y="3651870"/>
            <a:ext cx="1742796" cy="144463"/>
          </a:xfrm>
          <a:prstGeom prst="rightArrow">
            <a:avLst>
              <a:gd name="adj1" fmla="val 50000"/>
              <a:gd name="adj2" fmla="val 8736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10" name="AutoShape 12"/>
          <p:cNvSpPr>
            <a:spLocks noChangeArrowheads="1"/>
          </p:cNvSpPr>
          <p:nvPr/>
        </p:nvSpPr>
        <p:spPr bwMode="auto">
          <a:xfrm>
            <a:off x="3765308" y="4083918"/>
            <a:ext cx="1742796" cy="144463"/>
          </a:xfrm>
          <a:prstGeom prst="rightArrow">
            <a:avLst>
              <a:gd name="adj1" fmla="val 50000"/>
              <a:gd name="adj2" fmla="val 8736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Tree>
    <p:extLst>
      <p:ext uri="{BB962C8B-B14F-4D97-AF65-F5344CB8AC3E}">
        <p14:creationId xmlns:p14="http://schemas.microsoft.com/office/powerpoint/2010/main" val="4181742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strVal val="#ppt_w*2.5"/>
                                          </p:val>
                                        </p:tav>
                                        <p:tav tm="100000">
                                          <p:val>
                                            <p:strVal val="#ppt_w"/>
                                          </p:val>
                                        </p:tav>
                                      </p:tavLst>
                                    </p:anim>
                                    <p:anim calcmode="lin" valueType="num">
                                      <p:cBhvr>
                                        <p:cTn id="8" dur="500" fill="hold"/>
                                        <p:tgtEl>
                                          <p:spTgt spid="5"/>
                                        </p:tgtEl>
                                        <p:attrNameLst>
                                          <p:attrName>ppt_h</p:attrName>
                                        </p:attrNameLst>
                                      </p:cBhvr>
                                      <p:tavLst>
                                        <p:tav tm="0">
                                          <p:val>
                                            <p:strVal val="#ppt_h*0.01"/>
                                          </p:val>
                                        </p:tav>
                                        <p:tav tm="100000">
                                          <p:val>
                                            <p:strVal val="#ppt_h"/>
                                          </p:val>
                                        </p:tav>
                                      </p:tavLst>
                                    </p:anim>
                                    <p:anim calcmode="lin" valueType="num">
                                      <p:cBhvr>
                                        <p:cTn id="9" dur="500" fill="hold"/>
                                        <p:tgtEl>
                                          <p:spTgt spid="5"/>
                                        </p:tgtEl>
                                        <p:attrNameLst>
                                          <p:attrName>ppt_x</p:attrName>
                                        </p:attrNameLst>
                                      </p:cBhvr>
                                      <p:tavLst>
                                        <p:tav tm="0">
                                          <p:val>
                                            <p:strVal val="#ppt_x"/>
                                          </p:val>
                                        </p:tav>
                                        <p:tav tm="100000">
                                          <p:val>
                                            <p:strVal val="#ppt_x"/>
                                          </p:val>
                                        </p:tav>
                                      </p:tavLst>
                                    </p:anim>
                                    <p:anim calcmode="lin" valueType="num">
                                      <p:cBhvr>
                                        <p:cTn id="10" dur="500" fill="hold"/>
                                        <p:tgtEl>
                                          <p:spTgt spid="5"/>
                                        </p:tgtEl>
                                        <p:attrNameLst>
                                          <p:attrName>ppt_y</p:attrName>
                                        </p:attrNameLst>
                                      </p:cBhvr>
                                      <p:tavLst>
                                        <p:tav tm="0">
                                          <p:val>
                                            <p:strVal val="#ppt_h+1"/>
                                          </p:val>
                                        </p:tav>
                                        <p:tav tm="100000">
                                          <p:val>
                                            <p:strVal val="#ppt_y"/>
                                          </p:val>
                                        </p:tav>
                                      </p:tavLst>
                                    </p:anim>
                                    <p:animEffect transition="in" filter="fad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5" presetClass="entr" presetSubtype="0" fill="hold" nodeType="click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19" dur="1000" fill="hold"/>
                                        <p:tgtEl>
                                          <p:spTgt spid="7"/>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blinds(horizontal)">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p:cTn id="33" dur="500" fill="hold"/>
                                        <p:tgtEl>
                                          <p:spTgt spid="9"/>
                                        </p:tgtEl>
                                        <p:attrNameLst>
                                          <p:attrName>ppt_w</p:attrName>
                                        </p:attrNameLst>
                                      </p:cBhvr>
                                      <p:tavLst>
                                        <p:tav tm="0">
                                          <p:val>
                                            <p:fltVal val="0"/>
                                          </p:val>
                                        </p:tav>
                                        <p:tav tm="100000">
                                          <p:val>
                                            <p:strVal val="#ppt_w"/>
                                          </p:val>
                                        </p:tav>
                                      </p:tavLst>
                                    </p:anim>
                                    <p:anim calcmode="lin" valueType="num">
                                      <p:cBhvr>
                                        <p:cTn id="34"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ntr" presetSubtype="16" fill="hold" nodeType="click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500" fill="hold"/>
                                        <p:tgtEl>
                                          <p:spTgt spid="10"/>
                                        </p:tgtEl>
                                        <p:attrNameLst>
                                          <p:attrName>ppt_w</p:attrName>
                                        </p:attrNameLst>
                                      </p:cBhvr>
                                      <p:tavLst>
                                        <p:tav tm="0">
                                          <p:val>
                                            <p:fltVal val="0"/>
                                          </p:val>
                                        </p:tav>
                                        <p:tav tm="100000">
                                          <p:val>
                                            <p:strVal val="#ppt_w"/>
                                          </p:val>
                                        </p:tav>
                                      </p:tavLst>
                                    </p:anim>
                                    <p:anim calcmode="lin" valueType="num">
                                      <p:cBhvr>
                                        <p:cTn id="40"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251520" y="195486"/>
            <a:ext cx="6156424" cy="507703"/>
          </a:xfrm>
        </p:spPr>
        <p:txBody>
          <a:bodyPr/>
          <a:lstStyle/>
          <a:p>
            <a:r>
              <a:rPr lang="cs-CZ" altLang="sk-SK" sz="2800" b="1" dirty="0">
                <a:solidFill>
                  <a:srgbClr val="307871"/>
                </a:solidFill>
              </a:rPr>
              <a:t>Konstrukce křivky </a:t>
            </a:r>
            <a:r>
              <a:rPr lang="cs-CZ" altLang="sk-SK" sz="2800" b="1" dirty="0" smtClean="0">
                <a:solidFill>
                  <a:srgbClr val="307871"/>
                </a:solidFill>
              </a:rPr>
              <a:t>IS </a:t>
            </a:r>
            <a:r>
              <a:rPr lang="cs-CZ" altLang="sk-SK" sz="2800" b="1" dirty="0">
                <a:solidFill>
                  <a:srgbClr val="307871"/>
                </a:solidFill>
              </a:rPr>
              <a:t>(</a:t>
            </a:r>
            <a:r>
              <a:rPr lang="cs-CZ" altLang="sk-SK" sz="2800" b="1" dirty="0" err="1">
                <a:solidFill>
                  <a:srgbClr val="307871"/>
                </a:solidFill>
              </a:rPr>
              <a:t>Hicksův</a:t>
            </a:r>
            <a:r>
              <a:rPr lang="cs-CZ" altLang="sk-SK" sz="2800" b="1" dirty="0">
                <a:solidFill>
                  <a:srgbClr val="307871"/>
                </a:solidFill>
              </a:rPr>
              <a:t> kříž)</a:t>
            </a:r>
          </a:p>
        </p:txBody>
      </p:sp>
      <p:sp>
        <p:nvSpPr>
          <p:cNvPr id="138244" name="Line 4"/>
          <p:cNvSpPr>
            <a:spLocks noChangeShapeType="1"/>
          </p:cNvSpPr>
          <p:nvPr/>
        </p:nvSpPr>
        <p:spPr bwMode="auto">
          <a:xfrm>
            <a:off x="4572000" y="956092"/>
            <a:ext cx="0" cy="3860959"/>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8245" name="Line 5"/>
          <p:cNvSpPr>
            <a:spLocks noChangeShapeType="1"/>
          </p:cNvSpPr>
          <p:nvPr/>
        </p:nvSpPr>
        <p:spPr bwMode="auto">
          <a:xfrm>
            <a:off x="1952900" y="2787774"/>
            <a:ext cx="5292971"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8246" name="Line 6"/>
          <p:cNvSpPr>
            <a:spLocks noChangeShapeType="1"/>
          </p:cNvSpPr>
          <p:nvPr/>
        </p:nvSpPr>
        <p:spPr bwMode="auto">
          <a:xfrm flipH="1">
            <a:off x="2843212" y="2845677"/>
            <a:ext cx="1697257" cy="1700402"/>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8248" name="Text Box 8"/>
          <p:cNvSpPr txBox="1">
            <a:spLocks noChangeArrowheads="1"/>
          </p:cNvSpPr>
          <p:nvPr/>
        </p:nvSpPr>
        <p:spPr bwMode="auto">
          <a:xfrm>
            <a:off x="1656160" y="4371950"/>
            <a:ext cx="205263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cs-CZ" altLang="sk-SK" sz="1600" b="1" dirty="0"/>
              <a:t>I=S</a:t>
            </a:r>
          </a:p>
          <a:p>
            <a:pPr algn="ctr"/>
            <a:r>
              <a:rPr lang="cs-CZ" altLang="sk-SK" sz="1600" b="1" dirty="0"/>
              <a:t>podmínka rovnováhy</a:t>
            </a:r>
          </a:p>
        </p:txBody>
      </p:sp>
      <p:sp>
        <p:nvSpPr>
          <p:cNvPr id="138249" name="Line 9"/>
          <p:cNvSpPr>
            <a:spLocks noChangeShapeType="1"/>
          </p:cNvSpPr>
          <p:nvPr/>
        </p:nvSpPr>
        <p:spPr bwMode="auto">
          <a:xfrm flipH="1">
            <a:off x="2681288" y="1419622"/>
            <a:ext cx="1620441" cy="1026319"/>
          </a:xfrm>
          <a:prstGeom prst="line">
            <a:avLst/>
          </a:prstGeom>
          <a:noFill/>
          <a:ln w="38100">
            <a:solidFill>
              <a:srgbClr val="00CC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8250" name="Text Box 10"/>
          <p:cNvSpPr txBox="1">
            <a:spLocks noChangeArrowheads="1"/>
          </p:cNvSpPr>
          <p:nvPr/>
        </p:nvSpPr>
        <p:spPr bwMode="auto">
          <a:xfrm>
            <a:off x="1493046" y="1621523"/>
            <a:ext cx="180026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00CC66"/>
                </a:solidFill>
              </a:rPr>
              <a:t>investiční funkce</a:t>
            </a:r>
          </a:p>
          <a:p>
            <a:pPr algn="ctr"/>
            <a:r>
              <a:rPr lang="cs-CZ" altLang="sk-SK" sz="1600" b="1" dirty="0">
                <a:solidFill>
                  <a:srgbClr val="00CC66"/>
                </a:solidFill>
              </a:rPr>
              <a:t>I=f(i)</a:t>
            </a:r>
          </a:p>
        </p:txBody>
      </p:sp>
      <p:sp>
        <p:nvSpPr>
          <p:cNvPr id="138251" name="Text Box 11"/>
          <p:cNvSpPr txBox="1">
            <a:spLocks noChangeArrowheads="1"/>
          </p:cNvSpPr>
          <p:nvPr/>
        </p:nvSpPr>
        <p:spPr bwMode="auto">
          <a:xfrm>
            <a:off x="1853530" y="2752254"/>
            <a:ext cx="4321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t>I</a:t>
            </a:r>
          </a:p>
        </p:txBody>
      </p:sp>
      <p:sp>
        <p:nvSpPr>
          <p:cNvPr id="138252" name="Text Box 12"/>
          <p:cNvSpPr txBox="1">
            <a:spLocks noChangeArrowheads="1"/>
          </p:cNvSpPr>
          <p:nvPr/>
        </p:nvSpPr>
        <p:spPr bwMode="auto">
          <a:xfrm>
            <a:off x="4356497" y="915566"/>
            <a:ext cx="27027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t>i</a:t>
            </a:r>
          </a:p>
        </p:txBody>
      </p:sp>
      <p:sp>
        <p:nvSpPr>
          <p:cNvPr id="138253" name="Text Box 13"/>
          <p:cNvSpPr txBox="1">
            <a:spLocks noChangeArrowheads="1"/>
          </p:cNvSpPr>
          <p:nvPr/>
        </p:nvSpPr>
        <p:spPr bwMode="auto">
          <a:xfrm>
            <a:off x="4572000" y="4443958"/>
            <a:ext cx="3238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t>S</a:t>
            </a:r>
          </a:p>
        </p:txBody>
      </p:sp>
      <p:sp>
        <p:nvSpPr>
          <p:cNvPr id="138254" name="Text Box 14"/>
          <p:cNvSpPr txBox="1">
            <a:spLocks noChangeArrowheads="1"/>
          </p:cNvSpPr>
          <p:nvPr/>
        </p:nvSpPr>
        <p:spPr bwMode="auto">
          <a:xfrm>
            <a:off x="6786563" y="2787774"/>
            <a:ext cx="27027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t>Y</a:t>
            </a:r>
          </a:p>
        </p:txBody>
      </p:sp>
      <p:sp>
        <p:nvSpPr>
          <p:cNvPr id="138255" name="Line 15"/>
          <p:cNvSpPr>
            <a:spLocks noChangeShapeType="1"/>
          </p:cNvSpPr>
          <p:nvPr/>
        </p:nvSpPr>
        <p:spPr bwMode="auto">
          <a:xfrm>
            <a:off x="4572000" y="2787774"/>
            <a:ext cx="2193131" cy="1621645"/>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8256" name="Text Box 16"/>
          <p:cNvSpPr txBox="1">
            <a:spLocks noChangeArrowheads="1"/>
          </p:cNvSpPr>
          <p:nvPr/>
        </p:nvSpPr>
        <p:spPr bwMode="auto">
          <a:xfrm rot="10750835" flipV="1">
            <a:off x="7083018" y="2258182"/>
            <a:ext cx="110101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chemeClr val="accent2"/>
                </a:solidFill>
              </a:rPr>
              <a:t>Křivka IS</a:t>
            </a:r>
          </a:p>
        </p:txBody>
      </p:sp>
      <p:sp>
        <p:nvSpPr>
          <p:cNvPr id="138257" name="Line 17"/>
          <p:cNvSpPr>
            <a:spLocks noChangeShapeType="1"/>
          </p:cNvSpPr>
          <p:nvPr/>
        </p:nvSpPr>
        <p:spPr bwMode="auto">
          <a:xfrm flipH="1">
            <a:off x="3977878" y="1707654"/>
            <a:ext cx="594122" cy="0"/>
          </a:xfrm>
          <a:prstGeom prst="line">
            <a:avLst/>
          </a:prstGeom>
          <a:noFill/>
          <a:ln w="28575">
            <a:solidFill>
              <a:srgbClr val="FF00FF"/>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8259" name="Line 19"/>
          <p:cNvSpPr>
            <a:spLocks noChangeShapeType="1"/>
          </p:cNvSpPr>
          <p:nvPr/>
        </p:nvSpPr>
        <p:spPr bwMode="auto">
          <a:xfrm>
            <a:off x="4031456" y="1707654"/>
            <a:ext cx="0" cy="1675210"/>
          </a:xfrm>
          <a:prstGeom prst="line">
            <a:avLst/>
          </a:prstGeom>
          <a:noFill/>
          <a:ln w="28575">
            <a:solidFill>
              <a:srgbClr val="FF00FF"/>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8260" name="Line 20"/>
          <p:cNvSpPr>
            <a:spLocks noChangeShapeType="1"/>
          </p:cNvSpPr>
          <p:nvPr/>
        </p:nvSpPr>
        <p:spPr bwMode="auto">
          <a:xfrm>
            <a:off x="4031456" y="3435846"/>
            <a:ext cx="1243013" cy="0"/>
          </a:xfrm>
          <a:prstGeom prst="line">
            <a:avLst/>
          </a:prstGeom>
          <a:noFill/>
          <a:ln w="28575">
            <a:solidFill>
              <a:srgbClr val="FF00FF"/>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8261" name="Line 21"/>
          <p:cNvSpPr>
            <a:spLocks noChangeShapeType="1"/>
          </p:cNvSpPr>
          <p:nvPr/>
        </p:nvSpPr>
        <p:spPr bwMode="auto">
          <a:xfrm flipV="1">
            <a:off x="5274469" y="2859782"/>
            <a:ext cx="0" cy="539354"/>
          </a:xfrm>
          <a:prstGeom prst="line">
            <a:avLst/>
          </a:prstGeom>
          <a:noFill/>
          <a:ln w="28575">
            <a:solidFill>
              <a:srgbClr val="FF00FF"/>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8262" name="Text Box 22"/>
          <p:cNvSpPr txBox="1">
            <a:spLocks noChangeArrowheads="1"/>
          </p:cNvSpPr>
          <p:nvPr/>
        </p:nvSpPr>
        <p:spPr bwMode="auto">
          <a:xfrm>
            <a:off x="4338967" y="1344734"/>
            <a:ext cx="37742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00FF"/>
                </a:solidFill>
              </a:rPr>
              <a:t>i</a:t>
            </a:r>
            <a:r>
              <a:rPr lang="cs-CZ" altLang="sk-SK" sz="1600" b="1" baseline="-25000" dirty="0" smtClean="0">
                <a:solidFill>
                  <a:srgbClr val="FF00FF"/>
                </a:solidFill>
              </a:rPr>
              <a:t>0</a:t>
            </a:r>
            <a:endParaRPr lang="cs-CZ" altLang="sk-SK" sz="1600" b="1" dirty="0">
              <a:solidFill>
                <a:srgbClr val="FF00FF"/>
              </a:solidFill>
            </a:endParaRPr>
          </a:p>
        </p:txBody>
      </p:sp>
      <p:sp>
        <p:nvSpPr>
          <p:cNvPr id="138263" name="Text Box 23"/>
          <p:cNvSpPr txBox="1">
            <a:spLocks noChangeArrowheads="1"/>
          </p:cNvSpPr>
          <p:nvPr/>
        </p:nvSpPr>
        <p:spPr bwMode="auto">
          <a:xfrm>
            <a:off x="3723043" y="2813718"/>
            <a:ext cx="35599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00FF"/>
                </a:solidFill>
              </a:rPr>
              <a:t>I</a:t>
            </a:r>
            <a:r>
              <a:rPr lang="cs-CZ" altLang="sk-SK" sz="1600" b="1" baseline="-25000" dirty="0" smtClean="0">
                <a:solidFill>
                  <a:srgbClr val="FF00FF"/>
                </a:solidFill>
              </a:rPr>
              <a:t>0</a:t>
            </a:r>
            <a:endParaRPr lang="cs-CZ" altLang="sk-SK" sz="1600" b="1" dirty="0">
              <a:solidFill>
                <a:srgbClr val="FF00FF"/>
              </a:solidFill>
            </a:endParaRPr>
          </a:p>
        </p:txBody>
      </p:sp>
      <p:sp>
        <p:nvSpPr>
          <p:cNvPr id="138264" name="Text Box 24"/>
          <p:cNvSpPr txBox="1">
            <a:spLocks noChangeArrowheads="1"/>
          </p:cNvSpPr>
          <p:nvPr/>
        </p:nvSpPr>
        <p:spPr bwMode="auto">
          <a:xfrm>
            <a:off x="5286325" y="2811314"/>
            <a:ext cx="47272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00FF"/>
                </a:solidFill>
              </a:rPr>
              <a:t>Y</a:t>
            </a:r>
            <a:r>
              <a:rPr lang="cs-CZ" altLang="sk-SK" sz="1600" b="1" baseline="-25000" dirty="0" smtClean="0">
                <a:solidFill>
                  <a:srgbClr val="FF00FF"/>
                </a:solidFill>
              </a:rPr>
              <a:t>0</a:t>
            </a:r>
            <a:endParaRPr lang="cs-CZ" altLang="sk-SK" sz="1600" b="1" dirty="0">
              <a:solidFill>
                <a:srgbClr val="FF00FF"/>
              </a:solidFill>
            </a:endParaRPr>
          </a:p>
        </p:txBody>
      </p:sp>
      <p:sp>
        <p:nvSpPr>
          <p:cNvPr id="138265" name="Text Box 25"/>
          <p:cNvSpPr txBox="1">
            <a:spLocks noChangeArrowheads="1"/>
          </p:cNvSpPr>
          <p:nvPr/>
        </p:nvSpPr>
        <p:spPr bwMode="auto">
          <a:xfrm>
            <a:off x="4211960" y="3359046"/>
            <a:ext cx="41931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00FF"/>
                </a:solidFill>
              </a:rPr>
              <a:t>S</a:t>
            </a:r>
            <a:r>
              <a:rPr lang="cs-CZ" altLang="sk-SK" sz="1600" b="1" baseline="-25000" dirty="0" smtClean="0">
                <a:solidFill>
                  <a:srgbClr val="FF00FF"/>
                </a:solidFill>
              </a:rPr>
              <a:t>0</a:t>
            </a:r>
            <a:endParaRPr lang="cs-CZ" altLang="sk-SK" sz="1600" b="1" dirty="0">
              <a:solidFill>
                <a:srgbClr val="FF00FF"/>
              </a:solidFill>
            </a:endParaRPr>
          </a:p>
        </p:txBody>
      </p:sp>
      <p:sp>
        <p:nvSpPr>
          <p:cNvPr id="138266" name="Line 26"/>
          <p:cNvSpPr>
            <a:spLocks noChangeShapeType="1"/>
          </p:cNvSpPr>
          <p:nvPr/>
        </p:nvSpPr>
        <p:spPr bwMode="auto">
          <a:xfrm>
            <a:off x="4572000" y="1707654"/>
            <a:ext cx="702469" cy="0"/>
          </a:xfrm>
          <a:prstGeom prst="line">
            <a:avLst/>
          </a:prstGeom>
          <a:noFill/>
          <a:ln w="28575">
            <a:solidFill>
              <a:srgbClr val="FF00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8267" name="Line 27"/>
          <p:cNvSpPr>
            <a:spLocks noChangeShapeType="1"/>
          </p:cNvSpPr>
          <p:nvPr/>
        </p:nvSpPr>
        <p:spPr bwMode="auto">
          <a:xfrm flipV="1">
            <a:off x="5274469" y="1707654"/>
            <a:ext cx="0" cy="1081088"/>
          </a:xfrm>
          <a:prstGeom prst="line">
            <a:avLst/>
          </a:prstGeom>
          <a:noFill/>
          <a:ln w="28575">
            <a:solidFill>
              <a:srgbClr val="FF00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8268" name="Text Box 28"/>
          <p:cNvSpPr txBox="1">
            <a:spLocks noChangeArrowheads="1"/>
          </p:cNvSpPr>
          <p:nvPr/>
        </p:nvSpPr>
        <p:spPr bwMode="auto">
          <a:xfrm>
            <a:off x="5238216" y="1390967"/>
            <a:ext cx="32504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smtClean="0">
                <a:solidFill>
                  <a:srgbClr val="FF00FF"/>
                </a:solidFill>
              </a:rPr>
              <a:t>0</a:t>
            </a:r>
            <a:endParaRPr lang="cs-CZ" altLang="sk-SK" sz="1600" b="1" dirty="0">
              <a:solidFill>
                <a:srgbClr val="FF00FF"/>
              </a:solidFill>
            </a:endParaRPr>
          </a:p>
        </p:txBody>
      </p:sp>
      <p:sp>
        <p:nvSpPr>
          <p:cNvPr id="138269" name="Line 29"/>
          <p:cNvSpPr>
            <a:spLocks noChangeShapeType="1"/>
          </p:cNvSpPr>
          <p:nvPr/>
        </p:nvSpPr>
        <p:spPr bwMode="auto">
          <a:xfrm flipH="1">
            <a:off x="3113485" y="2211710"/>
            <a:ext cx="1458515" cy="0"/>
          </a:xfrm>
          <a:prstGeom prst="line">
            <a:avLst/>
          </a:prstGeom>
          <a:noFill/>
          <a:ln w="28575">
            <a:solidFill>
              <a:schemeClr val="hlink"/>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8270" name="Line 30"/>
          <p:cNvSpPr>
            <a:spLocks noChangeShapeType="1"/>
          </p:cNvSpPr>
          <p:nvPr/>
        </p:nvSpPr>
        <p:spPr bwMode="auto">
          <a:xfrm>
            <a:off x="3131840" y="2211710"/>
            <a:ext cx="0" cy="1997869"/>
          </a:xfrm>
          <a:prstGeom prst="line">
            <a:avLst/>
          </a:prstGeom>
          <a:noFill/>
          <a:ln w="28575">
            <a:solidFill>
              <a:schemeClr val="hlink"/>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8271" name="Line 31"/>
          <p:cNvSpPr>
            <a:spLocks noChangeShapeType="1"/>
          </p:cNvSpPr>
          <p:nvPr/>
        </p:nvSpPr>
        <p:spPr bwMode="auto">
          <a:xfrm>
            <a:off x="3265723" y="4227934"/>
            <a:ext cx="3142221" cy="12194"/>
          </a:xfrm>
          <a:prstGeom prst="line">
            <a:avLst/>
          </a:prstGeom>
          <a:noFill/>
          <a:ln w="28575">
            <a:solidFill>
              <a:schemeClr val="hlink"/>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8272" name="Line 32"/>
          <p:cNvSpPr>
            <a:spLocks noChangeShapeType="1"/>
          </p:cNvSpPr>
          <p:nvPr/>
        </p:nvSpPr>
        <p:spPr bwMode="auto">
          <a:xfrm flipV="1">
            <a:off x="6462713" y="2923588"/>
            <a:ext cx="0" cy="1276134"/>
          </a:xfrm>
          <a:prstGeom prst="line">
            <a:avLst/>
          </a:prstGeom>
          <a:noFill/>
          <a:ln w="28575">
            <a:solidFill>
              <a:schemeClr val="hlink"/>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8273" name="Line 33"/>
          <p:cNvSpPr>
            <a:spLocks noChangeShapeType="1"/>
          </p:cNvSpPr>
          <p:nvPr/>
        </p:nvSpPr>
        <p:spPr bwMode="auto">
          <a:xfrm flipV="1">
            <a:off x="6462713" y="2211710"/>
            <a:ext cx="0" cy="540544"/>
          </a:xfrm>
          <a:prstGeom prst="line">
            <a:avLst/>
          </a:prstGeom>
          <a:noFill/>
          <a:ln w="28575">
            <a:solidFill>
              <a:schemeClr va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8274" name="Line 34"/>
          <p:cNvSpPr>
            <a:spLocks noChangeShapeType="1"/>
          </p:cNvSpPr>
          <p:nvPr/>
        </p:nvSpPr>
        <p:spPr bwMode="auto">
          <a:xfrm flipH="1">
            <a:off x="4572000" y="2211710"/>
            <a:ext cx="1890713" cy="0"/>
          </a:xfrm>
          <a:prstGeom prst="line">
            <a:avLst/>
          </a:prstGeom>
          <a:noFill/>
          <a:ln w="28575">
            <a:solidFill>
              <a:schemeClr va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8275" name="Line 35"/>
          <p:cNvSpPr>
            <a:spLocks noChangeShapeType="1"/>
          </p:cNvSpPr>
          <p:nvPr/>
        </p:nvSpPr>
        <p:spPr bwMode="auto">
          <a:xfrm>
            <a:off x="4950619" y="1491630"/>
            <a:ext cx="2045494" cy="959644"/>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8276" name="Text Box 36"/>
          <p:cNvSpPr txBox="1">
            <a:spLocks noChangeArrowheads="1"/>
          </p:cNvSpPr>
          <p:nvPr/>
        </p:nvSpPr>
        <p:spPr bwMode="auto">
          <a:xfrm>
            <a:off x="6030514" y="2818116"/>
            <a:ext cx="44286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chemeClr val="hlink"/>
                </a:solidFill>
              </a:rPr>
              <a:t>Y</a:t>
            </a:r>
            <a:r>
              <a:rPr lang="cs-CZ" altLang="sk-SK" sz="1600" b="1" baseline="-25000" dirty="0" smtClean="0">
                <a:solidFill>
                  <a:schemeClr val="hlink"/>
                </a:solidFill>
              </a:rPr>
              <a:t>1</a:t>
            </a:r>
            <a:endParaRPr lang="cs-CZ" altLang="sk-SK" sz="1600" b="1" dirty="0">
              <a:solidFill>
                <a:schemeClr val="hlink"/>
              </a:solidFill>
            </a:endParaRPr>
          </a:p>
        </p:txBody>
      </p:sp>
      <p:sp>
        <p:nvSpPr>
          <p:cNvPr id="138277" name="Text Box 37"/>
          <p:cNvSpPr txBox="1">
            <a:spLocks noChangeArrowheads="1"/>
          </p:cNvSpPr>
          <p:nvPr/>
        </p:nvSpPr>
        <p:spPr bwMode="auto">
          <a:xfrm>
            <a:off x="4264799" y="3901574"/>
            <a:ext cx="4333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chemeClr val="hlink"/>
                </a:solidFill>
              </a:rPr>
              <a:t>S</a:t>
            </a:r>
            <a:r>
              <a:rPr lang="cs-CZ" altLang="sk-SK" sz="1600" b="1" baseline="-25000" dirty="0" smtClean="0">
                <a:solidFill>
                  <a:schemeClr val="hlink"/>
                </a:solidFill>
              </a:rPr>
              <a:t>1</a:t>
            </a:r>
            <a:endParaRPr lang="cs-CZ" altLang="sk-SK" sz="1600" b="1" dirty="0">
              <a:solidFill>
                <a:schemeClr val="hlink"/>
              </a:solidFill>
            </a:endParaRPr>
          </a:p>
        </p:txBody>
      </p:sp>
      <p:sp>
        <p:nvSpPr>
          <p:cNvPr id="138278" name="Text Box 38"/>
          <p:cNvSpPr txBox="1">
            <a:spLocks noChangeArrowheads="1"/>
          </p:cNvSpPr>
          <p:nvPr/>
        </p:nvSpPr>
        <p:spPr bwMode="auto">
          <a:xfrm>
            <a:off x="3113074" y="2801462"/>
            <a:ext cx="39675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chemeClr val="hlink"/>
                </a:solidFill>
              </a:rPr>
              <a:t>I</a:t>
            </a:r>
            <a:r>
              <a:rPr lang="cs-CZ" altLang="sk-SK" sz="1600" b="1" baseline="-25000" dirty="0" smtClean="0">
                <a:solidFill>
                  <a:schemeClr val="hlink"/>
                </a:solidFill>
              </a:rPr>
              <a:t>1</a:t>
            </a:r>
            <a:endParaRPr lang="cs-CZ" altLang="sk-SK" sz="1600" b="1" dirty="0">
              <a:solidFill>
                <a:schemeClr val="hlink"/>
              </a:solidFill>
            </a:endParaRPr>
          </a:p>
        </p:txBody>
      </p:sp>
      <p:sp>
        <p:nvSpPr>
          <p:cNvPr id="138279" name="Text Box 39"/>
          <p:cNvSpPr txBox="1">
            <a:spLocks noChangeArrowheads="1"/>
          </p:cNvSpPr>
          <p:nvPr/>
        </p:nvSpPr>
        <p:spPr bwMode="auto">
          <a:xfrm>
            <a:off x="4324740" y="1885685"/>
            <a:ext cx="38457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chemeClr val="hlink"/>
                </a:solidFill>
              </a:rPr>
              <a:t>i</a:t>
            </a:r>
            <a:r>
              <a:rPr lang="cs-CZ" altLang="sk-SK" sz="1600" b="1" baseline="-25000" dirty="0" smtClean="0">
                <a:solidFill>
                  <a:schemeClr val="hlink"/>
                </a:solidFill>
              </a:rPr>
              <a:t>1</a:t>
            </a:r>
            <a:endParaRPr lang="cs-CZ" altLang="sk-SK" sz="1600" b="1" dirty="0">
              <a:solidFill>
                <a:schemeClr val="hlink"/>
              </a:solidFill>
            </a:endParaRPr>
          </a:p>
        </p:txBody>
      </p:sp>
      <p:sp>
        <p:nvSpPr>
          <p:cNvPr id="138280" name="Text Box 40"/>
          <p:cNvSpPr txBox="1">
            <a:spLocks noChangeArrowheads="1"/>
          </p:cNvSpPr>
          <p:nvPr/>
        </p:nvSpPr>
        <p:spPr bwMode="auto">
          <a:xfrm>
            <a:off x="6638652" y="4028460"/>
            <a:ext cx="187220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cs-CZ" altLang="sk-SK" sz="1600" b="1" dirty="0" err="1">
                <a:solidFill>
                  <a:srgbClr val="0066FF"/>
                </a:solidFill>
              </a:rPr>
              <a:t>úsporová</a:t>
            </a:r>
            <a:r>
              <a:rPr lang="cs-CZ" altLang="sk-SK" sz="1600" b="1" dirty="0">
                <a:solidFill>
                  <a:srgbClr val="0066FF"/>
                </a:solidFill>
              </a:rPr>
              <a:t> funkce</a:t>
            </a:r>
          </a:p>
          <a:p>
            <a:pPr algn="ctr"/>
            <a:r>
              <a:rPr lang="cs-CZ" altLang="sk-SK" sz="1600" b="1" dirty="0">
                <a:solidFill>
                  <a:srgbClr val="0066FF"/>
                </a:solidFill>
              </a:rPr>
              <a:t>S=f(Y)</a:t>
            </a:r>
          </a:p>
        </p:txBody>
      </p:sp>
      <p:sp>
        <p:nvSpPr>
          <p:cNvPr id="138281" name="Text Box 41"/>
          <p:cNvSpPr txBox="1">
            <a:spLocks noChangeArrowheads="1"/>
          </p:cNvSpPr>
          <p:nvPr/>
        </p:nvSpPr>
        <p:spPr bwMode="auto">
          <a:xfrm>
            <a:off x="5813823" y="1131590"/>
            <a:ext cx="194429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cs-CZ" altLang="sk-SK" sz="1600" b="1" dirty="0">
                <a:solidFill>
                  <a:srgbClr val="FF9900"/>
                </a:solidFill>
              </a:rPr>
              <a:t>Kvadrant pro konstrukci křivky IS</a:t>
            </a:r>
          </a:p>
        </p:txBody>
      </p:sp>
      <p:sp>
        <p:nvSpPr>
          <p:cNvPr id="138282" name="Text Box 42"/>
          <p:cNvSpPr txBox="1">
            <a:spLocks noChangeArrowheads="1"/>
          </p:cNvSpPr>
          <p:nvPr/>
        </p:nvSpPr>
        <p:spPr bwMode="auto">
          <a:xfrm>
            <a:off x="6461524" y="1932781"/>
            <a:ext cx="32504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smtClean="0">
                <a:solidFill>
                  <a:schemeClr val="hlink"/>
                </a:solidFill>
              </a:rPr>
              <a:t>1</a:t>
            </a:r>
            <a:endParaRPr lang="cs-CZ" altLang="sk-SK" sz="1600" b="1" dirty="0">
              <a:solidFill>
                <a:schemeClr val="hlink"/>
              </a:solidFill>
            </a:endParaRPr>
          </a:p>
        </p:txBody>
      </p:sp>
    </p:spTree>
    <p:extLst>
      <p:ext uri="{BB962C8B-B14F-4D97-AF65-F5344CB8AC3E}">
        <p14:creationId xmlns:p14="http://schemas.microsoft.com/office/powerpoint/2010/main" val="19479595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4" fill="hold" grpId="0" nodeType="afterEffect">
                                  <p:stCondLst>
                                    <p:cond delay="0"/>
                                  </p:stCondLst>
                                  <p:childTnLst>
                                    <p:set>
                                      <p:cBhvr>
                                        <p:cTn id="6" dur="1" fill="hold">
                                          <p:stCondLst>
                                            <p:cond delay="0"/>
                                          </p:stCondLst>
                                        </p:cTn>
                                        <p:tgtEl>
                                          <p:spTgt spid="138242"/>
                                        </p:tgtEl>
                                        <p:attrNameLst>
                                          <p:attrName>style.visibility</p:attrName>
                                        </p:attrNameLst>
                                      </p:cBhvr>
                                      <p:to>
                                        <p:strVal val="visible"/>
                                      </p:to>
                                    </p:set>
                                    <p:anim calcmode="lin" valueType="num">
                                      <p:cBhvr additive="base">
                                        <p:cTn id="7" dur="5000" fill="hold"/>
                                        <p:tgtEl>
                                          <p:spTgt spid="138242"/>
                                        </p:tgtEl>
                                        <p:attrNameLst>
                                          <p:attrName>ppt_x</p:attrName>
                                        </p:attrNameLst>
                                      </p:cBhvr>
                                      <p:tavLst>
                                        <p:tav tm="0">
                                          <p:val>
                                            <p:strVal val="#ppt_x"/>
                                          </p:val>
                                        </p:tav>
                                        <p:tav tm="100000">
                                          <p:val>
                                            <p:strVal val="#ppt_x"/>
                                          </p:val>
                                        </p:tav>
                                      </p:tavLst>
                                    </p:anim>
                                    <p:anim calcmode="lin" valueType="num">
                                      <p:cBhvr additive="base">
                                        <p:cTn id="8" dur="5000" fill="hold"/>
                                        <p:tgtEl>
                                          <p:spTgt spid="138242"/>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0"/>
                            </p:stCondLst>
                            <p:childTnLst>
                              <p:par>
                                <p:cTn id="10" presetID="2" presetClass="entr" presetSubtype="4" fill="hold" nodeType="afterEffect">
                                  <p:stCondLst>
                                    <p:cond delay="0"/>
                                  </p:stCondLst>
                                  <p:childTnLst>
                                    <p:set>
                                      <p:cBhvr>
                                        <p:cTn id="11" dur="1" fill="hold">
                                          <p:stCondLst>
                                            <p:cond delay="0"/>
                                          </p:stCondLst>
                                        </p:cTn>
                                        <p:tgtEl>
                                          <p:spTgt spid="138244"/>
                                        </p:tgtEl>
                                        <p:attrNameLst>
                                          <p:attrName>style.visibility</p:attrName>
                                        </p:attrNameLst>
                                      </p:cBhvr>
                                      <p:to>
                                        <p:strVal val="visible"/>
                                      </p:to>
                                    </p:set>
                                    <p:anim calcmode="lin" valueType="num">
                                      <p:cBhvr additive="base">
                                        <p:cTn id="12" dur="500" fill="hold"/>
                                        <p:tgtEl>
                                          <p:spTgt spid="138244"/>
                                        </p:tgtEl>
                                        <p:attrNameLst>
                                          <p:attrName>ppt_x</p:attrName>
                                        </p:attrNameLst>
                                      </p:cBhvr>
                                      <p:tavLst>
                                        <p:tav tm="0">
                                          <p:val>
                                            <p:strVal val="#ppt_x"/>
                                          </p:val>
                                        </p:tav>
                                        <p:tav tm="100000">
                                          <p:val>
                                            <p:strVal val="#ppt_x"/>
                                          </p:val>
                                        </p:tav>
                                      </p:tavLst>
                                    </p:anim>
                                    <p:anim calcmode="lin" valueType="num">
                                      <p:cBhvr additive="base">
                                        <p:cTn id="13" dur="500" fill="hold"/>
                                        <p:tgtEl>
                                          <p:spTgt spid="138244"/>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5500"/>
                            </p:stCondLst>
                            <p:childTnLst>
                              <p:par>
                                <p:cTn id="15" presetID="2" presetClass="entr" presetSubtype="4" fill="hold" nodeType="afterEffect">
                                  <p:stCondLst>
                                    <p:cond delay="0"/>
                                  </p:stCondLst>
                                  <p:childTnLst>
                                    <p:set>
                                      <p:cBhvr>
                                        <p:cTn id="16" dur="1" fill="hold">
                                          <p:stCondLst>
                                            <p:cond delay="0"/>
                                          </p:stCondLst>
                                        </p:cTn>
                                        <p:tgtEl>
                                          <p:spTgt spid="138245"/>
                                        </p:tgtEl>
                                        <p:attrNameLst>
                                          <p:attrName>style.visibility</p:attrName>
                                        </p:attrNameLst>
                                      </p:cBhvr>
                                      <p:to>
                                        <p:strVal val="visible"/>
                                      </p:to>
                                    </p:set>
                                    <p:anim calcmode="lin" valueType="num">
                                      <p:cBhvr additive="base">
                                        <p:cTn id="17" dur="500" fill="hold"/>
                                        <p:tgtEl>
                                          <p:spTgt spid="138245"/>
                                        </p:tgtEl>
                                        <p:attrNameLst>
                                          <p:attrName>ppt_x</p:attrName>
                                        </p:attrNameLst>
                                      </p:cBhvr>
                                      <p:tavLst>
                                        <p:tav tm="0">
                                          <p:val>
                                            <p:strVal val="#ppt_x"/>
                                          </p:val>
                                        </p:tav>
                                        <p:tav tm="100000">
                                          <p:val>
                                            <p:strVal val="#ppt_x"/>
                                          </p:val>
                                        </p:tav>
                                      </p:tavLst>
                                    </p:anim>
                                    <p:anim calcmode="lin" valueType="num">
                                      <p:cBhvr additive="base">
                                        <p:cTn id="18" dur="500" fill="hold"/>
                                        <p:tgtEl>
                                          <p:spTgt spid="138245"/>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6000"/>
                            </p:stCondLst>
                            <p:childTnLst>
                              <p:par>
                                <p:cTn id="20" presetID="23" presetClass="entr" presetSubtype="16" fill="hold" grpId="0" nodeType="afterEffect">
                                  <p:stCondLst>
                                    <p:cond delay="0"/>
                                  </p:stCondLst>
                                  <p:childTnLst>
                                    <p:set>
                                      <p:cBhvr>
                                        <p:cTn id="21" dur="1" fill="hold">
                                          <p:stCondLst>
                                            <p:cond delay="0"/>
                                          </p:stCondLst>
                                        </p:cTn>
                                        <p:tgtEl>
                                          <p:spTgt spid="138252"/>
                                        </p:tgtEl>
                                        <p:attrNameLst>
                                          <p:attrName>style.visibility</p:attrName>
                                        </p:attrNameLst>
                                      </p:cBhvr>
                                      <p:to>
                                        <p:strVal val="visible"/>
                                      </p:to>
                                    </p:set>
                                    <p:anim calcmode="lin" valueType="num">
                                      <p:cBhvr>
                                        <p:cTn id="22" dur="500" fill="hold"/>
                                        <p:tgtEl>
                                          <p:spTgt spid="138252"/>
                                        </p:tgtEl>
                                        <p:attrNameLst>
                                          <p:attrName>ppt_w</p:attrName>
                                        </p:attrNameLst>
                                      </p:cBhvr>
                                      <p:tavLst>
                                        <p:tav tm="0">
                                          <p:val>
                                            <p:fltVal val="0"/>
                                          </p:val>
                                        </p:tav>
                                        <p:tav tm="100000">
                                          <p:val>
                                            <p:strVal val="#ppt_w"/>
                                          </p:val>
                                        </p:tav>
                                      </p:tavLst>
                                    </p:anim>
                                    <p:anim calcmode="lin" valueType="num">
                                      <p:cBhvr>
                                        <p:cTn id="23" dur="500" fill="hold"/>
                                        <p:tgtEl>
                                          <p:spTgt spid="138252"/>
                                        </p:tgtEl>
                                        <p:attrNameLst>
                                          <p:attrName>ppt_h</p:attrName>
                                        </p:attrNameLst>
                                      </p:cBhvr>
                                      <p:tavLst>
                                        <p:tav tm="0">
                                          <p:val>
                                            <p:fltVal val="0"/>
                                          </p:val>
                                        </p:tav>
                                        <p:tav tm="100000">
                                          <p:val>
                                            <p:strVal val="#ppt_h"/>
                                          </p:val>
                                        </p:tav>
                                      </p:tavLst>
                                    </p:anim>
                                  </p:childTnLst>
                                </p:cTn>
                              </p:par>
                            </p:childTnLst>
                          </p:cTn>
                        </p:par>
                        <p:par>
                          <p:cTn id="24" fill="hold" nodeType="afterGroup">
                            <p:stCondLst>
                              <p:cond delay="6500"/>
                            </p:stCondLst>
                            <p:childTnLst>
                              <p:par>
                                <p:cTn id="25" presetID="23" presetClass="entr" presetSubtype="16" fill="hold" grpId="0" nodeType="afterEffect">
                                  <p:stCondLst>
                                    <p:cond delay="0"/>
                                  </p:stCondLst>
                                  <p:childTnLst>
                                    <p:set>
                                      <p:cBhvr>
                                        <p:cTn id="26" dur="1" fill="hold">
                                          <p:stCondLst>
                                            <p:cond delay="0"/>
                                          </p:stCondLst>
                                        </p:cTn>
                                        <p:tgtEl>
                                          <p:spTgt spid="138251"/>
                                        </p:tgtEl>
                                        <p:attrNameLst>
                                          <p:attrName>style.visibility</p:attrName>
                                        </p:attrNameLst>
                                      </p:cBhvr>
                                      <p:to>
                                        <p:strVal val="visible"/>
                                      </p:to>
                                    </p:set>
                                    <p:anim calcmode="lin" valueType="num">
                                      <p:cBhvr>
                                        <p:cTn id="27" dur="500" fill="hold"/>
                                        <p:tgtEl>
                                          <p:spTgt spid="138251"/>
                                        </p:tgtEl>
                                        <p:attrNameLst>
                                          <p:attrName>ppt_w</p:attrName>
                                        </p:attrNameLst>
                                      </p:cBhvr>
                                      <p:tavLst>
                                        <p:tav tm="0">
                                          <p:val>
                                            <p:fltVal val="0"/>
                                          </p:val>
                                        </p:tav>
                                        <p:tav tm="100000">
                                          <p:val>
                                            <p:strVal val="#ppt_w"/>
                                          </p:val>
                                        </p:tav>
                                      </p:tavLst>
                                    </p:anim>
                                    <p:anim calcmode="lin" valueType="num">
                                      <p:cBhvr>
                                        <p:cTn id="28" dur="500" fill="hold"/>
                                        <p:tgtEl>
                                          <p:spTgt spid="138251"/>
                                        </p:tgtEl>
                                        <p:attrNameLst>
                                          <p:attrName>ppt_h</p:attrName>
                                        </p:attrNameLst>
                                      </p:cBhvr>
                                      <p:tavLst>
                                        <p:tav tm="0">
                                          <p:val>
                                            <p:fltVal val="0"/>
                                          </p:val>
                                        </p:tav>
                                        <p:tav tm="100000">
                                          <p:val>
                                            <p:strVal val="#ppt_h"/>
                                          </p:val>
                                        </p:tav>
                                      </p:tavLst>
                                    </p:anim>
                                  </p:childTnLst>
                                </p:cTn>
                              </p:par>
                            </p:childTnLst>
                          </p:cTn>
                        </p:par>
                        <p:par>
                          <p:cTn id="29" fill="hold" nodeType="afterGroup">
                            <p:stCondLst>
                              <p:cond delay="7000"/>
                            </p:stCondLst>
                            <p:childTnLst>
                              <p:par>
                                <p:cTn id="30" presetID="23" presetClass="entr" presetSubtype="16" fill="hold" grpId="0" nodeType="afterEffect">
                                  <p:stCondLst>
                                    <p:cond delay="0"/>
                                  </p:stCondLst>
                                  <p:childTnLst>
                                    <p:set>
                                      <p:cBhvr>
                                        <p:cTn id="31" dur="1" fill="hold">
                                          <p:stCondLst>
                                            <p:cond delay="0"/>
                                          </p:stCondLst>
                                        </p:cTn>
                                        <p:tgtEl>
                                          <p:spTgt spid="138253"/>
                                        </p:tgtEl>
                                        <p:attrNameLst>
                                          <p:attrName>style.visibility</p:attrName>
                                        </p:attrNameLst>
                                      </p:cBhvr>
                                      <p:to>
                                        <p:strVal val="visible"/>
                                      </p:to>
                                    </p:set>
                                    <p:anim calcmode="lin" valueType="num">
                                      <p:cBhvr>
                                        <p:cTn id="32" dur="500" fill="hold"/>
                                        <p:tgtEl>
                                          <p:spTgt spid="138253"/>
                                        </p:tgtEl>
                                        <p:attrNameLst>
                                          <p:attrName>ppt_w</p:attrName>
                                        </p:attrNameLst>
                                      </p:cBhvr>
                                      <p:tavLst>
                                        <p:tav tm="0">
                                          <p:val>
                                            <p:fltVal val="0"/>
                                          </p:val>
                                        </p:tav>
                                        <p:tav tm="100000">
                                          <p:val>
                                            <p:strVal val="#ppt_w"/>
                                          </p:val>
                                        </p:tav>
                                      </p:tavLst>
                                    </p:anim>
                                    <p:anim calcmode="lin" valueType="num">
                                      <p:cBhvr>
                                        <p:cTn id="33" dur="500" fill="hold"/>
                                        <p:tgtEl>
                                          <p:spTgt spid="138253"/>
                                        </p:tgtEl>
                                        <p:attrNameLst>
                                          <p:attrName>ppt_h</p:attrName>
                                        </p:attrNameLst>
                                      </p:cBhvr>
                                      <p:tavLst>
                                        <p:tav tm="0">
                                          <p:val>
                                            <p:fltVal val="0"/>
                                          </p:val>
                                        </p:tav>
                                        <p:tav tm="100000">
                                          <p:val>
                                            <p:strVal val="#ppt_h"/>
                                          </p:val>
                                        </p:tav>
                                      </p:tavLst>
                                    </p:anim>
                                  </p:childTnLst>
                                </p:cTn>
                              </p:par>
                            </p:childTnLst>
                          </p:cTn>
                        </p:par>
                        <p:par>
                          <p:cTn id="34" fill="hold" nodeType="afterGroup">
                            <p:stCondLst>
                              <p:cond delay="7500"/>
                            </p:stCondLst>
                            <p:childTnLst>
                              <p:par>
                                <p:cTn id="35" presetID="23" presetClass="entr" presetSubtype="16" fill="hold" grpId="0" nodeType="afterEffect">
                                  <p:stCondLst>
                                    <p:cond delay="0"/>
                                  </p:stCondLst>
                                  <p:childTnLst>
                                    <p:set>
                                      <p:cBhvr>
                                        <p:cTn id="36" dur="1" fill="hold">
                                          <p:stCondLst>
                                            <p:cond delay="0"/>
                                          </p:stCondLst>
                                        </p:cTn>
                                        <p:tgtEl>
                                          <p:spTgt spid="138254"/>
                                        </p:tgtEl>
                                        <p:attrNameLst>
                                          <p:attrName>style.visibility</p:attrName>
                                        </p:attrNameLst>
                                      </p:cBhvr>
                                      <p:to>
                                        <p:strVal val="visible"/>
                                      </p:to>
                                    </p:set>
                                    <p:anim calcmode="lin" valueType="num">
                                      <p:cBhvr>
                                        <p:cTn id="37" dur="500" fill="hold"/>
                                        <p:tgtEl>
                                          <p:spTgt spid="138254"/>
                                        </p:tgtEl>
                                        <p:attrNameLst>
                                          <p:attrName>ppt_w</p:attrName>
                                        </p:attrNameLst>
                                      </p:cBhvr>
                                      <p:tavLst>
                                        <p:tav tm="0">
                                          <p:val>
                                            <p:fltVal val="0"/>
                                          </p:val>
                                        </p:tav>
                                        <p:tav tm="100000">
                                          <p:val>
                                            <p:strVal val="#ppt_w"/>
                                          </p:val>
                                        </p:tav>
                                      </p:tavLst>
                                    </p:anim>
                                    <p:anim calcmode="lin" valueType="num">
                                      <p:cBhvr>
                                        <p:cTn id="38" dur="500" fill="hold"/>
                                        <p:tgtEl>
                                          <p:spTgt spid="138254"/>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5" presetClass="entr" presetSubtype="0" fill="hold" nodeType="clickEffect">
                                  <p:stCondLst>
                                    <p:cond delay="0"/>
                                  </p:stCondLst>
                                  <p:childTnLst>
                                    <p:set>
                                      <p:cBhvr>
                                        <p:cTn id="42" dur="1" fill="hold">
                                          <p:stCondLst>
                                            <p:cond delay="0"/>
                                          </p:stCondLst>
                                        </p:cTn>
                                        <p:tgtEl>
                                          <p:spTgt spid="138249"/>
                                        </p:tgtEl>
                                        <p:attrNameLst>
                                          <p:attrName>style.visibility</p:attrName>
                                        </p:attrNameLst>
                                      </p:cBhvr>
                                      <p:to>
                                        <p:strVal val="visible"/>
                                      </p:to>
                                    </p:set>
                                    <p:anim calcmode="lin" valueType="num">
                                      <p:cBhvr>
                                        <p:cTn id="43" dur="500" decel="50000" fill="hold">
                                          <p:stCondLst>
                                            <p:cond delay="0"/>
                                          </p:stCondLst>
                                        </p:cTn>
                                        <p:tgtEl>
                                          <p:spTgt spid="138249"/>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138249"/>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138249"/>
                                        </p:tgtEl>
                                        <p:attrNameLst>
                                          <p:attrName>ppt_w</p:attrName>
                                        </p:attrNameLst>
                                      </p:cBhvr>
                                      <p:tavLst>
                                        <p:tav tm="0">
                                          <p:val>
                                            <p:strVal val="#ppt_w*.05"/>
                                          </p:val>
                                        </p:tav>
                                        <p:tav tm="100000">
                                          <p:val>
                                            <p:strVal val="#ppt_w"/>
                                          </p:val>
                                        </p:tav>
                                      </p:tavLst>
                                    </p:anim>
                                    <p:anim calcmode="lin" valueType="num">
                                      <p:cBhvr>
                                        <p:cTn id="46" dur="1000" fill="hold"/>
                                        <p:tgtEl>
                                          <p:spTgt spid="138249"/>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138249"/>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138249"/>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138249"/>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138249"/>
                                        </p:tgtEl>
                                      </p:cBhvr>
                                    </p:animEffect>
                                  </p:childTnLst>
                                </p:cTn>
                              </p:par>
                            </p:childTnLst>
                          </p:cTn>
                        </p:par>
                        <p:par>
                          <p:cTn id="51" fill="hold" nodeType="afterGroup">
                            <p:stCondLst>
                              <p:cond delay="1000"/>
                            </p:stCondLst>
                            <p:childTnLst>
                              <p:par>
                                <p:cTn id="52" presetID="23" presetClass="entr" presetSubtype="16" fill="hold" grpId="0" nodeType="afterEffect">
                                  <p:stCondLst>
                                    <p:cond delay="0"/>
                                  </p:stCondLst>
                                  <p:childTnLst>
                                    <p:set>
                                      <p:cBhvr>
                                        <p:cTn id="53" dur="1" fill="hold">
                                          <p:stCondLst>
                                            <p:cond delay="0"/>
                                          </p:stCondLst>
                                        </p:cTn>
                                        <p:tgtEl>
                                          <p:spTgt spid="138250"/>
                                        </p:tgtEl>
                                        <p:attrNameLst>
                                          <p:attrName>style.visibility</p:attrName>
                                        </p:attrNameLst>
                                      </p:cBhvr>
                                      <p:to>
                                        <p:strVal val="visible"/>
                                      </p:to>
                                    </p:set>
                                    <p:anim calcmode="lin" valueType="num">
                                      <p:cBhvr>
                                        <p:cTn id="54" dur="500" fill="hold"/>
                                        <p:tgtEl>
                                          <p:spTgt spid="138250"/>
                                        </p:tgtEl>
                                        <p:attrNameLst>
                                          <p:attrName>ppt_w</p:attrName>
                                        </p:attrNameLst>
                                      </p:cBhvr>
                                      <p:tavLst>
                                        <p:tav tm="0">
                                          <p:val>
                                            <p:fltVal val="0"/>
                                          </p:val>
                                        </p:tav>
                                        <p:tav tm="100000">
                                          <p:val>
                                            <p:strVal val="#ppt_w"/>
                                          </p:val>
                                        </p:tav>
                                      </p:tavLst>
                                    </p:anim>
                                    <p:anim calcmode="lin" valueType="num">
                                      <p:cBhvr>
                                        <p:cTn id="55" dur="500" fill="hold"/>
                                        <p:tgtEl>
                                          <p:spTgt spid="138250"/>
                                        </p:tgtEl>
                                        <p:attrNameLst>
                                          <p:attrName>ppt_h</p:attrName>
                                        </p:attrNameLst>
                                      </p:cBhvr>
                                      <p:tavLst>
                                        <p:tav tm="0">
                                          <p:val>
                                            <p:fltVal val="0"/>
                                          </p:val>
                                        </p:tav>
                                        <p:tav tm="100000">
                                          <p:val>
                                            <p:strVal val="#ppt_h"/>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25" presetClass="entr" presetSubtype="0" fill="hold" nodeType="clickEffect">
                                  <p:stCondLst>
                                    <p:cond delay="0"/>
                                  </p:stCondLst>
                                  <p:childTnLst>
                                    <p:set>
                                      <p:cBhvr>
                                        <p:cTn id="59" dur="1" fill="hold">
                                          <p:stCondLst>
                                            <p:cond delay="0"/>
                                          </p:stCondLst>
                                        </p:cTn>
                                        <p:tgtEl>
                                          <p:spTgt spid="138255"/>
                                        </p:tgtEl>
                                        <p:attrNameLst>
                                          <p:attrName>style.visibility</p:attrName>
                                        </p:attrNameLst>
                                      </p:cBhvr>
                                      <p:to>
                                        <p:strVal val="visible"/>
                                      </p:to>
                                    </p:set>
                                    <p:anim calcmode="lin" valueType="num">
                                      <p:cBhvr>
                                        <p:cTn id="60" dur="500" decel="50000" fill="hold">
                                          <p:stCondLst>
                                            <p:cond delay="0"/>
                                          </p:stCondLst>
                                        </p:cTn>
                                        <p:tgtEl>
                                          <p:spTgt spid="138255"/>
                                        </p:tgtEl>
                                        <p:attrNameLst>
                                          <p:attrName>style.rotation</p:attrName>
                                        </p:attrNameLst>
                                      </p:cBhvr>
                                      <p:tavLst>
                                        <p:tav tm="0">
                                          <p:val>
                                            <p:fltVal val="-90"/>
                                          </p:val>
                                        </p:tav>
                                        <p:tav tm="100000">
                                          <p:val>
                                            <p:fltVal val="0"/>
                                          </p:val>
                                        </p:tav>
                                      </p:tavLst>
                                    </p:anim>
                                    <p:anim calcmode="lin" valueType="num">
                                      <p:cBhvr>
                                        <p:cTn id="61" dur="500" decel="50000" fill="hold">
                                          <p:stCondLst>
                                            <p:cond delay="0"/>
                                          </p:stCondLst>
                                        </p:cTn>
                                        <p:tgtEl>
                                          <p:spTgt spid="138255"/>
                                        </p:tgtEl>
                                        <p:attrNameLst>
                                          <p:attrName>ppt_w</p:attrName>
                                        </p:attrNameLst>
                                      </p:cBhvr>
                                      <p:tavLst>
                                        <p:tav tm="0">
                                          <p:val>
                                            <p:strVal val="#ppt_w"/>
                                          </p:val>
                                        </p:tav>
                                        <p:tav tm="100000">
                                          <p:val>
                                            <p:strVal val="#ppt_w*.05"/>
                                          </p:val>
                                        </p:tav>
                                      </p:tavLst>
                                    </p:anim>
                                    <p:anim calcmode="lin" valueType="num">
                                      <p:cBhvr>
                                        <p:cTn id="62" dur="500" accel="50000" fill="hold">
                                          <p:stCondLst>
                                            <p:cond delay="500"/>
                                          </p:stCondLst>
                                        </p:cTn>
                                        <p:tgtEl>
                                          <p:spTgt spid="138255"/>
                                        </p:tgtEl>
                                        <p:attrNameLst>
                                          <p:attrName>ppt_w</p:attrName>
                                        </p:attrNameLst>
                                      </p:cBhvr>
                                      <p:tavLst>
                                        <p:tav tm="0">
                                          <p:val>
                                            <p:strVal val="#ppt_w*.05"/>
                                          </p:val>
                                        </p:tav>
                                        <p:tav tm="100000">
                                          <p:val>
                                            <p:strVal val="#ppt_w"/>
                                          </p:val>
                                        </p:tav>
                                      </p:tavLst>
                                    </p:anim>
                                    <p:anim calcmode="lin" valueType="num">
                                      <p:cBhvr>
                                        <p:cTn id="63" dur="1000" fill="hold"/>
                                        <p:tgtEl>
                                          <p:spTgt spid="138255"/>
                                        </p:tgtEl>
                                        <p:attrNameLst>
                                          <p:attrName>ppt_h</p:attrName>
                                        </p:attrNameLst>
                                      </p:cBhvr>
                                      <p:tavLst>
                                        <p:tav tm="0">
                                          <p:val>
                                            <p:strVal val="#ppt_h"/>
                                          </p:val>
                                        </p:tav>
                                        <p:tav tm="100000">
                                          <p:val>
                                            <p:strVal val="#ppt_h"/>
                                          </p:val>
                                        </p:tav>
                                      </p:tavLst>
                                    </p:anim>
                                    <p:anim calcmode="lin" valueType="num">
                                      <p:cBhvr>
                                        <p:cTn id="64" dur="500" decel="50000" fill="hold">
                                          <p:stCondLst>
                                            <p:cond delay="0"/>
                                          </p:stCondLst>
                                        </p:cTn>
                                        <p:tgtEl>
                                          <p:spTgt spid="138255"/>
                                        </p:tgtEl>
                                        <p:attrNameLst>
                                          <p:attrName>ppt_x</p:attrName>
                                        </p:attrNameLst>
                                      </p:cBhvr>
                                      <p:tavLst>
                                        <p:tav tm="0">
                                          <p:val>
                                            <p:strVal val="#ppt_x+.4"/>
                                          </p:val>
                                        </p:tav>
                                        <p:tav tm="100000">
                                          <p:val>
                                            <p:strVal val="#ppt_x"/>
                                          </p:val>
                                        </p:tav>
                                      </p:tavLst>
                                    </p:anim>
                                    <p:anim calcmode="lin" valueType="num">
                                      <p:cBhvr>
                                        <p:cTn id="65" dur="500" decel="50000" fill="hold">
                                          <p:stCondLst>
                                            <p:cond delay="0"/>
                                          </p:stCondLst>
                                        </p:cTn>
                                        <p:tgtEl>
                                          <p:spTgt spid="138255"/>
                                        </p:tgtEl>
                                        <p:attrNameLst>
                                          <p:attrName>ppt_y</p:attrName>
                                        </p:attrNameLst>
                                      </p:cBhvr>
                                      <p:tavLst>
                                        <p:tav tm="0">
                                          <p:val>
                                            <p:strVal val="#ppt_y-.2"/>
                                          </p:val>
                                        </p:tav>
                                        <p:tav tm="100000">
                                          <p:val>
                                            <p:strVal val="#ppt_y+.1"/>
                                          </p:val>
                                        </p:tav>
                                      </p:tavLst>
                                    </p:anim>
                                    <p:anim calcmode="lin" valueType="num">
                                      <p:cBhvr>
                                        <p:cTn id="66" dur="500" accel="50000" fill="hold">
                                          <p:stCondLst>
                                            <p:cond delay="500"/>
                                          </p:stCondLst>
                                        </p:cTn>
                                        <p:tgtEl>
                                          <p:spTgt spid="138255"/>
                                        </p:tgtEl>
                                        <p:attrNameLst>
                                          <p:attrName>ppt_y</p:attrName>
                                        </p:attrNameLst>
                                      </p:cBhvr>
                                      <p:tavLst>
                                        <p:tav tm="0">
                                          <p:val>
                                            <p:strVal val="#ppt_y+.1"/>
                                          </p:val>
                                        </p:tav>
                                        <p:tav tm="100000">
                                          <p:val>
                                            <p:strVal val="#ppt_y"/>
                                          </p:val>
                                        </p:tav>
                                      </p:tavLst>
                                    </p:anim>
                                    <p:animEffect transition="in" filter="fade">
                                      <p:cBhvr>
                                        <p:cTn id="67" dur="1000" decel="50000">
                                          <p:stCondLst>
                                            <p:cond delay="0"/>
                                          </p:stCondLst>
                                        </p:cTn>
                                        <p:tgtEl>
                                          <p:spTgt spid="138255"/>
                                        </p:tgtEl>
                                      </p:cBhvr>
                                    </p:animEffect>
                                  </p:childTnLst>
                                </p:cTn>
                              </p:par>
                            </p:childTnLst>
                          </p:cTn>
                        </p:par>
                        <p:par>
                          <p:cTn id="68" fill="hold" nodeType="afterGroup">
                            <p:stCondLst>
                              <p:cond delay="1000"/>
                            </p:stCondLst>
                            <p:childTnLst>
                              <p:par>
                                <p:cTn id="69" presetID="23" presetClass="entr" presetSubtype="16" fill="hold" grpId="0" nodeType="afterEffect">
                                  <p:stCondLst>
                                    <p:cond delay="0"/>
                                  </p:stCondLst>
                                  <p:childTnLst>
                                    <p:set>
                                      <p:cBhvr>
                                        <p:cTn id="70" dur="1" fill="hold">
                                          <p:stCondLst>
                                            <p:cond delay="0"/>
                                          </p:stCondLst>
                                        </p:cTn>
                                        <p:tgtEl>
                                          <p:spTgt spid="138280"/>
                                        </p:tgtEl>
                                        <p:attrNameLst>
                                          <p:attrName>style.visibility</p:attrName>
                                        </p:attrNameLst>
                                      </p:cBhvr>
                                      <p:to>
                                        <p:strVal val="visible"/>
                                      </p:to>
                                    </p:set>
                                    <p:anim calcmode="lin" valueType="num">
                                      <p:cBhvr>
                                        <p:cTn id="71" dur="500" fill="hold"/>
                                        <p:tgtEl>
                                          <p:spTgt spid="138280"/>
                                        </p:tgtEl>
                                        <p:attrNameLst>
                                          <p:attrName>ppt_w</p:attrName>
                                        </p:attrNameLst>
                                      </p:cBhvr>
                                      <p:tavLst>
                                        <p:tav tm="0">
                                          <p:val>
                                            <p:fltVal val="0"/>
                                          </p:val>
                                        </p:tav>
                                        <p:tav tm="100000">
                                          <p:val>
                                            <p:strVal val="#ppt_w"/>
                                          </p:val>
                                        </p:tav>
                                      </p:tavLst>
                                    </p:anim>
                                    <p:anim calcmode="lin" valueType="num">
                                      <p:cBhvr>
                                        <p:cTn id="72" dur="500" fill="hold"/>
                                        <p:tgtEl>
                                          <p:spTgt spid="138280"/>
                                        </p:tgtEl>
                                        <p:attrNameLst>
                                          <p:attrName>ppt_h</p:attrName>
                                        </p:attrNameLst>
                                      </p:cBhvr>
                                      <p:tavLst>
                                        <p:tav tm="0">
                                          <p:val>
                                            <p:fltVal val="0"/>
                                          </p:val>
                                        </p:tav>
                                        <p:tav tm="100000">
                                          <p:val>
                                            <p:strVal val="#ppt_h"/>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5" presetClass="entr" presetSubtype="0" fill="hold" nodeType="clickEffect">
                                  <p:stCondLst>
                                    <p:cond delay="0"/>
                                  </p:stCondLst>
                                  <p:childTnLst>
                                    <p:set>
                                      <p:cBhvr>
                                        <p:cTn id="76" dur="1" fill="hold">
                                          <p:stCondLst>
                                            <p:cond delay="0"/>
                                          </p:stCondLst>
                                        </p:cTn>
                                        <p:tgtEl>
                                          <p:spTgt spid="138246"/>
                                        </p:tgtEl>
                                        <p:attrNameLst>
                                          <p:attrName>style.visibility</p:attrName>
                                        </p:attrNameLst>
                                      </p:cBhvr>
                                      <p:to>
                                        <p:strVal val="visible"/>
                                      </p:to>
                                    </p:set>
                                    <p:anim calcmode="lin" valueType="num">
                                      <p:cBhvr>
                                        <p:cTn id="77" dur="500" decel="50000" fill="hold">
                                          <p:stCondLst>
                                            <p:cond delay="0"/>
                                          </p:stCondLst>
                                        </p:cTn>
                                        <p:tgtEl>
                                          <p:spTgt spid="138246"/>
                                        </p:tgtEl>
                                        <p:attrNameLst>
                                          <p:attrName>style.rotation</p:attrName>
                                        </p:attrNameLst>
                                      </p:cBhvr>
                                      <p:tavLst>
                                        <p:tav tm="0">
                                          <p:val>
                                            <p:fltVal val="-90"/>
                                          </p:val>
                                        </p:tav>
                                        <p:tav tm="100000">
                                          <p:val>
                                            <p:fltVal val="0"/>
                                          </p:val>
                                        </p:tav>
                                      </p:tavLst>
                                    </p:anim>
                                    <p:anim calcmode="lin" valueType="num">
                                      <p:cBhvr>
                                        <p:cTn id="78" dur="500" decel="50000" fill="hold">
                                          <p:stCondLst>
                                            <p:cond delay="0"/>
                                          </p:stCondLst>
                                        </p:cTn>
                                        <p:tgtEl>
                                          <p:spTgt spid="138246"/>
                                        </p:tgtEl>
                                        <p:attrNameLst>
                                          <p:attrName>ppt_w</p:attrName>
                                        </p:attrNameLst>
                                      </p:cBhvr>
                                      <p:tavLst>
                                        <p:tav tm="0">
                                          <p:val>
                                            <p:strVal val="#ppt_w"/>
                                          </p:val>
                                        </p:tav>
                                        <p:tav tm="100000">
                                          <p:val>
                                            <p:strVal val="#ppt_w*.05"/>
                                          </p:val>
                                        </p:tav>
                                      </p:tavLst>
                                    </p:anim>
                                    <p:anim calcmode="lin" valueType="num">
                                      <p:cBhvr>
                                        <p:cTn id="79" dur="500" accel="50000" fill="hold">
                                          <p:stCondLst>
                                            <p:cond delay="500"/>
                                          </p:stCondLst>
                                        </p:cTn>
                                        <p:tgtEl>
                                          <p:spTgt spid="138246"/>
                                        </p:tgtEl>
                                        <p:attrNameLst>
                                          <p:attrName>ppt_w</p:attrName>
                                        </p:attrNameLst>
                                      </p:cBhvr>
                                      <p:tavLst>
                                        <p:tav tm="0">
                                          <p:val>
                                            <p:strVal val="#ppt_w*.05"/>
                                          </p:val>
                                        </p:tav>
                                        <p:tav tm="100000">
                                          <p:val>
                                            <p:strVal val="#ppt_w"/>
                                          </p:val>
                                        </p:tav>
                                      </p:tavLst>
                                    </p:anim>
                                    <p:anim calcmode="lin" valueType="num">
                                      <p:cBhvr>
                                        <p:cTn id="80" dur="1000" fill="hold"/>
                                        <p:tgtEl>
                                          <p:spTgt spid="138246"/>
                                        </p:tgtEl>
                                        <p:attrNameLst>
                                          <p:attrName>ppt_h</p:attrName>
                                        </p:attrNameLst>
                                      </p:cBhvr>
                                      <p:tavLst>
                                        <p:tav tm="0">
                                          <p:val>
                                            <p:strVal val="#ppt_h"/>
                                          </p:val>
                                        </p:tav>
                                        <p:tav tm="100000">
                                          <p:val>
                                            <p:strVal val="#ppt_h"/>
                                          </p:val>
                                        </p:tav>
                                      </p:tavLst>
                                    </p:anim>
                                    <p:anim calcmode="lin" valueType="num">
                                      <p:cBhvr>
                                        <p:cTn id="81" dur="500" decel="50000" fill="hold">
                                          <p:stCondLst>
                                            <p:cond delay="0"/>
                                          </p:stCondLst>
                                        </p:cTn>
                                        <p:tgtEl>
                                          <p:spTgt spid="138246"/>
                                        </p:tgtEl>
                                        <p:attrNameLst>
                                          <p:attrName>ppt_x</p:attrName>
                                        </p:attrNameLst>
                                      </p:cBhvr>
                                      <p:tavLst>
                                        <p:tav tm="0">
                                          <p:val>
                                            <p:strVal val="#ppt_x+.4"/>
                                          </p:val>
                                        </p:tav>
                                        <p:tav tm="100000">
                                          <p:val>
                                            <p:strVal val="#ppt_x"/>
                                          </p:val>
                                        </p:tav>
                                      </p:tavLst>
                                    </p:anim>
                                    <p:anim calcmode="lin" valueType="num">
                                      <p:cBhvr>
                                        <p:cTn id="82" dur="500" decel="50000" fill="hold">
                                          <p:stCondLst>
                                            <p:cond delay="0"/>
                                          </p:stCondLst>
                                        </p:cTn>
                                        <p:tgtEl>
                                          <p:spTgt spid="138246"/>
                                        </p:tgtEl>
                                        <p:attrNameLst>
                                          <p:attrName>ppt_y</p:attrName>
                                        </p:attrNameLst>
                                      </p:cBhvr>
                                      <p:tavLst>
                                        <p:tav tm="0">
                                          <p:val>
                                            <p:strVal val="#ppt_y-.2"/>
                                          </p:val>
                                        </p:tav>
                                        <p:tav tm="100000">
                                          <p:val>
                                            <p:strVal val="#ppt_y+.1"/>
                                          </p:val>
                                        </p:tav>
                                      </p:tavLst>
                                    </p:anim>
                                    <p:anim calcmode="lin" valueType="num">
                                      <p:cBhvr>
                                        <p:cTn id="83" dur="500" accel="50000" fill="hold">
                                          <p:stCondLst>
                                            <p:cond delay="500"/>
                                          </p:stCondLst>
                                        </p:cTn>
                                        <p:tgtEl>
                                          <p:spTgt spid="138246"/>
                                        </p:tgtEl>
                                        <p:attrNameLst>
                                          <p:attrName>ppt_y</p:attrName>
                                        </p:attrNameLst>
                                      </p:cBhvr>
                                      <p:tavLst>
                                        <p:tav tm="0">
                                          <p:val>
                                            <p:strVal val="#ppt_y+.1"/>
                                          </p:val>
                                        </p:tav>
                                        <p:tav tm="100000">
                                          <p:val>
                                            <p:strVal val="#ppt_y"/>
                                          </p:val>
                                        </p:tav>
                                      </p:tavLst>
                                    </p:anim>
                                    <p:animEffect transition="in" filter="fade">
                                      <p:cBhvr>
                                        <p:cTn id="84" dur="1000" decel="50000">
                                          <p:stCondLst>
                                            <p:cond delay="0"/>
                                          </p:stCondLst>
                                        </p:cTn>
                                        <p:tgtEl>
                                          <p:spTgt spid="138246"/>
                                        </p:tgtEl>
                                      </p:cBhvr>
                                    </p:animEffect>
                                  </p:childTnLst>
                                </p:cTn>
                              </p:par>
                            </p:childTnLst>
                          </p:cTn>
                        </p:par>
                        <p:par>
                          <p:cTn id="85" fill="hold" nodeType="afterGroup">
                            <p:stCondLst>
                              <p:cond delay="1000"/>
                            </p:stCondLst>
                            <p:childTnLst>
                              <p:par>
                                <p:cTn id="86" presetID="23" presetClass="entr" presetSubtype="16" fill="hold" grpId="0" nodeType="afterEffect">
                                  <p:stCondLst>
                                    <p:cond delay="0"/>
                                  </p:stCondLst>
                                  <p:childTnLst>
                                    <p:set>
                                      <p:cBhvr>
                                        <p:cTn id="87" dur="1" fill="hold">
                                          <p:stCondLst>
                                            <p:cond delay="0"/>
                                          </p:stCondLst>
                                        </p:cTn>
                                        <p:tgtEl>
                                          <p:spTgt spid="138248"/>
                                        </p:tgtEl>
                                        <p:attrNameLst>
                                          <p:attrName>style.visibility</p:attrName>
                                        </p:attrNameLst>
                                      </p:cBhvr>
                                      <p:to>
                                        <p:strVal val="visible"/>
                                      </p:to>
                                    </p:set>
                                    <p:anim calcmode="lin" valueType="num">
                                      <p:cBhvr>
                                        <p:cTn id="88" dur="500" fill="hold"/>
                                        <p:tgtEl>
                                          <p:spTgt spid="138248"/>
                                        </p:tgtEl>
                                        <p:attrNameLst>
                                          <p:attrName>ppt_w</p:attrName>
                                        </p:attrNameLst>
                                      </p:cBhvr>
                                      <p:tavLst>
                                        <p:tav tm="0">
                                          <p:val>
                                            <p:fltVal val="0"/>
                                          </p:val>
                                        </p:tav>
                                        <p:tav tm="100000">
                                          <p:val>
                                            <p:strVal val="#ppt_w"/>
                                          </p:val>
                                        </p:tav>
                                      </p:tavLst>
                                    </p:anim>
                                    <p:anim calcmode="lin" valueType="num">
                                      <p:cBhvr>
                                        <p:cTn id="89" dur="500" fill="hold"/>
                                        <p:tgtEl>
                                          <p:spTgt spid="138248"/>
                                        </p:tgtEl>
                                        <p:attrNameLst>
                                          <p:attrName>ppt_h</p:attrName>
                                        </p:attrNameLst>
                                      </p:cBhvr>
                                      <p:tavLst>
                                        <p:tav tm="0">
                                          <p:val>
                                            <p:fltVal val="0"/>
                                          </p:val>
                                        </p:tav>
                                        <p:tav tm="100000">
                                          <p:val>
                                            <p:strVal val="#ppt_h"/>
                                          </p:val>
                                        </p:tav>
                                      </p:tavLst>
                                    </p:anim>
                                  </p:childTnLst>
                                </p:cTn>
                              </p:par>
                            </p:childTnLst>
                          </p:cTn>
                        </p:par>
                      </p:childTnLst>
                    </p:cTn>
                  </p:par>
                  <p:par>
                    <p:cTn id="90" fill="hold" nodeType="clickPar">
                      <p:stCondLst>
                        <p:cond delay="indefinite"/>
                      </p:stCondLst>
                      <p:childTnLst>
                        <p:par>
                          <p:cTn id="91" fill="hold" nodeType="withGroup">
                            <p:stCondLst>
                              <p:cond delay="0"/>
                            </p:stCondLst>
                            <p:childTnLst>
                              <p:par>
                                <p:cTn id="92" presetID="17" presetClass="entr" presetSubtype="10" fill="hold" grpId="0" nodeType="clickEffect">
                                  <p:stCondLst>
                                    <p:cond delay="0"/>
                                  </p:stCondLst>
                                  <p:childTnLst>
                                    <p:set>
                                      <p:cBhvr>
                                        <p:cTn id="93" dur="1" fill="hold">
                                          <p:stCondLst>
                                            <p:cond delay="0"/>
                                          </p:stCondLst>
                                        </p:cTn>
                                        <p:tgtEl>
                                          <p:spTgt spid="138281"/>
                                        </p:tgtEl>
                                        <p:attrNameLst>
                                          <p:attrName>style.visibility</p:attrName>
                                        </p:attrNameLst>
                                      </p:cBhvr>
                                      <p:to>
                                        <p:strVal val="visible"/>
                                      </p:to>
                                    </p:set>
                                    <p:anim calcmode="lin" valueType="num">
                                      <p:cBhvr>
                                        <p:cTn id="94" dur="500" fill="hold"/>
                                        <p:tgtEl>
                                          <p:spTgt spid="138281"/>
                                        </p:tgtEl>
                                        <p:attrNameLst>
                                          <p:attrName>ppt_w</p:attrName>
                                        </p:attrNameLst>
                                      </p:cBhvr>
                                      <p:tavLst>
                                        <p:tav tm="0">
                                          <p:val>
                                            <p:fltVal val="0"/>
                                          </p:val>
                                        </p:tav>
                                        <p:tav tm="100000">
                                          <p:val>
                                            <p:strVal val="#ppt_w"/>
                                          </p:val>
                                        </p:tav>
                                      </p:tavLst>
                                    </p:anim>
                                    <p:anim calcmode="lin" valueType="num">
                                      <p:cBhvr>
                                        <p:cTn id="95" dur="500" fill="hold"/>
                                        <p:tgtEl>
                                          <p:spTgt spid="138281"/>
                                        </p:tgtEl>
                                        <p:attrNameLst>
                                          <p:attrName>ppt_h</p:attrName>
                                        </p:attrNameLst>
                                      </p:cBhvr>
                                      <p:tavLst>
                                        <p:tav tm="0">
                                          <p:val>
                                            <p:strVal val="#ppt_h"/>
                                          </p:val>
                                        </p:tav>
                                        <p:tav tm="100000">
                                          <p:val>
                                            <p:strVal val="#ppt_h"/>
                                          </p:val>
                                        </p:tav>
                                      </p:tavLst>
                                    </p:anim>
                                  </p:childTnLst>
                                </p:cTn>
                              </p:par>
                            </p:childTnLst>
                          </p:cTn>
                        </p:par>
                      </p:childTnLst>
                    </p:cTn>
                  </p:par>
                  <p:par>
                    <p:cTn id="96" fill="hold" nodeType="clickPar">
                      <p:stCondLst>
                        <p:cond delay="indefinite"/>
                      </p:stCondLst>
                      <p:childTnLst>
                        <p:par>
                          <p:cTn id="97" fill="hold" nodeType="withGroup">
                            <p:stCondLst>
                              <p:cond delay="0"/>
                            </p:stCondLst>
                            <p:childTnLst>
                              <p:par>
                                <p:cTn id="98" presetID="34" presetClass="entr" presetSubtype="0" fill="hold" grpId="0" nodeType="clickEffect">
                                  <p:stCondLst>
                                    <p:cond delay="0"/>
                                  </p:stCondLst>
                                  <p:childTnLst>
                                    <p:set>
                                      <p:cBhvr>
                                        <p:cTn id="99" dur="1" fill="hold">
                                          <p:stCondLst>
                                            <p:cond delay="0"/>
                                          </p:stCondLst>
                                        </p:cTn>
                                        <p:tgtEl>
                                          <p:spTgt spid="138262"/>
                                        </p:tgtEl>
                                        <p:attrNameLst>
                                          <p:attrName>style.visibility</p:attrName>
                                        </p:attrNameLst>
                                      </p:cBhvr>
                                      <p:to>
                                        <p:strVal val="visible"/>
                                      </p:to>
                                    </p:set>
                                    <p:anim from="(-#ppt_w/2)" to="(#ppt_x)" calcmode="lin" valueType="num">
                                      <p:cBhvr>
                                        <p:cTn id="100" dur="600" fill="hold">
                                          <p:stCondLst>
                                            <p:cond delay="0"/>
                                          </p:stCondLst>
                                        </p:cTn>
                                        <p:tgtEl>
                                          <p:spTgt spid="138262"/>
                                        </p:tgtEl>
                                        <p:attrNameLst>
                                          <p:attrName>ppt_x</p:attrName>
                                        </p:attrNameLst>
                                      </p:cBhvr>
                                    </p:anim>
                                    <p:anim from="0" to="-1.0" calcmode="lin" valueType="num">
                                      <p:cBhvr>
                                        <p:cTn id="101" dur="200" decel="50000" autoRev="1" fill="hold">
                                          <p:stCondLst>
                                            <p:cond delay="600"/>
                                          </p:stCondLst>
                                        </p:cTn>
                                        <p:tgtEl>
                                          <p:spTgt spid="138262"/>
                                        </p:tgtEl>
                                        <p:attrNameLst>
                                          <p:attrName>xshear</p:attrName>
                                        </p:attrNameLst>
                                      </p:cBhvr>
                                    </p:anim>
                                    <p:animScale>
                                      <p:cBhvr>
                                        <p:cTn id="102" dur="200" decel="100000" autoRev="1" fill="hold">
                                          <p:stCondLst>
                                            <p:cond delay="600"/>
                                          </p:stCondLst>
                                        </p:cTn>
                                        <p:tgtEl>
                                          <p:spTgt spid="138262"/>
                                        </p:tgtEl>
                                      </p:cBhvr>
                                      <p:from x="100000" y="100000"/>
                                      <p:to x="80000" y="100000"/>
                                    </p:animScale>
                                    <p:anim by="(#ppt_h/3+#ppt_w*0.1)" calcmode="lin" valueType="num">
                                      <p:cBhvr additive="sum">
                                        <p:cTn id="103" dur="200" decel="100000" autoRev="1" fill="hold">
                                          <p:stCondLst>
                                            <p:cond delay="600"/>
                                          </p:stCondLst>
                                        </p:cTn>
                                        <p:tgtEl>
                                          <p:spTgt spid="138262"/>
                                        </p:tgtEl>
                                        <p:attrNameLst>
                                          <p:attrName>ppt_x</p:attrName>
                                        </p:attrNameLst>
                                      </p:cBhvr>
                                    </p:anim>
                                  </p:childTnLst>
                                </p:cTn>
                              </p:par>
                            </p:childTnLst>
                          </p:cTn>
                        </p:par>
                      </p:childTnLst>
                    </p:cTn>
                  </p:par>
                  <p:par>
                    <p:cTn id="104" fill="hold" nodeType="clickPar">
                      <p:stCondLst>
                        <p:cond delay="indefinite"/>
                      </p:stCondLst>
                      <p:childTnLst>
                        <p:par>
                          <p:cTn id="105" fill="hold" nodeType="withGroup">
                            <p:stCondLst>
                              <p:cond delay="0"/>
                            </p:stCondLst>
                            <p:childTnLst>
                              <p:par>
                                <p:cTn id="106" presetID="23" presetClass="entr" presetSubtype="16" fill="hold" nodeType="clickEffect">
                                  <p:stCondLst>
                                    <p:cond delay="0"/>
                                  </p:stCondLst>
                                  <p:childTnLst>
                                    <p:set>
                                      <p:cBhvr>
                                        <p:cTn id="107" dur="1" fill="hold">
                                          <p:stCondLst>
                                            <p:cond delay="0"/>
                                          </p:stCondLst>
                                        </p:cTn>
                                        <p:tgtEl>
                                          <p:spTgt spid="138257"/>
                                        </p:tgtEl>
                                        <p:attrNameLst>
                                          <p:attrName>style.visibility</p:attrName>
                                        </p:attrNameLst>
                                      </p:cBhvr>
                                      <p:to>
                                        <p:strVal val="visible"/>
                                      </p:to>
                                    </p:set>
                                    <p:anim calcmode="lin" valueType="num">
                                      <p:cBhvr>
                                        <p:cTn id="108" dur="500" fill="hold"/>
                                        <p:tgtEl>
                                          <p:spTgt spid="138257"/>
                                        </p:tgtEl>
                                        <p:attrNameLst>
                                          <p:attrName>ppt_w</p:attrName>
                                        </p:attrNameLst>
                                      </p:cBhvr>
                                      <p:tavLst>
                                        <p:tav tm="0">
                                          <p:val>
                                            <p:fltVal val="0"/>
                                          </p:val>
                                        </p:tav>
                                        <p:tav tm="100000">
                                          <p:val>
                                            <p:strVal val="#ppt_w"/>
                                          </p:val>
                                        </p:tav>
                                      </p:tavLst>
                                    </p:anim>
                                    <p:anim calcmode="lin" valueType="num">
                                      <p:cBhvr>
                                        <p:cTn id="109" dur="500" fill="hold"/>
                                        <p:tgtEl>
                                          <p:spTgt spid="138257"/>
                                        </p:tgtEl>
                                        <p:attrNameLst>
                                          <p:attrName>ppt_h</p:attrName>
                                        </p:attrNameLst>
                                      </p:cBhvr>
                                      <p:tavLst>
                                        <p:tav tm="0">
                                          <p:val>
                                            <p:fltVal val="0"/>
                                          </p:val>
                                        </p:tav>
                                        <p:tav tm="100000">
                                          <p:val>
                                            <p:strVal val="#ppt_h"/>
                                          </p:val>
                                        </p:tav>
                                      </p:tavLst>
                                    </p:anim>
                                  </p:childTnLst>
                                </p:cTn>
                              </p:par>
                            </p:childTnLst>
                          </p:cTn>
                        </p:par>
                        <p:par>
                          <p:cTn id="110" fill="hold" nodeType="afterGroup">
                            <p:stCondLst>
                              <p:cond delay="500"/>
                            </p:stCondLst>
                            <p:childTnLst>
                              <p:par>
                                <p:cTn id="111" presetID="23" presetClass="entr" presetSubtype="16" fill="hold" nodeType="afterEffect">
                                  <p:stCondLst>
                                    <p:cond delay="0"/>
                                  </p:stCondLst>
                                  <p:childTnLst>
                                    <p:set>
                                      <p:cBhvr>
                                        <p:cTn id="112" dur="1" fill="hold">
                                          <p:stCondLst>
                                            <p:cond delay="0"/>
                                          </p:stCondLst>
                                        </p:cTn>
                                        <p:tgtEl>
                                          <p:spTgt spid="138259"/>
                                        </p:tgtEl>
                                        <p:attrNameLst>
                                          <p:attrName>style.visibility</p:attrName>
                                        </p:attrNameLst>
                                      </p:cBhvr>
                                      <p:to>
                                        <p:strVal val="visible"/>
                                      </p:to>
                                    </p:set>
                                    <p:anim calcmode="lin" valueType="num">
                                      <p:cBhvr>
                                        <p:cTn id="113" dur="500" fill="hold"/>
                                        <p:tgtEl>
                                          <p:spTgt spid="138259"/>
                                        </p:tgtEl>
                                        <p:attrNameLst>
                                          <p:attrName>ppt_w</p:attrName>
                                        </p:attrNameLst>
                                      </p:cBhvr>
                                      <p:tavLst>
                                        <p:tav tm="0">
                                          <p:val>
                                            <p:fltVal val="0"/>
                                          </p:val>
                                        </p:tav>
                                        <p:tav tm="100000">
                                          <p:val>
                                            <p:strVal val="#ppt_w"/>
                                          </p:val>
                                        </p:tav>
                                      </p:tavLst>
                                    </p:anim>
                                    <p:anim calcmode="lin" valueType="num">
                                      <p:cBhvr>
                                        <p:cTn id="114" dur="500" fill="hold"/>
                                        <p:tgtEl>
                                          <p:spTgt spid="138259"/>
                                        </p:tgtEl>
                                        <p:attrNameLst>
                                          <p:attrName>ppt_h</p:attrName>
                                        </p:attrNameLst>
                                      </p:cBhvr>
                                      <p:tavLst>
                                        <p:tav tm="0">
                                          <p:val>
                                            <p:fltVal val="0"/>
                                          </p:val>
                                        </p:tav>
                                        <p:tav tm="100000">
                                          <p:val>
                                            <p:strVal val="#ppt_h"/>
                                          </p:val>
                                        </p:tav>
                                      </p:tavLst>
                                    </p:anim>
                                  </p:childTnLst>
                                </p:cTn>
                              </p:par>
                            </p:childTnLst>
                          </p:cTn>
                        </p:par>
                        <p:par>
                          <p:cTn id="115" fill="hold" nodeType="afterGroup">
                            <p:stCondLst>
                              <p:cond delay="1000"/>
                            </p:stCondLst>
                            <p:childTnLst>
                              <p:par>
                                <p:cTn id="116" presetID="23" presetClass="entr" presetSubtype="16" fill="hold" grpId="0" nodeType="afterEffect">
                                  <p:stCondLst>
                                    <p:cond delay="0"/>
                                  </p:stCondLst>
                                  <p:childTnLst>
                                    <p:set>
                                      <p:cBhvr>
                                        <p:cTn id="117" dur="1" fill="hold">
                                          <p:stCondLst>
                                            <p:cond delay="0"/>
                                          </p:stCondLst>
                                        </p:cTn>
                                        <p:tgtEl>
                                          <p:spTgt spid="138263"/>
                                        </p:tgtEl>
                                        <p:attrNameLst>
                                          <p:attrName>style.visibility</p:attrName>
                                        </p:attrNameLst>
                                      </p:cBhvr>
                                      <p:to>
                                        <p:strVal val="visible"/>
                                      </p:to>
                                    </p:set>
                                    <p:anim calcmode="lin" valueType="num">
                                      <p:cBhvr>
                                        <p:cTn id="118" dur="500" fill="hold"/>
                                        <p:tgtEl>
                                          <p:spTgt spid="138263"/>
                                        </p:tgtEl>
                                        <p:attrNameLst>
                                          <p:attrName>ppt_w</p:attrName>
                                        </p:attrNameLst>
                                      </p:cBhvr>
                                      <p:tavLst>
                                        <p:tav tm="0">
                                          <p:val>
                                            <p:fltVal val="0"/>
                                          </p:val>
                                        </p:tav>
                                        <p:tav tm="100000">
                                          <p:val>
                                            <p:strVal val="#ppt_w"/>
                                          </p:val>
                                        </p:tav>
                                      </p:tavLst>
                                    </p:anim>
                                    <p:anim calcmode="lin" valueType="num">
                                      <p:cBhvr>
                                        <p:cTn id="119" dur="500" fill="hold"/>
                                        <p:tgtEl>
                                          <p:spTgt spid="138263"/>
                                        </p:tgtEl>
                                        <p:attrNameLst>
                                          <p:attrName>ppt_h</p:attrName>
                                        </p:attrNameLst>
                                      </p:cBhvr>
                                      <p:tavLst>
                                        <p:tav tm="0">
                                          <p:val>
                                            <p:fltVal val="0"/>
                                          </p:val>
                                        </p:tav>
                                        <p:tav tm="100000">
                                          <p:val>
                                            <p:strVal val="#ppt_h"/>
                                          </p:val>
                                        </p:tav>
                                      </p:tavLst>
                                    </p:anim>
                                  </p:childTnLst>
                                </p:cTn>
                              </p:par>
                            </p:childTnLst>
                          </p:cTn>
                        </p:par>
                      </p:childTnLst>
                    </p:cTn>
                  </p:par>
                  <p:par>
                    <p:cTn id="120" fill="hold" nodeType="clickPar">
                      <p:stCondLst>
                        <p:cond delay="indefinite"/>
                      </p:stCondLst>
                      <p:childTnLst>
                        <p:par>
                          <p:cTn id="121" fill="hold" nodeType="withGroup">
                            <p:stCondLst>
                              <p:cond delay="0"/>
                            </p:stCondLst>
                            <p:childTnLst>
                              <p:par>
                                <p:cTn id="122" presetID="23" presetClass="entr" presetSubtype="16" fill="hold" nodeType="clickEffect">
                                  <p:stCondLst>
                                    <p:cond delay="0"/>
                                  </p:stCondLst>
                                  <p:childTnLst>
                                    <p:set>
                                      <p:cBhvr>
                                        <p:cTn id="123" dur="1" fill="hold">
                                          <p:stCondLst>
                                            <p:cond delay="0"/>
                                          </p:stCondLst>
                                        </p:cTn>
                                        <p:tgtEl>
                                          <p:spTgt spid="138260"/>
                                        </p:tgtEl>
                                        <p:attrNameLst>
                                          <p:attrName>style.visibility</p:attrName>
                                        </p:attrNameLst>
                                      </p:cBhvr>
                                      <p:to>
                                        <p:strVal val="visible"/>
                                      </p:to>
                                    </p:set>
                                    <p:anim calcmode="lin" valueType="num">
                                      <p:cBhvr>
                                        <p:cTn id="124" dur="500" fill="hold"/>
                                        <p:tgtEl>
                                          <p:spTgt spid="138260"/>
                                        </p:tgtEl>
                                        <p:attrNameLst>
                                          <p:attrName>ppt_w</p:attrName>
                                        </p:attrNameLst>
                                      </p:cBhvr>
                                      <p:tavLst>
                                        <p:tav tm="0">
                                          <p:val>
                                            <p:fltVal val="0"/>
                                          </p:val>
                                        </p:tav>
                                        <p:tav tm="100000">
                                          <p:val>
                                            <p:strVal val="#ppt_w"/>
                                          </p:val>
                                        </p:tav>
                                      </p:tavLst>
                                    </p:anim>
                                    <p:anim calcmode="lin" valueType="num">
                                      <p:cBhvr>
                                        <p:cTn id="125" dur="500" fill="hold"/>
                                        <p:tgtEl>
                                          <p:spTgt spid="138260"/>
                                        </p:tgtEl>
                                        <p:attrNameLst>
                                          <p:attrName>ppt_h</p:attrName>
                                        </p:attrNameLst>
                                      </p:cBhvr>
                                      <p:tavLst>
                                        <p:tav tm="0">
                                          <p:val>
                                            <p:fltVal val="0"/>
                                          </p:val>
                                        </p:tav>
                                        <p:tav tm="100000">
                                          <p:val>
                                            <p:strVal val="#ppt_h"/>
                                          </p:val>
                                        </p:tav>
                                      </p:tavLst>
                                    </p:anim>
                                  </p:childTnLst>
                                </p:cTn>
                              </p:par>
                            </p:childTnLst>
                          </p:cTn>
                        </p:par>
                        <p:par>
                          <p:cTn id="126" fill="hold" nodeType="afterGroup">
                            <p:stCondLst>
                              <p:cond delay="500"/>
                            </p:stCondLst>
                            <p:childTnLst>
                              <p:par>
                                <p:cTn id="127" presetID="23" presetClass="entr" presetSubtype="16" fill="hold" grpId="0" nodeType="afterEffect">
                                  <p:stCondLst>
                                    <p:cond delay="0"/>
                                  </p:stCondLst>
                                  <p:childTnLst>
                                    <p:set>
                                      <p:cBhvr>
                                        <p:cTn id="128" dur="1" fill="hold">
                                          <p:stCondLst>
                                            <p:cond delay="0"/>
                                          </p:stCondLst>
                                        </p:cTn>
                                        <p:tgtEl>
                                          <p:spTgt spid="138265"/>
                                        </p:tgtEl>
                                        <p:attrNameLst>
                                          <p:attrName>style.visibility</p:attrName>
                                        </p:attrNameLst>
                                      </p:cBhvr>
                                      <p:to>
                                        <p:strVal val="visible"/>
                                      </p:to>
                                    </p:set>
                                    <p:anim calcmode="lin" valueType="num">
                                      <p:cBhvr>
                                        <p:cTn id="129" dur="500" fill="hold"/>
                                        <p:tgtEl>
                                          <p:spTgt spid="138265"/>
                                        </p:tgtEl>
                                        <p:attrNameLst>
                                          <p:attrName>ppt_w</p:attrName>
                                        </p:attrNameLst>
                                      </p:cBhvr>
                                      <p:tavLst>
                                        <p:tav tm="0">
                                          <p:val>
                                            <p:fltVal val="0"/>
                                          </p:val>
                                        </p:tav>
                                        <p:tav tm="100000">
                                          <p:val>
                                            <p:strVal val="#ppt_w"/>
                                          </p:val>
                                        </p:tav>
                                      </p:tavLst>
                                    </p:anim>
                                    <p:anim calcmode="lin" valueType="num">
                                      <p:cBhvr>
                                        <p:cTn id="130" dur="500" fill="hold"/>
                                        <p:tgtEl>
                                          <p:spTgt spid="138265"/>
                                        </p:tgtEl>
                                        <p:attrNameLst>
                                          <p:attrName>ppt_h</p:attrName>
                                        </p:attrNameLst>
                                      </p:cBhvr>
                                      <p:tavLst>
                                        <p:tav tm="0">
                                          <p:val>
                                            <p:fltVal val="0"/>
                                          </p:val>
                                        </p:tav>
                                        <p:tav tm="100000">
                                          <p:val>
                                            <p:strVal val="#ppt_h"/>
                                          </p:val>
                                        </p:tav>
                                      </p:tavLst>
                                    </p:anim>
                                  </p:childTnLst>
                                </p:cTn>
                              </p:par>
                            </p:childTnLst>
                          </p:cTn>
                        </p:par>
                      </p:childTnLst>
                    </p:cTn>
                  </p:par>
                  <p:par>
                    <p:cTn id="131" fill="hold" nodeType="clickPar">
                      <p:stCondLst>
                        <p:cond delay="indefinite"/>
                      </p:stCondLst>
                      <p:childTnLst>
                        <p:par>
                          <p:cTn id="132" fill="hold" nodeType="withGroup">
                            <p:stCondLst>
                              <p:cond delay="0"/>
                            </p:stCondLst>
                            <p:childTnLst>
                              <p:par>
                                <p:cTn id="133" presetID="23" presetClass="entr" presetSubtype="16" fill="hold" nodeType="clickEffect">
                                  <p:stCondLst>
                                    <p:cond delay="0"/>
                                  </p:stCondLst>
                                  <p:childTnLst>
                                    <p:set>
                                      <p:cBhvr>
                                        <p:cTn id="134" dur="1" fill="hold">
                                          <p:stCondLst>
                                            <p:cond delay="0"/>
                                          </p:stCondLst>
                                        </p:cTn>
                                        <p:tgtEl>
                                          <p:spTgt spid="138261"/>
                                        </p:tgtEl>
                                        <p:attrNameLst>
                                          <p:attrName>style.visibility</p:attrName>
                                        </p:attrNameLst>
                                      </p:cBhvr>
                                      <p:to>
                                        <p:strVal val="visible"/>
                                      </p:to>
                                    </p:set>
                                    <p:anim calcmode="lin" valueType="num">
                                      <p:cBhvr>
                                        <p:cTn id="135" dur="500" fill="hold"/>
                                        <p:tgtEl>
                                          <p:spTgt spid="138261"/>
                                        </p:tgtEl>
                                        <p:attrNameLst>
                                          <p:attrName>ppt_w</p:attrName>
                                        </p:attrNameLst>
                                      </p:cBhvr>
                                      <p:tavLst>
                                        <p:tav tm="0">
                                          <p:val>
                                            <p:fltVal val="0"/>
                                          </p:val>
                                        </p:tav>
                                        <p:tav tm="100000">
                                          <p:val>
                                            <p:strVal val="#ppt_w"/>
                                          </p:val>
                                        </p:tav>
                                      </p:tavLst>
                                    </p:anim>
                                    <p:anim calcmode="lin" valueType="num">
                                      <p:cBhvr>
                                        <p:cTn id="136" dur="500" fill="hold"/>
                                        <p:tgtEl>
                                          <p:spTgt spid="138261"/>
                                        </p:tgtEl>
                                        <p:attrNameLst>
                                          <p:attrName>ppt_h</p:attrName>
                                        </p:attrNameLst>
                                      </p:cBhvr>
                                      <p:tavLst>
                                        <p:tav tm="0">
                                          <p:val>
                                            <p:fltVal val="0"/>
                                          </p:val>
                                        </p:tav>
                                        <p:tav tm="100000">
                                          <p:val>
                                            <p:strVal val="#ppt_h"/>
                                          </p:val>
                                        </p:tav>
                                      </p:tavLst>
                                    </p:anim>
                                  </p:childTnLst>
                                </p:cTn>
                              </p:par>
                            </p:childTnLst>
                          </p:cTn>
                        </p:par>
                        <p:par>
                          <p:cTn id="137" fill="hold" nodeType="afterGroup">
                            <p:stCondLst>
                              <p:cond delay="500"/>
                            </p:stCondLst>
                            <p:childTnLst>
                              <p:par>
                                <p:cTn id="138" presetID="23" presetClass="entr" presetSubtype="16" fill="hold" grpId="0" nodeType="afterEffect">
                                  <p:stCondLst>
                                    <p:cond delay="0"/>
                                  </p:stCondLst>
                                  <p:childTnLst>
                                    <p:set>
                                      <p:cBhvr>
                                        <p:cTn id="139" dur="1" fill="hold">
                                          <p:stCondLst>
                                            <p:cond delay="0"/>
                                          </p:stCondLst>
                                        </p:cTn>
                                        <p:tgtEl>
                                          <p:spTgt spid="138264"/>
                                        </p:tgtEl>
                                        <p:attrNameLst>
                                          <p:attrName>style.visibility</p:attrName>
                                        </p:attrNameLst>
                                      </p:cBhvr>
                                      <p:to>
                                        <p:strVal val="visible"/>
                                      </p:to>
                                    </p:set>
                                    <p:anim calcmode="lin" valueType="num">
                                      <p:cBhvr>
                                        <p:cTn id="140" dur="500" fill="hold"/>
                                        <p:tgtEl>
                                          <p:spTgt spid="138264"/>
                                        </p:tgtEl>
                                        <p:attrNameLst>
                                          <p:attrName>ppt_w</p:attrName>
                                        </p:attrNameLst>
                                      </p:cBhvr>
                                      <p:tavLst>
                                        <p:tav tm="0">
                                          <p:val>
                                            <p:fltVal val="0"/>
                                          </p:val>
                                        </p:tav>
                                        <p:tav tm="100000">
                                          <p:val>
                                            <p:strVal val="#ppt_w"/>
                                          </p:val>
                                        </p:tav>
                                      </p:tavLst>
                                    </p:anim>
                                    <p:anim calcmode="lin" valueType="num">
                                      <p:cBhvr>
                                        <p:cTn id="141" dur="500" fill="hold"/>
                                        <p:tgtEl>
                                          <p:spTgt spid="138264"/>
                                        </p:tgtEl>
                                        <p:attrNameLst>
                                          <p:attrName>ppt_h</p:attrName>
                                        </p:attrNameLst>
                                      </p:cBhvr>
                                      <p:tavLst>
                                        <p:tav tm="0">
                                          <p:val>
                                            <p:fltVal val="0"/>
                                          </p:val>
                                        </p:tav>
                                        <p:tav tm="100000">
                                          <p:val>
                                            <p:strVal val="#ppt_h"/>
                                          </p:val>
                                        </p:tav>
                                      </p:tavLst>
                                    </p:anim>
                                  </p:childTnLst>
                                </p:cTn>
                              </p:par>
                            </p:childTnLst>
                          </p:cTn>
                        </p:par>
                      </p:childTnLst>
                    </p:cTn>
                  </p:par>
                  <p:par>
                    <p:cTn id="142" fill="hold" nodeType="clickPar">
                      <p:stCondLst>
                        <p:cond delay="indefinite"/>
                      </p:stCondLst>
                      <p:childTnLst>
                        <p:par>
                          <p:cTn id="143" fill="hold" nodeType="withGroup">
                            <p:stCondLst>
                              <p:cond delay="0"/>
                            </p:stCondLst>
                            <p:childTnLst>
                              <p:par>
                                <p:cTn id="144" presetID="39" presetClass="entr" presetSubtype="0" accel="100000" fill="hold" nodeType="clickEffect">
                                  <p:stCondLst>
                                    <p:cond delay="0"/>
                                  </p:stCondLst>
                                  <p:childTnLst>
                                    <p:set>
                                      <p:cBhvr>
                                        <p:cTn id="145" dur="1" fill="hold">
                                          <p:stCondLst>
                                            <p:cond delay="0"/>
                                          </p:stCondLst>
                                        </p:cTn>
                                        <p:tgtEl>
                                          <p:spTgt spid="138267"/>
                                        </p:tgtEl>
                                        <p:attrNameLst>
                                          <p:attrName>style.visibility</p:attrName>
                                        </p:attrNameLst>
                                      </p:cBhvr>
                                      <p:to>
                                        <p:strVal val="visible"/>
                                      </p:to>
                                    </p:set>
                                    <p:anim calcmode="lin" valueType="num">
                                      <p:cBhvr>
                                        <p:cTn id="146" dur="500" fill="hold"/>
                                        <p:tgtEl>
                                          <p:spTgt spid="138267"/>
                                        </p:tgtEl>
                                        <p:attrNameLst>
                                          <p:attrName>ppt_h</p:attrName>
                                        </p:attrNameLst>
                                      </p:cBhvr>
                                      <p:tavLst>
                                        <p:tav tm="0">
                                          <p:val>
                                            <p:strVal val="#ppt_h/20"/>
                                          </p:val>
                                        </p:tav>
                                        <p:tav tm="50000">
                                          <p:val>
                                            <p:strVal val="#ppt_h/20"/>
                                          </p:val>
                                        </p:tav>
                                        <p:tav tm="100000">
                                          <p:val>
                                            <p:strVal val="#ppt_h"/>
                                          </p:val>
                                        </p:tav>
                                      </p:tavLst>
                                    </p:anim>
                                    <p:anim calcmode="lin" valueType="num">
                                      <p:cBhvr>
                                        <p:cTn id="147" dur="500" fill="hold"/>
                                        <p:tgtEl>
                                          <p:spTgt spid="138267"/>
                                        </p:tgtEl>
                                        <p:attrNameLst>
                                          <p:attrName>ppt_w</p:attrName>
                                        </p:attrNameLst>
                                      </p:cBhvr>
                                      <p:tavLst>
                                        <p:tav tm="0">
                                          <p:val>
                                            <p:strVal val="#ppt_w+.3"/>
                                          </p:val>
                                        </p:tav>
                                        <p:tav tm="50000">
                                          <p:val>
                                            <p:strVal val="#ppt_w+.3"/>
                                          </p:val>
                                        </p:tav>
                                        <p:tav tm="100000">
                                          <p:val>
                                            <p:strVal val="#ppt_w"/>
                                          </p:val>
                                        </p:tav>
                                      </p:tavLst>
                                    </p:anim>
                                    <p:anim calcmode="lin" valueType="num">
                                      <p:cBhvr>
                                        <p:cTn id="148" dur="500" fill="hold"/>
                                        <p:tgtEl>
                                          <p:spTgt spid="138267"/>
                                        </p:tgtEl>
                                        <p:attrNameLst>
                                          <p:attrName>ppt_x</p:attrName>
                                        </p:attrNameLst>
                                      </p:cBhvr>
                                      <p:tavLst>
                                        <p:tav tm="0">
                                          <p:val>
                                            <p:strVal val="#ppt_x-.3"/>
                                          </p:val>
                                        </p:tav>
                                        <p:tav tm="50000">
                                          <p:val>
                                            <p:strVal val="#ppt_x"/>
                                          </p:val>
                                        </p:tav>
                                        <p:tav tm="100000">
                                          <p:val>
                                            <p:strVal val="#ppt_x"/>
                                          </p:val>
                                        </p:tav>
                                      </p:tavLst>
                                    </p:anim>
                                    <p:anim calcmode="lin" valueType="num">
                                      <p:cBhvr>
                                        <p:cTn id="149" dur="500" fill="hold"/>
                                        <p:tgtEl>
                                          <p:spTgt spid="138267"/>
                                        </p:tgtEl>
                                        <p:attrNameLst>
                                          <p:attrName>ppt_y</p:attrName>
                                        </p:attrNameLst>
                                      </p:cBhvr>
                                      <p:tavLst>
                                        <p:tav tm="0">
                                          <p:val>
                                            <p:strVal val="#ppt_y"/>
                                          </p:val>
                                        </p:tav>
                                        <p:tav tm="100000">
                                          <p:val>
                                            <p:strVal val="#ppt_y"/>
                                          </p:val>
                                        </p:tav>
                                      </p:tavLst>
                                    </p:anim>
                                  </p:childTnLst>
                                </p:cTn>
                              </p:par>
                            </p:childTnLst>
                          </p:cTn>
                        </p:par>
                        <p:par>
                          <p:cTn id="150" fill="hold" nodeType="afterGroup">
                            <p:stCondLst>
                              <p:cond delay="500"/>
                            </p:stCondLst>
                            <p:childTnLst>
                              <p:par>
                                <p:cTn id="151" presetID="39" presetClass="entr" presetSubtype="0" accel="100000" fill="hold" nodeType="afterEffect">
                                  <p:stCondLst>
                                    <p:cond delay="0"/>
                                  </p:stCondLst>
                                  <p:childTnLst>
                                    <p:set>
                                      <p:cBhvr>
                                        <p:cTn id="152" dur="1" fill="hold">
                                          <p:stCondLst>
                                            <p:cond delay="0"/>
                                          </p:stCondLst>
                                        </p:cTn>
                                        <p:tgtEl>
                                          <p:spTgt spid="138266"/>
                                        </p:tgtEl>
                                        <p:attrNameLst>
                                          <p:attrName>style.visibility</p:attrName>
                                        </p:attrNameLst>
                                      </p:cBhvr>
                                      <p:to>
                                        <p:strVal val="visible"/>
                                      </p:to>
                                    </p:set>
                                    <p:anim calcmode="lin" valueType="num">
                                      <p:cBhvr>
                                        <p:cTn id="153" dur="500" fill="hold"/>
                                        <p:tgtEl>
                                          <p:spTgt spid="138266"/>
                                        </p:tgtEl>
                                        <p:attrNameLst>
                                          <p:attrName>ppt_h</p:attrName>
                                        </p:attrNameLst>
                                      </p:cBhvr>
                                      <p:tavLst>
                                        <p:tav tm="0">
                                          <p:val>
                                            <p:strVal val="#ppt_h/20"/>
                                          </p:val>
                                        </p:tav>
                                        <p:tav tm="50000">
                                          <p:val>
                                            <p:strVal val="#ppt_h/20"/>
                                          </p:val>
                                        </p:tav>
                                        <p:tav tm="100000">
                                          <p:val>
                                            <p:strVal val="#ppt_h"/>
                                          </p:val>
                                        </p:tav>
                                      </p:tavLst>
                                    </p:anim>
                                    <p:anim calcmode="lin" valueType="num">
                                      <p:cBhvr>
                                        <p:cTn id="154" dur="500" fill="hold"/>
                                        <p:tgtEl>
                                          <p:spTgt spid="138266"/>
                                        </p:tgtEl>
                                        <p:attrNameLst>
                                          <p:attrName>ppt_w</p:attrName>
                                        </p:attrNameLst>
                                      </p:cBhvr>
                                      <p:tavLst>
                                        <p:tav tm="0">
                                          <p:val>
                                            <p:strVal val="#ppt_w+.3"/>
                                          </p:val>
                                        </p:tav>
                                        <p:tav tm="50000">
                                          <p:val>
                                            <p:strVal val="#ppt_w+.3"/>
                                          </p:val>
                                        </p:tav>
                                        <p:tav tm="100000">
                                          <p:val>
                                            <p:strVal val="#ppt_w"/>
                                          </p:val>
                                        </p:tav>
                                      </p:tavLst>
                                    </p:anim>
                                    <p:anim calcmode="lin" valueType="num">
                                      <p:cBhvr>
                                        <p:cTn id="155" dur="500" fill="hold"/>
                                        <p:tgtEl>
                                          <p:spTgt spid="138266"/>
                                        </p:tgtEl>
                                        <p:attrNameLst>
                                          <p:attrName>ppt_x</p:attrName>
                                        </p:attrNameLst>
                                      </p:cBhvr>
                                      <p:tavLst>
                                        <p:tav tm="0">
                                          <p:val>
                                            <p:strVal val="#ppt_x-.3"/>
                                          </p:val>
                                        </p:tav>
                                        <p:tav tm="50000">
                                          <p:val>
                                            <p:strVal val="#ppt_x"/>
                                          </p:val>
                                        </p:tav>
                                        <p:tav tm="100000">
                                          <p:val>
                                            <p:strVal val="#ppt_x"/>
                                          </p:val>
                                        </p:tav>
                                      </p:tavLst>
                                    </p:anim>
                                    <p:anim calcmode="lin" valueType="num">
                                      <p:cBhvr>
                                        <p:cTn id="156" dur="500" fill="hold"/>
                                        <p:tgtEl>
                                          <p:spTgt spid="138266"/>
                                        </p:tgtEl>
                                        <p:attrNameLst>
                                          <p:attrName>ppt_y</p:attrName>
                                        </p:attrNameLst>
                                      </p:cBhvr>
                                      <p:tavLst>
                                        <p:tav tm="0">
                                          <p:val>
                                            <p:strVal val="#ppt_y"/>
                                          </p:val>
                                        </p:tav>
                                        <p:tav tm="100000">
                                          <p:val>
                                            <p:strVal val="#ppt_y"/>
                                          </p:val>
                                        </p:tav>
                                      </p:tavLst>
                                    </p:anim>
                                  </p:childTnLst>
                                </p:cTn>
                              </p:par>
                            </p:childTnLst>
                          </p:cTn>
                        </p:par>
                        <p:par>
                          <p:cTn id="157" fill="hold" nodeType="afterGroup">
                            <p:stCondLst>
                              <p:cond delay="1000"/>
                            </p:stCondLst>
                            <p:childTnLst>
                              <p:par>
                                <p:cTn id="158" presetID="23" presetClass="entr" presetSubtype="16" fill="hold" grpId="0" nodeType="afterEffect">
                                  <p:stCondLst>
                                    <p:cond delay="0"/>
                                  </p:stCondLst>
                                  <p:childTnLst>
                                    <p:set>
                                      <p:cBhvr>
                                        <p:cTn id="159" dur="1" fill="hold">
                                          <p:stCondLst>
                                            <p:cond delay="0"/>
                                          </p:stCondLst>
                                        </p:cTn>
                                        <p:tgtEl>
                                          <p:spTgt spid="138268"/>
                                        </p:tgtEl>
                                        <p:attrNameLst>
                                          <p:attrName>style.visibility</p:attrName>
                                        </p:attrNameLst>
                                      </p:cBhvr>
                                      <p:to>
                                        <p:strVal val="visible"/>
                                      </p:to>
                                    </p:set>
                                    <p:anim calcmode="lin" valueType="num">
                                      <p:cBhvr>
                                        <p:cTn id="160" dur="500" fill="hold"/>
                                        <p:tgtEl>
                                          <p:spTgt spid="138268"/>
                                        </p:tgtEl>
                                        <p:attrNameLst>
                                          <p:attrName>ppt_w</p:attrName>
                                        </p:attrNameLst>
                                      </p:cBhvr>
                                      <p:tavLst>
                                        <p:tav tm="0">
                                          <p:val>
                                            <p:fltVal val="0"/>
                                          </p:val>
                                        </p:tav>
                                        <p:tav tm="100000">
                                          <p:val>
                                            <p:strVal val="#ppt_w"/>
                                          </p:val>
                                        </p:tav>
                                      </p:tavLst>
                                    </p:anim>
                                    <p:anim calcmode="lin" valueType="num">
                                      <p:cBhvr>
                                        <p:cTn id="161" dur="500" fill="hold"/>
                                        <p:tgtEl>
                                          <p:spTgt spid="138268"/>
                                        </p:tgtEl>
                                        <p:attrNameLst>
                                          <p:attrName>ppt_h</p:attrName>
                                        </p:attrNameLst>
                                      </p:cBhvr>
                                      <p:tavLst>
                                        <p:tav tm="0">
                                          <p:val>
                                            <p:fltVal val="0"/>
                                          </p:val>
                                        </p:tav>
                                        <p:tav tm="100000">
                                          <p:val>
                                            <p:strVal val="#ppt_h"/>
                                          </p:val>
                                        </p:tav>
                                      </p:tavLst>
                                    </p:anim>
                                  </p:childTnLst>
                                </p:cTn>
                              </p:par>
                            </p:childTnLst>
                          </p:cTn>
                        </p:par>
                      </p:childTnLst>
                    </p:cTn>
                  </p:par>
                  <p:par>
                    <p:cTn id="162" fill="hold" nodeType="clickPar">
                      <p:stCondLst>
                        <p:cond delay="indefinite"/>
                      </p:stCondLst>
                      <p:childTnLst>
                        <p:par>
                          <p:cTn id="163" fill="hold" nodeType="withGroup">
                            <p:stCondLst>
                              <p:cond delay="0"/>
                            </p:stCondLst>
                            <p:childTnLst>
                              <p:par>
                                <p:cTn id="164" presetID="23" presetClass="entr" presetSubtype="16" fill="hold" grpId="0" nodeType="clickEffect">
                                  <p:stCondLst>
                                    <p:cond delay="0"/>
                                  </p:stCondLst>
                                  <p:childTnLst>
                                    <p:set>
                                      <p:cBhvr>
                                        <p:cTn id="165" dur="1" fill="hold">
                                          <p:stCondLst>
                                            <p:cond delay="0"/>
                                          </p:stCondLst>
                                        </p:cTn>
                                        <p:tgtEl>
                                          <p:spTgt spid="138279"/>
                                        </p:tgtEl>
                                        <p:attrNameLst>
                                          <p:attrName>style.visibility</p:attrName>
                                        </p:attrNameLst>
                                      </p:cBhvr>
                                      <p:to>
                                        <p:strVal val="visible"/>
                                      </p:to>
                                    </p:set>
                                    <p:anim calcmode="lin" valueType="num">
                                      <p:cBhvr>
                                        <p:cTn id="166" dur="500" fill="hold"/>
                                        <p:tgtEl>
                                          <p:spTgt spid="138279"/>
                                        </p:tgtEl>
                                        <p:attrNameLst>
                                          <p:attrName>ppt_w</p:attrName>
                                        </p:attrNameLst>
                                      </p:cBhvr>
                                      <p:tavLst>
                                        <p:tav tm="0">
                                          <p:val>
                                            <p:fltVal val="0"/>
                                          </p:val>
                                        </p:tav>
                                        <p:tav tm="100000">
                                          <p:val>
                                            <p:strVal val="#ppt_w"/>
                                          </p:val>
                                        </p:tav>
                                      </p:tavLst>
                                    </p:anim>
                                    <p:anim calcmode="lin" valueType="num">
                                      <p:cBhvr>
                                        <p:cTn id="167" dur="500" fill="hold"/>
                                        <p:tgtEl>
                                          <p:spTgt spid="138279"/>
                                        </p:tgtEl>
                                        <p:attrNameLst>
                                          <p:attrName>ppt_h</p:attrName>
                                        </p:attrNameLst>
                                      </p:cBhvr>
                                      <p:tavLst>
                                        <p:tav tm="0">
                                          <p:val>
                                            <p:fltVal val="0"/>
                                          </p:val>
                                        </p:tav>
                                        <p:tav tm="100000">
                                          <p:val>
                                            <p:strVal val="#ppt_h"/>
                                          </p:val>
                                        </p:tav>
                                      </p:tavLst>
                                    </p:anim>
                                  </p:childTnLst>
                                </p:cTn>
                              </p:par>
                            </p:childTnLst>
                          </p:cTn>
                        </p:par>
                        <p:par>
                          <p:cTn id="168" fill="hold" nodeType="afterGroup">
                            <p:stCondLst>
                              <p:cond delay="500"/>
                            </p:stCondLst>
                            <p:childTnLst>
                              <p:par>
                                <p:cTn id="169" presetID="23" presetClass="entr" presetSubtype="16" fill="hold" nodeType="afterEffect">
                                  <p:stCondLst>
                                    <p:cond delay="0"/>
                                  </p:stCondLst>
                                  <p:childTnLst>
                                    <p:set>
                                      <p:cBhvr>
                                        <p:cTn id="170" dur="1" fill="hold">
                                          <p:stCondLst>
                                            <p:cond delay="0"/>
                                          </p:stCondLst>
                                        </p:cTn>
                                        <p:tgtEl>
                                          <p:spTgt spid="138269"/>
                                        </p:tgtEl>
                                        <p:attrNameLst>
                                          <p:attrName>style.visibility</p:attrName>
                                        </p:attrNameLst>
                                      </p:cBhvr>
                                      <p:to>
                                        <p:strVal val="visible"/>
                                      </p:to>
                                    </p:set>
                                    <p:anim calcmode="lin" valueType="num">
                                      <p:cBhvr>
                                        <p:cTn id="171" dur="500" fill="hold"/>
                                        <p:tgtEl>
                                          <p:spTgt spid="138269"/>
                                        </p:tgtEl>
                                        <p:attrNameLst>
                                          <p:attrName>ppt_w</p:attrName>
                                        </p:attrNameLst>
                                      </p:cBhvr>
                                      <p:tavLst>
                                        <p:tav tm="0">
                                          <p:val>
                                            <p:fltVal val="0"/>
                                          </p:val>
                                        </p:tav>
                                        <p:tav tm="100000">
                                          <p:val>
                                            <p:strVal val="#ppt_w"/>
                                          </p:val>
                                        </p:tav>
                                      </p:tavLst>
                                    </p:anim>
                                    <p:anim calcmode="lin" valueType="num">
                                      <p:cBhvr>
                                        <p:cTn id="172" dur="500" fill="hold"/>
                                        <p:tgtEl>
                                          <p:spTgt spid="138269"/>
                                        </p:tgtEl>
                                        <p:attrNameLst>
                                          <p:attrName>ppt_h</p:attrName>
                                        </p:attrNameLst>
                                      </p:cBhvr>
                                      <p:tavLst>
                                        <p:tav tm="0">
                                          <p:val>
                                            <p:fltVal val="0"/>
                                          </p:val>
                                        </p:tav>
                                        <p:tav tm="100000">
                                          <p:val>
                                            <p:strVal val="#ppt_h"/>
                                          </p:val>
                                        </p:tav>
                                      </p:tavLst>
                                    </p:anim>
                                  </p:childTnLst>
                                </p:cTn>
                              </p:par>
                            </p:childTnLst>
                          </p:cTn>
                        </p:par>
                        <p:par>
                          <p:cTn id="173" fill="hold" nodeType="afterGroup">
                            <p:stCondLst>
                              <p:cond delay="1000"/>
                            </p:stCondLst>
                            <p:childTnLst>
                              <p:par>
                                <p:cTn id="174" presetID="23" presetClass="entr" presetSubtype="16" fill="hold" nodeType="afterEffect">
                                  <p:stCondLst>
                                    <p:cond delay="0"/>
                                  </p:stCondLst>
                                  <p:childTnLst>
                                    <p:set>
                                      <p:cBhvr>
                                        <p:cTn id="175" dur="1" fill="hold">
                                          <p:stCondLst>
                                            <p:cond delay="0"/>
                                          </p:stCondLst>
                                        </p:cTn>
                                        <p:tgtEl>
                                          <p:spTgt spid="138270"/>
                                        </p:tgtEl>
                                        <p:attrNameLst>
                                          <p:attrName>style.visibility</p:attrName>
                                        </p:attrNameLst>
                                      </p:cBhvr>
                                      <p:to>
                                        <p:strVal val="visible"/>
                                      </p:to>
                                    </p:set>
                                    <p:anim calcmode="lin" valueType="num">
                                      <p:cBhvr>
                                        <p:cTn id="176" dur="500" fill="hold"/>
                                        <p:tgtEl>
                                          <p:spTgt spid="138270"/>
                                        </p:tgtEl>
                                        <p:attrNameLst>
                                          <p:attrName>ppt_w</p:attrName>
                                        </p:attrNameLst>
                                      </p:cBhvr>
                                      <p:tavLst>
                                        <p:tav tm="0">
                                          <p:val>
                                            <p:fltVal val="0"/>
                                          </p:val>
                                        </p:tav>
                                        <p:tav tm="100000">
                                          <p:val>
                                            <p:strVal val="#ppt_w"/>
                                          </p:val>
                                        </p:tav>
                                      </p:tavLst>
                                    </p:anim>
                                    <p:anim calcmode="lin" valueType="num">
                                      <p:cBhvr>
                                        <p:cTn id="177" dur="500" fill="hold"/>
                                        <p:tgtEl>
                                          <p:spTgt spid="138270"/>
                                        </p:tgtEl>
                                        <p:attrNameLst>
                                          <p:attrName>ppt_h</p:attrName>
                                        </p:attrNameLst>
                                      </p:cBhvr>
                                      <p:tavLst>
                                        <p:tav tm="0">
                                          <p:val>
                                            <p:fltVal val="0"/>
                                          </p:val>
                                        </p:tav>
                                        <p:tav tm="100000">
                                          <p:val>
                                            <p:strVal val="#ppt_h"/>
                                          </p:val>
                                        </p:tav>
                                      </p:tavLst>
                                    </p:anim>
                                  </p:childTnLst>
                                </p:cTn>
                              </p:par>
                            </p:childTnLst>
                          </p:cTn>
                        </p:par>
                        <p:par>
                          <p:cTn id="178" fill="hold" nodeType="afterGroup">
                            <p:stCondLst>
                              <p:cond delay="1500"/>
                            </p:stCondLst>
                            <p:childTnLst>
                              <p:par>
                                <p:cTn id="179" presetID="23" presetClass="entr" presetSubtype="16" fill="hold" grpId="0" nodeType="afterEffect">
                                  <p:stCondLst>
                                    <p:cond delay="0"/>
                                  </p:stCondLst>
                                  <p:childTnLst>
                                    <p:set>
                                      <p:cBhvr>
                                        <p:cTn id="180" dur="1" fill="hold">
                                          <p:stCondLst>
                                            <p:cond delay="0"/>
                                          </p:stCondLst>
                                        </p:cTn>
                                        <p:tgtEl>
                                          <p:spTgt spid="138278"/>
                                        </p:tgtEl>
                                        <p:attrNameLst>
                                          <p:attrName>style.visibility</p:attrName>
                                        </p:attrNameLst>
                                      </p:cBhvr>
                                      <p:to>
                                        <p:strVal val="visible"/>
                                      </p:to>
                                    </p:set>
                                    <p:anim calcmode="lin" valueType="num">
                                      <p:cBhvr>
                                        <p:cTn id="181" dur="500" fill="hold"/>
                                        <p:tgtEl>
                                          <p:spTgt spid="138278"/>
                                        </p:tgtEl>
                                        <p:attrNameLst>
                                          <p:attrName>ppt_w</p:attrName>
                                        </p:attrNameLst>
                                      </p:cBhvr>
                                      <p:tavLst>
                                        <p:tav tm="0">
                                          <p:val>
                                            <p:fltVal val="0"/>
                                          </p:val>
                                        </p:tav>
                                        <p:tav tm="100000">
                                          <p:val>
                                            <p:strVal val="#ppt_w"/>
                                          </p:val>
                                        </p:tav>
                                      </p:tavLst>
                                    </p:anim>
                                    <p:anim calcmode="lin" valueType="num">
                                      <p:cBhvr>
                                        <p:cTn id="182" dur="500" fill="hold"/>
                                        <p:tgtEl>
                                          <p:spTgt spid="138278"/>
                                        </p:tgtEl>
                                        <p:attrNameLst>
                                          <p:attrName>ppt_h</p:attrName>
                                        </p:attrNameLst>
                                      </p:cBhvr>
                                      <p:tavLst>
                                        <p:tav tm="0">
                                          <p:val>
                                            <p:fltVal val="0"/>
                                          </p:val>
                                        </p:tav>
                                        <p:tav tm="100000">
                                          <p:val>
                                            <p:strVal val="#ppt_h"/>
                                          </p:val>
                                        </p:tav>
                                      </p:tavLst>
                                    </p:anim>
                                  </p:childTnLst>
                                </p:cTn>
                              </p:par>
                            </p:childTnLst>
                          </p:cTn>
                        </p:par>
                      </p:childTnLst>
                    </p:cTn>
                  </p:par>
                  <p:par>
                    <p:cTn id="183" fill="hold" nodeType="clickPar">
                      <p:stCondLst>
                        <p:cond delay="indefinite"/>
                      </p:stCondLst>
                      <p:childTnLst>
                        <p:par>
                          <p:cTn id="184" fill="hold" nodeType="withGroup">
                            <p:stCondLst>
                              <p:cond delay="0"/>
                            </p:stCondLst>
                            <p:childTnLst>
                              <p:par>
                                <p:cTn id="185" presetID="23" presetClass="entr" presetSubtype="16" fill="hold" nodeType="clickEffect">
                                  <p:stCondLst>
                                    <p:cond delay="0"/>
                                  </p:stCondLst>
                                  <p:childTnLst>
                                    <p:set>
                                      <p:cBhvr>
                                        <p:cTn id="186" dur="1" fill="hold">
                                          <p:stCondLst>
                                            <p:cond delay="0"/>
                                          </p:stCondLst>
                                        </p:cTn>
                                        <p:tgtEl>
                                          <p:spTgt spid="138271"/>
                                        </p:tgtEl>
                                        <p:attrNameLst>
                                          <p:attrName>style.visibility</p:attrName>
                                        </p:attrNameLst>
                                      </p:cBhvr>
                                      <p:to>
                                        <p:strVal val="visible"/>
                                      </p:to>
                                    </p:set>
                                    <p:anim calcmode="lin" valueType="num">
                                      <p:cBhvr>
                                        <p:cTn id="187" dur="500" fill="hold"/>
                                        <p:tgtEl>
                                          <p:spTgt spid="138271"/>
                                        </p:tgtEl>
                                        <p:attrNameLst>
                                          <p:attrName>ppt_w</p:attrName>
                                        </p:attrNameLst>
                                      </p:cBhvr>
                                      <p:tavLst>
                                        <p:tav tm="0">
                                          <p:val>
                                            <p:fltVal val="0"/>
                                          </p:val>
                                        </p:tav>
                                        <p:tav tm="100000">
                                          <p:val>
                                            <p:strVal val="#ppt_w"/>
                                          </p:val>
                                        </p:tav>
                                      </p:tavLst>
                                    </p:anim>
                                    <p:anim calcmode="lin" valueType="num">
                                      <p:cBhvr>
                                        <p:cTn id="188" dur="500" fill="hold"/>
                                        <p:tgtEl>
                                          <p:spTgt spid="138271"/>
                                        </p:tgtEl>
                                        <p:attrNameLst>
                                          <p:attrName>ppt_h</p:attrName>
                                        </p:attrNameLst>
                                      </p:cBhvr>
                                      <p:tavLst>
                                        <p:tav tm="0">
                                          <p:val>
                                            <p:fltVal val="0"/>
                                          </p:val>
                                        </p:tav>
                                        <p:tav tm="100000">
                                          <p:val>
                                            <p:strVal val="#ppt_h"/>
                                          </p:val>
                                        </p:tav>
                                      </p:tavLst>
                                    </p:anim>
                                  </p:childTnLst>
                                </p:cTn>
                              </p:par>
                            </p:childTnLst>
                          </p:cTn>
                        </p:par>
                        <p:par>
                          <p:cTn id="189" fill="hold" nodeType="afterGroup">
                            <p:stCondLst>
                              <p:cond delay="500"/>
                            </p:stCondLst>
                            <p:childTnLst>
                              <p:par>
                                <p:cTn id="190" presetID="23" presetClass="entr" presetSubtype="16" fill="hold" grpId="0" nodeType="afterEffect">
                                  <p:stCondLst>
                                    <p:cond delay="0"/>
                                  </p:stCondLst>
                                  <p:childTnLst>
                                    <p:set>
                                      <p:cBhvr>
                                        <p:cTn id="191" dur="1" fill="hold">
                                          <p:stCondLst>
                                            <p:cond delay="0"/>
                                          </p:stCondLst>
                                        </p:cTn>
                                        <p:tgtEl>
                                          <p:spTgt spid="138277"/>
                                        </p:tgtEl>
                                        <p:attrNameLst>
                                          <p:attrName>style.visibility</p:attrName>
                                        </p:attrNameLst>
                                      </p:cBhvr>
                                      <p:to>
                                        <p:strVal val="visible"/>
                                      </p:to>
                                    </p:set>
                                    <p:anim calcmode="lin" valueType="num">
                                      <p:cBhvr>
                                        <p:cTn id="192" dur="500" fill="hold"/>
                                        <p:tgtEl>
                                          <p:spTgt spid="138277"/>
                                        </p:tgtEl>
                                        <p:attrNameLst>
                                          <p:attrName>ppt_w</p:attrName>
                                        </p:attrNameLst>
                                      </p:cBhvr>
                                      <p:tavLst>
                                        <p:tav tm="0">
                                          <p:val>
                                            <p:fltVal val="0"/>
                                          </p:val>
                                        </p:tav>
                                        <p:tav tm="100000">
                                          <p:val>
                                            <p:strVal val="#ppt_w"/>
                                          </p:val>
                                        </p:tav>
                                      </p:tavLst>
                                    </p:anim>
                                    <p:anim calcmode="lin" valueType="num">
                                      <p:cBhvr>
                                        <p:cTn id="193" dur="500" fill="hold"/>
                                        <p:tgtEl>
                                          <p:spTgt spid="138277"/>
                                        </p:tgtEl>
                                        <p:attrNameLst>
                                          <p:attrName>ppt_h</p:attrName>
                                        </p:attrNameLst>
                                      </p:cBhvr>
                                      <p:tavLst>
                                        <p:tav tm="0">
                                          <p:val>
                                            <p:fltVal val="0"/>
                                          </p:val>
                                        </p:tav>
                                        <p:tav tm="100000">
                                          <p:val>
                                            <p:strVal val="#ppt_h"/>
                                          </p:val>
                                        </p:tav>
                                      </p:tavLst>
                                    </p:anim>
                                  </p:childTnLst>
                                </p:cTn>
                              </p:par>
                            </p:childTnLst>
                          </p:cTn>
                        </p:par>
                      </p:childTnLst>
                    </p:cTn>
                  </p:par>
                  <p:par>
                    <p:cTn id="194" fill="hold" nodeType="clickPar">
                      <p:stCondLst>
                        <p:cond delay="indefinite"/>
                      </p:stCondLst>
                      <p:childTnLst>
                        <p:par>
                          <p:cTn id="195" fill="hold" nodeType="withGroup">
                            <p:stCondLst>
                              <p:cond delay="0"/>
                            </p:stCondLst>
                            <p:childTnLst>
                              <p:par>
                                <p:cTn id="196" presetID="23" presetClass="entr" presetSubtype="16" fill="hold" nodeType="clickEffect">
                                  <p:stCondLst>
                                    <p:cond delay="0"/>
                                  </p:stCondLst>
                                  <p:childTnLst>
                                    <p:set>
                                      <p:cBhvr>
                                        <p:cTn id="197" dur="1" fill="hold">
                                          <p:stCondLst>
                                            <p:cond delay="0"/>
                                          </p:stCondLst>
                                        </p:cTn>
                                        <p:tgtEl>
                                          <p:spTgt spid="138272"/>
                                        </p:tgtEl>
                                        <p:attrNameLst>
                                          <p:attrName>style.visibility</p:attrName>
                                        </p:attrNameLst>
                                      </p:cBhvr>
                                      <p:to>
                                        <p:strVal val="visible"/>
                                      </p:to>
                                    </p:set>
                                    <p:anim calcmode="lin" valueType="num">
                                      <p:cBhvr>
                                        <p:cTn id="198" dur="500" fill="hold"/>
                                        <p:tgtEl>
                                          <p:spTgt spid="138272"/>
                                        </p:tgtEl>
                                        <p:attrNameLst>
                                          <p:attrName>ppt_w</p:attrName>
                                        </p:attrNameLst>
                                      </p:cBhvr>
                                      <p:tavLst>
                                        <p:tav tm="0">
                                          <p:val>
                                            <p:fltVal val="0"/>
                                          </p:val>
                                        </p:tav>
                                        <p:tav tm="100000">
                                          <p:val>
                                            <p:strVal val="#ppt_w"/>
                                          </p:val>
                                        </p:tav>
                                      </p:tavLst>
                                    </p:anim>
                                    <p:anim calcmode="lin" valueType="num">
                                      <p:cBhvr>
                                        <p:cTn id="199" dur="500" fill="hold"/>
                                        <p:tgtEl>
                                          <p:spTgt spid="138272"/>
                                        </p:tgtEl>
                                        <p:attrNameLst>
                                          <p:attrName>ppt_h</p:attrName>
                                        </p:attrNameLst>
                                      </p:cBhvr>
                                      <p:tavLst>
                                        <p:tav tm="0">
                                          <p:val>
                                            <p:fltVal val="0"/>
                                          </p:val>
                                        </p:tav>
                                        <p:tav tm="100000">
                                          <p:val>
                                            <p:strVal val="#ppt_h"/>
                                          </p:val>
                                        </p:tav>
                                      </p:tavLst>
                                    </p:anim>
                                  </p:childTnLst>
                                </p:cTn>
                              </p:par>
                            </p:childTnLst>
                          </p:cTn>
                        </p:par>
                        <p:par>
                          <p:cTn id="200" fill="hold" nodeType="afterGroup">
                            <p:stCondLst>
                              <p:cond delay="500"/>
                            </p:stCondLst>
                            <p:childTnLst>
                              <p:par>
                                <p:cTn id="201" presetID="23" presetClass="entr" presetSubtype="16" fill="hold" grpId="0" nodeType="afterEffect">
                                  <p:stCondLst>
                                    <p:cond delay="0"/>
                                  </p:stCondLst>
                                  <p:childTnLst>
                                    <p:set>
                                      <p:cBhvr>
                                        <p:cTn id="202" dur="1" fill="hold">
                                          <p:stCondLst>
                                            <p:cond delay="0"/>
                                          </p:stCondLst>
                                        </p:cTn>
                                        <p:tgtEl>
                                          <p:spTgt spid="138276"/>
                                        </p:tgtEl>
                                        <p:attrNameLst>
                                          <p:attrName>style.visibility</p:attrName>
                                        </p:attrNameLst>
                                      </p:cBhvr>
                                      <p:to>
                                        <p:strVal val="visible"/>
                                      </p:to>
                                    </p:set>
                                    <p:anim calcmode="lin" valueType="num">
                                      <p:cBhvr>
                                        <p:cTn id="203" dur="500" fill="hold"/>
                                        <p:tgtEl>
                                          <p:spTgt spid="138276"/>
                                        </p:tgtEl>
                                        <p:attrNameLst>
                                          <p:attrName>ppt_w</p:attrName>
                                        </p:attrNameLst>
                                      </p:cBhvr>
                                      <p:tavLst>
                                        <p:tav tm="0">
                                          <p:val>
                                            <p:fltVal val="0"/>
                                          </p:val>
                                        </p:tav>
                                        <p:tav tm="100000">
                                          <p:val>
                                            <p:strVal val="#ppt_w"/>
                                          </p:val>
                                        </p:tav>
                                      </p:tavLst>
                                    </p:anim>
                                    <p:anim calcmode="lin" valueType="num">
                                      <p:cBhvr>
                                        <p:cTn id="204" dur="500" fill="hold"/>
                                        <p:tgtEl>
                                          <p:spTgt spid="138276"/>
                                        </p:tgtEl>
                                        <p:attrNameLst>
                                          <p:attrName>ppt_h</p:attrName>
                                        </p:attrNameLst>
                                      </p:cBhvr>
                                      <p:tavLst>
                                        <p:tav tm="0">
                                          <p:val>
                                            <p:fltVal val="0"/>
                                          </p:val>
                                        </p:tav>
                                        <p:tav tm="100000">
                                          <p:val>
                                            <p:strVal val="#ppt_h"/>
                                          </p:val>
                                        </p:tav>
                                      </p:tavLst>
                                    </p:anim>
                                  </p:childTnLst>
                                </p:cTn>
                              </p:par>
                            </p:childTnLst>
                          </p:cTn>
                        </p:par>
                      </p:childTnLst>
                    </p:cTn>
                  </p:par>
                  <p:par>
                    <p:cTn id="205" fill="hold" nodeType="clickPar">
                      <p:stCondLst>
                        <p:cond delay="indefinite"/>
                      </p:stCondLst>
                      <p:childTnLst>
                        <p:par>
                          <p:cTn id="206" fill="hold" nodeType="withGroup">
                            <p:stCondLst>
                              <p:cond delay="0"/>
                            </p:stCondLst>
                            <p:childTnLst>
                              <p:par>
                                <p:cTn id="207" presetID="39" presetClass="entr" presetSubtype="0" accel="100000" fill="hold" nodeType="clickEffect">
                                  <p:stCondLst>
                                    <p:cond delay="0"/>
                                  </p:stCondLst>
                                  <p:childTnLst>
                                    <p:set>
                                      <p:cBhvr>
                                        <p:cTn id="208" dur="1" fill="hold">
                                          <p:stCondLst>
                                            <p:cond delay="0"/>
                                          </p:stCondLst>
                                        </p:cTn>
                                        <p:tgtEl>
                                          <p:spTgt spid="138273"/>
                                        </p:tgtEl>
                                        <p:attrNameLst>
                                          <p:attrName>style.visibility</p:attrName>
                                        </p:attrNameLst>
                                      </p:cBhvr>
                                      <p:to>
                                        <p:strVal val="visible"/>
                                      </p:to>
                                    </p:set>
                                    <p:anim calcmode="lin" valueType="num">
                                      <p:cBhvr>
                                        <p:cTn id="209" dur="500" fill="hold"/>
                                        <p:tgtEl>
                                          <p:spTgt spid="138273"/>
                                        </p:tgtEl>
                                        <p:attrNameLst>
                                          <p:attrName>ppt_h</p:attrName>
                                        </p:attrNameLst>
                                      </p:cBhvr>
                                      <p:tavLst>
                                        <p:tav tm="0">
                                          <p:val>
                                            <p:strVal val="#ppt_h/20"/>
                                          </p:val>
                                        </p:tav>
                                        <p:tav tm="50000">
                                          <p:val>
                                            <p:strVal val="#ppt_h/20"/>
                                          </p:val>
                                        </p:tav>
                                        <p:tav tm="100000">
                                          <p:val>
                                            <p:strVal val="#ppt_h"/>
                                          </p:val>
                                        </p:tav>
                                      </p:tavLst>
                                    </p:anim>
                                    <p:anim calcmode="lin" valueType="num">
                                      <p:cBhvr>
                                        <p:cTn id="210" dur="500" fill="hold"/>
                                        <p:tgtEl>
                                          <p:spTgt spid="138273"/>
                                        </p:tgtEl>
                                        <p:attrNameLst>
                                          <p:attrName>ppt_w</p:attrName>
                                        </p:attrNameLst>
                                      </p:cBhvr>
                                      <p:tavLst>
                                        <p:tav tm="0">
                                          <p:val>
                                            <p:strVal val="#ppt_w+.3"/>
                                          </p:val>
                                        </p:tav>
                                        <p:tav tm="50000">
                                          <p:val>
                                            <p:strVal val="#ppt_w+.3"/>
                                          </p:val>
                                        </p:tav>
                                        <p:tav tm="100000">
                                          <p:val>
                                            <p:strVal val="#ppt_w"/>
                                          </p:val>
                                        </p:tav>
                                      </p:tavLst>
                                    </p:anim>
                                    <p:anim calcmode="lin" valueType="num">
                                      <p:cBhvr>
                                        <p:cTn id="211" dur="500" fill="hold"/>
                                        <p:tgtEl>
                                          <p:spTgt spid="138273"/>
                                        </p:tgtEl>
                                        <p:attrNameLst>
                                          <p:attrName>ppt_x</p:attrName>
                                        </p:attrNameLst>
                                      </p:cBhvr>
                                      <p:tavLst>
                                        <p:tav tm="0">
                                          <p:val>
                                            <p:strVal val="#ppt_x-.3"/>
                                          </p:val>
                                        </p:tav>
                                        <p:tav tm="50000">
                                          <p:val>
                                            <p:strVal val="#ppt_x"/>
                                          </p:val>
                                        </p:tav>
                                        <p:tav tm="100000">
                                          <p:val>
                                            <p:strVal val="#ppt_x"/>
                                          </p:val>
                                        </p:tav>
                                      </p:tavLst>
                                    </p:anim>
                                    <p:anim calcmode="lin" valueType="num">
                                      <p:cBhvr>
                                        <p:cTn id="212" dur="500" fill="hold"/>
                                        <p:tgtEl>
                                          <p:spTgt spid="138273"/>
                                        </p:tgtEl>
                                        <p:attrNameLst>
                                          <p:attrName>ppt_y</p:attrName>
                                        </p:attrNameLst>
                                      </p:cBhvr>
                                      <p:tavLst>
                                        <p:tav tm="0">
                                          <p:val>
                                            <p:strVal val="#ppt_y"/>
                                          </p:val>
                                        </p:tav>
                                        <p:tav tm="100000">
                                          <p:val>
                                            <p:strVal val="#ppt_y"/>
                                          </p:val>
                                        </p:tav>
                                      </p:tavLst>
                                    </p:anim>
                                  </p:childTnLst>
                                </p:cTn>
                              </p:par>
                            </p:childTnLst>
                          </p:cTn>
                        </p:par>
                        <p:par>
                          <p:cTn id="213" fill="hold" nodeType="afterGroup">
                            <p:stCondLst>
                              <p:cond delay="500"/>
                            </p:stCondLst>
                            <p:childTnLst>
                              <p:par>
                                <p:cTn id="214" presetID="39" presetClass="entr" presetSubtype="0" accel="100000" fill="hold" nodeType="afterEffect">
                                  <p:stCondLst>
                                    <p:cond delay="0"/>
                                  </p:stCondLst>
                                  <p:childTnLst>
                                    <p:set>
                                      <p:cBhvr>
                                        <p:cTn id="215" dur="1" fill="hold">
                                          <p:stCondLst>
                                            <p:cond delay="0"/>
                                          </p:stCondLst>
                                        </p:cTn>
                                        <p:tgtEl>
                                          <p:spTgt spid="138274"/>
                                        </p:tgtEl>
                                        <p:attrNameLst>
                                          <p:attrName>style.visibility</p:attrName>
                                        </p:attrNameLst>
                                      </p:cBhvr>
                                      <p:to>
                                        <p:strVal val="visible"/>
                                      </p:to>
                                    </p:set>
                                    <p:anim calcmode="lin" valueType="num">
                                      <p:cBhvr>
                                        <p:cTn id="216" dur="500" fill="hold"/>
                                        <p:tgtEl>
                                          <p:spTgt spid="138274"/>
                                        </p:tgtEl>
                                        <p:attrNameLst>
                                          <p:attrName>ppt_h</p:attrName>
                                        </p:attrNameLst>
                                      </p:cBhvr>
                                      <p:tavLst>
                                        <p:tav tm="0">
                                          <p:val>
                                            <p:strVal val="#ppt_h/20"/>
                                          </p:val>
                                        </p:tav>
                                        <p:tav tm="50000">
                                          <p:val>
                                            <p:strVal val="#ppt_h/20"/>
                                          </p:val>
                                        </p:tav>
                                        <p:tav tm="100000">
                                          <p:val>
                                            <p:strVal val="#ppt_h"/>
                                          </p:val>
                                        </p:tav>
                                      </p:tavLst>
                                    </p:anim>
                                    <p:anim calcmode="lin" valueType="num">
                                      <p:cBhvr>
                                        <p:cTn id="217" dur="500" fill="hold"/>
                                        <p:tgtEl>
                                          <p:spTgt spid="138274"/>
                                        </p:tgtEl>
                                        <p:attrNameLst>
                                          <p:attrName>ppt_w</p:attrName>
                                        </p:attrNameLst>
                                      </p:cBhvr>
                                      <p:tavLst>
                                        <p:tav tm="0">
                                          <p:val>
                                            <p:strVal val="#ppt_w+.3"/>
                                          </p:val>
                                        </p:tav>
                                        <p:tav tm="50000">
                                          <p:val>
                                            <p:strVal val="#ppt_w+.3"/>
                                          </p:val>
                                        </p:tav>
                                        <p:tav tm="100000">
                                          <p:val>
                                            <p:strVal val="#ppt_w"/>
                                          </p:val>
                                        </p:tav>
                                      </p:tavLst>
                                    </p:anim>
                                    <p:anim calcmode="lin" valueType="num">
                                      <p:cBhvr>
                                        <p:cTn id="218" dur="500" fill="hold"/>
                                        <p:tgtEl>
                                          <p:spTgt spid="138274"/>
                                        </p:tgtEl>
                                        <p:attrNameLst>
                                          <p:attrName>ppt_x</p:attrName>
                                        </p:attrNameLst>
                                      </p:cBhvr>
                                      <p:tavLst>
                                        <p:tav tm="0">
                                          <p:val>
                                            <p:strVal val="#ppt_x-.3"/>
                                          </p:val>
                                        </p:tav>
                                        <p:tav tm="50000">
                                          <p:val>
                                            <p:strVal val="#ppt_x"/>
                                          </p:val>
                                        </p:tav>
                                        <p:tav tm="100000">
                                          <p:val>
                                            <p:strVal val="#ppt_x"/>
                                          </p:val>
                                        </p:tav>
                                      </p:tavLst>
                                    </p:anim>
                                    <p:anim calcmode="lin" valueType="num">
                                      <p:cBhvr>
                                        <p:cTn id="219" dur="500" fill="hold"/>
                                        <p:tgtEl>
                                          <p:spTgt spid="138274"/>
                                        </p:tgtEl>
                                        <p:attrNameLst>
                                          <p:attrName>ppt_y</p:attrName>
                                        </p:attrNameLst>
                                      </p:cBhvr>
                                      <p:tavLst>
                                        <p:tav tm="0">
                                          <p:val>
                                            <p:strVal val="#ppt_y"/>
                                          </p:val>
                                        </p:tav>
                                        <p:tav tm="100000">
                                          <p:val>
                                            <p:strVal val="#ppt_y"/>
                                          </p:val>
                                        </p:tav>
                                      </p:tavLst>
                                    </p:anim>
                                  </p:childTnLst>
                                </p:cTn>
                              </p:par>
                            </p:childTnLst>
                          </p:cTn>
                        </p:par>
                        <p:par>
                          <p:cTn id="220" fill="hold" nodeType="afterGroup">
                            <p:stCondLst>
                              <p:cond delay="1000"/>
                            </p:stCondLst>
                            <p:childTnLst>
                              <p:par>
                                <p:cTn id="221" presetID="23" presetClass="entr" presetSubtype="16" fill="hold" grpId="0" nodeType="afterEffect">
                                  <p:stCondLst>
                                    <p:cond delay="0"/>
                                  </p:stCondLst>
                                  <p:childTnLst>
                                    <p:set>
                                      <p:cBhvr>
                                        <p:cTn id="222" dur="1" fill="hold">
                                          <p:stCondLst>
                                            <p:cond delay="0"/>
                                          </p:stCondLst>
                                        </p:cTn>
                                        <p:tgtEl>
                                          <p:spTgt spid="138282"/>
                                        </p:tgtEl>
                                        <p:attrNameLst>
                                          <p:attrName>style.visibility</p:attrName>
                                        </p:attrNameLst>
                                      </p:cBhvr>
                                      <p:to>
                                        <p:strVal val="visible"/>
                                      </p:to>
                                    </p:set>
                                    <p:anim calcmode="lin" valueType="num">
                                      <p:cBhvr>
                                        <p:cTn id="223" dur="500" fill="hold"/>
                                        <p:tgtEl>
                                          <p:spTgt spid="138282"/>
                                        </p:tgtEl>
                                        <p:attrNameLst>
                                          <p:attrName>ppt_w</p:attrName>
                                        </p:attrNameLst>
                                      </p:cBhvr>
                                      <p:tavLst>
                                        <p:tav tm="0">
                                          <p:val>
                                            <p:fltVal val="0"/>
                                          </p:val>
                                        </p:tav>
                                        <p:tav tm="100000">
                                          <p:val>
                                            <p:strVal val="#ppt_w"/>
                                          </p:val>
                                        </p:tav>
                                      </p:tavLst>
                                    </p:anim>
                                    <p:anim calcmode="lin" valueType="num">
                                      <p:cBhvr>
                                        <p:cTn id="224" dur="500" fill="hold"/>
                                        <p:tgtEl>
                                          <p:spTgt spid="138282"/>
                                        </p:tgtEl>
                                        <p:attrNameLst>
                                          <p:attrName>ppt_h</p:attrName>
                                        </p:attrNameLst>
                                      </p:cBhvr>
                                      <p:tavLst>
                                        <p:tav tm="0">
                                          <p:val>
                                            <p:fltVal val="0"/>
                                          </p:val>
                                        </p:tav>
                                        <p:tav tm="100000">
                                          <p:val>
                                            <p:strVal val="#ppt_h"/>
                                          </p:val>
                                        </p:tav>
                                      </p:tavLst>
                                    </p:anim>
                                  </p:childTnLst>
                                </p:cTn>
                              </p:par>
                            </p:childTnLst>
                          </p:cTn>
                        </p:par>
                      </p:childTnLst>
                    </p:cTn>
                  </p:par>
                  <p:par>
                    <p:cTn id="225" fill="hold" nodeType="clickPar">
                      <p:stCondLst>
                        <p:cond delay="indefinite"/>
                      </p:stCondLst>
                      <p:childTnLst>
                        <p:par>
                          <p:cTn id="226" fill="hold" nodeType="withGroup">
                            <p:stCondLst>
                              <p:cond delay="0"/>
                            </p:stCondLst>
                            <p:childTnLst>
                              <p:par>
                                <p:cTn id="227" presetID="3" presetClass="entr" presetSubtype="10" fill="hold" nodeType="clickEffect">
                                  <p:stCondLst>
                                    <p:cond delay="0"/>
                                  </p:stCondLst>
                                  <p:childTnLst>
                                    <p:set>
                                      <p:cBhvr>
                                        <p:cTn id="228" dur="1" fill="hold">
                                          <p:stCondLst>
                                            <p:cond delay="0"/>
                                          </p:stCondLst>
                                        </p:cTn>
                                        <p:tgtEl>
                                          <p:spTgt spid="138275"/>
                                        </p:tgtEl>
                                        <p:attrNameLst>
                                          <p:attrName>style.visibility</p:attrName>
                                        </p:attrNameLst>
                                      </p:cBhvr>
                                      <p:to>
                                        <p:strVal val="visible"/>
                                      </p:to>
                                    </p:set>
                                    <p:animEffect transition="in" filter="blinds(horizontal)">
                                      <p:cBhvr>
                                        <p:cTn id="229" dur="500"/>
                                        <p:tgtEl>
                                          <p:spTgt spid="138275"/>
                                        </p:tgtEl>
                                      </p:cBhvr>
                                    </p:animEffect>
                                  </p:childTnLst>
                                </p:cTn>
                              </p:par>
                            </p:childTnLst>
                          </p:cTn>
                        </p:par>
                        <p:par>
                          <p:cTn id="230" fill="hold" nodeType="afterGroup">
                            <p:stCondLst>
                              <p:cond delay="500"/>
                            </p:stCondLst>
                            <p:childTnLst>
                              <p:par>
                                <p:cTn id="231" presetID="23" presetClass="entr" presetSubtype="16" fill="hold" grpId="0" nodeType="afterEffect">
                                  <p:stCondLst>
                                    <p:cond delay="0"/>
                                  </p:stCondLst>
                                  <p:childTnLst>
                                    <p:set>
                                      <p:cBhvr>
                                        <p:cTn id="232" dur="1" fill="hold">
                                          <p:stCondLst>
                                            <p:cond delay="0"/>
                                          </p:stCondLst>
                                        </p:cTn>
                                        <p:tgtEl>
                                          <p:spTgt spid="138256"/>
                                        </p:tgtEl>
                                        <p:attrNameLst>
                                          <p:attrName>style.visibility</p:attrName>
                                        </p:attrNameLst>
                                      </p:cBhvr>
                                      <p:to>
                                        <p:strVal val="visible"/>
                                      </p:to>
                                    </p:set>
                                    <p:anim calcmode="lin" valueType="num">
                                      <p:cBhvr>
                                        <p:cTn id="233" dur="500" fill="hold"/>
                                        <p:tgtEl>
                                          <p:spTgt spid="138256"/>
                                        </p:tgtEl>
                                        <p:attrNameLst>
                                          <p:attrName>ppt_w</p:attrName>
                                        </p:attrNameLst>
                                      </p:cBhvr>
                                      <p:tavLst>
                                        <p:tav tm="0">
                                          <p:val>
                                            <p:fltVal val="0"/>
                                          </p:val>
                                        </p:tav>
                                        <p:tav tm="100000">
                                          <p:val>
                                            <p:strVal val="#ppt_w"/>
                                          </p:val>
                                        </p:tav>
                                      </p:tavLst>
                                    </p:anim>
                                    <p:anim calcmode="lin" valueType="num">
                                      <p:cBhvr>
                                        <p:cTn id="234" dur="500" fill="hold"/>
                                        <p:tgtEl>
                                          <p:spTgt spid="13825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2" grpId="0"/>
      <p:bldP spid="138248" grpId="0"/>
      <p:bldP spid="138250" grpId="0"/>
      <p:bldP spid="138251" grpId="0"/>
      <p:bldP spid="138252" grpId="0"/>
      <p:bldP spid="138253" grpId="0"/>
      <p:bldP spid="138254" grpId="0"/>
      <p:bldP spid="138256" grpId="0"/>
      <p:bldP spid="138262" grpId="0"/>
      <p:bldP spid="138263" grpId="0"/>
      <p:bldP spid="138264" grpId="0"/>
      <p:bldP spid="138265" grpId="0"/>
      <p:bldP spid="138268" grpId="0"/>
      <p:bldP spid="138276" grpId="0"/>
      <p:bldP spid="138277" grpId="0"/>
      <p:bldP spid="138278" grpId="0"/>
      <p:bldP spid="138279" grpId="0"/>
      <p:bldP spid="138280" grpId="0"/>
      <p:bldP spid="138281" grpId="0"/>
      <p:bldP spid="13828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07504" y="665361"/>
                <a:ext cx="8640960" cy="4388842"/>
              </a:xfrm>
              <a:prstGeom prst="rect">
                <a:avLst/>
              </a:prstGeom>
            </p:spPr>
            <p:txBody>
              <a:bodyPr>
                <a:noAutofit/>
              </a:bodyPr>
              <a:lstStyle/>
              <a:p>
                <a:pPr lvl="0" algn="just">
                  <a:spcBef>
                    <a:spcPts val="0"/>
                  </a:spcBef>
                  <a:spcAft>
                    <a:spcPts val="600"/>
                  </a:spcAft>
                  <a:buClr>
                    <a:schemeClr val="tx1"/>
                  </a:buClr>
                  <a:buSzPct val="120000"/>
                </a:pPr>
                <a:r>
                  <a:rPr lang="cs-CZ" sz="2000" dirty="0" smtClean="0">
                    <a:solidFill>
                      <a:srgbClr val="000000"/>
                    </a:solidFill>
                  </a:rPr>
                  <a:t>Vycházíme z podmínky rovnováhy v ekonomice: </a:t>
                </a:r>
                <a:r>
                  <a:rPr lang="cs-CZ" sz="2000" b="1" dirty="0" smtClean="0">
                    <a:solidFill>
                      <a:srgbClr val="307871"/>
                    </a:solidFill>
                  </a:rPr>
                  <a:t>AD </a:t>
                </a:r>
                <a:r>
                  <a:rPr lang="cs-CZ" sz="2000" b="1" dirty="0">
                    <a:solidFill>
                      <a:srgbClr val="307871"/>
                    </a:solidFill>
                  </a:rPr>
                  <a:t>= </a:t>
                </a:r>
                <a:r>
                  <a:rPr lang="cs-CZ" sz="2000" b="1" dirty="0" smtClean="0">
                    <a:solidFill>
                      <a:srgbClr val="307871"/>
                    </a:solidFill>
                  </a:rPr>
                  <a:t>Y, </a:t>
                </a:r>
                <a:r>
                  <a:rPr lang="cs-CZ" sz="1600" dirty="0" smtClean="0">
                    <a:solidFill>
                      <a:srgbClr val="000000"/>
                    </a:solidFill>
                  </a:rPr>
                  <a:t>potom</a:t>
                </a:r>
              </a:p>
              <a:p>
                <a:pPr marL="0" lvl="0" indent="0" algn="ctr">
                  <a:spcBef>
                    <a:spcPts val="0"/>
                  </a:spcBef>
                  <a:spcAft>
                    <a:spcPts val="600"/>
                  </a:spcAft>
                  <a:buClr>
                    <a:srgbClr val="307871"/>
                  </a:buClr>
                  <a:buSzPct val="120000"/>
                  <a:buNone/>
                </a:pPr>
                <a:r>
                  <a:rPr lang="cs-CZ" sz="2000" b="1" dirty="0" smtClean="0">
                    <a:solidFill>
                      <a:srgbClr val="307871"/>
                    </a:solidFill>
                  </a:rPr>
                  <a:t>AD=A</a:t>
                </a:r>
                <a:r>
                  <a:rPr lang="cs-CZ" sz="2000" b="1" dirty="0">
                    <a:solidFill>
                      <a:srgbClr val="307871"/>
                    </a:solidFill>
                  </a:rPr>
                  <a:t>+ c*(1 - t)*</a:t>
                </a:r>
                <a:r>
                  <a:rPr lang="cs-CZ" sz="2000" b="1" dirty="0" smtClean="0">
                    <a:solidFill>
                      <a:srgbClr val="307871"/>
                    </a:solidFill>
                  </a:rPr>
                  <a:t>Y</a:t>
                </a:r>
              </a:p>
              <a:p>
                <a:pPr marL="0" lvl="0" indent="0" algn="ctr">
                  <a:spcBef>
                    <a:spcPts val="0"/>
                  </a:spcBef>
                  <a:spcAft>
                    <a:spcPts val="600"/>
                  </a:spcAft>
                  <a:buClr>
                    <a:srgbClr val="307871"/>
                  </a:buClr>
                  <a:buSzPct val="120000"/>
                  <a:buNone/>
                </a:pPr>
                <a:r>
                  <a:rPr lang="cs-CZ" sz="2000" b="1" dirty="0">
                    <a:solidFill>
                      <a:srgbClr val="307871"/>
                    </a:solidFill>
                  </a:rPr>
                  <a:t>Y = </a:t>
                </a:r>
                <a:r>
                  <a:rPr lang="cs-CZ" sz="2000" b="1" dirty="0" smtClean="0">
                    <a:solidFill>
                      <a:srgbClr val="307871"/>
                    </a:solidFill>
                  </a:rPr>
                  <a:t>c(1-t)Y+A</a:t>
                </a:r>
                <a:endParaRPr lang="cs-CZ" sz="2000" b="1" dirty="0">
                  <a:solidFill>
                    <a:srgbClr val="307871"/>
                  </a:solidFill>
                </a:endParaRPr>
              </a:p>
              <a:p>
                <a:pPr marL="0" lvl="0" indent="0" algn="ctr">
                  <a:spcBef>
                    <a:spcPts val="0"/>
                  </a:spcBef>
                  <a:spcAft>
                    <a:spcPts val="600"/>
                  </a:spcAft>
                  <a:buClr>
                    <a:srgbClr val="307871"/>
                  </a:buClr>
                  <a:buSzPct val="120000"/>
                  <a:buNone/>
                </a:pPr>
                <a:r>
                  <a:rPr lang="cs-CZ" sz="2000" b="1" dirty="0" smtClean="0">
                    <a:solidFill>
                      <a:srgbClr val="307871"/>
                    </a:solidFill>
                  </a:rPr>
                  <a:t>Y – c*(1-t)*Y </a:t>
                </a:r>
                <a:r>
                  <a:rPr lang="cs-CZ" sz="2000" b="1" dirty="0">
                    <a:solidFill>
                      <a:srgbClr val="307871"/>
                    </a:solidFill>
                  </a:rPr>
                  <a:t>= </a:t>
                </a:r>
                <a:r>
                  <a:rPr lang="cs-CZ" sz="2000" b="1" dirty="0" smtClean="0">
                    <a:solidFill>
                      <a:srgbClr val="307871"/>
                    </a:solidFill>
                  </a:rPr>
                  <a:t>A</a:t>
                </a:r>
              </a:p>
              <a:p>
                <a:pPr marL="0" lvl="0" indent="0" algn="ctr">
                  <a:spcBef>
                    <a:spcPts val="0"/>
                  </a:spcBef>
                  <a:spcAft>
                    <a:spcPts val="600"/>
                  </a:spcAft>
                  <a:buClr>
                    <a:srgbClr val="307871"/>
                  </a:buClr>
                  <a:buSzPct val="120000"/>
                  <a:buNone/>
                </a:pPr>
                <a:r>
                  <a:rPr lang="cs-CZ" sz="2000" b="1" dirty="0">
                    <a:solidFill>
                      <a:srgbClr val="307871"/>
                    </a:solidFill>
                  </a:rPr>
                  <a:t>Y = </a:t>
                </a:r>
                <a14:m>
                  <m:oMath xmlns:m="http://schemas.openxmlformats.org/officeDocument/2006/math">
                    <m:f>
                      <m:fPr>
                        <m:ctrlPr>
                          <a:rPr lang="cs-CZ" sz="2000" b="1" i="1">
                            <a:solidFill>
                              <a:srgbClr val="307871"/>
                            </a:solidFill>
                            <a:latin typeface="Cambria Math" panose="02040503050406030204" pitchFamily="18" charset="0"/>
                          </a:rPr>
                        </m:ctrlPr>
                      </m:fPr>
                      <m:num>
                        <m:r>
                          <a:rPr lang="cs-CZ" sz="2000" b="1">
                            <a:solidFill>
                              <a:srgbClr val="307871"/>
                            </a:solidFill>
                            <a:latin typeface="Cambria Math" panose="02040503050406030204" pitchFamily="18" charset="0"/>
                          </a:rPr>
                          <m:t>𝟏</m:t>
                        </m:r>
                      </m:num>
                      <m:den>
                        <m:r>
                          <a:rPr lang="cs-CZ" sz="2000" b="1">
                            <a:solidFill>
                              <a:srgbClr val="307871"/>
                            </a:solidFill>
                            <a:latin typeface="Cambria Math" panose="02040503050406030204" pitchFamily="18" charset="0"/>
                          </a:rPr>
                          <m:t>𝟏</m:t>
                        </m:r>
                        <m:r>
                          <a:rPr lang="cs-CZ" sz="2000" b="1">
                            <a:solidFill>
                              <a:srgbClr val="307871"/>
                            </a:solidFill>
                            <a:latin typeface="Cambria Math" panose="02040503050406030204" pitchFamily="18" charset="0"/>
                          </a:rPr>
                          <m:t>−</m:t>
                        </m:r>
                        <m:r>
                          <a:rPr lang="cs-CZ" sz="2000" b="1">
                            <a:solidFill>
                              <a:srgbClr val="307871"/>
                            </a:solidFill>
                            <a:latin typeface="Cambria Math" panose="02040503050406030204" pitchFamily="18" charset="0"/>
                          </a:rPr>
                          <m:t>𝒄</m:t>
                        </m:r>
                        <m:r>
                          <a:rPr lang="cs-CZ" sz="2000" b="1">
                            <a:solidFill>
                              <a:srgbClr val="307871"/>
                            </a:solidFill>
                            <a:latin typeface="Cambria Math" panose="02040503050406030204" pitchFamily="18" charset="0"/>
                          </a:rPr>
                          <m:t> ∗(</m:t>
                        </m:r>
                        <m:r>
                          <a:rPr lang="cs-CZ" sz="2000" b="1">
                            <a:solidFill>
                              <a:srgbClr val="307871"/>
                            </a:solidFill>
                            <a:latin typeface="Cambria Math" panose="02040503050406030204" pitchFamily="18" charset="0"/>
                          </a:rPr>
                          <m:t>𝟏</m:t>
                        </m:r>
                        <m:r>
                          <a:rPr lang="cs-CZ" sz="2000" b="1">
                            <a:solidFill>
                              <a:srgbClr val="307871"/>
                            </a:solidFill>
                            <a:latin typeface="Cambria Math" panose="02040503050406030204" pitchFamily="18" charset="0"/>
                          </a:rPr>
                          <m:t>−</m:t>
                        </m:r>
                        <m:r>
                          <a:rPr lang="cs-CZ" sz="2000" b="1">
                            <a:solidFill>
                              <a:srgbClr val="307871"/>
                            </a:solidFill>
                            <a:latin typeface="Cambria Math" panose="02040503050406030204" pitchFamily="18" charset="0"/>
                          </a:rPr>
                          <m:t>𝒕</m:t>
                        </m:r>
                        <m:r>
                          <a:rPr lang="cs-CZ" sz="2000" b="1">
                            <a:solidFill>
                              <a:srgbClr val="307871"/>
                            </a:solidFill>
                            <a:latin typeface="Cambria Math" panose="02040503050406030204" pitchFamily="18" charset="0"/>
                          </a:rPr>
                          <m:t>)</m:t>
                        </m:r>
                      </m:den>
                    </m:f>
                    <m:r>
                      <a:rPr lang="cs-CZ" sz="2000" b="1">
                        <a:solidFill>
                          <a:srgbClr val="307871"/>
                        </a:solidFill>
                        <a:latin typeface="Cambria Math" panose="02040503050406030204" pitchFamily="18" charset="0"/>
                      </a:rPr>
                      <m:t>∗</m:t>
                    </m:r>
                    <m:r>
                      <a:rPr lang="cs-CZ" sz="2000" b="1" i="0">
                        <a:solidFill>
                          <a:srgbClr val="307871"/>
                        </a:solidFill>
                        <a:latin typeface="Cambria Math" panose="02040503050406030204" pitchFamily="18" charset="0"/>
                      </a:rPr>
                      <m:t>𝐀</m:t>
                    </m:r>
                  </m:oMath>
                </a14:m>
                <a:endParaRPr lang="es-ES" sz="2000" b="1" dirty="0">
                  <a:solidFill>
                    <a:srgbClr val="307871"/>
                  </a:solidFill>
                </a:endParaRPr>
              </a:p>
              <a:p>
                <a:pPr algn="just">
                  <a:spcBef>
                    <a:spcPts val="1200"/>
                  </a:spcBef>
                  <a:spcAft>
                    <a:spcPts val="600"/>
                  </a:spcAft>
                  <a:buClr>
                    <a:schemeClr val="tx1"/>
                  </a:buClr>
                  <a:buSzPct val="120000"/>
                </a:pPr>
                <a:r>
                  <a:rPr lang="cs-CZ" sz="2000" dirty="0" smtClean="0">
                    <a:solidFill>
                      <a:srgbClr val="000000"/>
                    </a:solidFill>
                  </a:rPr>
                  <a:t>POZOR</a:t>
                </a:r>
                <a:r>
                  <a:rPr lang="cs-CZ" sz="2000" dirty="0">
                    <a:solidFill>
                      <a:srgbClr val="000000"/>
                    </a:solidFill>
                  </a:rPr>
                  <a:t>!!! Investice nejsou autonomní proměnnou jako tomu bylo v případě modelu </a:t>
                </a:r>
                <a:r>
                  <a:rPr lang="cs-CZ" sz="2000" dirty="0" smtClean="0">
                    <a:solidFill>
                      <a:srgbClr val="000000"/>
                    </a:solidFill>
                  </a:rPr>
                  <a:t>důchod-výdaje, ale (I </a:t>
                </a:r>
                <a:r>
                  <a:rPr lang="cs-CZ" sz="2000" dirty="0">
                    <a:solidFill>
                      <a:srgbClr val="000000"/>
                    </a:solidFill>
                  </a:rPr>
                  <a:t>= </a:t>
                </a:r>
                <a:r>
                  <a:rPr lang="cs-CZ" sz="2000" dirty="0" smtClean="0">
                    <a:solidFill>
                      <a:srgbClr val="000000"/>
                    </a:solidFill>
                  </a:rPr>
                  <a:t>I</a:t>
                </a:r>
                <a:r>
                  <a:rPr lang="cs-CZ" sz="2000" baseline="-25000" dirty="0" smtClean="0">
                    <a:solidFill>
                      <a:srgbClr val="000000"/>
                    </a:solidFill>
                  </a:rPr>
                  <a:t>A</a:t>
                </a:r>
                <a:r>
                  <a:rPr lang="cs-CZ" sz="2000" dirty="0" smtClean="0">
                    <a:solidFill>
                      <a:srgbClr val="000000"/>
                    </a:solidFill>
                  </a:rPr>
                  <a:t>- </a:t>
                </a:r>
                <a:r>
                  <a:rPr lang="cs-CZ" sz="2000" dirty="0" err="1">
                    <a:solidFill>
                      <a:srgbClr val="000000"/>
                    </a:solidFill>
                  </a:rPr>
                  <a:t>bi</a:t>
                </a:r>
                <a:r>
                  <a:rPr lang="cs-CZ" sz="2000" dirty="0">
                    <a:solidFill>
                      <a:srgbClr val="000000"/>
                    </a:solidFill>
                  </a:rPr>
                  <a:t>). </a:t>
                </a:r>
                <a:r>
                  <a:rPr lang="cs-CZ" sz="2000" dirty="0" smtClean="0">
                    <a:solidFill>
                      <a:srgbClr val="000000"/>
                    </a:solidFill>
                  </a:rPr>
                  <a:t>Potom </a:t>
                </a:r>
                <a:r>
                  <a:rPr lang="cs-CZ" sz="2000" dirty="0">
                    <a:solidFill>
                      <a:srgbClr val="000000"/>
                    </a:solidFill>
                  </a:rPr>
                  <a:t>rovnice rovnovážného důchodu v </a:t>
                </a:r>
                <a:r>
                  <a:rPr lang="cs-CZ" sz="2000" dirty="0" smtClean="0">
                    <a:solidFill>
                      <a:srgbClr val="000000"/>
                    </a:solidFill>
                  </a:rPr>
                  <a:t>modelu IS-LM bude </a:t>
                </a:r>
                <a:r>
                  <a:rPr lang="cs-CZ" sz="2000" dirty="0">
                    <a:solidFill>
                      <a:srgbClr val="000000"/>
                    </a:solidFill>
                  </a:rPr>
                  <a:t>mít za této podmínky následující tvar: </a:t>
                </a:r>
                <a:endParaRPr lang="cs-CZ" sz="2000" dirty="0" smtClean="0">
                  <a:solidFill>
                    <a:srgbClr val="000000"/>
                  </a:solidFill>
                </a:endParaRPr>
              </a:p>
              <a:p>
                <a:pPr marL="0" indent="0" algn="ctr">
                  <a:spcBef>
                    <a:spcPts val="1200"/>
                  </a:spcBef>
                  <a:spcAft>
                    <a:spcPts val="600"/>
                  </a:spcAft>
                  <a:buClr>
                    <a:schemeClr val="tx1"/>
                  </a:buClr>
                  <a:buSzPct val="120000"/>
                  <a:buNone/>
                </a:pPr>
                <a:r>
                  <a:rPr lang="cs-CZ" sz="2000" b="1" dirty="0" smtClean="0"/>
                  <a:t>Y </a:t>
                </a:r>
                <a:r>
                  <a:rPr lang="cs-CZ" sz="2000" b="1" dirty="0"/>
                  <a:t>= </a:t>
                </a:r>
                <a:r>
                  <a:rPr lang="el-GR" sz="2000" b="1" dirty="0"/>
                  <a:t>α</a:t>
                </a:r>
                <a:r>
                  <a:rPr lang="cs-CZ" sz="2000" b="1" baseline="-25000" dirty="0" smtClean="0"/>
                  <a:t>G</a:t>
                </a:r>
                <a:r>
                  <a:rPr lang="cs-CZ" sz="2000" b="1" dirty="0" smtClean="0"/>
                  <a:t>(A-</a:t>
                </a:r>
                <a:r>
                  <a:rPr lang="cs-CZ" sz="2000" b="1" dirty="0" err="1" smtClean="0"/>
                  <a:t>bi</a:t>
                </a:r>
                <a:r>
                  <a:rPr lang="cs-CZ" sz="2000" b="1" dirty="0" smtClean="0"/>
                  <a:t>)</a:t>
                </a:r>
              </a:p>
              <a:p>
                <a:pPr marL="0" indent="0" algn="just">
                  <a:spcBef>
                    <a:spcPts val="1200"/>
                  </a:spcBef>
                  <a:spcAft>
                    <a:spcPts val="600"/>
                  </a:spcAft>
                  <a:buClr>
                    <a:schemeClr val="tx1"/>
                  </a:buClr>
                  <a:buSzPct val="120000"/>
                  <a:buNone/>
                </a:pPr>
                <a:endParaRPr lang="cs-CZ" sz="2000" b="1" dirty="0"/>
              </a:p>
              <a:p>
                <a:pPr algn="just">
                  <a:spcBef>
                    <a:spcPts val="1200"/>
                  </a:spcBef>
                  <a:spcAft>
                    <a:spcPts val="600"/>
                  </a:spcAft>
                  <a:buClr>
                    <a:schemeClr val="tx1"/>
                  </a:buClr>
                  <a:buSzPct val="120000"/>
                </a:pPr>
                <a:endParaRPr lang="cs-CZ" sz="2000" dirty="0">
                  <a:solidFill>
                    <a:srgbClr val="000000"/>
                  </a:solidFill>
                </a:endParaRPr>
              </a:p>
              <a:p>
                <a:pPr marL="0" lvl="0" indent="0" algn="ctr">
                  <a:spcBef>
                    <a:spcPts val="0"/>
                  </a:spcBef>
                  <a:spcAft>
                    <a:spcPts val="1200"/>
                  </a:spcAft>
                  <a:buClr>
                    <a:srgbClr val="307871"/>
                  </a:buClr>
                  <a:buSzPct val="120000"/>
                  <a:buNone/>
                </a:pPr>
                <a:endParaRPr lang="cs-CZ" sz="2000" b="1" dirty="0">
                  <a:solidFill>
                    <a:srgbClr val="307871"/>
                  </a:solidFill>
                </a:endParaRPr>
              </a:p>
              <a:p>
                <a:pPr marL="0" lvl="0" indent="0" algn="ctr">
                  <a:spcBef>
                    <a:spcPts val="0"/>
                  </a:spcBef>
                  <a:spcAft>
                    <a:spcPts val="1200"/>
                  </a:spcAft>
                  <a:buClr>
                    <a:srgbClr val="307871"/>
                  </a:buClr>
                  <a:buSzPct val="120000"/>
                  <a:buNone/>
                </a:pPr>
                <a:endParaRPr lang="cs-CZ" sz="2000" b="1" dirty="0">
                  <a:solidFill>
                    <a:srgbClr val="307871"/>
                  </a:solidFill>
                </a:endParaRPr>
              </a:p>
              <a:p>
                <a:pPr marL="0" lvl="0" indent="0" algn="ctr">
                  <a:spcBef>
                    <a:spcPts val="0"/>
                  </a:spcBef>
                  <a:spcAft>
                    <a:spcPts val="1200"/>
                  </a:spcAft>
                  <a:buClr>
                    <a:schemeClr val="tx1"/>
                  </a:buClr>
                  <a:buSzPct val="120000"/>
                  <a:buNone/>
                </a:pPr>
                <a:endParaRPr lang="cs-CZ" sz="2000" b="1" dirty="0" smtClean="0">
                  <a:solidFill>
                    <a:srgbClr val="307871"/>
                  </a:solidFill>
                </a:endParaRPr>
              </a:p>
              <a:p>
                <a:pPr marL="0" lvl="0" indent="0" algn="ctr">
                  <a:spcBef>
                    <a:spcPts val="0"/>
                  </a:spcBef>
                  <a:spcAft>
                    <a:spcPts val="1200"/>
                  </a:spcAft>
                  <a:buClr>
                    <a:schemeClr val="tx1"/>
                  </a:buClr>
                  <a:buSzPct val="120000"/>
                  <a:buNone/>
                </a:pPr>
                <a:endParaRPr lang="cs-CZ" sz="2000" b="1" dirty="0" smtClean="0">
                  <a:solidFill>
                    <a:srgbClr val="307871"/>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07504" y="665361"/>
                <a:ext cx="8640960" cy="4388842"/>
              </a:xfrm>
              <a:prstGeom prst="rect">
                <a:avLst/>
              </a:prstGeom>
              <a:blipFill>
                <a:blip r:embed="rId3"/>
                <a:stretch>
                  <a:fillRect l="-988" t="-1667" r="-706"/>
                </a:stretch>
              </a:blipFill>
            </p:spPr>
            <p:txBody>
              <a:bodyPr/>
              <a:lstStyle/>
              <a:p>
                <a:r>
                  <a:rPr lang="sk-SK">
                    <a:noFill/>
                  </a:rPr>
                  <a:t> </a:t>
                </a:r>
              </a:p>
            </p:txBody>
          </p:sp>
        </mc:Fallback>
      </mc:AlternateContent>
      <p:sp>
        <p:nvSpPr>
          <p:cNvPr id="6" name="Nadpis 5"/>
          <p:cNvSpPr>
            <a:spLocks noGrp="1"/>
          </p:cNvSpPr>
          <p:nvPr>
            <p:ph type="title"/>
          </p:nvPr>
        </p:nvSpPr>
        <p:spPr>
          <a:xfrm>
            <a:off x="179512" y="195486"/>
            <a:ext cx="7416824" cy="507703"/>
          </a:xfrm>
        </p:spPr>
        <p:txBody>
          <a:bodyPr/>
          <a:lstStyle/>
          <a:p>
            <a:r>
              <a:rPr lang="cs-CZ" sz="2800" b="1" dirty="0" smtClean="0"/>
              <a:t>Rovnice křivky IS</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18</a:t>
            </a:fld>
            <a:endParaRPr lang="cs-CZ" dirty="0"/>
          </a:p>
        </p:txBody>
      </p:sp>
      <p:sp>
        <p:nvSpPr>
          <p:cNvPr id="5" name="Oval 6"/>
          <p:cNvSpPr>
            <a:spLocks noChangeArrowheads="1"/>
          </p:cNvSpPr>
          <p:nvPr/>
        </p:nvSpPr>
        <p:spPr bwMode="auto">
          <a:xfrm>
            <a:off x="3872495" y="2207022"/>
            <a:ext cx="1080219" cy="785317"/>
          </a:xfrm>
          <a:prstGeom prst="ellipse">
            <a:avLst/>
          </a:prstGeom>
          <a:solidFill>
            <a:srgbClr val="FFCC99">
              <a:alpha val="25000"/>
            </a:srgbClr>
          </a:solidFill>
          <a:ln w="9525">
            <a:solidFill>
              <a:srgbClr val="FFCC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7" name="AutoShape 7"/>
          <p:cNvSpPr>
            <a:spLocks noChangeArrowheads="1"/>
          </p:cNvSpPr>
          <p:nvPr/>
        </p:nvSpPr>
        <p:spPr bwMode="auto">
          <a:xfrm>
            <a:off x="5579814" y="1389509"/>
            <a:ext cx="3168650" cy="792088"/>
          </a:xfrm>
          <a:prstGeom prst="wedgeRoundRectCallout">
            <a:avLst>
              <a:gd name="adj1" fmla="val -71118"/>
              <a:gd name="adj2" fmla="val 79921"/>
              <a:gd name="adj3" fmla="val 16667"/>
            </a:avLst>
          </a:prstGeom>
          <a:solidFill>
            <a:srgbClr val="FFC000"/>
          </a:solidFill>
          <a:ln w="9525">
            <a:solidFill>
              <a:schemeClr val="tx1"/>
            </a:solidFill>
            <a:miter lim="800000"/>
            <a:headEnd/>
            <a:tailEnd/>
          </a:ln>
          <a:effectLst/>
        </p:spPr>
        <p:txBody>
          <a:bodyPr/>
          <a:lstStyle/>
          <a:p>
            <a:pPr algn="ctr"/>
            <a:r>
              <a:rPr lang="cs-CZ" altLang="sk-SK" sz="1600" b="1" dirty="0">
                <a:solidFill>
                  <a:srgbClr val="000000"/>
                </a:solidFill>
              </a:rPr>
              <a:t>Výdajový multiplikátor pro třísektorovou ekonomiku (</a:t>
            </a:r>
            <a:r>
              <a:rPr lang="el-GR" altLang="sk-SK" sz="1600" b="1" dirty="0">
                <a:solidFill>
                  <a:srgbClr val="000000"/>
                </a:solidFill>
                <a:effectLst>
                  <a:outerShdw blurRad="38100" dist="38100" dir="2700000" algn="tl">
                    <a:srgbClr val="000000"/>
                  </a:outerShdw>
                </a:effectLst>
              </a:rPr>
              <a:t>α</a:t>
            </a:r>
            <a:r>
              <a:rPr lang="cs-CZ" altLang="sk-SK" sz="1600" b="1" baseline="-25000" dirty="0">
                <a:solidFill>
                  <a:srgbClr val="000000"/>
                </a:solidFill>
                <a:effectLst>
                  <a:outerShdw blurRad="38100" dist="38100" dir="2700000" algn="tl">
                    <a:srgbClr val="000000"/>
                  </a:outerShdw>
                </a:effectLst>
              </a:rPr>
              <a:t>G</a:t>
            </a:r>
            <a:r>
              <a:rPr lang="cs-CZ" altLang="sk-SK" sz="1600" b="1" dirty="0">
                <a:solidFill>
                  <a:srgbClr val="000000"/>
                </a:solidFill>
                <a:effectLst>
                  <a:outerShdw blurRad="38100" dist="38100" dir="2700000" algn="tl">
                    <a:srgbClr val="000000"/>
                  </a:outerShdw>
                </a:effectLst>
              </a:rPr>
              <a:t>)</a:t>
            </a:r>
          </a:p>
        </p:txBody>
      </p:sp>
      <p:sp>
        <p:nvSpPr>
          <p:cNvPr id="8" name="AutoShape 10"/>
          <p:cNvSpPr>
            <a:spLocks noChangeArrowheads="1"/>
          </p:cNvSpPr>
          <p:nvPr/>
        </p:nvSpPr>
        <p:spPr bwMode="auto">
          <a:xfrm rot="10800000">
            <a:off x="395536" y="4533330"/>
            <a:ext cx="3889375" cy="397320"/>
          </a:xfrm>
          <a:prstGeom prst="wedgeRectCallout">
            <a:avLst>
              <a:gd name="adj1" fmla="val -39769"/>
              <a:gd name="adj2" fmla="val 92007"/>
            </a:avLst>
          </a:prstGeom>
          <a:solidFill>
            <a:srgbClr val="0070C0"/>
          </a:solidFill>
          <a:ln w="9525">
            <a:solidFill>
              <a:schemeClr val="tx1"/>
            </a:solidFill>
            <a:miter lim="800000"/>
            <a:headEnd/>
            <a:tailEnd/>
          </a:ln>
          <a:effectLst/>
        </p:spPr>
        <p:txBody>
          <a:bodyPr rot="10800000"/>
          <a:lstStyle/>
          <a:p>
            <a:pPr algn="ctr"/>
            <a:r>
              <a:rPr lang="cs-CZ" altLang="sk-SK" sz="2000" b="1" dirty="0">
                <a:solidFill>
                  <a:srgbClr val="FFFFFF"/>
                </a:solidFill>
              </a:rPr>
              <a:t>ROVNICE KŘIVKY IS</a:t>
            </a:r>
          </a:p>
        </p:txBody>
      </p:sp>
    </p:spTree>
    <p:extLst>
      <p:ext uri="{BB962C8B-B14F-4D97-AF65-F5344CB8AC3E}">
        <p14:creationId xmlns:p14="http://schemas.microsoft.com/office/powerpoint/2010/main" val="3781971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10" dur="1000" fill="hold"/>
                                        <p:tgtEl>
                                          <p:spTgt spid="5"/>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5"/>
                                        </p:tgtEl>
                                      </p:cBhvr>
                                    </p:animEffect>
                                  </p:childTnLst>
                                </p:cTn>
                              </p:par>
                            </p:childTnLst>
                          </p:cTn>
                        </p:par>
                        <p:par>
                          <p:cTn id="15" fill="hold">
                            <p:stCondLst>
                              <p:cond delay="1000"/>
                            </p:stCondLst>
                            <p:childTnLst>
                              <p:par>
                                <p:cTn id="16" presetID="17" presetClass="entr" presetSubtype="10"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p:cTn id="18" dur="500" fill="hold"/>
                                        <p:tgtEl>
                                          <p:spTgt spid="7"/>
                                        </p:tgtEl>
                                        <p:attrNameLst>
                                          <p:attrName>ppt_w</p:attrName>
                                        </p:attrNameLst>
                                      </p:cBhvr>
                                      <p:tavLst>
                                        <p:tav tm="0">
                                          <p:val>
                                            <p:fltVal val="0"/>
                                          </p:val>
                                        </p:tav>
                                        <p:tav tm="100000">
                                          <p:val>
                                            <p:strVal val="#ppt_w"/>
                                          </p:val>
                                        </p:tav>
                                      </p:tavLst>
                                    </p:anim>
                                    <p:anim calcmode="lin" valueType="num">
                                      <p:cBhvr>
                                        <p:cTn id="19" dur="5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26"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down)">
                                      <p:cBhvr>
                                        <p:cTn id="24" dur="580">
                                          <p:stCondLst>
                                            <p:cond delay="0"/>
                                          </p:stCondLst>
                                        </p:cTn>
                                        <p:tgtEl>
                                          <p:spTgt spid="8"/>
                                        </p:tgtEl>
                                      </p:cBhvr>
                                    </p:animEffect>
                                    <p:anim calcmode="lin" valueType="num">
                                      <p:cBhvr>
                                        <p:cTn id="25"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30" dur="26">
                                          <p:stCondLst>
                                            <p:cond delay="650"/>
                                          </p:stCondLst>
                                        </p:cTn>
                                        <p:tgtEl>
                                          <p:spTgt spid="8"/>
                                        </p:tgtEl>
                                      </p:cBhvr>
                                      <p:to x="100000" y="60000"/>
                                    </p:animScale>
                                    <p:animScale>
                                      <p:cBhvr>
                                        <p:cTn id="31" dur="166" decel="50000">
                                          <p:stCondLst>
                                            <p:cond delay="676"/>
                                          </p:stCondLst>
                                        </p:cTn>
                                        <p:tgtEl>
                                          <p:spTgt spid="8"/>
                                        </p:tgtEl>
                                      </p:cBhvr>
                                      <p:to x="100000" y="100000"/>
                                    </p:animScale>
                                    <p:animScale>
                                      <p:cBhvr>
                                        <p:cTn id="32" dur="26">
                                          <p:stCondLst>
                                            <p:cond delay="1312"/>
                                          </p:stCondLst>
                                        </p:cTn>
                                        <p:tgtEl>
                                          <p:spTgt spid="8"/>
                                        </p:tgtEl>
                                      </p:cBhvr>
                                      <p:to x="100000" y="80000"/>
                                    </p:animScale>
                                    <p:animScale>
                                      <p:cBhvr>
                                        <p:cTn id="33" dur="166" decel="50000">
                                          <p:stCondLst>
                                            <p:cond delay="1338"/>
                                          </p:stCondLst>
                                        </p:cTn>
                                        <p:tgtEl>
                                          <p:spTgt spid="8"/>
                                        </p:tgtEl>
                                      </p:cBhvr>
                                      <p:to x="100000" y="100000"/>
                                    </p:animScale>
                                    <p:animScale>
                                      <p:cBhvr>
                                        <p:cTn id="34" dur="26">
                                          <p:stCondLst>
                                            <p:cond delay="1642"/>
                                          </p:stCondLst>
                                        </p:cTn>
                                        <p:tgtEl>
                                          <p:spTgt spid="8"/>
                                        </p:tgtEl>
                                      </p:cBhvr>
                                      <p:to x="100000" y="90000"/>
                                    </p:animScale>
                                    <p:animScale>
                                      <p:cBhvr>
                                        <p:cTn id="35" dur="166" decel="50000">
                                          <p:stCondLst>
                                            <p:cond delay="1668"/>
                                          </p:stCondLst>
                                        </p:cTn>
                                        <p:tgtEl>
                                          <p:spTgt spid="8"/>
                                        </p:tgtEl>
                                      </p:cBhvr>
                                      <p:to x="100000" y="100000"/>
                                    </p:animScale>
                                    <p:animScale>
                                      <p:cBhvr>
                                        <p:cTn id="36" dur="26">
                                          <p:stCondLst>
                                            <p:cond delay="1808"/>
                                          </p:stCondLst>
                                        </p:cTn>
                                        <p:tgtEl>
                                          <p:spTgt spid="8"/>
                                        </p:tgtEl>
                                      </p:cBhvr>
                                      <p:to x="100000" y="95000"/>
                                    </p:animScale>
                                    <p:animScale>
                                      <p:cBhvr>
                                        <p:cTn id="37"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649736"/>
            <a:ext cx="8496944" cy="4091176"/>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000" dirty="0" smtClean="0">
                <a:solidFill>
                  <a:srgbClr val="000000"/>
                </a:solidFill>
              </a:rPr>
              <a:t>Změna autonomních výdajů posouvá křivku IS:</a:t>
            </a:r>
          </a:p>
          <a:p>
            <a:pPr marL="1074738" indent="-447675" algn="just">
              <a:spcBef>
                <a:spcPts val="0"/>
              </a:spcBef>
              <a:spcAft>
                <a:spcPts val="600"/>
              </a:spcAft>
              <a:buClr>
                <a:srgbClr val="307871"/>
              </a:buClr>
              <a:buSzPct val="120000"/>
              <a:buFont typeface="Wingdings" panose="05000000000000000000" pitchFamily="2" charset="2"/>
              <a:buChar char="Ø"/>
            </a:pPr>
            <a:r>
              <a:rPr lang="cs-CZ" sz="2000" dirty="0">
                <a:solidFill>
                  <a:srgbClr val="000000"/>
                </a:solidFill>
              </a:rPr>
              <a:t>růst A – posun nahoru (doprava),</a:t>
            </a:r>
          </a:p>
          <a:p>
            <a:pPr marL="1074738" indent="-447675" algn="just">
              <a:spcBef>
                <a:spcPts val="0"/>
              </a:spcBef>
              <a:spcAft>
                <a:spcPts val="600"/>
              </a:spcAft>
              <a:buClr>
                <a:srgbClr val="307871"/>
              </a:buClr>
              <a:buSzPct val="120000"/>
              <a:buFont typeface="Wingdings" panose="05000000000000000000" pitchFamily="2" charset="2"/>
              <a:buChar char="Ø"/>
            </a:pPr>
            <a:r>
              <a:rPr lang="cs-CZ" sz="2000" dirty="0">
                <a:solidFill>
                  <a:srgbClr val="000000"/>
                </a:solidFill>
              </a:rPr>
              <a:t>pokles A – posun dolů (doleva)</a:t>
            </a:r>
          </a:p>
          <a:p>
            <a:pPr lvl="0" algn="just">
              <a:spcBef>
                <a:spcPts val="0"/>
              </a:spcBef>
              <a:spcAft>
                <a:spcPts val="600"/>
              </a:spcAft>
              <a:buClr>
                <a:schemeClr val="tx1"/>
              </a:buClr>
              <a:buSzPct val="120000"/>
            </a:pPr>
            <a:r>
              <a:rPr lang="cs-CZ" sz="2000" dirty="0">
                <a:solidFill>
                  <a:srgbClr val="000000"/>
                </a:solidFill>
              </a:rPr>
              <a:t>Pokud se změní některá ze složek multiplikátoru </a:t>
            </a:r>
            <a:r>
              <a:rPr lang="el-GR" sz="2000" dirty="0" smtClean="0">
                <a:solidFill>
                  <a:srgbClr val="000000"/>
                </a:solidFill>
              </a:rPr>
              <a:t>α</a:t>
            </a:r>
            <a:r>
              <a:rPr lang="cs-CZ" sz="2000" baseline="-25000" dirty="0" smtClean="0">
                <a:solidFill>
                  <a:srgbClr val="000000"/>
                </a:solidFill>
              </a:rPr>
              <a:t>G</a:t>
            </a:r>
            <a:r>
              <a:rPr lang="cs-CZ" sz="2000" dirty="0" smtClean="0">
                <a:solidFill>
                  <a:srgbClr val="000000"/>
                </a:solidFill>
              </a:rPr>
              <a:t>  nebo citlivost investic na změnu úrokové míry (b), bude se křivka  IS měnit </a:t>
            </a:r>
            <a:r>
              <a:rPr lang="cs-CZ" sz="2000" dirty="0">
                <a:solidFill>
                  <a:srgbClr val="000000"/>
                </a:solidFill>
              </a:rPr>
              <a:t>svůj sklon (otáčí se):</a:t>
            </a:r>
          </a:p>
          <a:p>
            <a:pPr marL="1074738" lvl="0" indent="-447675" algn="just">
              <a:spcBef>
                <a:spcPts val="0"/>
              </a:spcBef>
              <a:spcAft>
                <a:spcPts val="600"/>
              </a:spcAft>
              <a:buClr>
                <a:srgbClr val="307871"/>
              </a:buClr>
              <a:buSzPct val="120000"/>
              <a:buFont typeface="Wingdings" panose="05000000000000000000" pitchFamily="2" charset="2"/>
              <a:buChar char="Ø"/>
            </a:pPr>
            <a:r>
              <a:rPr lang="cs-CZ" sz="2000" dirty="0" smtClean="0">
                <a:solidFill>
                  <a:srgbClr val="000000"/>
                </a:solidFill>
              </a:rPr>
              <a:t>IS </a:t>
            </a:r>
            <a:r>
              <a:rPr lang="cs-CZ" sz="2000" dirty="0">
                <a:solidFill>
                  <a:srgbClr val="000000"/>
                </a:solidFill>
              </a:rPr>
              <a:t>je tím plošší (strmější), čím </a:t>
            </a:r>
            <a:r>
              <a:rPr lang="cs-CZ" sz="2000" dirty="0" smtClean="0">
                <a:solidFill>
                  <a:srgbClr val="000000"/>
                </a:solidFill>
              </a:rPr>
              <a:t>větší (</a:t>
            </a:r>
            <a:r>
              <a:rPr lang="cs-CZ" sz="2000" dirty="0">
                <a:solidFill>
                  <a:srgbClr val="000000"/>
                </a:solidFill>
              </a:rPr>
              <a:t>menší) je výdajový multiplikátor </a:t>
            </a:r>
            <a:r>
              <a:rPr lang="cs-CZ" sz="2000" dirty="0" smtClean="0">
                <a:solidFill>
                  <a:srgbClr val="000000"/>
                </a:solidFill>
              </a:rPr>
              <a:t>(</a:t>
            </a:r>
            <a:r>
              <a:rPr lang="el-GR" sz="2000" dirty="0" smtClean="0">
                <a:solidFill>
                  <a:srgbClr val="000000"/>
                </a:solidFill>
              </a:rPr>
              <a:t>α</a:t>
            </a:r>
            <a:r>
              <a:rPr lang="cs-CZ" sz="2000" baseline="-25000" dirty="0" smtClean="0">
                <a:solidFill>
                  <a:srgbClr val="000000"/>
                </a:solidFill>
              </a:rPr>
              <a:t>G</a:t>
            </a:r>
            <a:r>
              <a:rPr lang="cs-CZ" sz="2000" dirty="0" smtClean="0">
                <a:solidFill>
                  <a:srgbClr val="000000"/>
                </a:solidFill>
              </a:rPr>
              <a:t>) </a:t>
            </a:r>
            <a:r>
              <a:rPr lang="cs-CZ" sz="2000" dirty="0">
                <a:solidFill>
                  <a:srgbClr val="000000"/>
                </a:solidFill>
              </a:rPr>
              <a:t>a čím vyšší (nižší) je citlivost poptávky po investicích na úrokovou sazbu (b</a:t>
            </a:r>
            <a:r>
              <a:rPr lang="cs-CZ" sz="2000" dirty="0" smtClean="0">
                <a:solidFill>
                  <a:srgbClr val="000000"/>
                </a:solidFill>
              </a:rPr>
              <a:t>)</a:t>
            </a:r>
          </a:p>
          <a:p>
            <a:pPr marL="1074738" lvl="0" indent="-447675" algn="just">
              <a:spcBef>
                <a:spcPts val="0"/>
              </a:spcBef>
              <a:spcAft>
                <a:spcPts val="600"/>
              </a:spcAft>
              <a:buClr>
                <a:srgbClr val="307871"/>
              </a:buClr>
              <a:buSzPct val="120000"/>
              <a:buFont typeface="Wingdings" panose="05000000000000000000" pitchFamily="2" charset="2"/>
              <a:buChar char="Ø"/>
            </a:pPr>
            <a:r>
              <a:rPr lang="cs-CZ" sz="2000" b="1" dirty="0" smtClean="0"/>
              <a:t>Při </a:t>
            </a:r>
            <a:r>
              <a:rPr lang="cs-CZ" sz="2000" b="1" dirty="0"/>
              <a:t>změnách (b) </a:t>
            </a:r>
            <a:r>
              <a:rPr lang="cs-CZ" sz="2000" dirty="0">
                <a:solidFill>
                  <a:srgbClr val="000000"/>
                </a:solidFill>
              </a:rPr>
              <a:t>křivka IS „rotuje“ kolem bodu, kde protíná horizontální osu. (doprava = strmější </a:t>
            </a:r>
            <a:r>
              <a:rPr lang="cs-CZ" sz="2000" dirty="0" smtClean="0">
                <a:solidFill>
                  <a:srgbClr val="000000"/>
                </a:solidFill>
              </a:rPr>
              <a:t>x </a:t>
            </a:r>
            <a:r>
              <a:rPr lang="cs-CZ" sz="2000" dirty="0">
                <a:solidFill>
                  <a:srgbClr val="000000"/>
                </a:solidFill>
              </a:rPr>
              <a:t>doleva = plošší</a:t>
            </a:r>
            <a:r>
              <a:rPr lang="cs-CZ" sz="2000" dirty="0" smtClean="0">
                <a:solidFill>
                  <a:srgbClr val="000000"/>
                </a:solidFill>
              </a:rPr>
              <a:t>)</a:t>
            </a:r>
          </a:p>
          <a:p>
            <a:pPr marL="1074738" lvl="0" indent="-447675" algn="just">
              <a:spcBef>
                <a:spcPts val="0"/>
              </a:spcBef>
              <a:spcAft>
                <a:spcPts val="600"/>
              </a:spcAft>
              <a:buClr>
                <a:srgbClr val="307871"/>
              </a:buClr>
              <a:buSzPct val="120000"/>
              <a:buFont typeface="Wingdings" panose="05000000000000000000" pitchFamily="2" charset="2"/>
              <a:buChar char="Ø"/>
            </a:pPr>
            <a:r>
              <a:rPr lang="cs-CZ" sz="2000" b="1" dirty="0" smtClean="0"/>
              <a:t>Při </a:t>
            </a:r>
            <a:r>
              <a:rPr lang="cs-CZ" sz="2000" b="1" dirty="0"/>
              <a:t>změnách (</a:t>
            </a:r>
            <a:r>
              <a:rPr lang="el-GR" sz="2000" b="1" dirty="0"/>
              <a:t>α</a:t>
            </a:r>
            <a:r>
              <a:rPr lang="cs-CZ" sz="2000" b="1" baseline="-25000" dirty="0"/>
              <a:t>G</a:t>
            </a:r>
            <a:r>
              <a:rPr lang="cs-CZ" sz="2000" b="1" dirty="0"/>
              <a:t>)</a:t>
            </a:r>
            <a:r>
              <a:rPr lang="cs-CZ" sz="2000" b="1" dirty="0" smtClean="0"/>
              <a:t> </a:t>
            </a:r>
            <a:r>
              <a:rPr lang="cs-CZ" sz="2000" dirty="0">
                <a:solidFill>
                  <a:srgbClr val="000000"/>
                </a:solidFill>
              </a:rPr>
              <a:t>křivka IS „rotuje“ kolem bodu, kde protíná </a:t>
            </a:r>
            <a:r>
              <a:rPr lang="cs-CZ" sz="2000" dirty="0" smtClean="0">
                <a:solidFill>
                  <a:srgbClr val="000000"/>
                </a:solidFill>
              </a:rPr>
              <a:t>vertikální osu</a:t>
            </a:r>
          </a:p>
          <a:p>
            <a:pPr marL="357188" indent="0">
              <a:spcBef>
                <a:spcPts val="0"/>
              </a:spcBef>
              <a:spcAft>
                <a:spcPts val="1200"/>
              </a:spcAft>
              <a:buClr>
                <a:schemeClr val="tx1"/>
              </a:buClr>
              <a:buSzPct val="120000"/>
              <a:buNone/>
            </a:pPr>
            <a:endParaRPr lang="cs-CZ" sz="22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Posun a otáčení křivky IS</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19</a:t>
            </a:fld>
            <a:endParaRPr lang="cs-CZ" dirty="0"/>
          </a:p>
        </p:txBody>
      </p:sp>
    </p:spTree>
    <p:extLst>
      <p:ext uri="{BB962C8B-B14F-4D97-AF65-F5344CB8AC3E}">
        <p14:creationId xmlns:p14="http://schemas.microsoft.com/office/powerpoint/2010/main" val="11960964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92280" y="2067694"/>
            <a:ext cx="1699500" cy="1325611"/>
          </a:xfrm>
          <a:prstGeom prst="rect">
            <a:avLst/>
          </a:prstGeom>
        </p:spPr>
      </p:pic>
      <p:sp>
        <p:nvSpPr>
          <p:cNvPr id="7" name="Obdélník 6"/>
          <p:cNvSpPr/>
          <p:nvPr/>
        </p:nvSpPr>
        <p:spPr>
          <a:xfrm>
            <a:off x="251520" y="1491630"/>
            <a:ext cx="5616624" cy="338437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83568" y="1923678"/>
            <a:ext cx="4572508" cy="2160240"/>
          </a:xfrm>
          <a:prstGeom prst="rect">
            <a:avLst/>
          </a:prstGeom>
        </p:spPr>
        <p:txBody>
          <a:bodyPr anchor="t">
            <a:noAutofit/>
          </a:bodyPr>
          <a:lstStyle/>
          <a:p>
            <a:r>
              <a:rPr lang="cs-CZ" sz="3200" b="1" dirty="0" smtClean="0">
                <a:solidFill>
                  <a:schemeClr val="bg1"/>
                </a:solidFill>
              </a:rPr>
              <a:t/>
            </a:r>
            <a:br>
              <a:rPr lang="cs-CZ" sz="3200" b="1" dirty="0" smtClean="0">
                <a:solidFill>
                  <a:schemeClr val="bg1"/>
                </a:solidFill>
              </a:rPr>
            </a:br>
            <a:r>
              <a:rPr lang="cs-CZ" sz="3200" b="1" dirty="0" smtClean="0">
                <a:solidFill>
                  <a:schemeClr val="bg1"/>
                </a:solidFill>
              </a:rPr>
              <a:t>MODEL </a:t>
            </a:r>
            <a:br>
              <a:rPr lang="cs-CZ" sz="3200" b="1" dirty="0" smtClean="0">
                <a:solidFill>
                  <a:schemeClr val="bg1"/>
                </a:solidFill>
              </a:rPr>
            </a:br>
            <a:r>
              <a:rPr lang="cs-CZ" sz="3200" b="1" dirty="0" smtClean="0">
                <a:solidFill>
                  <a:schemeClr val="bg1"/>
                </a:solidFill>
              </a:rPr>
              <a:t>IS-LM</a:t>
            </a:r>
            <a:endParaRPr lang="cs-CZ" sz="32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012160" y="3723878"/>
            <a:ext cx="2960111" cy="1152128"/>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smtClean="0">
                <a:solidFill>
                  <a:srgbClr val="307871"/>
                </a:solidFill>
                <a:latin typeface="Times New Roman" panose="02020603050405020304" pitchFamily="18" charset="0"/>
                <a:cs typeface="Times New Roman" panose="02020603050405020304" pitchFamily="18" charset="0"/>
              </a:rPr>
              <a:t>Makroekonomie</a:t>
            </a:r>
            <a:endParaRPr lang="cs-CZ" altLang="cs-CZ" sz="2400" b="1" dirty="0">
              <a:solidFill>
                <a:srgbClr val="307871"/>
              </a:solidFill>
              <a:latin typeface="Times New Roman" panose="02020603050405020304" pitchFamily="18" charset="0"/>
              <a:cs typeface="Times New Roman" panose="02020603050405020304" pitchFamily="18" charset="0"/>
            </a:endParaRPr>
          </a:p>
          <a:p>
            <a:pPr algn="r"/>
            <a:r>
              <a:rPr lang="cs-CZ" altLang="cs-CZ" sz="2400" b="1" dirty="0">
                <a:solidFill>
                  <a:srgbClr val="307871"/>
                </a:solidFill>
                <a:latin typeface="Times New Roman" panose="02020603050405020304" pitchFamily="18" charset="0"/>
                <a:cs typeface="Times New Roman" panose="02020603050405020304" pitchFamily="18" charset="0"/>
              </a:rPr>
              <a:t>pro navazující </a:t>
            </a:r>
            <a:r>
              <a:rPr lang="cs-CZ" altLang="cs-CZ" sz="2400" b="1" dirty="0" smtClean="0">
                <a:solidFill>
                  <a:srgbClr val="307871"/>
                </a:solidFill>
                <a:latin typeface="Times New Roman" panose="02020603050405020304" pitchFamily="18" charset="0"/>
                <a:cs typeface="Times New Roman" panose="02020603050405020304" pitchFamily="18" charset="0"/>
              </a:rPr>
              <a:t>studium</a:t>
            </a:r>
          </a:p>
          <a:p>
            <a:pPr algn="r"/>
            <a:r>
              <a:rPr lang="cs-CZ" altLang="cs-CZ" sz="2400" b="1" dirty="0" smtClean="0">
                <a:solidFill>
                  <a:srgbClr val="307871"/>
                </a:solidFill>
                <a:latin typeface="Times New Roman" panose="02020603050405020304" pitchFamily="18" charset="0"/>
                <a:cs typeface="Times New Roman" panose="02020603050405020304" pitchFamily="18" charset="0"/>
              </a:rPr>
              <a:t>Prezentace č. 2</a:t>
            </a: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pic>
        <p:nvPicPr>
          <p:cNvPr id="6"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2754" y="104675"/>
            <a:ext cx="550545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251519" y="195486"/>
            <a:ext cx="7776865" cy="507703"/>
          </a:xfrm>
        </p:spPr>
        <p:txBody>
          <a:bodyPr/>
          <a:lstStyle/>
          <a:p>
            <a:r>
              <a:rPr lang="cs-CZ" altLang="sk-SK" sz="2800" b="1" dirty="0" smtClean="0"/>
              <a:t>Vliv změny autonomních výdajů na křivku IS</a:t>
            </a:r>
            <a:endParaRPr lang="cs-CZ" altLang="sk-SK" sz="2800" b="1" dirty="0"/>
          </a:p>
        </p:txBody>
      </p:sp>
      <p:sp>
        <p:nvSpPr>
          <p:cNvPr id="120835" name="Line 3"/>
          <p:cNvSpPr>
            <a:spLocks noChangeShapeType="1"/>
          </p:cNvSpPr>
          <p:nvPr/>
        </p:nvSpPr>
        <p:spPr bwMode="auto">
          <a:xfrm>
            <a:off x="2627784" y="923925"/>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36" name="Line 4"/>
          <p:cNvSpPr>
            <a:spLocks noChangeShapeType="1"/>
          </p:cNvSpPr>
          <p:nvPr/>
        </p:nvSpPr>
        <p:spPr bwMode="auto">
          <a:xfrm>
            <a:off x="2627784" y="4011910"/>
            <a:ext cx="41052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37" name="Text Box 5"/>
          <p:cNvSpPr txBox="1">
            <a:spLocks noChangeArrowheads="1"/>
          </p:cNvSpPr>
          <p:nvPr/>
        </p:nvSpPr>
        <p:spPr bwMode="auto">
          <a:xfrm>
            <a:off x="6660232" y="4032520"/>
            <a:ext cx="43204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endParaRPr lang="cs-CZ" altLang="sk-SK" sz="1600" b="1" dirty="0"/>
          </a:p>
        </p:txBody>
      </p:sp>
      <p:sp>
        <p:nvSpPr>
          <p:cNvPr id="120838" name="Text Box 6"/>
          <p:cNvSpPr txBox="1">
            <a:spLocks noChangeArrowheads="1"/>
          </p:cNvSpPr>
          <p:nvPr/>
        </p:nvSpPr>
        <p:spPr bwMode="auto">
          <a:xfrm>
            <a:off x="2412206" y="853463"/>
            <a:ext cx="2155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t>i</a:t>
            </a:r>
          </a:p>
        </p:txBody>
      </p:sp>
      <p:sp>
        <p:nvSpPr>
          <p:cNvPr id="120839" name="Line 7"/>
          <p:cNvSpPr>
            <a:spLocks noChangeShapeType="1"/>
          </p:cNvSpPr>
          <p:nvPr/>
        </p:nvSpPr>
        <p:spPr bwMode="auto">
          <a:xfrm>
            <a:off x="3330179" y="1323912"/>
            <a:ext cx="2753915" cy="2321719"/>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40" name="Text Box 8"/>
          <p:cNvSpPr txBox="1">
            <a:spLocks noChangeArrowheads="1"/>
          </p:cNvSpPr>
          <p:nvPr/>
        </p:nvSpPr>
        <p:spPr bwMode="auto">
          <a:xfrm>
            <a:off x="6191621" y="3437587"/>
            <a:ext cx="162073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0066FF"/>
                </a:solidFill>
              </a:rPr>
              <a:t>Y = </a:t>
            </a:r>
            <a:r>
              <a:rPr lang="el-GR" altLang="sk-SK" sz="1600" b="1" dirty="0">
                <a:solidFill>
                  <a:srgbClr val="0066FF"/>
                </a:solidFill>
              </a:rPr>
              <a:t>α</a:t>
            </a:r>
            <a:r>
              <a:rPr lang="cs-CZ" altLang="sk-SK" sz="1600" b="1" baseline="-25000" dirty="0" smtClean="0">
                <a:solidFill>
                  <a:srgbClr val="0066FF"/>
                </a:solidFill>
              </a:rPr>
              <a:t>G</a:t>
            </a:r>
            <a:r>
              <a:rPr lang="cs-CZ" altLang="sk-SK" sz="1600" b="1" dirty="0" smtClean="0">
                <a:solidFill>
                  <a:srgbClr val="0066FF"/>
                </a:solidFill>
              </a:rPr>
              <a:t>*(A</a:t>
            </a:r>
            <a:r>
              <a:rPr lang="cs-CZ" altLang="sk-SK" sz="1600" b="1" baseline="-25000" dirty="0" smtClean="0">
                <a:solidFill>
                  <a:srgbClr val="0066FF"/>
                </a:solidFill>
              </a:rPr>
              <a:t>0</a:t>
            </a:r>
            <a:r>
              <a:rPr lang="cs-CZ" altLang="sk-SK" sz="1600" b="1" dirty="0" smtClean="0">
                <a:solidFill>
                  <a:srgbClr val="0066FF"/>
                </a:solidFill>
              </a:rPr>
              <a:t>- </a:t>
            </a:r>
            <a:r>
              <a:rPr lang="cs-CZ" altLang="sk-SK" sz="1600" b="1" dirty="0" err="1">
                <a:solidFill>
                  <a:srgbClr val="0066FF"/>
                </a:solidFill>
              </a:rPr>
              <a:t>bi</a:t>
            </a:r>
            <a:r>
              <a:rPr lang="cs-CZ" altLang="sk-SK" sz="1600" b="1" dirty="0">
                <a:solidFill>
                  <a:srgbClr val="0066FF"/>
                </a:solidFill>
              </a:rPr>
              <a:t>)</a:t>
            </a:r>
          </a:p>
        </p:txBody>
      </p:sp>
      <p:sp>
        <p:nvSpPr>
          <p:cNvPr id="120841" name="Line 9"/>
          <p:cNvSpPr>
            <a:spLocks noChangeShapeType="1"/>
          </p:cNvSpPr>
          <p:nvPr/>
        </p:nvSpPr>
        <p:spPr bwMode="auto">
          <a:xfrm>
            <a:off x="2681288" y="1923678"/>
            <a:ext cx="1350169"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42" name="Line 10"/>
          <p:cNvSpPr>
            <a:spLocks noChangeShapeType="1"/>
          </p:cNvSpPr>
          <p:nvPr/>
        </p:nvSpPr>
        <p:spPr bwMode="auto">
          <a:xfrm>
            <a:off x="4031456" y="1923678"/>
            <a:ext cx="0" cy="2052638"/>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45" name="Text Box 13"/>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120846" name="Text Box 14"/>
          <p:cNvSpPr txBox="1">
            <a:spLocks noChangeArrowheads="1"/>
          </p:cNvSpPr>
          <p:nvPr/>
        </p:nvSpPr>
        <p:spPr bwMode="auto">
          <a:xfrm>
            <a:off x="2385417" y="1737148"/>
            <a:ext cx="40421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0</a:t>
            </a:r>
            <a:endParaRPr lang="cs-CZ" altLang="sk-SK" sz="1600" b="1" dirty="0"/>
          </a:p>
        </p:txBody>
      </p:sp>
      <p:sp>
        <p:nvSpPr>
          <p:cNvPr id="120848" name="Text Box 16"/>
          <p:cNvSpPr txBox="1">
            <a:spLocks noChangeArrowheads="1"/>
          </p:cNvSpPr>
          <p:nvPr/>
        </p:nvSpPr>
        <p:spPr bwMode="auto">
          <a:xfrm>
            <a:off x="4489846" y="4020940"/>
            <a:ext cx="44219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smtClean="0"/>
              <a:t>1</a:t>
            </a:r>
            <a:endParaRPr lang="cs-CZ" altLang="sk-SK" sz="1600" b="1" dirty="0"/>
          </a:p>
        </p:txBody>
      </p:sp>
      <p:sp>
        <p:nvSpPr>
          <p:cNvPr id="120849" name="Text Box 17"/>
          <p:cNvSpPr txBox="1">
            <a:spLocks noChangeArrowheads="1"/>
          </p:cNvSpPr>
          <p:nvPr/>
        </p:nvSpPr>
        <p:spPr bwMode="auto">
          <a:xfrm>
            <a:off x="3851920" y="4021435"/>
            <a:ext cx="43204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smtClean="0"/>
              <a:t>0</a:t>
            </a:r>
            <a:endParaRPr lang="cs-CZ" altLang="sk-SK" sz="1600" b="1" dirty="0"/>
          </a:p>
        </p:txBody>
      </p:sp>
      <p:sp>
        <p:nvSpPr>
          <p:cNvPr id="120852" name="Line 20"/>
          <p:cNvSpPr>
            <a:spLocks noChangeShapeType="1"/>
          </p:cNvSpPr>
          <p:nvPr/>
        </p:nvSpPr>
        <p:spPr bwMode="auto">
          <a:xfrm>
            <a:off x="3330178" y="1303819"/>
            <a:ext cx="2753915" cy="2321719"/>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53" name="Text Box 21"/>
          <p:cNvSpPr txBox="1">
            <a:spLocks noChangeArrowheads="1"/>
          </p:cNvSpPr>
          <p:nvPr/>
        </p:nvSpPr>
        <p:spPr bwMode="auto">
          <a:xfrm>
            <a:off x="6220418" y="2796836"/>
            <a:ext cx="159194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chemeClr val="accent2"/>
                </a:solidFill>
              </a:rPr>
              <a:t>Y = </a:t>
            </a:r>
            <a:r>
              <a:rPr lang="el-GR" altLang="sk-SK" sz="1600" b="1" dirty="0">
                <a:solidFill>
                  <a:schemeClr val="accent2"/>
                </a:solidFill>
              </a:rPr>
              <a:t>α</a:t>
            </a:r>
            <a:r>
              <a:rPr lang="cs-CZ" altLang="sk-SK" sz="1600" b="1" baseline="-25000" dirty="0" smtClean="0">
                <a:solidFill>
                  <a:schemeClr val="accent2"/>
                </a:solidFill>
              </a:rPr>
              <a:t>G</a:t>
            </a:r>
            <a:r>
              <a:rPr lang="cs-CZ" altLang="sk-SK" sz="1600" b="1" dirty="0" smtClean="0">
                <a:solidFill>
                  <a:schemeClr val="accent2"/>
                </a:solidFill>
              </a:rPr>
              <a:t>*(A</a:t>
            </a:r>
            <a:r>
              <a:rPr lang="cs-CZ" altLang="sk-SK" sz="1600" b="1" baseline="-25000" dirty="0" smtClean="0">
                <a:solidFill>
                  <a:schemeClr val="accent2"/>
                </a:solidFill>
              </a:rPr>
              <a:t>1</a:t>
            </a:r>
            <a:r>
              <a:rPr lang="cs-CZ" altLang="sk-SK" sz="1600" b="1" dirty="0" smtClean="0">
                <a:solidFill>
                  <a:schemeClr val="accent2"/>
                </a:solidFill>
              </a:rPr>
              <a:t>- </a:t>
            </a:r>
            <a:r>
              <a:rPr lang="cs-CZ" altLang="sk-SK" sz="1600" b="1" dirty="0" err="1">
                <a:solidFill>
                  <a:schemeClr val="accent2"/>
                </a:solidFill>
              </a:rPr>
              <a:t>bi</a:t>
            </a:r>
            <a:r>
              <a:rPr lang="cs-CZ" altLang="sk-SK" sz="1600" b="1" dirty="0">
                <a:solidFill>
                  <a:schemeClr val="accent2"/>
                </a:solidFill>
              </a:rPr>
              <a:t>)</a:t>
            </a:r>
          </a:p>
        </p:txBody>
      </p:sp>
      <p:sp>
        <p:nvSpPr>
          <p:cNvPr id="120855" name="Line 23"/>
          <p:cNvSpPr>
            <a:spLocks noChangeShapeType="1"/>
          </p:cNvSpPr>
          <p:nvPr/>
        </p:nvSpPr>
        <p:spPr bwMode="auto">
          <a:xfrm>
            <a:off x="4058245" y="1923678"/>
            <a:ext cx="540544"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56" name="Line 24"/>
          <p:cNvSpPr>
            <a:spLocks noChangeShapeType="1"/>
          </p:cNvSpPr>
          <p:nvPr/>
        </p:nvSpPr>
        <p:spPr bwMode="auto">
          <a:xfrm>
            <a:off x="4644008" y="1923678"/>
            <a:ext cx="0" cy="2052638"/>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57" name="Line 25"/>
          <p:cNvSpPr>
            <a:spLocks noChangeShapeType="1"/>
          </p:cNvSpPr>
          <p:nvPr/>
        </p:nvSpPr>
        <p:spPr bwMode="auto">
          <a:xfrm>
            <a:off x="4139803" y="3075806"/>
            <a:ext cx="377428" cy="0"/>
          </a:xfrm>
          <a:prstGeom prst="line">
            <a:avLst/>
          </a:prstGeom>
          <a:noFill/>
          <a:ln w="28575">
            <a:solidFill>
              <a:srgbClr val="FF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58" name="Text Box 26"/>
          <p:cNvSpPr txBox="1">
            <a:spLocks noChangeArrowheads="1"/>
          </p:cNvSpPr>
          <p:nvPr/>
        </p:nvSpPr>
        <p:spPr bwMode="auto">
          <a:xfrm>
            <a:off x="3923928" y="3165798"/>
            <a:ext cx="792088"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350" dirty="0" smtClean="0">
                <a:solidFill>
                  <a:srgbClr val="FF00FF"/>
                </a:solidFill>
                <a:cs typeface="Arial" panose="020B0604020202020204" pitchFamily="34" charset="0"/>
              </a:rPr>
              <a:t> </a:t>
            </a:r>
            <a:r>
              <a:rPr lang="el-GR" altLang="sk-SK" sz="1350" dirty="0" smtClean="0">
                <a:solidFill>
                  <a:srgbClr val="FF00FF"/>
                </a:solidFill>
                <a:cs typeface="Arial" panose="020B0604020202020204" pitchFamily="34" charset="0"/>
              </a:rPr>
              <a:t>α</a:t>
            </a:r>
            <a:r>
              <a:rPr lang="sk-SK" altLang="sk-SK" sz="1350" baseline="-25000" dirty="0">
                <a:solidFill>
                  <a:srgbClr val="FF00FF"/>
                </a:solidFill>
                <a:cs typeface="Arial" panose="020B0604020202020204" pitchFamily="34" charset="0"/>
              </a:rPr>
              <a:t>G</a:t>
            </a:r>
            <a:r>
              <a:rPr lang="sk-SK" altLang="sk-SK" sz="1350" dirty="0">
                <a:solidFill>
                  <a:srgbClr val="FF00FF"/>
                </a:solidFill>
                <a:cs typeface="Arial" panose="020B0604020202020204" pitchFamily="34" charset="0"/>
              </a:rPr>
              <a:t> </a:t>
            </a:r>
            <a:r>
              <a:rPr lang="sk-SK" altLang="sk-SK" sz="1350" dirty="0" smtClean="0">
                <a:solidFill>
                  <a:srgbClr val="FF00FF"/>
                </a:solidFill>
                <a:cs typeface="Arial" panose="020B0604020202020204" pitchFamily="34" charset="0"/>
              </a:rPr>
              <a:t>*</a:t>
            </a:r>
            <a:r>
              <a:rPr lang="el-GR" altLang="sk-SK" sz="1350" dirty="0" smtClean="0">
                <a:solidFill>
                  <a:srgbClr val="FF00FF"/>
                </a:solidFill>
                <a:cs typeface="Arial" panose="020B0604020202020204" pitchFamily="34" charset="0"/>
              </a:rPr>
              <a:t>Δ</a:t>
            </a:r>
            <a:r>
              <a:rPr lang="sk-SK" altLang="sk-SK" sz="1350" dirty="0" smtClean="0">
                <a:solidFill>
                  <a:srgbClr val="FF00FF"/>
                </a:solidFill>
                <a:cs typeface="Arial" panose="020B0604020202020204" pitchFamily="34" charset="0"/>
              </a:rPr>
              <a:t>A</a:t>
            </a:r>
            <a:endParaRPr lang="sk-SK" altLang="sk-SK" sz="1350" dirty="0">
              <a:solidFill>
                <a:srgbClr val="FF00FF"/>
              </a:solidFill>
              <a:cs typeface="Arial" panose="020B0604020202020204" pitchFamily="34" charset="0"/>
            </a:endParaRPr>
          </a:p>
        </p:txBody>
      </p:sp>
      <p:sp>
        <p:nvSpPr>
          <p:cNvPr id="120859" name="Text Box 27"/>
          <p:cNvSpPr txBox="1">
            <a:spLocks noChangeArrowheads="1"/>
          </p:cNvSpPr>
          <p:nvPr/>
        </p:nvSpPr>
        <p:spPr bwMode="auto">
          <a:xfrm>
            <a:off x="5868144" y="1491853"/>
            <a:ext cx="1837581" cy="707886"/>
          </a:xfrm>
          <a:prstGeom prst="rect">
            <a:avLst/>
          </a:prstGeom>
          <a:solidFill>
            <a:srgbClr val="00B0F0"/>
          </a:solidFill>
          <a:ln>
            <a:noFill/>
          </a:ln>
          <a:effectLst/>
        </p:spPr>
        <p:txBody>
          <a:bodyPr wrap="square">
            <a:spAutoFit/>
          </a:bodyPr>
          <a:lstStyle/>
          <a:p>
            <a:pPr algn="ctr">
              <a:spcBef>
                <a:spcPct val="50000"/>
              </a:spcBef>
            </a:pPr>
            <a:r>
              <a:rPr lang="cs-CZ" altLang="sk-SK" sz="1600" b="1" dirty="0">
                <a:solidFill>
                  <a:srgbClr val="FFFFFF"/>
                </a:solidFill>
              </a:rPr>
              <a:t>Změna </a:t>
            </a:r>
            <a:r>
              <a:rPr lang="cs-CZ" altLang="sk-SK" sz="1600" b="1" dirty="0" smtClean="0">
                <a:solidFill>
                  <a:srgbClr val="FFFFFF"/>
                </a:solidFill>
              </a:rPr>
              <a:t>A</a:t>
            </a:r>
            <a:r>
              <a:rPr lang="cs-CZ" altLang="sk-SK" sz="1600" b="1" baseline="-25000" dirty="0" smtClean="0">
                <a:solidFill>
                  <a:srgbClr val="FFFFFF"/>
                </a:solidFill>
              </a:rPr>
              <a:t>0</a:t>
            </a:r>
            <a:r>
              <a:rPr lang="cs-CZ" altLang="sk-SK" sz="1600" b="1" dirty="0" smtClean="0">
                <a:solidFill>
                  <a:srgbClr val="FFFFFF"/>
                </a:solidFill>
              </a:rPr>
              <a:t> </a:t>
            </a:r>
            <a:r>
              <a:rPr lang="cs-CZ" altLang="sk-SK" sz="1600" b="1" dirty="0">
                <a:solidFill>
                  <a:srgbClr val="FFFFFF"/>
                </a:solidFill>
              </a:rPr>
              <a:t>na </a:t>
            </a:r>
            <a:r>
              <a:rPr lang="cs-CZ" altLang="sk-SK" sz="1600" b="1" dirty="0" smtClean="0">
                <a:solidFill>
                  <a:srgbClr val="FFFFFF"/>
                </a:solidFill>
              </a:rPr>
              <a:t>A</a:t>
            </a:r>
            <a:r>
              <a:rPr lang="cs-CZ" altLang="sk-SK" sz="1600" b="1" baseline="-25000" dirty="0" smtClean="0">
                <a:solidFill>
                  <a:srgbClr val="FFFFFF"/>
                </a:solidFill>
              </a:rPr>
              <a:t>1</a:t>
            </a:r>
            <a:endParaRPr lang="cs-CZ" altLang="sk-SK" sz="1600" b="1" baseline="-25000" dirty="0">
              <a:solidFill>
                <a:srgbClr val="FFFFFF"/>
              </a:solidFill>
            </a:endParaRPr>
          </a:p>
          <a:p>
            <a:pPr algn="ctr">
              <a:spcBef>
                <a:spcPct val="50000"/>
              </a:spcBef>
            </a:pPr>
            <a:r>
              <a:rPr lang="cs-CZ" altLang="sk-SK" sz="1600" b="1" dirty="0" smtClean="0">
                <a:solidFill>
                  <a:srgbClr val="FFFFFF"/>
                </a:solidFill>
              </a:rPr>
              <a:t>A</a:t>
            </a:r>
            <a:r>
              <a:rPr lang="cs-CZ" altLang="sk-SK" sz="1600" b="1" baseline="-25000" dirty="0" smtClean="0">
                <a:solidFill>
                  <a:srgbClr val="FFFFFF"/>
                </a:solidFill>
              </a:rPr>
              <a:t>1 </a:t>
            </a:r>
            <a:r>
              <a:rPr lang="en-US" altLang="sk-SK" sz="1600" b="1" dirty="0">
                <a:solidFill>
                  <a:srgbClr val="FFFFFF"/>
                </a:solidFill>
                <a:cs typeface="Arial" panose="020B0604020202020204" pitchFamily="34" charset="0"/>
              </a:rPr>
              <a:t>&gt; </a:t>
            </a:r>
            <a:r>
              <a:rPr lang="cs-CZ" altLang="sk-SK" sz="1600" b="1" dirty="0" smtClean="0">
                <a:solidFill>
                  <a:srgbClr val="FFFFFF"/>
                </a:solidFill>
                <a:cs typeface="Arial" panose="020B0604020202020204" pitchFamily="34" charset="0"/>
              </a:rPr>
              <a:t>A</a:t>
            </a:r>
            <a:r>
              <a:rPr lang="cs-CZ" altLang="sk-SK" sz="1600" b="1" baseline="-25000" dirty="0" smtClean="0">
                <a:solidFill>
                  <a:srgbClr val="FFFFFF"/>
                </a:solidFill>
              </a:rPr>
              <a:t>0</a:t>
            </a:r>
            <a:endParaRPr lang="cs-CZ" altLang="sk-SK" sz="1600" b="1" dirty="0">
              <a:solidFill>
                <a:srgbClr val="FFFFFF"/>
              </a:solidFill>
            </a:endParaRPr>
          </a:p>
        </p:txBody>
      </p:sp>
      <p:sp>
        <p:nvSpPr>
          <p:cNvPr id="22" name="Text Box 21"/>
          <p:cNvSpPr txBox="1">
            <a:spLocks noChangeArrowheads="1"/>
          </p:cNvSpPr>
          <p:nvPr/>
        </p:nvSpPr>
        <p:spPr bwMode="auto">
          <a:xfrm>
            <a:off x="323528" y="4443958"/>
            <a:ext cx="835292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dirty="0" smtClean="0">
                <a:solidFill>
                  <a:srgbClr val="000000"/>
                </a:solidFill>
              </a:rPr>
              <a:t>Pokud dochází ke změně autonomních výdajů, křivka IS se POSOUVÁ </a:t>
            </a:r>
            <a:endParaRPr lang="cs-CZ" altLang="sk-SK" sz="1600" dirty="0">
              <a:solidFill>
                <a:srgbClr val="000000"/>
              </a:solidFill>
            </a:endParaRPr>
          </a:p>
        </p:txBody>
      </p:sp>
    </p:spTree>
    <p:extLst>
      <p:ext uri="{BB962C8B-B14F-4D97-AF65-F5344CB8AC3E}">
        <p14:creationId xmlns:p14="http://schemas.microsoft.com/office/powerpoint/2010/main" val="42467043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120834"/>
                                        </p:tgtEl>
                                        <p:attrNameLst>
                                          <p:attrName>style.visibility</p:attrName>
                                        </p:attrNameLst>
                                      </p:cBhvr>
                                      <p:to>
                                        <p:strVal val="visible"/>
                                      </p:to>
                                    </p:set>
                                    <p:anim calcmode="lin" valueType="num">
                                      <p:cBhvr>
                                        <p:cTn id="7" dur="500" fill="hold"/>
                                        <p:tgtEl>
                                          <p:spTgt spid="120834"/>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120834"/>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120834"/>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120834"/>
                                        </p:tgtEl>
                                        <p:attrNameLst>
                                          <p:attrName>ppt_y</p:attrName>
                                        </p:attrNameLst>
                                      </p:cBhvr>
                                      <p:tavLst>
                                        <p:tav tm="0">
                                          <p:val>
                                            <p:strVal val="#ppt_y"/>
                                          </p:val>
                                        </p:tav>
                                        <p:tav tm="100000">
                                          <p:val>
                                            <p:strVal val="#ppt_y"/>
                                          </p:val>
                                        </p:tav>
                                      </p:tavLst>
                                    </p:anim>
                                  </p:childTnLst>
                                </p:cTn>
                              </p:par>
                            </p:childTnLst>
                          </p:cTn>
                        </p:par>
                        <p:par>
                          <p:cTn id="11" fill="hold" nodeType="afterGroup">
                            <p:stCondLst>
                              <p:cond delay="500"/>
                            </p:stCondLst>
                            <p:childTnLst>
                              <p:par>
                                <p:cTn id="12" presetID="25" presetClass="entr" presetSubtype="0" fill="hold" grpId="0" nodeType="afterEffect">
                                  <p:stCondLst>
                                    <p:cond delay="0"/>
                                  </p:stCondLst>
                                  <p:childTnLst>
                                    <p:set>
                                      <p:cBhvr>
                                        <p:cTn id="13" dur="1" fill="hold">
                                          <p:stCondLst>
                                            <p:cond delay="0"/>
                                          </p:stCondLst>
                                        </p:cTn>
                                        <p:tgtEl>
                                          <p:spTgt spid="120859"/>
                                        </p:tgtEl>
                                        <p:attrNameLst>
                                          <p:attrName>style.visibility</p:attrName>
                                        </p:attrNameLst>
                                      </p:cBhvr>
                                      <p:to>
                                        <p:strVal val="visible"/>
                                      </p:to>
                                    </p:set>
                                    <p:anim calcmode="lin" valueType="num">
                                      <p:cBhvr>
                                        <p:cTn id="14" dur="500" decel="50000" fill="hold">
                                          <p:stCondLst>
                                            <p:cond delay="0"/>
                                          </p:stCondLst>
                                        </p:cTn>
                                        <p:tgtEl>
                                          <p:spTgt spid="120859"/>
                                        </p:tgtEl>
                                        <p:attrNameLst>
                                          <p:attrName>style.rotation</p:attrName>
                                        </p:attrNameLst>
                                      </p:cBhvr>
                                      <p:tavLst>
                                        <p:tav tm="0">
                                          <p:val>
                                            <p:fltVal val="-90"/>
                                          </p:val>
                                        </p:tav>
                                        <p:tav tm="100000">
                                          <p:val>
                                            <p:fltVal val="0"/>
                                          </p:val>
                                        </p:tav>
                                      </p:tavLst>
                                    </p:anim>
                                    <p:anim calcmode="lin" valueType="num">
                                      <p:cBhvr>
                                        <p:cTn id="15" dur="500" decel="50000" fill="hold">
                                          <p:stCondLst>
                                            <p:cond delay="0"/>
                                          </p:stCondLst>
                                        </p:cTn>
                                        <p:tgtEl>
                                          <p:spTgt spid="120859"/>
                                        </p:tgtEl>
                                        <p:attrNameLst>
                                          <p:attrName>ppt_w</p:attrName>
                                        </p:attrNameLst>
                                      </p:cBhvr>
                                      <p:tavLst>
                                        <p:tav tm="0">
                                          <p:val>
                                            <p:strVal val="#ppt_w"/>
                                          </p:val>
                                        </p:tav>
                                        <p:tav tm="100000">
                                          <p:val>
                                            <p:strVal val="#ppt_w*.05"/>
                                          </p:val>
                                        </p:tav>
                                      </p:tavLst>
                                    </p:anim>
                                    <p:anim calcmode="lin" valueType="num">
                                      <p:cBhvr>
                                        <p:cTn id="16" dur="500" accel="50000" fill="hold">
                                          <p:stCondLst>
                                            <p:cond delay="500"/>
                                          </p:stCondLst>
                                        </p:cTn>
                                        <p:tgtEl>
                                          <p:spTgt spid="120859"/>
                                        </p:tgtEl>
                                        <p:attrNameLst>
                                          <p:attrName>ppt_w</p:attrName>
                                        </p:attrNameLst>
                                      </p:cBhvr>
                                      <p:tavLst>
                                        <p:tav tm="0">
                                          <p:val>
                                            <p:strVal val="#ppt_w*.05"/>
                                          </p:val>
                                        </p:tav>
                                        <p:tav tm="100000">
                                          <p:val>
                                            <p:strVal val="#ppt_w"/>
                                          </p:val>
                                        </p:tav>
                                      </p:tavLst>
                                    </p:anim>
                                    <p:anim calcmode="lin" valueType="num">
                                      <p:cBhvr>
                                        <p:cTn id="17" dur="1000" fill="hold"/>
                                        <p:tgtEl>
                                          <p:spTgt spid="120859"/>
                                        </p:tgtEl>
                                        <p:attrNameLst>
                                          <p:attrName>ppt_h</p:attrName>
                                        </p:attrNameLst>
                                      </p:cBhvr>
                                      <p:tavLst>
                                        <p:tav tm="0">
                                          <p:val>
                                            <p:strVal val="#ppt_h"/>
                                          </p:val>
                                        </p:tav>
                                        <p:tav tm="100000">
                                          <p:val>
                                            <p:strVal val="#ppt_h"/>
                                          </p:val>
                                        </p:tav>
                                      </p:tavLst>
                                    </p:anim>
                                    <p:anim calcmode="lin" valueType="num">
                                      <p:cBhvr>
                                        <p:cTn id="18" dur="500" decel="50000" fill="hold">
                                          <p:stCondLst>
                                            <p:cond delay="0"/>
                                          </p:stCondLst>
                                        </p:cTn>
                                        <p:tgtEl>
                                          <p:spTgt spid="120859"/>
                                        </p:tgtEl>
                                        <p:attrNameLst>
                                          <p:attrName>ppt_x</p:attrName>
                                        </p:attrNameLst>
                                      </p:cBhvr>
                                      <p:tavLst>
                                        <p:tav tm="0">
                                          <p:val>
                                            <p:strVal val="#ppt_x+.4"/>
                                          </p:val>
                                        </p:tav>
                                        <p:tav tm="100000">
                                          <p:val>
                                            <p:strVal val="#ppt_x"/>
                                          </p:val>
                                        </p:tav>
                                      </p:tavLst>
                                    </p:anim>
                                    <p:anim calcmode="lin" valueType="num">
                                      <p:cBhvr>
                                        <p:cTn id="19" dur="500" decel="50000" fill="hold">
                                          <p:stCondLst>
                                            <p:cond delay="0"/>
                                          </p:stCondLst>
                                        </p:cTn>
                                        <p:tgtEl>
                                          <p:spTgt spid="120859"/>
                                        </p:tgtEl>
                                        <p:attrNameLst>
                                          <p:attrName>ppt_y</p:attrName>
                                        </p:attrNameLst>
                                      </p:cBhvr>
                                      <p:tavLst>
                                        <p:tav tm="0">
                                          <p:val>
                                            <p:strVal val="#ppt_y-.2"/>
                                          </p:val>
                                        </p:tav>
                                        <p:tav tm="100000">
                                          <p:val>
                                            <p:strVal val="#ppt_y+.1"/>
                                          </p:val>
                                        </p:tav>
                                      </p:tavLst>
                                    </p:anim>
                                    <p:anim calcmode="lin" valueType="num">
                                      <p:cBhvr>
                                        <p:cTn id="20" dur="500" accel="50000" fill="hold">
                                          <p:stCondLst>
                                            <p:cond delay="500"/>
                                          </p:stCondLst>
                                        </p:cTn>
                                        <p:tgtEl>
                                          <p:spTgt spid="120859"/>
                                        </p:tgtEl>
                                        <p:attrNameLst>
                                          <p:attrName>ppt_y</p:attrName>
                                        </p:attrNameLst>
                                      </p:cBhvr>
                                      <p:tavLst>
                                        <p:tav tm="0">
                                          <p:val>
                                            <p:strVal val="#ppt_y+.1"/>
                                          </p:val>
                                        </p:tav>
                                        <p:tav tm="100000">
                                          <p:val>
                                            <p:strVal val="#ppt_y"/>
                                          </p:val>
                                        </p:tav>
                                      </p:tavLst>
                                    </p:anim>
                                    <p:animEffect transition="in" filter="fade">
                                      <p:cBhvr>
                                        <p:cTn id="21" dur="1000" decel="50000">
                                          <p:stCondLst>
                                            <p:cond delay="0"/>
                                          </p:stCondLst>
                                        </p:cTn>
                                        <p:tgtEl>
                                          <p:spTgt spid="12085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3" presetClass="entr" presetSubtype="16" fill="hold" nodeType="clickEffect">
                                  <p:stCondLst>
                                    <p:cond delay="0"/>
                                  </p:stCondLst>
                                  <p:childTnLst>
                                    <p:set>
                                      <p:cBhvr>
                                        <p:cTn id="25" dur="1" fill="hold">
                                          <p:stCondLst>
                                            <p:cond delay="0"/>
                                          </p:stCondLst>
                                        </p:cTn>
                                        <p:tgtEl>
                                          <p:spTgt spid="120852"/>
                                        </p:tgtEl>
                                        <p:attrNameLst>
                                          <p:attrName>style.visibility</p:attrName>
                                        </p:attrNameLst>
                                      </p:cBhvr>
                                      <p:to>
                                        <p:strVal val="visible"/>
                                      </p:to>
                                    </p:set>
                                    <p:anim calcmode="lin" valueType="num">
                                      <p:cBhvr>
                                        <p:cTn id="26" dur="500" fill="hold"/>
                                        <p:tgtEl>
                                          <p:spTgt spid="120852"/>
                                        </p:tgtEl>
                                        <p:attrNameLst>
                                          <p:attrName>ppt_w</p:attrName>
                                        </p:attrNameLst>
                                      </p:cBhvr>
                                      <p:tavLst>
                                        <p:tav tm="0">
                                          <p:val>
                                            <p:fltVal val="0"/>
                                          </p:val>
                                        </p:tav>
                                        <p:tav tm="100000">
                                          <p:val>
                                            <p:strVal val="#ppt_w"/>
                                          </p:val>
                                        </p:tav>
                                      </p:tavLst>
                                    </p:anim>
                                    <p:anim calcmode="lin" valueType="num">
                                      <p:cBhvr>
                                        <p:cTn id="27" dur="500" fill="hold"/>
                                        <p:tgtEl>
                                          <p:spTgt spid="120852"/>
                                        </p:tgtEl>
                                        <p:attrNameLst>
                                          <p:attrName>ppt_h</p:attrName>
                                        </p:attrNameLst>
                                      </p:cBhvr>
                                      <p:tavLst>
                                        <p:tav tm="0">
                                          <p:val>
                                            <p:fltVal val="0"/>
                                          </p:val>
                                        </p:tav>
                                        <p:tav tm="100000">
                                          <p:val>
                                            <p:strVal val="#ppt_h"/>
                                          </p:val>
                                        </p:tav>
                                      </p:tavLst>
                                    </p:anim>
                                  </p:childTnLst>
                                </p:cTn>
                              </p:par>
                            </p:childTnLst>
                          </p:cTn>
                        </p:par>
                        <p:par>
                          <p:cTn id="28" fill="hold" nodeType="afterGroup">
                            <p:stCondLst>
                              <p:cond delay="500"/>
                            </p:stCondLst>
                            <p:childTnLst>
                              <p:par>
                                <p:cTn id="29" presetID="0" presetClass="path" presetSubtype="0" accel="50000" decel="50000" fill="hold" nodeType="afterEffect">
                                  <p:stCondLst>
                                    <p:cond delay="0"/>
                                  </p:stCondLst>
                                  <p:childTnLst>
                                    <p:animMotion origin="layout" path="M 0.00087 0.01173 L 0.00087 -0.08271 " pathEditMode="relative" rAng="0" ptsTypes="AA">
                                      <p:cBhvr>
                                        <p:cTn id="30" dur="2000" fill="hold"/>
                                        <p:tgtEl>
                                          <p:spTgt spid="120852"/>
                                        </p:tgtEl>
                                        <p:attrNameLst>
                                          <p:attrName>ppt_x</p:attrName>
                                          <p:attrName>ppt_y</p:attrName>
                                        </p:attrNameLst>
                                      </p:cBhvr>
                                      <p:rCtr x="0" y="-4722"/>
                                    </p:animMotion>
                                  </p:childTnLst>
                                </p:cTn>
                              </p:par>
                            </p:childTnLst>
                          </p:cTn>
                        </p:par>
                        <p:par>
                          <p:cTn id="31" fill="hold" nodeType="afterGroup">
                            <p:stCondLst>
                              <p:cond delay="2500"/>
                            </p:stCondLst>
                            <p:childTnLst>
                              <p:par>
                                <p:cTn id="32" presetID="23" presetClass="entr" presetSubtype="16" fill="hold" grpId="0" nodeType="afterEffect">
                                  <p:stCondLst>
                                    <p:cond delay="0"/>
                                  </p:stCondLst>
                                  <p:childTnLst>
                                    <p:set>
                                      <p:cBhvr>
                                        <p:cTn id="33" dur="1" fill="hold">
                                          <p:stCondLst>
                                            <p:cond delay="0"/>
                                          </p:stCondLst>
                                        </p:cTn>
                                        <p:tgtEl>
                                          <p:spTgt spid="120853"/>
                                        </p:tgtEl>
                                        <p:attrNameLst>
                                          <p:attrName>style.visibility</p:attrName>
                                        </p:attrNameLst>
                                      </p:cBhvr>
                                      <p:to>
                                        <p:strVal val="visible"/>
                                      </p:to>
                                    </p:set>
                                    <p:anim calcmode="lin" valueType="num">
                                      <p:cBhvr>
                                        <p:cTn id="34" dur="500" fill="hold"/>
                                        <p:tgtEl>
                                          <p:spTgt spid="120853"/>
                                        </p:tgtEl>
                                        <p:attrNameLst>
                                          <p:attrName>ppt_w</p:attrName>
                                        </p:attrNameLst>
                                      </p:cBhvr>
                                      <p:tavLst>
                                        <p:tav tm="0">
                                          <p:val>
                                            <p:fltVal val="0"/>
                                          </p:val>
                                        </p:tav>
                                        <p:tav tm="100000">
                                          <p:val>
                                            <p:strVal val="#ppt_w"/>
                                          </p:val>
                                        </p:tav>
                                      </p:tavLst>
                                    </p:anim>
                                    <p:anim calcmode="lin" valueType="num">
                                      <p:cBhvr>
                                        <p:cTn id="35" dur="500" fill="hold"/>
                                        <p:tgtEl>
                                          <p:spTgt spid="120853"/>
                                        </p:tgtEl>
                                        <p:attrNameLst>
                                          <p:attrName>ppt_h</p:attrName>
                                        </p:attrNameLst>
                                      </p:cBhvr>
                                      <p:tavLst>
                                        <p:tav tm="0">
                                          <p:val>
                                            <p:fltVal val="0"/>
                                          </p:val>
                                        </p:tav>
                                        <p:tav tm="100000">
                                          <p:val>
                                            <p:strVal val="#ppt_h"/>
                                          </p:val>
                                        </p:tav>
                                      </p:tavLst>
                                    </p:anim>
                                  </p:childTnLst>
                                </p:cTn>
                              </p:par>
                            </p:childTnLst>
                          </p:cTn>
                        </p:par>
                        <p:par>
                          <p:cTn id="36" fill="hold" nodeType="afterGroup">
                            <p:stCondLst>
                              <p:cond delay="3000"/>
                            </p:stCondLst>
                            <p:childTnLst>
                              <p:par>
                                <p:cTn id="37" presetID="17" presetClass="entr" presetSubtype="10" fill="hold" nodeType="afterEffect">
                                  <p:stCondLst>
                                    <p:cond delay="0"/>
                                  </p:stCondLst>
                                  <p:childTnLst>
                                    <p:set>
                                      <p:cBhvr>
                                        <p:cTn id="38" dur="1" fill="hold">
                                          <p:stCondLst>
                                            <p:cond delay="0"/>
                                          </p:stCondLst>
                                        </p:cTn>
                                        <p:tgtEl>
                                          <p:spTgt spid="120855"/>
                                        </p:tgtEl>
                                        <p:attrNameLst>
                                          <p:attrName>style.visibility</p:attrName>
                                        </p:attrNameLst>
                                      </p:cBhvr>
                                      <p:to>
                                        <p:strVal val="visible"/>
                                      </p:to>
                                    </p:set>
                                    <p:anim calcmode="lin" valueType="num">
                                      <p:cBhvr>
                                        <p:cTn id="39" dur="500" fill="hold"/>
                                        <p:tgtEl>
                                          <p:spTgt spid="120855"/>
                                        </p:tgtEl>
                                        <p:attrNameLst>
                                          <p:attrName>ppt_w</p:attrName>
                                        </p:attrNameLst>
                                      </p:cBhvr>
                                      <p:tavLst>
                                        <p:tav tm="0">
                                          <p:val>
                                            <p:fltVal val="0"/>
                                          </p:val>
                                        </p:tav>
                                        <p:tav tm="100000">
                                          <p:val>
                                            <p:strVal val="#ppt_w"/>
                                          </p:val>
                                        </p:tav>
                                      </p:tavLst>
                                    </p:anim>
                                    <p:anim calcmode="lin" valueType="num">
                                      <p:cBhvr>
                                        <p:cTn id="40" dur="500" fill="hold"/>
                                        <p:tgtEl>
                                          <p:spTgt spid="120855"/>
                                        </p:tgtEl>
                                        <p:attrNameLst>
                                          <p:attrName>ppt_h</p:attrName>
                                        </p:attrNameLst>
                                      </p:cBhvr>
                                      <p:tavLst>
                                        <p:tav tm="0">
                                          <p:val>
                                            <p:strVal val="#ppt_h"/>
                                          </p:val>
                                        </p:tav>
                                        <p:tav tm="100000">
                                          <p:val>
                                            <p:strVal val="#ppt_h"/>
                                          </p:val>
                                        </p:tav>
                                      </p:tavLst>
                                    </p:anim>
                                  </p:childTnLst>
                                </p:cTn>
                              </p:par>
                            </p:childTnLst>
                          </p:cTn>
                        </p:par>
                        <p:par>
                          <p:cTn id="41" fill="hold" nodeType="afterGroup">
                            <p:stCondLst>
                              <p:cond delay="3500"/>
                            </p:stCondLst>
                            <p:childTnLst>
                              <p:par>
                                <p:cTn id="42" presetID="17" presetClass="entr" presetSubtype="10" fill="hold" nodeType="afterEffect">
                                  <p:stCondLst>
                                    <p:cond delay="0"/>
                                  </p:stCondLst>
                                  <p:childTnLst>
                                    <p:set>
                                      <p:cBhvr>
                                        <p:cTn id="43" dur="1" fill="hold">
                                          <p:stCondLst>
                                            <p:cond delay="0"/>
                                          </p:stCondLst>
                                        </p:cTn>
                                        <p:tgtEl>
                                          <p:spTgt spid="120856"/>
                                        </p:tgtEl>
                                        <p:attrNameLst>
                                          <p:attrName>style.visibility</p:attrName>
                                        </p:attrNameLst>
                                      </p:cBhvr>
                                      <p:to>
                                        <p:strVal val="visible"/>
                                      </p:to>
                                    </p:set>
                                    <p:anim calcmode="lin" valueType="num">
                                      <p:cBhvr>
                                        <p:cTn id="44" dur="500" fill="hold"/>
                                        <p:tgtEl>
                                          <p:spTgt spid="120856"/>
                                        </p:tgtEl>
                                        <p:attrNameLst>
                                          <p:attrName>ppt_w</p:attrName>
                                        </p:attrNameLst>
                                      </p:cBhvr>
                                      <p:tavLst>
                                        <p:tav tm="0">
                                          <p:val>
                                            <p:fltVal val="0"/>
                                          </p:val>
                                        </p:tav>
                                        <p:tav tm="100000">
                                          <p:val>
                                            <p:strVal val="#ppt_w"/>
                                          </p:val>
                                        </p:tav>
                                      </p:tavLst>
                                    </p:anim>
                                    <p:anim calcmode="lin" valueType="num">
                                      <p:cBhvr>
                                        <p:cTn id="45" dur="500" fill="hold"/>
                                        <p:tgtEl>
                                          <p:spTgt spid="120856"/>
                                        </p:tgtEl>
                                        <p:attrNameLst>
                                          <p:attrName>ppt_h</p:attrName>
                                        </p:attrNameLst>
                                      </p:cBhvr>
                                      <p:tavLst>
                                        <p:tav tm="0">
                                          <p:val>
                                            <p:strVal val="#ppt_h"/>
                                          </p:val>
                                        </p:tav>
                                        <p:tav tm="100000">
                                          <p:val>
                                            <p:strVal val="#ppt_h"/>
                                          </p:val>
                                        </p:tav>
                                      </p:tavLst>
                                    </p:anim>
                                  </p:childTnLst>
                                </p:cTn>
                              </p:par>
                            </p:childTnLst>
                          </p:cTn>
                        </p:par>
                        <p:par>
                          <p:cTn id="46" fill="hold" nodeType="afterGroup">
                            <p:stCondLst>
                              <p:cond delay="4000"/>
                            </p:stCondLst>
                            <p:childTnLst>
                              <p:par>
                                <p:cTn id="47" presetID="23" presetClass="entr" presetSubtype="16" fill="hold" grpId="0" nodeType="afterEffect">
                                  <p:stCondLst>
                                    <p:cond delay="0"/>
                                  </p:stCondLst>
                                  <p:childTnLst>
                                    <p:set>
                                      <p:cBhvr>
                                        <p:cTn id="48" dur="1" fill="hold">
                                          <p:stCondLst>
                                            <p:cond delay="0"/>
                                          </p:stCondLst>
                                        </p:cTn>
                                        <p:tgtEl>
                                          <p:spTgt spid="120848"/>
                                        </p:tgtEl>
                                        <p:attrNameLst>
                                          <p:attrName>style.visibility</p:attrName>
                                        </p:attrNameLst>
                                      </p:cBhvr>
                                      <p:to>
                                        <p:strVal val="visible"/>
                                      </p:to>
                                    </p:set>
                                    <p:anim calcmode="lin" valueType="num">
                                      <p:cBhvr>
                                        <p:cTn id="49" dur="500" fill="hold"/>
                                        <p:tgtEl>
                                          <p:spTgt spid="120848"/>
                                        </p:tgtEl>
                                        <p:attrNameLst>
                                          <p:attrName>ppt_w</p:attrName>
                                        </p:attrNameLst>
                                      </p:cBhvr>
                                      <p:tavLst>
                                        <p:tav tm="0">
                                          <p:val>
                                            <p:fltVal val="0"/>
                                          </p:val>
                                        </p:tav>
                                        <p:tav tm="100000">
                                          <p:val>
                                            <p:strVal val="#ppt_w"/>
                                          </p:val>
                                        </p:tav>
                                      </p:tavLst>
                                    </p:anim>
                                    <p:anim calcmode="lin" valueType="num">
                                      <p:cBhvr>
                                        <p:cTn id="50" dur="500" fill="hold"/>
                                        <p:tgtEl>
                                          <p:spTgt spid="120848"/>
                                        </p:tgtEl>
                                        <p:attrNameLst>
                                          <p:attrName>ppt_h</p:attrName>
                                        </p:attrNameLst>
                                      </p:cBhvr>
                                      <p:tavLst>
                                        <p:tav tm="0">
                                          <p:val>
                                            <p:fltVal val="0"/>
                                          </p:val>
                                        </p:tav>
                                        <p:tav tm="100000">
                                          <p:val>
                                            <p:strVal val="#ppt_h"/>
                                          </p:val>
                                        </p:tav>
                                      </p:tavLst>
                                    </p:anim>
                                  </p:childTnLst>
                                </p:cTn>
                              </p:par>
                            </p:childTnLst>
                          </p:cTn>
                        </p:par>
                        <p:par>
                          <p:cTn id="51" fill="hold" nodeType="afterGroup">
                            <p:stCondLst>
                              <p:cond delay="4500"/>
                            </p:stCondLst>
                            <p:childTnLst>
                              <p:par>
                                <p:cTn id="52" presetID="39" presetClass="entr" presetSubtype="0" accel="100000" fill="hold" nodeType="afterEffect">
                                  <p:stCondLst>
                                    <p:cond delay="0"/>
                                  </p:stCondLst>
                                  <p:childTnLst>
                                    <p:set>
                                      <p:cBhvr>
                                        <p:cTn id="53" dur="1" fill="hold">
                                          <p:stCondLst>
                                            <p:cond delay="0"/>
                                          </p:stCondLst>
                                        </p:cTn>
                                        <p:tgtEl>
                                          <p:spTgt spid="120857"/>
                                        </p:tgtEl>
                                        <p:attrNameLst>
                                          <p:attrName>style.visibility</p:attrName>
                                        </p:attrNameLst>
                                      </p:cBhvr>
                                      <p:to>
                                        <p:strVal val="visible"/>
                                      </p:to>
                                    </p:set>
                                    <p:anim calcmode="lin" valueType="num">
                                      <p:cBhvr>
                                        <p:cTn id="54" dur="500" fill="hold"/>
                                        <p:tgtEl>
                                          <p:spTgt spid="120857"/>
                                        </p:tgtEl>
                                        <p:attrNameLst>
                                          <p:attrName>ppt_h</p:attrName>
                                        </p:attrNameLst>
                                      </p:cBhvr>
                                      <p:tavLst>
                                        <p:tav tm="0">
                                          <p:val>
                                            <p:strVal val="#ppt_h/20"/>
                                          </p:val>
                                        </p:tav>
                                        <p:tav tm="50000">
                                          <p:val>
                                            <p:strVal val="#ppt_h/20"/>
                                          </p:val>
                                        </p:tav>
                                        <p:tav tm="100000">
                                          <p:val>
                                            <p:strVal val="#ppt_h"/>
                                          </p:val>
                                        </p:tav>
                                      </p:tavLst>
                                    </p:anim>
                                    <p:anim calcmode="lin" valueType="num">
                                      <p:cBhvr>
                                        <p:cTn id="55" dur="500" fill="hold"/>
                                        <p:tgtEl>
                                          <p:spTgt spid="120857"/>
                                        </p:tgtEl>
                                        <p:attrNameLst>
                                          <p:attrName>ppt_w</p:attrName>
                                        </p:attrNameLst>
                                      </p:cBhvr>
                                      <p:tavLst>
                                        <p:tav tm="0">
                                          <p:val>
                                            <p:strVal val="#ppt_w+.3"/>
                                          </p:val>
                                        </p:tav>
                                        <p:tav tm="50000">
                                          <p:val>
                                            <p:strVal val="#ppt_w+.3"/>
                                          </p:val>
                                        </p:tav>
                                        <p:tav tm="100000">
                                          <p:val>
                                            <p:strVal val="#ppt_w"/>
                                          </p:val>
                                        </p:tav>
                                      </p:tavLst>
                                    </p:anim>
                                    <p:anim calcmode="lin" valueType="num">
                                      <p:cBhvr>
                                        <p:cTn id="56" dur="500" fill="hold"/>
                                        <p:tgtEl>
                                          <p:spTgt spid="120857"/>
                                        </p:tgtEl>
                                        <p:attrNameLst>
                                          <p:attrName>ppt_x</p:attrName>
                                        </p:attrNameLst>
                                      </p:cBhvr>
                                      <p:tavLst>
                                        <p:tav tm="0">
                                          <p:val>
                                            <p:strVal val="#ppt_x-.3"/>
                                          </p:val>
                                        </p:tav>
                                        <p:tav tm="50000">
                                          <p:val>
                                            <p:strVal val="#ppt_x"/>
                                          </p:val>
                                        </p:tav>
                                        <p:tav tm="100000">
                                          <p:val>
                                            <p:strVal val="#ppt_x"/>
                                          </p:val>
                                        </p:tav>
                                      </p:tavLst>
                                    </p:anim>
                                    <p:anim calcmode="lin" valueType="num">
                                      <p:cBhvr>
                                        <p:cTn id="57" dur="500" fill="hold"/>
                                        <p:tgtEl>
                                          <p:spTgt spid="120857"/>
                                        </p:tgtEl>
                                        <p:attrNameLst>
                                          <p:attrName>ppt_y</p:attrName>
                                        </p:attrNameLst>
                                      </p:cBhvr>
                                      <p:tavLst>
                                        <p:tav tm="0">
                                          <p:val>
                                            <p:strVal val="#ppt_y"/>
                                          </p:val>
                                        </p:tav>
                                        <p:tav tm="100000">
                                          <p:val>
                                            <p:strVal val="#ppt_y"/>
                                          </p:val>
                                        </p:tav>
                                      </p:tavLst>
                                    </p:anim>
                                  </p:childTnLst>
                                </p:cTn>
                              </p:par>
                            </p:childTnLst>
                          </p:cTn>
                        </p:par>
                        <p:par>
                          <p:cTn id="58" fill="hold" nodeType="afterGroup">
                            <p:stCondLst>
                              <p:cond delay="5000"/>
                            </p:stCondLst>
                            <p:childTnLst>
                              <p:par>
                                <p:cTn id="59" presetID="23" presetClass="entr" presetSubtype="16" fill="hold" grpId="0" nodeType="afterEffect">
                                  <p:stCondLst>
                                    <p:cond delay="0"/>
                                  </p:stCondLst>
                                  <p:childTnLst>
                                    <p:set>
                                      <p:cBhvr>
                                        <p:cTn id="60" dur="1" fill="hold">
                                          <p:stCondLst>
                                            <p:cond delay="0"/>
                                          </p:stCondLst>
                                        </p:cTn>
                                        <p:tgtEl>
                                          <p:spTgt spid="120858"/>
                                        </p:tgtEl>
                                        <p:attrNameLst>
                                          <p:attrName>style.visibility</p:attrName>
                                        </p:attrNameLst>
                                      </p:cBhvr>
                                      <p:to>
                                        <p:strVal val="visible"/>
                                      </p:to>
                                    </p:set>
                                    <p:anim calcmode="lin" valueType="num">
                                      <p:cBhvr>
                                        <p:cTn id="61" dur="500" fill="hold"/>
                                        <p:tgtEl>
                                          <p:spTgt spid="120858"/>
                                        </p:tgtEl>
                                        <p:attrNameLst>
                                          <p:attrName>ppt_w</p:attrName>
                                        </p:attrNameLst>
                                      </p:cBhvr>
                                      <p:tavLst>
                                        <p:tav tm="0">
                                          <p:val>
                                            <p:fltVal val="0"/>
                                          </p:val>
                                        </p:tav>
                                        <p:tav tm="100000">
                                          <p:val>
                                            <p:strVal val="#ppt_w"/>
                                          </p:val>
                                        </p:tav>
                                      </p:tavLst>
                                    </p:anim>
                                    <p:anim calcmode="lin" valueType="num">
                                      <p:cBhvr>
                                        <p:cTn id="62" dur="500" fill="hold"/>
                                        <p:tgtEl>
                                          <p:spTgt spid="120858"/>
                                        </p:tgtEl>
                                        <p:attrNameLst>
                                          <p:attrName>ppt_h</p:attrName>
                                        </p:attrNameLst>
                                      </p:cBhvr>
                                      <p:tavLst>
                                        <p:tav tm="0">
                                          <p:val>
                                            <p:fltVal val="0"/>
                                          </p:val>
                                        </p:tav>
                                        <p:tav tm="100000">
                                          <p:val>
                                            <p:strVal val="#ppt_h"/>
                                          </p:val>
                                        </p:tav>
                                      </p:tavLst>
                                    </p:anim>
                                  </p:childTnLst>
                                </p:cTn>
                              </p:par>
                            </p:childTnLst>
                          </p:cTn>
                        </p:par>
                        <p:par>
                          <p:cTn id="63" fill="hold">
                            <p:stCondLst>
                              <p:cond delay="5500"/>
                            </p:stCondLst>
                            <p:childTnLst>
                              <p:par>
                                <p:cTn id="64" presetID="23" presetClass="entr" presetSubtype="16" fill="hold" grpId="0" nodeType="afterEffect">
                                  <p:stCondLst>
                                    <p:cond delay="0"/>
                                  </p:stCondLst>
                                  <p:childTnLst>
                                    <p:set>
                                      <p:cBhvr>
                                        <p:cTn id="65" dur="1" fill="hold">
                                          <p:stCondLst>
                                            <p:cond delay="0"/>
                                          </p:stCondLst>
                                        </p:cTn>
                                        <p:tgtEl>
                                          <p:spTgt spid="22"/>
                                        </p:tgtEl>
                                        <p:attrNameLst>
                                          <p:attrName>style.visibility</p:attrName>
                                        </p:attrNameLst>
                                      </p:cBhvr>
                                      <p:to>
                                        <p:strVal val="visible"/>
                                      </p:to>
                                    </p:set>
                                    <p:anim calcmode="lin" valueType="num">
                                      <p:cBhvr>
                                        <p:cTn id="66" dur="500" fill="hold"/>
                                        <p:tgtEl>
                                          <p:spTgt spid="22"/>
                                        </p:tgtEl>
                                        <p:attrNameLst>
                                          <p:attrName>ppt_w</p:attrName>
                                        </p:attrNameLst>
                                      </p:cBhvr>
                                      <p:tavLst>
                                        <p:tav tm="0">
                                          <p:val>
                                            <p:fltVal val="0"/>
                                          </p:val>
                                        </p:tav>
                                        <p:tav tm="100000">
                                          <p:val>
                                            <p:strVal val="#ppt_w"/>
                                          </p:val>
                                        </p:tav>
                                      </p:tavLst>
                                    </p:anim>
                                    <p:anim calcmode="lin" valueType="num">
                                      <p:cBhvr>
                                        <p:cTn id="67" dur="500" fill="hold"/>
                                        <p:tgtEl>
                                          <p:spTgt spid="2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4" grpId="0"/>
      <p:bldP spid="120848" grpId="0"/>
      <p:bldP spid="120853" grpId="0"/>
      <p:bldP spid="120858" grpId="0"/>
      <p:bldP spid="120859" grpId="0" animBg="1"/>
      <p:bldP spid="22"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107504" y="195486"/>
            <a:ext cx="8136904" cy="507703"/>
          </a:xfrm>
        </p:spPr>
        <p:txBody>
          <a:bodyPr/>
          <a:lstStyle/>
          <a:p>
            <a:r>
              <a:rPr lang="cs-CZ" altLang="sk-SK" sz="2200" b="1" dirty="0"/>
              <a:t>Vliv změny citlivosti investic na úrokovou míru </a:t>
            </a:r>
            <a:r>
              <a:rPr lang="cs-CZ" altLang="sk-SK" sz="2200" b="1" dirty="0" smtClean="0"/>
              <a:t>(↑b</a:t>
            </a:r>
            <a:r>
              <a:rPr lang="cs-CZ" altLang="sk-SK" sz="2200" b="1" dirty="0"/>
              <a:t>) na křivku IS</a:t>
            </a:r>
          </a:p>
        </p:txBody>
      </p:sp>
      <p:sp>
        <p:nvSpPr>
          <p:cNvPr id="122883" name="Line 3"/>
          <p:cNvSpPr>
            <a:spLocks noChangeShapeType="1"/>
          </p:cNvSpPr>
          <p:nvPr/>
        </p:nvSpPr>
        <p:spPr bwMode="auto">
          <a:xfrm>
            <a:off x="2627784" y="923925"/>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2884" name="Line 4"/>
          <p:cNvSpPr>
            <a:spLocks noChangeShapeType="1"/>
          </p:cNvSpPr>
          <p:nvPr/>
        </p:nvSpPr>
        <p:spPr bwMode="auto">
          <a:xfrm>
            <a:off x="2627784" y="4011910"/>
            <a:ext cx="41052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2885" name="Text Box 5"/>
          <p:cNvSpPr txBox="1">
            <a:spLocks noChangeArrowheads="1"/>
          </p:cNvSpPr>
          <p:nvPr/>
        </p:nvSpPr>
        <p:spPr bwMode="auto">
          <a:xfrm>
            <a:off x="6599813" y="4039100"/>
            <a:ext cx="59412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smtClean="0"/>
              <a:t>Y</a:t>
            </a:r>
            <a:endParaRPr lang="cs-CZ" altLang="sk-SK" sz="1600" b="1" dirty="0"/>
          </a:p>
        </p:txBody>
      </p:sp>
      <p:sp>
        <p:nvSpPr>
          <p:cNvPr id="122886" name="Text Box 6"/>
          <p:cNvSpPr txBox="1">
            <a:spLocks noChangeArrowheads="1"/>
          </p:cNvSpPr>
          <p:nvPr/>
        </p:nvSpPr>
        <p:spPr bwMode="auto">
          <a:xfrm>
            <a:off x="2374089" y="921595"/>
            <a:ext cx="2159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i</a:t>
            </a:r>
          </a:p>
        </p:txBody>
      </p:sp>
      <p:sp>
        <p:nvSpPr>
          <p:cNvPr id="122887" name="Line 7"/>
          <p:cNvSpPr>
            <a:spLocks noChangeShapeType="1"/>
          </p:cNvSpPr>
          <p:nvPr/>
        </p:nvSpPr>
        <p:spPr bwMode="auto">
          <a:xfrm>
            <a:off x="3030558" y="1131590"/>
            <a:ext cx="3029307" cy="2321719"/>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2888" name="Text Box 8"/>
          <p:cNvSpPr txBox="1">
            <a:spLocks noChangeArrowheads="1"/>
          </p:cNvSpPr>
          <p:nvPr/>
        </p:nvSpPr>
        <p:spPr bwMode="auto">
          <a:xfrm>
            <a:off x="6059865" y="3339681"/>
            <a:ext cx="160847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0066FF"/>
                </a:solidFill>
              </a:rPr>
              <a:t>Y = </a:t>
            </a:r>
            <a:r>
              <a:rPr lang="el-GR" altLang="sk-SK" sz="1600" b="1" dirty="0">
                <a:solidFill>
                  <a:srgbClr val="0066FF"/>
                </a:solidFill>
              </a:rPr>
              <a:t>α</a:t>
            </a:r>
            <a:r>
              <a:rPr lang="cs-CZ" altLang="sk-SK" sz="1600" b="1" baseline="-25000" dirty="0">
                <a:solidFill>
                  <a:srgbClr val="0066FF"/>
                </a:solidFill>
              </a:rPr>
              <a:t>G</a:t>
            </a:r>
            <a:r>
              <a:rPr lang="cs-CZ" altLang="sk-SK" sz="1600" b="1" dirty="0">
                <a:solidFill>
                  <a:srgbClr val="0066FF"/>
                </a:solidFill>
              </a:rPr>
              <a:t> (</a:t>
            </a:r>
            <a:r>
              <a:rPr lang="cs-CZ" altLang="sk-SK" sz="1600" b="1" dirty="0" smtClean="0">
                <a:solidFill>
                  <a:srgbClr val="0066FF"/>
                </a:solidFill>
              </a:rPr>
              <a:t>A- b</a:t>
            </a:r>
            <a:r>
              <a:rPr lang="cs-CZ" altLang="sk-SK" sz="1600" b="1" baseline="-25000" dirty="0" smtClean="0">
                <a:solidFill>
                  <a:srgbClr val="0066FF"/>
                </a:solidFill>
              </a:rPr>
              <a:t>0</a:t>
            </a:r>
            <a:r>
              <a:rPr lang="cs-CZ" altLang="sk-SK" sz="1600" b="1" dirty="0" smtClean="0">
                <a:solidFill>
                  <a:srgbClr val="0066FF"/>
                </a:solidFill>
              </a:rPr>
              <a:t>i</a:t>
            </a:r>
            <a:r>
              <a:rPr lang="cs-CZ" altLang="sk-SK" sz="1600" b="1" dirty="0">
                <a:solidFill>
                  <a:srgbClr val="0066FF"/>
                </a:solidFill>
              </a:rPr>
              <a:t>)</a:t>
            </a:r>
          </a:p>
        </p:txBody>
      </p:sp>
      <p:sp>
        <p:nvSpPr>
          <p:cNvPr id="122889" name="Line 9"/>
          <p:cNvSpPr>
            <a:spLocks noChangeShapeType="1"/>
          </p:cNvSpPr>
          <p:nvPr/>
        </p:nvSpPr>
        <p:spPr bwMode="auto">
          <a:xfrm>
            <a:off x="2681288" y="1923678"/>
            <a:ext cx="1350169"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2890" name="Line 10"/>
          <p:cNvSpPr>
            <a:spLocks noChangeShapeType="1"/>
          </p:cNvSpPr>
          <p:nvPr/>
        </p:nvSpPr>
        <p:spPr bwMode="auto">
          <a:xfrm>
            <a:off x="4031456" y="1923678"/>
            <a:ext cx="0" cy="2052638"/>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2891" name="Line 11"/>
          <p:cNvSpPr>
            <a:spLocks noChangeShapeType="1"/>
          </p:cNvSpPr>
          <p:nvPr/>
        </p:nvSpPr>
        <p:spPr bwMode="auto">
          <a:xfrm>
            <a:off x="2681288" y="2931790"/>
            <a:ext cx="264676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2892" name="Line 12"/>
          <p:cNvSpPr>
            <a:spLocks noChangeShapeType="1"/>
          </p:cNvSpPr>
          <p:nvPr/>
        </p:nvSpPr>
        <p:spPr bwMode="auto">
          <a:xfrm>
            <a:off x="5328047" y="3039170"/>
            <a:ext cx="0" cy="97274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2893" name="Text Box 13"/>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122894" name="Text Box 14"/>
          <p:cNvSpPr txBox="1">
            <a:spLocks noChangeArrowheads="1"/>
          </p:cNvSpPr>
          <p:nvPr/>
        </p:nvSpPr>
        <p:spPr bwMode="auto">
          <a:xfrm>
            <a:off x="2331803" y="1773637"/>
            <a:ext cx="37750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0</a:t>
            </a:r>
            <a:endParaRPr lang="cs-CZ" altLang="sk-SK" sz="1600" b="1" dirty="0"/>
          </a:p>
        </p:txBody>
      </p:sp>
      <p:sp>
        <p:nvSpPr>
          <p:cNvPr id="122895" name="Text Box 15"/>
          <p:cNvSpPr txBox="1">
            <a:spLocks noChangeArrowheads="1"/>
          </p:cNvSpPr>
          <p:nvPr/>
        </p:nvSpPr>
        <p:spPr bwMode="auto">
          <a:xfrm>
            <a:off x="2360259" y="2764089"/>
            <a:ext cx="33975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1</a:t>
            </a:r>
            <a:endParaRPr lang="cs-CZ" altLang="sk-SK" sz="1600" b="1" dirty="0"/>
          </a:p>
        </p:txBody>
      </p:sp>
      <p:sp>
        <p:nvSpPr>
          <p:cNvPr id="122896" name="Text Box 16"/>
          <p:cNvSpPr txBox="1">
            <a:spLocks noChangeArrowheads="1"/>
          </p:cNvSpPr>
          <p:nvPr/>
        </p:nvSpPr>
        <p:spPr bwMode="auto">
          <a:xfrm>
            <a:off x="5216784" y="4014222"/>
            <a:ext cx="47973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smtClean="0"/>
              <a:t>1</a:t>
            </a:r>
            <a:endParaRPr lang="cs-CZ" altLang="sk-SK" sz="1600" b="1" dirty="0"/>
          </a:p>
        </p:txBody>
      </p:sp>
      <p:sp>
        <p:nvSpPr>
          <p:cNvPr id="122897" name="Text Box 17"/>
          <p:cNvSpPr txBox="1">
            <a:spLocks noChangeArrowheads="1"/>
          </p:cNvSpPr>
          <p:nvPr/>
        </p:nvSpPr>
        <p:spPr bwMode="auto">
          <a:xfrm>
            <a:off x="3896320" y="3992684"/>
            <a:ext cx="53166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smtClean="0"/>
              <a:t>0</a:t>
            </a:r>
            <a:endParaRPr lang="cs-CZ" altLang="sk-SK" sz="1600" b="1" dirty="0"/>
          </a:p>
        </p:txBody>
      </p:sp>
      <p:sp>
        <p:nvSpPr>
          <p:cNvPr id="122898" name="Line 18"/>
          <p:cNvSpPr>
            <a:spLocks noChangeShapeType="1"/>
          </p:cNvSpPr>
          <p:nvPr/>
        </p:nvSpPr>
        <p:spPr bwMode="auto">
          <a:xfrm>
            <a:off x="2482064" y="2195909"/>
            <a:ext cx="0" cy="535289"/>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2899" name="Line 19"/>
          <p:cNvSpPr>
            <a:spLocks noChangeShapeType="1"/>
          </p:cNvSpPr>
          <p:nvPr/>
        </p:nvSpPr>
        <p:spPr bwMode="auto">
          <a:xfrm>
            <a:off x="4298812" y="4161961"/>
            <a:ext cx="917972"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2900" name="Line 20"/>
          <p:cNvSpPr>
            <a:spLocks noChangeShapeType="1"/>
          </p:cNvSpPr>
          <p:nvPr/>
        </p:nvSpPr>
        <p:spPr bwMode="auto">
          <a:xfrm>
            <a:off x="3030483" y="1347615"/>
            <a:ext cx="2909669" cy="1584176"/>
          </a:xfrm>
          <a:prstGeom prst="line">
            <a:avLst/>
          </a:prstGeom>
          <a:noFill/>
          <a:ln w="5715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21" name="Text Box 27"/>
          <p:cNvSpPr txBox="1">
            <a:spLocks noChangeArrowheads="1"/>
          </p:cNvSpPr>
          <p:nvPr/>
        </p:nvSpPr>
        <p:spPr bwMode="auto">
          <a:xfrm>
            <a:off x="5978083" y="1258513"/>
            <a:ext cx="1837581" cy="707886"/>
          </a:xfrm>
          <a:prstGeom prst="rect">
            <a:avLst/>
          </a:prstGeom>
          <a:solidFill>
            <a:srgbClr val="00B0F0"/>
          </a:solidFill>
          <a:ln>
            <a:noFill/>
          </a:ln>
          <a:effectLst/>
        </p:spPr>
        <p:txBody>
          <a:bodyPr wrap="square">
            <a:spAutoFit/>
          </a:bodyPr>
          <a:lstStyle/>
          <a:p>
            <a:pPr algn="ctr">
              <a:spcBef>
                <a:spcPct val="50000"/>
              </a:spcBef>
            </a:pPr>
            <a:r>
              <a:rPr lang="cs-CZ" altLang="sk-SK" sz="1600" b="1" dirty="0">
                <a:solidFill>
                  <a:srgbClr val="FFFFFF"/>
                </a:solidFill>
              </a:rPr>
              <a:t>Změna </a:t>
            </a:r>
            <a:r>
              <a:rPr lang="cs-CZ" altLang="sk-SK" sz="1600" b="1" dirty="0" smtClean="0">
                <a:solidFill>
                  <a:srgbClr val="FFFFFF"/>
                </a:solidFill>
              </a:rPr>
              <a:t>b</a:t>
            </a:r>
            <a:r>
              <a:rPr lang="cs-CZ" altLang="sk-SK" sz="1600" b="1" baseline="-25000" dirty="0" smtClean="0">
                <a:solidFill>
                  <a:srgbClr val="FFFFFF"/>
                </a:solidFill>
              </a:rPr>
              <a:t>0</a:t>
            </a:r>
            <a:r>
              <a:rPr lang="cs-CZ" altLang="sk-SK" sz="1600" b="1" dirty="0" smtClean="0">
                <a:solidFill>
                  <a:srgbClr val="FFFFFF"/>
                </a:solidFill>
              </a:rPr>
              <a:t> </a:t>
            </a:r>
            <a:r>
              <a:rPr lang="cs-CZ" altLang="sk-SK" sz="1600" b="1" dirty="0">
                <a:solidFill>
                  <a:srgbClr val="FFFFFF"/>
                </a:solidFill>
              </a:rPr>
              <a:t>na </a:t>
            </a:r>
            <a:r>
              <a:rPr lang="cs-CZ" altLang="sk-SK" sz="1600" b="1" dirty="0" smtClean="0">
                <a:solidFill>
                  <a:srgbClr val="FFFFFF"/>
                </a:solidFill>
              </a:rPr>
              <a:t>b</a:t>
            </a:r>
            <a:r>
              <a:rPr lang="cs-CZ" altLang="sk-SK" sz="1600" b="1" baseline="-25000" dirty="0" smtClean="0">
                <a:solidFill>
                  <a:srgbClr val="FFFFFF"/>
                </a:solidFill>
              </a:rPr>
              <a:t>1</a:t>
            </a:r>
            <a:endParaRPr lang="cs-CZ" altLang="sk-SK" sz="1600" b="1" baseline="-25000" dirty="0">
              <a:solidFill>
                <a:srgbClr val="FFFFFF"/>
              </a:solidFill>
            </a:endParaRPr>
          </a:p>
          <a:p>
            <a:pPr algn="ctr">
              <a:spcBef>
                <a:spcPct val="50000"/>
              </a:spcBef>
            </a:pPr>
            <a:r>
              <a:rPr lang="cs-CZ" altLang="sk-SK" sz="1600" b="1" dirty="0" smtClean="0">
                <a:solidFill>
                  <a:srgbClr val="FFFFFF"/>
                </a:solidFill>
              </a:rPr>
              <a:t>b</a:t>
            </a:r>
            <a:r>
              <a:rPr lang="cs-CZ" altLang="sk-SK" sz="1600" b="1" baseline="-25000" dirty="0" smtClean="0">
                <a:solidFill>
                  <a:srgbClr val="FFFFFF"/>
                </a:solidFill>
              </a:rPr>
              <a:t>1 </a:t>
            </a:r>
            <a:r>
              <a:rPr lang="en-US" altLang="sk-SK" sz="1600" b="1" dirty="0">
                <a:solidFill>
                  <a:srgbClr val="FFFFFF"/>
                </a:solidFill>
                <a:cs typeface="Arial" panose="020B0604020202020204" pitchFamily="34" charset="0"/>
              </a:rPr>
              <a:t>&gt; </a:t>
            </a:r>
            <a:r>
              <a:rPr lang="cs-CZ" altLang="sk-SK" sz="1600" b="1" dirty="0" smtClean="0">
                <a:solidFill>
                  <a:srgbClr val="FFFFFF"/>
                </a:solidFill>
                <a:cs typeface="Arial" panose="020B0604020202020204" pitchFamily="34" charset="0"/>
              </a:rPr>
              <a:t>b</a:t>
            </a:r>
            <a:r>
              <a:rPr lang="cs-CZ" altLang="sk-SK" sz="1600" b="1" baseline="-25000" dirty="0" smtClean="0">
                <a:solidFill>
                  <a:srgbClr val="FFFFFF"/>
                </a:solidFill>
              </a:rPr>
              <a:t>0</a:t>
            </a:r>
            <a:endParaRPr lang="cs-CZ" altLang="sk-SK" sz="1600" b="1" dirty="0">
              <a:solidFill>
                <a:srgbClr val="FFFFFF"/>
              </a:solidFill>
            </a:endParaRPr>
          </a:p>
        </p:txBody>
      </p:sp>
    </p:spTree>
    <p:extLst>
      <p:ext uri="{BB962C8B-B14F-4D97-AF65-F5344CB8AC3E}">
        <p14:creationId xmlns:p14="http://schemas.microsoft.com/office/powerpoint/2010/main" val="2763036608"/>
      </p:ext>
    </p:extLst>
  </p:cSld>
  <p:clrMapOvr>
    <a:masterClrMapping/>
  </p:clrMapOvr>
  <p:transition advTm="1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decel="50000" fill="hold">
                                          <p:stCondLst>
                                            <p:cond delay="0"/>
                                          </p:stCondLst>
                                        </p:cTn>
                                        <p:tgtEl>
                                          <p:spTgt spid="21"/>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1"/>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1"/>
                                        </p:tgtEl>
                                        <p:attrNameLst>
                                          <p:attrName>ppt_w</p:attrName>
                                        </p:attrNameLst>
                                      </p:cBhvr>
                                      <p:tavLst>
                                        <p:tav tm="0">
                                          <p:val>
                                            <p:strVal val="#ppt_w*.05"/>
                                          </p:val>
                                        </p:tav>
                                        <p:tav tm="100000">
                                          <p:val>
                                            <p:strVal val="#ppt_w"/>
                                          </p:val>
                                        </p:tav>
                                      </p:tavLst>
                                    </p:anim>
                                    <p:anim calcmode="lin" valueType="num">
                                      <p:cBhvr>
                                        <p:cTn id="10" dur="1000" fill="hold"/>
                                        <p:tgtEl>
                                          <p:spTgt spid="21"/>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1"/>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1"/>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1"/>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107504" y="195346"/>
            <a:ext cx="7992888" cy="507703"/>
          </a:xfrm>
        </p:spPr>
        <p:txBody>
          <a:bodyPr/>
          <a:lstStyle/>
          <a:p>
            <a:r>
              <a:rPr lang="cs-CZ" altLang="sk-SK" sz="2200" b="1" dirty="0">
                <a:solidFill>
                  <a:srgbClr val="307871"/>
                </a:solidFill>
              </a:rPr>
              <a:t>Vliv změny citlivosti investic na úrokovou míru (↑b) na křivku IS</a:t>
            </a:r>
            <a:endParaRPr lang="cs-CZ" altLang="sk-SK" sz="2850" b="1" dirty="0">
              <a:solidFill>
                <a:schemeClr val="hlink"/>
              </a:solidFill>
            </a:endParaRPr>
          </a:p>
        </p:txBody>
      </p:sp>
      <p:sp>
        <p:nvSpPr>
          <p:cNvPr id="129027" name="Line 3"/>
          <p:cNvSpPr>
            <a:spLocks noChangeShapeType="1"/>
          </p:cNvSpPr>
          <p:nvPr/>
        </p:nvSpPr>
        <p:spPr bwMode="auto">
          <a:xfrm>
            <a:off x="2687109" y="923925"/>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9028" name="Line 4"/>
          <p:cNvSpPr>
            <a:spLocks noChangeShapeType="1"/>
          </p:cNvSpPr>
          <p:nvPr/>
        </p:nvSpPr>
        <p:spPr bwMode="auto">
          <a:xfrm>
            <a:off x="2681288" y="4011910"/>
            <a:ext cx="41052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9029" name="Text Box 5"/>
          <p:cNvSpPr txBox="1">
            <a:spLocks noChangeArrowheads="1"/>
          </p:cNvSpPr>
          <p:nvPr/>
        </p:nvSpPr>
        <p:spPr bwMode="auto">
          <a:xfrm>
            <a:off x="6643042" y="4035557"/>
            <a:ext cx="59412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smtClean="0"/>
              <a:t>Y</a:t>
            </a:r>
            <a:endParaRPr lang="cs-CZ" altLang="sk-SK" sz="1600" b="1" dirty="0"/>
          </a:p>
        </p:txBody>
      </p:sp>
      <p:sp>
        <p:nvSpPr>
          <p:cNvPr id="129030" name="Text Box 6"/>
          <p:cNvSpPr txBox="1">
            <a:spLocks noChangeArrowheads="1"/>
          </p:cNvSpPr>
          <p:nvPr/>
        </p:nvSpPr>
        <p:spPr bwMode="auto">
          <a:xfrm>
            <a:off x="2412802" y="864889"/>
            <a:ext cx="2155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t>i</a:t>
            </a:r>
          </a:p>
        </p:txBody>
      </p:sp>
      <p:sp>
        <p:nvSpPr>
          <p:cNvPr id="129031" name="Line 7"/>
          <p:cNvSpPr>
            <a:spLocks noChangeShapeType="1"/>
          </p:cNvSpPr>
          <p:nvPr/>
        </p:nvSpPr>
        <p:spPr bwMode="auto">
          <a:xfrm>
            <a:off x="3168254" y="1131590"/>
            <a:ext cx="2753915" cy="2321719"/>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9033" name="Line 9"/>
          <p:cNvSpPr>
            <a:spLocks noChangeShapeType="1"/>
          </p:cNvSpPr>
          <p:nvPr/>
        </p:nvSpPr>
        <p:spPr bwMode="auto">
          <a:xfrm>
            <a:off x="2681288" y="1923678"/>
            <a:ext cx="1350169"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9034" name="Line 10"/>
          <p:cNvSpPr>
            <a:spLocks noChangeShapeType="1"/>
          </p:cNvSpPr>
          <p:nvPr/>
        </p:nvSpPr>
        <p:spPr bwMode="auto">
          <a:xfrm>
            <a:off x="4067944" y="1923678"/>
            <a:ext cx="0" cy="2052638"/>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9035" name="Line 11"/>
          <p:cNvSpPr>
            <a:spLocks noChangeShapeType="1"/>
          </p:cNvSpPr>
          <p:nvPr/>
        </p:nvSpPr>
        <p:spPr bwMode="auto">
          <a:xfrm>
            <a:off x="2681288" y="3003798"/>
            <a:ext cx="264676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9036" name="Line 12"/>
          <p:cNvSpPr>
            <a:spLocks noChangeShapeType="1"/>
          </p:cNvSpPr>
          <p:nvPr/>
        </p:nvSpPr>
        <p:spPr bwMode="auto">
          <a:xfrm>
            <a:off x="5328047" y="3003798"/>
            <a:ext cx="0" cy="97274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9037" name="Text Box 13"/>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129038" name="Text Box 14"/>
          <p:cNvSpPr txBox="1">
            <a:spLocks noChangeArrowheads="1"/>
          </p:cNvSpPr>
          <p:nvPr/>
        </p:nvSpPr>
        <p:spPr bwMode="auto">
          <a:xfrm>
            <a:off x="2360646" y="1762044"/>
            <a:ext cx="37802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0</a:t>
            </a:r>
            <a:endParaRPr lang="cs-CZ" altLang="sk-SK" sz="1600" b="1" dirty="0"/>
          </a:p>
        </p:txBody>
      </p:sp>
      <p:sp>
        <p:nvSpPr>
          <p:cNvPr id="129039" name="Text Box 15"/>
          <p:cNvSpPr txBox="1">
            <a:spLocks noChangeArrowheads="1"/>
          </p:cNvSpPr>
          <p:nvPr/>
        </p:nvSpPr>
        <p:spPr bwMode="auto">
          <a:xfrm>
            <a:off x="2394816" y="2805614"/>
            <a:ext cx="38526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1</a:t>
            </a:r>
            <a:endParaRPr lang="cs-CZ" altLang="sk-SK" sz="1600" b="1" dirty="0"/>
          </a:p>
        </p:txBody>
      </p:sp>
      <p:sp>
        <p:nvSpPr>
          <p:cNvPr id="129040" name="Text Box 16"/>
          <p:cNvSpPr txBox="1">
            <a:spLocks noChangeArrowheads="1"/>
          </p:cNvSpPr>
          <p:nvPr/>
        </p:nvSpPr>
        <p:spPr bwMode="auto">
          <a:xfrm>
            <a:off x="5220072" y="4020939"/>
            <a:ext cx="43241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smtClean="0"/>
              <a:t>1</a:t>
            </a:r>
            <a:endParaRPr lang="cs-CZ" altLang="sk-SK" sz="1600" b="1" dirty="0"/>
          </a:p>
        </p:txBody>
      </p:sp>
      <p:sp>
        <p:nvSpPr>
          <p:cNvPr id="129041" name="Text Box 17"/>
          <p:cNvSpPr txBox="1">
            <a:spLocks noChangeArrowheads="1"/>
          </p:cNvSpPr>
          <p:nvPr/>
        </p:nvSpPr>
        <p:spPr bwMode="auto">
          <a:xfrm>
            <a:off x="3835400" y="4020939"/>
            <a:ext cx="41237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smtClean="0"/>
              <a:t>0</a:t>
            </a:r>
            <a:endParaRPr lang="cs-CZ" altLang="sk-SK" sz="1600" b="1" dirty="0"/>
          </a:p>
        </p:txBody>
      </p:sp>
      <p:sp>
        <p:nvSpPr>
          <p:cNvPr id="129042" name="Line 18"/>
          <p:cNvSpPr>
            <a:spLocks noChangeShapeType="1"/>
          </p:cNvSpPr>
          <p:nvPr/>
        </p:nvSpPr>
        <p:spPr bwMode="auto">
          <a:xfrm>
            <a:off x="2520554" y="2100598"/>
            <a:ext cx="0" cy="6477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9043" name="Line 19"/>
          <p:cNvSpPr>
            <a:spLocks noChangeShapeType="1"/>
          </p:cNvSpPr>
          <p:nvPr/>
        </p:nvSpPr>
        <p:spPr bwMode="auto">
          <a:xfrm>
            <a:off x="4247777" y="4189952"/>
            <a:ext cx="917972"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9044" name="Line 20"/>
          <p:cNvSpPr>
            <a:spLocks noChangeShapeType="1"/>
          </p:cNvSpPr>
          <p:nvPr/>
        </p:nvSpPr>
        <p:spPr bwMode="auto">
          <a:xfrm>
            <a:off x="2979403" y="1495276"/>
            <a:ext cx="3536813" cy="1242943"/>
          </a:xfrm>
          <a:prstGeom prst="line">
            <a:avLst/>
          </a:prstGeom>
          <a:noFill/>
          <a:ln w="5715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9045" name="Text Box 21"/>
          <p:cNvSpPr txBox="1">
            <a:spLocks noChangeArrowheads="1"/>
          </p:cNvSpPr>
          <p:nvPr/>
        </p:nvSpPr>
        <p:spPr bwMode="auto">
          <a:xfrm>
            <a:off x="5955373" y="3261449"/>
            <a:ext cx="149694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spcBef>
                <a:spcPct val="50000"/>
              </a:spcBef>
            </a:pPr>
            <a:r>
              <a:rPr lang="cs-CZ" altLang="sk-SK" sz="1600" b="1" dirty="0">
                <a:solidFill>
                  <a:srgbClr val="0066FF"/>
                </a:solidFill>
              </a:rPr>
              <a:t>Y = </a:t>
            </a:r>
            <a:r>
              <a:rPr lang="el-GR" altLang="sk-SK" sz="1600" b="1" dirty="0">
                <a:solidFill>
                  <a:srgbClr val="0066FF"/>
                </a:solidFill>
              </a:rPr>
              <a:t>α</a:t>
            </a:r>
            <a:r>
              <a:rPr lang="cs-CZ" altLang="sk-SK" sz="1600" b="1" baseline="-25000" dirty="0">
                <a:solidFill>
                  <a:srgbClr val="0066FF"/>
                </a:solidFill>
              </a:rPr>
              <a:t>G</a:t>
            </a:r>
            <a:r>
              <a:rPr lang="cs-CZ" altLang="sk-SK" sz="1600" b="1" dirty="0">
                <a:solidFill>
                  <a:srgbClr val="0066FF"/>
                </a:solidFill>
              </a:rPr>
              <a:t> (A- b</a:t>
            </a:r>
            <a:r>
              <a:rPr lang="cs-CZ" altLang="sk-SK" sz="1600" b="1" baseline="-25000" dirty="0">
                <a:solidFill>
                  <a:srgbClr val="0066FF"/>
                </a:solidFill>
              </a:rPr>
              <a:t>0</a:t>
            </a:r>
            <a:r>
              <a:rPr lang="cs-CZ" altLang="sk-SK" sz="1600" b="1" dirty="0">
                <a:solidFill>
                  <a:srgbClr val="0066FF"/>
                </a:solidFill>
              </a:rPr>
              <a:t>i)</a:t>
            </a:r>
          </a:p>
        </p:txBody>
      </p:sp>
      <p:sp>
        <p:nvSpPr>
          <p:cNvPr id="21" name="Text Box 27"/>
          <p:cNvSpPr txBox="1">
            <a:spLocks noChangeArrowheads="1"/>
          </p:cNvSpPr>
          <p:nvPr/>
        </p:nvSpPr>
        <p:spPr bwMode="auto">
          <a:xfrm>
            <a:off x="6021312" y="1138743"/>
            <a:ext cx="1837581" cy="707886"/>
          </a:xfrm>
          <a:prstGeom prst="rect">
            <a:avLst/>
          </a:prstGeom>
          <a:solidFill>
            <a:srgbClr val="00B0F0"/>
          </a:solidFill>
          <a:ln>
            <a:noFill/>
          </a:ln>
          <a:effectLst/>
        </p:spPr>
        <p:txBody>
          <a:bodyPr wrap="square">
            <a:spAutoFit/>
          </a:bodyPr>
          <a:lstStyle/>
          <a:p>
            <a:pPr algn="ctr">
              <a:spcBef>
                <a:spcPct val="50000"/>
              </a:spcBef>
            </a:pPr>
            <a:r>
              <a:rPr lang="cs-CZ" altLang="sk-SK" sz="1600" b="1" dirty="0">
                <a:solidFill>
                  <a:srgbClr val="FFFFFF"/>
                </a:solidFill>
              </a:rPr>
              <a:t>Změna </a:t>
            </a:r>
            <a:r>
              <a:rPr lang="cs-CZ" altLang="sk-SK" sz="1600" b="1" dirty="0" smtClean="0">
                <a:solidFill>
                  <a:srgbClr val="FFFFFF"/>
                </a:solidFill>
              </a:rPr>
              <a:t>b</a:t>
            </a:r>
            <a:r>
              <a:rPr lang="cs-CZ" altLang="sk-SK" sz="1600" b="1" baseline="-25000" dirty="0" smtClean="0">
                <a:solidFill>
                  <a:srgbClr val="FFFFFF"/>
                </a:solidFill>
              </a:rPr>
              <a:t>0</a:t>
            </a:r>
            <a:r>
              <a:rPr lang="cs-CZ" altLang="sk-SK" sz="1600" b="1" dirty="0" smtClean="0">
                <a:solidFill>
                  <a:srgbClr val="FFFFFF"/>
                </a:solidFill>
              </a:rPr>
              <a:t> </a:t>
            </a:r>
            <a:r>
              <a:rPr lang="cs-CZ" altLang="sk-SK" sz="1600" b="1" dirty="0">
                <a:solidFill>
                  <a:srgbClr val="FFFFFF"/>
                </a:solidFill>
              </a:rPr>
              <a:t>na </a:t>
            </a:r>
            <a:r>
              <a:rPr lang="cs-CZ" altLang="sk-SK" sz="1600" b="1" dirty="0" smtClean="0">
                <a:solidFill>
                  <a:srgbClr val="FFFFFF"/>
                </a:solidFill>
              </a:rPr>
              <a:t>b</a:t>
            </a:r>
            <a:r>
              <a:rPr lang="cs-CZ" altLang="sk-SK" sz="1600" b="1" baseline="-25000" dirty="0" smtClean="0">
                <a:solidFill>
                  <a:srgbClr val="FFFFFF"/>
                </a:solidFill>
              </a:rPr>
              <a:t>1</a:t>
            </a:r>
            <a:endParaRPr lang="cs-CZ" altLang="sk-SK" sz="1600" b="1" baseline="-25000" dirty="0">
              <a:solidFill>
                <a:srgbClr val="FFFFFF"/>
              </a:solidFill>
            </a:endParaRPr>
          </a:p>
          <a:p>
            <a:pPr algn="ctr">
              <a:spcBef>
                <a:spcPct val="50000"/>
              </a:spcBef>
            </a:pPr>
            <a:r>
              <a:rPr lang="cs-CZ" altLang="sk-SK" sz="1600" b="1" dirty="0" smtClean="0">
                <a:solidFill>
                  <a:srgbClr val="FFFFFF"/>
                </a:solidFill>
              </a:rPr>
              <a:t>b</a:t>
            </a:r>
            <a:r>
              <a:rPr lang="cs-CZ" altLang="sk-SK" sz="1600" b="1" baseline="-25000" dirty="0" smtClean="0">
                <a:solidFill>
                  <a:srgbClr val="FFFFFF"/>
                </a:solidFill>
              </a:rPr>
              <a:t>1 </a:t>
            </a:r>
            <a:r>
              <a:rPr lang="en-US" altLang="sk-SK" sz="1600" b="1" dirty="0">
                <a:solidFill>
                  <a:srgbClr val="FFFFFF"/>
                </a:solidFill>
                <a:cs typeface="Arial" panose="020B0604020202020204" pitchFamily="34" charset="0"/>
              </a:rPr>
              <a:t>&gt; </a:t>
            </a:r>
            <a:r>
              <a:rPr lang="cs-CZ" altLang="sk-SK" sz="1600" b="1" dirty="0" smtClean="0">
                <a:solidFill>
                  <a:srgbClr val="FFFFFF"/>
                </a:solidFill>
                <a:cs typeface="Arial" panose="020B0604020202020204" pitchFamily="34" charset="0"/>
              </a:rPr>
              <a:t>b</a:t>
            </a:r>
            <a:r>
              <a:rPr lang="cs-CZ" altLang="sk-SK" sz="1600" b="1" baseline="-25000" dirty="0" smtClean="0">
                <a:solidFill>
                  <a:srgbClr val="FFFFFF"/>
                </a:solidFill>
              </a:rPr>
              <a:t>0</a:t>
            </a:r>
            <a:endParaRPr lang="cs-CZ" altLang="sk-SK" sz="1600" b="1" dirty="0">
              <a:solidFill>
                <a:srgbClr val="FFFFFF"/>
              </a:solidFill>
            </a:endParaRPr>
          </a:p>
        </p:txBody>
      </p:sp>
    </p:spTree>
    <p:extLst>
      <p:ext uri="{BB962C8B-B14F-4D97-AF65-F5344CB8AC3E}">
        <p14:creationId xmlns:p14="http://schemas.microsoft.com/office/powerpoint/2010/main" val="2880395184"/>
      </p:ext>
    </p:extLst>
  </p:cSld>
  <p:clrMapOvr>
    <a:masterClrMapping/>
  </p:clrMapOvr>
  <p:transition advTm="1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decel="50000" fill="hold">
                                          <p:stCondLst>
                                            <p:cond delay="0"/>
                                          </p:stCondLst>
                                        </p:cTn>
                                        <p:tgtEl>
                                          <p:spTgt spid="21"/>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1"/>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1"/>
                                        </p:tgtEl>
                                        <p:attrNameLst>
                                          <p:attrName>ppt_w</p:attrName>
                                        </p:attrNameLst>
                                      </p:cBhvr>
                                      <p:tavLst>
                                        <p:tav tm="0">
                                          <p:val>
                                            <p:strVal val="#ppt_w*.05"/>
                                          </p:val>
                                        </p:tav>
                                        <p:tav tm="100000">
                                          <p:val>
                                            <p:strVal val="#ppt_w"/>
                                          </p:val>
                                        </p:tav>
                                      </p:tavLst>
                                    </p:anim>
                                    <p:anim calcmode="lin" valueType="num">
                                      <p:cBhvr>
                                        <p:cTn id="10" dur="1000" fill="hold"/>
                                        <p:tgtEl>
                                          <p:spTgt spid="21"/>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1"/>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1"/>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1"/>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113258" y="195487"/>
            <a:ext cx="7974656" cy="507703"/>
          </a:xfrm>
        </p:spPr>
        <p:txBody>
          <a:bodyPr/>
          <a:lstStyle/>
          <a:p>
            <a:r>
              <a:rPr lang="cs-CZ" altLang="sk-SK" sz="2200" b="1" dirty="0">
                <a:solidFill>
                  <a:srgbClr val="307871"/>
                </a:solidFill>
              </a:rPr>
              <a:t>Vliv změny citlivosti investic na úrokovou míru (↑b) na křivku IS</a:t>
            </a:r>
            <a:endParaRPr lang="cs-CZ" altLang="sk-SK" sz="2850" b="1" dirty="0">
              <a:solidFill>
                <a:schemeClr val="hlink"/>
              </a:solidFill>
            </a:endParaRPr>
          </a:p>
        </p:txBody>
      </p:sp>
      <p:sp>
        <p:nvSpPr>
          <p:cNvPr id="131075" name="Line 3"/>
          <p:cNvSpPr>
            <a:spLocks noChangeShapeType="1"/>
          </p:cNvSpPr>
          <p:nvPr/>
        </p:nvSpPr>
        <p:spPr bwMode="auto">
          <a:xfrm>
            <a:off x="2681288" y="1203598"/>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76" name="Line 4"/>
          <p:cNvSpPr>
            <a:spLocks noChangeShapeType="1"/>
          </p:cNvSpPr>
          <p:nvPr/>
        </p:nvSpPr>
        <p:spPr bwMode="auto">
          <a:xfrm>
            <a:off x="2681288" y="4299942"/>
            <a:ext cx="41052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77" name="Text Box 5"/>
          <p:cNvSpPr txBox="1">
            <a:spLocks noChangeArrowheads="1"/>
          </p:cNvSpPr>
          <p:nvPr/>
        </p:nvSpPr>
        <p:spPr bwMode="auto">
          <a:xfrm>
            <a:off x="8194972" y="4336193"/>
            <a:ext cx="2428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smtClean="0"/>
              <a:t>Y</a:t>
            </a:r>
            <a:endParaRPr lang="cs-CZ" altLang="sk-SK" sz="1600" b="1" dirty="0"/>
          </a:p>
        </p:txBody>
      </p:sp>
      <p:sp>
        <p:nvSpPr>
          <p:cNvPr id="131078" name="Text Box 6"/>
          <p:cNvSpPr txBox="1">
            <a:spLocks noChangeArrowheads="1"/>
          </p:cNvSpPr>
          <p:nvPr/>
        </p:nvSpPr>
        <p:spPr bwMode="auto">
          <a:xfrm>
            <a:off x="2438996" y="1086386"/>
            <a:ext cx="27027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i</a:t>
            </a:r>
          </a:p>
        </p:txBody>
      </p:sp>
      <p:sp>
        <p:nvSpPr>
          <p:cNvPr id="131079" name="Line 7"/>
          <p:cNvSpPr>
            <a:spLocks noChangeShapeType="1"/>
          </p:cNvSpPr>
          <p:nvPr/>
        </p:nvSpPr>
        <p:spPr bwMode="auto">
          <a:xfrm>
            <a:off x="3168254" y="1491630"/>
            <a:ext cx="2753915" cy="2321719"/>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81" name="Line 9"/>
          <p:cNvSpPr>
            <a:spLocks noChangeShapeType="1"/>
          </p:cNvSpPr>
          <p:nvPr/>
        </p:nvSpPr>
        <p:spPr bwMode="auto">
          <a:xfrm>
            <a:off x="2681288" y="2211710"/>
            <a:ext cx="1350169"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82" name="Line 10"/>
          <p:cNvSpPr>
            <a:spLocks noChangeShapeType="1"/>
          </p:cNvSpPr>
          <p:nvPr/>
        </p:nvSpPr>
        <p:spPr bwMode="auto">
          <a:xfrm>
            <a:off x="4031456" y="2211710"/>
            <a:ext cx="0" cy="2052638"/>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83" name="Line 11"/>
          <p:cNvSpPr>
            <a:spLocks noChangeShapeType="1"/>
          </p:cNvSpPr>
          <p:nvPr/>
        </p:nvSpPr>
        <p:spPr bwMode="auto">
          <a:xfrm>
            <a:off x="2681288" y="3291830"/>
            <a:ext cx="264676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84" name="Line 12"/>
          <p:cNvSpPr>
            <a:spLocks noChangeShapeType="1"/>
          </p:cNvSpPr>
          <p:nvPr/>
        </p:nvSpPr>
        <p:spPr bwMode="auto">
          <a:xfrm>
            <a:off x="5328047" y="3291830"/>
            <a:ext cx="0" cy="97274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85" name="Text Box 13"/>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131086" name="Text Box 14"/>
          <p:cNvSpPr txBox="1">
            <a:spLocks noChangeArrowheads="1"/>
          </p:cNvSpPr>
          <p:nvPr/>
        </p:nvSpPr>
        <p:spPr bwMode="auto">
          <a:xfrm>
            <a:off x="2385418" y="2019831"/>
            <a:ext cx="48458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0</a:t>
            </a:r>
            <a:endParaRPr lang="cs-CZ" altLang="sk-SK" sz="1600" b="1" dirty="0"/>
          </a:p>
        </p:txBody>
      </p:sp>
      <p:sp>
        <p:nvSpPr>
          <p:cNvPr id="131087" name="Text Box 15"/>
          <p:cNvSpPr txBox="1">
            <a:spLocks noChangeArrowheads="1"/>
          </p:cNvSpPr>
          <p:nvPr/>
        </p:nvSpPr>
        <p:spPr bwMode="auto">
          <a:xfrm>
            <a:off x="2416028" y="3117780"/>
            <a:ext cx="42163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1</a:t>
            </a:r>
            <a:endParaRPr lang="cs-CZ" altLang="sk-SK" sz="1600" b="1" dirty="0"/>
          </a:p>
        </p:txBody>
      </p:sp>
      <p:sp>
        <p:nvSpPr>
          <p:cNvPr id="131088" name="Text Box 16"/>
          <p:cNvSpPr txBox="1">
            <a:spLocks noChangeArrowheads="1"/>
          </p:cNvSpPr>
          <p:nvPr/>
        </p:nvSpPr>
        <p:spPr bwMode="auto">
          <a:xfrm>
            <a:off x="5228804" y="4327910"/>
            <a:ext cx="49532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smtClean="0"/>
              <a:t>1</a:t>
            </a:r>
            <a:endParaRPr lang="cs-CZ" altLang="sk-SK" sz="1600" b="1" dirty="0"/>
          </a:p>
        </p:txBody>
      </p:sp>
      <p:sp>
        <p:nvSpPr>
          <p:cNvPr id="131089" name="Text Box 17"/>
          <p:cNvSpPr txBox="1">
            <a:spLocks noChangeArrowheads="1"/>
          </p:cNvSpPr>
          <p:nvPr/>
        </p:nvSpPr>
        <p:spPr bwMode="auto">
          <a:xfrm>
            <a:off x="3779912" y="4316957"/>
            <a:ext cx="46545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smtClean="0"/>
              <a:t>0</a:t>
            </a:r>
            <a:endParaRPr lang="cs-CZ" altLang="sk-SK" sz="1600" b="1" dirty="0"/>
          </a:p>
        </p:txBody>
      </p:sp>
      <p:sp>
        <p:nvSpPr>
          <p:cNvPr id="131090" name="Line 18"/>
          <p:cNvSpPr>
            <a:spLocks noChangeShapeType="1"/>
          </p:cNvSpPr>
          <p:nvPr/>
        </p:nvSpPr>
        <p:spPr bwMode="auto">
          <a:xfrm>
            <a:off x="2524259" y="2419226"/>
            <a:ext cx="0" cy="6477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91" name="Line 19"/>
          <p:cNvSpPr>
            <a:spLocks noChangeShapeType="1"/>
          </p:cNvSpPr>
          <p:nvPr/>
        </p:nvSpPr>
        <p:spPr bwMode="auto">
          <a:xfrm>
            <a:off x="4245371" y="4486234"/>
            <a:ext cx="917972"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92" name="Line 20"/>
          <p:cNvSpPr>
            <a:spLocks noChangeShapeType="1"/>
          </p:cNvSpPr>
          <p:nvPr/>
        </p:nvSpPr>
        <p:spPr bwMode="auto">
          <a:xfrm>
            <a:off x="2951560" y="1923678"/>
            <a:ext cx="4914900" cy="1350169"/>
          </a:xfrm>
          <a:prstGeom prst="line">
            <a:avLst/>
          </a:prstGeom>
          <a:noFill/>
          <a:ln w="5715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93" name="Text Box 21"/>
          <p:cNvSpPr txBox="1">
            <a:spLocks noChangeArrowheads="1"/>
          </p:cNvSpPr>
          <p:nvPr/>
        </p:nvSpPr>
        <p:spPr bwMode="auto">
          <a:xfrm>
            <a:off x="7056897" y="2719663"/>
            <a:ext cx="162850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339933"/>
                </a:solidFill>
              </a:rPr>
              <a:t>Y </a:t>
            </a:r>
            <a:r>
              <a:rPr lang="cs-CZ" altLang="sk-SK" sz="1600" b="1" dirty="0">
                <a:solidFill>
                  <a:srgbClr val="339933"/>
                </a:solidFill>
              </a:rPr>
              <a:t>= </a:t>
            </a:r>
            <a:r>
              <a:rPr lang="el-GR" altLang="sk-SK" sz="1600" b="1" dirty="0">
                <a:solidFill>
                  <a:srgbClr val="339933"/>
                </a:solidFill>
              </a:rPr>
              <a:t>α</a:t>
            </a:r>
            <a:r>
              <a:rPr lang="cs-CZ" altLang="sk-SK" sz="1600" b="1" baseline="-25000" dirty="0">
                <a:solidFill>
                  <a:srgbClr val="339933"/>
                </a:solidFill>
              </a:rPr>
              <a:t>G </a:t>
            </a:r>
            <a:r>
              <a:rPr lang="cs-CZ" altLang="sk-SK" sz="1600" b="1" dirty="0">
                <a:solidFill>
                  <a:srgbClr val="339933"/>
                </a:solidFill>
              </a:rPr>
              <a:t>(A- </a:t>
            </a:r>
            <a:r>
              <a:rPr lang="cs-CZ" altLang="sk-SK" sz="1600" b="1" dirty="0" smtClean="0">
                <a:solidFill>
                  <a:srgbClr val="339933"/>
                </a:solidFill>
              </a:rPr>
              <a:t>b</a:t>
            </a:r>
            <a:r>
              <a:rPr lang="cs-CZ" altLang="sk-SK" sz="1600" b="1" baseline="-25000" dirty="0" smtClean="0">
                <a:solidFill>
                  <a:srgbClr val="339933"/>
                </a:solidFill>
              </a:rPr>
              <a:t>1</a:t>
            </a:r>
            <a:r>
              <a:rPr lang="cs-CZ" altLang="sk-SK" sz="1600" b="1" dirty="0" smtClean="0">
                <a:solidFill>
                  <a:srgbClr val="339933"/>
                </a:solidFill>
              </a:rPr>
              <a:t>i</a:t>
            </a:r>
            <a:r>
              <a:rPr lang="cs-CZ" altLang="sk-SK" sz="1600" b="1" dirty="0">
                <a:solidFill>
                  <a:srgbClr val="339933"/>
                </a:solidFill>
              </a:rPr>
              <a:t>)</a:t>
            </a:r>
          </a:p>
        </p:txBody>
      </p:sp>
      <p:sp>
        <p:nvSpPr>
          <p:cNvPr id="131094" name="Line 22"/>
          <p:cNvSpPr>
            <a:spLocks noChangeShapeType="1"/>
          </p:cNvSpPr>
          <p:nvPr/>
        </p:nvSpPr>
        <p:spPr bwMode="auto">
          <a:xfrm>
            <a:off x="5328048" y="3291830"/>
            <a:ext cx="2430065" cy="0"/>
          </a:xfrm>
          <a:prstGeom prst="line">
            <a:avLst/>
          </a:prstGeom>
          <a:noFill/>
          <a:ln w="28575">
            <a:solidFill>
              <a:srgbClr val="FF00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95" name="Line 23"/>
          <p:cNvSpPr>
            <a:spLocks noChangeShapeType="1"/>
          </p:cNvSpPr>
          <p:nvPr/>
        </p:nvSpPr>
        <p:spPr bwMode="auto">
          <a:xfrm>
            <a:off x="6786562" y="4299941"/>
            <a:ext cx="1529854" cy="17389"/>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96" name="Line 24"/>
          <p:cNvSpPr>
            <a:spLocks noChangeShapeType="1"/>
          </p:cNvSpPr>
          <p:nvPr/>
        </p:nvSpPr>
        <p:spPr bwMode="auto">
          <a:xfrm>
            <a:off x="7758113" y="3291830"/>
            <a:ext cx="0" cy="972740"/>
          </a:xfrm>
          <a:prstGeom prst="line">
            <a:avLst/>
          </a:prstGeom>
          <a:noFill/>
          <a:ln w="28575">
            <a:solidFill>
              <a:srgbClr val="FF00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97" name="Text Box 25"/>
          <p:cNvSpPr txBox="1">
            <a:spLocks noChangeArrowheads="1"/>
          </p:cNvSpPr>
          <p:nvPr/>
        </p:nvSpPr>
        <p:spPr bwMode="auto">
          <a:xfrm>
            <a:off x="7656909" y="4336512"/>
            <a:ext cx="43100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00FF"/>
                </a:solidFill>
              </a:rPr>
              <a:t>Y</a:t>
            </a:r>
            <a:r>
              <a:rPr lang="cs-CZ" altLang="sk-SK" sz="1600" b="1" baseline="-25000" dirty="0" smtClean="0">
                <a:solidFill>
                  <a:srgbClr val="FF00FF"/>
                </a:solidFill>
              </a:rPr>
              <a:t>2</a:t>
            </a:r>
            <a:endParaRPr lang="cs-CZ" altLang="sk-SK" sz="1600" b="1" dirty="0">
              <a:solidFill>
                <a:srgbClr val="FF00FF"/>
              </a:solidFill>
            </a:endParaRPr>
          </a:p>
        </p:txBody>
      </p:sp>
      <p:sp>
        <p:nvSpPr>
          <p:cNvPr id="131098" name="Line 26"/>
          <p:cNvSpPr>
            <a:spLocks noChangeShapeType="1"/>
          </p:cNvSpPr>
          <p:nvPr/>
        </p:nvSpPr>
        <p:spPr bwMode="auto">
          <a:xfrm>
            <a:off x="4257526" y="4636594"/>
            <a:ext cx="3348038" cy="0"/>
          </a:xfrm>
          <a:prstGeom prst="line">
            <a:avLst/>
          </a:prstGeom>
          <a:noFill/>
          <a:ln w="28575">
            <a:solidFill>
              <a:srgbClr val="FF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31099" name="Text Box 27"/>
          <p:cNvSpPr txBox="1">
            <a:spLocks noChangeArrowheads="1"/>
          </p:cNvSpPr>
          <p:nvPr/>
        </p:nvSpPr>
        <p:spPr bwMode="auto">
          <a:xfrm>
            <a:off x="5931545" y="3549173"/>
            <a:ext cx="152077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spcBef>
                <a:spcPct val="50000"/>
              </a:spcBef>
            </a:pPr>
            <a:r>
              <a:rPr lang="cs-CZ" altLang="sk-SK" sz="1600" b="1" dirty="0">
                <a:solidFill>
                  <a:srgbClr val="0066FF"/>
                </a:solidFill>
              </a:rPr>
              <a:t>Y = </a:t>
            </a:r>
            <a:r>
              <a:rPr lang="el-GR" altLang="sk-SK" sz="1600" b="1" dirty="0">
                <a:solidFill>
                  <a:srgbClr val="0066FF"/>
                </a:solidFill>
              </a:rPr>
              <a:t>α</a:t>
            </a:r>
            <a:r>
              <a:rPr lang="cs-CZ" altLang="sk-SK" sz="1600" b="1" baseline="-25000" dirty="0">
                <a:solidFill>
                  <a:srgbClr val="0066FF"/>
                </a:solidFill>
              </a:rPr>
              <a:t>G</a:t>
            </a:r>
            <a:r>
              <a:rPr lang="cs-CZ" altLang="sk-SK" sz="1600" b="1" dirty="0">
                <a:solidFill>
                  <a:srgbClr val="0066FF"/>
                </a:solidFill>
              </a:rPr>
              <a:t> (A- b</a:t>
            </a:r>
            <a:r>
              <a:rPr lang="cs-CZ" altLang="sk-SK" sz="1600" b="1" baseline="-25000" dirty="0">
                <a:solidFill>
                  <a:srgbClr val="0066FF"/>
                </a:solidFill>
              </a:rPr>
              <a:t>0</a:t>
            </a:r>
            <a:r>
              <a:rPr lang="cs-CZ" altLang="sk-SK" sz="1600" b="1" dirty="0">
                <a:solidFill>
                  <a:srgbClr val="0066FF"/>
                </a:solidFill>
              </a:rPr>
              <a:t>i)</a:t>
            </a:r>
          </a:p>
        </p:txBody>
      </p:sp>
      <p:sp>
        <p:nvSpPr>
          <p:cNvPr id="27" name="Text Box 27"/>
          <p:cNvSpPr txBox="1">
            <a:spLocks noChangeArrowheads="1"/>
          </p:cNvSpPr>
          <p:nvPr/>
        </p:nvSpPr>
        <p:spPr bwMode="auto">
          <a:xfrm>
            <a:off x="6021924" y="1373930"/>
            <a:ext cx="1837581" cy="707886"/>
          </a:xfrm>
          <a:prstGeom prst="rect">
            <a:avLst/>
          </a:prstGeom>
          <a:solidFill>
            <a:srgbClr val="00B0F0"/>
          </a:solidFill>
          <a:ln>
            <a:noFill/>
          </a:ln>
          <a:effectLst/>
        </p:spPr>
        <p:txBody>
          <a:bodyPr wrap="square">
            <a:spAutoFit/>
          </a:bodyPr>
          <a:lstStyle/>
          <a:p>
            <a:pPr algn="ctr">
              <a:spcBef>
                <a:spcPct val="50000"/>
              </a:spcBef>
            </a:pPr>
            <a:r>
              <a:rPr lang="cs-CZ" altLang="sk-SK" sz="1600" b="1" dirty="0">
                <a:solidFill>
                  <a:srgbClr val="FFFFFF"/>
                </a:solidFill>
              </a:rPr>
              <a:t>Změna </a:t>
            </a:r>
            <a:r>
              <a:rPr lang="cs-CZ" altLang="sk-SK" sz="1600" b="1" dirty="0" smtClean="0">
                <a:solidFill>
                  <a:srgbClr val="FFFFFF"/>
                </a:solidFill>
              </a:rPr>
              <a:t>b</a:t>
            </a:r>
            <a:r>
              <a:rPr lang="cs-CZ" altLang="sk-SK" sz="1600" b="1" baseline="-25000" dirty="0" smtClean="0">
                <a:solidFill>
                  <a:srgbClr val="FFFFFF"/>
                </a:solidFill>
              </a:rPr>
              <a:t>0</a:t>
            </a:r>
            <a:r>
              <a:rPr lang="cs-CZ" altLang="sk-SK" sz="1600" b="1" dirty="0" smtClean="0">
                <a:solidFill>
                  <a:srgbClr val="FFFFFF"/>
                </a:solidFill>
              </a:rPr>
              <a:t> </a:t>
            </a:r>
            <a:r>
              <a:rPr lang="cs-CZ" altLang="sk-SK" sz="1600" b="1" dirty="0">
                <a:solidFill>
                  <a:srgbClr val="FFFFFF"/>
                </a:solidFill>
              </a:rPr>
              <a:t>na </a:t>
            </a:r>
            <a:r>
              <a:rPr lang="cs-CZ" altLang="sk-SK" sz="1600" b="1" dirty="0" smtClean="0">
                <a:solidFill>
                  <a:srgbClr val="FFFFFF"/>
                </a:solidFill>
              </a:rPr>
              <a:t>b</a:t>
            </a:r>
            <a:r>
              <a:rPr lang="cs-CZ" altLang="sk-SK" sz="1600" b="1" baseline="-25000" dirty="0" smtClean="0">
                <a:solidFill>
                  <a:srgbClr val="FFFFFF"/>
                </a:solidFill>
              </a:rPr>
              <a:t>1</a:t>
            </a:r>
            <a:endParaRPr lang="cs-CZ" altLang="sk-SK" sz="1600" b="1" baseline="-25000" dirty="0">
              <a:solidFill>
                <a:srgbClr val="FFFFFF"/>
              </a:solidFill>
            </a:endParaRPr>
          </a:p>
          <a:p>
            <a:pPr algn="ctr">
              <a:spcBef>
                <a:spcPct val="50000"/>
              </a:spcBef>
            </a:pPr>
            <a:r>
              <a:rPr lang="cs-CZ" altLang="sk-SK" sz="1600" b="1" dirty="0" smtClean="0">
                <a:solidFill>
                  <a:srgbClr val="FFFFFF"/>
                </a:solidFill>
              </a:rPr>
              <a:t>b</a:t>
            </a:r>
            <a:r>
              <a:rPr lang="cs-CZ" altLang="sk-SK" sz="1600" b="1" baseline="-25000" dirty="0" smtClean="0">
                <a:solidFill>
                  <a:srgbClr val="FFFFFF"/>
                </a:solidFill>
              </a:rPr>
              <a:t>1 </a:t>
            </a:r>
            <a:r>
              <a:rPr lang="en-US" altLang="sk-SK" sz="1600" b="1" dirty="0">
                <a:solidFill>
                  <a:srgbClr val="FFFFFF"/>
                </a:solidFill>
                <a:cs typeface="Arial" panose="020B0604020202020204" pitchFamily="34" charset="0"/>
              </a:rPr>
              <a:t>&gt; </a:t>
            </a:r>
            <a:r>
              <a:rPr lang="cs-CZ" altLang="sk-SK" sz="1600" b="1" dirty="0" smtClean="0">
                <a:solidFill>
                  <a:srgbClr val="FFFFFF"/>
                </a:solidFill>
                <a:cs typeface="Arial" panose="020B0604020202020204" pitchFamily="34" charset="0"/>
              </a:rPr>
              <a:t>b</a:t>
            </a:r>
            <a:r>
              <a:rPr lang="cs-CZ" altLang="sk-SK" sz="1600" b="1" baseline="-25000" dirty="0" smtClean="0">
                <a:solidFill>
                  <a:srgbClr val="FFFFFF"/>
                </a:solidFill>
              </a:rPr>
              <a:t>0</a:t>
            </a:r>
            <a:endParaRPr lang="cs-CZ" altLang="sk-SK" sz="1600" b="1" dirty="0">
              <a:solidFill>
                <a:srgbClr val="FFFFFF"/>
              </a:solidFill>
            </a:endParaRPr>
          </a:p>
        </p:txBody>
      </p:sp>
    </p:spTree>
    <p:extLst>
      <p:ext uri="{BB962C8B-B14F-4D97-AF65-F5344CB8AC3E}">
        <p14:creationId xmlns:p14="http://schemas.microsoft.com/office/powerpoint/2010/main" val="265491190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1093"/>
                                        </p:tgtEl>
                                        <p:attrNameLst>
                                          <p:attrName>style.visibility</p:attrName>
                                        </p:attrNameLst>
                                      </p:cBhvr>
                                      <p:to>
                                        <p:strVal val="visible"/>
                                      </p:to>
                                    </p:set>
                                    <p:anim calcmode="lin" valueType="num">
                                      <p:cBhvr>
                                        <p:cTn id="7" dur="1100" fill="hold"/>
                                        <p:tgtEl>
                                          <p:spTgt spid="131093"/>
                                        </p:tgtEl>
                                        <p:attrNameLst>
                                          <p:attrName>ppt_w</p:attrName>
                                        </p:attrNameLst>
                                      </p:cBhvr>
                                      <p:tavLst>
                                        <p:tav tm="0">
                                          <p:val>
                                            <p:fltVal val="0"/>
                                          </p:val>
                                        </p:tav>
                                        <p:tav tm="100000">
                                          <p:val>
                                            <p:strVal val="#ppt_w"/>
                                          </p:val>
                                        </p:tav>
                                      </p:tavLst>
                                    </p:anim>
                                    <p:anim calcmode="lin" valueType="num">
                                      <p:cBhvr>
                                        <p:cTn id="8" dur="1100" fill="hold"/>
                                        <p:tgtEl>
                                          <p:spTgt spid="131093"/>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31094"/>
                                        </p:tgtEl>
                                        <p:attrNameLst>
                                          <p:attrName>style.visibility</p:attrName>
                                        </p:attrNameLst>
                                      </p:cBhvr>
                                      <p:to>
                                        <p:strVal val="visible"/>
                                      </p:to>
                                    </p:set>
                                    <p:anim calcmode="lin" valueType="num">
                                      <p:cBhvr additive="base">
                                        <p:cTn id="13" dur="500" fill="hold"/>
                                        <p:tgtEl>
                                          <p:spTgt spid="131094"/>
                                        </p:tgtEl>
                                        <p:attrNameLst>
                                          <p:attrName>ppt_x</p:attrName>
                                        </p:attrNameLst>
                                      </p:cBhvr>
                                      <p:tavLst>
                                        <p:tav tm="0">
                                          <p:val>
                                            <p:strVal val="#ppt_x"/>
                                          </p:val>
                                        </p:tav>
                                        <p:tav tm="100000">
                                          <p:val>
                                            <p:strVal val="#ppt_x"/>
                                          </p:val>
                                        </p:tav>
                                      </p:tavLst>
                                    </p:anim>
                                    <p:anim calcmode="lin" valueType="num">
                                      <p:cBhvr additive="base">
                                        <p:cTn id="14" dur="500" fill="hold"/>
                                        <p:tgtEl>
                                          <p:spTgt spid="131094"/>
                                        </p:tgtEl>
                                        <p:attrNameLst>
                                          <p:attrName>ppt_y</p:attrName>
                                        </p:attrNameLst>
                                      </p:cBhvr>
                                      <p:tavLst>
                                        <p:tav tm="0">
                                          <p:val>
                                            <p:strVal val="1+#ppt_h/2"/>
                                          </p:val>
                                        </p:tav>
                                        <p:tav tm="100000">
                                          <p:val>
                                            <p:strVal val="#ppt_y"/>
                                          </p:val>
                                        </p:tav>
                                      </p:tavLst>
                                    </p:anim>
                                  </p:childTnLst>
                                </p:cTn>
                              </p:par>
                            </p:childTnLst>
                          </p:cTn>
                        </p:par>
                        <p:par>
                          <p:cTn id="15" fill="hold" nodeType="afterGroup">
                            <p:stCondLst>
                              <p:cond delay="500"/>
                            </p:stCondLst>
                            <p:childTnLst>
                              <p:par>
                                <p:cTn id="16" presetID="2" presetClass="entr" presetSubtype="4" fill="hold" nodeType="afterEffect">
                                  <p:stCondLst>
                                    <p:cond delay="0"/>
                                  </p:stCondLst>
                                  <p:childTnLst>
                                    <p:set>
                                      <p:cBhvr>
                                        <p:cTn id="17" dur="1" fill="hold">
                                          <p:stCondLst>
                                            <p:cond delay="0"/>
                                          </p:stCondLst>
                                        </p:cTn>
                                        <p:tgtEl>
                                          <p:spTgt spid="131096"/>
                                        </p:tgtEl>
                                        <p:attrNameLst>
                                          <p:attrName>style.visibility</p:attrName>
                                        </p:attrNameLst>
                                      </p:cBhvr>
                                      <p:to>
                                        <p:strVal val="visible"/>
                                      </p:to>
                                    </p:set>
                                    <p:anim calcmode="lin" valueType="num">
                                      <p:cBhvr additive="base">
                                        <p:cTn id="18" dur="500" fill="hold"/>
                                        <p:tgtEl>
                                          <p:spTgt spid="131096"/>
                                        </p:tgtEl>
                                        <p:attrNameLst>
                                          <p:attrName>ppt_x</p:attrName>
                                        </p:attrNameLst>
                                      </p:cBhvr>
                                      <p:tavLst>
                                        <p:tav tm="0">
                                          <p:val>
                                            <p:strVal val="#ppt_x"/>
                                          </p:val>
                                        </p:tav>
                                        <p:tav tm="100000">
                                          <p:val>
                                            <p:strVal val="#ppt_x"/>
                                          </p:val>
                                        </p:tav>
                                      </p:tavLst>
                                    </p:anim>
                                    <p:anim calcmode="lin" valueType="num">
                                      <p:cBhvr additive="base">
                                        <p:cTn id="19" dur="500" fill="hold"/>
                                        <p:tgtEl>
                                          <p:spTgt spid="131096"/>
                                        </p:tgtEl>
                                        <p:attrNameLst>
                                          <p:attrName>ppt_y</p:attrName>
                                        </p:attrNameLst>
                                      </p:cBhvr>
                                      <p:tavLst>
                                        <p:tav tm="0">
                                          <p:val>
                                            <p:strVal val="1+#ppt_h/2"/>
                                          </p:val>
                                        </p:tav>
                                        <p:tav tm="100000">
                                          <p:val>
                                            <p:strVal val="#ppt_y"/>
                                          </p:val>
                                        </p:tav>
                                      </p:tavLst>
                                    </p:anim>
                                  </p:childTnLst>
                                </p:cTn>
                              </p:par>
                            </p:childTnLst>
                          </p:cTn>
                        </p:par>
                        <p:par>
                          <p:cTn id="20" fill="hold" nodeType="afterGroup">
                            <p:stCondLst>
                              <p:cond delay="1000"/>
                            </p:stCondLst>
                            <p:childTnLst>
                              <p:par>
                                <p:cTn id="21" presetID="39" presetClass="entr" presetSubtype="0" accel="100000" fill="hold" nodeType="afterEffect">
                                  <p:stCondLst>
                                    <p:cond delay="0"/>
                                  </p:stCondLst>
                                  <p:childTnLst>
                                    <p:set>
                                      <p:cBhvr>
                                        <p:cTn id="22" dur="1" fill="hold">
                                          <p:stCondLst>
                                            <p:cond delay="0"/>
                                          </p:stCondLst>
                                        </p:cTn>
                                        <p:tgtEl>
                                          <p:spTgt spid="131098"/>
                                        </p:tgtEl>
                                        <p:attrNameLst>
                                          <p:attrName>style.visibility</p:attrName>
                                        </p:attrNameLst>
                                      </p:cBhvr>
                                      <p:to>
                                        <p:strVal val="visible"/>
                                      </p:to>
                                    </p:set>
                                    <p:anim calcmode="lin" valueType="num">
                                      <p:cBhvr>
                                        <p:cTn id="23" dur="500" fill="hold"/>
                                        <p:tgtEl>
                                          <p:spTgt spid="131098"/>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131098"/>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131098"/>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131098"/>
                                        </p:tgtEl>
                                        <p:attrNameLst>
                                          <p:attrName>ppt_y</p:attrName>
                                        </p:attrNameLst>
                                      </p:cBhvr>
                                      <p:tavLst>
                                        <p:tav tm="0">
                                          <p:val>
                                            <p:strVal val="#ppt_y"/>
                                          </p:val>
                                        </p:tav>
                                        <p:tav tm="100000">
                                          <p:val>
                                            <p:strVal val="#ppt_y"/>
                                          </p:val>
                                        </p:tav>
                                      </p:tavLst>
                                    </p:anim>
                                  </p:childTnLst>
                                </p:cTn>
                              </p:par>
                            </p:childTnLst>
                          </p:cTn>
                        </p:par>
                        <p:par>
                          <p:cTn id="27" fill="hold" nodeType="afterGroup">
                            <p:stCondLst>
                              <p:cond delay="1500"/>
                            </p:stCondLst>
                            <p:childTnLst>
                              <p:par>
                                <p:cTn id="28" presetID="23" presetClass="entr" presetSubtype="16" fill="hold" grpId="0" nodeType="afterEffect">
                                  <p:stCondLst>
                                    <p:cond delay="0"/>
                                  </p:stCondLst>
                                  <p:childTnLst>
                                    <p:set>
                                      <p:cBhvr>
                                        <p:cTn id="29" dur="1" fill="hold">
                                          <p:stCondLst>
                                            <p:cond delay="0"/>
                                          </p:stCondLst>
                                        </p:cTn>
                                        <p:tgtEl>
                                          <p:spTgt spid="131097"/>
                                        </p:tgtEl>
                                        <p:attrNameLst>
                                          <p:attrName>style.visibility</p:attrName>
                                        </p:attrNameLst>
                                      </p:cBhvr>
                                      <p:to>
                                        <p:strVal val="visible"/>
                                      </p:to>
                                    </p:set>
                                    <p:anim calcmode="lin" valueType="num">
                                      <p:cBhvr>
                                        <p:cTn id="30" dur="500" fill="hold"/>
                                        <p:tgtEl>
                                          <p:spTgt spid="131097"/>
                                        </p:tgtEl>
                                        <p:attrNameLst>
                                          <p:attrName>ppt_w</p:attrName>
                                        </p:attrNameLst>
                                      </p:cBhvr>
                                      <p:tavLst>
                                        <p:tav tm="0">
                                          <p:val>
                                            <p:fltVal val="0"/>
                                          </p:val>
                                        </p:tav>
                                        <p:tav tm="100000">
                                          <p:val>
                                            <p:strVal val="#ppt_w"/>
                                          </p:val>
                                        </p:tav>
                                      </p:tavLst>
                                    </p:anim>
                                    <p:anim calcmode="lin" valueType="num">
                                      <p:cBhvr>
                                        <p:cTn id="31" dur="500" fill="hold"/>
                                        <p:tgtEl>
                                          <p:spTgt spid="131097"/>
                                        </p:tgtEl>
                                        <p:attrNameLst>
                                          <p:attrName>ppt_h</p:attrName>
                                        </p:attrNameLst>
                                      </p:cBhvr>
                                      <p:tavLst>
                                        <p:tav tm="0">
                                          <p:val>
                                            <p:fltVal val="0"/>
                                          </p:val>
                                        </p:tav>
                                        <p:tav tm="100000">
                                          <p:val>
                                            <p:strVal val="#ppt_h"/>
                                          </p:val>
                                        </p:tav>
                                      </p:tavLst>
                                    </p:anim>
                                  </p:childTnLst>
                                </p:cTn>
                              </p:par>
                            </p:childTnLst>
                          </p:cTn>
                        </p:par>
                        <p:par>
                          <p:cTn id="32" fill="hold">
                            <p:stCondLst>
                              <p:cond delay="2000"/>
                            </p:stCondLst>
                            <p:childTnLst>
                              <p:par>
                                <p:cTn id="33" presetID="25" presetClass="entr" presetSubtype="0" fill="hold" grpId="0" nodeType="afterEffect">
                                  <p:stCondLst>
                                    <p:cond delay="0"/>
                                  </p:stCondLst>
                                  <p:childTnLst>
                                    <p:set>
                                      <p:cBhvr>
                                        <p:cTn id="34" dur="1" fill="hold">
                                          <p:stCondLst>
                                            <p:cond delay="0"/>
                                          </p:stCondLst>
                                        </p:cTn>
                                        <p:tgtEl>
                                          <p:spTgt spid="27"/>
                                        </p:tgtEl>
                                        <p:attrNameLst>
                                          <p:attrName>style.visibility</p:attrName>
                                        </p:attrNameLst>
                                      </p:cBhvr>
                                      <p:to>
                                        <p:strVal val="visible"/>
                                      </p:to>
                                    </p:set>
                                    <p:anim calcmode="lin" valueType="num">
                                      <p:cBhvr>
                                        <p:cTn id="35" dur="500" decel="50000" fill="hold">
                                          <p:stCondLst>
                                            <p:cond delay="0"/>
                                          </p:stCondLst>
                                        </p:cTn>
                                        <p:tgtEl>
                                          <p:spTgt spid="27"/>
                                        </p:tgtEl>
                                        <p:attrNameLst>
                                          <p:attrName>style.rotation</p:attrName>
                                        </p:attrNameLst>
                                      </p:cBhvr>
                                      <p:tavLst>
                                        <p:tav tm="0">
                                          <p:val>
                                            <p:fltVal val="-90"/>
                                          </p:val>
                                        </p:tav>
                                        <p:tav tm="100000">
                                          <p:val>
                                            <p:fltVal val="0"/>
                                          </p:val>
                                        </p:tav>
                                      </p:tavLst>
                                    </p:anim>
                                    <p:anim calcmode="lin" valueType="num">
                                      <p:cBhvr>
                                        <p:cTn id="36" dur="500" decel="50000" fill="hold">
                                          <p:stCondLst>
                                            <p:cond delay="0"/>
                                          </p:stCondLst>
                                        </p:cTn>
                                        <p:tgtEl>
                                          <p:spTgt spid="27"/>
                                        </p:tgtEl>
                                        <p:attrNameLst>
                                          <p:attrName>ppt_w</p:attrName>
                                        </p:attrNameLst>
                                      </p:cBhvr>
                                      <p:tavLst>
                                        <p:tav tm="0">
                                          <p:val>
                                            <p:strVal val="#ppt_w"/>
                                          </p:val>
                                        </p:tav>
                                        <p:tav tm="100000">
                                          <p:val>
                                            <p:strVal val="#ppt_w*.05"/>
                                          </p:val>
                                        </p:tav>
                                      </p:tavLst>
                                    </p:anim>
                                    <p:anim calcmode="lin" valueType="num">
                                      <p:cBhvr>
                                        <p:cTn id="37" dur="500" accel="50000" fill="hold">
                                          <p:stCondLst>
                                            <p:cond delay="500"/>
                                          </p:stCondLst>
                                        </p:cTn>
                                        <p:tgtEl>
                                          <p:spTgt spid="27"/>
                                        </p:tgtEl>
                                        <p:attrNameLst>
                                          <p:attrName>ppt_w</p:attrName>
                                        </p:attrNameLst>
                                      </p:cBhvr>
                                      <p:tavLst>
                                        <p:tav tm="0">
                                          <p:val>
                                            <p:strVal val="#ppt_w*.05"/>
                                          </p:val>
                                        </p:tav>
                                        <p:tav tm="100000">
                                          <p:val>
                                            <p:strVal val="#ppt_w"/>
                                          </p:val>
                                        </p:tav>
                                      </p:tavLst>
                                    </p:anim>
                                    <p:anim calcmode="lin" valueType="num">
                                      <p:cBhvr>
                                        <p:cTn id="38" dur="1000" fill="hold"/>
                                        <p:tgtEl>
                                          <p:spTgt spid="27"/>
                                        </p:tgtEl>
                                        <p:attrNameLst>
                                          <p:attrName>ppt_h</p:attrName>
                                        </p:attrNameLst>
                                      </p:cBhvr>
                                      <p:tavLst>
                                        <p:tav tm="0">
                                          <p:val>
                                            <p:strVal val="#ppt_h"/>
                                          </p:val>
                                        </p:tav>
                                        <p:tav tm="100000">
                                          <p:val>
                                            <p:strVal val="#ppt_h"/>
                                          </p:val>
                                        </p:tav>
                                      </p:tavLst>
                                    </p:anim>
                                    <p:anim calcmode="lin" valueType="num">
                                      <p:cBhvr>
                                        <p:cTn id="39" dur="500" decel="50000" fill="hold">
                                          <p:stCondLst>
                                            <p:cond delay="0"/>
                                          </p:stCondLst>
                                        </p:cTn>
                                        <p:tgtEl>
                                          <p:spTgt spid="27"/>
                                        </p:tgtEl>
                                        <p:attrNameLst>
                                          <p:attrName>ppt_x</p:attrName>
                                        </p:attrNameLst>
                                      </p:cBhvr>
                                      <p:tavLst>
                                        <p:tav tm="0">
                                          <p:val>
                                            <p:strVal val="#ppt_x+.4"/>
                                          </p:val>
                                        </p:tav>
                                        <p:tav tm="100000">
                                          <p:val>
                                            <p:strVal val="#ppt_x"/>
                                          </p:val>
                                        </p:tav>
                                      </p:tavLst>
                                    </p:anim>
                                    <p:anim calcmode="lin" valueType="num">
                                      <p:cBhvr>
                                        <p:cTn id="40" dur="500" decel="50000" fill="hold">
                                          <p:stCondLst>
                                            <p:cond delay="0"/>
                                          </p:stCondLst>
                                        </p:cTn>
                                        <p:tgtEl>
                                          <p:spTgt spid="27"/>
                                        </p:tgtEl>
                                        <p:attrNameLst>
                                          <p:attrName>ppt_y</p:attrName>
                                        </p:attrNameLst>
                                      </p:cBhvr>
                                      <p:tavLst>
                                        <p:tav tm="0">
                                          <p:val>
                                            <p:strVal val="#ppt_y-.2"/>
                                          </p:val>
                                        </p:tav>
                                        <p:tav tm="100000">
                                          <p:val>
                                            <p:strVal val="#ppt_y+.1"/>
                                          </p:val>
                                        </p:tav>
                                      </p:tavLst>
                                    </p:anim>
                                    <p:anim calcmode="lin" valueType="num">
                                      <p:cBhvr>
                                        <p:cTn id="41" dur="500" accel="50000" fill="hold">
                                          <p:stCondLst>
                                            <p:cond delay="500"/>
                                          </p:stCondLst>
                                        </p:cTn>
                                        <p:tgtEl>
                                          <p:spTgt spid="27"/>
                                        </p:tgtEl>
                                        <p:attrNameLst>
                                          <p:attrName>ppt_y</p:attrName>
                                        </p:attrNameLst>
                                      </p:cBhvr>
                                      <p:tavLst>
                                        <p:tav tm="0">
                                          <p:val>
                                            <p:strVal val="#ppt_y+.1"/>
                                          </p:val>
                                        </p:tav>
                                        <p:tav tm="100000">
                                          <p:val>
                                            <p:strVal val="#ppt_y"/>
                                          </p:val>
                                        </p:tav>
                                      </p:tavLst>
                                    </p:anim>
                                    <p:animEffect transition="in" filter="fade">
                                      <p:cBhvr>
                                        <p:cTn id="42" dur="1000" decel="50000">
                                          <p:stCondLst>
                                            <p:cond delay="0"/>
                                          </p:stCondLst>
                                        </p:cTn>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93" grpId="0"/>
      <p:bldP spid="131097" grpId="0"/>
      <p:bldP spid="2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5" name="Line 3"/>
          <p:cNvSpPr>
            <a:spLocks noChangeShapeType="1"/>
          </p:cNvSpPr>
          <p:nvPr/>
        </p:nvSpPr>
        <p:spPr bwMode="auto">
          <a:xfrm>
            <a:off x="2680097" y="915567"/>
            <a:ext cx="15478" cy="344847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66916" name="Line 4"/>
          <p:cNvSpPr>
            <a:spLocks noChangeShapeType="1"/>
          </p:cNvSpPr>
          <p:nvPr/>
        </p:nvSpPr>
        <p:spPr bwMode="auto">
          <a:xfrm flipV="1">
            <a:off x="2681288" y="4364039"/>
            <a:ext cx="4555008" cy="791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66917" name="Text Box 5"/>
          <p:cNvSpPr txBox="1">
            <a:spLocks noChangeArrowheads="1"/>
          </p:cNvSpPr>
          <p:nvPr/>
        </p:nvSpPr>
        <p:spPr bwMode="auto">
          <a:xfrm>
            <a:off x="7078622" y="4379194"/>
            <a:ext cx="59412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t>Y</a:t>
            </a:r>
          </a:p>
        </p:txBody>
      </p:sp>
      <p:sp>
        <p:nvSpPr>
          <p:cNvPr id="166918" name="Text Box 6"/>
          <p:cNvSpPr txBox="1">
            <a:spLocks noChangeArrowheads="1"/>
          </p:cNvSpPr>
          <p:nvPr/>
        </p:nvSpPr>
        <p:spPr bwMode="auto">
          <a:xfrm>
            <a:off x="2414192" y="867512"/>
            <a:ext cx="2155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t>i</a:t>
            </a:r>
          </a:p>
        </p:txBody>
      </p:sp>
      <p:sp>
        <p:nvSpPr>
          <p:cNvPr id="166919" name="Line 7"/>
          <p:cNvSpPr>
            <a:spLocks noChangeShapeType="1"/>
          </p:cNvSpPr>
          <p:nvPr/>
        </p:nvSpPr>
        <p:spPr bwMode="auto">
          <a:xfrm>
            <a:off x="2681288" y="1419622"/>
            <a:ext cx="3619500" cy="2355409"/>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66920" name="Text Box 8"/>
          <p:cNvSpPr txBox="1">
            <a:spLocks noChangeArrowheads="1"/>
          </p:cNvSpPr>
          <p:nvPr/>
        </p:nvSpPr>
        <p:spPr bwMode="auto">
          <a:xfrm>
            <a:off x="6624638" y="2592918"/>
            <a:ext cx="219583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66FF"/>
                </a:solidFill>
              </a:rPr>
              <a:t>IS</a:t>
            </a:r>
            <a:r>
              <a:rPr lang="cs-CZ" altLang="sk-SK" sz="1600" b="1" baseline="-25000" dirty="0" smtClean="0">
                <a:solidFill>
                  <a:srgbClr val="0066FF"/>
                </a:solidFill>
              </a:rPr>
              <a:t>0</a:t>
            </a:r>
            <a:r>
              <a:rPr lang="cs-CZ" altLang="sk-SK" sz="1600" b="1" dirty="0" smtClean="0">
                <a:solidFill>
                  <a:srgbClr val="0066FF"/>
                </a:solidFill>
              </a:rPr>
              <a:t>: Y </a:t>
            </a:r>
            <a:r>
              <a:rPr lang="cs-CZ" altLang="sk-SK" sz="1600" b="1" dirty="0">
                <a:solidFill>
                  <a:srgbClr val="0066FF"/>
                </a:solidFill>
              </a:rPr>
              <a:t>= </a:t>
            </a:r>
            <a:r>
              <a:rPr lang="el-GR" altLang="sk-SK" sz="1600" b="1" dirty="0">
                <a:solidFill>
                  <a:srgbClr val="0066FF"/>
                </a:solidFill>
                <a:cs typeface="Arial" panose="020B0604020202020204" pitchFamily="34" charset="0"/>
              </a:rPr>
              <a:t>α</a:t>
            </a:r>
            <a:r>
              <a:rPr lang="cs-CZ" altLang="sk-SK" sz="1600" b="1" baseline="-25000" dirty="0" smtClean="0">
                <a:solidFill>
                  <a:srgbClr val="0066FF"/>
                </a:solidFill>
                <a:cs typeface="Arial" panose="020B0604020202020204" pitchFamily="34" charset="0"/>
              </a:rPr>
              <a:t>G0 </a:t>
            </a:r>
            <a:r>
              <a:rPr lang="cs-CZ" altLang="sk-SK" sz="1600" b="1" dirty="0">
                <a:solidFill>
                  <a:srgbClr val="0066FF"/>
                </a:solidFill>
                <a:cs typeface="Arial" panose="020B0604020202020204" pitchFamily="34" charset="0"/>
              </a:rPr>
              <a:t>(</a:t>
            </a:r>
            <a:r>
              <a:rPr lang="cs-CZ" altLang="sk-SK" sz="1600" b="1" dirty="0" smtClean="0">
                <a:solidFill>
                  <a:srgbClr val="0066FF"/>
                </a:solidFill>
                <a:cs typeface="Arial" panose="020B0604020202020204" pitchFamily="34" charset="0"/>
              </a:rPr>
              <a:t>A </a:t>
            </a:r>
            <a:r>
              <a:rPr lang="cs-CZ" altLang="sk-SK" sz="1600" b="1" dirty="0" smtClean="0">
                <a:solidFill>
                  <a:srgbClr val="0066FF"/>
                </a:solidFill>
              </a:rPr>
              <a:t>- </a:t>
            </a:r>
            <a:r>
              <a:rPr lang="cs-CZ" altLang="sk-SK" sz="1600" b="1" dirty="0" err="1">
                <a:solidFill>
                  <a:srgbClr val="0066FF"/>
                </a:solidFill>
              </a:rPr>
              <a:t>bi</a:t>
            </a:r>
            <a:r>
              <a:rPr lang="cs-CZ" altLang="sk-SK" sz="1600" b="1" dirty="0">
                <a:solidFill>
                  <a:srgbClr val="0066FF"/>
                </a:solidFill>
              </a:rPr>
              <a:t>)</a:t>
            </a:r>
          </a:p>
        </p:txBody>
      </p:sp>
      <p:sp>
        <p:nvSpPr>
          <p:cNvPr id="166921" name="Line 9"/>
          <p:cNvSpPr>
            <a:spLocks noChangeShapeType="1"/>
          </p:cNvSpPr>
          <p:nvPr/>
        </p:nvSpPr>
        <p:spPr bwMode="auto">
          <a:xfrm>
            <a:off x="2681288" y="2283718"/>
            <a:ext cx="1350169"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66922" name="Line 10"/>
          <p:cNvSpPr>
            <a:spLocks noChangeShapeType="1"/>
          </p:cNvSpPr>
          <p:nvPr/>
        </p:nvSpPr>
        <p:spPr bwMode="auto">
          <a:xfrm>
            <a:off x="4031456" y="2283718"/>
            <a:ext cx="0" cy="2052638"/>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66923" name="Text Box 11"/>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166924" name="Text Box 12"/>
          <p:cNvSpPr txBox="1">
            <a:spLocks noChangeArrowheads="1"/>
          </p:cNvSpPr>
          <p:nvPr/>
        </p:nvSpPr>
        <p:spPr bwMode="auto">
          <a:xfrm>
            <a:off x="2375840" y="2709741"/>
            <a:ext cx="37623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0</a:t>
            </a:r>
            <a:endParaRPr lang="cs-CZ" altLang="sk-SK" sz="1600" b="1" dirty="0"/>
          </a:p>
        </p:txBody>
      </p:sp>
      <p:sp>
        <p:nvSpPr>
          <p:cNvPr id="166925" name="Text Box 13"/>
          <p:cNvSpPr txBox="1">
            <a:spLocks noChangeArrowheads="1"/>
          </p:cNvSpPr>
          <p:nvPr/>
        </p:nvSpPr>
        <p:spPr bwMode="auto">
          <a:xfrm>
            <a:off x="3869890" y="4336355"/>
            <a:ext cx="56735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Y</a:t>
            </a:r>
            <a:r>
              <a:rPr lang="cs-CZ" altLang="sk-SK" sz="1600" b="1" baseline="-25000" dirty="0"/>
              <a:t>2</a:t>
            </a:r>
            <a:endParaRPr lang="cs-CZ" altLang="sk-SK" sz="1600" b="1" dirty="0"/>
          </a:p>
        </p:txBody>
      </p:sp>
      <p:sp>
        <p:nvSpPr>
          <p:cNvPr id="166926" name="Text Box 14"/>
          <p:cNvSpPr txBox="1">
            <a:spLocks noChangeArrowheads="1"/>
          </p:cNvSpPr>
          <p:nvPr/>
        </p:nvSpPr>
        <p:spPr bwMode="auto">
          <a:xfrm>
            <a:off x="4752057" y="4377884"/>
            <a:ext cx="4545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Y</a:t>
            </a:r>
            <a:r>
              <a:rPr lang="cs-CZ" altLang="sk-SK" sz="1600" b="1" baseline="-25000" dirty="0"/>
              <a:t>1</a:t>
            </a:r>
            <a:endParaRPr lang="cs-CZ" altLang="sk-SK" sz="1600" b="1" dirty="0"/>
          </a:p>
        </p:txBody>
      </p:sp>
      <p:sp>
        <p:nvSpPr>
          <p:cNvPr id="166927" name="Text Box 15"/>
          <p:cNvSpPr txBox="1">
            <a:spLocks noChangeArrowheads="1"/>
          </p:cNvSpPr>
          <p:nvPr/>
        </p:nvSpPr>
        <p:spPr bwMode="auto">
          <a:xfrm>
            <a:off x="6354897" y="3474949"/>
            <a:ext cx="19165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0000"/>
                </a:solidFill>
              </a:rPr>
              <a:t>IS</a:t>
            </a:r>
            <a:r>
              <a:rPr lang="cs-CZ" altLang="sk-SK" sz="1600" b="1" baseline="-25000" dirty="0" smtClean="0">
                <a:solidFill>
                  <a:srgbClr val="FF0000"/>
                </a:solidFill>
              </a:rPr>
              <a:t>1</a:t>
            </a:r>
            <a:r>
              <a:rPr lang="cs-CZ" altLang="sk-SK" sz="1600" b="1" dirty="0" smtClean="0">
                <a:solidFill>
                  <a:srgbClr val="FF0000"/>
                </a:solidFill>
              </a:rPr>
              <a:t>: Y </a:t>
            </a:r>
            <a:r>
              <a:rPr lang="cs-CZ" altLang="sk-SK" sz="1600" b="1" dirty="0">
                <a:solidFill>
                  <a:srgbClr val="FF0000"/>
                </a:solidFill>
              </a:rPr>
              <a:t>= </a:t>
            </a:r>
            <a:r>
              <a:rPr lang="el-GR" altLang="sk-SK" sz="1600" b="1" dirty="0">
                <a:solidFill>
                  <a:srgbClr val="FF0000"/>
                </a:solidFill>
                <a:cs typeface="Arial" panose="020B0604020202020204" pitchFamily="34" charset="0"/>
              </a:rPr>
              <a:t>α</a:t>
            </a:r>
            <a:r>
              <a:rPr lang="cs-CZ" altLang="sk-SK" sz="1600" b="1" baseline="-25000" dirty="0" smtClean="0">
                <a:solidFill>
                  <a:srgbClr val="FF0000"/>
                </a:solidFill>
                <a:cs typeface="Arial" panose="020B0604020202020204" pitchFamily="34" charset="0"/>
              </a:rPr>
              <a:t>G1 </a:t>
            </a:r>
            <a:r>
              <a:rPr lang="cs-CZ" altLang="sk-SK" sz="1600" b="1" dirty="0">
                <a:solidFill>
                  <a:srgbClr val="FF0000"/>
                </a:solidFill>
                <a:cs typeface="Arial" panose="020B0604020202020204" pitchFamily="34" charset="0"/>
              </a:rPr>
              <a:t>(</a:t>
            </a:r>
            <a:r>
              <a:rPr lang="cs-CZ" altLang="sk-SK" sz="1600" b="1" dirty="0" smtClean="0">
                <a:solidFill>
                  <a:srgbClr val="FF0000"/>
                </a:solidFill>
                <a:cs typeface="Arial" panose="020B0604020202020204" pitchFamily="34" charset="0"/>
              </a:rPr>
              <a:t>A </a:t>
            </a:r>
            <a:r>
              <a:rPr lang="cs-CZ" altLang="sk-SK" sz="1600" b="1" dirty="0" smtClean="0">
                <a:solidFill>
                  <a:srgbClr val="FF0000"/>
                </a:solidFill>
              </a:rPr>
              <a:t>- </a:t>
            </a:r>
            <a:r>
              <a:rPr lang="cs-CZ" altLang="sk-SK" sz="1600" b="1" dirty="0" err="1">
                <a:solidFill>
                  <a:srgbClr val="FF0000"/>
                </a:solidFill>
              </a:rPr>
              <a:t>bi</a:t>
            </a:r>
            <a:r>
              <a:rPr lang="cs-CZ" altLang="sk-SK" sz="1600" b="1" dirty="0">
                <a:solidFill>
                  <a:srgbClr val="FF0000"/>
                </a:solidFill>
              </a:rPr>
              <a:t>)</a:t>
            </a:r>
          </a:p>
        </p:txBody>
      </p:sp>
      <p:sp>
        <p:nvSpPr>
          <p:cNvPr id="166929" name="Line 17"/>
          <p:cNvSpPr>
            <a:spLocks noChangeShapeType="1"/>
          </p:cNvSpPr>
          <p:nvPr/>
        </p:nvSpPr>
        <p:spPr bwMode="auto">
          <a:xfrm>
            <a:off x="2681287" y="1419621"/>
            <a:ext cx="5131073" cy="1997869"/>
          </a:xfrm>
          <a:prstGeom prst="line">
            <a:avLst/>
          </a:prstGeom>
          <a:noFill/>
          <a:ln w="57150">
            <a:solidFill>
              <a:srgbClr val="007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66931" name="Line 19"/>
          <p:cNvSpPr>
            <a:spLocks noChangeShapeType="1"/>
          </p:cNvSpPr>
          <p:nvPr/>
        </p:nvSpPr>
        <p:spPr bwMode="auto">
          <a:xfrm flipH="1">
            <a:off x="4895849" y="2874888"/>
            <a:ext cx="523" cy="1461467"/>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66932" name="Line 20"/>
          <p:cNvSpPr>
            <a:spLocks noChangeShapeType="1"/>
          </p:cNvSpPr>
          <p:nvPr/>
        </p:nvSpPr>
        <p:spPr bwMode="auto">
          <a:xfrm>
            <a:off x="2681287" y="2859782"/>
            <a:ext cx="3673079"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66933" name="Line 21"/>
          <p:cNvSpPr>
            <a:spLocks noChangeShapeType="1"/>
          </p:cNvSpPr>
          <p:nvPr/>
        </p:nvSpPr>
        <p:spPr bwMode="auto">
          <a:xfrm>
            <a:off x="6354366" y="2859782"/>
            <a:ext cx="0" cy="1512094"/>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66934" name="Text Box 22"/>
          <p:cNvSpPr txBox="1">
            <a:spLocks noChangeArrowheads="1"/>
          </p:cNvSpPr>
          <p:nvPr/>
        </p:nvSpPr>
        <p:spPr bwMode="auto">
          <a:xfrm>
            <a:off x="2403103" y="2057447"/>
            <a:ext cx="41235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1</a:t>
            </a:r>
            <a:endParaRPr lang="cs-CZ" altLang="sk-SK" sz="1600" b="1" dirty="0"/>
          </a:p>
        </p:txBody>
      </p:sp>
      <p:sp>
        <p:nvSpPr>
          <p:cNvPr id="166935" name="Text Box 23"/>
          <p:cNvSpPr txBox="1">
            <a:spLocks noChangeArrowheads="1"/>
          </p:cNvSpPr>
          <p:nvPr/>
        </p:nvSpPr>
        <p:spPr bwMode="auto">
          <a:xfrm>
            <a:off x="6206003" y="4377884"/>
            <a:ext cx="67047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smtClean="0"/>
              <a:t>0</a:t>
            </a:r>
            <a:endParaRPr lang="cs-CZ" altLang="sk-SK" sz="1600" b="1" dirty="0"/>
          </a:p>
        </p:txBody>
      </p:sp>
      <p:sp>
        <p:nvSpPr>
          <p:cNvPr id="166936" name="Text Box 24"/>
          <p:cNvSpPr txBox="1">
            <a:spLocks noChangeArrowheads="1"/>
          </p:cNvSpPr>
          <p:nvPr/>
        </p:nvSpPr>
        <p:spPr bwMode="auto">
          <a:xfrm>
            <a:off x="5868590" y="1491853"/>
            <a:ext cx="2015777" cy="584775"/>
          </a:xfrm>
          <a:prstGeom prst="rect">
            <a:avLst/>
          </a:prstGeom>
          <a:solidFill>
            <a:srgbClr val="00B0F0"/>
          </a:solidFill>
          <a:ln>
            <a:noFill/>
          </a:ln>
          <a:effectLst/>
        </p:spPr>
        <p:txBody>
          <a:bodyPr wrap="square">
            <a:spAutoFit/>
          </a:bodyPr>
          <a:lstStyle/>
          <a:p>
            <a:pPr algn="ctr">
              <a:spcBef>
                <a:spcPct val="50000"/>
              </a:spcBef>
            </a:pPr>
            <a:r>
              <a:rPr lang="cs-CZ" altLang="sk-SK" sz="1600" b="1" dirty="0">
                <a:solidFill>
                  <a:srgbClr val="FFFFFF"/>
                </a:solidFill>
              </a:rPr>
              <a:t>Změna </a:t>
            </a:r>
            <a:r>
              <a:rPr lang="el-GR" altLang="sk-SK" sz="1600" b="1" dirty="0">
                <a:solidFill>
                  <a:srgbClr val="FFFFFF"/>
                </a:solidFill>
                <a:cs typeface="Arial" panose="020B0604020202020204" pitchFamily="34" charset="0"/>
              </a:rPr>
              <a:t>α</a:t>
            </a:r>
            <a:r>
              <a:rPr lang="cs-CZ" altLang="sk-SK" sz="1600" b="1" baseline="-25000" dirty="0" smtClean="0">
                <a:solidFill>
                  <a:srgbClr val="FFFFFF"/>
                </a:solidFill>
              </a:rPr>
              <a:t>G0</a:t>
            </a:r>
            <a:r>
              <a:rPr lang="cs-CZ" altLang="sk-SK" sz="1600" b="1" dirty="0" smtClean="0">
                <a:solidFill>
                  <a:srgbClr val="FFFFFF"/>
                </a:solidFill>
              </a:rPr>
              <a:t> </a:t>
            </a:r>
            <a:r>
              <a:rPr lang="cs-CZ" altLang="sk-SK" sz="1600" b="1" dirty="0">
                <a:solidFill>
                  <a:srgbClr val="FFFFFF"/>
                </a:solidFill>
              </a:rPr>
              <a:t>na </a:t>
            </a:r>
            <a:r>
              <a:rPr lang="el-GR" altLang="sk-SK" sz="1600" b="1" dirty="0">
                <a:solidFill>
                  <a:srgbClr val="FFFFFF"/>
                </a:solidFill>
                <a:cs typeface="Arial" panose="020B0604020202020204" pitchFamily="34" charset="0"/>
              </a:rPr>
              <a:t>α</a:t>
            </a:r>
            <a:r>
              <a:rPr lang="cs-CZ" altLang="sk-SK" sz="1600" b="1" baseline="-25000" dirty="0" smtClean="0">
                <a:solidFill>
                  <a:srgbClr val="FFFFFF"/>
                </a:solidFill>
              </a:rPr>
              <a:t>G1</a:t>
            </a:r>
            <a:r>
              <a:rPr lang="cs-CZ" altLang="sk-SK" sz="1600" b="1" dirty="0" smtClean="0">
                <a:solidFill>
                  <a:srgbClr val="FFFFFF"/>
                </a:solidFill>
              </a:rPr>
              <a:t> </a:t>
            </a:r>
            <a:r>
              <a:rPr lang="el-GR" altLang="sk-SK" sz="1600" b="1" dirty="0">
                <a:solidFill>
                  <a:srgbClr val="FFFFFF"/>
                </a:solidFill>
                <a:cs typeface="Arial" panose="020B0604020202020204" pitchFamily="34" charset="0"/>
              </a:rPr>
              <a:t>α</a:t>
            </a:r>
            <a:r>
              <a:rPr lang="cs-CZ" altLang="sk-SK" sz="1600" b="1" baseline="-25000" dirty="0" smtClean="0">
                <a:solidFill>
                  <a:srgbClr val="FFFFFF"/>
                </a:solidFill>
              </a:rPr>
              <a:t>G0</a:t>
            </a:r>
            <a:r>
              <a:rPr lang="cs-CZ" altLang="sk-SK" sz="1600" b="1" dirty="0" smtClean="0">
                <a:solidFill>
                  <a:srgbClr val="FFFFFF"/>
                </a:solidFill>
              </a:rPr>
              <a:t> </a:t>
            </a:r>
            <a:r>
              <a:rPr lang="en-US" altLang="sk-SK" sz="1600" b="1" dirty="0">
                <a:solidFill>
                  <a:srgbClr val="FFFFFF"/>
                </a:solidFill>
                <a:cs typeface="Arial" panose="020B0604020202020204" pitchFamily="34" charset="0"/>
              </a:rPr>
              <a:t>&gt; </a:t>
            </a:r>
            <a:r>
              <a:rPr lang="el-GR" altLang="sk-SK" sz="1600" b="1" dirty="0">
                <a:solidFill>
                  <a:srgbClr val="FFFFFF"/>
                </a:solidFill>
                <a:cs typeface="Arial" panose="020B0604020202020204" pitchFamily="34" charset="0"/>
              </a:rPr>
              <a:t>α</a:t>
            </a:r>
            <a:r>
              <a:rPr lang="cs-CZ" altLang="sk-SK" sz="1600" b="1" baseline="-25000" dirty="0" smtClean="0">
                <a:solidFill>
                  <a:srgbClr val="FFFFFF"/>
                </a:solidFill>
              </a:rPr>
              <a:t>G1</a:t>
            </a:r>
            <a:endParaRPr lang="cs-CZ" altLang="sk-SK" sz="1600" b="1" baseline="-25000" dirty="0">
              <a:solidFill>
                <a:srgbClr val="FFFFFF"/>
              </a:solidFill>
            </a:endParaRPr>
          </a:p>
        </p:txBody>
      </p:sp>
      <p:sp>
        <p:nvSpPr>
          <p:cNvPr id="166938" name="Rectangle 26"/>
          <p:cNvSpPr>
            <a:spLocks noGrp="1" noChangeArrowheads="1"/>
          </p:cNvSpPr>
          <p:nvPr>
            <p:ph type="title"/>
          </p:nvPr>
        </p:nvSpPr>
        <p:spPr>
          <a:xfrm>
            <a:off x="251520" y="195486"/>
            <a:ext cx="7632848" cy="507703"/>
          </a:xfrm>
          <a:noFill/>
          <a:ln/>
        </p:spPr>
        <p:txBody>
          <a:bodyPr/>
          <a:lstStyle/>
          <a:p>
            <a:r>
              <a:rPr lang="cs-CZ" altLang="sk-SK" sz="2200" b="1" dirty="0">
                <a:solidFill>
                  <a:srgbClr val="307871"/>
                </a:solidFill>
              </a:rPr>
              <a:t>Vliv změny multiplikátoru </a:t>
            </a:r>
            <a:r>
              <a:rPr lang="cs-CZ" altLang="sk-SK" sz="2200" b="1" dirty="0" smtClean="0">
                <a:solidFill>
                  <a:srgbClr val="307871"/>
                </a:solidFill>
              </a:rPr>
              <a:t>(↓</a:t>
            </a:r>
            <a:r>
              <a:rPr lang="el-GR" altLang="sk-SK" sz="2200" b="1" dirty="0" smtClean="0">
                <a:solidFill>
                  <a:srgbClr val="307871"/>
                </a:solidFill>
              </a:rPr>
              <a:t>α</a:t>
            </a:r>
            <a:r>
              <a:rPr lang="cs-CZ" altLang="sk-SK" sz="2200" b="1" baseline="-25000" dirty="0">
                <a:solidFill>
                  <a:srgbClr val="307871"/>
                </a:solidFill>
              </a:rPr>
              <a:t>G</a:t>
            </a:r>
            <a:r>
              <a:rPr lang="cs-CZ" altLang="sk-SK" sz="2200" b="1" dirty="0">
                <a:solidFill>
                  <a:srgbClr val="307871"/>
                </a:solidFill>
              </a:rPr>
              <a:t>) na křivku IS</a:t>
            </a:r>
          </a:p>
        </p:txBody>
      </p:sp>
      <p:sp>
        <p:nvSpPr>
          <p:cNvPr id="2" name="Šipka doleva 1"/>
          <p:cNvSpPr/>
          <p:nvPr/>
        </p:nvSpPr>
        <p:spPr>
          <a:xfrm>
            <a:off x="4684136" y="2548891"/>
            <a:ext cx="626700" cy="45719"/>
          </a:xfrm>
          <a:prstGeom prst="leftArrow">
            <a:avLst/>
          </a:prstGeom>
          <a:solidFill>
            <a:srgbClr val="00B050"/>
          </a:solidFill>
          <a:ln w="22225" cap="sq">
            <a:solidFill>
              <a:srgbClr val="00B05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Tree>
    <p:extLst>
      <p:ext uri="{BB962C8B-B14F-4D97-AF65-F5344CB8AC3E}">
        <p14:creationId xmlns:p14="http://schemas.microsoft.com/office/powerpoint/2010/main" val="14934754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66927"/>
                                        </p:tgtEl>
                                        <p:attrNameLst>
                                          <p:attrName>style.visibility</p:attrName>
                                        </p:attrNameLst>
                                      </p:cBhvr>
                                      <p:to>
                                        <p:strVal val="visible"/>
                                      </p:to>
                                    </p:set>
                                    <p:anim calcmode="lin" valueType="num">
                                      <p:cBhvr>
                                        <p:cTn id="7" dur="500" fill="hold"/>
                                        <p:tgtEl>
                                          <p:spTgt spid="166927"/>
                                        </p:tgtEl>
                                        <p:attrNameLst>
                                          <p:attrName>ppt_w</p:attrName>
                                        </p:attrNameLst>
                                      </p:cBhvr>
                                      <p:tavLst>
                                        <p:tav tm="0">
                                          <p:val>
                                            <p:fltVal val="0"/>
                                          </p:val>
                                        </p:tav>
                                        <p:tav tm="100000">
                                          <p:val>
                                            <p:strVal val="#ppt_w"/>
                                          </p:val>
                                        </p:tav>
                                      </p:tavLst>
                                    </p:anim>
                                    <p:anim calcmode="lin" valueType="num">
                                      <p:cBhvr>
                                        <p:cTn id="8" dur="500" fill="hold"/>
                                        <p:tgtEl>
                                          <p:spTgt spid="166927"/>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66925"/>
                                        </p:tgtEl>
                                        <p:attrNameLst>
                                          <p:attrName>style.visibility</p:attrName>
                                        </p:attrNameLst>
                                      </p:cBhvr>
                                      <p:to>
                                        <p:strVal val="visible"/>
                                      </p:to>
                                    </p:set>
                                    <p:anim calcmode="lin" valueType="num">
                                      <p:cBhvr>
                                        <p:cTn id="12" dur="500" fill="hold"/>
                                        <p:tgtEl>
                                          <p:spTgt spid="166925"/>
                                        </p:tgtEl>
                                        <p:attrNameLst>
                                          <p:attrName>ppt_w</p:attrName>
                                        </p:attrNameLst>
                                      </p:cBhvr>
                                      <p:tavLst>
                                        <p:tav tm="0">
                                          <p:val>
                                            <p:fltVal val="0"/>
                                          </p:val>
                                        </p:tav>
                                        <p:tav tm="100000">
                                          <p:val>
                                            <p:strVal val="#ppt_w"/>
                                          </p:val>
                                        </p:tav>
                                      </p:tavLst>
                                    </p:anim>
                                    <p:anim calcmode="lin" valueType="num">
                                      <p:cBhvr>
                                        <p:cTn id="13" dur="500" fill="hold"/>
                                        <p:tgtEl>
                                          <p:spTgt spid="166925"/>
                                        </p:tgtEl>
                                        <p:attrNameLst>
                                          <p:attrName>ppt_h</p:attrName>
                                        </p:attrNameLst>
                                      </p:cBhvr>
                                      <p:tavLst>
                                        <p:tav tm="0">
                                          <p:val>
                                            <p:fltVal val="0"/>
                                          </p:val>
                                        </p:tav>
                                        <p:tav tm="100000">
                                          <p:val>
                                            <p:strVal val="#ppt_h"/>
                                          </p:val>
                                        </p:tav>
                                      </p:tavLst>
                                    </p:anim>
                                  </p:childTnLst>
                                </p:cTn>
                              </p:par>
                            </p:childTnLst>
                          </p:cTn>
                        </p:par>
                        <p:par>
                          <p:cTn id="14" fill="hold" nodeType="afterGroup">
                            <p:stCondLst>
                              <p:cond delay="1000"/>
                            </p:stCondLst>
                            <p:childTnLst>
                              <p:par>
                                <p:cTn id="15" presetID="3" presetClass="entr" presetSubtype="10" fill="hold" nodeType="afterEffect">
                                  <p:stCondLst>
                                    <p:cond delay="0"/>
                                  </p:stCondLst>
                                  <p:childTnLst>
                                    <p:set>
                                      <p:cBhvr>
                                        <p:cTn id="16" dur="1" fill="hold">
                                          <p:stCondLst>
                                            <p:cond delay="0"/>
                                          </p:stCondLst>
                                        </p:cTn>
                                        <p:tgtEl>
                                          <p:spTgt spid="166932"/>
                                        </p:tgtEl>
                                        <p:attrNameLst>
                                          <p:attrName>style.visibility</p:attrName>
                                        </p:attrNameLst>
                                      </p:cBhvr>
                                      <p:to>
                                        <p:strVal val="visible"/>
                                      </p:to>
                                    </p:set>
                                    <p:animEffect transition="in" filter="blinds(horizontal)">
                                      <p:cBhvr>
                                        <p:cTn id="17" dur="500"/>
                                        <p:tgtEl>
                                          <p:spTgt spid="166932"/>
                                        </p:tgtEl>
                                      </p:cBhvr>
                                    </p:animEffect>
                                  </p:childTnLst>
                                </p:cTn>
                              </p:par>
                            </p:childTnLst>
                          </p:cTn>
                        </p:par>
                        <p:par>
                          <p:cTn id="18" fill="hold" nodeType="afterGroup">
                            <p:stCondLst>
                              <p:cond delay="1500"/>
                            </p:stCondLst>
                            <p:childTnLst>
                              <p:par>
                                <p:cTn id="19" presetID="3" presetClass="entr" presetSubtype="10" fill="hold" nodeType="afterEffect">
                                  <p:stCondLst>
                                    <p:cond delay="0"/>
                                  </p:stCondLst>
                                  <p:childTnLst>
                                    <p:set>
                                      <p:cBhvr>
                                        <p:cTn id="20" dur="1" fill="hold">
                                          <p:stCondLst>
                                            <p:cond delay="0"/>
                                          </p:stCondLst>
                                        </p:cTn>
                                        <p:tgtEl>
                                          <p:spTgt spid="166933"/>
                                        </p:tgtEl>
                                        <p:attrNameLst>
                                          <p:attrName>style.visibility</p:attrName>
                                        </p:attrNameLst>
                                      </p:cBhvr>
                                      <p:to>
                                        <p:strVal val="visible"/>
                                      </p:to>
                                    </p:set>
                                    <p:animEffect transition="in" filter="blinds(horizontal)">
                                      <p:cBhvr>
                                        <p:cTn id="21" dur="500"/>
                                        <p:tgtEl>
                                          <p:spTgt spid="166933"/>
                                        </p:tgtEl>
                                      </p:cBhvr>
                                    </p:animEffect>
                                  </p:childTnLst>
                                </p:cTn>
                              </p:par>
                            </p:childTnLst>
                          </p:cTn>
                        </p:par>
                        <p:par>
                          <p:cTn id="22" fill="hold" nodeType="afterGroup">
                            <p:stCondLst>
                              <p:cond delay="2000"/>
                            </p:stCondLst>
                            <p:childTnLst>
                              <p:par>
                                <p:cTn id="23" presetID="23" presetClass="entr" presetSubtype="16" fill="hold" grpId="0" nodeType="afterEffect">
                                  <p:stCondLst>
                                    <p:cond delay="0"/>
                                  </p:stCondLst>
                                  <p:childTnLst>
                                    <p:set>
                                      <p:cBhvr>
                                        <p:cTn id="24" dur="1" fill="hold">
                                          <p:stCondLst>
                                            <p:cond delay="0"/>
                                          </p:stCondLst>
                                        </p:cTn>
                                        <p:tgtEl>
                                          <p:spTgt spid="166934"/>
                                        </p:tgtEl>
                                        <p:attrNameLst>
                                          <p:attrName>style.visibility</p:attrName>
                                        </p:attrNameLst>
                                      </p:cBhvr>
                                      <p:to>
                                        <p:strVal val="visible"/>
                                      </p:to>
                                    </p:set>
                                    <p:anim calcmode="lin" valueType="num">
                                      <p:cBhvr>
                                        <p:cTn id="25" dur="500" fill="hold"/>
                                        <p:tgtEl>
                                          <p:spTgt spid="166934"/>
                                        </p:tgtEl>
                                        <p:attrNameLst>
                                          <p:attrName>ppt_w</p:attrName>
                                        </p:attrNameLst>
                                      </p:cBhvr>
                                      <p:tavLst>
                                        <p:tav tm="0">
                                          <p:val>
                                            <p:fltVal val="0"/>
                                          </p:val>
                                        </p:tav>
                                        <p:tav tm="100000">
                                          <p:val>
                                            <p:strVal val="#ppt_w"/>
                                          </p:val>
                                        </p:tav>
                                      </p:tavLst>
                                    </p:anim>
                                    <p:anim calcmode="lin" valueType="num">
                                      <p:cBhvr>
                                        <p:cTn id="26" dur="500" fill="hold"/>
                                        <p:tgtEl>
                                          <p:spTgt spid="166934"/>
                                        </p:tgtEl>
                                        <p:attrNameLst>
                                          <p:attrName>ppt_h</p:attrName>
                                        </p:attrNameLst>
                                      </p:cBhvr>
                                      <p:tavLst>
                                        <p:tav tm="0">
                                          <p:val>
                                            <p:fltVal val="0"/>
                                          </p:val>
                                        </p:tav>
                                        <p:tav tm="100000">
                                          <p:val>
                                            <p:strVal val="#ppt_h"/>
                                          </p:val>
                                        </p:tav>
                                      </p:tavLst>
                                    </p:anim>
                                  </p:childTnLst>
                                </p:cTn>
                              </p:par>
                            </p:childTnLst>
                          </p:cTn>
                        </p:par>
                        <p:par>
                          <p:cTn id="27" fill="hold" nodeType="afterGroup">
                            <p:stCondLst>
                              <p:cond delay="2500"/>
                            </p:stCondLst>
                            <p:childTnLst>
                              <p:par>
                                <p:cTn id="28" presetID="23" presetClass="entr" presetSubtype="16" fill="hold" grpId="0" nodeType="afterEffect">
                                  <p:stCondLst>
                                    <p:cond delay="0"/>
                                  </p:stCondLst>
                                  <p:childTnLst>
                                    <p:set>
                                      <p:cBhvr>
                                        <p:cTn id="29" dur="1" fill="hold">
                                          <p:stCondLst>
                                            <p:cond delay="0"/>
                                          </p:stCondLst>
                                        </p:cTn>
                                        <p:tgtEl>
                                          <p:spTgt spid="166935"/>
                                        </p:tgtEl>
                                        <p:attrNameLst>
                                          <p:attrName>style.visibility</p:attrName>
                                        </p:attrNameLst>
                                      </p:cBhvr>
                                      <p:to>
                                        <p:strVal val="visible"/>
                                      </p:to>
                                    </p:set>
                                    <p:anim calcmode="lin" valueType="num">
                                      <p:cBhvr>
                                        <p:cTn id="30" dur="500" fill="hold"/>
                                        <p:tgtEl>
                                          <p:spTgt spid="166935"/>
                                        </p:tgtEl>
                                        <p:attrNameLst>
                                          <p:attrName>ppt_w</p:attrName>
                                        </p:attrNameLst>
                                      </p:cBhvr>
                                      <p:tavLst>
                                        <p:tav tm="0">
                                          <p:val>
                                            <p:fltVal val="0"/>
                                          </p:val>
                                        </p:tav>
                                        <p:tav tm="100000">
                                          <p:val>
                                            <p:strVal val="#ppt_w"/>
                                          </p:val>
                                        </p:tav>
                                      </p:tavLst>
                                    </p:anim>
                                    <p:anim calcmode="lin" valueType="num">
                                      <p:cBhvr>
                                        <p:cTn id="31" dur="500" fill="hold"/>
                                        <p:tgtEl>
                                          <p:spTgt spid="166935"/>
                                        </p:tgtEl>
                                        <p:attrNameLst>
                                          <p:attrName>ppt_h</p:attrName>
                                        </p:attrNameLst>
                                      </p:cBhvr>
                                      <p:tavLst>
                                        <p:tav tm="0">
                                          <p:val>
                                            <p:fltVal val="0"/>
                                          </p:val>
                                        </p:tav>
                                        <p:tav tm="100000">
                                          <p:val>
                                            <p:strVal val="#ppt_h"/>
                                          </p:val>
                                        </p:tav>
                                      </p:tavLst>
                                    </p:anim>
                                  </p:childTnLst>
                                </p:cTn>
                              </p:par>
                            </p:childTnLst>
                          </p:cTn>
                        </p:par>
                        <p:par>
                          <p:cTn id="32" fill="hold" nodeType="afterGroup">
                            <p:stCondLst>
                              <p:cond delay="3000"/>
                            </p:stCondLst>
                            <p:childTnLst>
                              <p:par>
                                <p:cTn id="33" presetID="25" presetClass="entr" presetSubtype="0" fill="hold" grpId="0" nodeType="afterEffect">
                                  <p:stCondLst>
                                    <p:cond delay="0"/>
                                  </p:stCondLst>
                                  <p:childTnLst>
                                    <p:set>
                                      <p:cBhvr>
                                        <p:cTn id="34" dur="1" fill="hold">
                                          <p:stCondLst>
                                            <p:cond delay="0"/>
                                          </p:stCondLst>
                                        </p:cTn>
                                        <p:tgtEl>
                                          <p:spTgt spid="166936"/>
                                        </p:tgtEl>
                                        <p:attrNameLst>
                                          <p:attrName>style.visibility</p:attrName>
                                        </p:attrNameLst>
                                      </p:cBhvr>
                                      <p:to>
                                        <p:strVal val="visible"/>
                                      </p:to>
                                    </p:set>
                                    <p:anim calcmode="lin" valueType="num">
                                      <p:cBhvr>
                                        <p:cTn id="35" dur="500" decel="50000" fill="hold">
                                          <p:stCondLst>
                                            <p:cond delay="0"/>
                                          </p:stCondLst>
                                        </p:cTn>
                                        <p:tgtEl>
                                          <p:spTgt spid="166936"/>
                                        </p:tgtEl>
                                        <p:attrNameLst>
                                          <p:attrName>style.rotation</p:attrName>
                                        </p:attrNameLst>
                                      </p:cBhvr>
                                      <p:tavLst>
                                        <p:tav tm="0">
                                          <p:val>
                                            <p:fltVal val="-90"/>
                                          </p:val>
                                        </p:tav>
                                        <p:tav tm="100000">
                                          <p:val>
                                            <p:fltVal val="0"/>
                                          </p:val>
                                        </p:tav>
                                      </p:tavLst>
                                    </p:anim>
                                    <p:anim calcmode="lin" valueType="num">
                                      <p:cBhvr>
                                        <p:cTn id="36" dur="500" decel="50000" fill="hold">
                                          <p:stCondLst>
                                            <p:cond delay="0"/>
                                          </p:stCondLst>
                                        </p:cTn>
                                        <p:tgtEl>
                                          <p:spTgt spid="166936"/>
                                        </p:tgtEl>
                                        <p:attrNameLst>
                                          <p:attrName>ppt_w</p:attrName>
                                        </p:attrNameLst>
                                      </p:cBhvr>
                                      <p:tavLst>
                                        <p:tav tm="0">
                                          <p:val>
                                            <p:strVal val="#ppt_w"/>
                                          </p:val>
                                        </p:tav>
                                        <p:tav tm="100000">
                                          <p:val>
                                            <p:strVal val="#ppt_w*.05"/>
                                          </p:val>
                                        </p:tav>
                                      </p:tavLst>
                                    </p:anim>
                                    <p:anim calcmode="lin" valueType="num">
                                      <p:cBhvr>
                                        <p:cTn id="37" dur="500" accel="50000" fill="hold">
                                          <p:stCondLst>
                                            <p:cond delay="500"/>
                                          </p:stCondLst>
                                        </p:cTn>
                                        <p:tgtEl>
                                          <p:spTgt spid="166936"/>
                                        </p:tgtEl>
                                        <p:attrNameLst>
                                          <p:attrName>ppt_w</p:attrName>
                                        </p:attrNameLst>
                                      </p:cBhvr>
                                      <p:tavLst>
                                        <p:tav tm="0">
                                          <p:val>
                                            <p:strVal val="#ppt_w*.05"/>
                                          </p:val>
                                        </p:tav>
                                        <p:tav tm="100000">
                                          <p:val>
                                            <p:strVal val="#ppt_w"/>
                                          </p:val>
                                        </p:tav>
                                      </p:tavLst>
                                    </p:anim>
                                    <p:anim calcmode="lin" valueType="num">
                                      <p:cBhvr>
                                        <p:cTn id="38" dur="1000" fill="hold"/>
                                        <p:tgtEl>
                                          <p:spTgt spid="166936"/>
                                        </p:tgtEl>
                                        <p:attrNameLst>
                                          <p:attrName>ppt_h</p:attrName>
                                        </p:attrNameLst>
                                      </p:cBhvr>
                                      <p:tavLst>
                                        <p:tav tm="0">
                                          <p:val>
                                            <p:strVal val="#ppt_h"/>
                                          </p:val>
                                        </p:tav>
                                        <p:tav tm="100000">
                                          <p:val>
                                            <p:strVal val="#ppt_h"/>
                                          </p:val>
                                        </p:tav>
                                      </p:tavLst>
                                    </p:anim>
                                    <p:anim calcmode="lin" valueType="num">
                                      <p:cBhvr>
                                        <p:cTn id="39" dur="500" decel="50000" fill="hold">
                                          <p:stCondLst>
                                            <p:cond delay="0"/>
                                          </p:stCondLst>
                                        </p:cTn>
                                        <p:tgtEl>
                                          <p:spTgt spid="166936"/>
                                        </p:tgtEl>
                                        <p:attrNameLst>
                                          <p:attrName>ppt_x</p:attrName>
                                        </p:attrNameLst>
                                      </p:cBhvr>
                                      <p:tavLst>
                                        <p:tav tm="0">
                                          <p:val>
                                            <p:strVal val="#ppt_x+.4"/>
                                          </p:val>
                                        </p:tav>
                                        <p:tav tm="100000">
                                          <p:val>
                                            <p:strVal val="#ppt_x"/>
                                          </p:val>
                                        </p:tav>
                                      </p:tavLst>
                                    </p:anim>
                                    <p:anim calcmode="lin" valueType="num">
                                      <p:cBhvr>
                                        <p:cTn id="40" dur="500" decel="50000" fill="hold">
                                          <p:stCondLst>
                                            <p:cond delay="0"/>
                                          </p:stCondLst>
                                        </p:cTn>
                                        <p:tgtEl>
                                          <p:spTgt spid="166936"/>
                                        </p:tgtEl>
                                        <p:attrNameLst>
                                          <p:attrName>ppt_y</p:attrName>
                                        </p:attrNameLst>
                                      </p:cBhvr>
                                      <p:tavLst>
                                        <p:tav tm="0">
                                          <p:val>
                                            <p:strVal val="#ppt_y-.2"/>
                                          </p:val>
                                        </p:tav>
                                        <p:tav tm="100000">
                                          <p:val>
                                            <p:strVal val="#ppt_y+.1"/>
                                          </p:val>
                                        </p:tav>
                                      </p:tavLst>
                                    </p:anim>
                                    <p:anim calcmode="lin" valueType="num">
                                      <p:cBhvr>
                                        <p:cTn id="41" dur="500" accel="50000" fill="hold">
                                          <p:stCondLst>
                                            <p:cond delay="500"/>
                                          </p:stCondLst>
                                        </p:cTn>
                                        <p:tgtEl>
                                          <p:spTgt spid="166936"/>
                                        </p:tgtEl>
                                        <p:attrNameLst>
                                          <p:attrName>ppt_y</p:attrName>
                                        </p:attrNameLst>
                                      </p:cBhvr>
                                      <p:tavLst>
                                        <p:tav tm="0">
                                          <p:val>
                                            <p:strVal val="#ppt_y+.1"/>
                                          </p:val>
                                        </p:tav>
                                        <p:tav tm="100000">
                                          <p:val>
                                            <p:strVal val="#ppt_y"/>
                                          </p:val>
                                        </p:tav>
                                      </p:tavLst>
                                    </p:anim>
                                    <p:animEffect transition="in" filter="fade">
                                      <p:cBhvr>
                                        <p:cTn id="42" dur="1000" decel="50000">
                                          <p:stCondLst>
                                            <p:cond delay="0"/>
                                          </p:stCondLst>
                                        </p:cTn>
                                        <p:tgtEl>
                                          <p:spTgt spid="166936"/>
                                        </p:tgtEl>
                                      </p:cBhvr>
                                    </p:animEffect>
                                  </p:childTnLst>
                                </p:cTn>
                              </p:par>
                            </p:childTnLst>
                          </p:cTn>
                        </p:par>
                        <p:par>
                          <p:cTn id="43" fill="hold" nodeType="afterGroup">
                            <p:stCondLst>
                              <p:cond delay="4000"/>
                            </p:stCondLst>
                            <p:childTnLst>
                              <p:par>
                                <p:cTn id="44" presetID="39" presetClass="entr" presetSubtype="0" accel="100000" fill="hold" grpId="0" nodeType="afterEffect">
                                  <p:stCondLst>
                                    <p:cond delay="0"/>
                                  </p:stCondLst>
                                  <p:childTnLst>
                                    <p:set>
                                      <p:cBhvr>
                                        <p:cTn id="45" dur="1" fill="hold">
                                          <p:stCondLst>
                                            <p:cond delay="0"/>
                                          </p:stCondLst>
                                        </p:cTn>
                                        <p:tgtEl>
                                          <p:spTgt spid="166938"/>
                                        </p:tgtEl>
                                        <p:attrNameLst>
                                          <p:attrName>style.visibility</p:attrName>
                                        </p:attrNameLst>
                                      </p:cBhvr>
                                      <p:to>
                                        <p:strVal val="visible"/>
                                      </p:to>
                                    </p:set>
                                    <p:anim calcmode="lin" valueType="num">
                                      <p:cBhvr>
                                        <p:cTn id="46" dur="500" fill="hold"/>
                                        <p:tgtEl>
                                          <p:spTgt spid="166938"/>
                                        </p:tgtEl>
                                        <p:attrNameLst>
                                          <p:attrName>ppt_h</p:attrName>
                                        </p:attrNameLst>
                                      </p:cBhvr>
                                      <p:tavLst>
                                        <p:tav tm="0">
                                          <p:val>
                                            <p:strVal val="#ppt_h/20"/>
                                          </p:val>
                                        </p:tav>
                                        <p:tav tm="50000">
                                          <p:val>
                                            <p:strVal val="#ppt_h/20"/>
                                          </p:val>
                                        </p:tav>
                                        <p:tav tm="100000">
                                          <p:val>
                                            <p:strVal val="#ppt_h"/>
                                          </p:val>
                                        </p:tav>
                                      </p:tavLst>
                                    </p:anim>
                                    <p:anim calcmode="lin" valueType="num">
                                      <p:cBhvr>
                                        <p:cTn id="47" dur="500" fill="hold"/>
                                        <p:tgtEl>
                                          <p:spTgt spid="166938"/>
                                        </p:tgtEl>
                                        <p:attrNameLst>
                                          <p:attrName>ppt_w</p:attrName>
                                        </p:attrNameLst>
                                      </p:cBhvr>
                                      <p:tavLst>
                                        <p:tav tm="0">
                                          <p:val>
                                            <p:strVal val="#ppt_w+.3"/>
                                          </p:val>
                                        </p:tav>
                                        <p:tav tm="50000">
                                          <p:val>
                                            <p:strVal val="#ppt_w+.3"/>
                                          </p:val>
                                        </p:tav>
                                        <p:tav tm="100000">
                                          <p:val>
                                            <p:strVal val="#ppt_w"/>
                                          </p:val>
                                        </p:tav>
                                      </p:tavLst>
                                    </p:anim>
                                    <p:anim calcmode="lin" valueType="num">
                                      <p:cBhvr>
                                        <p:cTn id="48" dur="500" fill="hold"/>
                                        <p:tgtEl>
                                          <p:spTgt spid="166938"/>
                                        </p:tgtEl>
                                        <p:attrNameLst>
                                          <p:attrName>ppt_x</p:attrName>
                                        </p:attrNameLst>
                                      </p:cBhvr>
                                      <p:tavLst>
                                        <p:tav tm="0">
                                          <p:val>
                                            <p:strVal val="#ppt_x-.3"/>
                                          </p:val>
                                        </p:tav>
                                        <p:tav tm="50000">
                                          <p:val>
                                            <p:strVal val="#ppt_x"/>
                                          </p:val>
                                        </p:tav>
                                        <p:tav tm="100000">
                                          <p:val>
                                            <p:strVal val="#ppt_x"/>
                                          </p:val>
                                        </p:tav>
                                      </p:tavLst>
                                    </p:anim>
                                    <p:anim calcmode="lin" valueType="num">
                                      <p:cBhvr>
                                        <p:cTn id="49" dur="500" fill="hold"/>
                                        <p:tgtEl>
                                          <p:spTgt spid="16693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25" grpId="0"/>
      <p:bldP spid="166927" grpId="0"/>
      <p:bldP spid="166934" grpId="0"/>
      <p:bldP spid="166935" grpId="0"/>
      <p:bldP spid="166936" grpId="0" animBg="1"/>
      <p:bldP spid="16693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1045394"/>
            <a:ext cx="8280920" cy="3960440"/>
          </a:xfrm>
          <a:prstGeom prst="rect">
            <a:avLst/>
          </a:prstGeom>
        </p:spPr>
        <p:txBody>
          <a:bodyPr>
            <a:noAutofit/>
          </a:bodyPr>
          <a:lstStyle/>
          <a:p>
            <a:pPr lvl="0" algn="just">
              <a:spcBef>
                <a:spcPts val="0"/>
              </a:spcBef>
              <a:spcAft>
                <a:spcPts val="600"/>
              </a:spcAft>
              <a:buClr>
                <a:schemeClr val="tx1"/>
              </a:buClr>
              <a:buSzPct val="120000"/>
            </a:pPr>
            <a:r>
              <a:rPr lang="cs-CZ" sz="2000" dirty="0">
                <a:solidFill>
                  <a:srgbClr val="000000"/>
                </a:solidFill>
              </a:rPr>
              <a:t>V bodech mimo křivku IS je ekonomika v </a:t>
            </a:r>
            <a:r>
              <a:rPr lang="cs-CZ" sz="2000" dirty="0" smtClean="0">
                <a:solidFill>
                  <a:srgbClr val="000000"/>
                </a:solidFill>
              </a:rPr>
              <a:t>nerovnováze</a:t>
            </a:r>
          </a:p>
          <a:p>
            <a:pPr lvl="0" algn="just">
              <a:spcBef>
                <a:spcPts val="0"/>
              </a:spcBef>
              <a:spcAft>
                <a:spcPts val="600"/>
              </a:spcAft>
              <a:buClr>
                <a:schemeClr val="tx1"/>
              </a:buClr>
              <a:buSzPct val="120000"/>
            </a:pPr>
            <a:r>
              <a:rPr lang="cs-CZ" sz="2000" dirty="0" smtClean="0">
                <a:solidFill>
                  <a:srgbClr val="000000"/>
                </a:solidFill>
              </a:rPr>
              <a:t>Pokud </a:t>
            </a:r>
            <a:r>
              <a:rPr lang="cs-CZ" sz="2000" dirty="0">
                <a:solidFill>
                  <a:srgbClr val="000000"/>
                </a:solidFill>
              </a:rPr>
              <a:t>se ekonomika nachází v oblasti nalevo do křivky IS, dochází k převisu agregátní poptávky nad nabídkou a dochází k neplánovanému čerpání zásob (IU&lt;0) z důvodu příliš nízké </a:t>
            </a:r>
            <a:r>
              <a:rPr lang="cs-CZ" sz="2000" dirty="0" smtClean="0">
                <a:solidFill>
                  <a:srgbClr val="000000"/>
                </a:solidFill>
              </a:rPr>
              <a:t>produkce</a:t>
            </a:r>
          </a:p>
          <a:p>
            <a:pPr lvl="0" algn="just">
              <a:spcBef>
                <a:spcPts val="0"/>
              </a:spcBef>
              <a:spcAft>
                <a:spcPts val="600"/>
              </a:spcAft>
              <a:buClr>
                <a:schemeClr val="tx1"/>
              </a:buClr>
              <a:buSzPct val="120000"/>
            </a:pPr>
            <a:r>
              <a:rPr lang="cs-CZ" sz="2000" dirty="0" smtClean="0">
                <a:solidFill>
                  <a:srgbClr val="000000"/>
                </a:solidFill>
              </a:rPr>
              <a:t>Naopak </a:t>
            </a:r>
            <a:r>
              <a:rPr lang="cs-CZ" sz="2000" dirty="0">
                <a:solidFill>
                  <a:srgbClr val="000000"/>
                </a:solidFill>
              </a:rPr>
              <a:t>body napravo od křivky IS znázorňují převis nabídky nad agregátní poptávkou, která je nedostatečná a dochází k neplánovanému hromadění zásob (IU&gt;0</a:t>
            </a:r>
            <a:r>
              <a:rPr lang="cs-CZ" sz="2000" dirty="0" smtClean="0">
                <a:solidFill>
                  <a:srgbClr val="000000"/>
                </a:solidFill>
              </a:rPr>
              <a:t>)</a:t>
            </a:r>
          </a:p>
          <a:p>
            <a:pPr lvl="0" algn="just">
              <a:spcBef>
                <a:spcPts val="0"/>
              </a:spcBef>
              <a:spcAft>
                <a:spcPts val="600"/>
              </a:spcAft>
              <a:buClr>
                <a:schemeClr val="tx1"/>
              </a:buClr>
              <a:buSzPct val="120000"/>
            </a:pPr>
            <a:r>
              <a:rPr lang="cs-CZ" sz="2000" dirty="0" smtClean="0">
                <a:solidFill>
                  <a:srgbClr val="000000"/>
                </a:solidFill>
              </a:rPr>
              <a:t>V </a:t>
            </a:r>
            <a:r>
              <a:rPr lang="cs-CZ" sz="2000" dirty="0">
                <a:solidFill>
                  <a:srgbClr val="000000"/>
                </a:solidFill>
              </a:rPr>
              <a:t>bodech mimo křivku tedy vzniká tlak na přizpůsobení produkce agregátní </a:t>
            </a:r>
            <a:r>
              <a:rPr lang="cs-CZ" sz="2000" dirty="0" smtClean="0">
                <a:solidFill>
                  <a:srgbClr val="000000"/>
                </a:solidFill>
              </a:rPr>
              <a:t>poptávce</a:t>
            </a:r>
          </a:p>
          <a:p>
            <a:pPr marL="0" lvl="0" indent="0" algn="just">
              <a:spcBef>
                <a:spcPts val="0"/>
              </a:spcBef>
              <a:spcAft>
                <a:spcPts val="600"/>
              </a:spcAft>
              <a:buClr>
                <a:schemeClr val="tx1"/>
              </a:buClr>
              <a:buSzPct val="120000"/>
              <a:buNone/>
            </a:pPr>
            <a:endParaRPr lang="cs-CZ" sz="2000" dirty="0">
              <a:solidFill>
                <a:srgbClr val="000000"/>
              </a:solidFill>
            </a:endParaRPr>
          </a:p>
          <a:p>
            <a:pPr marL="0" lvl="0" indent="0" algn="just">
              <a:spcBef>
                <a:spcPts val="0"/>
              </a:spcBef>
              <a:spcAft>
                <a:spcPts val="600"/>
              </a:spcAft>
              <a:buClr>
                <a:schemeClr val="tx1"/>
              </a:buClr>
              <a:buSzPct val="120000"/>
              <a:buNone/>
            </a:pPr>
            <a:endParaRPr lang="cs-CZ" sz="2000" dirty="0">
              <a:solidFill>
                <a:srgbClr val="000000"/>
              </a:solidFill>
            </a:endParaRPr>
          </a:p>
          <a:p>
            <a:pPr lvl="0" algn="just">
              <a:buClr>
                <a:schemeClr val="tx1"/>
              </a:buClr>
              <a:buSzPct val="120000"/>
            </a:pPr>
            <a:endParaRPr lang="cs-CZ" sz="2400" dirty="0">
              <a:solidFill>
                <a:srgbClr val="000000"/>
              </a:solidFill>
            </a:endParaRPr>
          </a:p>
        </p:txBody>
      </p:sp>
      <p:sp>
        <p:nvSpPr>
          <p:cNvPr id="6" name="Nadpis 5"/>
          <p:cNvSpPr>
            <a:spLocks noGrp="1"/>
          </p:cNvSpPr>
          <p:nvPr>
            <p:ph type="title"/>
          </p:nvPr>
        </p:nvSpPr>
        <p:spPr>
          <a:xfrm>
            <a:off x="179512" y="195486"/>
            <a:ext cx="7632848" cy="507703"/>
          </a:xfrm>
        </p:spPr>
        <p:txBody>
          <a:bodyPr/>
          <a:lstStyle/>
          <a:p>
            <a:r>
              <a:rPr lang="cs-CZ" altLang="sk-SK" sz="2800" b="1" dirty="0">
                <a:solidFill>
                  <a:srgbClr val="307871"/>
                </a:solidFill>
              </a:rPr>
              <a:t>Body mimo křivku IS</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24343024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251520" y="195486"/>
            <a:ext cx="6264772" cy="507703"/>
          </a:xfrm>
        </p:spPr>
        <p:txBody>
          <a:bodyPr/>
          <a:lstStyle/>
          <a:p>
            <a:r>
              <a:rPr lang="cs-CZ" altLang="sk-SK" sz="2800" b="1" dirty="0"/>
              <a:t>Body mimo křivku IS</a:t>
            </a:r>
          </a:p>
        </p:txBody>
      </p:sp>
      <p:sp>
        <p:nvSpPr>
          <p:cNvPr id="141316" name="Line 4"/>
          <p:cNvSpPr>
            <a:spLocks noChangeShapeType="1"/>
          </p:cNvSpPr>
          <p:nvPr/>
        </p:nvSpPr>
        <p:spPr bwMode="auto">
          <a:xfrm>
            <a:off x="2897981" y="1347614"/>
            <a:ext cx="0" cy="2700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1317" name="Line 5"/>
          <p:cNvSpPr>
            <a:spLocks noChangeShapeType="1"/>
          </p:cNvSpPr>
          <p:nvPr/>
        </p:nvSpPr>
        <p:spPr bwMode="auto">
          <a:xfrm>
            <a:off x="2897981" y="4058651"/>
            <a:ext cx="39957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1318" name="Line 6"/>
          <p:cNvSpPr>
            <a:spLocks noChangeShapeType="1"/>
          </p:cNvSpPr>
          <p:nvPr/>
        </p:nvSpPr>
        <p:spPr bwMode="auto">
          <a:xfrm>
            <a:off x="3383756" y="1491630"/>
            <a:ext cx="2667002" cy="2210506"/>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1319" name="Line 7"/>
          <p:cNvSpPr>
            <a:spLocks noChangeShapeType="1"/>
          </p:cNvSpPr>
          <p:nvPr/>
        </p:nvSpPr>
        <p:spPr bwMode="auto">
          <a:xfrm>
            <a:off x="2897982" y="2211710"/>
            <a:ext cx="1350168"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1320" name="Line 8"/>
          <p:cNvSpPr>
            <a:spLocks noChangeShapeType="1"/>
          </p:cNvSpPr>
          <p:nvPr/>
        </p:nvSpPr>
        <p:spPr bwMode="auto">
          <a:xfrm flipH="1">
            <a:off x="5112544" y="2931790"/>
            <a:ext cx="10716" cy="1154906"/>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1321" name="Line 9"/>
          <p:cNvSpPr>
            <a:spLocks noChangeShapeType="1"/>
          </p:cNvSpPr>
          <p:nvPr/>
        </p:nvSpPr>
        <p:spPr bwMode="auto">
          <a:xfrm>
            <a:off x="4248150" y="2211710"/>
            <a:ext cx="0" cy="1835944"/>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1322" name="Line 10"/>
          <p:cNvSpPr>
            <a:spLocks noChangeShapeType="1"/>
          </p:cNvSpPr>
          <p:nvPr/>
        </p:nvSpPr>
        <p:spPr bwMode="auto">
          <a:xfrm flipH="1">
            <a:off x="2908697" y="2931790"/>
            <a:ext cx="2214563"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1323" name="Text Box 11"/>
          <p:cNvSpPr txBox="1">
            <a:spLocks noChangeArrowheads="1"/>
          </p:cNvSpPr>
          <p:nvPr/>
        </p:nvSpPr>
        <p:spPr bwMode="auto">
          <a:xfrm>
            <a:off x="6786561" y="4044576"/>
            <a:ext cx="2155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t>Y</a:t>
            </a:r>
          </a:p>
        </p:txBody>
      </p:sp>
      <p:sp>
        <p:nvSpPr>
          <p:cNvPr id="141324" name="Text Box 12"/>
          <p:cNvSpPr txBox="1">
            <a:spLocks noChangeArrowheads="1"/>
          </p:cNvSpPr>
          <p:nvPr/>
        </p:nvSpPr>
        <p:spPr bwMode="auto">
          <a:xfrm>
            <a:off x="2595562" y="1229636"/>
            <a:ext cx="27047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i</a:t>
            </a:r>
          </a:p>
        </p:txBody>
      </p:sp>
      <p:sp>
        <p:nvSpPr>
          <p:cNvPr id="141325" name="Text Box 13"/>
          <p:cNvSpPr txBox="1">
            <a:spLocks noChangeArrowheads="1"/>
          </p:cNvSpPr>
          <p:nvPr/>
        </p:nvSpPr>
        <p:spPr bwMode="auto">
          <a:xfrm>
            <a:off x="6050758" y="3215002"/>
            <a:ext cx="5941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IS</a:t>
            </a:r>
          </a:p>
        </p:txBody>
      </p:sp>
      <p:sp>
        <p:nvSpPr>
          <p:cNvPr id="141326" name="Text Box 14"/>
          <p:cNvSpPr txBox="1">
            <a:spLocks noChangeArrowheads="1"/>
          </p:cNvSpPr>
          <p:nvPr/>
        </p:nvSpPr>
        <p:spPr bwMode="auto">
          <a:xfrm>
            <a:off x="2595562" y="2787816"/>
            <a:ext cx="3238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t>i</a:t>
            </a:r>
            <a:r>
              <a:rPr lang="cs-CZ" altLang="sk-SK" sz="1600" b="1" baseline="-25000" dirty="0"/>
              <a:t>1</a:t>
            </a:r>
            <a:endParaRPr lang="cs-CZ" altLang="sk-SK" sz="1600" b="1" dirty="0"/>
          </a:p>
        </p:txBody>
      </p:sp>
      <p:sp>
        <p:nvSpPr>
          <p:cNvPr id="141327" name="Text Box 15"/>
          <p:cNvSpPr txBox="1">
            <a:spLocks noChangeArrowheads="1"/>
          </p:cNvSpPr>
          <p:nvPr/>
        </p:nvSpPr>
        <p:spPr bwMode="auto">
          <a:xfrm>
            <a:off x="2627709" y="2032692"/>
            <a:ext cx="3238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smtClean="0"/>
              <a:t>i</a:t>
            </a:r>
            <a:r>
              <a:rPr lang="cs-CZ" altLang="sk-SK" sz="1600" b="1" baseline="-25000" dirty="0" smtClean="0"/>
              <a:t>0</a:t>
            </a:r>
            <a:endParaRPr lang="cs-CZ" altLang="sk-SK" sz="1600" b="1" dirty="0"/>
          </a:p>
        </p:txBody>
      </p:sp>
      <p:sp>
        <p:nvSpPr>
          <p:cNvPr id="141329" name="Text Box 17"/>
          <p:cNvSpPr txBox="1">
            <a:spLocks noChangeArrowheads="1"/>
          </p:cNvSpPr>
          <p:nvPr/>
        </p:nvSpPr>
        <p:spPr bwMode="auto">
          <a:xfrm>
            <a:off x="5004197" y="4033397"/>
            <a:ext cx="43100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Y</a:t>
            </a:r>
            <a:r>
              <a:rPr lang="cs-CZ" altLang="sk-SK" sz="1600" b="1" baseline="-25000" dirty="0"/>
              <a:t>1</a:t>
            </a:r>
            <a:endParaRPr lang="cs-CZ" altLang="sk-SK" sz="1600" b="1" dirty="0"/>
          </a:p>
        </p:txBody>
      </p:sp>
      <p:sp>
        <p:nvSpPr>
          <p:cNvPr id="141330" name="Text Box 18"/>
          <p:cNvSpPr txBox="1">
            <a:spLocks noChangeArrowheads="1"/>
          </p:cNvSpPr>
          <p:nvPr/>
        </p:nvSpPr>
        <p:spPr bwMode="auto">
          <a:xfrm>
            <a:off x="4106334" y="4026614"/>
            <a:ext cx="59293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smtClean="0"/>
              <a:t>0</a:t>
            </a:r>
            <a:endParaRPr lang="cs-CZ" altLang="sk-SK" sz="1600" b="1" dirty="0"/>
          </a:p>
        </p:txBody>
      </p:sp>
      <p:sp>
        <p:nvSpPr>
          <p:cNvPr id="141331" name="Text Box 19"/>
          <p:cNvSpPr txBox="1">
            <a:spLocks noChangeArrowheads="1"/>
          </p:cNvSpPr>
          <p:nvPr/>
        </p:nvSpPr>
        <p:spPr bwMode="auto">
          <a:xfrm>
            <a:off x="4213160" y="1941776"/>
            <a:ext cx="4337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E</a:t>
            </a:r>
            <a:r>
              <a:rPr lang="cs-CZ" altLang="sk-SK" sz="1600" b="1" baseline="-25000" dirty="0" smtClean="0"/>
              <a:t>0</a:t>
            </a:r>
            <a:endParaRPr lang="cs-CZ" altLang="sk-SK" sz="1600" b="1" dirty="0"/>
          </a:p>
        </p:txBody>
      </p:sp>
      <p:sp>
        <p:nvSpPr>
          <p:cNvPr id="141332" name="Text Box 20"/>
          <p:cNvSpPr txBox="1">
            <a:spLocks noChangeArrowheads="1"/>
          </p:cNvSpPr>
          <p:nvPr/>
        </p:nvSpPr>
        <p:spPr bwMode="auto">
          <a:xfrm>
            <a:off x="5165098" y="2715066"/>
            <a:ext cx="55903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E</a:t>
            </a:r>
            <a:r>
              <a:rPr lang="cs-CZ" altLang="sk-SK" sz="1600" b="1" baseline="-25000" dirty="0" smtClean="0"/>
              <a:t>1</a:t>
            </a:r>
            <a:endParaRPr lang="cs-CZ" altLang="sk-SK" sz="1600" b="1" dirty="0"/>
          </a:p>
        </p:txBody>
      </p:sp>
      <p:sp>
        <p:nvSpPr>
          <p:cNvPr id="141333" name="AutoShape 21"/>
          <p:cNvSpPr>
            <a:spLocks noChangeArrowheads="1"/>
          </p:cNvSpPr>
          <p:nvPr/>
        </p:nvSpPr>
        <p:spPr bwMode="auto">
          <a:xfrm>
            <a:off x="4924757" y="2043319"/>
            <a:ext cx="269081" cy="216694"/>
          </a:xfrm>
          <a:prstGeom prst="sun">
            <a:avLst>
              <a:gd name="adj" fmla="val 25000"/>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350"/>
          </a:p>
        </p:txBody>
      </p:sp>
      <p:sp>
        <p:nvSpPr>
          <p:cNvPr id="141334" name="AutoShape 22"/>
          <p:cNvSpPr>
            <a:spLocks noChangeArrowheads="1"/>
          </p:cNvSpPr>
          <p:nvPr/>
        </p:nvSpPr>
        <p:spPr bwMode="auto">
          <a:xfrm>
            <a:off x="3471861" y="3026456"/>
            <a:ext cx="269081" cy="216694"/>
          </a:xfrm>
          <a:prstGeom prst="sun">
            <a:avLst>
              <a:gd name="adj" fmla="val 25000"/>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350"/>
          </a:p>
        </p:txBody>
      </p:sp>
      <p:sp>
        <p:nvSpPr>
          <p:cNvPr id="141335" name="Text Box 23"/>
          <p:cNvSpPr txBox="1">
            <a:spLocks noChangeArrowheads="1"/>
          </p:cNvSpPr>
          <p:nvPr/>
        </p:nvSpPr>
        <p:spPr bwMode="auto">
          <a:xfrm>
            <a:off x="5241068" y="1956056"/>
            <a:ext cx="2430065"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350" b="1" dirty="0" smtClean="0">
                <a:solidFill>
                  <a:srgbClr val="FF00FF"/>
                </a:solidFill>
              </a:rPr>
              <a:t>přebytek </a:t>
            </a:r>
            <a:r>
              <a:rPr lang="cs-CZ" altLang="sk-SK" sz="1350" b="1" dirty="0">
                <a:solidFill>
                  <a:srgbClr val="FF00FF"/>
                </a:solidFill>
              </a:rPr>
              <a:t>nabídky nad </a:t>
            </a:r>
            <a:r>
              <a:rPr lang="cs-CZ" altLang="sk-SK" sz="1350" b="1" dirty="0" smtClean="0">
                <a:solidFill>
                  <a:srgbClr val="FF00FF"/>
                </a:solidFill>
              </a:rPr>
              <a:t>poptávkou  (Y &gt; AD)</a:t>
            </a:r>
            <a:endParaRPr lang="cs-CZ" altLang="sk-SK" sz="1350" b="1" dirty="0">
              <a:solidFill>
                <a:srgbClr val="FF00FF"/>
              </a:solidFill>
            </a:endParaRPr>
          </a:p>
        </p:txBody>
      </p:sp>
      <p:sp>
        <p:nvSpPr>
          <p:cNvPr id="141336" name="Text Box 24"/>
          <p:cNvSpPr txBox="1">
            <a:spLocks noChangeArrowheads="1"/>
          </p:cNvSpPr>
          <p:nvPr/>
        </p:nvSpPr>
        <p:spPr bwMode="auto">
          <a:xfrm>
            <a:off x="2908697" y="3310596"/>
            <a:ext cx="1891904" cy="507831"/>
          </a:xfrm>
          <a:prstGeom prst="rect">
            <a:avLst/>
          </a:prstGeom>
          <a:solidFill>
            <a:schemeClr val="bg1"/>
          </a:solidFill>
          <a:ln>
            <a:noFill/>
          </a:ln>
          <a:effectLst/>
        </p:spPr>
        <p:txBody>
          <a:bodyPr wrap="square">
            <a:spAutoFit/>
          </a:bodyPr>
          <a:lstStyle/>
          <a:p>
            <a:pPr>
              <a:spcBef>
                <a:spcPct val="50000"/>
              </a:spcBef>
            </a:pPr>
            <a:r>
              <a:rPr lang="cs-CZ" altLang="sk-SK" sz="1350" b="1" dirty="0" smtClean="0">
                <a:solidFill>
                  <a:srgbClr val="FF00FF"/>
                </a:solidFill>
              </a:rPr>
              <a:t>přebytek </a:t>
            </a:r>
            <a:r>
              <a:rPr lang="cs-CZ" altLang="sk-SK" sz="1350" b="1" dirty="0">
                <a:solidFill>
                  <a:srgbClr val="FF00FF"/>
                </a:solidFill>
              </a:rPr>
              <a:t>poptávky nad </a:t>
            </a:r>
            <a:r>
              <a:rPr lang="cs-CZ" altLang="sk-SK" sz="1350" b="1" dirty="0" smtClean="0">
                <a:solidFill>
                  <a:srgbClr val="FF00FF"/>
                </a:solidFill>
              </a:rPr>
              <a:t>nabídkou (Y &lt; AD)</a:t>
            </a:r>
            <a:endParaRPr lang="cs-CZ" altLang="sk-SK" sz="1350" b="1" dirty="0">
              <a:solidFill>
                <a:srgbClr val="FF00FF"/>
              </a:solidFill>
            </a:endParaRPr>
          </a:p>
        </p:txBody>
      </p:sp>
    </p:spTree>
    <p:extLst>
      <p:ext uri="{BB962C8B-B14F-4D97-AF65-F5344CB8AC3E}">
        <p14:creationId xmlns:p14="http://schemas.microsoft.com/office/powerpoint/2010/main" val="4006440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141314"/>
                                        </p:tgtEl>
                                        <p:attrNameLst>
                                          <p:attrName>style.visibility</p:attrName>
                                        </p:attrNameLst>
                                      </p:cBhvr>
                                      <p:to>
                                        <p:strVal val="visible"/>
                                      </p:to>
                                    </p:set>
                                    <p:animEffect transition="in" filter="fade">
                                      <p:cBhvr>
                                        <p:cTn id="7" dur="1000"/>
                                        <p:tgtEl>
                                          <p:spTgt spid="141314"/>
                                        </p:tgtEl>
                                      </p:cBhvr>
                                    </p:animEffect>
                                    <p:anim calcmode="lin" valueType="num">
                                      <p:cBhvr>
                                        <p:cTn id="8" dur="1000" fill="hold"/>
                                        <p:tgtEl>
                                          <p:spTgt spid="141314"/>
                                        </p:tgtEl>
                                        <p:attrNameLst>
                                          <p:attrName>ppt_x</p:attrName>
                                        </p:attrNameLst>
                                      </p:cBhvr>
                                      <p:tavLst>
                                        <p:tav tm="0">
                                          <p:val>
                                            <p:strVal val="#ppt_x-.1"/>
                                          </p:val>
                                        </p:tav>
                                        <p:tav tm="100000">
                                          <p:val>
                                            <p:strVal val="#ppt_x"/>
                                          </p:val>
                                        </p:tav>
                                      </p:tavLst>
                                    </p:anim>
                                    <p:anim calcmode="lin" valueType="num">
                                      <p:cBhvr>
                                        <p:cTn id="9" dur="1000" fill="hold"/>
                                        <p:tgtEl>
                                          <p:spTgt spid="141314"/>
                                        </p:tgtEl>
                                        <p:attrNameLst>
                                          <p:attrName>ppt_y</p:attrName>
                                        </p:attrNameLst>
                                      </p:cBhvr>
                                      <p:tavLst>
                                        <p:tav tm="0">
                                          <p:val>
                                            <p:strVal val="#ppt_y"/>
                                          </p:val>
                                        </p:tav>
                                        <p:tav tm="100000">
                                          <p:val>
                                            <p:strVal val="#ppt_y"/>
                                          </p:val>
                                        </p:tav>
                                      </p:tavLst>
                                    </p:anim>
                                  </p:childTnLst>
                                </p:cTn>
                              </p:par>
                            </p:childTnLst>
                          </p:cTn>
                        </p:par>
                        <p:par>
                          <p:cTn id="10" fill="hold" nodeType="afterGroup">
                            <p:stCondLst>
                              <p:cond delay="2500"/>
                            </p:stCondLst>
                            <p:childTnLst>
                              <p:par>
                                <p:cTn id="11" presetID="26" presetClass="entr" presetSubtype="0" fill="hold" nodeType="afterEffect">
                                  <p:stCondLst>
                                    <p:cond delay="0"/>
                                  </p:stCondLst>
                                  <p:childTnLst>
                                    <p:set>
                                      <p:cBhvr>
                                        <p:cTn id="12" dur="1" fill="hold">
                                          <p:stCondLst>
                                            <p:cond delay="0"/>
                                          </p:stCondLst>
                                        </p:cTn>
                                        <p:tgtEl>
                                          <p:spTgt spid="141316"/>
                                        </p:tgtEl>
                                        <p:attrNameLst>
                                          <p:attrName>style.visibility</p:attrName>
                                        </p:attrNameLst>
                                      </p:cBhvr>
                                      <p:to>
                                        <p:strVal val="visible"/>
                                      </p:to>
                                    </p:set>
                                    <p:animEffect transition="in" filter="wipe(down)">
                                      <p:cBhvr>
                                        <p:cTn id="13" dur="580">
                                          <p:stCondLst>
                                            <p:cond delay="0"/>
                                          </p:stCondLst>
                                        </p:cTn>
                                        <p:tgtEl>
                                          <p:spTgt spid="141316"/>
                                        </p:tgtEl>
                                      </p:cBhvr>
                                    </p:animEffect>
                                    <p:anim calcmode="lin" valueType="num">
                                      <p:cBhvr>
                                        <p:cTn id="14" dur="1822" tmFilter="0,0; 0.14,0.36; 0.43,0.73; 0.71,0.91; 1.0,1.0">
                                          <p:stCondLst>
                                            <p:cond delay="0"/>
                                          </p:stCondLst>
                                        </p:cTn>
                                        <p:tgtEl>
                                          <p:spTgt spid="141316"/>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141316"/>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141316"/>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141316"/>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141316"/>
                                        </p:tgtEl>
                                        <p:attrNameLst>
                                          <p:attrName>ppt_y</p:attrName>
                                        </p:attrNameLst>
                                      </p:cBhvr>
                                      <p:tavLst>
                                        <p:tav tm="0" fmla="#ppt_y-sin(pi*$)/81">
                                          <p:val>
                                            <p:fltVal val="0"/>
                                          </p:val>
                                        </p:tav>
                                        <p:tav tm="100000">
                                          <p:val>
                                            <p:fltVal val="1"/>
                                          </p:val>
                                        </p:tav>
                                      </p:tavLst>
                                    </p:anim>
                                    <p:animScale>
                                      <p:cBhvr>
                                        <p:cTn id="19" dur="26">
                                          <p:stCondLst>
                                            <p:cond delay="650"/>
                                          </p:stCondLst>
                                        </p:cTn>
                                        <p:tgtEl>
                                          <p:spTgt spid="141316"/>
                                        </p:tgtEl>
                                      </p:cBhvr>
                                      <p:to x="100000" y="60000"/>
                                    </p:animScale>
                                    <p:animScale>
                                      <p:cBhvr>
                                        <p:cTn id="20" dur="166" decel="50000">
                                          <p:stCondLst>
                                            <p:cond delay="676"/>
                                          </p:stCondLst>
                                        </p:cTn>
                                        <p:tgtEl>
                                          <p:spTgt spid="141316"/>
                                        </p:tgtEl>
                                      </p:cBhvr>
                                      <p:to x="100000" y="100000"/>
                                    </p:animScale>
                                    <p:animScale>
                                      <p:cBhvr>
                                        <p:cTn id="21" dur="26">
                                          <p:stCondLst>
                                            <p:cond delay="1312"/>
                                          </p:stCondLst>
                                        </p:cTn>
                                        <p:tgtEl>
                                          <p:spTgt spid="141316"/>
                                        </p:tgtEl>
                                      </p:cBhvr>
                                      <p:to x="100000" y="80000"/>
                                    </p:animScale>
                                    <p:animScale>
                                      <p:cBhvr>
                                        <p:cTn id="22" dur="166" decel="50000">
                                          <p:stCondLst>
                                            <p:cond delay="1338"/>
                                          </p:stCondLst>
                                        </p:cTn>
                                        <p:tgtEl>
                                          <p:spTgt spid="141316"/>
                                        </p:tgtEl>
                                      </p:cBhvr>
                                      <p:to x="100000" y="100000"/>
                                    </p:animScale>
                                    <p:animScale>
                                      <p:cBhvr>
                                        <p:cTn id="23" dur="26">
                                          <p:stCondLst>
                                            <p:cond delay="1642"/>
                                          </p:stCondLst>
                                        </p:cTn>
                                        <p:tgtEl>
                                          <p:spTgt spid="141316"/>
                                        </p:tgtEl>
                                      </p:cBhvr>
                                      <p:to x="100000" y="90000"/>
                                    </p:animScale>
                                    <p:animScale>
                                      <p:cBhvr>
                                        <p:cTn id="24" dur="166" decel="50000">
                                          <p:stCondLst>
                                            <p:cond delay="1668"/>
                                          </p:stCondLst>
                                        </p:cTn>
                                        <p:tgtEl>
                                          <p:spTgt spid="141316"/>
                                        </p:tgtEl>
                                      </p:cBhvr>
                                      <p:to x="100000" y="100000"/>
                                    </p:animScale>
                                    <p:animScale>
                                      <p:cBhvr>
                                        <p:cTn id="25" dur="26">
                                          <p:stCondLst>
                                            <p:cond delay="1808"/>
                                          </p:stCondLst>
                                        </p:cTn>
                                        <p:tgtEl>
                                          <p:spTgt spid="141316"/>
                                        </p:tgtEl>
                                      </p:cBhvr>
                                      <p:to x="100000" y="95000"/>
                                    </p:animScale>
                                    <p:animScale>
                                      <p:cBhvr>
                                        <p:cTn id="26" dur="166" decel="50000">
                                          <p:stCondLst>
                                            <p:cond delay="1834"/>
                                          </p:stCondLst>
                                        </p:cTn>
                                        <p:tgtEl>
                                          <p:spTgt spid="141316"/>
                                        </p:tgtEl>
                                      </p:cBhvr>
                                      <p:to x="100000" y="100000"/>
                                    </p:animScale>
                                  </p:childTnLst>
                                </p:cTn>
                              </p:par>
                            </p:childTnLst>
                          </p:cTn>
                        </p:par>
                        <p:par>
                          <p:cTn id="27" fill="hold" nodeType="afterGroup">
                            <p:stCondLst>
                              <p:cond delay="4500"/>
                            </p:stCondLst>
                            <p:childTnLst>
                              <p:par>
                                <p:cTn id="28" presetID="26" presetClass="entr" presetSubtype="0" fill="hold" nodeType="afterEffect">
                                  <p:stCondLst>
                                    <p:cond delay="0"/>
                                  </p:stCondLst>
                                  <p:childTnLst>
                                    <p:set>
                                      <p:cBhvr>
                                        <p:cTn id="29" dur="1" fill="hold">
                                          <p:stCondLst>
                                            <p:cond delay="0"/>
                                          </p:stCondLst>
                                        </p:cTn>
                                        <p:tgtEl>
                                          <p:spTgt spid="141317"/>
                                        </p:tgtEl>
                                        <p:attrNameLst>
                                          <p:attrName>style.visibility</p:attrName>
                                        </p:attrNameLst>
                                      </p:cBhvr>
                                      <p:to>
                                        <p:strVal val="visible"/>
                                      </p:to>
                                    </p:set>
                                    <p:animEffect transition="in" filter="wipe(down)">
                                      <p:cBhvr>
                                        <p:cTn id="30" dur="580">
                                          <p:stCondLst>
                                            <p:cond delay="0"/>
                                          </p:stCondLst>
                                        </p:cTn>
                                        <p:tgtEl>
                                          <p:spTgt spid="141317"/>
                                        </p:tgtEl>
                                      </p:cBhvr>
                                    </p:animEffect>
                                    <p:anim calcmode="lin" valueType="num">
                                      <p:cBhvr>
                                        <p:cTn id="31" dur="1822" tmFilter="0,0; 0.14,0.36; 0.43,0.73; 0.71,0.91; 1.0,1.0">
                                          <p:stCondLst>
                                            <p:cond delay="0"/>
                                          </p:stCondLst>
                                        </p:cTn>
                                        <p:tgtEl>
                                          <p:spTgt spid="141317"/>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141317"/>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141317"/>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141317"/>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141317"/>
                                        </p:tgtEl>
                                        <p:attrNameLst>
                                          <p:attrName>ppt_y</p:attrName>
                                        </p:attrNameLst>
                                      </p:cBhvr>
                                      <p:tavLst>
                                        <p:tav tm="0" fmla="#ppt_y-sin(pi*$)/81">
                                          <p:val>
                                            <p:fltVal val="0"/>
                                          </p:val>
                                        </p:tav>
                                        <p:tav tm="100000">
                                          <p:val>
                                            <p:fltVal val="1"/>
                                          </p:val>
                                        </p:tav>
                                      </p:tavLst>
                                    </p:anim>
                                    <p:animScale>
                                      <p:cBhvr>
                                        <p:cTn id="36" dur="26">
                                          <p:stCondLst>
                                            <p:cond delay="650"/>
                                          </p:stCondLst>
                                        </p:cTn>
                                        <p:tgtEl>
                                          <p:spTgt spid="141317"/>
                                        </p:tgtEl>
                                      </p:cBhvr>
                                      <p:to x="100000" y="60000"/>
                                    </p:animScale>
                                    <p:animScale>
                                      <p:cBhvr>
                                        <p:cTn id="37" dur="166" decel="50000">
                                          <p:stCondLst>
                                            <p:cond delay="676"/>
                                          </p:stCondLst>
                                        </p:cTn>
                                        <p:tgtEl>
                                          <p:spTgt spid="141317"/>
                                        </p:tgtEl>
                                      </p:cBhvr>
                                      <p:to x="100000" y="100000"/>
                                    </p:animScale>
                                    <p:animScale>
                                      <p:cBhvr>
                                        <p:cTn id="38" dur="26">
                                          <p:stCondLst>
                                            <p:cond delay="1312"/>
                                          </p:stCondLst>
                                        </p:cTn>
                                        <p:tgtEl>
                                          <p:spTgt spid="141317"/>
                                        </p:tgtEl>
                                      </p:cBhvr>
                                      <p:to x="100000" y="80000"/>
                                    </p:animScale>
                                    <p:animScale>
                                      <p:cBhvr>
                                        <p:cTn id="39" dur="166" decel="50000">
                                          <p:stCondLst>
                                            <p:cond delay="1338"/>
                                          </p:stCondLst>
                                        </p:cTn>
                                        <p:tgtEl>
                                          <p:spTgt spid="141317"/>
                                        </p:tgtEl>
                                      </p:cBhvr>
                                      <p:to x="100000" y="100000"/>
                                    </p:animScale>
                                    <p:animScale>
                                      <p:cBhvr>
                                        <p:cTn id="40" dur="26">
                                          <p:stCondLst>
                                            <p:cond delay="1642"/>
                                          </p:stCondLst>
                                        </p:cTn>
                                        <p:tgtEl>
                                          <p:spTgt spid="141317"/>
                                        </p:tgtEl>
                                      </p:cBhvr>
                                      <p:to x="100000" y="90000"/>
                                    </p:animScale>
                                    <p:animScale>
                                      <p:cBhvr>
                                        <p:cTn id="41" dur="166" decel="50000">
                                          <p:stCondLst>
                                            <p:cond delay="1668"/>
                                          </p:stCondLst>
                                        </p:cTn>
                                        <p:tgtEl>
                                          <p:spTgt spid="141317"/>
                                        </p:tgtEl>
                                      </p:cBhvr>
                                      <p:to x="100000" y="100000"/>
                                    </p:animScale>
                                    <p:animScale>
                                      <p:cBhvr>
                                        <p:cTn id="42" dur="26">
                                          <p:stCondLst>
                                            <p:cond delay="1808"/>
                                          </p:stCondLst>
                                        </p:cTn>
                                        <p:tgtEl>
                                          <p:spTgt spid="141317"/>
                                        </p:tgtEl>
                                      </p:cBhvr>
                                      <p:to x="100000" y="95000"/>
                                    </p:animScale>
                                    <p:animScale>
                                      <p:cBhvr>
                                        <p:cTn id="43" dur="166" decel="50000">
                                          <p:stCondLst>
                                            <p:cond delay="1834"/>
                                          </p:stCondLst>
                                        </p:cTn>
                                        <p:tgtEl>
                                          <p:spTgt spid="141317"/>
                                        </p:tgtEl>
                                      </p:cBhvr>
                                      <p:to x="100000" y="100000"/>
                                    </p:animScale>
                                  </p:childTnLst>
                                </p:cTn>
                              </p:par>
                            </p:childTnLst>
                          </p:cTn>
                        </p:par>
                        <p:par>
                          <p:cTn id="44" fill="hold" nodeType="afterGroup">
                            <p:stCondLst>
                              <p:cond delay="6500"/>
                            </p:stCondLst>
                            <p:childTnLst>
                              <p:par>
                                <p:cTn id="45" presetID="23" presetClass="entr" presetSubtype="16" fill="hold" grpId="0" nodeType="afterEffect">
                                  <p:stCondLst>
                                    <p:cond delay="0"/>
                                  </p:stCondLst>
                                  <p:childTnLst>
                                    <p:set>
                                      <p:cBhvr>
                                        <p:cTn id="46" dur="1" fill="hold">
                                          <p:stCondLst>
                                            <p:cond delay="0"/>
                                          </p:stCondLst>
                                        </p:cTn>
                                        <p:tgtEl>
                                          <p:spTgt spid="141324"/>
                                        </p:tgtEl>
                                        <p:attrNameLst>
                                          <p:attrName>style.visibility</p:attrName>
                                        </p:attrNameLst>
                                      </p:cBhvr>
                                      <p:to>
                                        <p:strVal val="visible"/>
                                      </p:to>
                                    </p:set>
                                    <p:anim calcmode="lin" valueType="num">
                                      <p:cBhvr>
                                        <p:cTn id="47" dur="500" fill="hold"/>
                                        <p:tgtEl>
                                          <p:spTgt spid="141324"/>
                                        </p:tgtEl>
                                        <p:attrNameLst>
                                          <p:attrName>ppt_w</p:attrName>
                                        </p:attrNameLst>
                                      </p:cBhvr>
                                      <p:tavLst>
                                        <p:tav tm="0">
                                          <p:val>
                                            <p:fltVal val="0"/>
                                          </p:val>
                                        </p:tav>
                                        <p:tav tm="100000">
                                          <p:val>
                                            <p:strVal val="#ppt_w"/>
                                          </p:val>
                                        </p:tav>
                                      </p:tavLst>
                                    </p:anim>
                                    <p:anim calcmode="lin" valueType="num">
                                      <p:cBhvr>
                                        <p:cTn id="48" dur="500" fill="hold"/>
                                        <p:tgtEl>
                                          <p:spTgt spid="141324"/>
                                        </p:tgtEl>
                                        <p:attrNameLst>
                                          <p:attrName>ppt_h</p:attrName>
                                        </p:attrNameLst>
                                      </p:cBhvr>
                                      <p:tavLst>
                                        <p:tav tm="0">
                                          <p:val>
                                            <p:fltVal val="0"/>
                                          </p:val>
                                        </p:tav>
                                        <p:tav tm="100000">
                                          <p:val>
                                            <p:strVal val="#ppt_h"/>
                                          </p:val>
                                        </p:tav>
                                      </p:tavLst>
                                    </p:anim>
                                  </p:childTnLst>
                                </p:cTn>
                              </p:par>
                            </p:childTnLst>
                          </p:cTn>
                        </p:par>
                        <p:par>
                          <p:cTn id="49" fill="hold" nodeType="afterGroup">
                            <p:stCondLst>
                              <p:cond delay="7000"/>
                            </p:stCondLst>
                            <p:childTnLst>
                              <p:par>
                                <p:cTn id="50" presetID="23" presetClass="entr" presetSubtype="16" fill="hold" grpId="0" nodeType="afterEffect">
                                  <p:stCondLst>
                                    <p:cond delay="0"/>
                                  </p:stCondLst>
                                  <p:childTnLst>
                                    <p:set>
                                      <p:cBhvr>
                                        <p:cTn id="51" dur="1" fill="hold">
                                          <p:stCondLst>
                                            <p:cond delay="0"/>
                                          </p:stCondLst>
                                        </p:cTn>
                                        <p:tgtEl>
                                          <p:spTgt spid="141323"/>
                                        </p:tgtEl>
                                        <p:attrNameLst>
                                          <p:attrName>style.visibility</p:attrName>
                                        </p:attrNameLst>
                                      </p:cBhvr>
                                      <p:to>
                                        <p:strVal val="visible"/>
                                      </p:to>
                                    </p:set>
                                    <p:anim calcmode="lin" valueType="num">
                                      <p:cBhvr>
                                        <p:cTn id="52" dur="500" fill="hold"/>
                                        <p:tgtEl>
                                          <p:spTgt spid="141323"/>
                                        </p:tgtEl>
                                        <p:attrNameLst>
                                          <p:attrName>ppt_w</p:attrName>
                                        </p:attrNameLst>
                                      </p:cBhvr>
                                      <p:tavLst>
                                        <p:tav tm="0">
                                          <p:val>
                                            <p:fltVal val="0"/>
                                          </p:val>
                                        </p:tav>
                                        <p:tav tm="100000">
                                          <p:val>
                                            <p:strVal val="#ppt_w"/>
                                          </p:val>
                                        </p:tav>
                                      </p:tavLst>
                                    </p:anim>
                                    <p:anim calcmode="lin" valueType="num">
                                      <p:cBhvr>
                                        <p:cTn id="53" dur="500" fill="hold"/>
                                        <p:tgtEl>
                                          <p:spTgt spid="141323"/>
                                        </p:tgtEl>
                                        <p:attrNameLst>
                                          <p:attrName>ppt_h</p:attrName>
                                        </p:attrNameLst>
                                      </p:cBhvr>
                                      <p:tavLst>
                                        <p:tav tm="0">
                                          <p:val>
                                            <p:fltVal val="0"/>
                                          </p:val>
                                        </p:tav>
                                        <p:tav tm="100000">
                                          <p:val>
                                            <p:strVal val="#ppt_h"/>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17" presetClass="entr" presetSubtype="10" fill="hold" nodeType="clickEffect">
                                  <p:stCondLst>
                                    <p:cond delay="0"/>
                                  </p:stCondLst>
                                  <p:childTnLst>
                                    <p:set>
                                      <p:cBhvr>
                                        <p:cTn id="57" dur="1" fill="hold">
                                          <p:stCondLst>
                                            <p:cond delay="0"/>
                                          </p:stCondLst>
                                        </p:cTn>
                                        <p:tgtEl>
                                          <p:spTgt spid="141318"/>
                                        </p:tgtEl>
                                        <p:attrNameLst>
                                          <p:attrName>style.visibility</p:attrName>
                                        </p:attrNameLst>
                                      </p:cBhvr>
                                      <p:to>
                                        <p:strVal val="visible"/>
                                      </p:to>
                                    </p:set>
                                    <p:anim calcmode="lin" valueType="num">
                                      <p:cBhvr>
                                        <p:cTn id="58" dur="500" fill="hold"/>
                                        <p:tgtEl>
                                          <p:spTgt spid="141318"/>
                                        </p:tgtEl>
                                        <p:attrNameLst>
                                          <p:attrName>ppt_w</p:attrName>
                                        </p:attrNameLst>
                                      </p:cBhvr>
                                      <p:tavLst>
                                        <p:tav tm="0">
                                          <p:val>
                                            <p:fltVal val="0"/>
                                          </p:val>
                                        </p:tav>
                                        <p:tav tm="100000">
                                          <p:val>
                                            <p:strVal val="#ppt_w"/>
                                          </p:val>
                                        </p:tav>
                                      </p:tavLst>
                                    </p:anim>
                                    <p:anim calcmode="lin" valueType="num">
                                      <p:cBhvr>
                                        <p:cTn id="59" dur="500" fill="hold"/>
                                        <p:tgtEl>
                                          <p:spTgt spid="141318"/>
                                        </p:tgtEl>
                                        <p:attrNameLst>
                                          <p:attrName>ppt_h</p:attrName>
                                        </p:attrNameLst>
                                      </p:cBhvr>
                                      <p:tavLst>
                                        <p:tav tm="0">
                                          <p:val>
                                            <p:strVal val="#ppt_h"/>
                                          </p:val>
                                        </p:tav>
                                        <p:tav tm="100000">
                                          <p:val>
                                            <p:strVal val="#ppt_h"/>
                                          </p:val>
                                        </p:tav>
                                      </p:tavLst>
                                    </p:anim>
                                  </p:childTnLst>
                                </p:cTn>
                              </p:par>
                            </p:childTnLst>
                          </p:cTn>
                        </p:par>
                        <p:par>
                          <p:cTn id="60" fill="hold" nodeType="afterGroup">
                            <p:stCondLst>
                              <p:cond delay="500"/>
                            </p:stCondLst>
                            <p:childTnLst>
                              <p:par>
                                <p:cTn id="61" presetID="23" presetClass="entr" presetSubtype="16" fill="hold" grpId="0" nodeType="afterEffect">
                                  <p:stCondLst>
                                    <p:cond delay="0"/>
                                  </p:stCondLst>
                                  <p:childTnLst>
                                    <p:set>
                                      <p:cBhvr>
                                        <p:cTn id="62" dur="1" fill="hold">
                                          <p:stCondLst>
                                            <p:cond delay="0"/>
                                          </p:stCondLst>
                                        </p:cTn>
                                        <p:tgtEl>
                                          <p:spTgt spid="141325"/>
                                        </p:tgtEl>
                                        <p:attrNameLst>
                                          <p:attrName>style.visibility</p:attrName>
                                        </p:attrNameLst>
                                      </p:cBhvr>
                                      <p:to>
                                        <p:strVal val="visible"/>
                                      </p:to>
                                    </p:set>
                                    <p:anim calcmode="lin" valueType="num">
                                      <p:cBhvr>
                                        <p:cTn id="63" dur="500" fill="hold"/>
                                        <p:tgtEl>
                                          <p:spTgt spid="141325"/>
                                        </p:tgtEl>
                                        <p:attrNameLst>
                                          <p:attrName>ppt_w</p:attrName>
                                        </p:attrNameLst>
                                      </p:cBhvr>
                                      <p:tavLst>
                                        <p:tav tm="0">
                                          <p:val>
                                            <p:fltVal val="0"/>
                                          </p:val>
                                        </p:tav>
                                        <p:tav tm="100000">
                                          <p:val>
                                            <p:strVal val="#ppt_w"/>
                                          </p:val>
                                        </p:tav>
                                      </p:tavLst>
                                    </p:anim>
                                    <p:anim calcmode="lin" valueType="num">
                                      <p:cBhvr>
                                        <p:cTn id="64" dur="500" fill="hold"/>
                                        <p:tgtEl>
                                          <p:spTgt spid="141325"/>
                                        </p:tgtEl>
                                        <p:attrNameLst>
                                          <p:attrName>ppt_h</p:attrName>
                                        </p:attrNameLst>
                                      </p:cBhvr>
                                      <p:tavLst>
                                        <p:tav tm="0">
                                          <p:val>
                                            <p:fltVal val="0"/>
                                          </p:val>
                                        </p:tav>
                                        <p:tav tm="100000">
                                          <p:val>
                                            <p:strVal val="#ppt_h"/>
                                          </p:val>
                                        </p:tav>
                                      </p:tavLst>
                                    </p:anim>
                                  </p:childTnLst>
                                </p:cTn>
                              </p:par>
                            </p:childTnLst>
                          </p:cTn>
                        </p:par>
                        <p:par>
                          <p:cTn id="65" fill="hold" nodeType="afterGroup">
                            <p:stCondLst>
                              <p:cond delay="1000"/>
                            </p:stCondLst>
                            <p:childTnLst>
                              <p:par>
                                <p:cTn id="66" presetID="3" presetClass="entr" presetSubtype="10" fill="hold" nodeType="afterEffect">
                                  <p:stCondLst>
                                    <p:cond delay="0"/>
                                  </p:stCondLst>
                                  <p:childTnLst>
                                    <p:set>
                                      <p:cBhvr>
                                        <p:cTn id="67" dur="1" fill="hold">
                                          <p:stCondLst>
                                            <p:cond delay="0"/>
                                          </p:stCondLst>
                                        </p:cTn>
                                        <p:tgtEl>
                                          <p:spTgt spid="141319"/>
                                        </p:tgtEl>
                                        <p:attrNameLst>
                                          <p:attrName>style.visibility</p:attrName>
                                        </p:attrNameLst>
                                      </p:cBhvr>
                                      <p:to>
                                        <p:strVal val="visible"/>
                                      </p:to>
                                    </p:set>
                                    <p:animEffect transition="in" filter="blinds(horizontal)">
                                      <p:cBhvr>
                                        <p:cTn id="68" dur="500"/>
                                        <p:tgtEl>
                                          <p:spTgt spid="141319"/>
                                        </p:tgtEl>
                                      </p:cBhvr>
                                    </p:animEffect>
                                  </p:childTnLst>
                                </p:cTn>
                              </p:par>
                            </p:childTnLst>
                          </p:cTn>
                        </p:par>
                        <p:par>
                          <p:cTn id="69" fill="hold" nodeType="afterGroup">
                            <p:stCondLst>
                              <p:cond delay="1500"/>
                            </p:stCondLst>
                            <p:childTnLst>
                              <p:par>
                                <p:cTn id="70" presetID="3" presetClass="entr" presetSubtype="10" fill="hold" nodeType="afterEffect">
                                  <p:stCondLst>
                                    <p:cond delay="0"/>
                                  </p:stCondLst>
                                  <p:childTnLst>
                                    <p:set>
                                      <p:cBhvr>
                                        <p:cTn id="71" dur="1" fill="hold">
                                          <p:stCondLst>
                                            <p:cond delay="0"/>
                                          </p:stCondLst>
                                        </p:cTn>
                                        <p:tgtEl>
                                          <p:spTgt spid="141322"/>
                                        </p:tgtEl>
                                        <p:attrNameLst>
                                          <p:attrName>style.visibility</p:attrName>
                                        </p:attrNameLst>
                                      </p:cBhvr>
                                      <p:to>
                                        <p:strVal val="visible"/>
                                      </p:to>
                                    </p:set>
                                    <p:animEffect transition="in" filter="blinds(horizontal)">
                                      <p:cBhvr>
                                        <p:cTn id="72" dur="500"/>
                                        <p:tgtEl>
                                          <p:spTgt spid="141322"/>
                                        </p:tgtEl>
                                      </p:cBhvr>
                                    </p:animEffect>
                                  </p:childTnLst>
                                </p:cTn>
                              </p:par>
                            </p:childTnLst>
                          </p:cTn>
                        </p:par>
                        <p:par>
                          <p:cTn id="73" fill="hold" nodeType="afterGroup">
                            <p:stCondLst>
                              <p:cond delay="2000"/>
                            </p:stCondLst>
                            <p:childTnLst>
                              <p:par>
                                <p:cTn id="74" presetID="3" presetClass="entr" presetSubtype="10" fill="hold" nodeType="afterEffect">
                                  <p:stCondLst>
                                    <p:cond delay="0"/>
                                  </p:stCondLst>
                                  <p:childTnLst>
                                    <p:set>
                                      <p:cBhvr>
                                        <p:cTn id="75" dur="1" fill="hold">
                                          <p:stCondLst>
                                            <p:cond delay="0"/>
                                          </p:stCondLst>
                                        </p:cTn>
                                        <p:tgtEl>
                                          <p:spTgt spid="141321"/>
                                        </p:tgtEl>
                                        <p:attrNameLst>
                                          <p:attrName>style.visibility</p:attrName>
                                        </p:attrNameLst>
                                      </p:cBhvr>
                                      <p:to>
                                        <p:strVal val="visible"/>
                                      </p:to>
                                    </p:set>
                                    <p:animEffect transition="in" filter="blinds(horizontal)">
                                      <p:cBhvr>
                                        <p:cTn id="76" dur="500"/>
                                        <p:tgtEl>
                                          <p:spTgt spid="141321"/>
                                        </p:tgtEl>
                                      </p:cBhvr>
                                    </p:animEffect>
                                  </p:childTnLst>
                                </p:cTn>
                              </p:par>
                            </p:childTnLst>
                          </p:cTn>
                        </p:par>
                        <p:par>
                          <p:cTn id="77" fill="hold" nodeType="afterGroup">
                            <p:stCondLst>
                              <p:cond delay="2500"/>
                            </p:stCondLst>
                            <p:childTnLst>
                              <p:par>
                                <p:cTn id="78" presetID="3" presetClass="entr" presetSubtype="10" fill="hold" nodeType="afterEffect">
                                  <p:stCondLst>
                                    <p:cond delay="0"/>
                                  </p:stCondLst>
                                  <p:childTnLst>
                                    <p:set>
                                      <p:cBhvr>
                                        <p:cTn id="79" dur="1" fill="hold">
                                          <p:stCondLst>
                                            <p:cond delay="0"/>
                                          </p:stCondLst>
                                        </p:cTn>
                                        <p:tgtEl>
                                          <p:spTgt spid="141320"/>
                                        </p:tgtEl>
                                        <p:attrNameLst>
                                          <p:attrName>style.visibility</p:attrName>
                                        </p:attrNameLst>
                                      </p:cBhvr>
                                      <p:to>
                                        <p:strVal val="visible"/>
                                      </p:to>
                                    </p:set>
                                    <p:animEffect transition="in" filter="blinds(horizontal)">
                                      <p:cBhvr>
                                        <p:cTn id="80" dur="500"/>
                                        <p:tgtEl>
                                          <p:spTgt spid="141320"/>
                                        </p:tgtEl>
                                      </p:cBhvr>
                                    </p:animEffect>
                                  </p:childTnLst>
                                </p:cTn>
                              </p:par>
                            </p:childTnLst>
                          </p:cTn>
                        </p:par>
                        <p:par>
                          <p:cTn id="81" fill="hold" nodeType="afterGroup">
                            <p:stCondLst>
                              <p:cond delay="3000"/>
                            </p:stCondLst>
                            <p:childTnLst>
                              <p:par>
                                <p:cTn id="82" presetID="23" presetClass="entr" presetSubtype="16" fill="hold" grpId="0" nodeType="afterEffect">
                                  <p:stCondLst>
                                    <p:cond delay="0"/>
                                  </p:stCondLst>
                                  <p:childTnLst>
                                    <p:set>
                                      <p:cBhvr>
                                        <p:cTn id="83" dur="1" fill="hold">
                                          <p:stCondLst>
                                            <p:cond delay="0"/>
                                          </p:stCondLst>
                                        </p:cTn>
                                        <p:tgtEl>
                                          <p:spTgt spid="141326"/>
                                        </p:tgtEl>
                                        <p:attrNameLst>
                                          <p:attrName>style.visibility</p:attrName>
                                        </p:attrNameLst>
                                      </p:cBhvr>
                                      <p:to>
                                        <p:strVal val="visible"/>
                                      </p:to>
                                    </p:set>
                                    <p:anim calcmode="lin" valueType="num">
                                      <p:cBhvr>
                                        <p:cTn id="84" dur="500" fill="hold"/>
                                        <p:tgtEl>
                                          <p:spTgt spid="141326"/>
                                        </p:tgtEl>
                                        <p:attrNameLst>
                                          <p:attrName>ppt_w</p:attrName>
                                        </p:attrNameLst>
                                      </p:cBhvr>
                                      <p:tavLst>
                                        <p:tav tm="0">
                                          <p:val>
                                            <p:fltVal val="0"/>
                                          </p:val>
                                        </p:tav>
                                        <p:tav tm="100000">
                                          <p:val>
                                            <p:strVal val="#ppt_w"/>
                                          </p:val>
                                        </p:tav>
                                      </p:tavLst>
                                    </p:anim>
                                    <p:anim calcmode="lin" valueType="num">
                                      <p:cBhvr>
                                        <p:cTn id="85" dur="500" fill="hold"/>
                                        <p:tgtEl>
                                          <p:spTgt spid="141326"/>
                                        </p:tgtEl>
                                        <p:attrNameLst>
                                          <p:attrName>ppt_h</p:attrName>
                                        </p:attrNameLst>
                                      </p:cBhvr>
                                      <p:tavLst>
                                        <p:tav tm="0">
                                          <p:val>
                                            <p:fltVal val="0"/>
                                          </p:val>
                                        </p:tav>
                                        <p:tav tm="100000">
                                          <p:val>
                                            <p:strVal val="#ppt_h"/>
                                          </p:val>
                                        </p:tav>
                                      </p:tavLst>
                                    </p:anim>
                                  </p:childTnLst>
                                </p:cTn>
                              </p:par>
                            </p:childTnLst>
                          </p:cTn>
                        </p:par>
                        <p:par>
                          <p:cTn id="86" fill="hold" nodeType="afterGroup">
                            <p:stCondLst>
                              <p:cond delay="3500"/>
                            </p:stCondLst>
                            <p:childTnLst>
                              <p:par>
                                <p:cTn id="87" presetID="23" presetClass="entr" presetSubtype="16" fill="hold" grpId="0" nodeType="afterEffect">
                                  <p:stCondLst>
                                    <p:cond delay="0"/>
                                  </p:stCondLst>
                                  <p:childTnLst>
                                    <p:set>
                                      <p:cBhvr>
                                        <p:cTn id="88" dur="1" fill="hold">
                                          <p:stCondLst>
                                            <p:cond delay="0"/>
                                          </p:stCondLst>
                                        </p:cTn>
                                        <p:tgtEl>
                                          <p:spTgt spid="141327"/>
                                        </p:tgtEl>
                                        <p:attrNameLst>
                                          <p:attrName>style.visibility</p:attrName>
                                        </p:attrNameLst>
                                      </p:cBhvr>
                                      <p:to>
                                        <p:strVal val="visible"/>
                                      </p:to>
                                    </p:set>
                                    <p:anim calcmode="lin" valueType="num">
                                      <p:cBhvr>
                                        <p:cTn id="89" dur="500" fill="hold"/>
                                        <p:tgtEl>
                                          <p:spTgt spid="141327"/>
                                        </p:tgtEl>
                                        <p:attrNameLst>
                                          <p:attrName>ppt_w</p:attrName>
                                        </p:attrNameLst>
                                      </p:cBhvr>
                                      <p:tavLst>
                                        <p:tav tm="0">
                                          <p:val>
                                            <p:fltVal val="0"/>
                                          </p:val>
                                        </p:tav>
                                        <p:tav tm="100000">
                                          <p:val>
                                            <p:strVal val="#ppt_w"/>
                                          </p:val>
                                        </p:tav>
                                      </p:tavLst>
                                    </p:anim>
                                    <p:anim calcmode="lin" valueType="num">
                                      <p:cBhvr>
                                        <p:cTn id="90" dur="500" fill="hold"/>
                                        <p:tgtEl>
                                          <p:spTgt spid="141327"/>
                                        </p:tgtEl>
                                        <p:attrNameLst>
                                          <p:attrName>ppt_h</p:attrName>
                                        </p:attrNameLst>
                                      </p:cBhvr>
                                      <p:tavLst>
                                        <p:tav tm="0">
                                          <p:val>
                                            <p:fltVal val="0"/>
                                          </p:val>
                                        </p:tav>
                                        <p:tav tm="100000">
                                          <p:val>
                                            <p:strVal val="#ppt_h"/>
                                          </p:val>
                                        </p:tav>
                                      </p:tavLst>
                                    </p:anim>
                                  </p:childTnLst>
                                </p:cTn>
                              </p:par>
                            </p:childTnLst>
                          </p:cTn>
                        </p:par>
                        <p:par>
                          <p:cTn id="91" fill="hold" nodeType="afterGroup">
                            <p:stCondLst>
                              <p:cond delay="4000"/>
                            </p:stCondLst>
                            <p:childTnLst>
                              <p:par>
                                <p:cTn id="92" presetID="23" presetClass="entr" presetSubtype="16" fill="hold" grpId="0" nodeType="afterEffect">
                                  <p:stCondLst>
                                    <p:cond delay="0"/>
                                  </p:stCondLst>
                                  <p:childTnLst>
                                    <p:set>
                                      <p:cBhvr>
                                        <p:cTn id="93" dur="1" fill="hold">
                                          <p:stCondLst>
                                            <p:cond delay="0"/>
                                          </p:stCondLst>
                                        </p:cTn>
                                        <p:tgtEl>
                                          <p:spTgt spid="141329"/>
                                        </p:tgtEl>
                                        <p:attrNameLst>
                                          <p:attrName>style.visibility</p:attrName>
                                        </p:attrNameLst>
                                      </p:cBhvr>
                                      <p:to>
                                        <p:strVal val="visible"/>
                                      </p:to>
                                    </p:set>
                                    <p:anim calcmode="lin" valueType="num">
                                      <p:cBhvr>
                                        <p:cTn id="94" dur="500" fill="hold"/>
                                        <p:tgtEl>
                                          <p:spTgt spid="141329"/>
                                        </p:tgtEl>
                                        <p:attrNameLst>
                                          <p:attrName>ppt_w</p:attrName>
                                        </p:attrNameLst>
                                      </p:cBhvr>
                                      <p:tavLst>
                                        <p:tav tm="0">
                                          <p:val>
                                            <p:fltVal val="0"/>
                                          </p:val>
                                        </p:tav>
                                        <p:tav tm="100000">
                                          <p:val>
                                            <p:strVal val="#ppt_w"/>
                                          </p:val>
                                        </p:tav>
                                      </p:tavLst>
                                    </p:anim>
                                    <p:anim calcmode="lin" valueType="num">
                                      <p:cBhvr>
                                        <p:cTn id="95" dur="500" fill="hold"/>
                                        <p:tgtEl>
                                          <p:spTgt spid="141329"/>
                                        </p:tgtEl>
                                        <p:attrNameLst>
                                          <p:attrName>ppt_h</p:attrName>
                                        </p:attrNameLst>
                                      </p:cBhvr>
                                      <p:tavLst>
                                        <p:tav tm="0">
                                          <p:val>
                                            <p:fltVal val="0"/>
                                          </p:val>
                                        </p:tav>
                                        <p:tav tm="100000">
                                          <p:val>
                                            <p:strVal val="#ppt_h"/>
                                          </p:val>
                                        </p:tav>
                                      </p:tavLst>
                                    </p:anim>
                                  </p:childTnLst>
                                </p:cTn>
                              </p:par>
                            </p:childTnLst>
                          </p:cTn>
                        </p:par>
                        <p:par>
                          <p:cTn id="96" fill="hold" nodeType="afterGroup">
                            <p:stCondLst>
                              <p:cond delay="4500"/>
                            </p:stCondLst>
                            <p:childTnLst>
                              <p:par>
                                <p:cTn id="97" presetID="23" presetClass="entr" presetSubtype="16" fill="hold" grpId="0" nodeType="afterEffect">
                                  <p:stCondLst>
                                    <p:cond delay="0"/>
                                  </p:stCondLst>
                                  <p:childTnLst>
                                    <p:set>
                                      <p:cBhvr>
                                        <p:cTn id="98" dur="1" fill="hold">
                                          <p:stCondLst>
                                            <p:cond delay="0"/>
                                          </p:stCondLst>
                                        </p:cTn>
                                        <p:tgtEl>
                                          <p:spTgt spid="141330"/>
                                        </p:tgtEl>
                                        <p:attrNameLst>
                                          <p:attrName>style.visibility</p:attrName>
                                        </p:attrNameLst>
                                      </p:cBhvr>
                                      <p:to>
                                        <p:strVal val="visible"/>
                                      </p:to>
                                    </p:set>
                                    <p:anim calcmode="lin" valueType="num">
                                      <p:cBhvr>
                                        <p:cTn id="99" dur="500" fill="hold"/>
                                        <p:tgtEl>
                                          <p:spTgt spid="141330"/>
                                        </p:tgtEl>
                                        <p:attrNameLst>
                                          <p:attrName>ppt_w</p:attrName>
                                        </p:attrNameLst>
                                      </p:cBhvr>
                                      <p:tavLst>
                                        <p:tav tm="0">
                                          <p:val>
                                            <p:fltVal val="0"/>
                                          </p:val>
                                        </p:tav>
                                        <p:tav tm="100000">
                                          <p:val>
                                            <p:strVal val="#ppt_w"/>
                                          </p:val>
                                        </p:tav>
                                      </p:tavLst>
                                    </p:anim>
                                    <p:anim calcmode="lin" valueType="num">
                                      <p:cBhvr>
                                        <p:cTn id="100" dur="500" fill="hold"/>
                                        <p:tgtEl>
                                          <p:spTgt spid="141330"/>
                                        </p:tgtEl>
                                        <p:attrNameLst>
                                          <p:attrName>ppt_h</p:attrName>
                                        </p:attrNameLst>
                                      </p:cBhvr>
                                      <p:tavLst>
                                        <p:tav tm="0">
                                          <p:val>
                                            <p:fltVal val="0"/>
                                          </p:val>
                                        </p:tav>
                                        <p:tav tm="100000">
                                          <p:val>
                                            <p:strVal val="#ppt_h"/>
                                          </p:val>
                                        </p:tav>
                                      </p:tavLst>
                                    </p:anim>
                                  </p:childTnLst>
                                </p:cTn>
                              </p:par>
                            </p:childTnLst>
                          </p:cTn>
                        </p:par>
                        <p:par>
                          <p:cTn id="101" fill="hold" nodeType="afterGroup">
                            <p:stCondLst>
                              <p:cond delay="5000"/>
                            </p:stCondLst>
                            <p:childTnLst>
                              <p:par>
                                <p:cTn id="102" presetID="23" presetClass="entr" presetSubtype="16" fill="hold" grpId="0" nodeType="afterEffect">
                                  <p:stCondLst>
                                    <p:cond delay="0"/>
                                  </p:stCondLst>
                                  <p:childTnLst>
                                    <p:set>
                                      <p:cBhvr>
                                        <p:cTn id="103" dur="1" fill="hold">
                                          <p:stCondLst>
                                            <p:cond delay="0"/>
                                          </p:stCondLst>
                                        </p:cTn>
                                        <p:tgtEl>
                                          <p:spTgt spid="141331"/>
                                        </p:tgtEl>
                                        <p:attrNameLst>
                                          <p:attrName>style.visibility</p:attrName>
                                        </p:attrNameLst>
                                      </p:cBhvr>
                                      <p:to>
                                        <p:strVal val="visible"/>
                                      </p:to>
                                    </p:set>
                                    <p:anim calcmode="lin" valueType="num">
                                      <p:cBhvr>
                                        <p:cTn id="104" dur="500" fill="hold"/>
                                        <p:tgtEl>
                                          <p:spTgt spid="141331"/>
                                        </p:tgtEl>
                                        <p:attrNameLst>
                                          <p:attrName>ppt_w</p:attrName>
                                        </p:attrNameLst>
                                      </p:cBhvr>
                                      <p:tavLst>
                                        <p:tav tm="0">
                                          <p:val>
                                            <p:fltVal val="0"/>
                                          </p:val>
                                        </p:tav>
                                        <p:tav tm="100000">
                                          <p:val>
                                            <p:strVal val="#ppt_w"/>
                                          </p:val>
                                        </p:tav>
                                      </p:tavLst>
                                    </p:anim>
                                    <p:anim calcmode="lin" valueType="num">
                                      <p:cBhvr>
                                        <p:cTn id="105" dur="500" fill="hold"/>
                                        <p:tgtEl>
                                          <p:spTgt spid="141331"/>
                                        </p:tgtEl>
                                        <p:attrNameLst>
                                          <p:attrName>ppt_h</p:attrName>
                                        </p:attrNameLst>
                                      </p:cBhvr>
                                      <p:tavLst>
                                        <p:tav tm="0">
                                          <p:val>
                                            <p:fltVal val="0"/>
                                          </p:val>
                                        </p:tav>
                                        <p:tav tm="100000">
                                          <p:val>
                                            <p:strVal val="#ppt_h"/>
                                          </p:val>
                                        </p:tav>
                                      </p:tavLst>
                                    </p:anim>
                                  </p:childTnLst>
                                </p:cTn>
                              </p:par>
                            </p:childTnLst>
                          </p:cTn>
                        </p:par>
                        <p:par>
                          <p:cTn id="106" fill="hold" nodeType="afterGroup">
                            <p:stCondLst>
                              <p:cond delay="5500"/>
                            </p:stCondLst>
                            <p:childTnLst>
                              <p:par>
                                <p:cTn id="107" presetID="23" presetClass="entr" presetSubtype="16" fill="hold" grpId="0" nodeType="afterEffect">
                                  <p:stCondLst>
                                    <p:cond delay="0"/>
                                  </p:stCondLst>
                                  <p:childTnLst>
                                    <p:set>
                                      <p:cBhvr>
                                        <p:cTn id="108" dur="1" fill="hold">
                                          <p:stCondLst>
                                            <p:cond delay="0"/>
                                          </p:stCondLst>
                                        </p:cTn>
                                        <p:tgtEl>
                                          <p:spTgt spid="141332"/>
                                        </p:tgtEl>
                                        <p:attrNameLst>
                                          <p:attrName>style.visibility</p:attrName>
                                        </p:attrNameLst>
                                      </p:cBhvr>
                                      <p:to>
                                        <p:strVal val="visible"/>
                                      </p:to>
                                    </p:set>
                                    <p:anim calcmode="lin" valueType="num">
                                      <p:cBhvr>
                                        <p:cTn id="109" dur="500" fill="hold"/>
                                        <p:tgtEl>
                                          <p:spTgt spid="141332"/>
                                        </p:tgtEl>
                                        <p:attrNameLst>
                                          <p:attrName>ppt_w</p:attrName>
                                        </p:attrNameLst>
                                      </p:cBhvr>
                                      <p:tavLst>
                                        <p:tav tm="0">
                                          <p:val>
                                            <p:fltVal val="0"/>
                                          </p:val>
                                        </p:tav>
                                        <p:tav tm="100000">
                                          <p:val>
                                            <p:strVal val="#ppt_w"/>
                                          </p:val>
                                        </p:tav>
                                      </p:tavLst>
                                    </p:anim>
                                    <p:anim calcmode="lin" valueType="num">
                                      <p:cBhvr>
                                        <p:cTn id="110" dur="500" fill="hold"/>
                                        <p:tgtEl>
                                          <p:spTgt spid="141332"/>
                                        </p:tgtEl>
                                        <p:attrNameLst>
                                          <p:attrName>ppt_h</p:attrName>
                                        </p:attrNameLst>
                                      </p:cBhvr>
                                      <p:tavLst>
                                        <p:tav tm="0">
                                          <p:val>
                                            <p:fltVal val="0"/>
                                          </p:val>
                                        </p:tav>
                                        <p:tav tm="100000">
                                          <p:val>
                                            <p:strVal val="#ppt_h"/>
                                          </p:val>
                                        </p:tav>
                                      </p:tavLst>
                                    </p:anim>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5" presetClass="entr" presetSubtype="0" fill="hold" nodeType="clickEffect">
                                  <p:stCondLst>
                                    <p:cond delay="0"/>
                                  </p:stCondLst>
                                  <p:childTnLst>
                                    <p:set>
                                      <p:cBhvr>
                                        <p:cTn id="114" dur="1" fill="hold">
                                          <p:stCondLst>
                                            <p:cond delay="0"/>
                                          </p:stCondLst>
                                        </p:cTn>
                                        <p:tgtEl>
                                          <p:spTgt spid="141333"/>
                                        </p:tgtEl>
                                        <p:attrNameLst>
                                          <p:attrName>style.visibility</p:attrName>
                                        </p:attrNameLst>
                                      </p:cBhvr>
                                      <p:to>
                                        <p:strVal val="visible"/>
                                      </p:to>
                                    </p:set>
                                    <p:anim calcmode="lin" valueType="num">
                                      <p:cBhvr>
                                        <p:cTn id="115" dur="500" decel="50000" fill="hold">
                                          <p:stCondLst>
                                            <p:cond delay="0"/>
                                          </p:stCondLst>
                                        </p:cTn>
                                        <p:tgtEl>
                                          <p:spTgt spid="141333"/>
                                        </p:tgtEl>
                                        <p:attrNameLst>
                                          <p:attrName>style.rotation</p:attrName>
                                        </p:attrNameLst>
                                      </p:cBhvr>
                                      <p:tavLst>
                                        <p:tav tm="0">
                                          <p:val>
                                            <p:fltVal val="-90"/>
                                          </p:val>
                                        </p:tav>
                                        <p:tav tm="100000">
                                          <p:val>
                                            <p:fltVal val="0"/>
                                          </p:val>
                                        </p:tav>
                                      </p:tavLst>
                                    </p:anim>
                                    <p:anim calcmode="lin" valueType="num">
                                      <p:cBhvr>
                                        <p:cTn id="116" dur="500" decel="50000" fill="hold">
                                          <p:stCondLst>
                                            <p:cond delay="0"/>
                                          </p:stCondLst>
                                        </p:cTn>
                                        <p:tgtEl>
                                          <p:spTgt spid="141333"/>
                                        </p:tgtEl>
                                        <p:attrNameLst>
                                          <p:attrName>ppt_w</p:attrName>
                                        </p:attrNameLst>
                                      </p:cBhvr>
                                      <p:tavLst>
                                        <p:tav tm="0">
                                          <p:val>
                                            <p:strVal val="#ppt_w"/>
                                          </p:val>
                                        </p:tav>
                                        <p:tav tm="100000">
                                          <p:val>
                                            <p:strVal val="#ppt_w*.05"/>
                                          </p:val>
                                        </p:tav>
                                      </p:tavLst>
                                    </p:anim>
                                    <p:anim calcmode="lin" valueType="num">
                                      <p:cBhvr>
                                        <p:cTn id="117" dur="500" accel="50000" fill="hold">
                                          <p:stCondLst>
                                            <p:cond delay="500"/>
                                          </p:stCondLst>
                                        </p:cTn>
                                        <p:tgtEl>
                                          <p:spTgt spid="141333"/>
                                        </p:tgtEl>
                                        <p:attrNameLst>
                                          <p:attrName>ppt_w</p:attrName>
                                        </p:attrNameLst>
                                      </p:cBhvr>
                                      <p:tavLst>
                                        <p:tav tm="0">
                                          <p:val>
                                            <p:strVal val="#ppt_w*.05"/>
                                          </p:val>
                                        </p:tav>
                                        <p:tav tm="100000">
                                          <p:val>
                                            <p:strVal val="#ppt_w"/>
                                          </p:val>
                                        </p:tav>
                                      </p:tavLst>
                                    </p:anim>
                                    <p:anim calcmode="lin" valueType="num">
                                      <p:cBhvr>
                                        <p:cTn id="118" dur="1000" fill="hold"/>
                                        <p:tgtEl>
                                          <p:spTgt spid="141333"/>
                                        </p:tgtEl>
                                        <p:attrNameLst>
                                          <p:attrName>ppt_h</p:attrName>
                                        </p:attrNameLst>
                                      </p:cBhvr>
                                      <p:tavLst>
                                        <p:tav tm="0">
                                          <p:val>
                                            <p:strVal val="#ppt_h"/>
                                          </p:val>
                                        </p:tav>
                                        <p:tav tm="100000">
                                          <p:val>
                                            <p:strVal val="#ppt_h"/>
                                          </p:val>
                                        </p:tav>
                                      </p:tavLst>
                                    </p:anim>
                                    <p:anim calcmode="lin" valueType="num">
                                      <p:cBhvr>
                                        <p:cTn id="119" dur="500" decel="50000" fill="hold">
                                          <p:stCondLst>
                                            <p:cond delay="0"/>
                                          </p:stCondLst>
                                        </p:cTn>
                                        <p:tgtEl>
                                          <p:spTgt spid="141333"/>
                                        </p:tgtEl>
                                        <p:attrNameLst>
                                          <p:attrName>ppt_x</p:attrName>
                                        </p:attrNameLst>
                                      </p:cBhvr>
                                      <p:tavLst>
                                        <p:tav tm="0">
                                          <p:val>
                                            <p:strVal val="#ppt_x+.4"/>
                                          </p:val>
                                        </p:tav>
                                        <p:tav tm="100000">
                                          <p:val>
                                            <p:strVal val="#ppt_x"/>
                                          </p:val>
                                        </p:tav>
                                      </p:tavLst>
                                    </p:anim>
                                    <p:anim calcmode="lin" valueType="num">
                                      <p:cBhvr>
                                        <p:cTn id="120" dur="500" decel="50000" fill="hold">
                                          <p:stCondLst>
                                            <p:cond delay="0"/>
                                          </p:stCondLst>
                                        </p:cTn>
                                        <p:tgtEl>
                                          <p:spTgt spid="141333"/>
                                        </p:tgtEl>
                                        <p:attrNameLst>
                                          <p:attrName>ppt_y</p:attrName>
                                        </p:attrNameLst>
                                      </p:cBhvr>
                                      <p:tavLst>
                                        <p:tav tm="0">
                                          <p:val>
                                            <p:strVal val="#ppt_y-.2"/>
                                          </p:val>
                                        </p:tav>
                                        <p:tav tm="100000">
                                          <p:val>
                                            <p:strVal val="#ppt_y+.1"/>
                                          </p:val>
                                        </p:tav>
                                      </p:tavLst>
                                    </p:anim>
                                    <p:anim calcmode="lin" valueType="num">
                                      <p:cBhvr>
                                        <p:cTn id="121" dur="500" accel="50000" fill="hold">
                                          <p:stCondLst>
                                            <p:cond delay="500"/>
                                          </p:stCondLst>
                                        </p:cTn>
                                        <p:tgtEl>
                                          <p:spTgt spid="141333"/>
                                        </p:tgtEl>
                                        <p:attrNameLst>
                                          <p:attrName>ppt_y</p:attrName>
                                        </p:attrNameLst>
                                      </p:cBhvr>
                                      <p:tavLst>
                                        <p:tav tm="0">
                                          <p:val>
                                            <p:strVal val="#ppt_y+.1"/>
                                          </p:val>
                                        </p:tav>
                                        <p:tav tm="100000">
                                          <p:val>
                                            <p:strVal val="#ppt_y"/>
                                          </p:val>
                                        </p:tav>
                                      </p:tavLst>
                                    </p:anim>
                                    <p:animEffect transition="in" filter="fade">
                                      <p:cBhvr>
                                        <p:cTn id="122" dur="1000" decel="50000">
                                          <p:stCondLst>
                                            <p:cond delay="0"/>
                                          </p:stCondLst>
                                        </p:cTn>
                                        <p:tgtEl>
                                          <p:spTgt spid="141333"/>
                                        </p:tgtEl>
                                      </p:cBhvr>
                                    </p:animEffect>
                                  </p:childTnLst>
                                </p:cTn>
                              </p:par>
                            </p:childTnLst>
                          </p:cTn>
                        </p:par>
                        <p:par>
                          <p:cTn id="123" fill="hold" nodeType="afterGroup">
                            <p:stCondLst>
                              <p:cond delay="1000"/>
                            </p:stCondLst>
                            <p:childTnLst>
                              <p:par>
                                <p:cTn id="124" presetID="25" presetClass="entr" presetSubtype="0" fill="hold" grpId="0" nodeType="afterEffect">
                                  <p:stCondLst>
                                    <p:cond delay="0"/>
                                  </p:stCondLst>
                                  <p:childTnLst>
                                    <p:set>
                                      <p:cBhvr>
                                        <p:cTn id="125" dur="1" fill="hold">
                                          <p:stCondLst>
                                            <p:cond delay="0"/>
                                          </p:stCondLst>
                                        </p:cTn>
                                        <p:tgtEl>
                                          <p:spTgt spid="141335"/>
                                        </p:tgtEl>
                                        <p:attrNameLst>
                                          <p:attrName>style.visibility</p:attrName>
                                        </p:attrNameLst>
                                      </p:cBhvr>
                                      <p:to>
                                        <p:strVal val="visible"/>
                                      </p:to>
                                    </p:set>
                                    <p:anim calcmode="lin" valueType="num">
                                      <p:cBhvr>
                                        <p:cTn id="126" dur="500" decel="50000" fill="hold">
                                          <p:stCondLst>
                                            <p:cond delay="0"/>
                                          </p:stCondLst>
                                        </p:cTn>
                                        <p:tgtEl>
                                          <p:spTgt spid="141335"/>
                                        </p:tgtEl>
                                        <p:attrNameLst>
                                          <p:attrName>style.rotation</p:attrName>
                                        </p:attrNameLst>
                                      </p:cBhvr>
                                      <p:tavLst>
                                        <p:tav tm="0">
                                          <p:val>
                                            <p:fltVal val="-90"/>
                                          </p:val>
                                        </p:tav>
                                        <p:tav tm="100000">
                                          <p:val>
                                            <p:fltVal val="0"/>
                                          </p:val>
                                        </p:tav>
                                      </p:tavLst>
                                    </p:anim>
                                    <p:anim calcmode="lin" valueType="num">
                                      <p:cBhvr>
                                        <p:cTn id="127" dur="500" decel="50000" fill="hold">
                                          <p:stCondLst>
                                            <p:cond delay="0"/>
                                          </p:stCondLst>
                                        </p:cTn>
                                        <p:tgtEl>
                                          <p:spTgt spid="141335"/>
                                        </p:tgtEl>
                                        <p:attrNameLst>
                                          <p:attrName>ppt_w</p:attrName>
                                        </p:attrNameLst>
                                      </p:cBhvr>
                                      <p:tavLst>
                                        <p:tav tm="0">
                                          <p:val>
                                            <p:strVal val="#ppt_w"/>
                                          </p:val>
                                        </p:tav>
                                        <p:tav tm="100000">
                                          <p:val>
                                            <p:strVal val="#ppt_w*.05"/>
                                          </p:val>
                                        </p:tav>
                                      </p:tavLst>
                                    </p:anim>
                                    <p:anim calcmode="lin" valueType="num">
                                      <p:cBhvr>
                                        <p:cTn id="128" dur="500" accel="50000" fill="hold">
                                          <p:stCondLst>
                                            <p:cond delay="500"/>
                                          </p:stCondLst>
                                        </p:cTn>
                                        <p:tgtEl>
                                          <p:spTgt spid="141335"/>
                                        </p:tgtEl>
                                        <p:attrNameLst>
                                          <p:attrName>ppt_w</p:attrName>
                                        </p:attrNameLst>
                                      </p:cBhvr>
                                      <p:tavLst>
                                        <p:tav tm="0">
                                          <p:val>
                                            <p:strVal val="#ppt_w*.05"/>
                                          </p:val>
                                        </p:tav>
                                        <p:tav tm="100000">
                                          <p:val>
                                            <p:strVal val="#ppt_w"/>
                                          </p:val>
                                        </p:tav>
                                      </p:tavLst>
                                    </p:anim>
                                    <p:anim calcmode="lin" valueType="num">
                                      <p:cBhvr>
                                        <p:cTn id="129" dur="1000" fill="hold"/>
                                        <p:tgtEl>
                                          <p:spTgt spid="141335"/>
                                        </p:tgtEl>
                                        <p:attrNameLst>
                                          <p:attrName>ppt_h</p:attrName>
                                        </p:attrNameLst>
                                      </p:cBhvr>
                                      <p:tavLst>
                                        <p:tav tm="0">
                                          <p:val>
                                            <p:strVal val="#ppt_h"/>
                                          </p:val>
                                        </p:tav>
                                        <p:tav tm="100000">
                                          <p:val>
                                            <p:strVal val="#ppt_h"/>
                                          </p:val>
                                        </p:tav>
                                      </p:tavLst>
                                    </p:anim>
                                    <p:anim calcmode="lin" valueType="num">
                                      <p:cBhvr>
                                        <p:cTn id="130" dur="500" decel="50000" fill="hold">
                                          <p:stCondLst>
                                            <p:cond delay="0"/>
                                          </p:stCondLst>
                                        </p:cTn>
                                        <p:tgtEl>
                                          <p:spTgt spid="141335"/>
                                        </p:tgtEl>
                                        <p:attrNameLst>
                                          <p:attrName>ppt_x</p:attrName>
                                        </p:attrNameLst>
                                      </p:cBhvr>
                                      <p:tavLst>
                                        <p:tav tm="0">
                                          <p:val>
                                            <p:strVal val="#ppt_x+.4"/>
                                          </p:val>
                                        </p:tav>
                                        <p:tav tm="100000">
                                          <p:val>
                                            <p:strVal val="#ppt_x"/>
                                          </p:val>
                                        </p:tav>
                                      </p:tavLst>
                                    </p:anim>
                                    <p:anim calcmode="lin" valueType="num">
                                      <p:cBhvr>
                                        <p:cTn id="131" dur="500" decel="50000" fill="hold">
                                          <p:stCondLst>
                                            <p:cond delay="0"/>
                                          </p:stCondLst>
                                        </p:cTn>
                                        <p:tgtEl>
                                          <p:spTgt spid="141335"/>
                                        </p:tgtEl>
                                        <p:attrNameLst>
                                          <p:attrName>ppt_y</p:attrName>
                                        </p:attrNameLst>
                                      </p:cBhvr>
                                      <p:tavLst>
                                        <p:tav tm="0">
                                          <p:val>
                                            <p:strVal val="#ppt_y-.2"/>
                                          </p:val>
                                        </p:tav>
                                        <p:tav tm="100000">
                                          <p:val>
                                            <p:strVal val="#ppt_y+.1"/>
                                          </p:val>
                                        </p:tav>
                                      </p:tavLst>
                                    </p:anim>
                                    <p:anim calcmode="lin" valueType="num">
                                      <p:cBhvr>
                                        <p:cTn id="132" dur="500" accel="50000" fill="hold">
                                          <p:stCondLst>
                                            <p:cond delay="500"/>
                                          </p:stCondLst>
                                        </p:cTn>
                                        <p:tgtEl>
                                          <p:spTgt spid="141335"/>
                                        </p:tgtEl>
                                        <p:attrNameLst>
                                          <p:attrName>ppt_y</p:attrName>
                                        </p:attrNameLst>
                                      </p:cBhvr>
                                      <p:tavLst>
                                        <p:tav tm="0">
                                          <p:val>
                                            <p:strVal val="#ppt_y+.1"/>
                                          </p:val>
                                        </p:tav>
                                        <p:tav tm="100000">
                                          <p:val>
                                            <p:strVal val="#ppt_y"/>
                                          </p:val>
                                        </p:tav>
                                      </p:tavLst>
                                    </p:anim>
                                    <p:animEffect transition="in" filter="fade">
                                      <p:cBhvr>
                                        <p:cTn id="133" dur="1000" decel="50000">
                                          <p:stCondLst>
                                            <p:cond delay="0"/>
                                          </p:stCondLst>
                                        </p:cTn>
                                        <p:tgtEl>
                                          <p:spTgt spid="141335"/>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25" presetClass="entr" presetSubtype="0" fill="hold" nodeType="clickEffect">
                                  <p:stCondLst>
                                    <p:cond delay="0"/>
                                  </p:stCondLst>
                                  <p:childTnLst>
                                    <p:set>
                                      <p:cBhvr>
                                        <p:cTn id="137" dur="1" fill="hold">
                                          <p:stCondLst>
                                            <p:cond delay="0"/>
                                          </p:stCondLst>
                                        </p:cTn>
                                        <p:tgtEl>
                                          <p:spTgt spid="141334"/>
                                        </p:tgtEl>
                                        <p:attrNameLst>
                                          <p:attrName>style.visibility</p:attrName>
                                        </p:attrNameLst>
                                      </p:cBhvr>
                                      <p:to>
                                        <p:strVal val="visible"/>
                                      </p:to>
                                    </p:set>
                                    <p:anim calcmode="lin" valueType="num">
                                      <p:cBhvr>
                                        <p:cTn id="138" dur="500" decel="50000" fill="hold">
                                          <p:stCondLst>
                                            <p:cond delay="0"/>
                                          </p:stCondLst>
                                        </p:cTn>
                                        <p:tgtEl>
                                          <p:spTgt spid="141334"/>
                                        </p:tgtEl>
                                        <p:attrNameLst>
                                          <p:attrName>style.rotation</p:attrName>
                                        </p:attrNameLst>
                                      </p:cBhvr>
                                      <p:tavLst>
                                        <p:tav tm="0">
                                          <p:val>
                                            <p:fltVal val="-90"/>
                                          </p:val>
                                        </p:tav>
                                        <p:tav tm="100000">
                                          <p:val>
                                            <p:fltVal val="0"/>
                                          </p:val>
                                        </p:tav>
                                      </p:tavLst>
                                    </p:anim>
                                    <p:anim calcmode="lin" valueType="num">
                                      <p:cBhvr>
                                        <p:cTn id="139" dur="500" decel="50000" fill="hold">
                                          <p:stCondLst>
                                            <p:cond delay="0"/>
                                          </p:stCondLst>
                                        </p:cTn>
                                        <p:tgtEl>
                                          <p:spTgt spid="141334"/>
                                        </p:tgtEl>
                                        <p:attrNameLst>
                                          <p:attrName>ppt_w</p:attrName>
                                        </p:attrNameLst>
                                      </p:cBhvr>
                                      <p:tavLst>
                                        <p:tav tm="0">
                                          <p:val>
                                            <p:strVal val="#ppt_w"/>
                                          </p:val>
                                        </p:tav>
                                        <p:tav tm="100000">
                                          <p:val>
                                            <p:strVal val="#ppt_w*.05"/>
                                          </p:val>
                                        </p:tav>
                                      </p:tavLst>
                                    </p:anim>
                                    <p:anim calcmode="lin" valueType="num">
                                      <p:cBhvr>
                                        <p:cTn id="140" dur="500" accel="50000" fill="hold">
                                          <p:stCondLst>
                                            <p:cond delay="500"/>
                                          </p:stCondLst>
                                        </p:cTn>
                                        <p:tgtEl>
                                          <p:spTgt spid="141334"/>
                                        </p:tgtEl>
                                        <p:attrNameLst>
                                          <p:attrName>ppt_w</p:attrName>
                                        </p:attrNameLst>
                                      </p:cBhvr>
                                      <p:tavLst>
                                        <p:tav tm="0">
                                          <p:val>
                                            <p:strVal val="#ppt_w*.05"/>
                                          </p:val>
                                        </p:tav>
                                        <p:tav tm="100000">
                                          <p:val>
                                            <p:strVal val="#ppt_w"/>
                                          </p:val>
                                        </p:tav>
                                      </p:tavLst>
                                    </p:anim>
                                    <p:anim calcmode="lin" valueType="num">
                                      <p:cBhvr>
                                        <p:cTn id="141" dur="1000" fill="hold"/>
                                        <p:tgtEl>
                                          <p:spTgt spid="141334"/>
                                        </p:tgtEl>
                                        <p:attrNameLst>
                                          <p:attrName>ppt_h</p:attrName>
                                        </p:attrNameLst>
                                      </p:cBhvr>
                                      <p:tavLst>
                                        <p:tav tm="0">
                                          <p:val>
                                            <p:strVal val="#ppt_h"/>
                                          </p:val>
                                        </p:tav>
                                        <p:tav tm="100000">
                                          <p:val>
                                            <p:strVal val="#ppt_h"/>
                                          </p:val>
                                        </p:tav>
                                      </p:tavLst>
                                    </p:anim>
                                    <p:anim calcmode="lin" valueType="num">
                                      <p:cBhvr>
                                        <p:cTn id="142" dur="500" decel="50000" fill="hold">
                                          <p:stCondLst>
                                            <p:cond delay="0"/>
                                          </p:stCondLst>
                                        </p:cTn>
                                        <p:tgtEl>
                                          <p:spTgt spid="141334"/>
                                        </p:tgtEl>
                                        <p:attrNameLst>
                                          <p:attrName>ppt_x</p:attrName>
                                        </p:attrNameLst>
                                      </p:cBhvr>
                                      <p:tavLst>
                                        <p:tav tm="0">
                                          <p:val>
                                            <p:strVal val="#ppt_x+.4"/>
                                          </p:val>
                                        </p:tav>
                                        <p:tav tm="100000">
                                          <p:val>
                                            <p:strVal val="#ppt_x"/>
                                          </p:val>
                                        </p:tav>
                                      </p:tavLst>
                                    </p:anim>
                                    <p:anim calcmode="lin" valueType="num">
                                      <p:cBhvr>
                                        <p:cTn id="143" dur="500" decel="50000" fill="hold">
                                          <p:stCondLst>
                                            <p:cond delay="0"/>
                                          </p:stCondLst>
                                        </p:cTn>
                                        <p:tgtEl>
                                          <p:spTgt spid="141334"/>
                                        </p:tgtEl>
                                        <p:attrNameLst>
                                          <p:attrName>ppt_y</p:attrName>
                                        </p:attrNameLst>
                                      </p:cBhvr>
                                      <p:tavLst>
                                        <p:tav tm="0">
                                          <p:val>
                                            <p:strVal val="#ppt_y-.2"/>
                                          </p:val>
                                        </p:tav>
                                        <p:tav tm="100000">
                                          <p:val>
                                            <p:strVal val="#ppt_y+.1"/>
                                          </p:val>
                                        </p:tav>
                                      </p:tavLst>
                                    </p:anim>
                                    <p:anim calcmode="lin" valueType="num">
                                      <p:cBhvr>
                                        <p:cTn id="144" dur="500" accel="50000" fill="hold">
                                          <p:stCondLst>
                                            <p:cond delay="500"/>
                                          </p:stCondLst>
                                        </p:cTn>
                                        <p:tgtEl>
                                          <p:spTgt spid="141334"/>
                                        </p:tgtEl>
                                        <p:attrNameLst>
                                          <p:attrName>ppt_y</p:attrName>
                                        </p:attrNameLst>
                                      </p:cBhvr>
                                      <p:tavLst>
                                        <p:tav tm="0">
                                          <p:val>
                                            <p:strVal val="#ppt_y+.1"/>
                                          </p:val>
                                        </p:tav>
                                        <p:tav tm="100000">
                                          <p:val>
                                            <p:strVal val="#ppt_y"/>
                                          </p:val>
                                        </p:tav>
                                      </p:tavLst>
                                    </p:anim>
                                    <p:animEffect transition="in" filter="fade">
                                      <p:cBhvr>
                                        <p:cTn id="145" dur="1000" decel="50000">
                                          <p:stCondLst>
                                            <p:cond delay="0"/>
                                          </p:stCondLst>
                                        </p:cTn>
                                        <p:tgtEl>
                                          <p:spTgt spid="141334"/>
                                        </p:tgtEl>
                                      </p:cBhvr>
                                    </p:animEffect>
                                  </p:childTnLst>
                                </p:cTn>
                              </p:par>
                            </p:childTnLst>
                          </p:cTn>
                        </p:par>
                        <p:par>
                          <p:cTn id="146" fill="hold" nodeType="afterGroup">
                            <p:stCondLst>
                              <p:cond delay="1000"/>
                            </p:stCondLst>
                            <p:childTnLst>
                              <p:par>
                                <p:cTn id="147" presetID="25" presetClass="entr" presetSubtype="0" fill="hold" grpId="0" nodeType="afterEffect">
                                  <p:stCondLst>
                                    <p:cond delay="0"/>
                                  </p:stCondLst>
                                  <p:childTnLst>
                                    <p:set>
                                      <p:cBhvr>
                                        <p:cTn id="148" dur="1" fill="hold">
                                          <p:stCondLst>
                                            <p:cond delay="0"/>
                                          </p:stCondLst>
                                        </p:cTn>
                                        <p:tgtEl>
                                          <p:spTgt spid="141336"/>
                                        </p:tgtEl>
                                        <p:attrNameLst>
                                          <p:attrName>style.visibility</p:attrName>
                                        </p:attrNameLst>
                                      </p:cBhvr>
                                      <p:to>
                                        <p:strVal val="visible"/>
                                      </p:to>
                                    </p:set>
                                    <p:anim calcmode="lin" valueType="num">
                                      <p:cBhvr>
                                        <p:cTn id="149" dur="500" decel="50000" fill="hold">
                                          <p:stCondLst>
                                            <p:cond delay="0"/>
                                          </p:stCondLst>
                                        </p:cTn>
                                        <p:tgtEl>
                                          <p:spTgt spid="141336"/>
                                        </p:tgtEl>
                                        <p:attrNameLst>
                                          <p:attrName>style.rotation</p:attrName>
                                        </p:attrNameLst>
                                      </p:cBhvr>
                                      <p:tavLst>
                                        <p:tav tm="0">
                                          <p:val>
                                            <p:fltVal val="-90"/>
                                          </p:val>
                                        </p:tav>
                                        <p:tav tm="100000">
                                          <p:val>
                                            <p:fltVal val="0"/>
                                          </p:val>
                                        </p:tav>
                                      </p:tavLst>
                                    </p:anim>
                                    <p:anim calcmode="lin" valueType="num">
                                      <p:cBhvr>
                                        <p:cTn id="150" dur="500" decel="50000" fill="hold">
                                          <p:stCondLst>
                                            <p:cond delay="0"/>
                                          </p:stCondLst>
                                        </p:cTn>
                                        <p:tgtEl>
                                          <p:spTgt spid="141336"/>
                                        </p:tgtEl>
                                        <p:attrNameLst>
                                          <p:attrName>ppt_w</p:attrName>
                                        </p:attrNameLst>
                                      </p:cBhvr>
                                      <p:tavLst>
                                        <p:tav tm="0">
                                          <p:val>
                                            <p:strVal val="#ppt_w"/>
                                          </p:val>
                                        </p:tav>
                                        <p:tav tm="100000">
                                          <p:val>
                                            <p:strVal val="#ppt_w*.05"/>
                                          </p:val>
                                        </p:tav>
                                      </p:tavLst>
                                    </p:anim>
                                    <p:anim calcmode="lin" valueType="num">
                                      <p:cBhvr>
                                        <p:cTn id="151" dur="500" accel="50000" fill="hold">
                                          <p:stCondLst>
                                            <p:cond delay="500"/>
                                          </p:stCondLst>
                                        </p:cTn>
                                        <p:tgtEl>
                                          <p:spTgt spid="141336"/>
                                        </p:tgtEl>
                                        <p:attrNameLst>
                                          <p:attrName>ppt_w</p:attrName>
                                        </p:attrNameLst>
                                      </p:cBhvr>
                                      <p:tavLst>
                                        <p:tav tm="0">
                                          <p:val>
                                            <p:strVal val="#ppt_w*.05"/>
                                          </p:val>
                                        </p:tav>
                                        <p:tav tm="100000">
                                          <p:val>
                                            <p:strVal val="#ppt_w"/>
                                          </p:val>
                                        </p:tav>
                                      </p:tavLst>
                                    </p:anim>
                                    <p:anim calcmode="lin" valueType="num">
                                      <p:cBhvr>
                                        <p:cTn id="152" dur="1000" fill="hold"/>
                                        <p:tgtEl>
                                          <p:spTgt spid="141336"/>
                                        </p:tgtEl>
                                        <p:attrNameLst>
                                          <p:attrName>ppt_h</p:attrName>
                                        </p:attrNameLst>
                                      </p:cBhvr>
                                      <p:tavLst>
                                        <p:tav tm="0">
                                          <p:val>
                                            <p:strVal val="#ppt_h"/>
                                          </p:val>
                                        </p:tav>
                                        <p:tav tm="100000">
                                          <p:val>
                                            <p:strVal val="#ppt_h"/>
                                          </p:val>
                                        </p:tav>
                                      </p:tavLst>
                                    </p:anim>
                                    <p:anim calcmode="lin" valueType="num">
                                      <p:cBhvr>
                                        <p:cTn id="153" dur="500" decel="50000" fill="hold">
                                          <p:stCondLst>
                                            <p:cond delay="0"/>
                                          </p:stCondLst>
                                        </p:cTn>
                                        <p:tgtEl>
                                          <p:spTgt spid="141336"/>
                                        </p:tgtEl>
                                        <p:attrNameLst>
                                          <p:attrName>ppt_x</p:attrName>
                                        </p:attrNameLst>
                                      </p:cBhvr>
                                      <p:tavLst>
                                        <p:tav tm="0">
                                          <p:val>
                                            <p:strVal val="#ppt_x+.4"/>
                                          </p:val>
                                        </p:tav>
                                        <p:tav tm="100000">
                                          <p:val>
                                            <p:strVal val="#ppt_x"/>
                                          </p:val>
                                        </p:tav>
                                      </p:tavLst>
                                    </p:anim>
                                    <p:anim calcmode="lin" valueType="num">
                                      <p:cBhvr>
                                        <p:cTn id="154" dur="500" decel="50000" fill="hold">
                                          <p:stCondLst>
                                            <p:cond delay="0"/>
                                          </p:stCondLst>
                                        </p:cTn>
                                        <p:tgtEl>
                                          <p:spTgt spid="141336"/>
                                        </p:tgtEl>
                                        <p:attrNameLst>
                                          <p:attrName>ppt_y</p:attrName>
                                        </p:attrNameLst>
                                      </p:cBhvr>
                                      <p:tavLst>
                                        <p:tav tm="0">
                                          <p:val>
                                            <p:strVal val="#ppt_y-.2"/>
                                          </p:val>
                                        </p:tav>
                                        <p:tav tm="100000">
                                          <p:val>
                                            <p:strVal val="#ppt_y+.1"/>
                                          </p:val>
                                        </p:tav>
                                      </p:tavLst>
                                    </p:anim>
                                    <p:anim calcmode="lin" valueType="num">
                                      <p:cBhvr>
                                        <p:cTn id="155" dur="500" accel="50000" fill="hold">
                                          <p:stCondLst>
                                            <p:cond delay="500"/>
                                          </p:stCondLst>
                                        </p:cTn>
                                        <p:tgtEl>
                                          <p:spTgt spid="141336"/>
                                        </p:tgtEl>
                                        <p:attrNameLst>
                                          <p:attrName>ppt_y</p:attrName>
                                        </p:attrNameLst>
                                      </p:cBhvr>
                                      <p:tavLst>
                                        <p:tav tm="0">
                                          <p:val>
                                            <p:strVal val="#ppt_y+.1"/>
                                          </p:val>
                                        </p:tav>
                                        <p:tav tm="100000">
                                          <p:val>
                                            <p:strVal val="#ppt_y"/>
                                          </p:val>
                                        </p:tav>
                                      </p:tavLst>
                                    </p:anim>
                                    <p:animEffect transition="in" filter="fade">
                                      <p:cBhvr>
                                        <p:cTn id="156" dur="1000" decel="50000">
                                          <p:stCondLst>
                                            <p:cond delay="0"/>
                                          </p:stCondLst>
                                        </p:cTn>
                                        <p:tgtEl>
                                          <p:spTgt spid="1413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4" grpId="0"/>
      <p:bldP spid="141323" grpId="0"/>
      <p:bldP spid="141324" grpId="0"/>
      <p:bldP spid="141325" grpId="0"/>
      <p:bldP spid="141326" grpId="0"/>
      <p:bldP spid="141327" grpId="0"/>
      <p:bldP spid="141329" grpId="0"/>
      <p:bldP spid="141330" grpId="0"/>
      <p:bldP spid="141331" grpId="0"/>
      <p:bldP spid="141332" grpId="0"/>
      <p:bldP spid="141335" grpId="0"/>
      <p:bldP spid="14133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28848"/>
            <a:ext cx="7992888" cy="4007744"/>
          </a:xfrm>
          <a:prstGeom prst="rect">
            <a:avLst/>
          </a:prstGeom>
        </p:spPr>
        <p:txBody>
          <a:bodyPr>
            <a:noAutofit/>
          </a:bodyPr>
          <a:lstStyle/>
          <a:p>
            <a:pPr lvl="0" algn="just">
              <a:spcBef>
                <a:spcPts val="0"/>
              </a:spcBef>
              <a:spcAft>
                <a:spcPts val="1200"/>
              </a:spcAft>
              <a:buClr>
                <a:schemeClr val="tx1"/>
              </a:buClr>
              <a:buSzPct val="120000"/>
            </a:pPr>
            <a:r>
              <a:rPr lang="cs-CZ" sz="2000" dirty="0">
                <a:solidFill>
                  <a:srgbClr val="000000"/>
                </a:solidFill>
              </a:rPr>
              <a:t>Křivka LM představuje množinu bodů, které každé úrovní důchodu </a:t>
            </a:r>
            <a:r>
              <a:rPr lang="cs-CZ" sz="2000" dirty="0" smtClean="0">
                <a:solidFill>
                  <a:srgbClr val="000000"/>
                </a:solidFill>
              </a:rPr>
              <a:t>přiřazují </a:t>
            </a:r>
            <a:r>
              <a:rPr lang="cs-CZ" sz="2000" dirty="0">
                <a:solidFill>
                  <a:srgbClr val="000000"/>
                </a:solidFill>
              </a:rPr>
              <a:t>takovou úrokovou míru, která zabezpečí rovnováhu mezi </a:t>
            </a:r>
            <a:r>
              <a:rPr lang="cs-CZ" sz="2000" dirty="0" smtClean="0">
                <a:solidFill>
                  <a:srgbClr val="000000"/>
                </a:solidFill>
              </a:rPr>
              <a:t>nabídkou </a:t>
            </a:r>
            <a:r>
              <a:rPr lang="cs-CZ" sz="2000" dirty="0">
                <a:solidFill>
                  <a:srgbClr val="000000"/>
                </a:solidFill>
              </a:rPr>
              <a:t>peněz a poptávkou po penězích (L=M</a:t>
            </a:r>
            <a:r>
              <a:rPr lang="cs-CZ" sz="2000" dirty="0" smtClean="0">
                <a:solidFill>
                  <a:srgbClr val="000000"/>
                </a:solidFill>
              </a:rPr>
              <a:t>)</a:t>
            </a:r>
          </a:p>
          <a:p>
            <a:pPr lvl="0" algn="just">
              <a:spcBef>
                <a:spcPts val="0"/>
              </a:spcBef>
              <a:spcAft>
                <a:spcPts val="1200"/>
              </a:spcAft>
              <a:buClr>
                <a:schemeClr val="tx1"/>
              </a:buClr>
              <a:buSzPct val="120000"/>
            </a:pPr>
            <a:r>
              <a:rPr lang="cs-CZ" sz="2000" dirty="0">
                <a:solidFill>
                  <a:srgbClr val="000000"/>
                </a:solidFill>
              </a:rPr>
              <a:t>Nabídka peněz (M) je plně v kompetenci centrální banky a je tudíž exogenní </a:t>
            </a:r>
            <a:r>
              <a:rPr lang="cs-CZ" sz="2000" dirty="0" smtClean="0">
                <a:solidFill>
                  <a:srgbClr val="000000"/>
                </a:solidFill>
              </a:rPr>
              <a:t>proměnnou</a:t>
            </a:r>
          </a:p>
          <a:p>
            <a:pPr lvl="0" algn="just">
              <a:spcBef>
                <a:spcPts val="0"/>
              </a:spcBef>
              <a:spcAft>
                <a:spcPts val="1200"/>
              </a:spcAft>
              <a:buClr>
                <a:schemeClr val="tx1"/>
              </a:buClr>
              <a:buSzPct val="120000"/>
            </a:pPr>
            <a:r>
              <a:rPr lang="cs-CZ" sz="2000" dirty="0">
                <a:solidFill>
                  <a:srgbClr val="000000"/>
                </a:solidFill>
              </a:rPr>
              <a:t>Poptávka po penězích (L) je veličinou endogenní a v tomto modelu vychází z keynesovské teorie preference likvidity (motivy držby peněz: oběhu, opatrnostní a spekulativní</a:t>
            </a:r>
            <a:r>
              <a:rPr lang="cs-CZ" sz="2000" dirty="0" smtClean="0">
                <a:solidFill>
                  <a:srgbClr val="000000"/>
                </a:solidFill>
              </a:rPr>
              <a:t>)</a:t>
            </a:r>
          </a:p>
          <a:p>
            <a:pPr lvl="0" algn="just">
              <a:spcBef>
                <a:spcPts val="0"/>
              </a:spcBef>
              <a:spcAft>
                <a:spcPts val="1200"/>
              </a:spcAft>
              <a:buClr>
                <a:schemeClr val="tx1"/>
              </a:buClr>
              <a:buSzPct val="120000"/>
            </a:pPr>
            <a:r>
              <a:rPr lang="cs-CZ" sz="2000" dirty="0">
                <a:solidFill>
                  <a:srgbClr val="000000"/>
                </a:solidFill>
              </a:rPr>
              <a:t>Jak v případě </a:t>
            </a:r>
            <a:r>
              <a:rPr lang="cs-CZ" sz="2000" dirty="0" smtClean="0">
                <a:solidFill>
                  <a:srgbClr val="000000"/>
                </a:solidFill>
              </a:rPr>
              <a:t>nabídky peněz, </a:t>
            </a:r>
            <a:r>
              <a:rPr lang="cs-CZ" sz="2000" dirty="0">
                <a:solidFill>
                  <a:srgbClr val="000000"/>
                </a:solidFill>
              </a:rPr>
              <a:t>tak i poptávky </a:t>
            </a:r>
            <a:r>
              <a:rPr lang="cs-CZ" sz="2000" dirty="0" smtClean="0">
                <a:solidFill>
                  <a:srgbClr val="000000"/>
                </a:solidFill>
              </a:rPr>
              <a:t>po penězích pracujeme </a:t>
            </a:r>
            <a:r>
              <a:rPr lang="cs-CZ" sz="2000" dirty="0">
                <a:solidFill>
                  <a:srgbClr val="000000"/>
                </a:solidFill>
              </a:rPr>
              <a:t>s reálnými veličinami!!!!!!</a:t>
            </a:r>
          </a:p>
          <a:p>
            <a:pPr marL="0" lvl="0" indent="0" algn="just">
              <a:spcBef>
                <a:spcPts val="0"/>
              </a:spcBef>
              <a:spcAft>
                <a:spcPts val="1200"/>
              </a:spcAft>
              <a:buClr>
                <a:schemeClr val="tx1"/>
              </a:buClr>
              <a:buSzPct val="120000"/>
              <a:buNone/>
            </a:pPr>
            <a:endParaRPr lang="cs-CZ" sz="2000" dirty="0">
              <a:solidFill>
                <a:srgbClr val="000000"/>
              </a:solidFill>
            </a:endParaRPr>
          </a:p>
          <a:p>
            <a:pPr marL="0" lvl="0" indent="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632848" cy="507703"/>
          </a:xfrm>
        </p:spPr>
        <p:txBody>
          <a:bodyPr/>
          <a:lstStyle/>
          <a:p>
            <a:r>
              <a:rPr lang="cs-CZ" sz="2800" b="1" dirty="0" smtClean="0"/>
              <a:t>Východiska pro konstrukci křivky LM</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27</a:t>
            </a:fld>
            <a:endParaRPr lang="cs-CZ" dirty="0"/>
          </a:p>
        </p:txBody>
      </p:sp>
    </p:spTree>
    <p:extLst>
      <p:ext uri="{BB962C8B-B14F-4D97-AF65-F5344CB8AC3E}">
        <p14:creationId xmlns:p14="http://schemas.microsoft.com/office/powerpoint/2010/main" val="8201469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8352" y="908472"/>
            <a:ext cx="8280920" cy="3960440"/>
          </a:xfrm>
          <a:prstGeom prst="rect">
            <a:avLst/>
          </a:prstGeom>
        </p:spPr>
        <p:txBody>
          <a:bodyPr>
            <a:noAutofit/>
          </a:bodyPr>
          <a:lstStyle/>
          <a:p>
            <a:pPr lvl="0" algn="just">
              <a:spcBef>
                <a:spcPts val="0"/>
              </a:spcBef>
              <a:spcAft>
                <a:spcPts val="600"/>
              </a:spcAft>
              <a:buClr>
                <a:schemeClr val="tx1"/>
              </a:buClr>
              <a:buSzPct val="120000"/>
            </a:pPr>
            <a:r>
              <a:rPr lang="cs-CZ" sz="2000" dirty="0">
                <a:solidFill>
                  <a:srgbClr val="000000"/>
                </a:solidFill>
              </a:rPr>
              <a:t>Poptávka po penězích je poptávkou po reálných peněžních zůstatcích (L), tzn. že musíme vydělit nominální poptávku po penězích cenovou </a:t>
            </a:r>
            <a:r>
              <a:rPr lang="cs-CZ" sz="2000" dirty="0" smtClean="0">
                <a:solidFill>
                  <a:srgbClr val="000000"/>
                </a:solidFill>
              </a:rPr>
              <a:t>úrovní</a:t>
            </a:r>
          </a:p>
          <a:p>
            <a:pPr lvl="0" algn="just">
              <a:spcBef>
                <a:spcPts val="0"/>
              </a:spcBef>
              <a:spcAft>
                <a:spcPts val="600"/>
              </a:spcAft>
              <a:buClr>
                <a:schemeClr val="tx1"/>
              </a:buClr>
              <a:buSzPct val="120000"/>
            </a:pPr>
            <a:r>
              <a:rPr lang="cs-CZ" sz="2000" dirty="0" smtClean="0">
                <a:solidFill>
                  <a:srgbClr val="000000"/>
                </a:solidFill>
              </a:rPr>
              <a:t>Poptávka </a:t>
            </a:r>
            <a:r>
              <a:rPr lang="cs-CZ" sz="2000" dirty="0">
                <a:solidFill>
                  <a:srgbClr val="000000"/>
                </a:solidFill>
              </a:rPr>
              <a:t>po reálných peněžních zůstatcích (dále jen poptávka po penězích) závisí na výši reálného důchodu a úrokové </a:t>
            </a:r>
            <a:r>
              <a:rPr lang="cs-CZ" sz="2000" dirty="0" smtClean="0">
                <a:solidFill>
                  <a:srgbClr val="000000"/>
                </a:solidFill>
              </a:rPr>
              <a:t>míře</a:t>
            </a:r>
            <a:endParaRPr lang="cs-CZ" sz="2000" dirty="0">
              <a:solidFill>
                <a:srgbClr val="000000"/>
              </a:solidFill>
            </a:endParaRPr>
          </a:p>
          <a:p>
            <a:pPr lvl="0" algn="just">
              <a:spcBef>
                <a:spcPts val="0"/>
              </a:spcBef>
              <a:spcAft>
                <a:spcPts val="600"/>
              </a:spcAft>
              <a:buClr>
                <a:schemeClr val="tx1"/>
              </a:buClr>
              <a:buSzPct val="120000"/>
            </a:pPr>
            <a:r>
              <a:rPr lang="cs-CZ" sz="2000" dirty="0">
                <a:solidFill>
                  <a:srgbClr val="000000"/>
                </a:solidFill>
              </a:rPr>
              <a:t>Poptávku po penězích můžeme zapsat rovnicí ve tvaru:</a:t>
            </a:r>
            <a:endParaRPr lang="cs-CZ" sz="2000" dirty="0" smtClean="0">
              <a:solidFill>
                <a:srgbClr val="000000"/>
              </a:solidFill>
            </a:endParaRPr>
          </a:p>
          <a:p>
            <a:pPr marL="0" lvl="0" indent="0" algn="ctr">
              <a:spcBef>
                <a:spcPts val="0"/>
              </a:spcBef>
              <a:spcAft>
                <a:spcPts val="600"/>
              </a:spcAft>
              <a:buClr>
                <a:schemeClr val="tx1"/>
              </a:buClr>
              <a:buSzPct val="120000"/>
              <a:buNone/>
            </a:pPr>
            <a:r>
              <a:rPr lang="cs-CZ" sz="2000" b="1" dirty="0" smtClean="0">
                <a:latin typeface="Times New Roman" panose="02020603050405020304" pitchFamily="18" charset="0"/>
                <a:ea typeface="Times New Roman" panose="02020603050405020304" pitchFamily="18" charset="0"/>
              </a:rPr>
              <a:t>L </a:t>
            </a:r>
            <a:r>
              <a:rPr lang="cs-CZ" sz="2000" b="1" dirty="0">
                <a:latin typeface="Times New Roman" panose="02020603050405020304" pitchFamily="18" charset="0"/>
                <a:ea typeface="Times New Roman" panose="02020603050405020304" pitchFamily="18" charset="0"/>
              </a:rPr>
              <a:t>= </a:t>
            </a:r>
            <a:r>
              <a:rPr lang="cs-CZ" sz="2000" b="1" dirty="0" smtClean="0">
                <a:latin typeface="Times New Roman" panose="02020603050405020304" pitchFamily="18" charset="0"/>
                <a:ea typeface="Times New Roman" panose="02020603050405020304" pitchFamily="18" charset="0"/>
              </a:rPr>
              <a:t>k*Y  </a:t>
            </a:r>
            <a:r>
              <a:rPr lang="cs-CZ" sz="2000" b="1" dirty="0">
                <a:latin typeface="Times New Roman" panose="02020603050405020304" pitchFamily="18" charset="0"/>
                <a:ea typeface="Times New Roman" panose="02020603050405020304" pitchFamily="18" charset="0"/>
              </a:rPr>
              <a:t>- </a:t>
            </a:r>
            <a:r>
              <a:rPr lang="cs-CZ" sz="2000" b="1" dirty="0" smtClean="0">
                <a:latin typeface="Times New Roman" panose="02020603050405020304" pitchFamily="18" charset="0"/>
                <a:ea typeface="Times New Roman" panose="02020603050405020304" pitchFamily="18" charset="0"/>
              </a:rPr>
              <a:t>h*i</a:t>
            </a:r>
          </a:p>
          <a:p>
            <a:pPr marL="355600" indent="0" algn="just">
              <a:spcBef>
                <a:spcPts val="0"/>
              </a:spcBef>
              <a:spcAft>
                <a:spcPts val="600"/>
              </a:spcAft>
              <a:buClr>
                <a:schemeClr val="tx1"/>
              </a:buClr>
              <a:buSzPct val="120000"/>
              <a:buNone/>
            </a:pPr>
            <a:r>
              <a:rPr lang="cs-CZ" sz="2000" dirty="0" smtClean="0">
                <a:solidFill>
                  <a:srgbClr val="000000"/>
                </a:solidFill>
              </a:rPr>
              <a:t>Kde:</a:t>
            </a:r>
            <a:endParaRPr lang="cs-CZ" sz="2000" dirty="0">
              <a:solidFill>
                <a:srgbClr val="000000"/>
              </a:solidFill>
            </a:endParaRPr>
          </a:p>
          <a:p>
            <a:pPr marL="896938" lvl="0" indent="-355600" algn="just">
              <a:spcBef>
                <a:spcPts val="0"/>
              </a:spcBef>
              <a:spcAft>
                <a:spcPts val="600"/>
              </a:spcAft>
              <a:buClr>
                <a:schemeClr val="tx1"/>
              </a:buClr>
              <a:buSzPct val="120000"/>
              <a:buFont typeface="Wingdings" panose="05000000000000000000" pitchFamily="2" charset="2"/>
              <a:buChar char="Ø"/>
            </a:pPr>
            <a:r>
              <a:rPr lang="cs-CZ" sz="2000" dirty="0" smtClean="0">
                <a:solidFill>
                  <a:srgbClr val="000000"/>
                </a:solidFill>
              </a:rPr>
              <a:t> </a:t>
            </a:r>
            <a:r>
              <a:rPr lang="cs-CZ" sz="2000" b="1" dirty="0"/>
              <a:t>k</a:t>
            </a:r>
            <a:r>
              <a:rPr lang="cs-CZ" sz="2000" dirty="0">
                <a:solidFill>
                  <a:srgbClr val="000000"/>
                </a:solidFill>
              </a:rPr>
              <a:t> – citlivost poptávky po reálných peněžních zůstatcích na důchod:   </a:t>
            </a:r>
            <a:r>
              <a:rPr lang="el-GR" sz="2000" dirty="0">
                <a:solidFill>
                  <a:srgbClr val="000000"/>
                </a:solidFill>
              </a:rPr>
              <a:t>Δ</a:t>
            </a:r>
            <a:r>
              <a:rPr lang="cs-CZ" sz="2000" dirty="0">
                <a:solidFill>
                  <a:srgbClr val="000000"/>
                </a:solidFill>
              </a:rPr>
              <a:t>L/</a:t>
            </a:r>
            <a:r>
              <a:rPr lang="el-GR" sz="2000" dirty="0">
                <a:solidFill>
                  <a:srgbClr val="000000"/>
                </a:solidFill>
              </a:rPr>
              <a:t>Δ</a:t>
            </a:r>
            <a:r>
              <a:rPr lang="cs-CZ" sz="2000" dirty="0">
                <a:solidFill>
                  <a:srgbClr val="000000"/>
                </a:solidFill>
              </a:rPr>
              <a:t>Y</a:t>
            </a:r>
          </a:p>
          <a:p>
            <a:pPr marL="896938" lvl="0" indent="-355600" algn="just">
              <a:spcBef>
                <a:spcPts val="0"/>
              </a:spcBef>
              <a:spcAft>
                <a:spcPts val="600"/>
              </a:spcAft>
              <a:buClr>
                <a:schemeClr val="tx1"/>
              </a:buClr>
              <a:buSzPct val="120000"/>
              <a:buFont typeface="Wingdings" panose="05000000000000000000" pitchFamily="2" charset="2"/>
              <a:buChar char="Ø"/>
            </a:pPr>
            <a:r>
              <a:rPr lang="cs-CZ" sz="2000" b="1" dirty="0"/>
              <a:t>h</a:t>
            </a:r>
            <a:r>
              <a:rPr lang="cs-CZ" sz="2000" dirty="0">
                <a:solidFill>
                  <a:srgbClr val="000000"/>
                </a:solidFill>
              </a:rPr>
              <a:t> - citlivost poptávky po reálných peněžních zůstatcích na úrokovou míru: </a:t>
            </a:r>
            <a:r>
              <a:rPr lang="el-GR" sz="2000" dirty="0">
                <a:solidFill>
                  <a:srgbClr val="000000"/>
                </a:solidFill>
              </a:rPr>
              <a:t>Δ</a:t>
            </a:r>
            <a:r>
              <a:rPr lang="cs-CZ" sz="2000" dirty="0">
                <a:solidFill>
                  <a:srgbClr val="000000"/>
                </a:solidFill>
              </a:rPr>
              <a:t>L/</a:t>
            </a:r>
            <a:r>
              <a:rPr lang="el-GR" sz="2000" dirty="0">
                <a:solidFill>
                  <a:srgbClr val="000000"/>
                </a:solidFill>
              </a:rPr>
              <a:t>Δ</a:t>
            </a:r>
            <a:r>
              <a:rPr lang="cs-CZ" sz="2000" dirty="0">
                <a:solidFill>
                  <a:srgbClr val="000000"/>
                </a:solidFill>
              </a:rPr>
              <a:t>i</a:t>
            </a:r>
          </a:p>
          <a:p>
            <a:pPr marL="0" lvl="0" indent="0" algn="just">
              <a:spcBef>
                <a:spcPts val="0"/>
              </a:spcBef>
              <a:spcAft>
                <a:spcPts val="600"/>
              </a:spcAft>
              <a:buClr>
                <a:schemeClr val="tx1"/>
              </a:buClr>
              <a:buSzPct val="120000"/>
              <a:buNone/>
            </a:pPr>
            <a:endParaRPr lang="cs-CZ" sz="2000" dirty="0">
              <a:solidFill>
                <a:srgbClr val="000000"/>
              </a:solidFill>
            </a:endParaRPr>
          </a:p>
          <a:p>
            <a:pPr lvl="0" algn="just">
              <a:buClr>
                <a:schemeClr val="tx1"/>
              </a:buClr>
              <a:buSzPct val="120000"/>
            </a:pPr>
            <a:endParaRPr lang="cs-CZ" sz="2400" dirty="0">
              <a:solidFill>
                <a:srgbClr val="000000"/>
              </a:solidFill>
            </a:endParaRPr>
          </a:p>
        </p:txBody>
      </p:sp>
      <p:sp>
        <p:nvSpPr>
          <p:cNvPr id="6" name="Nadpis 5"/>
          <p:cNvSpPr>
            <a:spLocks noGrp="1"/>
          </p:cNvSpPr>
          <p:nvPr>
            <p:ph type="title"/>
          </p:nvPr>
        </p:nvSpPr>
        <p:spPr>
          <a:xfrm>
            <a:off x="179512" y="195486"/>
            <a:ext cx="7776864" cy="507703"/>
          </a:xfrm>
        </p:spPr>
        <p:txBody>
          <a:bodyPr/>
          <a:lstStyle/>
          <a:p>
            <a:r>
              <a:rPr lang="cs-CZ" sz="2800" b="1" dirty="0" smtClean="0"/>
              <a:t>Poptávka po penězích</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5065117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1500" y="771550"/>
            <a:ext cx="8280920" cy="4234284"/>
          </a:xfrm>
          <a:prstGeom prst="rect">
            <a:avLst/>
          </a:prstGeom>
        </p:spPr>
        <p:txBody>
          <a:bodyPr>
            <a:noAutofit/>
          </a:bodyPr>
          <a:lstStyle/>
          <a:p>
            <a:pPr lvl="0" algn="just">
              <a:spcBef>
                <a:spcPts val="0"/>
              </a:spcBef>
              <a:buClr>
                <a:schemeClr val="tx1"/>
              </a:buClr>
              <a:buSzPct val="120000"/>
            </a:pPr>
            <a:r>
              <a:rPr lang="cs-CZ" sz="2000" dirty="0" smtClean="0">
                <a:solidFill>
                  <a:srgbClr val="000000"/>
                </a:solidFill>
              </a:rPr>
              <a:t>Modely poptávky po penězích dělíme na 2 skupiny:</a:t>
            </a:r>
          </a:p>
          <a:p>
            <a:pPr marL="896938" indent="-355600" algn="just">
              <a:spcBef>
                <a:spcPts val="0"/>
              </a:spcBef>
              <a:spcAft>
                <a:spcPts val="600"/>
              </a:spcAft>
              <a:buClr>
                <a:schemeClr val="tx1"/>
              </a:buClr>
              <a:buSzPct val="120000"/>
              <a:buFont typeface="Wingdings" panose="05000000000000000000" pitchFamily="2" charset="2"/>
              <a:buChar char="Ø"/>
            </a:pPr>
            <a:r>
              <a:rPr lang="cs-CZ" sz="2000" b="1" i="1" u="sng" dirty="0"/>
              <a:t>transakční </a:t>
            </a:r>
            <a:r>
              <a:rPr lang="cs-CZ" sz="2000" b="1" i="1" u="sng" dirty="0" smtClean="0"/>
              <a:t>modely </a:t>
            </a:r>
          </a:p>
          <a:p>
            <a:pPr marL="1252538" indent="-355600" algn="just">
              <a:spcBef>
                <a:spcPts val="0"/>
              </a:spcBef>
              <a:spcAft>
                <a:spcPts val="600"/>
              </a:spcAft>
              <a:buClr>
                <a:schemeClr val="tx1"/>
              </a:buClr>
              <a:buSzPct val="120000"/>
              <a:buFont typeface="Wingdings" panose="05000000000000000000" pitchFamily="2" charset="2"/>
              <a:buChar char="v"/>
            </a:pPr>
            <a:r>
              <a:rPr lang="cs-CZ" sz="2000" dirty="0">
                <a:solidFill>
                  <a:srgbClr val="000000"/>
                </a:solidFill>
              </a:rPr>
              <a:t>Zdůrazňují funkce peněz jako zprostředkovatele směny. Tyto modely nepředpokládají, že peníze jsou drženy pro peníze samé, ale jediným důvodem jejich držby je schopnost peněz zprostředkovávat </a:t>
            </a:r>
            <a:r>
              <a:rPr lang="cs-CZ" sz="2000" dirty="0" smtClean="0">
                <a:solidFill>
                  <a:srgbClr val="000000"/>
                </a:solidFill>
              </a:rPr>
              <a:t>transakce</a:t>
            </a:r>
            <a:endParaRPr lang="cs-CZ" sz="2000" dirty="0">
              <a:solidFill>
                <a:srgbClr val="000000"/>
              </a:solidFill>
            </a:endParaRPr>
          </a:p>
          <a:p>
            <a:pPr marL="1252538" indent="-355600" algn="just">
              <a:spcBef>
                <a:spcPts val="0"/>
              </a:spcBef>
              <a:spcAft>
                <a:spcPts val="600"/>
              </a:spcAft>
              <a:buClr>
                <a:schemeClr val="tx1"/>
              </a:buClr>
              <a:buSzPct val="120000"/>
              <a:buFont typeface="Wingdings" panose="05000000000000000000" pitchFamily="2" charset="2"/>
              <a:buChar char="v"/>
            </a:pPr>
            <a:r>
              <a:rPr lang="cs-CZ" sz="2000" dirty="0">
                <a:solidFill>
                  <a:srgbClr val="000000"/>
                </a:solidFill>
              </a:rPr>
              <a:t>kvantitativní </a:t>
            </a:r>
            <a:r>
              <a:rPr lang="cs-CZ" sz="2000" dirty="0" smtClean="0">
                <a:solidFill>
                  <a:srgbClr val="000000"/>
                </a:solidFill>
              </a:rPr>
              <a:t>teorie </a:t>
            </a:r>
            <a:r>
              <a:rPr lang="cs-CZ" sz="2000" dirty="0">
                <a:solidFill>
                  <a:srgbClr val="000000"/>
                </a:solidFill>
              </a:rPr>
              <a:t>peněz a </a:t>
            </a:r>
            <a:r>
              <a:rPr lang="cs-CZ" sz="2000" dirty="0" err="1">
                <a:solidFill>
                  <a:srgbClr val="000000"/>
                </a:solidFill>
              </a:rPr>
              <a:t>Baumolův-Tobinův</a:t>
            </a:r>
            <a:r>
              <a:rPr lang="cs-CZ" sz="2000" dirty="0">
                <a:solidFill>
                  <a:srgbClr val="000000"/>
                </a:solidFill>
              </a:rPr>
              <a:t> model</a:t>
            </a:r>
          </a:p>
          <a:p>
            <a:pPr marL="896938" indent="-355600" algn="just">
              <a:spcBef>
                <a:spcPts val="0"/>
              </a:spcBef>
              <a:spcAft>
                <a:spcPts val="600"/>
              </a:spcAft>
              <a:buClr>
                <a:schemeClr val="tx1"/>
              </a:buClr>
              <a:buSzPct val="120000"/>
              <a:buFont typeface="Wingdings" panose="05000000000000000000" pitchFamily="2" charset="2"/>
              <a:buChar char="Ø"/>
            </a:pPr>
            <a:r>
              <a:rPr lang="cs-CZ" sz="2000" b="1" i="1" u="sng" dirty="0"/>
              <a:t>portfoliové </a:t>
            </a:r>
            <a:r>
              <a:rPr lang="cs-CZ" sz="2000" b="1" i="1" u="sng" dirty="0" smtClean="0"/>
              <a:t>modely</a:t>
            </a:r>
          </a:p>
          <a:p>
            <a:pPr marL="1252538" indent="-355600" algn="just">
              <a:spcBef>
                <a:spcPts val="0"/>
              </a:spcBef>
              <a:buClr>
                <a:schemeClr val="tx1"/>
              </a:buClr>
              <a:buSzPct val="120000"/>
              <a:buFont typeface="Wingdings" panose="05000000000000000000" pitchFamily="2" charset="2"/>
              <a:buChar char="v"/>
            </a:pPr>
            <a:r>
              <a:rPr lang="cs-CZ" sz="2000" dirty="0">
                <a:solidFill>
                  <a:srgbClr val="000000"/>
                </a:solidFill>
              </a:rPr>
              <a:t>Tyto teoretické přístupy nahlíží na peníze jako na uchovatele hodnoty. Pro ekonomické subjekty jsou peníze jedním z aktiv, ve kterém mohou držet své </a:t>
            </a:r>
            <a:r>
              <a:rPr lang="cs-CZ" sz="2000" dirty="0" smtClean="0">
                <a:solidFill>
                  <a:srgbClr val="000000"/>
                </a:solidFill>
              </a:rPr>
              <a:t>bohatství</a:t>
            </a:r>
            <a:endParaRPr lang="cs-CZ" sz="2000" dirty="0">
              <a:solidFill>
                <a:srgbClr val="000000"/>
              </a:solidFill>
            </a:endParaRPr>
          </a:p>
          <a:p>
            <a:pPr marL="1252538" indent="-355600" algn="just">
              <a:spcBef>
                <a:spcPts val="0"/>
              </a:spcBef>
              <a:spcAft>
                <a:spcPts val="600"/>
              </a:spcAft>
              <a:buClr>
                <a:schemeClr val="tx1"/>
              </a:buClr>
              <a:buSzPct val="120000"/>
              <a:buFont typeface="Wingdings" panose="05000000000000000000" pitchFamily="2" charset="2"/>
              <a:buChar char="v"/>
            </a:pPr>
            <a:r>
              <a:rPr lang="cs-CZ" sz="2000" dirty="0" err="1" smtClean="0">
                <a:solidFill>
                  <a:srgbClr val="000000"/>
                </a:solidFill>
              </a:rPr>
              <a:t>Friedmanova</a:t>
            </a:r>
            <a:r>
              <a:rPr lang="cs-CZ" sz="2000" dirty="0" smtClean="0">
                <a:solidFill>
                  <a:srgbClr val="000000"/>
                </a:solidFill>
              </a:rPr>
              <a:t> teorie </a:t>
            </a:r>
            <a:r>
              <a:rPr lang="cs-CZ" sz="2000" dirty="0">
                <a:solidFill>
                  <a:srgbClr val="000000"/>
                </a:solidFill>
              </a:rPr>
              <a:t>poptávky po penězích a </a:t>
            </a:r>
            <a:r>
              <a:rPr lang="cs-CZ" sz="2000" dirty="0" err="1">
                <a:solidFill>
                  <a:srgbClr val="000000"/>
                </a:solidFill>
              </a:rPr>
              <a:t>Tobinův</a:t>
            </a:r>
            <a:r>
              <a:rPr lang="cs-CZ" sz="2000" dirty="0">
                <a:solidFill>
                  <a:srgbClr val="000000"/>
                </a:solidFill>
              </a:rPr>
              <a:t> model</a:t>
            </a:r>
          </a:p>
        </p:txBody>
      </p:sp>
      <p:sp>
        <p:nvSpPr>
          <p:cNvPr id="6" name="Nadpis 5"/>
          <p:cNvSpPr>
            <a:spLocks noGrp="1"/>
          </p:cNvSpPr>
          <p:nvPr>
            <p:ph type="title"/>
          </p:nvPr>
        </p:nvSpPr>
        <p:spPr>
          <a:xfrm>
            <a:off x="179512" y="195486"/>
            <a:ext cx="7776864" cy="507703"/>
          </a:xfrm>
        </p:spPr>
        <p:txBody>
          <a:bodyPr/>
          <a:lstStyle/>
          <a:p>
            <a:r>
              <a:rPr lang="cs-CZ" sz="2800" b="1" dirty="0" smtClean="0"/>
              <a:t>Modely poptávky po penězích</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8431141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1203598"/>
            <a:ext cx="8280920" cy="3888432"/>
          </a:xfrm>
          <a:prstGeom prst="rect">
            <a:avLst/>
          </a:prstGeom>
        </p:spPr>
        <p:txBody>
          <a:bodyPr>
            <a:noAutofit/>
          </a:bodyPr>
          <a:lstStyle/>
          <a:p>
            <a:pPr marL="457200" indent="-457200">
              <a:spcBef>
                <a:spcPts val="0"/>
              </a:spcBef>
              <a:spcAft>
                <a:spcPts val="1200"/>
              </a:spcAft>
              <a:buFont typeface="+mj-lt"/>
              <a:buAutoNum type="arabicPeriod"/>
            </a:pPr>
            <a:r>
              <a:rPr lang="cs-CZ" sz="2400" dirty="0" smtClean="0">
                <a:solidFill>
                  <a:srgbClr val="000000"/>
                </a:solidFill>
              </a:rPr>
              <a:t>Předpoklady a význam modelu IS-LM</a:t>
            </a:r>
            <a:endParaRPr lang="cs-CZ" sz="2400" dirty="0">
              <a:solidFill>
                <a:srgbClr val="000000"/>
              </a:solidFill>
            </a:endParaRPr>
          </a:p>
          <a:p>
            <a:pPr marL="457200" lvl="0" indent="-457200">
              <a:spcBef>
                <a:spcPts val="0"/>
              </a:spcBef>
              <a:spcAft>
                <a:spcPts val="1200"/>
              </a:spcAft>
              <a:buFont typeface="+mj-lt"/>
              <a:buAutoNum type="arabicPeriod"/>
            </a:pPr>
            <a:r>
              <a:rPr lang="cs-CZ" sz="2400" dirty="0" smtClean="0">
                <a:solidFill>
                  <a:srgbClr val="000000"/>
                </a:solidFill>
              </a:rPr>
              <a:t>Investiční funkce</a:t>
            </a:r>
          </a:p>
          <a:p>
            <a:pPr marL="457200" lvl="0" indent="-457200">
              <a:spcBef>
                <a:spcPts val="0"/>
              </a:spcBef>
              <a:spcAft>
                <a:spcPts val="1200"/>
              </a:spcAft>
              <a:buFont typeface="+mj-lt"/>
              <a:buAutoNum type="arabicPeriod"/>
            </a:pPr>
            <a:r>
              <a:rPr lang="cs-CZ" sz="2400" dirty="0" smtClean="0">
                <a:solidFill>
                  <a:srgbClr val="000000"/>
                </a:solidFill>
              </a:rPr>
              <a:t>Struktura modelu IS-LM</a:t>
            </a:r>
          </a:p>
          <a:p>
            <a:pPr marL="457200" lvl="0" indent="-457200">
              <a:spcBef>
                <a:spcPts val="0"/>
              </a:spcBef>
              <a:spcAft>
                <a:spcPts val="1200"/>
              </a:spcAft>
              <a:buFont typeface="+mj-lt"/>
              <a:buAutoNum type="arabicPeriod"/>
            </a:pPr>
            <a:r>
              <a:rPr lang="cs-CZ" sz="2400" dirty="0" smtClean="0">
                <a:solidFill>
                  <a:srgbClr val="000000"/>
                </a:solidFill>
              </a:rPr>
              <a:t>Křivka IS (konstrukce, rovnice)</a:t>
            </a:r>
          </a:p>
          <a:p>
            <a:pPr marL="457200" lvl="0" indent="-457200">
              <a:spcBef>
                <a:spcPts val="0"/>
              </a:spcBef>
              <a:spcAft>
                <a:spcPts val="1200"/>
              </a:spcAft>
              <a:buFont typeface="+mj-lt"/>
              <a:buAutoNum type="arabicPeriod"/>
            </a:pPr>
            <a:r>
              <a:rPr lang="cs-CZ" sz="2400" dirty="0" smtClean="0">
                <a:solidFill>
                  <a:srgbClr val="000000"/>
                </a:solidFill>
              </a:rPr>
              <a:t>Křivka LM (poptávka po penězích, konstrukce, rovnice)</a:t>
            </a:r>
          </a:p>
          <a:p>
            <a:pPr marL="457200" lvl="0" indent="-457200">
              <a:spcBef>
                <a:spcPts val="0"/>
              </a:spcBef>
              <a:spcAft>
                <a:spcPts val="1200"/>
              </a:spcAft>
              <a:buFont typeface="+mj-lt"/>
              <a:buAutoNum type="arabicPeriod"/>
            </a:pPr>
            <a:r>
              <a:rPr lang="cs-CZ" sz="2400" dirty="0" smtClean="0">
                <a:solidFill>
                  <a:srgbClr val="000000"/>
                </a:solidFill>
              </a:rPr>
              <a:t>Rovnovážný produkt a rovnovážná úroková míra v modelu IS-LM</a:t>
            </a:r>
          </a:p>
        </p:txBody>
      </p:sp>
      <p:sp>
        <p:nvSpPr>
          <p:cNvPr id="6" name="Nadpis 5"/>
          <p:cNvSpPr>
            <a:spLocks noGrp="1"/>
          </p:cNvSpPr>
          <p:nvPr>
            <p:ph type="title"/>
          </p:nvPr>
        </p:nvSpPr>
        <p:spPr>
          <a:xfrm>
            <a:off x="179512" y="195486"/>
            <a:ext cx="3888432" cy="507703"/>
          </a:xfrm>
        </p:spPr>
        <p:txBody>
          <a:bodyPr/>
          <a:lstStyle/>
          <a:p>
            <a:r>
              <a:rPr lang="cs-CZ" sz="2800" b="1" dirty="0" smtClean="0"/>
              <a:t>Obsah prezentace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3</a:t>
            </a:fld>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1500" y="771550"/>
            <a:ext cx="8280920" cy="4234284"/>
          </a:xfrm>
          <a:prstGeom prst="rect">
            <a:avLst/>
          </a:prstGeom>
        </p:spPr>
        <p:txBody>
          <a:bodyPr>
            <a:noAutofit/>
          </a:bodyPr>
          <a:lstStyle/>
          <a:p>
            <a:pPr lvl="0" algn="just">
              <a:spcBef>
                <a:spcPts val="0"/>
              </a:spcBef>
              <a:spcAft>
                <a:spcPts val="600"/>
              </a:spcAft>
              <a:buClr>
                <a:schemeClr val="tx1"/>
              </a:buClr>
              <a:buSzPct val="120000"/>
            </a:pPr>
            <a:r>
              <a:rPr lang="cs-CZ" sz="1800" b="1" dirty="0"/>
              <a:t>J. M. </a:t>
            </a:r>
            <a:r>
              <a:rPr lang="cs-CZ" sz="1800" b="1" dirty="0" err="1"/>
              <a:t>Keynes</a:t>
            </a:r>
            <a:r>
              <a:rPr lang="cs-CZ" sz="1800" b="1" dirty="0"/>
              <a:t> </a:t>
            </a:r>
            <a:r>
              <a:rPr lang="cs-CZ" sz="1800" dirty="0">
                <a:solidFill>
                  <a:srgbClr val="000000"/>
                </a:solidFill>
              </a:rPr>
              <a:t>rozlišoval tři motivy preference </a:t>
            </a:r>
            <a:r>
              <a:rPr lang="cs-CZ" sz="1800" dirty="0" smtClean="0">
                <a:solidFill>
                  <a:srgbClr val="000000"/>
                </a:solidFill>
              </a:rPr>
              <a:t>likvidity:</a:t>
            </a:r>
          </a:p>
          <a:p>
            <a:pPr marL="1074738" indent="-355600" algn="just">
              <a:spcBef>
                <a:spcPts val="0"/>
              </a:spcBef>
              <a:buClr>
                <a:schemeClr val="tx1"/>
              </a:buClr>
              <a:buSzPct val="120000"/>
              <a:buFont typeface="Wingdings" panose="05000000000000000000" pitchFamily="2" charset="2"/>
              <a:buChar char="Ø"/>
            </a:pPr>
            <a:r>
              <a:rPr lang="cs-CZ" sz="1800" dirty="0">
                <a:solidFill>
                  <a:srgbClr val="000000"/>
                </a:solidFill>
              </a:rPr>
              <a:t>transakční (poptávka je ovlivněna výši důchodu) </a:t>
            </a:r>
          </a:p>
          <a:p>
            <a:pPr marL="1074738" indent="-355600" algn="just">
              <a:spcBef>
                <a:spcPts val="0"/>
              </a:spcBef>
              <a:buClr>
                <a:schemeClr val="tx1"/>
              </a:buClr>
              <a:buSzPct val="120000"/>
              <a:buFont typeface="Wingdings" panose="05000000000000000000" pitchFamily="2" charset="2"/>
              <a:buChar char="Ø"/>
            </a:pPr>
            <a:r>
              <a:rPr lang="cs-CZ" sz="1800" dirty="0">
                <a:solidFill>
                  <a:srgbClr val="000000"/>
                </a:solidFill>
              </a:rPr>
              <a:t>o</a:t>
            </a:r>
            <a:r>
              <a:rPr lang="cs-CZ" sz="1800" dirty="0" smtClean="0">
                <a:solidFill>
                  <a:srgbClr val="000000"/>
                </a:solidFill>
              </a:rPr>
              <a:t>patrnostní </a:t>
            </a:r>
            <a:r>
              <a:rPr lang="cs-CZ" altLang="sk-SK" sz="1800" dirty="0">
                <a:solidFill>
                  <a:srgbClr val="000000"/>
                </a:solidFill>
              </a:rPr>
              <a:t>(poptávka je ovlivněna výši důchodu) </a:t>
            </a:r>
          </a:p>
          <a:p>
            <a:pPr marL="1074738" indent="-355600" algn="just">
              <a:spcBef>
                <a:spcPts val="0"/>
              </a:spcBef>
              <a:spcAft>
                <a:spcPts val="1200"/>
              </a:spcAft>
              <a:buClr>
                <a:schemeClr val="tx1"/>
              </a:buClr>
              <a:buSzPct val="120000"/>
              <a:buFont typeface="Wingdings" panose="05000000000000000000" pitchFamily="2" charset="2"/>
              <a:buChar char="Ø"/>
            </a:pPr>
            <a:r>
              <a:rPr lang="cs-CZ" sz="1800" dirty="0">
                <a:solidFill>
                  <a:srgbClr val="000000"/>
                </a:solidFill>
              </a:rPr>
              <a:t>spekulativní (poptávka je ovlivněna výši úrokové míry) </a:t>
            </a:r>
            <a:endParaRPr lang="cs-CZ" sz="1800" dirty="0" smtClean="0">
              <a:solidFill>
                <a:srgbClr val="000000"/>
              </a:solidFill>
            </a:endParaRPr>
          </a:p>
          <a:p>
            <a:pPr algn="just">
              <a:spcBef>
                <a:spcPts val="0"/>
              </a:spcBef>
              <a:spcAft>
                <a:spcPts val="600"/>
              </a:spcAft>
              <a:buClr>
                <a:schemeClr val="tx1"/>
              </a:buClr>
              <a:buSzPct val="120000"/>
            </a:pPr>
            <a:r>
              <a:rPr lang="cs-CZ" sz="1800" b="1" dirty="0"/>
              <a:t>M. </a:t>
            </a:r>
            <a:r>
              <a:rPr lang="cs-CZ" sz="1800" b="1" dirty="0" err="1"/>
              <a:t>Friedman</a:t>
            </a:r>
            <a:r>
              <a:rPr lang="cs-CZ" sz="1800" b="1" dirty="0"/>
              <a:t> </a:t>
            </a:r>
            <a:r>
              <a:rPr lang="cs-CZ" sz="1800" dirty="0">
                <a:solidFill>
                  <a:srgbClr val="000000"/>
                </a:solidFill>
              </a:rPr>
              <a:t>pracoval s pojmy </a:t>
            </a:r>
            <a:r>
              <a:rPr lang="cs-CZ" sz="1800" dirty="0" smtClean="0">
                <a:solidFill>
                  <a:srgbClr val="000000"/>
                </a:solidFill>
              </a:rPr>
              <a:t>optimalizační princip a permanentní důchod:</a:t>
            </a:r>
          </a:p>
          <a:p>
            <a:pPr marL="1074738" indent="-355600" algn="just">
              <a:spcBef>
                <a:spcPts val="0"/>
              </a:spcBef>
              <a:spcAft>
                <a:spcPts val="600"/>
              </a:spcAft>
              <a:buClr>
                <a:schemeClr val="tx1"/>
              </a:buClr>
              <a:buSzPct val="120000"/>
              <a:buFont typeface="Wingdings" panose="05000000000000000000" pitchFamily="2" charset="2"/>
              <a:buChar char="Ø"/>
            </a:pPr>
            <a:r>
              <a:rPr lang="cs-CZ" sz="1800" b="1" i="1" u="sng" dirty="0">
                <a:solidFill>
                  <a:srgbClr val="000000"/>
                </a:solidFill>
              </a:rPr>
              <a:t>OP</a:t>
            </a:r>
            <a:r>
              <a:rPr lang="cs-CZ" sz="1800" dirty="0">
                <a:solidFill>
                  <a:srgbClr val="000000"/>
                </a:solidFill>
              </a:rPr>
              <a:t> - Ekonomický subjekt se rozhoduje, mezi jaká aktiva bude alokovat své bohatství, které tak představuje jeho rozpočtové omezení. To jak se rozhodne, bude záležet na jeho užitkové funkci, mezi jejíž komponenty patří míra výnosnosti zvažovaných aktiv, míra rizika očekávané výnosnosti, likvidita zvažovaných aktiv a další </a:t>
            </a:r>
            <a:r>
              <a:rPr lang="cs-CZ" sz="1800" dirty="0" smtClean="0">
                <a:solidFill>
                  <a:srgbClr val="000000"/>
                </a:solidFill>
              </a:rPr>
              <a:t>proměnné.</a:t>
            </a:r>
          </a:p>
          <a:p>
            <a:pPr marL="1074738" indent="-355600" algn="just">
              <a:spcBef>
                <a:spcPts val="0"/>
              </a:spcBef>
              <a:spcAft>
                <a:spcPts val="1200"/>
              </a:spcAft>
              <a:buClr>
                <a:schemeClr val="tx1"/>
              </a:buClr>
              <a:buSzPct val="120000"/>
              <a:buFont typeface="Wingdings" panose="05000000000000000000" pitchFamily="2" charset="2"/>
              <a:buChar char="Ø"/>
            </a:pPr>
            <a:r>
              <a:rPr lang="cs-CZ" sz="1800" b="1" i="1" u="sng" dirty="0">
                <a:solidFill>
                  <a:srgbClr val="000000"/>
                </a:solidFill>
              </a:rPr>
              <a:t>PD</a:t>
            </a:r>
            <a:r>
              <a:rPr lang="cs-CZ" sz="1800" dirty="0">
                <a:solidFill>
                  <a:srgbClr val="000000"/>
                </a:solidFill>
              </a:rPr>
              <a:t> - Permanentní důchod má podobu pracovních a vlastnických důchodů, kdy pracovní vyplývají z lidského kapitálu, kterým disponuje daný subjekt a vlastnické důchodu plynou z držby různých  druhů aktiv (hmotný či nehmotný kapitál).</a:t>
            </a:r>
          </a:p>
        </p:txBody>
      </p:sp>
      <p:sp>
        <p:nvSpPr>
          <p:cNvPr id="6" name="Nadpis 5"/>
          <p:cNvSpPr>
            <a:spLocks noGrp="1"/>
          </p:cNvSpPr>
          <p:nvPr>
            <p:ph type="title"/>
          </p:nvPr>
        </p:nvSpPr>
        <p:spPr>
          <a:xfrm>
            <a:off x="179512" y="195486"/>
            <a:ext cx="7776864" cy="507703"/>
          </a:xfrm>
        </p:spPr>
        <p:txBody>
          <a:bodyPr/>
          <a:lstStyle/>
          <a:p>
            <a:r>
              <a:rPr lang="cs-CZ" sz="2800" b="1" dirty="0" smtClean="0"/>
              <a:t>Vybrané teorie poptávky po penězích</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10601768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a:xfrm>
            <a:off x="179512" y="195486"/>
            <a:ext cx="7920880" cy="507703"/>
          </a:xfrm>
        </p:spPr>
        <p:txBody>
          <a:bodyPr/>
          <a:lstStyle/>
          <a:p>
            <a:r>
              <a:rPr lang="cs-CZ" altLang="sk-SK" sz="2800" b="1" dirty="0"/>
              <a:t>Funkce poptávky po reálných peněžních zůstatcích</a:t>
            </a:r>
          </a:p>
        </p:txBody>
      </p:sp>
      <p:sp>
        <p:nvSpPr>
          <p:cNvPr id="146435" name="Line 3"/>
          <p:cNvSpPr>
            <a:spLocks noChangeShapeType="1"/>
          </p:cNvSpPr>
          <p:nvPr/>
        </p:nvSpPr>
        <p:spPr bwMode="auto">
          <a:xfrm>
            <a:off x="2681288" y="1275606"/>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6436" name="Line 4"/>
          <p:cNvSpPr>
            <a:spLocks noChangeShapeType="1"/>
          </p:cNvSpPr>
          <p:nvPr/>
        </p:nvSpPr>
        <p:spPr bwMode="auto">
          <a:xfrm>
            <a:off x="2681288" y="4371950"/>
            <a:ext cx="41052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6437" name="Text Box 5"/>
          <p:cNvSpPr txBox="1">
            <a:spLocks noChangeArrowheads="1"/>
          </p:cNvSpPr>
          <p:nvPr/>
        </p:nvSpPr>
        <p:spPr bwMode="auto">
          <a:xfrm>
            <a:off x="6642298" y="4354562"/>
            <a:ext cx="59412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t>L</a:t>
            </a:r>
          </a:p>
        </p:txBody>
      </p:sp>
      <p:sp>
        <p:nvSpPr>
          <p:cNvPr id="146438" name="Text Box 6"/>
          <p:cNvSpPr txBox="1">
            <a:spLocks noChangeArrowheads="1"/>
          </p:cNvSpPr>
          <p:nvPr/>
        </p:nvSpPr>
        <p:spPr bwMode="auto">
          <a:xfrm>
            <a:off x="2412206" y="1188522"/>
            <a:ext cx="2155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t>i</a:t>
            </a:r>
          </a:p>
        </p:txBody>
      </p:sp>
      <p:sp>
        <p:nvSpPr>
          <p:cNvPr id="146439" name="Line 7"/>
          <p:cNvSpPr>
            <a:spLocks noChangeShapeType="1"/>
          </p:cNvSpPr>
          <p:nvPr/>
        </p:nvSpPr>
        <p:spPr bwMode="auto">
          <a:xfrm>
            <a:off x="3168254" y="1491630"/>
            <a:ext cx="2753915" cy="2321719"/>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6440" name="Text Box 8"/>
          <p:cNvSpPr txBox="1">
            <a:spLocks noChangeArrowheads="1"/>
          </p:cNvSpPr>
          <p:nvPr/>
        </p:nvSpPr>
        <p:spPr bwMode="auto">
          <a:xfrm>
            <a:off x="6030515" y="3607288"/>
            <a:ext cx="163782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0066FF"/>
                </a:solidFill>
              </a:rPr>
              <a:t>L = </a:t>
            </a:r>
            <a:r>
              <a:rPr lang="cs-CZ" altLang="sk-SK" sz="1600" b="1" dirty="0" smtClean="0">
                <a:solidFill>
                  <a:srgbClr val="0066FF"/>
                </a:solidFill>
              </a:rPr>
              <a:t>k*Y – h*i</a:t>
            </a:r>
            <a:endParaRPr lang="cs-CZ" altLang="sk-SK" sz="1600" b="1" dirty="0">
              <a:solidFill>
                <a:srgbClr val="0066FF"/>
              </a:solidFill>
            </a:endParaRPr>
          </a:p>
        </p:txBody>
      </p:sp>
      <p:sp>
        <p:nvSpPr>
          <p:cNvPr id="146441" name="Line 9"/>
          <p:cNvSpPr>
            <a:spLocks noChangeShapeType="1"/>
          </p:cNvSpPr>
          <p:nvPr/>
        </p:nvSpPr>
        <p:spPr bwMode="auto">
          <a:xfrm>
            <a:off x="2681288" y="2283718"/>
            <a:ext cx="1350169"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6442" name="Line 10"/>
          <p:cNvSpPr>
            <a:spLocks noChangeShapeType="1"/>
          </p:cNvSpPr>
          <p:nvPr/>
        </p:nvSpPr>
        <p:spPr bwMode="auto">
          <a:xfrm>
            <a:off x="4031456" y="2283718"/>
            <a:ext cx="0" cy="2052638"/>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6443" name="Line 11"/>
          <p:cNvSpPr>
            <a:spLocks noChangeShapeType="1"/>
          </p:cNvSpPr>
          <p:nvPr/>
        </p:nvSpPr>
        <p:spPr bwMode="auto">
          <a:xfrm>
            <a:off x="2681288" y="3363838"/>
            <a:ext cx="264676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6444" name="Line 12"/>
          <p:cNvSpPr>
            <a:spLocks noChangeShapeType="1"/>
          </p:cNvSpPr>
          <p:nvPr/>
        </p:nvSpPr>
        <p:spPr bwMode="auto">
          <a:xfrm>
            <a:off x="5328047" y="3363838"/>
            <a:ext cx="0" cy="97274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6446" name="Text Box 14"/>
          <p:cNvSpPr txBox="1">
            <a:spLocks noChangeArrowheads="1"/>
          </p:cNvSpPr>
          <p:nvPr/>
        </p:nvSpPr>
        <p:spPr bwMode="auto">
          <a:xfrm>
            <a:off x="2330650" y="2058418"/>
            <a:ext cx="5941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0</a:t>
            </a:r>
            <a:endParaRPr lang="cs-CZ" altLang="sk-SK" sz="1600" b="1" dirty="0"/>
          </a:p>
        </p:txBody>
      </p:sp>
      <p:sp>
        <p:nvSpPr>
          <p:cNvPr id="146447" name="Text Box 15"/>
          <p:cNvSpPr txBox="1">
            <a:spLocks noChangeArrowheads="1"/>
          </p:cNvSpPr>
          <p:nvPr/>
        </p:nvSpPr>
        <p:spPr bwMode="auto">
          <a:xfrm>
            <a:off x="2346130" y="3144720"/>
            <a:ext cx="48458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1</a:t>
            </a:r>
            <a:endParaRPr lang="cs-CZ" altLang="sk-SK" sz="1600" b="1" dirty="0"/>
          </a:p>
        </p:txBody>
      </p:sp>
      <p:sp>
        <p:nvSpPr>
          <p:cNvPr id="146448" name="Text Box 16"/>
          <p:cNvSpPr txBox="1">
            <a:spLocks noChangeArrowheads="1"/>
          </p:cNvSpPr>
          <p:nvPr/>
        </p:nvSpPr>
        <p:spPr bwMode="auto">
          <a:xfrm>
            <a:off x="5185105" y="4389339"/>
            <a:ext cx="49490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L</a:t>
            </a:r>
            <a:r>
              <a:rPr lang="cs-CZ" altLang="sk-SK" sz="1600" b="1" baseline="-25000" dirty="0" smtClean="0"/>
              <a:t>1</a:t>
            </a:r>
            <a:endParaRPr lang="cs-CZ" altLang="sk-SK" sz="1600" b="1" dirty="0"/>
          </a:p>
        </p:txBody>
      </p:sp>
      <p:sp>
        <p:nvSpPr>
          <p:cNvPr id="146449" name="Text Box 17"/>
          <p:cNvSpPr txBox="1">
            <a:spLocks noChangeArrowheads="1"/>
          </p:cNvSpPr>
          <p:nvPr/>
        </p:nvSpPr>
        <p:spPr bwMode="auto">
          <a:xfrm>
            <a:off x="3903234" y="4361335"/>
            <a:ext cx="183195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L</a:t>
            </a:r>
            <a:r>
              <a:rPr lang="cs-CZ" altLang="sk-SK" sz="1600" b="1" baseline="-25000" dirty="0" smtClean="0"/>
              <a:t>0</a:t>
            </a:r>
            <a:endParaRPr lang="cs-CZ" altLang="sk-SK" sz="1600" b="1" baseline="-25000" dirty="0"/>
          </a:p>
        </p:txBody>
      </p:sp>
      <p:sp>
        <p:nvSpPr>
          <p:cNvPr id="146450" name="Line 18"/>
          <p:cNvSpPr>
            <a:spLocks noChangeShapeType="1"/>
          </p:cNvSpPr>
          <p:nvPr/>
        </p:nvSpPr>
        <p:spPr bwMode="auto">
          <a:xfrm>
            <a:off x="2483768" y="2490573"/>
            <a:ext cx="0" cy="6477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6451" name="Line 19"/>
          <p:cNvSpPr>
            <a:spLocks noChangeShapeType="1"/>
          </p:cNvSpPr>
          <p:nvPr/>
        </p:nvSpPr>
        <p:spPr bwMode="auto">
          <a:xfrm>
            <a:off x="4211960" y="4587974"/>
            <a:ext cx="917972"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Tree>
    <p:extLst>
      <p:ext uri="{BB962C8B-B14F-4D97-AF65-F5344CB8AC3E}">
        <p14:creationId xmlns:p14="http://schemas.microsoft.com/office/powerpoint/2010/main" val="11587711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146434"/>
                                        </p:tgtEl>
                                        <p:attrNameLst>
                                          <p:attrName>style.visibility</p:attrName>
                                        </p:attrNameLst>
                                      </p:cBhvr>
                                      <p:to>
                                        <p:strVal val="visible"/>
                                      </p:to>
                                    </p:set>
                                    <p:anim calcmode="lin" valueType="num">
                                      <p:cBhvr>
                                        <p:cTn id="7" dur="500" fill="hold"/>
                                        <p:tgtEl>
                                          <p:spTgt spid="146434"/>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146434"/>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146434"/>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146434"/>
                                        </p:tgtEl>
                                        <p:attrNameLst>
                                          <p:attrName>ppt_y</p:attrName>
                                        </p:attrNameLst>
                                      </p:cBhvr>
                                      <p:tavLst>
                                        <p:tav tm="0">
                                          <p:val>
                                            <p:strVal val="#ppt_y"/>
                                          </p:val>
                                        </p:tav>
                                        <p:tav tm="100000">
                                          <p:val>
                                            <p:strVal val="#ppt_y"/>
                                          </p:val>
                                        </p:tav>
                                      </p:tavLst>
                                    </p:anim>
                                  </p:childTnLst>
                                </p:cTn>
                              </p:par>
                            </p:childTnLst>
                          </p:cTn>
                        </p:par>
                        <p:par>
                          <p:cTn id="11" fill="hold" nodeType="afterGroup">
                            <p:stCondLst>
                              <p:cond delay="500"/>
                            </p:stCondLst>
                            <p:childTnLst>
                              <p:par>
                                <p:cTn id="12" presetID="2" presetClass="entr" presetSubtype="4" fill="hold" nodeType="afterEffect">
                                  <p:stCondLst>
                                    <p:cond delay="0"/>
                                  </p:stCondLst>
                                  <p:childTnLst>
                                    <p:set>
                                      <p:cBhvr>
                                        <p:cTn id="13" dur="1" fill="hold">
                                          <p:stCondLst>
                                            <p:cond delay="0"/>
                                          </p:stCondLst>
                                        </p:cTn>
                                        <p:tgtEl>
                                          <p:spTgt spid="146436"/>
                                        </p:tgtEl>
                                        <p:attrNameLst>
                                          <p:attrName>style.visibility</p:attrName>
                                        </p:attrNameLst>
                                      </p:cBhvr>
                                      <p:to>
                                        <p:strVal val="visible"/>
                                      </p:to>
                                    </p:set>
                                    <p:anim calcmode="lin" valueType="num">
                                      <p:cBhvr additive="base">
                                        <p:cTn id="14" dur="500" fill="hold"/>
                                        <p:tgtEl>
                                          <p:spTgt spid="146436"/>
                                        </p:tgtEl>
                                        <p:attrNameLst>
                                          <p:attrName>ppt_x</p:attrName>
                                        </p:attrNameLst>
                                      </p:cBhvr>
                                      <p:tavLst>
                                        <p:tav tm="0">
                                          <p:val>
                                            <p:strVal val="#ppt_x"/>
                                          </p:val>
                                        </p:tav>
                                        <p:tav tm="100000">
                                          <p:val>
                                            <p:strVal val="#ppt_x"/>
                                          </p:val>
                                        </p:tav>
                                      </p:tavLst>
                                    </p:anim>
                                    <p:anim calcmode="lin" valueType="num">
                                      <p:cBhvr additive="base">
                                        <p:cTn id="15" dur="500" fill="hold"/>
                                        <p:tgtEl>
                                          <p:spTgt spid="146436"/>
                                        </p:tgtEl>
                                        <p:attrNameLst>
                                          <p:attrName>ppt_y</p:attrName>
                                        </p:attrNameLst>
                                      </p:cBhvr>
                                      <p:tavLst>
                                        <p:tav tm="0">
                                          <p:val>
                                            <p:strVal val="1+#ppt_h/2"/>
                                          </p:val>
                                        </p:tav>
                                        <p:tav tm="100000">
                                          <p:val>
                                            <p:strVal val="#ppt_y"/>
                                          </p:val>
                                        </p:tav>
                                      </p:tavLst>
                                    </p:anim>
                                  </p:childTnLst>
                                </p:cTn>
                              </p:par>
                            </p:childTnLst>
                          </p:cTn>
                        </p:par>
                        <p:par>
                          <p:cTn id="16" fill="hold" nodeType="afterGroup">
                            <p:stCondLst>
                              <p:cond delay="1000"/>
                            </p:stCondLst>
                            <p:childTnLst>
                              <p:par>
                                <p:cTn id="17" presetID="2" presetClass="entr" presetSubtype="8" fill="hold" nodeType="afterEffect">
                                  <p:stCondLst>
                                    <p:cond delay="0"/>
                                  </p:stCondLst>
                                  <p:childTnLst>
                                    <p:set>
                                      <p:cBhvr>
                                        <p:cTn id="18" dur="1" fill="hold">
                                          <p:stCondLst>
                                            <p:cond delay="0"/>
                                          </p:stCondLst>
                                        </p:cTn>
                                        <p:tgtEl>
                                          <p:spTgt spid="146435"/>
                                        </p:tgtEl>
                                        <p:attrNameLst>
                                          <p:attrName>style.visibility</p:attrName>
                                        </p:attrNameLst>
                                      </p:cBhvr>
                                      <p:to>
                                        <p:strVal val="visible"/>
                                      </p:to>
                                    </p:set>
                                    <p:anim calcmode="lin" valueType="num">
                                      <p:cBhvr additive="base">
                                        <p:cTn id="19" dur="500" fill="hold"/>
                                        <p:tgtEl>
                                          <p:spTgt spid="146435"/>
                                        </p:tgtEl>
                                        <p:attrNameLst>
                                          <p:attrName>ppt_x</p:attrName>
                                        </p:attrNameLst>
                                      </p:cBhvr>
                                      <p:tavLst>
                                        <p:tav tm="0">
                                          <p:val>
                                            <p:strVal val="0-#ppt_w/2"/>
                                          </p:val>
                                        </p:tav>
                                        <p:tav tm="100000">
                                          <p:val>
                                            <p:strVal val="#ppt_x"/>
                                          </p:val>
                                        </p:tav>
                                      </p:tavLst>
                                    </p:anim>
                                    <p:anim calcmode="lin" valueType="num">
                                      <p:cBhvr additive="base">
                                        <p:cTn id="20" dur="500" fill="hold"/>
                                        <p:tgtEl>
                                          <p:spTgt spid="146435"/>
                                        </p:tgtEl>
                                        <p:attrNameLst>
                                          <p:attrName>ppt_y</p:attrName>
                                        </p:attrNameLst>
                                      </p:cBhvr>
                                      <p:tavLst>
                                        <p:tav tm="0">
                                          <p:val>
                                            <p:strVal val="#ppt_y"/>
                                          </p:val>
                                        </p:tav>
                                        <p:tav tm="100000">
                                          <p:val>
                                            <p:strVal val="#ppt_y"/>
                                          </p:val>
                                        </p:tav>
                                      </p:tavLst>
                                    </p:anim>
                                  </p:childTnLst>
                                </p:cTn>
                              </p:par>
                            </p:childTnLst>
                          </p:cTn>
                        </p:par>
                        <p:par>
                          <p:cTn id="21" fill="hold" nodeType="afterGroup">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146437"/>
                                        </p:tgtEl>
                                        <p:attrNameLst>
                                          <p:attrName>style.visibility</p:attrName>
                                        </p:attrNameLst>
                                      </p:cBhvr>
                                      <p:to>
                                        <p:strVal val="visible"/>
                                      </p:to>
                                    </p:set>
                                    <p:anim calcmode="lin" valueType="num">
                                      <p:cBhvr>
                                        <p:cTn id="24" dur="500" fill="hold"/>
                                        <p:tgtEl>
                                          <p:spTgt spid="146437"/>
                                        </p:tgtEl>
                                        <p:attrNameLst>
                                          <p:attrName>ppt_w</p:attrName>
                                        </p:attrNameLst>
                                      </p:cBhvr>
                                      <p:tavLst>
                                        <p:tav tm="0">
                                          <p:val>
                                            <p:fltVal val="0"/>
                                          </p:val>
                                        </p:tav>
                                        <p:tav tm="100000">
                                          <p:val>
                                            <p:strVal val="#ppt_w"/>
                                          </p:val>
                                        </p:tav>
                                      </p:tavLst>
                                    </p:anim>
                                    <p:anim calcmode="lin" valueType="num">
                                      <p:cBhvr>
                                        <p:cTn id="25" dur="500" fill="hold"/>
                                        <p:tgtEl>
                                          <p:spTgt spid="146437"/>
                                        </p:tgtEl>
                                        <p:attrNameLst>
                                          <p:attrName>ppt_h</p:attrName>
                                        </p:attrNameLst>
                                      </p:cBhvr>
                                      <p:tavLst>
                                        <p:tav tm="0">
                                          <p:val>
                                            <p:fltVal val="0"/>
                                          </p:val>
                                        </p:tav>
                                        <p:tav tm="100000">
                                          <p:val>
                                            <p:strVal val="#ppt_h"/>
                                          </p:val>
                                        </p:tav>
                                      </p:tavLst>
                                    </p:anim>
                                  </p:childTnLst>
                                </p:cTn>
                              </p:par>
                            </p:childTnLst>
                          </p:cTn>
                        </p:par>
                        <p:par>
                          <p:cTn id="26" fill="hold" nodeType="afterGroup">
                            <p:stCondLst>
                              <p:cond delay="2000"/>
                            </p:stCondLst>
                            <p:childTnLst>
                              <p:par>
                                <p:cTn id="27" presetID="23" presetClass="entr" presetSubtype="16" fill="hold" grpId="0" nodeType="afterEffect">
                                  <p:stCondLst>
                                    <p:cond delay="0"/>
                                  </p:stCondLst>
                                  <p:childTnLst>
                                    <p:set>
                                      <p:cBhvr>
                                        <p:cTn id="28" dur="1" fill="hold">
                                          <p:stCondLst>
                                            <p:cond delay="0"/>
                                          </p:stCondLst>
                                        </p:cTn>
                                        <p:tgtEl>
                                          <p:spTgt spid="146438"/>
                                        </p:tgtEl>
                                        <p:attrNameLst>
                                          <p:attrName>style.visibility</p:attrName>
                                        </p:attrNameLst>
                                      </p:cBhvr>
                                      <p:to>
                                        <p:strVal val="visible"/>
                                      </p:to>
                                    </p:set>
                                    <p:anim calcmode="lin" valueType="num">
                                      <p:cBhvr>
                                        <p:cTn id="29" dur="500" fill="hold"/>
                                        <p:tgtEl>
                                          <p:spTgt spid="146438"/>
                                        </p:tgtEl>
                                        <p:attrNameLst>
                                          <p:attrName>ppt_w</p:attrName>
                                        </p:attrNameLst>
                                      </p:cBhvr>
                                      <p:tavLst>
                                        <p:tav tm="0">
                                          <p:val>
                                            <p:fltVal val="0"/>
                                          </p:val>
                                        </p:tav>
                                        <p:tav tm="100000">
                                          <p:val>
                                            <p:strVal val="#ppt_w"/>
                                          </p:val>
                                        </p:tav>
                                      </p:tavLst>
                                    </p:anim>
                                    <p:anim calcmode="lin" valueType="num">
                                      <p:cBhvr>
                                        <p:cTn id="30" dur="500" fill="hold"/>
                                        <p:tgtEl>
                                          <p:spTgt spid="146438"/>
                                        </p:tgtEl>
                                        <p:attrNameLst>
                                          <p:attrName>ppt_h</p:attrName>
                                        </p:attrNameLst>
                                      </p:cBhvr>
                                      <p:tavLst>
                                        <p:tav tm="0">
                                          <p:val>
                                            <p:fltVal val="0"/>
                                          </p:val>
                                        </p:tav>
                                        <p:tav tm="100000">
                                          <p:val>
                                            <p:strVal val="#ppt_h"/>
                                          </p:val>
                                        </p:tav>
                                      </p:tavLst>
                                    </p:anim>
                                  </p:childTnLst>
                                </p:cTn>
                              </p:par>
                            </p:childTnLst>
                          </p:cTn>
                        </p:par>
                        <p:par>
                          <p:cTn id="31" fill="hold" nodeType="afterGroup">
                            <p:stCondLst>
                              <p:cond delay="2500"/>
                            </p:stCondLst>
                            <p:childTnLst>
                              <p:par>
                                <p:cTn id="32" presetID="25" presetClass="entr" presetSubtype="0" fill="hold" nodeType="afterEffect">
                                  <p:stCondLst>
                                    <p:cond delay="0"/>
                                  </p:stCondLst>
                                  <p:childTnLst>
                                    <p:set>
                                      <p:cBhvr>
                                        <p:cTn id="33" dur="1" fill="hold">
                                          <p:stCondLst>
                                            <p:cond delay="0"/>
                                          </p:stCondLst>
                                        </p:cTn>
                                        <p:tgtEl>
                                          <p:spTgt spid="146439"/>
                                        </p:tgtEl>
                                        <p:attrNameLst>
                                          <p:attrName>style.visibility</p:attrName>
                                        </p:attrNameLst>
                                      </p:cBhvr>
                                      <p:to>
                                        <p:strVal val="visible"/>
                                      </p:to>
                                    </p:set>
                                    <p:anim calcmode="lin" valueType="num">
                                      <p:cBhvr>
                                        <p:cTn id="34" dur="500" decel="50000" fill="hold">
                                          <p:stCondLst>
                                            <p:cond delay="0"/>
                                          </p:stCondLst>
                                        </p:cTn>
                                        <p:tgtEl>
                                          <p:spTgt spid="146439"/>
                                        </p:tgtEl>
                                        <p:attrNameLst>
                                          <p:attrName>style.rotation</p:attrName>
                                        </p:attrNameLst>
                                      </p:cBhvr>
                                      <p:tavLst>
                                        <p:tav tm="0">
                                          <p:val>
                                            <p:fltVal val="-90"/>
                                          </p:val>
                                        </p:tav>
                                        <p:tav tm="100000">
                                          <p:val>
                                            <p:fltVal val="0"/>
                                          </p:val>
                                        </p:tav>
                                      </p:tavLst>
                                    </p:anim>
                                    <p:anim calcmode="lin" valueType="num">
                                      <p:cBhvr>
                                        <p:cTn id="35" dur="500" decel="50000" fill="hold">
                                          <p:stCondLst>
                                            <p:cond delay="0"/>
                                          </p:stCondLst>
                                        </p:cTn>
                                        <p:tgtEl>
                                          <p:spTgt spid="146439"/>
                                        </p:tgtEl>
                                        <p:attrNameLst>
                                          <p:attrName>ppt_w</p:attrName>
                                        </p:attrNameLst>
                                      </p:cBhvr>
                                      <p:tavLst>
                                        <p:tav tm="0">
                                          <p:val>
                                            <p:strVal val="#ppt_w"/>
                                          </p:val>
                                        </p:tav>
                                        <p:tav tm="100000">
                                          <p:val>
                                            <p:strVal val="#ppt_w*.05"/>
                                          </p:val>
                                        </p:tav>
                                      </p:tavLst>
                                    </p:anim>
                                    <p:anim calcmode="lin" valueType="num">
                                      <p:cBhvr>
                                        <p:cTn id="36" dur="500" accel="50000" fill="hold">
                                          <p:stCondLst>
                                            <p:cond delay="500"/>
                                          </p:stCondLst>
                                        </p:cTn>
                                        <p:tgtEl>
                                          <p:spTgt spid="146439"/>
                                        </p:tgtEl>
                                        <p:attrNameLst>
                                          <p:attrName>ppt_w</p:attrName>
                                        </p:attrNameLst>
                                      </p:cBhvr>
                                      <p:tavLst>
                                        <p:tav tm="0">
                                          <p:val>
                                            <p:strVal val="#ppt_w*.05"/>
                                          </p:val>
                                        </p:tav>
                                        <p:tav tm="100000">
                                          <p:val>
                                            <p:strVal val="#ppt_w"/>
                                          </p:val>
                                        </p:tav>
                                      </p:tavLst>
                                    </p:anim>
                                    <p:anim calcmode="lin" valueType="num">
                                      <p:cBhvr>
                                        <p:cTn id="37" dur="1000" fill="hold"/>
                                        <p:tgtEl>
                                          <p:spTgt spid="146439"/>
                                        </p:tgtEl>
                                        <p:attrNameLst>
                                          <p:attrName>ppt_h</p:attrName>
                                        </p:attrNameLst>
                                      </p:cBhvr>
                                      <p:tavLst>
                                        <p:tav tm="0">
                                          <p:val>
                                            <p:strVal val="#ppt_h"/>
                                          </p:val>
                                        </p:tav>
                                        <p:tav tm="100000">
                                          <p:val>
                                            <p:strVal val="#ppt_h"/>
                                          </p:val>
                                        </p:tav>
                                      </p:tavLst>
                                    </p:anim>
                                    <p:anim calcmode="lin" valueType="num">
                                      <p:cBhvr>
                                        <p:cTn id="38" dur="500" decel="50000" fill="hold">
                                          <p:stCondLst>
                                            <p:cond delay="0"/>
                                          </p:stCondLst>
                                        </p:cTn>
                                        <p:tgtEl>
                                          <p:spTgt spid="146439"/>
                                        </p:tgtEl>
                                        <p:attrNameLst>
                                          <p:attrName>ppt_x</p:attrName>
                                        </p:attrNameLst>
                                      </p:cBhvr>
                                      <p:tavLst>
                                        <p:tav tm="0">
                                          <p:val>
                                            <p:strVal val="#ppt_x+.4"/>
                                          </p:val>
                                        </p:tav>
                                        <p:tav tm="100000">
                                          <p:val>
                                            <p:strVal val="#ppt_x"/>
                                          </p:val>
                                        </p:tav>
                                      </p:tavLst>
                                    </p:anim>
                                    <p:anim calcmode="lin" valueType="num">
                                      <p:cBhvr>
                                        <p:cTn id="39" dur="500" decel="50000" fill="hold">
                                          <p:stCondLst>
                                            <p:cond delay="0"/>
                                          </p:stCondLst>
                                        </p:cTn>
                                        <p:tgtEl>
                                          <p:spTgt spid="146439"/>
                                        </p:tgtEl>
                                        <p:attrNameLst>
                                          <p:attrName>ppt_y</p:attrName>
                                        </p:attrNameLst>
                                      </p:cBhvr>
                                      <p:tavLst>
                                        <p:tav tm="0">
                                          <p:val>
                                            <p:strVal val="#ppt_y-.2"/>
                                          </p:val>
                                        </p:tav>
                                        <p:tav tm="100000">
                                          <p:val>
                                            <p:strVal val="#ppt_y+.1"/>
                                          </p:val>
                                        </p:tav>
                                      </p:tavLst>
                                    </p:anim>
                                    <p:anim calcmode="lin" valueType="num">
                                      <p:cBhvr>
                                        <p:cTn id="40" dur="500" accel="50000" fill="hold">
                                          <p:stCondLst>
                                            <p:cond delay="500"/>
                                          </p:stCondLst>
                                        </p:cTn>
                                        <p:tgtEl>
                                          <p:spTgt spid="146439"/>
                                        </p:tgtEl>
                                        <p:attrNameLst>
                                          <p:attrName>ppt_y</p:attrName>
                                        </p:attrNameLst>
                                      </p:cBhvr>
                                      <p:tavLst>
                                        <p:tav tm="0">
                                          <p:val>
                                            <p:strVal val="#ppt_y+.1"/>
                                          </p:val>
                                        </p:tav>
                                        <p:tav tm="100000">
                                          <p:val>
                                            <p:strVal val="#ppt_y"/>
                                          </p:val>
                                        </p:tav>
                                      </p:tavLst>
                                    </p:anim>
                                    <p:animEffect transition="in" filter="fade">
                                      <p:cBhvr>
                                        <p:cTn id="41" dur="1000" decel="50000">
                                          <p:stCondLst>
                                            <p:cond delay="0"/>
                                          </p:stCondLst>
                                        </p:cTn>
                                        <p:tgtEl>
                                          <p:spTgt spid="146439"/>
                                        </p:tgtEl>
                                      </p:cBhvr>
                                    </p:animEffect>
                                  </p:childTnLst>
                                </p:cTn>
                              </p:par>
                            </p:childTnLst>
                          </p:cTn>
                        </p:par>
                        <p:par>
                          <p:cTn id="42" fill="hold" nodeType="afterGroup">
                            <p:stCondLst>
                              <p:cond delay="3500"/>
                            </p:stCondLst>
                            <p:childTnLst>
                              <p:par>
                                <p:cTn id="43" presetID="23" presetClass="entr" presetSubtype="16" fill="hold" grpId="0" nodeType="afterEffect">
                                  <p:stCondLst>
                                    <p:cond delay="0"/>
                                  </p:stCondLst>
                                  <p:childTnLst>
                                    <p:set>
                                      <p:cBhvr>
                                        <p:cTn id="44" dur="1" fill="hold">
                                          <p:stCondLst>
                                            <p:cond delay="0"/>
                                          </p:stCondLst>
                                        </p:cTn>
                                        <p:tgtEl>
                                          <p:spTgt spid="146440"/>
                                        </p:tgtEl>
                                        <p:attrNameLst>
                                          <p:attrName>style.visibility</p:attrName>
                                        </p:attrNameLst>
                                      </p:cBhvr>
                                      <p:to>
                                        <p:strVal val="visible"/>
                                      </p:to>
                                    </p:set>
                                    <p:anim calcmode="lin" valueType="num">
                                      <p:cBhvr>
                                        <p:cTn id="45" dur="500" fill="hold"/>
                                        <p:tgtEl>
                                          <p:spTgt spid="146440"/>
                                        </p:tgtEl>
                                        <p:attrNameLst>
                                          <p:attrName>ppt_w</p:attrName>
                                        </p:attrNameLst>
                                      </p:cBhvr>
                                      <p:tavLst>
                                        <p:tav tm="0">
                                          <p:val>
                                            <p:fltVal val="0"/>
                                          </p:val>
                                        </p:tav>
                                        <p:tav tm="100000">
                                          <p:val>
                                            <p:strVal val="#ppt_w"/>
                                          </p:val>
                                        </p:tav>
                                      </p:tavLst>
                                    </p:anim>
                                    <p:anim calcmode="lin" valueType="num">
                                      <p:cBhvr>
                                        <p:cTn id="46" dur="500" fill="hold"/>
                                        <p:tgtEl>
                                          <p:spTgt spid="146440"/>
                                        </p:tgtEl>
                                        <p:attrNameLst>
                                          <p:attrName>ppt_h</p:attrName>
                                        </p:attrNameLst>
                                      </p:cBhvr>
                                      <p:tavLst>
                                        <p:tav tm="0">
                                          <p:val>
                                            <p:fltVal val="0"/>
                                          </p:val>
                                        </p:tav>
                                        <p:tav tm="100000">
                                          <p:val>
                                            <p:strVal val="#ppt_h"/>
                                          </p:val>
                                        </p:tav>
                                      </p:tavLst>
                                    </p:anim>
                                  </p:childTnLst>
                                </p:cTn>
                              </p:par>
                            </p:childTnLst>
                          </p:cTn>
                        </p:par>
                        <p:par>
                          <p:cTn id="47" fill="hold" nodeType="afterGroup">
                            <p:stCondLst>
                              <p:cond delay="4000"/>
                            </p:stCondLst>
                            <p:childTnLst>
                              <p:par>
                                <p:cTn id="48" presetID="23" presetClass="entr" presetSubtype="16" fill="hold" grpId="0" nodeType="afterEffect">
                                  <p:stCondLst>
                                    <p:cond delay="0"/>
                                  </p:stCondLst>
                                  <p:childTnLst>
                                    <p:set>
                                      <p:cBhvr>
                                        <p:cTn id="49" dur="1" fill="hold">
                                          <p:stCondLst>
                                            <p:cond delay="0"/>
                                          </p:stCondLst>
                                        </p:cTn>
                                        <p:tgtEl>
                                          <p:spTgt spid="146446"/>
                                        </p:tgtEl>
                                        <p:attrNameLst>
                                          <p:attrName>style.visibility</p:attrName>
                                        </p:attrNameLst>
                                      </p:cBhvr>
                                      <p:to>
                                        <p:strVal val="visible"/>
                                      </p:to>
                                    </p:set>
                                    <p:anim calcmode="lin" valueType="num">
                                      <p:cBhvr>
                                        <p:cTn id="50" dur="500" fill="hold"/>
                                        <p:tgtEl>
                                          <p:spTgt spid="146446"/>
                                        </p:tgtEl>
                                        <p:attrNameLst>
                                          <p:attrName>ppt_w</p:attrName>
                                        </p:attrNameLst>
                                      </p:cBhvr>
                                      <p:tavLst>
                                        <p:tav tm="0">
                                          <p:val>
                                            <p:fltVal val="0"/>
                                          </p:val>
                                        </p:tav>
                                        <p:tav tm="100000">
                                          <p:val>
                                            <p:strVal val="#ppt_w"/>
                                          </p:val>
                                        </p:tav>
                                      </p:tavLst>
                                    </p:anim>
                                    <p:anim calcmode="lin" valueType="num">
                                      <p:cBhvr>
                                        <p:cTn id="51" dur="500" fill="hold"/>
                                        <p:tgtEl>
                                          <p:spTgt spid="146446"/>
                                        </p:tgtEl>
                                        <p:attrNameLst>
                                          <p:attrName>ppt_h</p:attrName>
                                        </p:attrNameLst>
                                      </p:cBhvr>
                                      <p:tavLst>
                                        <p:tav tm="0">
                                          <p:val>
                                            <p:fltVal val="0"/>
                                          </p:val>
                                        </p:tav>
                                        <p:tav tm="100000">
                                          <p:val>
                                            <p:strVal val="#ppt_h"/>
                                          </p:val>
                                        </p:tav>
                                      </p:tavLst>
                                    </p:anim>
                                  </p:childTnLst>
                                </p:cTn>
                              </p:par>
                            </p:childTnLst>
                          </p:cTn>
                        </p:par>
                        <p:par>
                          <p:cTn id="52" fill="hold" nodeType="afterGroup">
                            <p:stCondLst>
                              <p:cond delay="4500"/>
                            </p:stCondLst>
                            <p:childTnLst>
                              <p:par>
                                <p:cTn id="53" presetID="2" presetClass="entr" presetSubtype="4" fill="hold" nodeType="afterEffect">
                                  <p:stCondLst>
                                    <p:cond delay="0"/>
                                  </p:stCondLst>
                                  <p:childTnLst>
                                    <p:set>
                                      <p:cBhvr>
                                        <p:cTn id="54" dur="1" fill="hold">
                                          <p:stCondLst>
                                            <p:cond delay="0"/>
                                          </p:stCondLst>
                                        </p:cTn>
                                        <p:tgtEl>
                                          <p:spTgt spid="146441"/>
                                        </p:tgtEl>
                                        <p:attrNameLst>
                                          <p:attrName>style.visibility</p:attrName>
                                        </p:attrNameLst>
                                      </p:cBhvr>
                                      <p:to>
                                        <p:strVal val="visible"/>
                                      </p:to>
                                    </p:set>
                                    <p:anim calcmode="lin" valueType="num">
                                      <p:cBhvr additive="base">
                                        <p:cTn id="55" dur="500" fill="hold"/>
                                        <p:tgtEl>
                                          <p:spTgt spid="146441"/>
                                        </p:tgtEl>
                                        <p:attrNameLst>
                                          <p:attrName>ppt_x</p:attrName>
                                        </p:attrNameLst>
                                      </p:cBhvr>
                                      <p:tavLst>
                                        <p:tav tm="0">
                                          <p:val>
                                            <p:strVal val="#ppt_x"/>
                                          </p:val>
                                        </p:tav>
                                        <p:tav tm="100000">
                                          <p:val>
                                            <p:strVal val="#ppt_x"/>
                                          </p:val>
                                        </p:tav>
                                      </p:tavLst>
                                    </p:anim>
                                    <p:anim calcmode="lin" valueType="num">
                                      <p:cBhvr additive="base">
                                        <p:cTn id="56" dur="500" fill="hold"/>
                                        <p:tgtEl>
                                          <p:spTgt spid="146441"/>
                                        </p:tgtEl>
                                        <p:attrNameLst>
                                          <p:attrName>ppt_y</p:attrName>
                                        </p:attrNameLst>
                                      </p:cBhvr>
                                      <p:tavLst>
                                        <p:tav tm="0">
                                          <p:val>
                                            <p:strVal val="1+#ppt_h/2"/>
                                          </p:val>
                                        </p:tav>
                                        <p:tav tm="100000">
                                          <p:val>
                                            <p:strVal val="#ppt_y"/>
                                          </p:val>
                                        </p:tav>
                                      </p:tavLst>
                                    </p:anim>
                                  </p:childTnLst>
                                </p:cTn>
                              </p:par>
                            </p:childTnLst>
                          </p:cTn>
                        </p:par>
                        <p:par>
                          <p:cTn id="57" fill="hold" nodeType="afterGroup">
                            <p:stCondLst>
                              <p:cond delay="5000"/>
                            </p:stCondLst>
                            <p:childTnLst>
                              <p:par>
                                <p:cTn id="58" presetID="23" presetClass="entr" presetSubtype="16" fill="hold" grpId="0" nodeType="afterEffect">
                                  <p:stCondLst>
                                    <p:cond delay="0"/>
                                  </p:stCondLst>
                                  <p:childTnLst>
                                    <p:set>
                                      <p:cBhvr>
                                        <p:cTn id="59" dur="1" fill="hold">
                                          <p:stCondLst>
                                            <p:cond delay="0"/>
                                          </p:stCondLst>
                                        </p:cTn>
                                        <p:tgtEl>
                                          <p:spTgt spid="146449"/>
                                        </p:tgtEl>
                                        <p:attrNameLst>
                                          <p:attrName>style.visibility</p:attrName>
                                        </p:attrNameLst>
                                      </p:cBhvr>
                                      <p:to>
                                        <p:strVal val="visible"/>
                                      </p:to>
                                    </p:set>
                                    <p:anim calcmode="lin" valueType="num">
                                      <p:cBhvr>
                                        <p:cTn id="60" dur="500" fill="hold"/>
                                        <p:tgtEl>
                                          <p:spTgt spid="146449"/>
                                        </p:tgtEl>
                                        <p:attrNameLst>
                                          <p:attrName>ppt_w</p:attrName>
                                        </p:attrNameLst>
                                      </p:cBhvr>
                                      <p:tavLst>
                                        <p:tav tm="0">
                                          <p:val>
                                            <p:fltVal val="0"/>
                                          </p:val>
                                        </p:tav>
                                        <p:tav tm="100000">
                                          <p:val>
                                            <p:strVal val="#ppt_w"/>
                                          </p:val>
                                        </p:tav>
                                      </p:tavLst>
                                    </p:anim>
                                    <p:anim calcmode="lin" valueType="num">
                                      <p:cBhvr>
                                        <p:cTn id="61" dur="500" fill="hold"/>
                                        <p:tgtEl>
                                          <p:spTgt spid="146449"/>
                                        </p:tgtEl>
                                        <p:attrNameLst>
                                          <p:attrName>ppt_h</p:attrName>
                                        </p:attrNameLst>
                                      </p:cBhvr>
                                      <p:tavLst>
                                        <p:tav tm="0">
                                          <p:val>
                                            <p:fltVal val="0"/>
                                          </p:val>
                                        </p:tav>
                                        <p:tav tm="100000">
                                          <p:val>
                                            <p:strVal val="#ppt_h"/>
                                          </p:val>
                                        </p:tav>
                                      </p:tavLst>
                                    </p:anim>
                                  </p:childTnLst>
                                </p:cTn>
                              </p:par>
                            </p:childTnLst>
                          </p:cTn>
                        </p:par>
                        <p:par>
                          <p:cTn id="62" fill="hold" nodeType="afterGroup">
                            <p:stCondLst>
                              <p:cond delay="5500"/>
                            </p:stCondLst>
                            <p:childTnLst>
                              <p:par>
                                <p:cTn id="63" presetID="23" presetClass="entr" presetSubtype="16" fill="hold" grpId="1" nodeType="afterEffect">
                                  <p:stCondLst>
                                    <p:cond delay="0"/>
                                  </p:stCondLst>
                                  <p:childTnLst>
                                    <p:set>
                                      <p:cBhvr>
                                        <p:cTn id="64" dur="1" fill="hold">
                                          <p:stCondLst>
                                            <p:cond delay="0"/>
                                          </p:stCondLst>
                                        </p:cTn>
                                        <p:tgtEl>
                                          <p:spTgt spid="146449"/>
                                        </p:tgtEl>
                                        <p:attrNameLst>
                                          <p:attrName>style.visibility</p:attrName>
                                        </p:attrNameLst>
                                      </p:cBhvr>
                                      <p:to>
                                        <p:strVal val="visible"/>
                                      </p:to>
                                    </p:set>
                                    <p:anim calcmode="lin" valueType="num">
                                      <p:cBhvr>
                                        <p:cTn id="65" dur="500" fill="hold"/>
                                        <p:tgtEl>
                                          <p:spTgt spid="146449"/>
                                        </p:tgtEl>
                                        <p:attrNameLst>
                                          <p:attrName>ppt_w</p:attrName>
                                        </p:attrNameLst>
                                      </p:cBhvr>
                                      <p:tavLst>
                                        <p:tav tm="0">
                                          <p:val>
                                            <p:fltVal val="0"/>
                                          </p:val>
                                        </p:tav>
                                        <p:tav tm="100000">
                                          <p:val>
                                            <p:strVal val="#ppt_w"/>
                                          </p:val>
                                        </p:tav>
                                      </p:tavLst>
                                    </p:anim>
                                    <p:anim calcmode="lin" valueType="num">
                                      <p:cBhvr>
                                        <p:cTn id="66" dur="500" fill="hold"/>
                                        <p:tgtEl>
                                          <p:spTgt spid="146449"/>
                                        </p:tgtEl>
                                        <p:attrNameLst>
                                          <p:attrName>ppt_h</p:attrName>
                                        </p:attrNameLst>
                                      </p:cBhvr>
                                      <p:tavLst>
                                        <p:tav tm="0">
                                          <p:val>
                                            <p:fltVal val="0"/>
                                          </p:val>
                                        </p:tav>
                                        <p:tav tm="100000">
                                          <p:val>
                                            <p:strVal val="#ppt_h"/>
                                          </p:val>
                                        </p:tav>
                                      </p:tavLst>
                                    </p:anim>
                                  </p:childTnLst>
                                </p:cTn>
                              </p:par>
                            </p:childTnLst>
                          </p:cTn>
                        </p:par>
                        <p:par>
                          <p:cTn id="67" fill="hold" nodeType="afterGroup">
                            <p:stCondLst>
                              <p:cond delay="6000"/>
                            </p:stCondLst>
                            <p:childTnLst>
                              <p:par>
                                <p:cTn id="68" presetID="2" presetClass="entr" presetSubtype="8" fill="hold" nodeType="afterEffect">
                                  <p:stCondLst>
                                    <p:cond delay="0"/>
                                  </p:stCondLst>
                                  <p:childTnLst>
                                    <p:set>
                                      <p:cBhvr>
                                        <p:cTn id="69" dur="1" fill="hold">
                                          <p:stCondLst>
                                            <p:cond delay="0"/>
                                          </p:stCondLst>
                                        </p:cTn>
                                        <p:tgtEl>
                                          <p:spTgt spid="146442"/>
                                        </p:tgtEl>
                                        <p:attrNameLst>
                                          <p:attrName>style.visibility</p:attrName>
                                        </p:attrNameLst>
                                      </p:cBhvr>
                                      <p:to>
                                        <p:strVal val="visible"/>
                                      </p:to>
                                    </p:set>
                                    <p:anim calcmode="lin" valueType="num">
                                      <p:cBhvr additive="base">
                                        <p:cTn id="70" dur="500" fill="hold"/>
                                        <p:tgtEl>
                                          <p:spTgt spid="146442"/>
                                        </p:tgtEl>
                                        <p:attrNameLst>
                                          <p:attrName>ppt_x</p:attrName>
                                        </p:attrNameLst>
                                      </p:cBhvr>
                                      <p:tavLst>
                                        <p:tav tm="0">
                                          <p:val>
                                            <p:strVal val="0-#ppt_w/2"/>
                                          </p:val>
                                        </p:tav>
                                        <p:tav tm="100000">
                                          <p:val>
                                            <p:strVal val="#ppt_x"/>
                                          </p:val>
                                        </p:tav>
                                      </p:tavLst>
                                    </p:anim>
                                    <p:anim calcmode="lin" valueType="num">
                                      <p:cBhvr additive="base">
                                        <p:cTn id="71" dur="500" fill="hold"/>
                                        <p:tgtEl>
                                          <p:spTgt spid="146442"/>
                                        </p:tgtEl>
                                        <p:attrNameLst>
                                          <p:attrName>ppt_y</p:attrName>
                                        </p:attrNameLst>
                                      </p:cBhvr>
                                      <p:tavLst>
                                        <p:tav tm="0">
                                          <p:val>
                                            <p:strVal val="#ppt_y"/>
                                          </p:val>
                                        </p:tav>
                                        <p:tav tm="100000">
                                          <p:val>
                                            <p:strVal val="#ppt_y"/>
                                          </p:val>
                                        </p:tav>
                                      </p:tavLst>
                                    </p:anim>
                                  </p:childTnLst>
                                </p:cTn>
                              </p:par>
                            </p:childTnLst>
                          </p:cTn>
                        </p:par>
                      </p:childTnLst>
                    </p:cTn>
                  </p:par>
                  <p:par>
                    <p:cTn id="72" fill="hold" nodeType="clickPar">
                      <p:stCondLst>
                        <p:cond delay="indefinite"/>
                      </p:stCondLst>
                      <p:childTnLst>
                        <p:par>
                          <p:cTn id="73" fill="hold" nodeType="withGroup">
                            <p:stCondLst>
                              <p:cond delay="0"/>
                            </p:stCondLst>
                            <p:childTnLst>
                              <p:par>
                                <p:cTn id="74" presetID="3" presetClass="entr" presetSubtype="10" fill="hold" nodeType="clickEffect">
                                  <p:stCondLst>
                                    <p:cond delay="0"/>
                                  </p:stCondLst>
                                  <p:childTnLst>
                                    <p:set>
                                      <p:cBhvr>
                                        <p:cTn id="75" dur="1" fill="hold">
                                          <p:stCondLst>
                                            <p:cond delay="0"/>
                                          </p:stCondLst>
                                        </p:cTn>
                                        <p:tgtEl>
                                          <p:spTgt spid="146450"/>
                                        </p:tgtEl>
                                        <p:attrNameLst>
                                          <p:attrName>style.visibility</p:attrName>
                                        </p:attrNameLst>
                                      </p:cBhvr>
                                      <p:to>
                                        <p:strVal val="visible"/>
                                      </p:to>
                                    </p:set>
                                    <p:animEffect transition="in" filter="blinds(horizontal)">
                                      <p:cBhvr>
                                        <p:cTn id="76" dur="500"/>
                                        <p:tgtEl>
                                          <p:spTgt spid="146450"/>
                                        </p:tgtEl>
                                      </p:cBhvr>
                                    </p:animEffect>
                                  </p:childTnLst>
                                </p:cTn>
                              </p:par>
                            </p:childTnLst>
                          </p:cTn>
                        </p:par>
                        <p:par>
                          <p:cTn id="77" fill="hold" nodeType="afterGroup">
                            <p:stCondLst>
                              <p:cond delay="500"/>
                            </p:stCondLst>
                            <p:childTnLst>
                              <p:par>
                                <p:cTn id="78" presetID="23" presetClass="entr" presetSubtype="16" fill="hold" grpId="0" nodeType="afterEffect">
                                  <p:stCondLst>
                                    <p:cond delay="0"/>
                                  </p:stCondLst>
                                  <p:childTnLst>
                                    <p:set>
                                      <p:cBhvr>
                                        <p:cTn id="79" dur="1" fill="hold">
                                          <p:stCondLst>
                                            <p:cond delay="0"/>
                                          </p:stCondLst>
                                        </p:cTn>
                                        <p:tgtEl>
                                          <p:spTgt spid="146447"/>
                                        </p:tgtEl>
                                        <p:attrNameLst>
                                          <p:attrName>style.visibility</p:attrName>
                                        </p:attrNameLst>
                                      </p:cBhvr>
                                      <p:to>
                                        <p:strVal val="visible"/>
                                      </p:to>
                                    </p:set>
                                    <p:anim calcmode="lin" valueType="num">
                                      <p:cBhvr>
                                        <p:cTn id="80" dur="500" fill="hold"/>
                                        <p:tgtEl>
                                          <p:spTgt spid="146447"/>
                                        </p:tgtEl>
                                        <p:attrNameLst>
                                          <p:attrName>ppt_w</p:attrName>
                                        </p:attrNameLst>
                                      </p:cBhvr>
                                      <p:tavLst>
                                        <p:tav tm="0">
                                          <p:val>
                                            <p:fltVal val="0"/>
                                          </p:val>
                                        </p:tav>
                                        <p:tav tm="100000">
                                          <p:val>
                                            <p:strVal val="#ppt_w"/>
                                          </p:val>
                                        </p:tav>
                                      </p:tavLst>
                                    </p:anim>
                                    <p:anim calcmode="lin" valueType="num">
                                      <p:cBhvr>
                                        <p:cTn id="81" dur="500" fill="hold"/>
                                        <p:tgtEl>
                                          <p:spTgt spid="146447"/>
                                        </p:tgtEl>
                                        <p:attrNameLst>
                                          <p:attrName>ppt_h</p:attrName>
                                        </p:attrNameLst>
                                      </p:cBhvr>
                                      <p:tavLst>
                                        <p:tav tm="0">
                                          <p:val>
                                            <p:fltVal val="0"/>
                                          </p:val>
                                        </p:tav>
                                        <p:tav tm="100000">
                                          <p:val>
                                            <p:strVal val="#ppt_h"/>
                                          </p:val>
                                        </p:tav>
                                      </p:tavLst>
                                    </p:anim>
                                  </p:childTnLst>
                                </p:cTn>
                              </p:par>
                            </p:childTnLst>
                          </p:cTn>
                        </p:par>
                        <p:par>
                          <p:cTn id="82" fill="hold" nodeType="afterGroup">
                            <p:stCondLst>
                              <p:cond delay="1000"/>
                            </p:stCondLst>
                            <p:childTnLst>
                              <p:par>
                                <p:cTn id="83" presetID="2" presetClass="entr" presetSubtype="4" fill="hold" nodeType="afterEffect">
                                  <p:stCondLst>
                                    <p:cond delay="0"/>
                                  </p:stCondLst>
                                  <p:childTnLst>
                                    <p:set>
                                      <p:cBhvr>
                                        <p:cTn id="84" dur="1" fill="hold">
                                          <p:stCondLst>
                                            <p:cond delay="0"/>
                                          </p:stCondLst>
                                        </p:cTn>
                                        <p:tgtEl>
                                          <p:spTgt spid="146443"/>
                                        </p:tgtEl>
                                        <p:attrNameLst>
                                          <p:attrName>style.visibility</p:attrName>
                                        </p:attrNameLst>
                                      </p:cBhvr>
                                      <p:to>
                                        <p:strVal val="visible"/>
                                      </p:to>
                                    </p:set>
                                    <p:anim calcmode="lin" valueType="num">
                                      <p:cBhvr additive="base">
                                        <p:cTn id="85" dur="500" fill="hold"/>
                                        <p:tgtEl>
                                          <p:spTgt spid="146443"/>
                                        </p:tgtEl>
                                        <p:attrNameLst>
                                          <p:attrName>ppt_x</p:attrName>
                                        </p:attrNameLst>
                                      </p:cBhvr>
                                      <p:tavLst>
                                        <p:tav tm="0">
                                          <p:val>
                                            <p:strVal val="#ppt_x"/>
                                          </p:val>
                                        </p:tav>
                                        <p:tav tm="100000">
                                          <p:val>
                                            <p:strVal val="#ppt_x"/>
                                          </p:val>
                                        </p:tav>
                                      </p:tavLst>
                                    </p:anim>
                                    <p:anim calcmode="lin" valueType="num">
                                      <p:cBhvr additive="base">
                                        <p:cTn id="86" dur="500" fill="hold"/>
                                        <p:tgtEl>
                                          <p:spTgt spid="146443"/>
                                        </p:tgtEl>
                                        <p:attrNameLst>
                                          <p:attrName>ppt_y</p:attrName>
                                        </p:attrNameLst>
                                      </p:cBhvr>
                                      <p:tavLst>
                                        <p:tav tm="0">
                                          <p:val>
                                            <p:strVal val="1+#ppt_h/2"/>
                                          </p:val>
                                        </p:tav>
                                        <p:tav tm="100000">
                                          <p:val>
                                            <p:strVal val="#ppt_y"/>
                                          </p:val>
                                        </p:tav>
                                      </p:tavLst>
                                    </p:anim>
                                  </p:childTnLst>
                                </p:cTn>
                              </p:par>
                            </p:childTnLst>
                          </p:cTn>
                        </p:par>
                        <p:par>
                          <p:cTn id="87" fill="hold" nodeType="afterGroup">
                            <p:stCondLst>
                              <p:cond delay="1500"/>
                            </p:stCondLst>
                            <p:childTnLst>
                              <p:par>
                                <p:cTn id="88" presetID="2" presetClass="entr" presetSubtype="4" fill="hold" nodeType="afterEffect">
                                  <p:stCondLst>
                                    <p:cond delay="0"/>
                                  </p:stCondLst>
                                  <p:childTnLst>
                                    <p:set>
                                      <p:cBhvr>
                                        <p:cTn id="89" dur="1" fill="hold">
                                          <p:stCondLst>
                                            <p:cond delay="0"/>
                                          </p:stCondLst>
                                        </p:cTn>
                                        <p:tgtEl>
                                          <p:spTgt spid="146444"/>
                                        </p:tgtEl>
                                        <p:attrNameLst>
                                          <p:attrName>style.visibility</p:attrName>
                                        </p:attrNameLst>
                                      </p:cBhvr>
                                      <p:to>
                                        <p:strVal val="visible"/>
                                      </p:to>
                                    </p:set>
                                    <p:anim calcmode="lin" valueType="num">
                                      <p:cBhvr additive="base">
                                        <p:cTn id="90" dur="500" fill="hold"/>
                                        <p:tgtEl>
                                          <p:spTgt spid="146444"/>
                                        </p:tgtEl>
                                        <p:attrNameLst>
                                          <p:attrName>ppt_x</p:attrName>
                                        </p:attrNameLst>
                                      </p:cBhvr>
                                      <p:tavLst>
                                        <p:tav tm="0">
                                          <p:val>
                                            <p:strVal val="#ppt_x"/>
                                          </p:val>
                                        </p:tav>
                                        <p:tav tm="100000">
                                          <p:val>
                                            <p:strVal val="#ppt_x"/>
                                          </p:val>
                                        </p:tav>
                                      </p:tavLst>
                                    </p:anim>
                                    <p:anim calcmode="lin" valueType="num">
                                      <p:cBhvr additive="base">
                                        <p:cTn id="91" dur="500" fill="hold"/>
                                        <p:tgtEl>
                                          <p:spTgt spid="146444"/>
                                        </p:tgtEl>
                                        <p:attrNameLst>
                                          <p:attrName>ppt_y</p:attrName>
                                        </p:attrNameLst>
                                      </p:cBhvr>
                                      <p:tavLst>
                                        <p:tav tm="0">
                                          <p:val>
                                            <p:strVal val="1+#ppt_h/2"/>
                                          </p:val>
                                        </p:tav>
                                        <p:tav tm="100000">
                                          <p:val>
                                            <p:strVal val="#ppt_y"/>
                                          </p:val>
                                        </p:tav>
                                      </p:tavLst>
                                    </p:anim>
                                  </p:childTnLst>
                                </p:cTn>
                              </p:par>
                            </p:childTnLst>
                          </p:cTn>
                        </p:par>
                        <p:par>
                          <p:cTn id="92" fill="hold" nodeType="afterGroup">
                            <p:stCondLst>
                              <p:cond delay="2000"/>
                            </p:stCondLst>
                            <p:childTnLst>
                              <p:par>
                                <p:cTn id="93" presetID="3" presetClass="entr" presetSubtype="10" fill="hold" nodeType="afterEffect">
                                  <p:stCondLst>
                                    <p:cond delay="0"/>
                                  </p:stCondLst>
                                  <p:childTnLst>
                                    <p:set>
                                      <p:cBhvr>
                                        <p:cTn id="94" dur="1" fill="hold">
                                          <p:stCondLst>
                                            <p:cond delay="0"/>
                                          </p:stCondLst>
                                        </p:cTn>
                                        <p:tgtEl>
                                          <p:spTgt spid="146451"/>
                                        </p:tgtEl>
                                        <p:attrNameLst>
                                          <p:attrName>style.visibility</p:attrName>
                                        </p:attrNameLst>
                                      </p:cBhvr>
                                      <p:to>
                                        <p:strVal val="visible"/>
                                      </p:to>
                                    </p:set>
                                    <p:animEffect transition="in" filter="blinds(horizontal)">
                                      <p:cBhvr>
                                        <p:cTn id="95" dur="500"/>
                                        <p:tgtEl>
                                          <p:spTgt spid="146451"/>
                                        </p:tgtEl>
                                      </p:cBhvr>
                                    </p:animEffect>
                                  </p:childTnLst>
                                </p:cTn>
                              </p:par>
                            </p:childTnLst>
                          </p:cTn>
                        </p:par>
                        <p:par>
                          <p:cTn id="96" fill="hold" nodeType="afterGroup">
                            <p:stCondLst>
                              <p:cond delay="2500"/>
                            </p:stCondLst>
                            <p:childTnLst>
                              <p:par>
                                <p:cTn id="97" presetID="23" presetClass="entr" presetSubtype="16" fill="hold" grpId="0" nodeType="afterEffect">
                                  <p:stCondLst>
                                    <p:cond delay="0"/>
                                  </p:stCondLst>
                                  <p:childTnLst>
                                    <p:set>
                                      <p:cBhvr>
                                        <p:cTn id="98" dur="1" fill="hold">
                                          <p:stCondLst>
                                            <p:cond delay="0"/>
                                          </p:stCondLst>
                                        </p:cTn>
                                        <p:tgtEl>
                                          <p:spTgt spid="146448"/>
                                        </p:tgtEl>
                                        <p:attrNameLst>
                                          <p:attrName>style.visibility</p:attrName>
                                        </p:attrNameLst>
                                      </p:cBhvr>
                                      <p:to>
                                        <p:strVal val="visible"/>
                                      </p:to>
                                    </p:set>
                                    <p:anim calcmode="lin" valueType="num">
                                      <p:cBhvr>
                                        <p:cTn id="99" dur="500" fill="hold"/>
                                        <p:tgtEl>
                                          <p:spTgt spid="146448"/>
                                        </p:tgtEl>
                                        <p:attrNameLst>
                                          <p:attrName>ppt_w</p:attrName>
                                        </p:attrNameLst>
                                      </p:cBhvr>
                                      <p:tavLst>
                                        <p:tav tm="0">
                                          <p:val>
                                            <p:fltVal val="0"/>
                                          </p:val>
                                        </p:tav>
                                        <p:tav tm="100000">
                                          <p:val>
                                            <p:strVal val="#ppt_w"/>
                                          </p:val>
                                        </p:tav>
                                      </p:tavLst>
                                    </p:anim>
                                    <p:anim calcmode="lin" valueType="num">
                                      <p:cBhvr>
                                        <p:cTn id="100" dur="500" fill="hold"/>
                                        <p:tgtEl>
                                          <p:spTgt spid="14644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p:bldP spid="146437" grpId="0"/>
      <p:bldP spid="146438" grpId="0"/>
      <p:bldP spid="146440" grpId="0"/>
      <p:bldP spid="146446" grpId="0"/>
      <p:bldP spid="146447" grpId="0"/>
      <p:bldP spid="146448" grpId="0"/>
      <p:bldP spid="146449" grpId="0"/>
      <p:bldP spid="146449" grpId="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107504" y="195486"/>
            <a:ext cx="8352928" cy="507703"/>
          </a:xfrm>
        </p:spPr>
        <p:txBody>
          <a:bodyPr/>
          <a:lstStyle/>
          <a:p>
            <a:r>
              <a:rPr lang="cs-CZ" altLang="sk-SK" sz="2000" b="1" dirty="0"/>
              <a:t>Funkce poptávky po reálných peněžních zůstatcích – změna důchodu </a:t>
            </a:r>
            <a:r>
              <a:rPr lang="cs-CZ" altLang="sk-SK" sz="2000" b="1" dirty="0" smtClean="0"/>
              <a:t>(růst</a:t>
            </a:r>
            <a:r>
              <a:rPr lang="cs-CZ" altLang="sk-SK" sz="2000" b="1" dirty="0"/>
              <a:t>)</a:t>
            </a:r>
          </a:p>
        </p:txBody>
      </p:sp>
      <p:sp>
        <p:nvSpPr>
          <p:cNvPr id="120835" name="Line 3"/>
          <p:cNvSpPr>
            <a:spLocks noChangeShapeType="1"/>
          </p:cNvSpPr>
          <p:nvPr/>
        </p:nvSpPr>
        <p:spPr bwMode="auto">
          <a:xfrm>
            <a:off x="2627784" y="923925"/>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36" name="Line 4"/>
          <p:cNvSpPr>
            <a:spLocks noChangeShapeType="1"/>
          </p:cNvSpPr>
          <p:nvPr/>
        </p:nvSpPr>
        <p:spPr bwMode="auto">
          <a:xfrm>
            <a:off x="2627784" y="4011910"/>
            <a:ext cx="41052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37" name="Text Box 5"/>
          <p:cNvSpPr txBox="1">
            <a:spLocks noChangeArrowheads="1"/>
          </p:cNvSpPr>
          <p:nvPr/>
        </p:nvSpPr>
        <p:spPr bwMode="auto">
          <a:xfrm>
            <a:off x="6660232" y="4032520"/>
            <a:ext cx="43204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L</a:t>
            </a:r>
          </a:p>
        </p:txBody>
      </p:sp>
      <p:sp>
        <p:nvSpPr>
          <p:cNvPr id="120838" name="Text Box 6"/>
          <p:cNvSpPr txBox="1">
            <a:spLocks noChangeArrowheads="1"/>
          </p:cNvSpPr>
          <p:nvPr/>
        </p:nvSpPr>
        <p:spPr bwMode="auto">
          <a:xfrm>
            <a:off x="2412206" y="853463"/>
            <a:ext cx="2155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t>i</a:t>
            </a:r>
          </a:p>
        </p:txBody>
      </p:sp>
      <p:sp>
        <p:nvSpPr>
          <p:cNvPr id="120839" name="Line 7"/>
          <p:cNvSpPr>
            <a:spLocks noChangeShapeType="1"/>
          </p:cNvSpPr>
          <p:nvPr/>
        </p:nvSpPr>
        <p:spPr bwMode="auto">
          <a:xfrm>
            <a:off x="3330179" y="1323912"/>
            <a:ext cx="2753915" cy="2321719"/>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40" name="Text Box 8"/>
          <p:cNvSpPr txBox="1">
            <a:spLocks noChangeArrowheads="1"/>
          </p:cNvSpPr>
          <p:nvPr/>
        </p:nvSpPr>
        <p:spPr bwMode="auto">
          <a:xfrm>
            <a:off x="6191621" y="3437587"/>
            <a:ext cx="162073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66FF"/>
                </a:solidFill>
              </a:rPr>
              <a:t>L</a:t>
            </a:r>
            <a:r>
              <a:rPr lang="cs-CZ" altLang="sk-SK" sz="1600" b="1" baseline="-25000" dirty="0" smtClean="0">
                <a:solidFill>
                  <a:srgbClr val="0066FF"/>
                </a:solidFill>
              </a:rPr>
              <a:t>0</a:t>
            </a:r>
            <a:r>
              <a:rPr lang="cs-CZ" altLang="sk-SK" sz="1600" b="1" dirty="0" smtClean="0">
                <a:solidFill>
                  <a:srgbClr val="0066FF"/>
                </a:solidFill>
              </a:rPr>
              <a:t> </a:t>
            </a:r>
            <a:r>
              <a:rPr lang="cs-CZ" altLang="sk-SK" sz="1600" b="1" dirty="0">
                <a:solidFill>
                  <a:srgbClr val="0066FF"/>
                </a:solidFill>
              </a:rPr>
              <a:t>= </a:t>
            </a:r>
            <a:r>
              <a:rPr lang="cs-CZ" altLang="sk-SK" sz="1600" b="1" dirty="0" smtClean="0">
                <a:solidFill>
                  <a:srgbClr val="0066FF"/>
                </a:solidFill>
              </a:rPr>
              <a:t>k*Y</a:t>
            </a:r>
            <a:r>
              <a:rPr lang="cs-CZ" altLang="sk-SK" sz="1600" b="1" baseline="-25000" dirty="0" smtClean="0">
                <a:solidFill>
                  <a:srgbClr val="0066FF"/>
                </a:solidFill>
              </a:rPr>
              <a:t>0</a:t>
            </a:r>
            <a:r>
              <a:rPr lang="cs-CZ" altLang="sk-SK" sz="1600" b="1" dirty="0" smtClean="0">
                <a:solidFill>
                  <a:srgbClr val="0066FF"/>
                </a:solidFill>
              </a:rPr>
              <a:t>- </a:t>
            </a:r>
            <a:r>
              <a:rPr lang="cs-CZ" altLang="sk-SK" sz="1600" b="1" dirty="0" err="1">
                <a:solidFill>
                  <a:srgbClr val="0066FF"/>
                </a:solidFill>
              </a:rPr>
              <a:t>hi</a:t>
            </a:r>
            <a:endParaRPr lang="cs-CZ" altLang="sk-SK" sz="1600" b="1" dirty="0">
              <a:solidFill>
                <a:srgbClr val="0066FF"/>
              </a:solidFill>
            </a:endParaRPr>
          </a:p>
        </p:txBody>
      </p:sp>
      <p:sp>
        <p:nvSpPr>
          <p:cNvPr id="120841" name="Line 9"/>
          <p:cNvSpPr>
            <a:spLocks noChangeShapeType="1"/>
          </p:cNvSpPr>
          <p:nvPr/>
        </p:nvSpPr>
        <p:spPr bwMode="auto">
          <a:xfrm>
            <a:off x="2681288" y="1923678"/>
            <a:ext cx="1350169"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42" name="Line 10"/>
          <p:cNvSpPr>
            <a:spLocks noChangeShapeType="1"/>
          </p:cNvSpPr>
          <p:nvPr/>
        </p:nvSpPr>
        <p:spPr bwMode="auto">
          <a:xfrm>
            <a:off x="4031456" y="1923678"/>
            <a:ext cx="0" cy="2052638"/>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45" name="Text Box 13"/>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120846" name="Text Box 14"/>
          <p:cNvSpPr txBox="1">
            <a:spLocks noChangeArrowheads="1"/>
          </p:cNvSpPr>
          <p:nvPr/>
        </p:nvSpPr>
        <p:spPr bwMode="auto">
          <a:xfrm>
            <a:off x="2385417" y="1737148"/>
            <a:ext cx="40421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0</a:t>
            </a:r>
            <a:endParaRPr lang="cs-CZ" altLang="sk-SK" sz="1600" b="1" dirty="0"/>
          </a:p>
        </p:txBody>
      </p:sp>
      <p:sp>
        <p:nvSpPr>
          <p:cNvPr id="120848" name="Text Box 16"/>
          <p:cNvSpPr txBox="1">
            <a:spLocks noChangeArrowheads="1"/>
          </p:cNvSpPr>
          <p:nvPr/>
        </p:nvSpPr>
        <p:spPr bwMode="auto">
          <a:xfrm>
            <a:off x="4489846" y="4020940"/>
            <a:ext cx="44219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L</a:t>
            </a:r>
            <a:r>
              <a:rPr lang="cs-CZ" altLang="sk-SK" sz="1600" b="1" baseline="-25000" dirty="0" smtClean="0"/>
              <a:t>1</a:t>
            </a:r>
            <a:endParaRPr lang="cs-CZ" altLang="sk-SK" sz="1600" b="1" dirty="0"/>
          </a:p>
        </p:txBody>
      </p:sp>
      <p:sp>
        <p:nvSpPr>
          <p:cNvPr id="120849" name="Text Box 17"/>
          <p:cNvSpPr txBox="1">
            <a:spLocks noChangeArrowheads="1"/>
          </p:cNvSpPr>
          <p:nvPr/>
        </p:nvSpPr>
        <p:spPr bwMode="auto">
          <a:xfrm>
            <a:off x="3851920" y="4021435"/>
            <a:ext cx="43204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L</a:t>
            </a:r>
            <a:r>
              <a:rPr lang="cs-CZ" altLang="sk-SK" sz="1600" b="1" baseline="-25000" dirty="0" smtClean="0"/>
              <a:t>0</a:t>
            </a:r>
            <a:endParaRPr lang="cs-CZ" altLang="sk-SK" sz="1600" b="1" dirty="0"/>
          </a:p>
        </p:txBody>
      </p:sp>
      <p:sp>
        <p:nvSpPr>
          <p:cNvPr id="120852" name="Line 20"/>
          <p:cNvSpPr>
            <a:spLocks noChangeShapeType="1"/>
          </p:cNvSpPr>
          <p:nvPr/>
        </p:nvSpPr>
        <p:spPr bwMode="auto">
          <a:xfrm>
            <a:off x="3330178" y="1303819"/>
            <a:ext cx="2753915" cy="2321719"/>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53" name="Text Box 21"/>
          <p:cNvSpPr txBox="1">
            <a:spLocks noChangeArrowheads="1"/>
          </p:cNvSpPr>
          <p:nvPr/>
        </p:nvSpPr>
        <p:spPr bwMode="auto">
          <a:xfrm>
            <a:off x="6220418" y="2796836"/>
            <a:ext cx="159194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chemeClr val="accent2"/>
                </a:solidFill>
              </a:rPr>
              <a:t>L</a:t>
            </a:r>
            <a:r>
              <a:rPr lang="cs-CZ" altLang="sk-SK" sz="1600" b="1" baseline="-25000" dirty="0" smtClean="0">
                <a:solidFill>
                  <a:schemeClr val="accent2"/>
                </a:solidFill>
              </a:rPr>
              <a:t>1</a:t>
            </a:r>
            <a:r>
              <a:rPr lang="cs-CZ" altLang="sk-SK" sz="1600" b="1" dirty="0" smtClean="0">
                <a:solidFill>
                  <a:schemeClr val="accent2"/>
                </a:solidFill>
              </a:rPr>
              <a:t> </a:t>
            </a:r>
            <a:r>
              <a:rPr lang="cs-CZ" altLang="sk-SK" sz="1600" b="1" dirty="0">
                <a:solidFill>
                  <a:schemeClr val="accent2"/>
                </a:solidFill>
              </a:rPr>
              <a:t>= </a:t>
            </a:r>
            <a:r>
              <a:rPr lang="cs-CZ" altLang="sk-SK" sz="1600" b="1" dirty="0" smtClean="0">
                <a:solidFill>
                  <a:schemeClr val="accent2"/>
                </a:solidFill>
              </a:rPr>
              <a:t>k*Y</a:t>
            </a:r>
            <a:r>
              <a:rPr lang="cs-CZ" altLang="sk-SK" sz="1600" b="1" baseline="-25000" dirty="0" smtClean="0">
                <a:solidFill>
                  <a:schemeClr val="accent2"/>
                </a:solidFill>
              </a:rPr>
              <a:t>1</a:t>
            </a:r>
            <a:r>
              <a:rPr lang="cs-CZ" altLang="sk-SK" sz="1600" b="1" dirty="0" smtClean="0">
                <a:solidFill>
                  <a:schemeClr val="accent2"/>
                </a:solidFill>
              </a:rPr>
              <a:t>- </a:t>
            </a:r>
            <a:r>
              <a:rPr lang="cs-CZ" altLang="sk-SK" sz="1600" b="1" dirty="0" err="1">
                <a:solidFill>
                  <a:schemeClr val="accent2"/>
                </a:solidFill>
              </a:rPr>
              <a:t>hi</a:t>
            </a:r>
            <a:endParaRPr lang="cs-CZ" altLang="sk-SK" sz="1600" b="1" dirty="0">
              <a:solidFill>
                <a:schemeClr val="accent2"/>
              </a:solidFill>
            </a:endParaRPr>
          </a:p>
        </p:txBody>
      </p:sp>
      <p:sp>
        <p:nvSpPr>
          <p:cNvPr id="120855" name="Line 23"/>
          <p:cNvSpPr>
            <a:spLocks noChangeShapeType="1"/>
          </p:cNvSpPr>
          <p:nvPr/>
        </p:nvSpPr>
        <p:spPr bwMode="auto">
          <a:xfrm>
            <a:off x="4058245" y="1923678"/>
            <a:ext cx="540544"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56" name="Line 24"/>
          <p:cNvSpPr>
            <a:spLocks noChangeShapeType="1"/>
          </p:cNvSpPr>
          <p:nvPr/>
        </p:nvSpPr>
        <p:spPr bwMode="auto">
          <a:xfrm>
            <a:off x="4644008" y="1923678"/>
            <a:ext cx="0" cy="2052638"/>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57" name="Line 25"/>
          <p:cNvSpPr>
            <a:spLocks noChangeShapeType="1"/>
          </p:cNvSpPr>
          <p:nvPr/>
        </p:nvSpPr>
        <p:spPr bwMode="auto">
          <a:xfrm>
            <a:off x="4139803" y="3075806"/>
            <a:ext cx="377428" cy="0"/>
          </a:xfrm>
          <a:prstGeom prst="line">
            <a:avLst/>
          </a:prstGeom>
          <a:noFill/>
          <a:ln w="28575">
            <a:solidFill>
              <a:srgbClr val="FF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20858" name="Text Box 26"/>
          <p:cNvSpPr txBox="1">
            <a:spLocks noChangeArrowheads="1"/>
          </p:cNvSpPr>
          <p:nvPr/>
        </p:nvSpPr>
        <p:spPr bwMode="auto">
          <a:xfrm>
            <a:off x="3923928" y="3165798"/>
            <a:ext cx="792088"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350" dirty="0" smtClean="0">
                <a:solidFill>
                  <a:srgbClr val="FF00FF"/>
                </a:solidFill>
                <a:cs typeface="Arial" panose="020B0604020202020204" pitchFamily="34" charset="0"/>
              </a:rPr>
              <a:t>  k</a:t>
            </a:r>
            <a:r>
              <a:rPr lang="sk-SK" altLang="sk-SK" sz="1350" dirty="0" smtClean="0">
                <a:solidFill>
                  <a:srgbClr val="FF00FF"/>
                </a:solidFill>
                <a:cs typeface="Arial" panose="020B0604020202020204" pitchFamily="34" charset="0"/>
              </a:rPr>
              <a:t> *</a:t>
            </a:r>
            <a:r>
              <a:rPr lang="el-GR" altLang="sk-SK" sz="1350" dirty="0" smtClean="0">
                <a:solidFill>
                  <a:srgbClr val="FF00FF"/>
                </a:solidFill>
                <a:cs typeface="Arial" panose="020B0604020202020204" pitchFamily="34" charset="0"/>
              </a:rPr>
              <a:t>Δ</a:t>
            </a:r>
            <a:r>
              <a:rPr lang="sk-SK" altLang="sk-SK" sz="1350" dirty="0">
                <a:solidFill>
                  <a:srgbClr val="FF00FF"/>
                </a:solidFill>
                <a:cs typeface="Arial" panose="020B0604020202020204" pitchFamily="34" charset="0"/>
              </a:rPr>
              <a:t>Y</a:t>
            </a:r>
          </a:p>
        </p:txBody>
      </p:sp>
      <p:sp>
        <p:nvSpPr>
          <p:cNvPr id="120859" name="Text Box 27"/>
          <p:cNvSpPr txBox="1">
            <a:spLocks noChangeArrowheads="1"/>
          </p:cNvSpPr>
          <p:nvPr/>
        </p:nvSpPr>
        <p:spPr bwMode="auto">
          <a:xfrm>
            <a:off x="5868144" y="1491853"/>
            <a:ext cx="1837581" cy="707886"/>
          </a:xfrm>
          <a:prstGeom prst="rect">
            <a:avLst/>
          </a:prstGeom>
          <a:solidFill>
            <a:srgbClr val="00B0F0"/>
          </a:solidFill>
          <a:ln>
            <a:noFill/>
          </a:ln>
          <a:effectLst/>
        </p:spPr>
        <p:txBody>
          <a:bodyPr wrap="square">
            <a:spAutoFit/>
          </a:bodyPr>
          <a:lstStyle/>
          <a:p>
            <a:pPr algn="ctr">
              <a:spcBef>
                <a:spcPct val="50000"/>
              </a:spcBef>
            </a:pPr>
            <a:r>
              <a:rPr lang="cs-CZ" altLang="sk-SK" sz="1600" b="1" dirty="0">
                <a:solidFill>
                  <a:srgbClr val="FFFFFF"/>
                </a:solidFill>
              </a:rPr>
              <a:t>Změna </a:t>
            </a:r>
            <a:r>
              <a:rPr lang="cs-CZ" altLang="sk-SK" sz="1600" b="1" dirty="0" smtClean="0">
                <a:solidFill>
                  <a:srgbClr val="FFFFFF"/>
                </a:solidFill>
              </a:rPr>
              <a:t>Y</a:t>
            </a:r>
            <a:r>
              <a:rPr lang="cs-CZ" altLang="sk-SK" sz="1600" b="1" baseline="-25000" dirty="0" smtClean="0">
                <a:solidFill>
                  <a:srgbClr val="FFFFFF"/>
                </a:solidFill>
              </a:rPr>
              <a:t>0</a:t>
            </a:r>
            <a:r>
              <a:rPr lang="cs-CZ" altLang="sk-SK" sz="1600" b="1" dirty="0" smtClean="0">
                <a:solidFill>
                  <a:srgbClr val="FFFFFF"/>
                </a:solidFill>
              </a:rPr>
              <a:t> </a:t>
            </a:r>
            <a:r>
              <a:rPr lang="cs-CZ" altLang="sk-SK" sz="1600" b="1" dirty="0">
                <a:solidFill>
                  <a:srgbClr val="FFFFFF"/>
                </a:solidFill>
              </a:rPr>
              <a:t>na </a:t>
            </a:r>
            <a:r>
              <a:rPr lang="cs-CZ" altLang="sk-SK" sz="1600" b="1" dirty="0" smtClean="0">
                <a:solidFill>
                  <a:srgbClr val="FFFFFF"/>
                </a:solidFill>
              </a:rPr>
              <a:t>Y</a:t>
            </a:r>
            <a:r>
              <a:rPr lang="cs-CZ" altLang="sk-SK" sz="1600" b="1" baseline="-25000" dirty="0" smtClean="0">
                <a:solidFill>
                  <a:srgbClr val="FFFFFF"/>
                </a:solidFill>
              </a:rPr>
              <a:t>1</a:t>
            </a:r>
            <a:endParaRPr lang="cs-CZ" altLang="sk-SK" sz="1600" b="1" baseline="-25000" dirty="0">
              <a:solidFill>
                <a:srgbClr val="FFFFFF"/>
              </a:solidFill>
            </a:endParaRPr>
          </a:p>
          <a:p>
            <a:pPr algn="ctr">
              <a:spcBef>
                <a:spcPct val="50000"/>
              </a:spcBef>
            </a:pPr>
            <a:r>
              <a:rPr lang="cs-CZ" altLang="sk-SK" sz="1600" b="1" dirty="0" smtClean="0">
                <a:solidFill>
                  <a:srgbClr val="FFFFFF"/>
                </a:solidFill>
              </a:rPr>
              <a:t>Y</a:t>
            </a:r>
            <a:r>
              <a:rPr lang="cs-CZ" altLang="sk-SK" sz="1600" b="1" baseline="-25000" dirty="0" smtClean="0">
                <a:solidFill>
                  <a:srgbClr val="FFFFFF"/>
                </a:solidFill>
              </a:rPr>
              <a:t>1 </a:t>
            </a:r>
            <a:r>
              <a:rPr lang="en-US" altLang="sk-SK" sz="1600" b="1" dirty="0">
                <a:solidFill>
                  <a:srgbClr val="FFFFFF"/>
                </a:solidFill>
                <a:cs typeface="Arial" panose="020B0604020202020204" pitchFamily="34" charset="0"/>
              </a:rPr>
              <a:t>&gt; </a:t>
            </a:r>
            <a:r>
              <a:rPr lang="cs-CZ" altLang="sk-SK" sz="1600" b="1" dirty="0" smtClean="0">
                <a:solidFill>
                  <a:srgbClr val="FFFFFF"/>
                </a:solidFill>
                <a:cs typeface="Arial" panose="020B0604020202020204" pitchFamily="34" charset="0"/>
              </a:rPr>
              <a:t>Y</a:t>
            </a:r>
            <a:r>
              <a:rPr lang="cs-CZ" altLang="sk-SK" sz="1600" b="1" baseline="-25000" dirty="0" smtClean="0">
                <a:solidFill>
                  <a:srgbClr val="FFFFFF"/>
                </a:solidFill>
              </a:rPr>
              <a:t>0</a:t>
            </a:r>
            <a:endParaRPr lang="cs-CZ" altLang="sk-SK" sz="1600" b="1" dirty="0">
              <a:solidFill>
                <a:srgbClr val="FFFFFF"/>
              </a:solidFill>
            </a:endParaRPr>
          </a:p>
        </p:txBody>
      </p:sp>
      <p:sp>
        <p:nvSpPr>
          <p:cNvPr id="22" name="Text Box 21"/>
          <p:cNvSpPr txBox="1">
            <a:spLocks noChangeArrowheads="1"/>
          </p:cNvSpPr>
          <p:nvPr/>
        </p:nvSpPr>
        <p:spPr bwMode="auto">
          <a:xfrm>
            <a:off x="323528" y="4443958"/>
            <a:ext cx="835292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dirty="0" smtClean="0">
                <a:solidFill>
                  <a:srgbClr val="000000"/>
                </a:solidFill>
              </a:rPr>
              <a:t>Pokud dochází ke změně důchodu křivka L se POSOUVÁ </a:t>
            </a:r>
            <a:endParaRPr lang="cs-CZ" altLang="sk-SK" sz="1600" dirty="0">
              <a:solidFill>
                <a:srgbClr val="000000"/>
              </a:solidFill>
            </a:endParaRPr>
          </a:p>
        </p:txBody>
      </p:sp>
    </p:spTree>
    <p:extLst>
      <p:ext uri="{BB962C8B-B14F-4D97-AF65-F5344CB8AC3E}">
        <p14:creationId xmlns:p14="http://schemas.microsoft.com/office/powerpoint/2010/main" val="40091825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120834"/>
                                        </p:tgtEl>
                                        <p:attrNameLst>
                                          <p:attrName>style.visibility</p:attrName>
                                        </p:attrNameLst>
                                      </p:cBhvr>
                                      <p:to>
                                        <p:strVal val="visible"/>
                                      </p:to>
                                    </p:set>
                                    <p:anim calcmode="lin" valueType="num">
                                      <p:cBhvr>
                                        <p:cTn id="7" dur="500" fill="hold"/>
                                        <p:tgtEl>
                                          <p:spTgt spid="120834"/>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120834"/>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120834"/>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120834"/>
                                        </p:tgtEl>
                                        <p:attrNameLst>
                                          <p:attrName>ppt_y</p:attrName>
                                        </p:attrNameLst>
                                      </p:cBhvr>
                                      <p:tavLst>
                                        <p:tav tm="0">
                                          <p:val>
                                            <p:strVal val="#ppt_y"/>
                                          </p:val>
                                        </p:tav>
                                        <p:tav tm="100000">
                                          <p:val>
                                            <p:strVal val="#ppt_y"/>
                                          </p:val>
                                        </p:tav>
                                      </p:tavLst>
                                    </p:anim>
                                  </p:childTnLst>
                                </p:cTn>
                              </p:par>
                            </p:childTnLst>
                          </p:cTn>
                        </p:par>
                        <p:par>
                          <p:cTn id="11" fill="hold" nodeType="afterGroup">
                            <p:stCondLst>
                              <p:cond delay="500"/>
                            </p:stCondLst>
                            <p:childTnLst>
                              <p:par>
                                <p:cTn id="12" presetID="25" presetClass="entr" presetSubtype="0" fill="hold" grpId="0" nodeType="afterEffect">
                                  <p:stCondLst>
                                    <p:cond delay="0"/>
                                  </p:stCondLst>
                                  <p:childTnLst>
                                    <p:set>
                                      <p:cBhvr>
                                        <p:cTn id="13" dur="1" fill="hold">
                                          <p:stCondLst>
                                            <p:cond delay="0"/>
                                          </p:stCondLst>
                                        </p:cTn>
                                        <p:tgtEl>
                                          <p:spTgt spid="120859"/>
                                        </p:tgtEl>
                                        <p:attrNameLst>
                                          <p:attrName>style.visibility</p:attrName>
                                        </p:attrNameLst>
                                      </p:cBhvr>
                                      <p:to>
                                        <p:strVal val="visible"/>
                                      </p:to>
                                    </p:set>
                                    <p:anim calcmode="lin" valueType="num">
                                      <p:cBhvr>
                                        <p:cTn id="14" dur="500" decel="50000" fill="hold">
                                          <p:stCondLst>
                                            <p:cond delay="0"/>
                                          </p:stCondLst>
                                        </p:cTn>
                                        <p:tgtEl>
                                          <p:spTgt spid="120859"/>
                                        </p:tgtEl>
                                        <p:attrNameLst>
                                          <p:attrName>style.rotation</p:attrName>
                                        </p:attrNameLst>
                                      </p:cBhvr>
                                      <p:tavLst>
                                        <p:tav tm="0">
                                          <p:val>
                                            <p:fltVal val="-90"/>
                                          </p:val>
                                        </p:tav>
                                        <p:tav tm="100000">
                                          <p:val>
                                            <p:fltVal val="0"/>
                                          </p:val>
                                        </p:tav>
                                      </p:tavLst>
                                    </p:anim>
                                    <p:anim calcmode="lin" valueType="num">
                                      <p:cBhvr>
                                        <p:cTn id="15" dur="500" decel="50000" fill="hold">
                                          <p:stCondLst>
                                            <p:cond delay="0"/>
                                          </p:stCondLst>
                                        </p:cTn>
                                        <p:tgtEl>
                                          <p:spTgt spid="120859"/>
                                        </p:tgtEl>
                                        <p:attrNameLst>
                                          <p:attrName>ppt_w</p:attrName>
                                        </p:attrNameLst>
                                      </p:cBhvr>
                                      <p:tavLst>
                                        <p:tav tm="0">
                                          <p:val>
                                            <p:strVal val="#ppt_w"/>
                                          </p:val>
                                        </p:tav>
                                        <p:tav tm="100000">
                                          <p:val>
                                            <p:strVal val="#ppt_w*.05"/>
                                          </p:val>
                                        </p:tav>
                                      </p:tavLst>
                                    </p:anim>
                                    <p:anim calcmode="lin" valueType="num">
                                      <p:cBhvr>
                                        <p:cTn id="16" dur="500" accel="50000" fill="hold">
                                          <p:stCondLst>
                                            <p:cond delay="500"/>
                                          </p:stCondLst>
                                        </p:cTn>
                                        <p:tgtEl>
                                          <p:spTgt spid="120859"/>
                                        </p:tgtEl>
                                        <p:attrNameLst>
                                          <p:attrName>ppt_w</p:attrName>
                                        </p:attrNameLst>
                                      </p:cBhvr>
                                      <p:tavLst>
                                        <p:tav tm="0">
                                          <p:val>
                                            <p:strVal val="#ppt_w*.05"/>
                                          </p:val>
                                        </p:tav>
                                        <p:tav tm="100000">
                                          <p:val>
                                            <p:strVal val="#ppt_w"/>
                                          </p:val>
                                        </p:tav>
                                      </p:tavLst>
                                    </p:anim>
                                    <p:anim calcmode="lin" valueType="num">
                                      <p:cBhvr>
                                        <p:cTn id="17" dur="1000" fill="hold"/>
                                        <p:tgtEl>
                                          <p:spTgt spid="120859"/>
                                        </p:tgtEl>
                                        <p:attrNameLst>
                                          <p:attrName>ppt_h</p:attrName>
                                        </p:attrNameLst>
                                      </p:cBhvr>
                                      <p:tavLst>
                                        <p:tav tm="0">
                                          <p:val>
                                            <p:strVal val="#ppt_h"/>
                                          </p:val>
                                        </p:tav>
                                        <p:tav tm="100000">
                                          <p:val>
                                            <p:strVal val="#ppt_h"/>
                                          </p:val>
                                        </p:tav>
                                      </p:tavLst>
                                    </p:anim>
                                    <p:anim calcmode="lin" valueType="num">
                                      <p:cBhvr>
                                        <p:cTn id="18" dur="500" decel="50000" fill="hold">
                                          <p:stCondLst>
                                            <p:cond delay="0"/>
                                          </p:stCondLst>
                                        </p:cTn>
                                        <p:tgtEl>
                                          <p:spTgt spid="120859"/>
                                        </p:tgtEl>
                                        <p:attrNameLst>
                                          <p:attrName>ppt_x</p:attrName>
                                        </p:attrNameLst>
                                      </p:cBhvr>
                                      <p:tavLst>
                                        <p:tav tm="0">
                                          <p:val>
                                            <p:strVal val="#ppt_x+.4"/>
                                          </p:val>
                                        </p:tav>
                                        <p:tav tm="100000">
                                          <p:val>
                                            <p:strVal val="#ppt_x"/>
                                          </p:val>
                                        </p:tav>
                                      </p:tavLst>
                                    </p:anim>
                                    <p:anim calcmode="lin" valueType="num">
                                      <p:cBhvr>
                                        <p:cTn id="19" dur="500" decel="50000" fill="hold">
                                          <p:stCondLst>
                                            <p:cond delay="0"/>
                                          </p:stCondLst>
                                        </p:cTn>
                                        <p:tgtEl>
                                          <p:spTgt spid="120859"/>
                                        </p:tgtEl>
                                        <p:attrNameLst>
                                          <p:attrName>ppt_y</p:attrName>
                                        </p:attrNameLst>
                                      </p:cBhvr>
                                      <p:tavLst>
                                        <p:tav tm="0">
                                          <p:val>
                                            <p:strVal val="#ppt_y-.2"/>
                                          </p:val>
                                        </p:tav>
                                        <p:tav tm="100000">
                                          <p:val>
                                            <p:strVal val="#ppt_y+.1"/>
                                          </p:val>
                                        </p:tav>
                                      </p:tavLst>
                                    </p:anim>
                                    <p:anim calcmode="lin" valueType="num">
                                      <p:cBhvr>
                                        <p:cTn id="20" dur="500" accel="50000" fill="hold">
                                          <p:stCondLst>
                                            <p:cond delay="500"/>
                                          </p:stCondLst>
                                        </p:cTn>
                                        <p:tgtEl>
                                          <p:spTgt spid="120859"/>
                                        </p:tgtEl>
                                        <p:attrNameLst>
                                          <p:attrName>ppt_y</p:attrName>
                                        </p:attrNameLst>
                                      </p:cBhvr>
                                      <p:tavLst>
                                        <p:tav tm="0">
                                          <p:val>
                                            <p:strVal val="#ppt_y+.1"/>
                                          </p:val>
                                        </p:tav>
                                        <p:tav tm="100000">
                                          <p:val>
                                            <p:strVal val="#ppt_y"/>
                                          </p:val>
                                        </p:tav>
                                      </p:tavLst>
                                    </p:anim>
                                    <p:animEffect transition="in" filter="fade">
                                      <p:cBhvr>
                                        <p:cTn id="21" dur="1000" decel="50000">
                                          <p:stCondLst>
                                            <p:cond delay="0"/>
                                          </p:stCondLst>
                                        </p:cTn>
                                        <p:tgtEl>
                                          <p:spTgt spid="12085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3" presetClass="entr" presetSubtype="16" fill="hold" nodeType="clickEffect">
                                  <p:stCondLst>
                                    <p:cond delay="0"/>
                                  </p:stCondLst>
                                  <p:childTnLst>
                                    <p:set>
                                      <p:cBhvr>
                                        <p:cTn id="25" dur="1" fill="hold">
                                          <p:stCondLst>
                                            <p:cond delay="0"/>
                                          </p:stCondLst>
                                        </p:cTn>
                                        <p:tgtEl>
                                          <p:spTgt spid="120852"/>
                                        </p:tgtEl>
                                        <p:attrNameLst>
                                          <p:attrName>style.visibility</p:attrName>
                                        </p:attrNameLst>
                                      </p:cBhvr>
                                      <p:to>
                                        <p:strVal val="visible"/>
                                      </p:to>
                                    </p:set>
                                    <p:anim calcmode="lin" valueType="num">
                                      <p:cBhvr>
                                        <p:cTn id="26" dur="500" fill="hold"/>
                                        <p:tgtEl>
                                          <p:spTgt spid="120852"/>
                                        </p:tgtEl>
                                        <p:attrNameLst>
                                          <p:attrName>ppt_w</p:attrName>
                                        </p:attrNameLst>
                                      </p:cBhvr>
                                      <p:tavLst>
                                        <p:tav tm="0">
                                          <p:val>
                                            <p:fltVal val="0"/>
                                          </p:val>
                                        </p:tav>
                                        <p:tav tm="100000">
                                          <p:val>
                                            <p:strVal val="#ppt_w"/>
                                          </p:val>
                                        </p:tav>
                                      </p:tavLst>
                                    </p:anim>
                                    <p:anim calcmode="lin" valueType="num">
                                      <p:cBhvr>
                                        <p:cTn id="27" dur="500" fill="hold"/>
                                        <p:tgtEl>
                                          <p:spTgt spid="120852"/>
                                        </p:tgtEl>
                                        <p:attrNameLst>
                                          <p:attrName>ppt_h</p:attrName>
                                        </p:attrNameLst>
                                      </p:cBhvr>
                                      <p:tavLst>
                                        <p:tav tm="0">
                                          <p:val>
                                            <p:fltVal val="0"/>
                                          </p:val>
                                        </p:tav>
                                        <p:tav tm="100000">
                                          <p:val>
                                            <p:strVal val="#ppt_h"/>
                                          </p:val>
                                        </p:tav>
                                      </p:tavLst>
                                    </p:anim>
                                  </p:childTnLst>
                                </p:cTn>
                              </p:par>
                            </p:childTnLst>
                          </p:cTn>
                        </p:par>
                        <p:par>
                          <p:cTn id="28" fill="hold" nodeType="afterGroup">
                            <p:stCondLst>
                              <p:cond delay="500"/>
                            </p:stCondLst>
                            <p:childTnLst>
                              <p:par>
                                <p:cTn id="29" presetID="0" presetClass="path" presetSubtype="0" accel="50000" decel="50000" fill="hold" nodeType="afterEffect">
                                  <p:stCondLst>
                                    <p:cond delay="0"/>
                                  </p:stCondLst>
                                  <p:childTnLst>
                                    <p:animMotion origin="layout" path="M 0.00087 0.01173 L 0.00087 -0.08271 " pathEditMode="relative" rAng="0" ptsTypes="AA">
                                      <p:cBhvr>
                                        <p:cTn id="30" dur="2000" fill="hold"/>
                                        <p:tgtEl>
                                          <p:spTgt spid="120852"/>
                                        </p:tgtEl>
                                        <p:attrNameLst>
                                          <p:attrName>ppt_x</p:attrName>
                                          <p:attrName>ppt_y</p:attrName>
                                        </p:attrNameLst>
                                      </p:cBhvr>
                                      <p:rCtr x="0" y="-4722"/>
                                    </p:animMotion>
                                  </p:childTnLst>
                                </p:cTn>
                              </p:par>
                            </p:childTnLst>
                          </p:cTn>
                        </p:par>
                        <p:par>
                          <p:cTn id="31" fill="hold" nodeType="afterGroup">
                            <p:stCondLst>
                              <p:cond delay="2500"/>
                            </p:stCondLst>
                            <p:childTnLst>
                              <p:par>
                                <p:cTn id="32" presetID="23" presetClass="entr" presetSubtype="16" fill="hold" grpId="0" nodeType="afterEffect">
                                  <p:stCondLst>
                                    <p:cond delay="0"/>
                                  </p:stCondLst>
                                  <p:childTnLst>
                                    <p:set>
                                      <p:cBhvr>
                                        <p:cTn id="33" dur="1" fill="hold">
                                          <p:stCondLst>
                                            <p:cond delay="0"/>
                                          </p:stCondLst>
                                        </p:cTn>
                                        <p:tgtEl>
                                          <p:spTgt spid="120853"/>
                                        </p:tgtEl>
                                        <p:attrNameLst>
                                          <p:attrName>style.visibility</p:attrName>
                                        </p:attrNameLst>
                                      </p:cBhvr>
                                      <p:to>
                                        <p:strVal val="visible"/>
                                      </p:to>
                                    </p:set>
                                    <p:anim calcmode="lin" valueType="num">
                                      <p:cBhvr>
                                        <p:cTn id="34" dur="500" fill="hold"/>
                                        <p:tgtEl>
                                          <p:spTgt spid="120853"/>
                                        </p:tgtEl>
                                        <p:attrNameLst>
                                          <p:attrName>ppt_w</p:attrName>
                                        </p:attrNameLst>
                                      </p:cBhvr>
                                      <p:tavLst>
                                        <p:tav tm="0">
                                          <p:val>
                                            <p:fltVal val="0"/>
                                          </p:val>
                                        </p:tav>
                                        <p:tav tm="100000">
                                          <p:val>
                                            <p:strVal val="#ppt_w"/>
                                          </p:val>
                                        </p:tav>
                                      </p:tavLst>
                                    </p:anim>
                                    <p:anim calcmode="lin" valueType="num">
                                      <p:cBhvr>
                                        <p:cTn id="35" dur="500" fill="hold"/>
                                        <p:tgtEl>
                                          <p:spTgt spid="120853"/>
                                        </p:tgtEl>
                                        <p:attrNameLst>
                                          <p:attrName>ppt_h</p:attrName>
                                        </p:attrNameLst>
                                      </p:cBhvr>
                                      <p:tavLst>
                                        <p:tav tm="0">
                                          <p:val>
                                            <p:fltVal val="0"/>
                                          </p:val>
                                        </p:tav>
                                        <p:tav tm="100000">
                                          <p:val>
                                            <p:strVal val="#ppt_h"/>
                                          </p:val>
                                        </p:tav>
                                      </p:tavLst>
                                    </p:anim>
                                  </p:childTnLst>
                                </p:cTn>
                              </p:par>
                            </p:childTnLst>
                          </p:cTn>
                        </p:par>
                        <p:par>
                          <p:cTn id="36" fill="hold" nodeType="afterGroup">
                            <p:stCondLst>
                              <p:cond delay="3000"/>
                            </p:stCondLst>
                            <p:childTnLst>
                              <p:par>
                                <p:cTn id="37" presetID="17" presetClass="entr" presetSubtype="10" fill="hold" nodeType="afterEffect">
                                  <p:stCondLst>
                                    <p:cond delay="0"/>
                                  </p:stCondLst>
                                  <p:childTnLst>
                                    <p:set>
                                      <p:cBhvr>
                                        <p:cTn id="38" dur="1" fill="hold">
                                          <p:stCondLst>
                                            <p:cond delay="0"/>
                                          </p:stCondLst>
                                        </p:cTn>
                                        <p:tgtEl>
                                          <p:spTgt spid="120855"/>
                                        </p:tgtEl>
                                        <p:attrNameLst>
                                          <p:attrName>style.visibility</p:attrName>
                                        </p:attrNameLst>
                                      </p:cBhvr>
                                      <p:to>
                                        <p:strVal val="visible"/>
                                      </p:to>
                                    </p:set>
                                    <p:anim calcmode="lin" valueType="num">
                                      <p:cBhvr>
                                        <p:cTn id="39" dur="500" fill="hold"/>
                                        <p:tgtEl>
                                          <p:spTgt spid="120855"/>
                                        </p:tgtEl>
                                        <p:attrNameLst>
                                          <p:attrName>ppt_w</p:attrName>
                                        </p:attrNameLst>
                                      </p:cBhvr>
                                      <p:tavLst>
                                        <p:tav tm="0">
                                          <p:val>
                                            <p:fltVal val="0"/>
                                          </p:val>
                                        </p:tav>
                                        <p:tav tm="100000">
                                          <p:val>
                                            <p:strVal val="#ppt_w"/>
                                          </p:val>
                                        </p:tav>
                                      </p:tavLst>
                                    </p:anim>
                                    <p:anim calcmode="lin" valueType="num">
                                      <p:cBhvr>
                                        <p:cTn id="40" dur="500" fill="hold"/>
                                        <p:tgtEl>
                                          <p:spTgt spid="120855"/>
                                        </p:tgtEl>
                                        <p:attrNameLst>
                                          <p:attrName>ppt_h</p:attrName>
                                        </p:attrNameLst>
                                      </p:cBhvr>
                                      <p:tavLst>
                                        <p:tav tm="0">
                                          <p:val>
                                            <p:strVal val="#ppt_h"/>
                                          </p:val>
                                        </p:tav>
                                        <p:tav tm="100000">
                                          <p:val>
                                            <p:strVal val="#ppt_h"/>
                                          </p:val>
                                        </p:tav>
                                      </p:tavLst>
                                    </p:anim>
                                  </p:childTnLst>
                                </p:cTn>
                              </p:par>
                            </p:childTnLst>
                          </p:cTn>
                        </p:par>
                        <p:par>
                          <p:cTn id="41" fill="hold" nodeType="afterGroup">
                            <p:stCondLst>
                              <p:cond delay="3500"/>
                            </p:stCondLst>
                            <p:childTnLst>
                              <p:par>
                                <p:cTn id="42" presetID="17" presetClass="entr" presetSubtype="10" fill="hold" nodeType="afterEffect">
                                  <p:stCondLst>
                                    <p:cond delay="0"/>
                                  </p:stCondLst>
                                  <p:childTnLst>
                                    <p:set>
                                      <p:cBhvr>
                                        <p:cTn id="43" dur="1" fill="hold">
                                          <p:stCondLst>
                                            <p:cond delay="0"/>
                                          </p:stCondLst>
                                        </p:cTn>
                                        <p:tgtEl>
                                          <p:spTgt spid="120856"/>
                                        </p:tgtEl>
                                        <p:attrNameLst>
                                          <p:attrName>style.visibility</p:attrName>
                                        </p:attrNameLst>
                                      </p:cBhvr>
                                      <p:to>
                                        <p:strVal val="visible"/>
                                      </p:to>
                                    </p:set>
                                    <p:anim calcmode="lin" valueType="num">
                                      <p:cBhvr>
                                        <p:cTn id="44" dur="500" fill="hold"/>
                                        <p:tgtEl>
                                          <p:spTgt spid="120856"/>
                                        </p:tgtEl>
                                        <p:attrNameLst>
                                          <p:attrName>ppt_w</p:attrName>
                                        </p:attrNameLst>
                                      </p:cBhvr>
                                      <p:tavLst>
                                        <p:tav tm="0">
                                          <p:val>
                                            <p:fltVal val="0"/>
                                          </p:val>
                                        </p:tav>
                                        <p:tav tm="100000">
                                          <p:val>
                                            <p:strVal val="#ppt_w"/>
                                          </p:val>
                                        </p:tav>
                                      </p:tavLst>
                                    </p:anim>
                                    <p:anim calcmode="lin" valueType="num">
                                      <p:cBhvr>
                                        <p:cTn id="45" dur="500" fill="hold"/>
                                        <p:tgtEl>
                                          <p:spTgt spid="120856"/>
                                        </p:tgtEl>
                                        <p:attrNameLst>
                                          <p:attrName>ppt_h</p:attrName>
                                        </p:attrNameLst>
                                      </p:cBhvr>
                                      <p:tavLst>
                                        <p:tav tm="0">
                                          <p:val>
                                            <p:strVal val="#ppt_h"/>
                                          </p:val>
                                        </p:tav>
                                        <p:tav tm="100000">
                                          <p:val>
                                            <p:strVal val="#ppt_h"/>
                                          </p:val>
                                        </p:tav>
                                      </p:tavLst>
                                    </p:anim>
                                  </p:childTnLst>
                                </p:cTn>
                              </p:par>
                            </p:childTnLst>
                          </p:cTn>
                        </p:par>
                        <p:par>
                          <p:cTn id="46" fill="hold" nodeType="afterGroup">
                            <p:stCondLst>
                              <p:cond delay="4000"/>
                            </p:stCondLst>
                            <p:childTnLst>
                              <p:par>
                                <p:cTn id="47" presetID="23" presetClass="entr" presetSubtype="16" fill="hold" grpId="0" nodeType="afterEffect">
                                  <p:stCondLst>
                                    <p:cond delay="0"/>
                                  </p:stCondLst>
                                  <p:childTnLst>
                                    <p:set>
                                      <p:cBhvr>
                                        <p:cTn id="48" dur="1" fill="hold">
                                          <p:stCondLst>
                                            <p:cond delay="0"/>
                                          </p:stCondLst>
                                        </p:cTn>
                                        <p:tgtEl>
                                          <p:spTgt spid="120848"/>
                                        </p:tgtEl>
                                        <p:attrNameLst>
                                          <p:attrName>style.visibility</p:attrName>
                                        </p:attrNameLst>
                                      </p:cBhvr>
                                      <p:to>
                                        <p:strVal val="visible"/>
                                      </p:to>
                                    </p:set>
                                    <p:anim calcmode="lin" valueType="num">
                                      <p:cBhvr>
                                        <p:cTn id="49" dur="500" fill="hold"/>
                                        <p:tgtEl>
                                          <p:spTgt spid="120848"/>
                                        </p:tgtEl>
                                        <p:attrNameLst>
                                          <p:attrName>ppt_w</p:attrName>
                                        </p:attrNameLst>
                                      </p:cBhvr>
                                      <p:tavLst>
                                        <p:tav tm="0">
                                          <p:val>
                                            <p:fltVal val="0"/>
                                          </p:val>
                                        </p:tav>
                                        <p:tav tm="100000">
                                          <p:val>
                                            <p:strVal val="#ppt_w"/>
                                          </p:val>
                                        </p:tav>
                                      </p:tavLst>
                                    </p:anim>
                                    <p:anim calcmode="lin" valueType="num">
                                      <p:cBhvr>
                                        <p:cTn id="50" dur="500" fill="hold"/>
                                        <p:tgtEl>
                                          <p:spTgt spid="120848"/>
                                        </p:tgtEl>
                                        <p:attrNameLst>
                                          <p:attrName>ppt_h</p:attrName>
                                        </p:attrNameLst>
                                      </p:cBhvr>
                                      <p:tavLst>
                                        <p:tav tm="0">
                                          <p:val>
                                            <p:fltVal val="0"/>
                                          </p:val>
                                        </p:tav>
                                        <p:tav tm="100000">
                                          <p:val>
                                            <p:strVal val="#ppt_h"/>
                                          </p:val>
                                        </p:tav>
                                      </p:tavLst>
                                    </p:anim>
                                  </p:childTnLst>
                                </p:cTn>
                              </p:par>
                            </p:childTnLst>
                          </p:cTn>
                        </p:par>
                        <p:par>
                          <p:cTn id="51" fill="hold" nodeType="afterGroup">
                            <p:stCondLst>
                              <p:cond delay="4500"/>
                            </p:stCondLst>
                            <p:childTnLst>
                              <p:par>
                                <p:cTn id="52" presetID="39" presetClass="entr" presetSubtype="0" accel="100000" fill="hold" nodeType="afterEffect">
                                  <p:stCondLst>
                                    <p:cond delay="0"/>
                                  </p:stCondLst>
                                  <p:childTnLst>
                                    <p:set>
                                      <p:cBhvr>
                                        <p:cTn id="53" dur="1" fill="hold">
                                          <p:stCondLst>
                                            <p:cond delay="0"/>
                                          </p:stCondLst>
                                        </p:cTn>
                                        <p:tgtEl>
                                          <p:spTgt spid="120857"/>
                                        </p:tgtEl>
                                        <p:attrNameLst>
                                          <p:attrName>style.visibility</p:attrName>
                                        </p:attrNameLst>
                                      </p:cBhvr>
                                      <p:to>
                                        <p:strVal val="visible"/>
                                      </p:to>
                                    </p:set>
                                    <p:anim calcmode="lin" valueType="num">
                                      <p:cBhvr>
                                        <p:cTn id="54" dur="500" fill="hold"/>
                                        <p:tgtEl>
                                          <p:spTgt spid="120857"/>
                                        </p:tgtEl>
                                        <p:attrNameLst>
                                          <p:attrName>ppt_h</p:attrName>
                                        </p:attrNameLst>
                                      </p:cBhvr>
                                      <p:tavLst>
                                        <p:tav tm="0">
                                          <p:val>
                                            <p:strVal val="#ppt_h/20"/>
                                          </p:val>
                                        </p:tav>
                                        <p:tav tm="50000">
                                          <p:val>
                                            <p:strVal val="#ppt_h/20"/>
                                          </p:val>
                                        </p:tav>
                                        <p:tav tm="100000">
                                          <p:val>
                                            <p:strVal val="#ppt_h"/>
                                          </p:val>
                                        </p:tav>
                                      </p:tavLst>
                                    </p:anim>
                                    <p:anim calcmode="lin" valueType="num">
                                      <p:cBhvr>
                                        <p:cTn id="55" dur="500" fill="hold"/>
                                        <p:tgtEl>
                                          <p:spTgt spid="120857"/>
                                        </p:tgtEl>
                                        <p:attrNameLst>
                                          <p:attrName>ppt_w</p:attrName>
                                        </p:attrNameLst>
                                      </p:cBhvr>
                                      <p:tavLst>
                                        <p:tav tm="0">
                                          <p:val>
                                            <p:strVal val="#ppt_w+.3"/>
                                          </p:val>
                                        </p:tav>
                                        <p:tav tm="50000">
                                          <p:val>
                                            <p:strVal val="#ppt_w+.3"/>
                                          </p:val>
                                        </p:tav>
                                        <p:tav tm="100000">
                                          <p:val>
                                            <p:strVal val="#ppt_w"/>
                                          </p:val>
                                        </p:tav>
                                      </p:tavLst>
                                    </p:anim>
                                    <p:anim calcmode="lin" valueType="num">
                                      <p:cBhvr>
                                        <p:cTn id="56" dur="500" fill="hold"/>
                                        <p:tgtEl>
                                          <p:spTgt spid="120857"/>
                                        </p:tgtEl>
                                        <p:attrNameLst>
                                          <p:attrName>ppt_x</p:attrName>
                                        </p:attrNameLst>
                                      </p:cBhvr>
                                      <p:tavLst>
                                        <p:tav tm="0">
                                          <p:val>
                                            <p:strVal val="#ppt_x-.3"/>
                                          </p:val>
                                        </p:tav>
                                        <p:tav tm="50000">
                                          <p:val>
                                            <p:strVal val="#ppt_x"/>
                                          </p:val>
                                        </p:tav>
                                        <p:tav tm="100000">
                                          <p:val>
                                            <p:strVal val="#ppt_x"/>
                                          </p:val>
                                        </p:tav>
                                      </p:tavLst>
                                    </p:anim>
                                    <p:anim calcmode="lin" valueType="num">
                                      <p:cBhvr>
                                        <p:cTn id="57" dur="500" fill="hold"/>
                                        <p:tgtEl>
                                          <p:spTgt spid="120857"/>
                                        </p:tgtEl>
                                        <p:attrNameLst>
                                          <p:attrName>ppt_y</p:attrName>
                                        </p:attrNameLst>
                                      </p:cBhvr>
                                      <p:tavLst>
                                        <p:tav tm="0">
                                          <p:val>
                                            <p:strVal val="#ppt_y"/>
                                          </p:val>
                                        </p:tav>
                                        <p:tav tm="100000">
                                          <p:val>
                                            <p:strVal val="#ppt_y"/>
                                          </p:val>
                                        </p:tav>
                                      </p:tavLst>
                                    </p:anim>
                                  </p:childTnLst>
                                </p:cTn>
                              </p:par>
                            </p:childTnLst>
                          </p:cTn>
                        </p:par>
                        <p:par>
                          <p:cTn id="58" fill="hold" nodeType="afterGroup">
                            <p:stCondLst>
                              <p:cond delay="5000"/>
                            </p:stCondLst>
                            <p:childTnLst>
                              <p:par>
                                <p:cTn id="59" presetID="23" presetClass="entr" presetSubtype="16" fill="hold" grpId="0" nodeType="afterEffect">
                                  <p:stCondLst>
                                    <p:cond delay="0"/>
                                  </p:stCondLst>
                                  <p:childTnLst>
                                    <p:set>
                                      <p:cBhvr>
                                        <p:cTn id="60" dur="1" fill="hold">
                                          <p:stCondLst>
                                            <p:cond delay="0"/>
                                          </p:stCondLst>
                                        </p:cTn>
                                        <p:tgtEl>
                                          <p:spTgt spid="120858"/>
                                        </p:tgtEl>
                                        <p:attrNameLst>
                                          <p:attrName>style.visibility</p:attrName>
                                        </p:attrNameLst>
                                      </p:cBhvr>
                                      <p:to>
                                        <p:strVal val="visible"/>
                                      </p:to>
                                    </p:set>
                                    <p:anim calcmode="lin" valueType="num">
                                      <p:cBhvr>
                                        <p:cTn id="61" dur="500" fill="hold"/>
                                        <p:tgtEl>
                                          <p:spTgt spid="120858"/>
                                        </p:tgtEl>
                                        <p:attrNameLst>
                                          <p:attrName>ppt_w</p:attrName>
                                        </p:attrNameLst>
                                      </p:cBhvr>
                                      <p:tavLst>
                                        <p:tav tm="0">
                                          <p:val>
                                            <p:fltVal val="0"/>
                                          </p:val>
                                        </p:tav>
                                        <p:tav tm="100000">
                                          <p:val>
                                            <p:strVal val="#ppt_w"/>
                                          </p:val>
                                        </p:tav>
                                      </p:tavLst>
                                    </p:anim>
                                    <p:anim calcmode="lin" valueType="num">
                                      <p:cBhvr>
                                        <p:cTn id="62" dur="500" fill="hold"/>
                                        <p:tgtEl>
                                          <p:spTgt spid="120858"/>
                                        </p:tgtEl>
                                        <p:attrNameLst>
                                          <p:attrName>ppt_h</p:attrName>
                                        </p:attrNameLst>
                                      </p:cBhvr>
                                      <p:tavLst>
                                        <p:tav tm="0">
                                          <p:val>
                                            <p:fltVal val="0"/>
                                          </p:val>
                                        </p:tav>
                                        <p:tav tm="100000">
                                          <p:val>
                                            <p:strVal val="#ppt_h"/>
                                          </p:val>
                                        </p:tav>
                                      </p:tavLst>
                                    </p:anim>
                                  </p:childTnLst>
                                </p:cTn>
                              </p:par>
                            </p:childTnLst>
                          </p:cTn>
                        </p:par>
                        <p:par>
                          <p:cTn id="63" fill="hold">
                            <p:stCondLst>
                              <p:cond delay="5500"/>
                            </p:stCondLst>
                            <p:childTnLst>
                              <p:par>
                                <p:cTn id="64" presetID="23" presetClass="entr" presetSubtype="16" fill="hold" grpId="0" nodeType="afterEffect">
                                  <p:stCondLst>
                                    <p:cond delay="0"/>
                                  </p:stCondLst>
                                  <p:childTnLst>
                                    <p:set>
                                      <p:cBhvr>
                                        <p:cTn id="65" dur="1" fill="hold">
                                          <p:stCondLst>
                                            <p:cond delay="0"/>
                                          </p:stCondLst>
                                        </p:cTn>
                                        <p:tgtEl>
                                          <p:spTgt spid="22"/>
                                        </p:tgtEl>
                                        <p:attrNameLst>
                                          <p:attrName>style.visibility</p:attrName>
                                        </p:attrNameLst>
                                      </p:cBhvr>
                                      <p:to>
                                        <p:strVal val="visible"/>
                                      </p:to>
                                    </p:set>
                                    <p:anim calcmode="lin" valueType="num">
                                      <p:cBhvr>
                                        <p:cTn id="66" dur="500" fill="hold"/>
                                        <p:tgtEl>
                                          <p:spTgt spid="22"/>
                                        </p:tgtEl>
                                        <p:attrNameLst>
                                          <p:attrName>ppt_w</p:attrName>
                                        </p:attrNameLst>
                                      </p:cBhvr>
                                      <p:tavLst>
                                        <p:tav tm="0">
                                          <p:val>
                                            <p:fltVal val="0"/>
                                          </p:val>
                                        </p:tav>
                                        <p:tav tm="100000">
                                          <p:val>
                                            <p:strVal val="#ppt_w"/>
                                          </p:val>
                                        </p:tav>
                                      </p:tavLst>
                                    </p:anim>
                                    <p:anim calcmode="lin" valueType="num">
                                      <p:cBhvr>
                                        <p:cTn id="67" dur="500" fill="hold"/>
                                        <p:tgtEl>
                                          <p:spTgt spid="2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4" grpId="0"/>
      <p:bldP spid="120848" grpId="0"/>
      <p:bldP spid="120853" grpId="0"/>
      <p:bldP spid="120858" grpId="0"/>
      <p:bldP spid="120859" grpId="0" animBg="1"/>
      <p:bldP spid="2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251520" y="195486"/>
            <a:ext cx="7056784" cy="507703"/>
          </a:xfrm>
        </p:spPr>
        <p:txBody>
          <a:bodyPr/>
          <a:lstStyle/>
          <a:p>
            <a:r>
              <a:rPr lang="cs-CZ" altLang="sk-SK" sz="2800" b="1" dirty="0"/>
              <a:t>Konstrukce křivky LM </a:t>
            </a:r>
            <a:r>
              <a:rPr lang="cs-CZ" altLang="sk-SK" sz="2800" b="1" dirty="0" smtClean="0"/>
              <a:t> </a:t>
            </a:r>
            <a:r>
              <a:rPr lang="cs-CZ" altLang="sk-SK" sz="2800" b="1" dirty="0"/>
              <a:t>(</a:t>
            </a:r>
            <a:r>
              <a:rPr lang="cs-CZ" altLang="sk-SK" sz="2800" b="1" dirty="0" err="1"/>
              <a:t>Hicksův</a:t>
            </a:r>
            <a:r>
              <a:rPr lang="cs-CZ" altLang="sk-SK" sz="2800" b="1" dirty="0"/>
              <a:t> kříž)</a:t>
            </a:r>
          </a:p>
        </p:txBody>
      </p:sp>
      <p:sp>
        <p:nvSpPr>
          <p:cNvPr id="143364" name="Line 4"/>
          <p:cNvSpPr>
            <a:spLocks noChangeShapeType="1"/>
          </p:cNvSpPr>
          <p:nvPr/>
        </p:nvSpPr>
        <p:spPr bwMode="auto">
          <a:xfrm flipH="1">
            <a:off x="4211960" y="843558"/>
            <a:ext cx="3178" cy="379799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3365" name="Line 5"/>
          <p:cNvSpPr>
            <a:spLocks noChangeShapeType="1"/>
          </p:cNvSpPr>
          <p:nvPr/>
        </p:nvSpPr>
        <p:spPr bwMode="auto">
          <a:xfrm>
            <a:off x="2051720" y="2787773"/>
            <a:ext cx="4968552" cy="25349"/>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3366" name="Text Box 6"/>
          <p:cNvSpPr txBox="1">
            <a:spLocks noChangeArrowheads="1"/>
          </p:cNvSpPr>
          <p:nvPr/>
        </p:nvSpPr>
        <p:spPr bwMode="auto">
          <a:xfrm>
            <a:off x="4187717" y="700344"/>
            <a:ext cx="2155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dirty="0"/>
              <a:t>i</a:t>
            </a:r>
          </a:p>
        </p:txBody>
      </p:sp>
      <p:sp>
        <p:nvSpPr>
          <p:cNvPr id="143367" name="Text Box 7"/>
          <p:cNvSpPr txBox="1">
            <a:spLocks noChangeArrowheads="1"/>
          </p:cNvSpPr>
          <p:nvPr/>
        </p:nvSpPr>
        <p:spPr bwMode="auto">
          <a:xfrm>
            <a:off x="6843056" y="2831819"/>
            <a:ext cx="27027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dirty="0"/>
              <a:t>Y</a:t>
            </a:r>
          </a:p>
        </p:txBody>
      </p:sp>
      <p:sp>
        <p:nvSpPr>
          <p:cNvPr id="143368" name="Text Box 8"/>
          <p:cNvSpPr txBox="1">
            <a:spLocks noChangeArrowheads="1"/>
          </p:cNvSpPr>
          <p:nvPr/>
        </p:nvSpPr>
        <p:spPr bwMode="auto">
          <a:xfrm>
            <a:off x="1908746" y="2807546"/>
            <a:ext cx="43100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t>L</a:t>
            </a:r>
            <a:r>
              <a:rPr lang="cs-CZ" altLang="sk-SK" sz="1600" b="1" baseline="-25000" dirty="0"/>
              <a:t>S</a:t>
            </a:r>
            <a:endParaRPr lang="cs-CZ" altLang="sk-SK" sz="1600" b="1" dirty="0"/>
          </a:p>
        </p:txBody>
      </p:sp>
      <p:sp>
        <p:nvSpPr>
          <p:cNvPr id="143369" name="Text Box 9"/>
          <p:cNvSpPr txBox="1">
            <a:spLocks noChangeArrowheads="1"/>
          </p:cNvSpPr>
          <p:nvPr/>
        </p:nvSpPr>
        <p:spPr bwMode="auto">
          <a:xfrm>
            <a:off x="4233313" y="4425200"/>
            <a:ext cx="43100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t>L</a:t>
            </a:r>
            <a:r>
              <a:rPr lang="cs-CZ" altLang="sk-SK" sz="1600" b="1" baseline="-25000" dirty="0"/>
              <a:t>T</a:t>
            </a:r>
            <a:endParaRPr lang="cs-CZ" altLang="sk-SK" sz="1600" b="1" dirty="0"/>
          </a:p>
        </p:txBody>
      </p:sp>
      <p:sp>
        <p:nvSpPr>
          <p:cNvPr id="143370" name="Line 10"/>
          <p:cNvSpPr>
            <a:spLocks noChangeShapeType="1"/>
          </p:cNvSpPr>
          <p:nvPr/>
        </p:nvSpPr>
        <p:spPr bwMode="auto">
          <a:xfrm>
            <a:off x="4211960" y="2787774"/>
            <a:ext cx="2231368" cy="1480139"/>
          </a:xfrm>
          <a:prstGeom prst="line">
            <a:avLst/>
          </a:prstGeom>
          <a:noFill/>
          <a:ln w="28575">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3371" name="Text Box 11"/>
          <p:cNvSpPr txBox="1">
            <a:spLocks noChangeArrowheads="1"/>
          </p:cNvSpPr>
          <p:nvPr/>
        </p:nvSpPr>
        <p:spPr bwMode="auto">
          <a:xfrm>
            <a:off x="5990902" y="1241159"/>
            <a:ext cx="245419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cs-CZ" altLang="sk-SK" sz="1600" b="1" dirty="0">
                <a:solidFill>
                  <a:srgbClr val="FF9900"/>
                </a:solidFill>
              </a:rPr>
              <a:t>Kvadrant pro konstrukci křivky LM</a:t>
            </a:r>
          </a:p>
        </p:txBody>
      </p:sp>
      <p:sp>
        <p:nvSpPr>
          <p:cNvPr id="143372" name="Text Box 12"/>
          <p:cNvSpPr txBox="1">
            <a:spLocks noChangeArrowheads="1"/>
          </p:cNvSpPr>
          <p:nvPr/>
        </p:nvSpPr>
        <p:spPr bwMode="auto">
          <a:xfrm>
            <a:off x="6029921" y="3995073"/>
            <a:ext cx="213240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cs-CZ" altLang="sk-SK" sz="1600" b="1" dirty="0">
                <a:solidFill>
                  <a:srgbClr val="FF00FF"/>
                </a:solidFill>
              </a:rPr>
              <a:t>L</a:t>
            </a:r>
            <a:r>
              <a:rPr lang="cs-CZ" altLang="sk-SK" sz="1600" b="1" baseline="-25000" dirty="0">
                <a:solidFill>
                  <a:srgbClr val="FF00FF"/>
                </a:solidFill>
              </a:rPr>
              <a:t>T</a:t>
            </a:r>
            <a:r>
              <a:rPr lang="cs-CZ" altLang="sk-SK" sz="1600" b="1" dirty="0">
                <a:solidFill>
                  <a:srgbClr val="FF00FF"/>
                </a:solidFill>
              </a:rPr>
              <a:t>= f(Y)</a:t>
            </a:r>
          </a:p>
          <a:p>
            <a:pPr algn="ctr"/>
            <a:r>
              <a:rPr lang="cs-CZ" altLang="sk-SK" sz="1600" b="1" dirty="0">
                <a:solidFill>
                  <a:srgbClr val="FF00FF"/>
                </a:solidFill>
              </a:rPr>
              <a:t>transakční poptávka</a:t>
            </a:r>
          </a:p>
        </p:txBody>
      </p:sp>
      <p:sp>
        <p:nvSpPr>
          <p:cNvPr id="143373" name="Line 13"/>
          <p:cNvSpPr>
            <a:spLocks noChangeShapeType="1"/>
          </p:cNvSpPr>
          <p:nvPr/>
        </p:nvSpPr>
        <p:spPr bwMode="auto">
          <a:xfrm flipH="1">
            <a:off x="2555776" y="1203598"/>
            <a:ext cx="1296591" cy="1241822"/>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3374" name="Text Box 14"/>
          <p:cNvSpPr txBox="1">
            <a:spLocks noChangeArrowheads="1"/>
          </p:cNvSpPr>
          <p:nvPr/>
        </p:nvSpPr>
        <p:spPr bwMode="auto">
          <a:xfrm>
            <a:off x="554296" y="1813315"/>
            <a:ext cx="239653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cs-CZ" altLang="sk-SK" sz="1600" b="1" dirty="0">
                <a:solidFill>
                  <a:srgbClr val="0066FF"/>
                </a:solidFill>
              </a:rPr>
              <a:t>L</a:t>
            </a:r>
            <a:r>
              <a:rPr lang="cs-CZ" altLang="sk-SK" sz="1600" b="1" baseline="-25000" dirty="0">
                <a:solidFill>
                  <a:srgbClr val="0066FF"/>
                </a:solidFill>
              </a:rPr>
              <a:t>S</a:t>
            </a:r>
            <a:r>
              <a:rPr lang="cs-CZ" altLang="sk-SK" sz="1600" b="1" dirty="0">
                <a:solidFill>
                  <a:srgbClr val="0066FF"/>
                </a:solidFill>
              </a:rPr>
              <a:t>= f(i)</a:t>
            </a:r>
          </a:p>
          <a:p>
            <a:r>
              <a:rPr lang="cs-CZ" altLang="sk-SK" sz="1600" b="1" dirty="0" smtClean="0">
                <a:solidFill>
                  <a:srgbClr val="0066FF"/>
                </a:solidFill>
              </a:rPr>
              <a:t>spekulativní </a:t>
            </a:r>
            <a:r>
              <a:rPr lang="cs-CZ" altLang="sk-SK" sz="1600" b="1" dirty="0">
                <a:solidFill>
                  <a:srgbClr val="0066FF"/>
                </a:solidFill>
              </a:rPr>
              <a:t>poptávka</a:t>
            </a:r>
          </a:p>
        </p:txBody>
      </p:sp>
      <p:sp>
        <p:nvSpPr>
          <p:cNvPr id="143375" name="Line 15"/>
          <p:cNvSpPr>
            <a:spLocks noChangeShapeType="1"/>
          </p:cNvSpPr>
          <p:nvPr/>
        </p:nvSpPr>
        <p:spPr bwMode="auto">
          <a:xfrm flipH="1">
            <a:off x="2070001" y="2427734"/>
            <a:ext cx="485775"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3376" name="Line 16"/>
          <p:cNvSpPr>
            <a:spLocks noChangeShapeType="1"/>
          </p:cNvSpPr>
          <p:nvPr/>
        </p:nvSpPr>
        <p:spPr bwMode="auto">
          <a:xfrm>
            <a:off x="2627784" y="2787774"/>
            <a:ext cx="1620440" cy="1619250"/>
          </a:xfrm>
          <a:prstGeom prst="line">
            <a:avLst/>
          </a:prstGeom>
          <a:noFill/>
          <a:ln w="28575">
            <a:solidFill>
              <a:srgbClr val="3399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3377" name="Text Box 17"/>
          <p:cNvSpPr txBox="1">
            <a:spLocks noChangeArrowheads="1"/>
          </p:cNvSpPr>
          <p:nvPr/>
        </p:nvSpPr>
        <p:spPr bwMode="auto">
          <a:xfrm>
            <a:off x="1215379" y="3527625"/>
            <a:ext cx="251902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cs-CZ" altLang="sk-SK" sz="1600" b="1" dirty="0">
                <a:solidFill>
                  <a:srgbClr val="339933"/>
                </a:solidFill>
              </a:rPr>
              <a:t>L= M</a:t>
            </a:r>
          </a:p>
          <a:p>
            <a:pPr algn="ctr"/>
            <a:r>
              <a:rPr lang="cs-CZ" altLang="sk-SK" sz="1600" b="1" dirty="0">
                <a:solidFill>
                  <a:srgbClr val="339933"/>
                </a:solidFill>
              </a:rPr>
              <a:t>Podmínka rovnováhy na trhu peněz</a:t>
            </a:r>
          </a:p>
        </p:txBody>
      </p:sp>
      <p:sp>
        <p:nvSpPr>
          <p:cNvPr id="143382" name="Line 22"/>
          <p:cNvSpPr>
            <a:spLocks noChangeShapeType="1"/>
          </p:cNvSpPr>
          <p:nvPr/>
        </p:nvSpPr>
        <p:spPr bwMode="auto">
          <a:xfrm>
            <a:off x="5292080" y="2787774"/>
            <a:ext cx="0" cy="756047"/>
          </a:xfrm>
          <a:prstGeom prst="line">
            <a:avLst/>
          </a:prstGeom>
          <a:noFill/>
          <a:ln w="2857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3383" name="Line 23"/>
          <p:cNvSpPr>
            <a:spLocks noChangeShapeType="1"/>
          </p:cNvSpPr>
          <p:nvPr/>
        </p:nvSpPr>
        <p:spPr bwMode="auto">
          <a:xfrm flipH="1">
            <a:off x="3347864" y="3507854"/>
            <a:ext cx="1944291" cy="0"/>
          </a:xfrm>
          <a:prstGeom prst="line">
            <a:avLst/>
          </a:prstGeom>
          <a:noFill/>
          <a:ln w="2857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3384" name="Line 24"/>
          <p:cNvSpPr>
            <a:spLocks noChangeShapeType="1"/>
          </p:cNvSpPr>
          <p:nvPr/>
        </p:nvSpPr>
        <p:spPr bwMode="auto">
          <a:xfrm flipV="1">
            <a:off x="3347864" y="1670719"/>
            <a:ext cx="0" cy="1837135"/>
          </a:xfrm>
          <a:prstGeom prst="line">
            <a:avLst/>
          </a:prstGeom>
          <a:noFill/>
          <a:ln w="2857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3385" name="Line 25"/>
          <p:cNvSpPr>
            <a:spLocks noChangeShapeType="1"/>
          </p:cNvSpPr>
          <p:nvPr/>
        </p:nvSpPr>
        <p:spPr bwMode="auto">
          <a:xfrm>
            <a:off x="3347864" y="1707654"/>
            <a:ext cx="864394" cy="0"/>
          </a:xfrm>
          <a:prstGeom prst="line">
            <a:avLst/>
          </a:prstGeom>
          <a:noFill/>
          <a:ln w="2857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3386" name="Line 26"/>
          <p:cNvSpPr>
            <a:spLocks noChangeShapeType="1"/>
          </p:cNvSpPr>
          <p:nvPr/>
        </p:nvSpPr>
        <p:spPr bwMode="auto">
          <a:xfrm>
            <a:off x="5796136" y="2787774"/>
            <a:ext cx="0" cy="1079897"/>
          </a:xfrm>
          <a:prstGeom prst="line">
            <a:avLst/>
          </a:prstGeom>
          <a:noFill/>
          <a:ln w="28575">
            <a:solidFill>
              <a:schemeClr val="hlink"/>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3387" name="Line 27"/>
          <p:cNvSpPr>
            <a:spLocks noChangeShapeType="1"/>
          </p:cNvSpPr>
          <p:nvPr/>
        </p:nvSpPr>
        <p:spPr bwMode="auto">
          <a:xfrm flipH="1">
            <a:off x="3707904" y="3867894"/>
            <a:ext cx="2051447" cy="0"/>
          </a:xfrm>
          <a:prstGeom prst="line">
            <a:avLst/>
          </a:prstGeom>
          <a:noFill/>
          <a:ln w="28575">
            <a:solidFill>
              <a:schemeClr val="hlink"/>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3388" name="Line 28"/>
          <p:cNvSpPr>
            <a:spLocks noChangeShapeType="1"/>
          </p:cNvSpPr>
          <p:nvPr/>
        </p:nvSpPr>
        <p:spPr bwMode="auto">
          <a:xfrm flipV="1">
            <a:off x="3706949" y="1347614"/>
            <a:ext cx="955" cy="2460322"/>
          </a:xfrm>
          <a:prstGeom prst="line">
            <a:avLst/>
          </a:prstGeom>
          <a:noFill/>
          <a:ln w="28575">
            <a:solidFill>
              <a:schemeClr val="hlink"/>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3389" name="Line 29"/>
          <p:cNvSpPr>
            <a:spLocks noChangeShapeType="1"/>
          </p:cNvSpPr>
          <p:nvPr/>
        </p:nvSpPr>
        <p:spPr bwMode="auto">
          <a:xfrm>
            <a:off x="3707904" y="1347614"/>
            <a:ext cx="485775" cy="0"/>
          </a:xfrm>
          <a:prstGeom prst="line">
            <a:avLst/>
          </a:prstGeom>
          <a:noFill/>
          <a:ln w="28575">
            <a:solidFill>
              <a:schemeClr val="hlink"/>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3390" name="Line 30"/>
          <p:cNvSpPr>
            <a:spLocks noChangeShapeType="1"/>
          </p:cNvSpPr>
          <p:nvPr/>
        </p:nvSpPr>
        <p:spPr bwMode="auto">
          <a:xfrm flipV="1">
            <a:off x="5292080" y="1707654"/>
            <a:ext cx="0" cy="1081088"/>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3391" name="Line 31"/>
          <p:cNvSpPr>
            <a:spLocks noChangeShapeType="1"/>
          </p:cNvSpPr>
          <p:nvPr/>
        </p:nvSpPr>
        <p:spPr bwMode="auto">
          <a:xfrm flipH="1">
            <a:off x="4211960" y="1707654"/>
            <a:ext cx="1079897"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3392" name="Line 32"/>
          <p:cNvSpPr>
            <a:spLocks noChangeShapeType="1"/>
          </p:cNvSpPr>
          <p:nvPr/>
        </p:nvSpPr>
        <p:spPr bwMode="auto">
          <a:xfrm flipV="1">
            <a:off x="5796136" y="1347614"/>
            <a:ext cx="0" cy="1404938"/>
          </a:xfrm>
          <a:prstGeom prst="line">
            <a:avLst/>
          </a:prstGeom>
          <a:noFill/>
          <a:ln w="28575">
            <a:solidFill>
              <a:schemeClr va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3393" name="Line 33"/>
          <p:cNvSpPr>
            <a:spLocks noChangeShapeType="1"/>
          </p:cNvSpPr>
          <p:nvPr/>
        </p:nvSpPr>
        <p:spPr bwMode="auto">
          <a:xfrm>
            <a:off x="4233406" y="1347614"/>
            <a:ext cx="1620441" cy="0"/>
          </a:xfrm>
          <a:prstGeom prst="line">
            <a:avLst/>
          </a:prstGeom>
          <a:noFill/>
          <a:ln w="28575">
            <a:solidFill>
              <a:schemeClr va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3394" name="Line 34"/>
          <p:cNvSpPr>
            <a:spLocks noChangeShapeType="1"/>
          </p:cNvSpPr>
          <p:nvPr/>
        </p:nvSpPr>
        <p:spPr bwMode="auto">
          <a:xfrm flipH="1">
            <a:off x="4499992" y="1203598"/>
            <a:ext cx="1512094" cy="1079897"/>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43395" name="Text Box 35"/>
          <p:cNvSpPr txBox="1">
            <a:spLocks noChangeArrowheads="1"/>
          </p:cNvSpPr>
          <p:nvPr/>
        </p:nvSpPr>
        <p:spPr bwMode="auto">
          <a:xfrm>
            <a:off x="4949516" y="2767013"/>
            <a:ext cx="53935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dirty="0" smtClean="0"/>
              <a:t>Y</a:t>
            </a:r>
            <a:r>
              <a:rPr lang="cs-CZ" altLang="sk-SK" sz="1600" b="1" baseline="-25000" dirty="0" smtClean="0"/>
              <a:t>0</a:t>
            </a:r>
            <a:endParaRPr lang="cs-CZ" altLang="sk-SK" sz="1600" b="1" dirty="0"/>
          </a:p>
        </p:txBody>
      </p:sp>
      <p:sp>
        <p:nvSpPr>
          <p:cNvPr id="143396" name="Text Box 36"/>
          <p:cNvSpPr txBox="1">
            <a:spLocks noChangeArrowheads="1"/>
          </p:cNvSpPr>
          <p:nvPr/>
        </p:nvSpPr>
        <p:spPr bwMode="auto">
          <a:xfrm>
            <a:off x="5777941" y="2783284"/>
            <a:ext cx="53876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dirty="0" smtClean="0">
                <a:solidFill>
                  <a:schemeClr val="hlink"/>
                </a:solidFill>
              </a:rPr>
              <a:t>Y</a:t>
            </a:r>
            <a:r>
              <a:rPr lang="cs-CZ" altLang="sk-SK" sz="1600" b="1" baseline="-25000" dirty="0" smtClean="0">
                <a:solidFill>
                  <a:schemeClr val="hlink"/>
                </a:solidFill>
              </a:rPr>
              <a:t>1</a:t>
            </a:r>
            <a:endParaRPr lang="cs-CZ" altLang="sk-SK" sz="1600" b="1" dirty="0">
              <a:solidFill>
                <a:schemeClr val="hlink"/>
              </a:solidFill>
            </a:endParaRPr>
          </a:p>
        </p:txBody>
      </p:sp>
      <p:sp>
        <p:nvSpPr>
          <p:cNvPr id="143397" name="Text Box 37"/>
          <p:cNvSpPr txBox="1">
            <a:spLocks noChangeArrowheads="1"/>
          </p:cNvSpPr>
          <p:nvPr/>
        </p:nvSpPr>
        <p:spPr bwMode="auto">
          <a:xfrm>
            <a:off x="4190494" y="3835773"/>
            <a:ext cx="63379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chemeClr val="hlink"/>
                </a:solidFill>
              </a:rPr>
              <a:t>L</a:t>
            </a:r>
            <a:r>
              <a:rPr lang="cs-CZ" altLang="sk-SK" sz="1600" b="1" baseline="-25000" dirty="0" smtClean="0">
                <a:solidFill>
                  <a:schemeClr val="hlink"/>
                </a:solidFill>
              </a:rPr>
              <a:t>T1</a:t>
            </a:r>
            <a:endParaRPr lang="cs-CZ" altLang="sk-SK" sz="1600" b="1" dirty="0">
              <a:solidFill>
                <a:schemeClr val="hlink"/>
              </a:solidFill>
            </a:endParaRPr>
          </a:p>
        </p:txBody>
      </p:sp>
      <p:sp>
        <p:nvSpPr>
          <p:cNvPr id="143398" name="Text Box 38"/>
          <p:cNvSpPr txBox="1">
            <a:spLocks noChangeArrowheads="1"/>
          </p:cNvSpPr>
          <p:nvPr/>
        </p:nvSpPr>
        <p:spPr bwMode="auto">
          <a:xfrm>
            <a:off x="4170501" y="3196018"/>
            <a:ext cx="46694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L</a:t>
            </a:r>
            <a:r>
              <a:rPr lang="cs-CZ" altLang="sk-SK" sz="1600" b="1" baseline="-25000" dirty="0" smtClean="0"/>
              <a:t>T0</a:t>
            </a:r>
            <a:endParaRPr lang="cs-CZ" altLang="sk-SK" sz="1600" b="1" dirty="0"/>
          </a:p>
        </p:txBody>
      </p:sp>
      <p:sp>
        <p:nvSpPr>
          <p:cNvPr id="143399" name="Text Box 39"/>
          <p:cNvSpPr txBox="1">
            <a:spLocks noChangeArrowheads="1"/>
          </p:cNvSpPr>
          <p:nvPr/>
        </p:nvSpPr>
        <p:spPr bwMode="auto">
          <a:xfrm>
            <a:off x="2952840" y="2767013"/>
            <a:ext cx="50010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L</a:t>
            </a:r>
            <a:r>
              <a:rPr lang="cs-CZ" altLang="sk-SK" sz="1600" b="1" baseline="-25000" dirty="0" smtClean="0"/>
              <a:t>S0</a:t>
            </a:r>
            <a:endParaRPr lang="cs-CZ" altLang="sk-SK" sz="1600" b="1" dirty="0"/>
          </a:p>
        </p:txBody>
      </p:sp>
      <p:sp>
        <p:nvSpPr>
          <p:cNvPr id="143400" name="Text Box 40"/>
          <p:cNvSpPr txBox="1">
            <a:spLocks noChangeArrowheads="1"/>
          </p:cNvSpPr>
          <p:nvPr/>
        </p:nvSpPr>
        <p:spPr bwMode="auto">
          <a:xfrm>
            <a:off x="3700109" y="2807546"/>
            <a:ext cx="49039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chemeClr val="hlink"/>
                </a:solidFill>
              </a:rPr>
              <a:t>L</a:t>
            </a:r>
            <a:r>
              <a:rPr lang="cs-CZ" altLang="sk-SK" sz="1600" b="1" baseline="-25000" dirty="0" smtClean="0">
                <a:solidFill>
                  <a:schemeClr val="hlink"/>
                </a:solidFill>
              </a:rPr>
              <a:t>S1</a:t>
            </a:r>
            <a:endParaRPr lang="cs-CZ" altLang="sk-SK" sz="1600" b="1" dirty="0">
              <a:solidFill>
                <a:schemeClr val="hlink"/>
              </a:solidFill>
            </a:endParaRPr>
          </a:p>
        </p:txBody>
      </p:sp>
      <p:sp>
        <p:nvSpPr>
          <p:cNvPr id="143401" name="Text Box 41"/>
          <p:cNvSpPr txBox="1">
            <a:spLocks noChangeArrowheads="1"/>
          </p:cNvSpPr>
          <p:nvPr/>
        </p:nvSpPr>
        <p:spPr bwMode="auto">
          <a:xfrm>
            <a:off x="4230561" y="1039172"/>
            <a:ext cx="33348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dirty="0" smtClean="0">
                <a:solidFill>
                  <a:schemeClr val="hlink"/>
                </a:solidFill>
              </a:rPr>
              <a:t>i</a:t>
            </a:r>
            <a:r>
              <a:rPr lang="cs-CZ" altLang="sk-SK" sz="1600" b="1" baseline="-25000" dirty="0" smtClean="0">
                <a:solidFill>
                  <a:schemeClr val="hlink"/>
                </a:solidFill>
              </a:rPr>
              <a:t>1</a:t>
            </a:r>
            <a:endParaRPr lang="cs-CZ" altLang="sk-SK" sz="1600" b="1" dirty="0">
              <a:solidFill>
                <a:schemeClr val="hlink"/>
              </a:solidFill>
            </a:endParaRPr>
          </a:p>
        </p:txBody>
      </p:sp>
      <p:sp>
        <p:nvSpPr>
          <p:cNvPr id="143402" name="Text Box 42"/>
          <p:cNvSpPr txBox="1">
            <a:spLocks noChangeArrowheads="1"/>
          </p:cNvSpPr>
          <p:nvPr/>
        </p:nvSpPr>
        <p:spPr bwMode="auto">
          <a:xfrm>
            <a:off x="4221623" y="1705120"/>
            <a:ext cx="3238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dirty="0" smtClean="0"/>
              <a:t>i</a:t>
            </a:r>
            <a:r>
              <a:rPr lang="cs-CZ" altLang="sk-SK" sz="1600" b="1" baseline="-25000" dirty="0" smtClean="0"/>
              <a:t>0</a:t>
            </a:r>
            <a:endParaRPr lang="cs-CZ" altLang="sk-SK" sz="1600" b="1" dirty="0"/>
          </a:p>
        </p:txBody>
      </p:sp>
      <p:sp>
        <p:nvSpPr>
          <p:cNvPr id="143403" name="Text Box 43"/>
          <p:cNvSpPr txBox="1">
            <a:spLocks noChangeArrowheads="1"/>
          </p:cNvSpPr>
          <p:nvPr/>
        </p:nvSpPr>
        <p:spPr bwMode="auto">
          <a:xfrm>
            <a:off x="5547683" y="973906"/>
            <a:ext cx="61232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400" dirty="0">
                <a:solidFill>
                  <a:schemeClr val="accent2"/>
                </a:solidFill>
              </a:rPr>
              <a:t>LM</a:t>
            </a:r>
          </a:p>
        </p:txBody>
      </p:sp>
      <p:sp>
        <p:nvSpPr>
          <p:cNvPr id="143404" name="Text Box 44"/>
          <p:cNvSpPr txBox="1">
            <a:spLocks noChangeArrowheads="1"/>
          </p:cNvSpPr>
          <p:nvPr/>
        </p:nvSpPr>
        <p:spPr bwMode="auto">
          <a:xfrm>
            <a:off x="5265142" y="1683274"/>
            <a:ext cx="27027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smtClean="0"/>
              <a:t>0</a:t>
            </a:r>
            <a:endParaRPr lang="cs-CZ" altLang="sk-SK" sz="1600" b="1" dirty="0"/>
          </a:p>
        </p:txBody>
      </p:sp>
      <p:sp>
        <p:nvSpPr>
          <p:cNvPr id="143405" name="Text Box 45"/>
          <p:cNvSpPr txBox="1">
            <a:spLocks noChangeArrowheads="1"/>
          </p:cNvSpPr>
          <p:nvPr/>
        </p:nvSpPr>
        <p:spPr bwMode="auto">
          <a:xfrm>
            <a:off x="5775398" y="1270306"/>
            <a:ext cx="2155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smtClean="0">
                <a:solidFill>
                  <a:schemeClr val="hlink"/>
                </a:solidFill>
              </a:rPr>
              <a:t>1</a:t>
            </a:r>
            <a:endParaRPr lang="cs-CZ" altLang="sk-SK" sz="1600" b="1" dirty="0">
              <a:solidFill>
                <a:schemeClr val="hlink"/>
              </a:solidFill>
            </a:endParaRPr>
          </a:p>
        </p:txBody>
      </p:sp>
    </p:spTree>
    <p:extLst>
      <p:ext uri="{BB962C8B-B14F-4D97-AF65-F5344CB8AC3E}">
        <p14:creationId xmlns:p14="http://schemas.microsoft.com/office/powerpoint/2010/main" val="38887402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143362"/>
                                        </p:tgtEl>
                                        <p:attrNameLst>
                                          <p:attrName>style.visibility</p:attrName>
                                        </p:attrNameLst>
                                      </p:cBhvr>
                                      <p:to>
                                        <p:strVal val="visible"/>
                                      </p:to>
                                    </p:set>
                                    <p:anim from="(-#ppt_w/2)" to="(#ppt_x)" calcmode="lin" valueType="num">
                                      <p:cBhvr>
                                        <p:cTn id="7" dur="600" fill="hold">
                                          <p:stCondLst>
                                            <p:cond delay="0"/>
                                          </p:stCondLst>
                                        </p:cTn>
                                        <p:tgtEl>
                                          <p:spTgt spid="143362"/>
                                        </p:tgtEl>
                                        <p:attrNameLst>
                                          <p:attrName>ppt_x</p:attrName>
                                        </p:attrNameLst>
                                      </p:cBhvr>
                                    </p:anim>
                                    <p:anim from="0" to="-1.0" calcmode="lin" valueType="num">
                                      <p:cBhvr>
                                        <p:cTn id="8" dur="200" decel="50000" autoRev="1" fill="hold">
                                          <p:stCondLst>
                                            <p:cond delay="600"/>
                                          </p:stCondLst>
                                        </p:cTn>
                                        <p:tgtEl>
                                          <p:spTgt spid="143362"/>
                                        </p:tgtEl>
                                        <p:attrNameLst>
                                          <p:attrName>xshear</p:attrName>
                                        </p:attrNameLst>
                                      </p:cBhvr>
                                    </p:anim>
                                    <p:animScale>
                                      <p:cBhvr>
                                        <p:cTn id="9" dur="200" decel="100000" autoRev="1" fill="hold">
                                          <p:stCondLst>
                                            <p:cond delay="600"/>
                                          </p:stCondLst>
                                        </p:cTn>
                                        <p:tgtEl>
                                          <p:spTgt spid="143362"/>
                                        </p:tgtEl>
                                      </p:cBhvr>
                                      <p:from x="100000" y="100000"/>
                                      <p:to x="80000" y="100000"/>
                                    </p:animScale>
                                    <p:anim by="(#ppt_h/3+#ppt_w*0.1)" calcmode="lin" valueType="num">
                                      <p:cBhvr additive="sum">
                                        <p:cTn id="10" dur="200" decel="100000" autoRev="1" fill="hold">
                                          <p:stCondLst>
                                            <p:cond delay="600"/>
                                          </p:stCondLst>
                                        </p:cTn>
                                        <p:tgtEl>
                                          <p:spTgt spid="143362"/>
                                        </p:tgtEl>
                                        <p:attrNameLst>
                                          <p:attrName>ppt_x</p:attrName>
                                        </p:attrNameLst>
                                      </p:cBhvr>
                                    </p:anim>
                                  </p:childTnLst>
                                </p:cTn>
                              </p:par>
                            </p:childTnLst>
                          </p:cTn>
                        </p:par>
                        <p:par>
                          <p:cTn id="11" fill="hold" nodeType="afterGroup">
                            <p:stCondLst>
                              <p:cond delay="1000"/>
                            </p:stCondLst>
                            <p:childTnLst>
                              <p:par>
                                <p:cTn id="12" presetID="37" presetClass="entr" presetSubtype="0" fill="hold" nodeType="afterEffect">
                                  <p:stCondLst>
                                    <p:cond delay="0"/>
                                  </p:stCondLst>
                                  <p:childTnLst>
                                    <p:set>
                                      <p:cBhvr>
                                        <p:cTn id="13" dur="1" fill="hold">
                                          <p:stCondLst>
                                            <p:cond delay="0"/>
                                          </p:stCondLst>
                                        </p:cTn>
                                        <p:tgtEl>
                                          <p:spTgt spid="143364"/>
                                        </p:tgtEl>
                                        <p:attrNameLst>
                                          <p:attrName>style.visibility</p:attrName>
                                        </p:attrNameLst>
                                      </p:cBhvr>
                                      <p:to>
                                        <p:strVal val="visible"/>
                                      </p:to>
                                    </p:set>
                                    <p:animEffect transition="in" filter="fade">
                                      <p:cBhvr>
                                        <p:cTn id="14" dur="1000"/>
                                        <p:tgtEl>
                                          <p:spTgt spid="143364"/>
                                        </p:tgtEl>
                                      </p:cBhvr>
                                    </p:animEffect>
                                    <p:anim calcmode="lin" valueType="num">
                                      <p:cBhvr>
                                        <p:cTn id="15" dur="1000" fill="hold"/>
                                        <p:tgtEl>
                                          <p:spTgt spid="143364"/>
                                        </p:tgtEl>
                                        <p:attrNameLst>
                                          <p:attrName>ppt_x</p:attrName>
                                        </p:attrNameLst>
                                      </p:cBhvr>
                                      <p:tavLst>
                                        <p:tav tm="0">
                                          <p:val>
                                            <p:strVal val="#ppt_x"/>
                                          </p:val>
                                        </p:tav>
                                        <p:tav tm="100000">
                                          <p:val>
                                            <p:strVal val="#ppt_x"/>
                                          </p:val>
                                        </p:tav>
                                      </p:tavLst>
                                    </p:anim>
                                    <p:anim calcmode="lin" valueType="num">
                                      <p:cBhvr>
                                        <p:cTn id="16" dur="900" decel="100000" fill="hold"/>
                                        <p:tgtEl>
                                          <p:spTgt spid="143364"/>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143364"/>
                                        </p:tgtEl>
                                        <p:attrNameLst>
                                          <p:attrName>ppt_y</p:attrName>
                                        </p:attrNameLst>
                                      </p:cBhvr>
                                      <p:tavLst>
                                        <p:tav tm="0">
                                          <p:val>
                                            <p:strVal val="#ppt_y-.03"/>
                                          </p:val>
                                        </p:tav>
                                        <p:tav tm="100000">
                                          <p:val>
                                            <p:strVal val="#ppt_y"/>
                                          </p:val>
                                        </p:tav>
                                      </p:tavLst>
                                    </p:anim>
                                  </p:childTnLst>
                                </p:cTn>
                              </p:par>
                            </p:childTnLst>
                          </p:cTn>
                        </p:par>
                        <p:par>
                          <p:cTn id="18" fill="hold" nodeType="afterGroup">
                            <p:stCondLst>
                              <p:cond delay="2000"/>
                            </p:stCondLst>
                            <p:childTnLst>
                              <p:par>
                                <p:cTn id="19" presetID="37" presetClass="entr" presetSubtype="0" fill="hold" nodeType="afterEffect">
                                  <p:stCondLst>
                                    <p:cond delay="0"/>
                                  </p:stCondLst>
                                  <p:childTnLst>
                                    <p:set>
                                      <p:cBhvr>
                                        <p:cTn id="20" dur="1" fill="hold">
                                          <p:stCondLst>
                                            <p:cond delay="0"/>
                                          </p:stCondLst>
                                        </p:cTn>
                                        <p:tgtEl>
                                          <p:spTgt spid="143365"/>
                                        </p:tgtEl>
                                        <p:attrNameLst>
                                          <p:attrName>style.visibility</p:attrName>
                                        </p:attrNameLst>
                                      </p:cBhvr>
                                      <p:to>
                                        <p:strVal val="visible"/>
                                      </p:to>
                                    </p:set>
                                    <p:animEffect transition="in" filter="fade">
                                      <p:cBhvr>
                                        <p:cTn id="21" dur="1000"/>
                                        <p:tgtEl>
                                          <p:spTgt spid="143365"/>
                                        </p:tgtEl>
                                      </p:cBhvr>
                                    </p:animEffect>
                                    <p:anim calcmode="lin" valueType="num">
                                      <p:cBhvr>
                                        <p:cTn id="22" dur="1000" fill="hold"/>
                                        <p:tgtEl>
                                          <p:spTgt spid="143365"/>
                                        </p:tgtEl>
                                        <p:attrNameLst>
                                          <p:attrName>ppt_x</p:attrName>
                                        </p:attrNameLst>
                                      </p:cBhvr>
                                      <p:tavLst>
                                        <p:tav tm="0">
                                          <p:val>
                                            <p:strVal val="#ppt_x"/>
                                          </p:val>
                                        </p:tav>
                                        <p:tav tm="100000">
                                          <p:val>
                                            <p:strVal val="#ppt_x"/>
                                          </p:val>
                                        </p:tav>
                                      </p:tavLst>
                                    </p:anim>
                                    <p:anim calcmode="lin" valueType="num">
                                      <p:cBhvr>
                                        <p:cTn id="23" dur="900" decel="100000" fill="hold"/>
                                        <p:tgtEl>
                                          <p:spTgt spid="143365"/>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143365"/>
                                        </p:tgtEl>
                                        <p:attrNameLst>
                                          <p:attrName>ppt_y</p:attrName>
                                        </p:attrNameLst>
                                      </p:cBhvr>
                                      <p:tavLst>
                                        <p:tav tm="0">
                                          <p:val>
                                            <p:strVal val="#ppt_y-.03"/>
                                          </p:val>
                                        </p:tav>
                                        <p:tav tm="100000">
                                          <p:val>
                                            <p:strVal val="#ppt_y"/>
                                          </p:val>
                                        </p:tav>
                                      </p:tavLst>
                                    </p:anim>
                                  </p:childTnLst>
                                </p:cTn>
                              </p:par>
                            </p:childTnLst>
                          </p:cTn>
                        </p:par>
                        <p:par>
                          <p:cTn id="25" fill="hold" nodeType="afterGroup">
                            <p:stCondLst>
                              <p:cond delay="3000"/>
                            </p:stCondLst>
                            <p:childTnLst>
                              <p:par>
                                <p:cTn id="26" presetID="23" presetClass="entr" presetSubtype="16" fill="hold" grpId="0" nodeType="afterEffect">
                                  <p:stCondLst>
                                    <p:cond delay="0"/>
                                  </p:stCondLst>
                                  <p:childTnLst>
                                    <p:set>
                                      <p:cBhvr>
                                        <p:cTn id="27" dur="1" fill="hold">
                                          <p:stCondLst>
                                            <p:cond delay="0"/>
                                          </p:stCondLst>
                                        </p:cTn>
                                        <p:tgtEl>
                                          <p:spTgt spid="143367"/>
                                        </p:tgtEl>
                                        <p:attrNameLst>
                                          <p:attrName>style.visibility</p:attrName>
                                        </p:attrNameLst>
                                      </p:cBhvr>
                                      <p:to>
                                        <p:strVal val="visible"/>
                                      </p:to>
                                    </p:set>
                                    <p:anim calcmode="lin" valueType="num">
                                      <p:cBhvr>
                                        <p:cTn id="28" dur="500" fill="hold"/>
                                        <p:tgtEl>
                                          <p:spTgt spid="143367"/>
                                        </p:tgtEl>
                                        <p:attrNameLst>
                                          <p:attrName>ppt_w</p:attrName>
                                        </p:attrNameLst>
                                      </p:cBhvr>
                                      <p:tavLst>
                                        <p:tav tm="0">
                                          <p:val>
                                            <p:fltVal val="0"/>
                                          </p:val>
                                        </p:tav>
                                        <p:tav tm="100000">
                                          <p:val>
                                            <p:strVal val="#ppt_w"/>
                                          </p:val>
                                        </p:tav>
                                      </p:tavLst>
                                    </p:anim>
                                    <p:anim calcmode="lin" valueType="num">
                                      <p:cBhvr>
                                        <p:cTn id="29" dur="500" fill="hold"/>
                                        <p:tgtEl>
                                          <p:spTgt spid="143367"/>
                                        </p:tgtEl>
                                        <p:attrNameLst>
                                          <p:attrName>ppt_h</p:attrName>
                                        </p:attrNameLst>
                                      </p:cBhvr>
                                      <p:tavLst>
                                        <p:tav tm="0">
                                          <p:val>
                                            <p:fltVal val="0"/>
                                          </p:val>
                                        </p:tav>
                                        <p:tav tm="100000">
                                          <p:val>
                                            <p:strVal val="#ppt_h"/>
                                          </p:val>
                                        </p:tav>
                                      </p:tavLst>
                                    </p:anim>
                                  </p:childTnLst>
                                </p:cTn>
                              </p:par>
                            </p:childTnLst>
                          </p:cTn>
                        </p:par>
                        <p:par>
                          <p:cTn id="30" fill="hold" nodeType="afterGroup">
                            <p:stCondLst>
                              <p:cond delay="3500"/>
                            </p:stCondLst>
                            <p:childTnLst>
                              <p:par>
                                <p:cTn id="31" presetID="23" presetClass="entr" presetSubtype="16" fill="hold" grpId="0" nodeType="afterEffect">
                                  <p:stCondLst>
                                    <p:cond delay="0"/>
                                  </p:stCondLst>
                                  <p:childTnLst>
                                    <p:set>
                                      <p:cBhvr>
                                        <p:cTn id="32" dur="1" fill="hold">
                                          <p:stCondLst>
                                            <p:cond delay="0"/>
                                          </p:stCondLst>
                                        </p:cTn>
                                        <p:tgtEl>
                                          <p:spTgt spid="143369"/>
                                        </p:tgtEl>
                                        <p:attrNameLst>
                                          <p:attrName>style.visibility</p:attrName>
                                        </p:attrNameLst>
                                      </p:cBhvr>
                                      <p:to>
                                        <p:strVal val="visible"/>
                                      </p:to>
                                    </p:set>
                                    <p:anim calcmode="lin" valueType="num">
                                      <p:cBhvr>
                                        <p:cTn id="33" dur="500" fill="hold"/>
                                        <p:tgtEl>
                                          <p:spTgt spid="143369"/>
                                        </p:tgtEl>
                                        <p:attrNameLst>
                                          <p:attrName>ppt_w</p:attrName>
                                        </p:attrNameLst>
                                      </p:cBhvr>
                                      <p:tavLst>
                                        <p:tav tm="0">
                                          <p:val>
                                            <p:fltVal val="0"/>
                                          </p:val>
                                        </p:tav>
                                        <p:tav tm="100000">
                                          <p:val>
                                            <p:strVal val="#ppt_w"/>
                                          </p:val>
                                        </p:tav>
                                      </p:tavLst>
                                    </p:anim>
                                    <p:anim calcmode="lin" valueType="num">
                                      <p:cBhvr>
                                        <p:cTn id="34" dur="500" fill="hold"/>
                                        <p:tgtEl>
                                          <p:spTgt spid="143369"/>
                                        </p:tgtEl>
                                        <p:attrNameLst>
                                          <p:attrName>ppt_h</p:attrName>
                                        </p:attrNameLst>
                                      </p:cBhvr>
                                      <p:tavLst>
                                        <p:tav tm="0">
                                          <p:val>
                                            <p:fltVal val="0"/>
                                          </p:val>
                                        </p:tav>
                                        <p:tav tm="100000">
                                          <p:val>
                                            <p:strVal val="#ppt_h"/>
                                          </p:val>
                                        </p:tav>
                                      </p:tavLst>
                                    </p:anim>
                                  </p:childTnLst>
                                </p:cTn>
                              </p:par>
                            </p:childTnLst>
                          </p:cTn>
                        </p:par>
                        <p:par>
                          <p:cTn id="35" fill="hold" nodeType="afterGroup">
                            <p:stCondLst>
                              <p:cond delay="4000"/>
                            </p:stCondLst>
                            <p:childTnLst>
                              <p:par>
                                <p:cTn id="36" presetID="23" presetClass="entr" presetSubtype="16" fill="hold" grpId="0" nodeType="afterEffect">
                                  <p:stCondLst>
                                    <p:cond delay="0"/>
                                  </p:stCondLst>
                                  <p:childTnLst>
                                    <p:set>
                                      <p:cBhvr>
                                        <p:cTn id="37" dur="1" fill="hold">
                                          <p:stCondLst>
                                            <p:cond delay="0"/>
                                          </p:stCondLst>
                                        </p:cTn>
                                        <p:tgtEl>
                                          <p:spTgt spid="143368"/>
                                        </p:tgtEl>
                                        <p:attrNameLst>
                                          <p:attrName>style.visibility</p:attrName>
                                        </p:attrNameLst>
                                      </p:cBhvr>
                                      <p:to>
                                        <p:strVal val="visible"/>
                                      </p:to>
                                    </p:set>
                                    <p:anim calcmode="lin" valueType="num">
                                      <p:cBhvr>
                                        <p:cTn id="38" dur="500" fill="hold"/>
                                        <p:tgtEl>
                                          <p:spTgt spid="143368"/>
                                        </p:tgtEl>
                                        <p:attrNameLst>
                                          <p:attrName>ppt_w</p:attrName>
                                        </p:attrNameLst>
                                      </p:cBhvr>
                                      <p:tavLst>
                                        <p:tav tm="0">
                                          <p:val>
                                            <p:fltVal val="0"/>
                                          </p:val>
                                        </p:tav>
                                        <p:tav tm="100000">
                                          <p:val>
                                            <p:strVal val="#ppt_w"/>
                                          </p:val>
                                        </p:tav>
                                      </p:tavLst>
                                    </p:anim>
                                    <p:anim calcmode="lin" valueType="num">
                                      <p:cBhvr>
                                        <p:cTn id="39" dur="500" fill="hold"/>
                                        <p:tgtEl>
                                          <p:spTgt spid="143368"/>
                                        </p:tgtEl>
                                        <p:attrNameLst>
                                          <p:attrName>ppt_h</p:attrName>
                                        </p:attrNameLst>
                                      </p:cBhvr>
                                      <p:tavLst>
                                        <p:tav tm="0">
                                          <p:val>
                                            <p:fltVal val="0"/>
                                          </p:val>
                                        </p:tav>
                                        <p:tav tm="100000">
                                          <p:val>
                                            <p:strVal val="#ppt_h"/>
                                          </p:val>
                                        </p:tav>
                                      </p:tavLst>
                                    </p:anim>
                                  </p:childTnLst>
                                </p:cTn>
                              </p:par>
                            </p:childTnLst>
                          </p:cTn>
                        </p:par>
                        <p:par>
                          <p:cTn id="40" fill="hold" nodeType="afterGroup">
                            <p:stCondLst>
                              <p:cond delay="4500"/>
                            </p:stCondLst>
                            <p:childTnLst>
                              <p:par>
                                <p:cTn id="41" presetID="23" presetClass="entr" presetSubtype="16" fill="hold" grpId="0" nodeType="afterEffect">
                                  <p:stCondLst>
                                    <p:cond delay="0"/>
                                  </p:stCondLst>
                                  <p:childTnLst>
                                    <p:set>
                                      <p:cBhvr>
                                        <p:cTn id="42" dur="1" fill="hold">
                                          <p:stCondLst>
                                            <p:cond delay="0"/>
                                          </p:stCondLst>
                                        </p:cTn>
                                        <p:tgtEl>
                                          <p:spTgt spid="143366"/>
                                        </p:tgtEl>
                                        <p:attrNameLst>
                                          <p:attrName>style.visibility</p:attrName>
                                        </p:attrNameLst>
                                      </p:cBhvr>
                                      <p:to>
                                        <p:strVal val="visible"/>
                                      </p:to>
                                    </p:set>
                                    <p:anim calcmode="lin" valueType="num">
                                      <p:cBhvr>
                                        <p:cTn id="43" dur="500" fill="hold"/>
                                        <p:tgtEl>
                                          <p:spTgt spid="143366"/>
                                        </p:tgtEl>
                                        <p:attrNameLst>
                                          <p:attrName>ppt_w</p:attrName>
                                        </p:attrNameLst>
                                      </p:cBhvr>
                                      <p:tavLst>
                                        <p:tav tm="0">
                                          <p:val>
                                            <p:fltVal val="0"/>
                                          </p:val>
                                        </p:tav>
                                        <p:tav tm="100000">
                                          <p:val>
                                            <p:strVal val="#ppt_w"/>
                                          </p:val>
                                        </p:tav>
                                      </p:tavLst>
                                    </p:anim>
                                    <p:anim calcmode="lin" valueType="num">
                                      <p:cBhvr>
                                        <p:cTn id="44" dur="500" fill="hold"/>
                                        <p:tgtEl>
                                          <p:spTgt spid="143366"/>
                                        </p:tgtEl>
                                        <p:attrNameLst>
                                          <p:attrName>ppt_h</p:attrName>
                                        </p:attrNameLst>
                                      </p:cBhvr>
                                      <p:tavLst>
                                        <p:tav tm="0">
                                          <p:val>
                                            <p:fltVal val="0"/>
                                          </p:val>
                                        </p:tav>
                                        <p:tav tm="100000">
                                          <p:val>
                                            <p:strVal val="#ppt_h"/>
                                          </p:val>
                                        </p:tav>
                                      </p:tavLst>
                                    </p:anim>
                                  </p:childTnLst>
                                </p:cTn>
                              </p:par>
                            </p:childTnLst>
                          </p:cTn>
                        </p:par>
                        <p:par>
                          <p:cTn id="45" fill="hold" nodeType="afterGroup">
                            <p:stCondLst>
                              <p:cond delay="5000"/>
                            </p:stCondLst>
                            <p:childTnLst>
                              <p:par>
                                <p:cTn id="46" presetID="3" presetClass="entr" presetSubtype="10" fill="hold" grpId="0" nodeType="afterEffect">
                                  <p:stCondLst>
                                    <p:cond delay="0"/>
                                  </p:stCondLst>
                                  <p:childTnLst>
                                    <p:set>
                                      <p:cBhvr>
                                        <p:cTn id="47" dur="1" fill="hold">
                                          <p:stCondLst>
                                            <p:cond delay="0"/>
                                          </p:stCondLst>
                                        </p:cTn>
                                        <p:tgtEl>
                                          <p:spTgt spid="143371"/>
                                        </p:tgtEl>
                                        <p:attrNameLst>
                                          <p:attrName>style.visibility</p:attrName>
                                        </p:attrNameLst>
                                      </p:cBhvr>
                                      <p:to>
                                        <p:strVal val="visible"/>
                                      </p:to>
                                    </p:set>
                                    <p:animEffect transition="in" filter="blinds(horizontal)">
                                      <p:cBhvr>
                                        <p:cTn id="48" dur="500"/>
                                        <p:tgtEl>
                                          <p:spTgt spid="143371"/>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58" presetClass="entr" presetSubtype="0" accel="100000" fill="hold" nodeType="clickEffect">
                                  <p:stCondLst>
                                    <p:cond delay="0"/>
                                  </p:stCondLst>
                                  <p:childTnLst>
                                    <p:set>
                                      <p:cBhvr>
                                        <p:cTn id="52" dur="1" fill="hold">
                                          <p:stCondLst>
                                            <p:cond delay="0"/>
                                          </p:stCondLst>
                                        </p:cTn>
                                        <p:tgtEl>
                                          <p:spTgt spid="143370"/>
                                        </p:tgtEl>
                                        <p:attrNameLst>
                                          <p:attrName>style.visibility</p:attrName>
                                        </p:attrNameLst>
                                      </p:cBhvr>
                                      <p:to>
                                        <p:strVal val="visible"/>
                                      </p:to>
                                    </p:set>
                                    <p:anim calcmode="lin" valueType="num">
                                      <p:cBhvr>
                                        <p:cTn id="53" dur="500" fill="hold"/>
                                        <p:tgtEl>
                                          <p:spTgt spid="143370"/>
                                        </p:tgtEl>
                                        <p:attrNameLst>
                                          <p:attrName>ppt_w</p:attrName>
                                        </p:attrNameLst>
                                      </p:cBhvr>
                                      <p:tavLst>
                                        <p:tav tm="0">
                                          <p:val>
                                            <p:strVal val="#ppt_w*2.5"/>
                                          </p:val>
                                        </p:tav>
                                        <p:tav tm="100000">
                                          <p:val>
                                            <p:strVal val="#ppt_w"/>
                                          </p:val>
                                        </p:tav>
                                      </p:tavLst>
                                    </p:anim>
                                    <p:anim calcmode="lin" valueType="num">
                                      <p:cBhvr>
                                        <p:cTn id="54" dur="500" fill="hold"/>
                                        <p:tgtEl>
                                          <p:spTgt spid="143370"/>
                                        </p:tgtEl>
                                        <p:attrNameLst>
                                          <p:attrName>ppt_h</p:attrName>
                                        </p:attrNameLst>
                                      </p:cBhvr>
                                      <p:tavLst>
                                        <p:tav tm="0">
                                          <p:val>
                                            <p:strVal val="#ppt_h*0.01"/>
                                          </p:val>
                                        </p:tav>
                                        <p:tav tm="100000">
                                          <p:val>
                                            <p:strVal val="#ppt_h"/>
                                          </p:val>
                                        </p:tav>
                                      </p:tavLst>
                                    </p:anim>
                                    <p:anim calcmode="lin" valueType="num">
                                      <p:cBhvr>
                                        <p:cTn id="55" dur="500" fill="hold"/>
                                        <p:tgtEl>
                                          <p:spTgt spid="143370"/>
                                        </p:tgtEl>
                                        <p:attrNameLst>
                                          <p:attrName>ppt_x</p:attrName>
                                        </p:attrNameLst>
                                      </p:cBhvr>
                                      <p:tavLst>
                                        <p:tav tm="0">
                                          <p:val>
                                            <p:strVal val="#ppt_x"/>
                                          </p:val>
                                        </p:tav>
                                        <p:tav tm="100000">
                                          <p:val>
                                            <p:strVal val="#ppt_x"/>
                                          </p:val>
                                        </p:tav>
                                      </p:tavLst>
                                    </p:anim>
                                    <p:anim calcmode="lin" valueType="num">
                                      <p:cBhvr>
                                        <p:cTn id="56" dur="500" fill="hold"/>
                                        <p:tgtEl>
                                          <p:spTgt spid="143370"/>
                                        </p:tgtEl>
                                        <p:attrNameLst>
                                          <p:attrName>ppt_y</p:attrName>
                                        </p:attrNameLst>
                                      </p:cBhvr>
                                      <p:tavLst>
                                        <p:tav tm="0">
                                          <p:val>
                                            <p:strVal val="#ppt_h+1"/>
                                          </p:val>
                                        </p:tav>
                                        <p:tav tm="100000">
                                          <p:val>
                                            <p:strVal val="#ppt_y"/>
                                          </p:val>
                                        </p:tav>
                                      </p:tavLst>
                                    </p:anim>
                                    <p:animEffect transition="in" filter="fade">
                                      <p:cBhvr>
                                        <p:cTn id="57" dur="500"/>
                                        <p:tgtEl>
                                          <p:spTgt spid="143370"/>
                                        </p:tgtEl>
                                      </p:cBhvr>
                                    </p:animEffect>
                                  </p:childTnLst>
                                </p:cTn>
                              </p:par>
                            </p:childTnLst>
                          </p:cTn>
                        </p:par>
                        <p:par>
                          <p:cTn id="58" fill="hold" nodeType="afterGroup">
                            <p:stCondLst>
                              <p:cond delay="500"/>
                            </p:stCondLst>
                            <p:childTnLst>
                              <p:par>
                                <p:cTn id="59" presetID="23" presetClass="entr" presetSubtype="16" fill="hold" grpId="0" nodeType="afterEffect">
                                  <p:stCondLst>
                                    <p:cond delay="0"/>
                                  </p:stCondLst>
                                  <p:childTnLst>
                                    <p:set>
                                      <p:cBhvr>
                                        <p:cTn id="60" dur="1" fill="hold">
                                          <p:stCondLst>
                                            <p:cond delay="0"/>
                                          </p:stCondLst>
                                        </p:cTn>
                                        <p:tgtEl>
                                          <p:spTgt spid="143372"/>
                                        </p:tgtEl>
                                        <p:attrNameLst>
                                          <p:attrName>style.visibility</p:attrName>
                                        </p:attrNameLst>
                                      </p:cBhvr>
                                      <p:to>
                                        <p:strVal val="visible"/>
                                      </p:to>
                                    </p:set>
                                    <p:anim calcmode="lin" valueType="num">
                                      <p:cBhvr>
                                        <p:cTn id="61" dur="500" fill="hold"/>
                                        <p:tgtEl>
                                          <p:spTgt spid="143372"/>
                                        </p:tgtEl>
                                        <p:attrNameLst>
                                          <p:attrName>ppt_w</p:attrName>
                                        </p:attrNameLst>
                                      </p:cBhvr>
                                      <p:tavLst>
                                        <p:tav tm="0">
                                          <p:val>
                                            <p:fltVal val="0"/>
                                          </p:val>
                                        </p:tav>
                                        <p:tav tm="100000">
                                          <p:val>
                                            <p:strVal val="#ppt_w"/>
                                          </p:val>
                                        </p:tav>
                                      </p:tavLst>
                                    </p:anim>
                                    <p:anim calcmode="lin" valueType="num">
                                      <p:cBhvr>
                                        <p:cTn id="62" dur="500" fill="hold"/>
                                        <p:tgtEl>
                                          <p:spTgt spid="143372"/>
                                        </p:tgtEl>
                                        <p:attrNameLst>
                                          <p:attrName>ppt_h</p:attrName>
                                        </p:attrNameLst>
                                      </p:cBhvr>
                                      <p:tavLst>
                                        <p:tav tm="0">
                                          <p:val>
                                            <p:fltVal val="0"/>
                                          </p:val>
                                        </p:tav>
                                        <p:tav tm="100000">
                                          <p:val>
                                            <p:strVal val="#ppt_h"/>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3" presetClass="entr" presetSubtype="10" fill="hold" nodeType="clickEffect">
                                  <p:stCondLst>
                                    <p:cond delay="0"/>
                                  </p:stCondLst>
                                  <p:childTnLst>
                                    <p:set>
                                      <p:cBhvr>
                                        <p:cTn id="66" dur="1" fill="hold">
                                          <p:stCondLst>
                                            <p:cond delay="0"/>
                                          </p:stCondLst>
                                        </p:cTn>
                                        <p:tgtEl>
                                          <p:spTgt spid="143373"/>
                                        </p:tgtEl>
                                        <p:attrNameLst>
                                          <p:attrName>style.visibility</p:attrName>
                                        </p:attrNameLst>
                                      </p:cBhvr>
                                      <p:to>
                                        <p:strVal val="visible"/>
                                      </p:to>
                                    </p:set>
                                    <p:animEffect transition="in" filter="blinds(horizontal)">
                                      <p:cBhvr>
                                        <p:cTn id="67" dur="500"/>
                                        <p:tgtEl>
                                          <p:spTgt spid="143373"/>
                                        </p:tgtEl>
                                      </p:cBhvr>
                                    </p:animEffect>
                                  </p:childTnLst>
                                </p:cTn>
                              </p:par>
                            </p:childTnLst>
                          </p:cTn>
                        </p:par>
                        <p:par>
                          <p:cTn id="68" fill="hold" nodeType="afterGroup">
                            <p:stCondLst>
                              <p:cond delay="500"/>
                            </p:stCondLst>
                            <p:childTnLst>
                              <p:par>
                                <p:cTn id="69" presetID="3" presetClass="entr" presetSubtype="10" fill="hold" nodeType="afterEffect">
                                  <p:stCondLst>
                                    <p:cond delay="0"/>
                                  </p:stCondLst>
                                  <p:childTnLst>
                                    <p:set>
                                      <p:cBhvr>
                                        <p:cTn id="70" dur="1" fill="hold">
                                          <p:stCondLst>
                                            <p:cond delay="0"/>
                                          </p:stCondLst>
                                        </p:cTn>
                                        <p:tgtEl>
                                          <p:spTgt spid="143375"/>
                                        </p:tgtEl>
                                        <p:attrNameLst>
                                          <p:attrName>style.visibility</p:attrName>
                                        </p:attrNameLst>
                                      </p:cBhvr>
                                      <p:to>
                                        <p:strVal val="visible"/>
                                      </p:to>
                                    </p:set>
                                    <p:animEffect transition="in" filter="blinds(horizontal)">
                                      <p:cBhvr>
                                        <p:cTn id="71" dur="500"/>
                                        <p:tgtEl>
                                          <p:spTgt spid="143375"/>
                                        </p:tgtEl>
                                      </p:cBhvr>
                                    </p:animEffect>
                                  </p:childTnLst>
                                </p:cTn>
                              </p:par>
                            </p:childTnLst>
                          </p:cTn>
                        </p:par>
                        <p:par>
                          <p:cTn id="72" fill="hold" nodeType="afterGroup">
                            <p:stCondLst>
                              <p:cond delay="1000"/>
                            </p:stCondLst>
                            <p:childTnLst>
                              <p:par>
                                <p:cTn id="73" presetID="23" presetClass="entr" presetSubtype="16" fill="hold" grpId="0" nodeType="afterEffect">
                                  <p:stCondLst>
                                    <p:cond delay="0"/>
                                  </p:stCondLst>
                                  <p:childTnLst>
                                    <p:set>
                                      <p:cBhvr>
                                        <p:cTn id="74" dur="1" fill="hold">
                                          <p:stCondLst>
                                            <p:cond delay="0"/>
                                          </p:stCondLst>
                                        </p:cTn>
                                        <p:tgtEl>
                                          <p:spTgt spid="143374"/>
                                        </p:tgtEl>
                                        <p:attrNameLst>
                                          <p:attrName>style.visibility</p:attrName>
                                        </p:attrNameLst>
                                      </p:cBhvr>
                                      <p:to>
                                        <p:strVal val="visible"/>
                                      </p:to>
                                    </p:set>
                                    <p:anim calcmode="lin" valueType="num">
                                      <p:cBhvr>
                                        <p:cTn id="75" dur="500" fill="hold"/>
                                        <p:tgtEl>
                                          <p:spTgt spid="143374"/>
                                        </p:tgtEl>
                                        <p:attrNameLst>
                                          <p:attrName>ppt_w</p:attrName>
                                        </p:attrNameLst>
                                      </p:cBhvr>
                                      <p:tavLst>
                                        <p:tav tm="0">
                                          <p:val>
                                            <p:fltVal val="0"/>
                                          </p:val>
                                        </p:tav>
                                        <p:tav tm="100000">
                                          <p:val>
                                            <p:strVal val="#ppt_w"/>
                                          </p:val>
                                        </p:tav>
                                      </p:tavLst>
                                    </p:anim>
                                    <p:anim calcmode="lin" valueType="num">
                                      <p:cBhvr>
                                        <p:cTn id="76" dur="500" fill="hold"/>
                                        <p:tgtEl>
                                          <p:spTgt spid="143374"/>
                                        </p:tgtEl>
                                        <p:attrNameLst>
                                          <p:attrName>ppt_h</p:attrName>
                                        </p:attrNameLst>
                                      </p:cBhvr>
                                      <p:tavLst>
                                        <p:tav tm="0">
                                          <p:val>
                                            <p:fltVal val="0"/>
                                          </p:val>
                                        </p:tav>
                                        <p:tav tm="100000">
                                          <p:val>
                                            <p:strVal val="#ppt_h"/>
                                          </p:val>
                                        </p:tav>
                                      </p:tavLst>
                                    </p:anim>
                                  </p:childTnLst>
                                </p:cTn>
                              </p:par>
                            </p:childTnLst>
                          </p:cTn>
                        </p:par>
                      </p:childTnLst>
                    </p:cTn>
                  </p:par>
                  <p:par>
                    <p:cTn id="77" fill="hold" nodeType="clickPar">
                      <p:stCondLst>
                        <p:cond delay="indefinite"/>
                      </p:stCondLst>
                      <p:childTnLst>
                        <p:par>
                          <p:cTn id="78" fill="hold" nodeType="withGroup">
                            <p:stCondLst>
                              <p:cond delay="0"/>
                            </p:stCondLst>
                            <p:childTnLst>
                              <p:par>
                                <p:cTn id="79" presetID="58" presetClass="entr" presetSubtype="0" accel="100000" fill="hold" nodeType="clickEffect">
                                  <p:stCondLst>
                                    <p:cond delay="0"/>
                                  </p:stCondLst>
                                  <p:childTnLst>
                                    <p:set>
                                      <p:cBhvr>
                                        <p:cTn id="80" dur="1" fill="hold">
                                          <p:stCondLst>
                                            <p:cond delay="0"/>
                                          </p:stCondLst>
                                        </p:cTn>
                                        <p:tgtEl>
                                          <p:spTgt spid="143376"/>
                                        </p:tgtEl>
                                        <p:attrNameLst>
                                          <p:attrName>style.visibility</p:attrName>
                                        </p:attrNameLst>
                                      </p:cBhvr>
                                      <p:to>
                                        <p:strVal val="visible"/>
                                      </p:to>
                                    </p:set>
                                    <p:anim calcmode="lin" valueType="num">
                                      <p:cBhvr>
                                        <p:cTn id="81" dur="500" fill="hold"/>
                                        <p:tgtEl>
                                          <p:spTgt spid="143376"/>
                                        </p:tgtEl>
                                        <p:attrNameLst>
                                          <p:attrName>ppt_w</p:attrName>
                                        </p:attrNameLst>
                                      </p:cBhvr>
                                      <p:tavLst>
                                        <p:tav tm="0">
                                          <p:val>
                                            <p:strVal val="#ppt_w*2.5"/>
                                          </p:val>
                                        </p:tav>
                                        <p:tav tm="100000">
                                          <p:val>
                                            <p:strVal val="#ppt_w"/>
                                          </p:val>
                                        </p:tav>
                                      </p:tavLst>
                                    </p:anim>
                                    <p:anim calcmode="lin" valueType="num">
                                      <p:cBhvr>
                                        <p:cTn id="82" dur="500" fill="hold"/>
                                        <p:tgtEl>
                                          <p:spTgt spid="143376"/>
                                        </p:tgtEl>
                                        <p:attrNameLst>
                                          <p:attrName>ppt_h</p:attrName>
                                        </p:attrNameLst>
                                      </p:cBhvr>
                                      <p:tavLst>
                                        <p:tav tm="0">
                                          <p:val>
                                            <p:strVal val="#ppt_h*0.01"/>
                                          </p:val>
                                        </p:tav>
                                        <p:tav tm="100000">
                                          <p:val>
                                            <p:strVal val="#ppt_h"/>
                                          </p:val>
                                        </p:tav>
                                      </p:tavLst>
                                    </p:anim>
                                    <p:anim calcmode="lin" valueType="num">
                                      <p:cBhvr>
                                        <p:cTn id="83" dur="500" fill="hold"/>
                                        <p:tgtEl>
                                          <p:spTgt spid="143376"/>
                                        </p:tgtEl>
                                        <p:attrNameLst>
                                          <p:attrName>ppt_x</p:attrName>
                                        </p:attrNameLst>
                                      </p:cBhvr>
                                      <p:tavLst>
                                        <p:tav tm="0">
                                          <p:val>
                                            <p:strVal val="#ppt_x"/>
                                          </p:val>
                                        </p:tav>
                                        <p:tav tm="100000">
                                          <p:val>
                                            <p:strVal val="#ppt_x"/>
                                          </p:val>
                                        </p:tav>
                                      </p:tavLst>
                                    </p:anim>
                                    <p:anim calcmode="lin" valueType="num">
                                      <p:cBhvr>
                                        <p:cTn id="84" dur="500" fill="hold"/>
                                        <p:tgtEl>
                                          <p:spTgt spid="143376"/>
                                        </p:tgtEl>
                                        <p:attrNameLst>
                                          <p:attrName>ppt_y</p:attrName>
                                        </p:attrNameLst>
                                      </p:cBhvr>
                                      <p:tavLst>
                                        <p:tav tm="0">
                                          <p:val>
                                            <p:strVal val="#ppt_h+1"/>
                                          </p:val>
                                        </p:tav>
                                        <p:tav tm="100000">
                                          <p:val>
                                            <p:strVal val="#ppt_y"/>
                                          </p:val>
                                        </p:tav>
                                      </p:tavLst>
                                    </p:anim>
                                    <p:animEffect transition="in" filter="fade">
                                      <p:cBhvr>
                                        <p:cTn id="85" dur="500"/>
                                        <p:tgtEl>
                                          <p:spTgt spid="143376"/>
                                        </p:tgtEl>
                                      </p:cBhvr>
                                    </p:animEffect>
                                  </p:childTnLst>
                                </p:cTn>
                              </p:par>
                            </p:childTnLst>
                          </p:cTn>
                        </p:par>
                        <p:par>
                          <p:cTn id="86" fill="hold" nodeType="afterGroup">
                            <p:stCondLst>
                              <p:cond delay="500"/>
                            </p:stCondLst>
                            <p:childTnLst>
                              <p:par>
                                <p:cTn id="87" presetID="23" presetClass="entr" presetSubtype="16" fill="hold" grpId="0" nodeType="afterEffect">
                                  <p:stCondLst>
                                    <p:cond delay="0"/>
                                  </p:stCondLst>
                                  <p:childTnLst>
                                    <p:set>
                                      <p:cBhvr>
                                        <p:cTn id="88" dur="1" fill="hold">
                                          <p:stCondLst>
                                            <p:cond delay="0"/>
                                          </p:stCondLst>
                                        </p:cTn>
                                        <p:tgtEl>
                                          <p:spTgt spid="143377"/>
                                        </p:tgtEl>
                                        <p:attrNameLst>
                                          <p:attrName>style.visibility</p:attrName>
                                        </p:attrNameLst>
                                      </p:cBhvr>
                                      <p:to>
                                        <p:strVal val="visible"/>
                                      </p:to>
                                    </p:set>
                                    <p:anim calcmode="lin" valueType="num">
                                      <p:cBhvr>
                                        <p:cTn id="89" dur="500" fill="hold"/>
                                        <p:tgtEl>
                                          <p:spTgt spid="143377"/>
                                        </p:tgtEl>
                                        <p:attrNameLst>
                                          <p:attrName>ppt_w</p:attrName>
                                        </p:attrNameLst>
                                      </p:cBhvr>
                                      <p:tavLst>
                                        <p:tav tm="0">
                                          <p:val>
                                            <p:fltVal val="0"/>
                                          </p:val>
                                        </p:tav>
                                        <p:tav tm="100000">
                                          <p:val>
                                            <p:strVal val="#ppt_w"/>
                                          </p:val>
                                        </p:tav>
                                      </p:tavLst>
                                    </p:anim>
                                    <p:anim calcmode="lin" valueType="num">
                                      <p:cBhvr>
                                        <p:cTn id="90" dur="500" fill="hold"/>
                                        <p:tgtEl>
                                          <p:spTgt spid="143377"/>
                                        </p:tgtEl>
                                        <p:attrNameLst>
                                          <p:attrName>ppt_h</p:attrName>
                                        </p:attrNameLst>
                                      </p:cBhvr>
                                      <p:tavLst>
                                        <p:tav tm="0">
                                          <p:val>
                                            <p:fltVal val="0"/>
                                          </p:val>
                                        </p:tav>
                                        <p:tav tm="100000">
                                          <p:val>
                                            <p:strVal val="#ppt_h"/>
                                          </p:val>
                                        </p:tav>
                                      </p:tavLst>
                                    </p:anim>
                                  </p:childTnLst>
                                </p:cTn>
                              </p:par>
                            </p:childTnLst>
                          </p:cTn>
                        </p:par>
                      </p:childTnLst>
                    </p:cTn>
                  </p:par>
                  <p:par>
                    <p:cTn id="91" fill="hold" nodeType="clickPar">
                      <p:stCondLst>
                        <p:cond delay="indefinite"/>
                      </p:stCondLst>
                      <p:childTnLst>
                        <p:par>
                          <p:cTn id="92" fill="hold" nodeType="withGroup">
                            <p:stCondLst>
                              <p:cond delay="0"/>
                            </p:stCondLst>
                            <p:childTnLst>
                              <p:par>
                                <p:cTn id="93" presetID="23" presetClass="entr" presetSubtype="16" fill="hold" grpId="0" nodeType="clickEffect">
                                  <p:stCondLst>
                                    <p:cond delay="0"/>
                                  </p:stCondLst>
                                  <p:childTnLst>
                                    <p:set>
                                      <p:cBhvr>
                                        <p:cTn id="94" dur="1" fill="hold">
                                          <p:stCondLst>
                                            <p:cond delay="0"/>
                                          </p:stCondLst>
                                        </p:cTn>
                                        <p:tgtEl>
                                          <p:spTgt spid="143395"/>
                                        </p:tgtEl>
                                        <p:attrNameLst>
                                          <p:attrName>style.visibility</p:attrName>
                                        </p:attrNameLst>
                                      </p:cBhvr>
                                      <p:to>
                                        <p:strVal val="visible"/>
                                      </p:to>
                                    </p:set>
                                    <p:anim calcmode="lin" valueType="num">
                                      <p:cBhvr>
                                        <p:cTn id="95" dur="500" fill="hold"/>
                                        <p:tgtEl>
                                          <p:spTgt spid="143395"/>
                                        </p:tgtEl>
                                        <p:attrNameLst>
                                          <p:attrName>ppt_w</p:attrName>
                                        </p:attrNameLst>
                                      </p:cBhvr>
                                      <p:tavLst>
                                        <p:tav tm="0">
                                          <p:val>
                                            <p:fltVal val="0"/>
                                          </p:val>
                                        </p:tav>
                                        <p:tav tm="100000">
                                          <p:val>
                                            <p:strVal val="#ppt_w"/>
                                          </p:val>
                                        </p:tav>
                                      </p:tavLst>
                                    </p:anim>
                                    <p:anim calcmode="lin" valueType="num">
                                      <p:cBhvr>
                                        <p:cTn id="96" dur="500" fill="hold"/>
                                        <p:tgtEl>
                                          <p:spTgt spid="143395"/>
                                        </p:tgtEl>
                                        <p:attrNameLst>
                                          <p:attrName>ppt_h</p:attrName>
                                        </p:attrNameLst>
                                      </p:cBhvr>
                                      <p:tavLst>
                                        <p:tav tm="0">
                                          <p:val>
                                            <p:fltVal val="0"/>
                                          </p:val>
                                        </p:tav>
                                        <p:tav tm="100000">
                                          <p:val>
                                            <p:strVal val="#ppt_h"/>
                                          </p:val>
                                        </p:tav>
                                      </p:tavLst>
                                    </p:anim>
                                  </p:childTnLst>
                                </p:cTn>
                              </p:par>
                            </p:childTnLst>
                          </p:cTn>
                        </p:par>
                        <p:par>
                          <p:cTn id="97" fill="hold" nodeType="afterGroup">
                            <p:stCondLst>
                              <p:cond delay="500"/>
                            </p:stCondLst>
                            <p:childTnLst>
                              <p:par>
                                <p:cTn id="98" presetID="26" presetClass="entr" presetSubtype="0" fill="hold" nodeType="afterEffect">
                                  <p:stCondLst>
                                    <p:cond delay="0"/>
                                  </p:stCondLst>
                                  <p:childTnLst>
                                    <p:set>
                                      <p:cBhvr>
                                        <p:cTn id="99" dur="1" fill="hold">
                                          <p:stCondLst>
                                            <p:cond delay="0"/>
                                          </p:stCondLst>
                                        </p:cTn>
                                        <p:tgtEl>
                                          <p:spTgt spid="143382"/>
                                        </p:tgtEl>
                                        <p:attrNameLst>
                                          <p:attrName>style.visibility</p:attrName>
                                        </p:attrNameLst>
                                      </p:cBhvr>
                                      <p:to>
                                        <p:strVal val="visible"/>
                                      </p:to>
                                    </p:set>
                                    <p:animEffect transition="in" filter="wipe(down)">
                                      <p:cBhvr>
                                        <p:cTn id="100" dur="580">
                                          <p:stCondLst>
                                            <p:cond delay="0"/>
                                          </p:stCondLst>
                                        </p:cTn>
                                        <p:tgtEl>
                                          <p:spTgt spid="143382"/>
                                        </p:tgtEl>
                                      </p:cBhvr>
                                    </p:animEffect>
                                    <p:anim calcmode="lin" valueType="num">
                                      <p:cBhvr>
                                        <p:cTn id="101" dur="1822" tmFilter="0,0; 0.14,0.36; 0.43,0.73; 0.71,0.91; 1.0,1.0">
                                          <p:stCondLst>
                                            <p:cond delay="0"/>
                                          </p:stCondLst>
                                        </p:cTn>
                                        <p:tgtEl>
                                          <p:spTgt spid="143382"/>
                                        </p:tgtEl>
                                        <p:attrNameLst>
                                          <p:attrName>ppt_x</p:attrName>
                                        </p:attrNameLst>
                                      </p:cBhvr>
                                      <p:tavLst>
                                        <p:tav tm="0">
                                          <p:val>
                                            <p:strVal val="#ppt_x-0.25"/>
                                          </p:val>
                                        </p:tav>
                                        <p:tav tm="100000">
                                          <p:val>
                                            <p:strVal val="#ppt_x"/>
                                          </p:val>
                                        </p:tav>
                                      </p:tavLst>
                                    </p:anim>
                                    <p:anim calcmode="lin" valueType="num">
                                      <p:cBhvr>
                                        <p:cTn id="102" dur="664" tmFilter="0.0,0.0; 0.25,0.07; 0.50,0.2; 0.75,0.467; 1.0,1.0">
                                          <p:stCondLst>
                                            <p:cond delay="0"/>
                                          </p:stCondLst>
                                        </p:cTn>
                                        <p:tgtEl>
                                          <p:spTgt spid="143382"/>
                                        </p:tgtEl>
                                        <p:attrNameLst>
                                          <p:attrName>ppt_y</p:attrName>
                                        </p:attrNameLst>
                                      </p:cBhvr>
                                      <p:tavLst>
                                        <p:tav tm="0" fmla="#ppt_y-sin(pi*$)/3">
                                          <p:val>
                                            <p:fltVal val="0.5"/>
                                          </p:val>
                                        </p:tav>
                                        <p:tav tm="100000">
                                          <p:val>
                                            <p:fltVal val="1"/>
                                          </p:val>
                                        </p:tav>
                                      </p:tavLst>
                                    </p:anim>
                                    <p:anim calcmode="lin" valueType="num">
                                      <p:cBhvr>
                                        <p:cTn id="103" dur="664" tmFilter="0, 0; 0.125,0.2665; 0.25,0.4; 0.375,0.465; 0.5,0.5;  0.625,0.535; 0.75,0.6; 0.875,0.7335; 1,1">
                                          <p:stCondLst>
                                            <p:cond delay="664"/>
                                          </p:stCondLst>
                                        </p:cTn>
                                        <p:tgtEl>
                                          <p:spTgt spid="143382"/>
                                        </p:tgtEl>
                                        <p:attrNameLst>
                                          <p:attrName>ppt_y</p:attrName>
                                        </p:attrNameLst>
                                      </p:cBhvr>
                                      <p:tavLst>
                                        <p:tav tm="0" fmla="#ppt_y-sin(pi*$)/9">
                                          <p:val>
                                            <p:fltVal val="0"/>
                                          </p:val>
                                        </p:tav>
                                        <p:tav tm="100000">
                                          <p:val>
                                            <p:fltVal val="1"/>
                                          </p:val>
                                        </p:tav>
                                      </p:tavLst>
                                    </p:anim>
                                    <p:anim calcmode="lin" valueType="num">
                                      <p:cBhvr>
                                        <p:cTn id="104" dur="332" tmFilter="0, 0; 0.125,0.2665; 0.25,0.4; 0.375,0.465; 0.5,0.5;  0.625,0.535; 0.75,0.6; 0.875,0.7335; 1,1">
                                          <p:stCondLst>
                                            <p:cond delay="1324"/>
                                          </p:stCondLst>
                                        </p:cTn>
                                        <p:tgtEl>
                                          <p:spTgt spid="143382"/>
                                        </p:tgtEl>
                                        <p:attrNameLst>
                                          <p:attrName>ppt_y</p:attrName>
                                        </p:attrNameLst>
                                      </p:cBhvr>
                                      <p:tavLst>
                                        <p:tav tm="0" fmla="#ppt_y-sin(pi*$)/27">
                                          <p:val>
                                            <p:fltVal val="0"/>
                                          </p:val>
                                        </p:tav>
                                        <p:tav tm="100000">
                                          <p:val>
                                            <p:fltVal val="1"/>
                                          </p:val>
                                        </p:tav>
                                      </p:tavLst>
                                    </p:anim>
                                    <p:anim calcmode="lin" valueType="num">
                                      <p:cBhvr>
                                        <p:cTn id="105" dur="164" tmFilter="0, 0; 0.125,0.2665; 0.25,0.4; 0.375,0.465; 0.5,0.5;  0.625,0.535; 0.75,0.6; 0.875,0.7335; 1,1">
                                          <p:stCondLst>
                                            <p:cond delay="1656"/>
                                          </p:stCondLst>
                                        </p:cTn>
                                        <p:tgtEl>
                                          <p:spTgt spid="143382"/>
                                        </p:tgtEl>
                                        <p:attrNameLst>
                                          <p:attrName>ppt_y</p:attrName>
                                        </p:attrNameLst>
                                      </p:cBhvr>
                                      <p:tavLst>
                                        <p:tav tm="0" fmla="#ppt_y-sin(pi*$)/81">
                                          <p:val>
                                            <p:fltVal val="0"/>
                                          </p:val>
                                        </p:tav>
                                        <p:tav tm="100000">
                                          <p:val>
                                            <p:fltVal val="1"/>
                                          </p:val>
                                        </p:tav>
                                      </p:tavLst>
                                    </p:anim>
                                    <p:animScale>
                                      <p:cBhvr>
                                        <p:cTn id="106" dur="26">
                                          <p:stCondLst>
                                            <p:cond delay="650"/>
                                          </p:stCondLst>
                                        </p:cTn>
                                        <p:tgtEl>
                                          <p:spTgt spid="143382"/>
                                        </p:tgtEl>
                                      </p:cBhvr>
                                      <p:to x="100000" y="60000"/>
                                    </p:animScale>
                                    <p:animScale>
                                      <p:cBhvr>
                                        <p:cTn id="107" dur="166" decel="50000">
                                          <p:stCondLst>
                                            <p:cond delay="676"/>
                                          </p:stCondLst>
                                        </p:cTn>
                                        <p:tgtEl>
                                          <p:spTgt spid="143382"/>
                                        </p:tgtEl>
                                      </p:cBhvr>
                                      <p:to x="100000" y="100000"/>
                                    </p:animScale>
                                    <p:animScale>
                                      <p:cBhvr>
                                        <p:cTn id="108" dur="26">
                                          <p:stCondLst>
                                            <p:cond delay="1312"/>
                                          </p:stCondLst>
                                        </p:cTn>
                                        <p:tgtEl>
                                          <p:spTgt spid="143382"/>
                                        </p:tgtEl>
                                      </p:cBhvr>
                                      <p:to x="100000" y="80000"/>
                                    </p:animScale>
                                    <p:animScale>
                                      <p:cBhvr>
                                        <p:cTn id="109" dur="166" decel="50000">
                                          <p:stCondLst>
                                            <p:cond delay="1338"/>
                                          </p:stCondLst>
                                        </p:cTn>
                                        <p:tgtEl>
                                          <p:spTgt spid="143382"/>
                                        </p:tgtEl>
                                      </p:cBhvr>
                                      <p:to x="100000" y="100000"/>
                                    </p:animScale>
                                    <p:animScale>
                                      <p:cBhvr>
                                        <p:cTn id="110" dur="26">
                                          <p:stCondLst>
                                            <p:cond delay="1642"/>
                                          </p:stCondLst>
                                        </p:cTn>
                                        <p:tgtEl>
                                          <p:spTgt spid="143382"/>
                                        </p:tgtEl>
                                      </p:cBhvr>
                                      <p:to x="100000" y="90000"/>
                                    </p:animScale>
                                    <p:animScale>
                                      <p:cBhvr>
                                        <p:cTn id="111" dur="166" decel="50000">
                                          <p:stCondLst>
                                            <p:cond delay="1668"/>
                                          </p:stCondLst>
                                        </p:cTn>
                                        <p:tgtEl>
                                          <p:spTgt spid="143382"/>
                                        </p:tgtEl>
                                      </p:cBhvr>
                                      <p:to x="100000" y="100000"/>
                                    </p:animScale>
                                    <p:animScale>
                                      <p:cBhvr>
                                        <p:cTn id="112" dur="26">
                                          <p:stCondLst>
                                            <p:cond delay="1808"/>
                                          </p:stCondLst>
                                        </p:cTn>
                                        <p:tgtEl>
                                          <p:spTgt spid="143382"/>
                                        </p:tgtEl>
                                      </p:cBhvr>
                                      <p:to x="100000" y="95000"/>
                                    </p:animScale>
                                    <p:animScale>
                                      <p:cBhvr>
                                        <p:cTn id="113" dur="166" decel="50000">
                                          <p:stCondLst>
                                            <p:cond delay="1834"/>
                                          </p:stCondLst>
                                        </p:cTn>
                                        <p:tgtEl>
                                          <p:spTgt spid="143382"/>
                                        </p:tgtEl>
                                      </p:cBhvr>
                                      <p:to x="100000" y="100000"/>
                                    </p:animScale>
                                  </p:childTnLst>
                                </p:cTn>
                              </p:par>
                            </p:childTnLst>
                          </p:cTn>
                        </p:par>
                        <p:par>
                          <p:cTn id="114" fill="hold" nodeType="afterGroup">
                            <p:stCondLst>
                              <p:cond delay="2500"/>
                            </p:stCondLst>
                            <p:childTnLst>
                              <p:par>
                                <p:cTn id="115" presetID="37" presetClass="entr" presetSubtype="0" fill="hold" nodeType="afterEffect">
                                  <p:stCondLst>
                                    <p:cond delay="0"/>
                                  </p:stCondLst>
                                  <p:childTnLst>
                                    <p:set>
                                      <p:cBhvr>
                                        <p:cTn id="116" dur="1" fill="hold">
                                          <p:stCondLst>
                                            <p:cond delay="0"/>
                                          </p:stCondLst>
                                        </p:cTn>
                                        <p:tgtEl>
                                          <p:spTgt spid="143383"/>
                                        </p:tgtEl>
                                        <p:attrNameLst>
                                          <p:attrName>style.visibility</p:attrName>
                                        </p:attrNameLst>
                                      </p:cBhvr>
                                      <p:to>
                                        <p:strVal val="visible"/>
                                      </p:to>
                                    </p:set>
                                    <p:animEffect transition="in" filter="fade">
                                      <p:cBhvr>
                                        <p:cTn id="117" dur="1000"/>
                                        <p:tgtEl>
                                          <p:spTgt spid="143383"/>
                                        </p:tgtEl>
                                      </p:cBhvr>
                                    </p:animEffect>
                                    <p:anim calcmode="lin" valueType="num">
                                      <p:cBhvr>
                                        <p:cTn id="118" dur="1000" fill="hold"/>
                                        <p:tgtEl>
                                          <p:spTgt spid="143383"/>
                                        </p:tgtEl>
                                        <p:attrNameLst>
                                          <p:attrName>ppt_x</p:attrName>
                                        </p:attrNameLst>
                                      </p:cBhvr>
                                      <p:tavLst>
                                        <p:tav tm="0">
                                          <p:val>
                                            <p:strVal val="#ppt_x"/>
                                          </p:val>
                                        </p:tav>
                                        <p:tav tm="100000">
                                          <p:val>
                                            <p:strVal val="#ppt_x"/>
                                          </p:val>
                                        </p:tav>
                                      </p:tavLst>
                                    </p:anim>
                                    <p:anim calcmode="lin" valueType="num">
                                      <p:cBhvr>
                                        <p:cTn id="119" dur="900" decel="100000" fill="hold"/>
                                        <p:tgtEl>
                                          <p:spTgt spid="14338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43383"/>
                                        </p:tgtEl>
                                        <p:attrNameLst>
                                          <p:attrName>ppt_y</p:attrName>
                                        </p:attrNameLst>
                                      </p:cBhvr>
                                      <p:tavLst>
                                        <p:tav tm="0">
                                          <p:val>
                                            <p:strVal val="#ppt_y-.03"/>
                                          </p:val>
                                        </p:tav>
                                        <p:tav tm="100000">
                                          <p:val>
                                            <p:strVal val="#ppt_y"/>
                                          </p:val>
                                        </p:tav>
                                      </p:tavLst>
                                    </p:anim>
                                  </p:childTnLst>
                                </p:cTn>
                              </p:par>
                            </p:childTnLst>
                          </p:cTn>
                        </p:par>
                        <p:par>
                          <p:cTn id="121" fill="hold" nodeType="afterGroup">
                            <p:stCondLst>
                              <p:cond delay="3500"/>
                            </p:stCondLst>
                            <p:childTnLst>
                              <p:par>
                                <p:cTn id="122" presetID="23" presetClass="entr" presetSubtype="16" fill="hold" nodeType="afterEffect">
                                  <p:stCondLst>
                                    <p:cond delay="0"/>
                                  </p:stCondLst>
                                  <p:childTnLst>
                                    <p:set>
                                      <p:cBhvr>
                                        <p:cTn id="123" dur="1" fill="hold">
                                          <p:stCondLst>
                                            <p:cond delay="0"/>
                                          </p:stCondLst>
                                        </p:cTn>
                                        <p:tgtEl>
                                          <p:spTgt spid="143398">
                                            <p:txEl>
                                              <p:pRg st="0" end="0"/>
                                            </p:txEl>
                                          </p:spTgt>
                                        </p:tgtEl>
                                        <p:attrNameLst>
                                          <p:attrName>style.visibility</p:attrName>
                                        </p:attrNameLst>
                                      </p:cBhvr>
                                      <p:to>
                                        <p:strVal val="visible"/>
                                      </p:to>
                                    </p:set>
                                    <p:anim calcmode="lin" valueType="num">
                                      <p:cBhvr>
                                        <p:cTn id="124" dur="500" fill="hold"/>
                                        <p:tgtEl>
                                          <p:spTgt spid="143398">
                                            <p:txEl>
                                              <p:pRg st="0" end="0"/>
                                            </p:txEl>
                                          </p:spTgt>
                                        </p:tgtEl>
                                        <p:attrNameLst>
                                          <p:attrName>ppt_w</p:attrName>
                                        </p:attrNameLst>
                                      </p:cBhvr>
                                      <p:tavLst>
                                        <p:tav tm="0">
                                          <p:val>
                                            <p:fltVal val="0"/>
                                          </p:val>
                                        </p:tav>
                                        <p:tav tm="100000">
                                          <p:val>
                                            <p:strVal val="#ppt_w"/>
                                          </p:val>
                                        </p:tav>
                                      </p:tavLst>
                                    </p:anim>
                                    <p:anim calcmode="lin" valueType="num">
                                      <p:cBhvr>
                                        <p:cTn id="125" dur="500" fill="hold"/>
                                        <p:tgtEl>
                                          <p:spTgt spid="143398">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26" fill="hold" nodeType="clickPar">
                      <p:stCondLst>
                        <p:cond delay="indefinite"/>
                      </p:stCondLst>
                      <p:childTnLst>
                        <p:par>
                          <p:cTn id="127" fill="hold" nodeType="withGroup">
                            <p:stCondLst>
                              <p:cond delay="0"/>
                            </p:stCondLst>
                            <p:childTnLst>
                              <p:par>
                                <p:cTn id="128" presetID="37" presetClass="entr" presetSubtype="0" fill="hold" nodeType="clickEffect">
                                  <p:stCondLst>
                                    <p:cond delay="0"/>
                                  </p:stCondLst>
                                  <p:childTnLst>
                                    <p:set>
                                      <p:cBhvr>
                                        <p:cTn id="129" dur="1" fill="hold">
                                          <p:stCondLst>
                                            <p:cond delay="0"/>
                                          </p:stCondLst>
                                        </p:cTn>
                                        <p:tgtEl>
                                          <p:spTgt spid="143384"/>
                                        </p:tgtEl>
                                        <p:attrNameLst>
                                          <p:attrName>style.visibility</p:attrName>
                                        </p:attrNameLst>
                                      </p:cBhvr>
                                      <p:to>
                                        <p:strVal val="visible"/>
                                      </p:to>
                                    </p:set>
                                    <p:animEffect transition="in" filter="fade">
                                      <p:cBhvr>
                                        <p:cTn id="130" dur="1000"/>
                                        <p:tgtEl>
                                          <p:spTgt spid="143384"/>
                                        </p:tgtEl>
                                      </p:cBhvr>
                                    </p:animEffect>
                                    <p:anim calcmode="lin" valueType="num">
                                      <p:cBhvr>
                                        <p:cTn id="131" dur="1000" fill="hold"/>
                                        <p:tgtEl>
                                          <p:spTgt spid="143384"/>
                                        </p:tgtEl>
                                        <p:attrNameLst>
                                          <p:attrName>ppt_x</p:attrName>
                                        </p:attrNameLst>
                                      </p:cBhvr>
                                      <p:tavLst>
                                        <p:tav tm="0">
                                          <p:val>
                                            <p:strVal val="#ppt_x"/>
                                          </p:val>
                                        </p:tav>
                                        <p:tav tm="100000">
                                          <p:val>
                                            <p:strVal val="#ppt_x"/>
                                          </p:val>
                                        </p:tav>
                                      </p:tavLst>
                                    </p:anim>
                                    <p:anim calcmode="lin" valueType="num">
                                      <p:cBhvr>
                                        <p:cTn id="132" dur="900" decel="100000" fill="hold"/>
                                        <p:tgtEl>
                                          <p:spTgt spid="143384"/>
                                        </p:tgtEl>
                                        <p:attrNameLst>
                                          <p:attrName>ppt_y</p:attrName>
                                        </p:attrNameLst>
                                      </p:cBhvr>
                                      <p:tavLst>
                                        <p:tav tm="0">
                                          <p:val>
                                            <p:strVal val="#ppt_y+1"/>
                                          </p:val>
                                        </p:tav>
                                        <p:tav tm="100000">
                                          <p:val>
                                            <p:strVal val="#ppt_y-.03"/>
                                          </p:val>
                                        </p:tav>
                                      </p:tavLst>
                                    </p:anim>
                                    <p:anim calcmode="lin" valueType="num">
                                      <p:cBhvr>
                                        <p:cTn id="133" dur="100" accel="100000" fill="hold">
                                          <p:stCondLst>
                                            <p:cond delay="900"/>
                                          </p:stCondLst>
                                        </p:cTn>
                                        <p:tgtEl>
                                          <p:spTgt spid="143384"/>
                                        </p:tgtEl>
                                        <p:attrNameLst>
                                          <p:attrName>ppt_y</p:attrName>
                                        </p:attrNameLst>
                                      </p:cBhvr>
                                      <p:tavLst>
                                        <p:tav tm="0">
                                          <p:val>
                                            <p:strVal val="#ppt_y-.03"/>
                                          </p:val>
                                        </p:tav>
                                        <p:tav tm="100000">
                                          <p:val>
                                            <p:strVal val="#ppt_y"/>
                                          </p:val>
                                        </p:tav>
                                      </p:tavLst>
                                    </p:anim>
                                  </p:childTnLst>
                                </p:cTn>
                              </p:par>
                            </p:childTnLst>
                          </p:cTn>
                        </p:par>
                        <p:par>
                          <p:cTn id="134" fill="hold" nodeType="afterGroup">
                            <p:stCondLst>
                              <p:cond delay="1000"/>
                            </p:stCondLst>
                            <p:childTnLst>
                              <p:par>
                                <p:cTn id="135" presetID="23" presetClass="entr" presetSubtype="16" fill="hold" grpId="0" nodeType="afterEffect">
                                  <p:stCondLst>
                                    <p:cond delay="0"/>
                                  </p:stCondLst>
                                  <p:childTnLst>
                                    <p:set>
                                      <p:cBhvr>
                                        <p:cTn id="136" dur="1" fill="hold">
                                          <p:stCondLst>
                                            <p:cond delay="0"/>
                                          </p:stCondLst>
                                        </p:cTn>
                                        <p:tgtEl>
                                          <p:spTgt spid="143399"/>
                                        </p:tgtEl>
                                        <p:attrNameLst>
                                          <p:attrName>style.visibility</p:attrName>
                                        </p:attrNameLst>
                                      </p:cBhvr>
                                      <p:to>
                                        <p:strVal val="visible"/>
                                      </p:to>
                                    </p:set>
                                    <p:anim calcmode="lin" valueType="num">
                                      <p:cBhvr>
                                        <p:cTn id="137" dur="500" fill="hold"/>
                                        <p:tgtEl>
                                          <p:spTgt spid="143399"/>
                                        </p:tgtEl>
                                        <p:attrNameLst>
                                          <p:attrName>ppt_w</p:attrName>
                                        </p:attrNameLst>
                                      </p:cBhvr>
                                      <p:tavLst>
                                        <p:tav tm="0">
                                          <p:val>
                                            <p:fltVal val="0"/>
                                          </p:val>
                                        </p:tav>
                                        <p:tav tm="100000">
                                          <p:val>
                                            <p:strVal val="#ppt_w"/>
                                          </p:val>
                                        </p:tav>
                                      </p:tavLst>
                                    </p:anim>
                                    <p:anim calcmode="lin" valueType="num">
                                      <p:cBhvr>
                                        <p:cTn id="138" dur="500" fill="hold"/>
                                        <p:tgtEl>
                                          <p:spTgt spid="143399"/>
                                        </p:tgtEl>
                                        <p:attrNameLst>
                                          <p:attrName>ppt_h</p:attrName>
                                        </p:attrNameLst>
                                      </p:cBhvr>
                                      <p:tavLst>
                                        <p:tav tm="0">
                                          <p:val>
                                            <p:fltVal val="0"/>
                                          </p:val>
                                        </p:tav>
                                        <p:tav tm="100000">
                                          <p:val>
                                            <p:strVal val="#ppt_h"/>
                                          </p:val>
                                        </p:tav>
                                      </p:tavLst>
                                    </p:anim>
                                  </p:childTnLst>
                                </p:cTn>
                              </p:par>
                            </p:childTnLst>
                          </p:cTn>
                        </p:par>
                      </p:childTnLst>
                    </p:cTn>
                  </p:par>
                  <p:par>
                    <p:cTn id="139" fill="hold" nodeType="clickPar">
                      <p:stCondLst>
                        <p:cond delay="indefinite"/>
                      </p:stCondLst>
                      <p:childTnLst>
                        <p:par>
                          <p:cTn id="140" fill="hold" nodeType="withGroup">
                            <p:stCondLst>
                              <p:cond delay="0"/>
                            </p:stCondLst>
                            <p:childTnLst>
                              <p:par>
                                <p:cTn id="141" presetID="37" presetClass="entr" presetSubtype="0" fill="hold" nodeType="clickEffect">
                                  <p:stCondLst>
                                    <p:cond delay="0"/>
                                  </p:stCondLst>
                                  <p:childTnLst>
                                    <p:set>
                                      <p:cBhvr>
                                        <p:cTn id="142" dur="1" fill="hold">
                                          <p:stCondLst>
                                            <p:cond delay="0"/>
                                          </p:stCondLst>
                                        </p:cTn>
                                        <p:tgtEl>
                                          <p:spTgt spid="143385"/>
                                        </p:tgtEl>
                                        <p:attrNameLst>
                                          <p:attrName>style.visibility</p:attrName>
                                        </p:attrNameLst>
                                      </p:cBhvr>
                                      <p:to>
                                        <p:strVal val="visible"/>
                                      </p:to>
                                    </p:set>
                                    <p:animEffect transition="in" filter="fade">
                                      <p:cBhvr>
                                        <p:cTn id="143" dur="1000"/>
                                        <p:tgtEl>
                                          <p:spTgt spid="143385"/>
                                        </p:tgtEl>
                                      </p:cBhvr>
                                    </p:animEffect>
                                    <p:anim calcmode="lin" valueType="num">
                                      <p:cBhvr>
                                        <p:cTn id="144" dur="1000" fill="hold"/>
                                        <p:tgtEl>
                                          <p:spTgt spid="143385"/>
                                        </p:tgtEl>
                                        <p:attrNameLst>
                                          <p:attrName>ppt_x</p:attrName>
                                        </p:attrNameLst>
                                      </p:cBhvr>
                                      <p:tavLst>
                                        <p:tav tm="0">
                                          <p:val>
                                            <p:strVal val="#ppt_x"/>
                                          </p:val>
                                        </p:tav>
                                        <p:tav tm="100000">
                                          <p:val>
                                            <p:strVal val="#ppt_x"/>
                                          </p:val>
                                        </p:tav>
                                      </p:tavLst>
                                    </p:anim>
                                    <p:anim calcmode="lin" valueType="num">
                                      <p:cBhvr>
                                        <p:cTn id="145" dur="900" decel="100000" fill="hold"/>
                                        <p:tgtEl>
                                          <p:spTgt spid="143385"/>
                                        </p:tgtEl>
                                        <p:attrNameLst>
                                          <p:attrName>ppt_y</p:attrName>
                                        </p:attrNameLst>
                                      </p:cBhvr>
                                      <p:tavLst>
                                        <p:tav tm="0">
                                          <p:val>
                                            <p:strVal val="#ppt_y+1"/>
                                          </p:val>
                                        </p:tav>
                                        <p:tav tm="100000">
                                          <p:val>
                                            <p:strVal val="#ppt_y-.03"/>
                                          </p:val>
                                        </p:tav>
                                      </p:tavLst>
                                    </p:anim>
                                    <p:anim calcmode="lin" valueType="num">
                                      <p:cBhvr>
                                        <p:cTn id="146" dur="100" accel="100000" fill="hold">
                                          <p:stCondLst>
                                            <p:cond delay="900"/>
                                          </p:stCondLst>
                                        </p:cTn>
                                        <p:tgtEl>
                                          <p:spTgt spid="143385"/>
                                        </p:tgtEl>
                                        <p:attrNameLst>
                                          <p:attrName>ppt_y</p:attrName>
                                        </p:attrNameLst>
                                      </p:cBhvr>
                                      <p:tavLst>
                                        <p:tav tm="0">
                                          <p:val>
                                            <p:strVal val="#ppt_y-.03"/>
                                          </p:val>
                                        </p:tav>
                                        <p:tav tm="100000">
                                          <p:val>
                                            <p:strVal val="#ppt_y"/>
                                          </p:val>
                                        </p:tav>
                                      </p:tavLst>
                                    </p:anim>
                                  </p:childTnLst>
                                </p:cTn>
                              </p:par>
                            </p:childTnLst>
                          </p:cTn>
                        </p:par>
                        <p:par>
                          <p:cTn id="147" fill="hold" nodeType="afterGroup">
                            <p:stCondLst>
                              <p:cond delay="1000"/>
                            </p:stCondLst>
                            <p:childTnLst>
                              <p:par>
                                <p:cTn id="148" presetID="23" presetClass="entr" presetSubtype="16" fill="hold" grpId="0" nodeType="afterEffect">
                                  <p:stCondLst>
                                    <p:cond delay="0"/>
                                  </p:stCondLst>
                                  <p:childTnLst>
                                    <p:set>
                                      <p:cBhvr>
                                        <p:cTn id="149" dur="1" fill="hold">
                                          <p:stCondLst>
                                            <p:cond delay="0"/>
                                          </p:stCondLst>
                                        </p:cTn>
                                        <p:tgtEl>
                                          <p:spTgt spid="143402"/>
                                        </p:tgtEl>
                                        <p:attrNameLst>
                                          <p:attrName>style.visibility</p:attrName>
                                        </p:attrNameLst>
                                      </p:cBhvr>
                                      <p:to>
                                        <p:strVal val="visible"/>
                                      </p:to>
                                    </p:set>
                                    <p:anim calcmode="lin" valueType="num">
                                      <p:cBhvr>
                                        <p:cTn id="150" dur="500" fill="hold"/>
                                        <p:tgtEl>
                                          <p:spTgt spid="143402"/>
                                        </p:tgtEl>
                                        <p:attrNameLst>
                                          <p:attrName>ppt_w</p:attrName>
                                        </p:attrNameLst>
                                      </p:cBhvr>
                                      <p:tavLst>
                                        <p:tav tm="0">
                                          <p:val>
                                            <p:fltVal val="0"/>
                                          </p:val>
                                        </p:tav>
                                        <p:tav tm="100000">
                                          <p:val>
                                            <p:strVal val="#ppt_w"/>
                                          </p:val>
                                        </p:tav>
                                      </p:tavLst>
                                    </p:anim>
                                    <p:anim calcmode="lin" valueType="num">
                                      <p:cBhvr>
                                        <p:cTn id="151" dur="500" fill="hold"/>
                                        <p:tgtEl>
                                          <p:spTgt spid="143402"/>
                                        </p:tgtEl>
                                        <p:attrNameLst>
                                          <p:attrName>ppt_h</p:attrName>
                                        </p:attrNameLst>
                                      </p:cBhvr>
                                      <p:tavLst>
                                        <p:tav tm="0">
                                          <p:val>
                                            <p:fltVal val="0"/>
                                          </p:val>
                                        </p:tav>
                                        <p:tav tm="100000">
                                          <p:val>
                                            <p:strVal val="#ppt_h"/>
                                          </p:val>
                                        </p:tav>
                                      </p:tavLst>
                                    </p:anim>
                                  </p:childTnLst>
                                </p:cTn>
                              </p:par>
                            </p:childTnLst>
                          </p:cTn>
                        </p:par>
                      </p:childTnLst>
                    </p:cTn>
                  </p:par>
                  <p:par>
                    <p:cTn id="152" fill="hold" nodeType="clickPar">
                      <p:stCondLst>
                        <p:cond delay="indefinite"/>
                      </p:stCondLst>
                      <p:childTnLst>
                        <p:par>
                          <p:cTn id="153" fill="hold" nodeType="withGroup">
                            <p:stCondLst>
                              <p:cond delay="0"/>
                            </p:stCondLst>
                            <p:childTnLst>
                              <p:par>
                                <p:cTn id="154" presetID="17" presetClass="entr" presetSubtype="10" fill="hold" nodeType="clickEffect">
                                  <p:stCondLst>
                                    <p:cond delay="0"/>
                                  </p:stCondLst>
                                  <p:childTnLst>
                                    <p:set>
                                      <p:cBhvr>
                                        <p:cTn id="155" dur="1" fill="hold">
                                          <p:stCondLst>
                                            <p:cond delay="0"/>
                                          </p:stCondLst>
                                        </p:cTn>
                                        <p:tgtEl>
                                          <p:spTgt spid="143391"/>
                                        </p:tgtEl>
                                        <p:attrNameLst>
                                          <p:attrName>style.visibility</p:attrName>
                                        </p:attrNameLst>
                                      </p:cBhvr>
                                      <p:to>
                                        <p:strVal val="visible"/>
                                      </p:to>
                                    </p:set>
                                    <p:anim calcmode="lin" valueType="num">
                                      <p:cBhvr>
                                        <p:cTn id="156" dur="500" fill="hold"/>
                                        <p:tgtEl>
                                          <p:spTgt spid="143391"/>
                                        </p:tgtEl>
                                        <p:attrNameLst>
                                          <p:attrName>ppt_w</p:attrName>
                                        </p:attrNameLst>
                                      </p:cBhvr>
                                      <p:tavLst>
                                        <p:tav tm="0">
                                          <p:val>
                                            <p:fltVal val="0"/>
                                          </p:val>
                                        </p:tav>
                                        <p:tav tm="100000">
                                          <p:val>
                                            <p:strVal val="#ppt_w"/>
                                          </p:val>
                                        </p:tav>
                                      </p:tavLst>
                                    </p:anim>
                                    <p:anim calcmode="lin" valueType="num">
                                      <p:cBhvr>
                                        <p:cTn id="157" dur="500" fill="hold"/>
                                        <p:tgtEl>
                                          <p:spTgt spid="143391"/>
                                        </p:tgtEl>
                                        <p:attrNameLst>
                                          <p:attrName>ppt_h</p:attrName>
                                        </p:attrNameLst>
                                      </p:cBhvr>
                                      <p:tavLst>
                                        <p:tav tm="0">
                                          <p:val>
                                            <p:strVal val="#ppt_h"/>
                                          </p:val>
                                        </p:tav>
                                        <p:tav tm="100000">
                                          <p:val>
                                            <p:strVal val="#ppt_h"/>
                                          </p:val>
                                        </p:tav>
                                      </p:tavLst>
                                    </p:anim>
                                  </p:childTnLst>
                                </p:cTn>
                              </p:par>
                            </p:childTnLst>
                          </p:cTn>
                        </p:par>
                        <p:par>
                          <p:cTn id="158" fill="hold" nodeType="afterGroup">
                            <p:stCondLst>
                              <p:cond delay="500"/>
                            </p:stCondLst>
                            <p:childTnLst>
                              <p:par>
                                <p:cTn id="159" presetID="17" presetClass="entr" presetSubtype="10" fill="hold" nodeType="afterEffect">
                                  <p:stCondLst>
                                    <p:cond delay="0"/>
                                  </p:stCondLst>
                                  <p:childTnLst>
                                    <p:set>
                                      <p:cBhvr>
                                        <p:cTn id="160" dur="1" fill="hold">
                                          <p:stCondLst>
                                            <p:cond delay="0"/>
                                          </p:stCondLst>
                                        </p:cTn>
                                        <p:tgtEl>
                                          <p:spTgt spid="143390"/>
                                        </p:tgtEl>
                                        <p:attrNameLst>
                                          <p:attrName>style.visibility</p:attrName>
                                        </p:attrNameLst>
                                      </p:cBhvr>
                                      <p:to>
                                        <p:strVal val="visible"/>
                                      </p:to>
                                    </p:set>
                                    <p:anim calcmode="lin" valueType="num">
                                      <p:cBhvr>
                                        <p:cTn id="161" dur="500" fill="hold"/>
                                        <p:tgtEl>
                                          <p:spTgt spid="143390"/>
                                        </p:tgtEl>
                                        <p:attrNameLst>
                                          <p:attrName>ppt_w</p:attrName>
                                        </p:attrNameLst>
                                      </p:cBhvr>
                                      <p:tavLst>
                                        <p:tav tm="0">
                                          <p:val>
                                            <p:fltVal val="0"/>
                                          </p:val>
                                        </p:tav>
                                        <p:tav tm="100000">
                                          <p:val>
                                            <p:strVal val="#ppt_w"/>
                                          </p:val>
                                        </p:tav>
                                      </p:tavLst>
                                    </p:anim>
                                    <p:anim calcmode="lin" valueType="num">
                                      <p:cBhvr>
                                        <p:cTn id="162" dur="500" fill="hold"/>
                                        <p:tgtEl>
                                          <p:spTgt spid="143390"/>
                                        </p:tgtEl>
                                        <p:attrNameLst>
                                          <p:attrName>ppt_h</p:attrName>
                                        </p:attrNameLst>
                                      </p:cBhvr>
                                      <p:tavLst>
                                        <p:tav tm="0">
                                          <p:val>
                                            <p:strVal val="#ppt_h"/>
                                          </p:val>
                                        </p:tav>
                                        <p:tav tm="100000">
                                          <p:val>
                                            <p:strVal val="#ppt_h"/>
                                          </p:val>
                                        </p:tav>
                                      </p:tavLst>
                                    </p:anim>
                                  </p:childTnLst>
                                </p:cTn>
                              </p:par>
                            </p:childTnLst>
                          </p:cTn>
                        </p:par>
                        <p:par>
                          <p:cTn id="163" fill="hold" nodeType="afterGroup">
                            <p:stCondLst>
                              <p:cond delay="1000"/>
                            </p:stCondLst>
                            <p:childTnLst>
                              <p:par>
                                <p:cTn id="164" presetID="23" presetClass="entr" presetSubtype="16" fill="hold" grpId="0" nodeType="afterEffect">
                                  <p:stCondLst>
                                    <p:cond delay="0"/>
                                  </p:stCondLst>
                                  <p:childTnLst>
                                    <p:set>
                                      <p:cBhvr>
                                        <p:cTn id="165" dur="1" fill="hold">
                                          <p:stCondLst>
                                            <p:cond delay="0"/>
                                          </p:stCondLst>
                                        </p:cTn>
                                        <p:tgtEl>
                                          <p:spTgt spid="143404"/>
                                        </p:tgtEl>
                                        <p:attrNameLst>
                                          <p:attrName>style.visibility</p:attrName>
                                        </p:attrNameLst>
                                      </p:cBhvr>
                                      <p:to>
                                        <p:strVal val="visible"/>
                                      </p:to>
                                    </p:set>
                                    <p:anim calcmode="lin" valueType="num">
                                      <p:cBhvr>
                                        <p:cTn id="166" dur="500" fill="hold"/>
                                        <p:tgtEl>
                                          <p:spTgt spid="143404"/>
                                        </p:tgtEl>
                                        <p:attrNameLst>
                                          <p:attrName>ppt_w</p:attrName>
                                        </p:attrNameLst>
                                      </p:cBhvr>
                                      <p:tavLst>
                                        <p:tav tm="0">
                                          <p:val>
                                            <p:fltVal val="0"/>
                                          </p:val>
                                        </p:tav>
                                        <p:tav tm="100000">
                                          <p:val>
                                            <p:strVal val="#ppt_w"/>
                                          </p:val>
                                        </p:tav>
                                      </p:tavLst>
                                    </p:anim>
                                    <p:anim calcmode="lin" valueType="num">
                                      <p:cBhvr>
                                        <p:cTn id="167" dur="500" fill="hold"/>
                                        <p:tgtEl>
                                          <p:spTgt spid="143404"/>
                                        </p:tgtEl>
                                        <p:attrNameLst>
                                          <p:attrName>ppt_h</p:attrName>
                                        </p:attrNameLst>
                                      </p:cBhvr>
                                      <p:tavLst>
                                        <p:tav tm="0">
                                          <p:val>
                                            <p:fltVal val="0"/>
                                          </p:val>
                                        </p:tav>
                                        <p:tav tm="100000">
                                          <p:val>
                                            <p:strVal val="#ppt_h"/>
                                          </p:val>
                                        </p:tav>
                                      </p:tavLst>
                                    </p:anim>
                                  </p:childTnLst>
                                </p:cTn>
                              </p:par>
                            </p:childTnLst>
                          </p:cTn>
                        </p:par>
                      </p:childTnLst>
                    </p:cTn>
                  </p:par>
                  <p:par>
                    <p:cTn id="168" fill="hold" nodeType="clickPar">
                      <p:stCondLst>
                        <p:cond delay="indefinite"/>
                      </p:stCondLst>
                      <p:childTnLst>
                        <p:par>
                          <p:cTn id="169" fill="hold" nodeType="withGroup">
                            <p:stCondLst>
                              <p:cond delay="0"/>
                            </p:stCondLst>
                            <p:childTnLst>
                              <p:par>
                                <p:cTn id="170" presetID="23" presetClass="entr" presetSubtype="16" fill="hold" grpId="0" nodeType="clickEffect">
                                  <p:stCondLst>
                                    <p:cond delay="0"/>
                                  </p:stCondLst>
                                  <p:childTnLst>
                                    <p:set>
                                      <p:cBhvr>
                                        <p:cTn id="171" dur="1" fill="hold">
                                          <p:stCondLst>
                                            <p:cond delay="0"/>
                                          </p:stCondLst>
                                        </p:cTn>
                                        <p:tgtEl>
                                          <p:spTgt spid="143396"/>
                                        </p:tgtEl>
                                        <p:attrNameLst>
                                          <p:attrName>style.visibility</p:attrName>
                                        </p:attrNameLst>
                                      </p:cBhvr>
                                      <p:to>
                                        <p:strVal val="visible"/>
                                      </p:to>
                                    </p:set>
                                    <p:anim calcmode="lin" valueType="num">
                                      <p:cBhvr>
                                        <p:cTn id="172" dur="500" fill="hold"/>
                                        <p:tgtEl>
                                          <p:spTgt spid="143396"/>
                                        </p:tgtEl>
                                        <p:attrNameLst>
                                          <p:attrName>ppt_w</p:attrName>
                                        </p:attrNameLst>
                                      </p:cBhvr>
                                      <p:tavLst>
                                        <p:tav tm="0">
                                          <p:val>
                                            <p:fltVal val="0"/>
                                          </p:val>
                                        </p:tav>
                                        <p:tav tm="100000">
                                          <p:val>
                                            <p:strVal val="#ppt_w"/>
                                          </p:val>
                                        </p:tav>
                                      </p:tavLst>
                                    </p:anim>
                                    <p:anim calcmode="lin" valueType="num">
                                      <p:cBhvr>
                                        <p:cTn id="173" dur="500" fill="hold"/>
                                        <p:tgtEl>
                                          <p:spTgt spid="143396"/>
                                        </p:tgtEl>
                                        <p:attrNameLst>
                                          <p:attrName>ppt_h</p:attrName>
                                        </p:attrNameLst>
                                      </p:cBhvr>
                                      <p:tavLst>
                                        <p:tav tm="0">
                                          <p:val>
                                            <p:fltVal val="0"/>
                                          </p:val>
                                        </p:tav>
                                        <p:tav tm="100000">
                                          <p:val>
                                            <p:strVal val="#ppt_h"/>
                                          </p:val>
                                        </p:tav>
                                      </p:tavLst>
                                    </p:anim>
                                  </p:childTnLst>
                                </p:cTn>
                              </p:par>
                            </p:childTnLst>
                          </p:cTn>
                        </p:par>
                      </p:childTnLst>
                    </p:cTn>
                  </p:par>
                  <p:par>
                    <p:cTn id="174" fill="hold" nodeType="clickPar">
                      <p:stCondLst>
                        <p:cond delay="indefinite"/>
                      </p:stCondLst>
                      <p:childTnLst>
                        <p:par>
                          <p:cTn id="175" fill="hold" nodeType="withGroup">
                            <p:stCondLst>
                              <p:cond delay="0"/>
                            </p:stCondLst>
                            <p:childTnLst>
                              <p:par>
                                <p:cTn id="176" presetID="17" presetClass="entr" presetSubtype="10" fill="hold" nodeType="clickEffect">
                                  <p:stCondLst>
                                    <p:cond delay="0"/>
                                  </p:stCondLst>
                                  <p:childTnLst>
                                    <p:set>
                                      <p:cBhvr>
                                        <p:cTn id="177" dur="1" fill="hold">
                                          <p:stCondLst>
                                            <p:cond delay="0"/>
                                          </p:stCondLst>
                                        </p:cTn>
                                        <p:tgtEl>
                                          <p:spTgt spid="143386"/>
                                        </p:tgtEl>
                                        <p:attrNameLst>
                                          <p:attrName>style.visibility</p:attrName>
                                        </p:attrNameLst>
                                      </p:cBhvr>
                                      <p:to>
                                        <p:strVal val="visible"/>
                                      </p:to>
                                    </p:set>
                                    <p:anim calcmode="lin" valueType="num">
                                      <p:cBhvr>
                                        <p:cTn id="178" dur="500" fill="hold"/>
                                        <p:tgtEl>
                                          <p:spTgt spid="143386"/>
                                        </p:tgtEl>
                                        <p:attrNameLst>
                                          <p:attrName>ppt_w</p:attrName>
                                        </p:attrNameLst>
                                      </p:cBhvr>
                                      <p:tavLst>
                                        <p:tav tm="0">
                                          <p:val>
                                            <p:fltVal val="0"/>
                                          </p:val>
                                        </p:tav>
                                        <p:tav tm="100000">
                                          <p:val>
                                            <p:strVal val="#ppt_w"/>
                                          </p:val>
                                        </p:tav>
                                      </p:tavLst>
                                    </p:anim>
                                    <p:anim calcmode="lin" valueType="num">
                                      <p:cBhvr>
                                        <p:cTn id="179" dur="500" fill="hold"/>
                                        <p:tgtEl>
                                          <p:spTgt spid="143386"/>
                                        </p:tgtEl>
                                        <p:attrNameLst>
                                          <p:attrName>ppt_h</p:attrName>
                                        </p:attrNameLst>
                                      </p:cBhvr>
                                      <p:tavLst>
                                        <p:tav tm="0">
                                          <p:val>
                                            <p:strVal val="#ppt_h"/>
                                          </p:val>
                                        </p:tav>
                                        <p:tav tm="100000">
                                          <p:val>
                                            <p:strVal val="#ppt_h"/>
                                          </p:val>
                                        </p:tav>
                                      </p:tavLst>
                                    </p:anim>
                                  </p:childTnLst>
                                </p:cTn>
                              </p:par>
                            </p:childTnLst>
                          </p:cTn>
                        </p:par>
                        <p:par>
                          <p:cTn id="180" fill="hold" nodeType="afterGroup">
                            <p:stCondLst>
                              <p:cond delay="500"/>
                            </p:stCondLst>
                            <p:childTnLst>
                              <p:par>
                                <p:cTn id="181" presetID="3" presetClass="entr" presetSubtype="10" fill="hold" nodeType="afterEffect">
                                  <p:stCondLst>
                                    <p:cond delay="0"/>
                                  </p:stCondLst>
                                  <p:childTnLst>
                                    <p:set>
                                      <p:cBhvr>
                                        <p:cTn id="182" dur="1" fill="hold">
                                          <p:stCondLst>
                                            <p:cond delay="0"/>
                                          </p:stCondLst>
                                        </p:cTn>
                                        <p:tgtEl>
                                          <p:spTgt spid="143387"/>
                                        </p:tgtEl>
                                        <p:attrNameLst>
                                          <p:attrName>style.visibility</p:attrName>
                                        </p:attrNameLst>
                                      </p:cBhvr>
                                      <p:to>
                                        <p:strVal val="visible"/>
                                      </p:to>
                                    </p:set>
                                    <p:animEffect transition="in" filter="blinds(horizontal)">
                                      <p:cBhvr>
                                        <p:cTn id="183" dur="500"/>
                                        <p:tgtEl>
                                          <p:spTgt spid="143387"/>
                                        </p:tgtEl>
                                      </p:cBhvr>
                                    </p:animEffect>
                                  </p:childTnLst>
                                </p:cTn>
                              </p:par>
                            </p:childTnLst>
                          </p:cTn>
                        </p:par>
                        <p:par>
                          <p:cTn id="184" fill="hold" nodeType="afterGroup">
                            <p:stCondLst>
                              <p:cond delay="1000"/>
                            </p:stCondLst>
                            <p:childTnLst>
                              <p:par>
                                <p:cTn id="185" presetID="23" presetClass="entr" presetSubtype="16" fill="hold" grpId="0" nodeType="afterEffect">
                                  <p:stCondLst>
                                    <p:cond delay="0"/>
                                  </p:stCondLst>
                                  <p:childTnLst>
                                    <p:set>
                                      <p:cBhvr>
                                        <p:cTn id="186" dur="1" fill="hold">
                                          <p:stCondLst>
                                            <p:cond delay="0"/>
                                          </p:stCondLst>
                                        </p:cTn>
                                        <p:tgtEl>
                                          <p:spTgt spid="143397"/>
                                        </p:tgtEl>
                                        <p:attrNameLst>
                                          <p:attrName>style.visibility</p:attrName>
                                        </p:attrNameLst>
                                      </p:cBhvr>
                                      <p:to>
                                        <p:strVal val="visible"/>
                                      </p:to>
                                    </p:set>
                                    <p:anim calcmode="lin" valueType="num">
                                      <p:cBhvr>
                                        <p:cTn id="187" dur="500" fill="hold"/>
                                        <p:tgtEl>
                                          <p:spTgt spid="143397"/>
                                        </p:tgtEl>
                                        <p:attrNameLst>
                                          <p:attrName>ppt_w</p:attrName>
                                        </p:attrNameLst>
                                      </p:cBhvr>
                                      <p:tavLst>
                                        <p:tav tm="0">
                                          <p:val>
                                            <p:fltVal val="0"/>
                                          </p:val>
                                        </p:tav>
                                        <p:tav tm="100000">
                                          <p:val>
                                            <p:strVal val="#ppt_w"/>
                                          </p:val>
                                        </p:tav>
                                      </p:tavLst>
                                    </p:anim>
                                    <p:anim calcmode="lin" valueType="num">
                                      <p:cBhvr>
                                        <p:cTn id="188" dur="500" fill="hold"/>
                                        <p:tgtEl>
                                          <p:spTgt spid="143397"/>
                                        </p:tgtEl>
                                        <p:attrNameLst>
                                          <p:attrName>ppt_h</p:attrName>
                                        </p:attrNameLst>
                                      </p:cBhvr>
                                      <p:tavLst>
                                        <p:tav tm="0">
                                          <p:val>
                                            <p:fltVal val="0"/>
                                          </p:val>
                                        </p:tav>
                                        <p:tav tm="100000">
                                          <p:val>
                                            <p:strVal val="#ppt_h"/>
                                          </p:val>
                                        </p:tav>
                                      </p:tavLst>
                                    </p:anim>
                                  </p:childTnLst>
                                </p:cTn>
                              </p:par>
                            </p:childTnLst>
                          </p:cTn>
                        </p:par>
                      </p:childTnLst>
                    </p:cTn>
                  </p:par>
                  <p:par>
                    <p:cTn id="189" fill="hold" nodeType="clickPar">
                      <p:stCondLst>
                        <p:cond delay="indefinite"/>
                      </p:stCondLst>
                      <p:childTnLst>
                        <p:par>
                          <p:cTn id="190" fill="hold" nodeType="withGroup">
                            <p:stCondLst>
                              <p:cond delay="0"/>
                            </p:stCondLst>
                            <p:childTnLst>
                              <p:par>
                                <p:cTn id="191" presetID="17" presetClass="entr" presetSubtype="10" fill="hold" nodeType="clickEffect">
                                  <p:stCondLst>
                                    <p:cond delay="0"/>
                                  </p:stCondLst>
                                  <p:childTnLst>
                                    <p:set>
                                      <p:cBhvr>
                                        <p:cTn id="192" dur="1" fill="hold">
                                          <p:stCondLst>
                                            <p:cond delay="0"/>
                                          </p:stCondLst>
                                        </p:cTn>
                                        <p:tgtEl>
                                          <p:spTgt spid="143388"/>
                                        </p:tgtEl>
                                        <p:attrNameLst>
                                          <p:attrName>style.visibility</p:attrName>
                                        </p:attrNameLst>
                                      </p:cBhvr>
                                      <p:to>
                                        <p:strVal val="visible"/>
                                      </p:to>
                                    </p:set>
                                    <p:anim calcmode="lin" valueType="num">
                                      <p:cBhvr>
                                        <p:cTn id="193" dur="500" fill="hold"/>
                                        <p:tgtEl>
                                          <p:spTgt spid="143388"/>
                                        </p:tgtEl>
                                        <p:attrNameLst>
                                          <p:attrName>ppt_w</p:attrName>
                                        </p:attrNameLst>
                                      </p:cBhvr>
                                      <p:tavLst>
                                        <p:tav tm="0">
                                          <p:val>
                                            <p:fltVal val="0"/>
                                          </p:val>
                                        </p:tav>
                                        <p:tav tm="100000">
                                          <p:val>
                                            <p:strVal val="#ppt_w"/>
                                          </p:val>
                                        </p:tav>
                                      </p:tavLst>
                                    </p:anim>
                                    <p:anim calcmode="lin" valueType="num">
                                      <p:cBhvr>
                                        <p:cTn id="194" dur="500" fill="hold"/>
                                        <p:tgtEl>
                                          <p:spTgt spid="143388"/>
                                        </p:tgtEl>
                                        <p:attrNameLst>
                                          <p:attrName>ppt_h</p:attrName>
                                        </p:attrNameLst>
                                      </p:cBhvr>
                                      <p:tavLst>
                                        <p:tav tm="0">
                                          <p:val>
                                            <p:strVal val="#ppt_h"/>
                                          </p:val>
                                        </p:tav>
                                        <p:tav tm="100000">
                                          <p:val>
                                            <p:strVal val="#ppt_h"/>
                                          </p:val>
                                        </p:tav>
                                      </p:tavLst>
                                    </p:anim>
                                  </p:childTnLst>
                                </p:cTn>
                              </p:par>
                            </p:childTnLst>
                          </p:cTn>
                        </p:par>
                        <p:par>
                          <p:cTn id="195" fill="hold" nodeType="afterGroup">
                            <p:stCondLst>
                              <p:cond delay="500"/>
                            </p:stCondLst>
                            <p:childTnLst>
                              <p:par>
                                <p:cTn id="196" presetID="23" presetClass="entr" presetSubtype="16" fill="hold" grpId="0" nodeType="afterEffect">
                                  <p:stCondLst>
                                    <p:cond delay="0"/>
                                  </p:stCondLst>
                                  <p:childTnLst>
                                    <p:set>
                                      <p:cBhvr>
                                        <p:cTn id="197" dur="1" fill="hold">
                                          <p:stCondLst>
                                            <p:cond delay="0"/>
                                          </p:stCondLst>
                                        </p:cTn>
                                        <p:tgtEl>
                                          <p:spTgt spid="143400"/>
                                        </p:tgtEl>
                                        <p:attrNameLst>
                                          <p:attrName>style.visibility</p:attrName>
                                        </p:attrNameLst>
                                      </p:cBhvr>
                                      <p:to>
                                        <p:strVal val="visible"/>
                                      </p:to>
                                    </p:set>
                                    <p:anim calcmode="lin" valueType="num">
                                      <p:cBhvr>
                                        <p:cTn id="198" dur="500" fill="hold"/>
                                        <p:tgtEl>
                                          <p:spTgt spid="143400"/>
                                        </p:tgtEl>
                                        <p:attrNameLst>
                                          <p:attrName>ppt_w</p:attrName>
                                        </p:attrNameLst>
                                      </p:cBhvr>
                                      <p:tavLst>
                                        <p:tav tm="0">
                                          <p:val>
                                            <p:fltVal val="0"/>
                                          </p:val>
                                        </p:tav>
                                        <p:tav tm="100000">
                                          <p:val>
                                            <p:strVal val="#ppt_w"/>
                                          </p:val>
                                        </p:tav>
                                      </p:tavLst>
                                    </p:anim>
                                    <p:anim calcmode="lin" valueType="num">
                                      <p:cBhvr>
                                        <p:cTn id="199" dur="500" fill="hold"/>
                                        <p:tgtEl>
                                          <p:spTgt spid="143400"/>
                                        </p:tgtEl>
                                        <p:attrNameLst>
                                          <p:attrName>ppt_h</p:attrName>
                                        </p:attrNameLst>
                                      </p:cBhvr>
                                      <p:tavLst>
                                        <p:tav tm="0">
                                          <p:val>
                                            <p:fltVal val="0"/>
                                          </p:val>
                                        </p:tav>
                                        <p:tav tm="100000">
                                          <p:val>
                                            <p:strVal val="#ppt_h"/>
                                          </p:val>
                                        </p:tav>
                                      </p:tavLst>
                                    </p:anim>
                                  </p:childTnLst>
                                </p:cTn>
                              </p:par>
                            </p:childTnLst>
                          </p:cTn>
                        </p:par>
                      </p:childTnLst>
                    </p:cTn>
                  </p:par>
                  <p:par>
                    <p:cTn id="200" fill="hold" nodeType="clickPar">
                      <p:stCondLst>
                        <p:cond delay="indefinite"/>
                      </p:stCondLst>
                      <p:childTnLst>
                        <p:par>
                          <p:cTn id="201" fill="hold" nodeType="withGroup">
                            <p:stCondLst>
                              <p:cond delay="0"/>
                            </p:stCondLst>
                            <p:childTnLst>
                              <p:par>
                                <p:cTn id="202" presetID="26" presetClass="entr" presetSubtype="0" fill="hold" nodeType="clickEffect">
                                  <p:stCondLst>
                                    <p:cond delay="0"/>
                                  </p:stCondLst>
                                  <p:childTnLst>
                                    <p:set>
                                      <p:cBhvr>
                                        <p:cTn id="203" dur="1" fill="hold">
                                          <p:stCondLst>
                                            <p:cond delay="0"/>
                                          </p:stCondLst>
                                        </p:cTn>
                                        <p:tgtEl>
                                          <p:spTgt spid="143389"/>
                                        </p:tgtEl>
                                        <p:attrNameLst>
                                          <p:attrName>style.visibility</p:attrName>
                                        </p:attrNameLst>
                                      </p:cBhvr>
                                      <p:to>
                                        <p:strVal val="visible"/>
                                      </p:to>
                                    </p:set>
                                    <p:animEffect transition="in" filter="wipe(down)">
                                      <p:cBhvr>
                                        <p:cTn id="204" dur="580">
                                          <p:stCondLst>
                                            <p:cond delay="0"/>
                                          </p:stCondLst>
                                        </p:cTn>
                                        <p:tgtEl>
                                          <p:spTgt spid="143389"/>
                                        </p:tgtEl>
                                      </p:cBhvr>
                                    </p:animEffect>
                                    <p:anim calcmode="lin" valueType="num">
                                      <p:cBhvr>
                                        <p:cTn id="205" dur="1822" tmFilter="0,0; 0.14,0.36; 0.43,0.73; 0.71,0.91; 1.0,1.0">
                                          <p:stCondLst>
                                            <p:cond delay="0"/>
                                          </p:stCondLst>
                                        </p:cTn>
                                        <p:tgtEl>
                                          <p:spTgt spid="143389"/>
                                        </p:tgtEl>
                                        <p:attrNameLst>
                                          <p:attrName>ppt_x</p:attrName>
                                        </p:attrNameLst>
                                      </p:cBhvr>
                                      <p:tavLst>
                                        <p:tav tm="0">
                                          <p:val>
                                            <p:strVal val="#ppt_x-0.25"/>
                                          </p:val>
                                        </p:tav>
                                        <p:tav tm="100000">
                                          <p:val>
                                            <p:strVal val="#ppt_x"/>
                                          </p:val>
                                        </p:tav>
                                      </p:tavLst>
                                    </p:anim>
                                    <p:anim calcmode="lin" valueType="num">
                                      <p:cBhvr>
                                        <p:cTn id="206" dur="664" tmFilter="0.0,0.0; 0.25,0.07; 0.50,0.2; 0.75,0.467; 1.0,1.0">
                                          <p:stCondLst>
                                            <p:cond delay="0"/>
                                          </p:stCondLst>
                                        </p:cTn>
                                        <p:tgtEl>
                                          <p:spTgt spid="143389"/>
                                        </p:tgtEl>
                                        <p:attrNameLst>
                                          <p:attrName>ppt_y</p:attrName>
                                        </p:attrNameLst>
                                      </p:cBhvr>
                                      <p:tavLst>
                                        <p:tav tm="0" fmla="#ppt_y-sin(pi*$)/3">
                                          <p:val>
                                            <p:fltVal val="0.5"/>
                                          </p:val>
                                        </p:tav>
                                        <p:tav tm="100000">
                                          <p:val>
                                            <p:fltVal val="1"/>
                                          </p:val>
                                        </p:tav>
                                      </p:tavLst>
                                    </p:anim>
                                    <p:anim calcmode="lin" valueType="num">
                                      <p:cBhvr>
                                        <p:cTn id="207" dur="664" tmFilter="0, 0; 0.125,0.2665; 0.25,0.4; 0.375,0.465; 0.5,0.5;  0.625,0.535; 0.75,0.6; 0.875,0.7335; 1,1">
                                          <p:stCondLst>
                                            <p:cond delay="664"/>
                                          </p:stCondLst>
                                        </p:cTn>
                                        <p:tgtEl>
                                          <p:spTgt spid="143389"/>
                                        </p:tgtEl>
                                        <p:attrNameLst>
                                          <p:attrName>ppt_y</p:attrName>
                                        </p:attrNameLst>
                                      </p:cBhvr>
                                      <p:tavLst>
                                        <p:tav tm="0" fmla="#ppt_y-sin(pi*$)/9">
                                          <p:val>
                                            <p:fltVal val="0"/>
                                          </p:val>
                                        </p:tav>
                                        <p:tav tm="100000">
                                          <p:val>
                                            <p:fltVal val="1"/>
                                          </p:val>
                                        </p:tav>
                                      </p:tavLst>
                                    </p:anim>
                                    <p:anim calcmode="lin" valueType="num">
                                      <p:cBhvr>
                                        <p:cTn id="208" dur="332" tmFilter="0, 0; 0.125,0.2665; 0.25,0.4; 0.375,0.465; 0.5,0.5;  0.625,0.535; 0.75,0.6; 0.875,0.7335; 1,1">
                                          <p:stCondLst>
                                            <p:cond delay="1324"/>
                                          </p:stCondLst>
                                        </p:cTn>
                                        <p:tgtEl>
                                          <p:spTgt spid="143389"/>
                                        </p:tgtEl>
                                        <p:attrNameLst>
                                          <p:attrName>ppt_y</p:attrName>
                                        </p:attrNameLst>
                                      </p:cBhvr>
                                      <p:tavLst>
                                        <p:tav tm="0" fmla="#ppt_y-sin(pi*$)/27">
                                          <p:val>
                                            <p:fltVal val="0"/>
                                          </p:val>
                                        </p:tav>
                                        <p:tav tm="100000">
                                          <p:val>
                                            <p:fltVal val="1"/>
                                          </p:val>
                                        </p:tav>
                                      </p:tavLst>
                                    </p:anim>
                                    <p:anim calcmode="lin" valueType="num">
                                      <p:cBhvr>
                                        <p:cTn id="209" dur="164" tmFilter="0, 0; 0.125,0.2665; 0.25,0.4; 0.375,0.465; 0.5,0.5;  0.625,0.535; 0.75,0.6; 0.875,0.7335; 1,1">
                                          <p:stCondLst>
                                            <p:cond delay="1656"/>
                                          </p:stCondLst>
                                        </p:cTn>
                                        <p:tgtEl>
                                          <p:spTgt spid="143389"/>
                                        </p:tgtEl>
                                        <p:attrNameLst>
                                          <p:attrName>ppt_y</p:attrName>
                                        </p:attrNameLst>
                                      </p:cBhvr>
                                      <p:tavLst>
                                        <p:tav tm="0" fmla="#ppt_y-sin(pi*$)/81">
                                          <p:val>
                                            <p:fltVal val="0"/>
                                          </p:val>
                                        </p:tav>
                                        <p:tav tm="100000">
                                          <p:val>
                                            <p:fltVal val="1"/>
                                          </p:val>
                                        </p:tav>
                                      </p:tavLst>
                                    </p:anim>
                                    <p:animScale>
                                      <p:cBhvr>
                                        <p:cTn id="210" dur="26">
                                          <p:stCondLst>
                                            <p:cond delay="650"/>
                                          </p:stCondLst>
                                        </p:cTn>
                                        <p:tgtEl>
                                          <p:spTgt spid="143389"/>
                                        </p:tgtEl>
                                      </p:cBhvr>
                                      <p:to x="100000" y="60000"/>
                                    </p:animScale>
                                    <p:animScale>
                                      <p:cBhvr>
                                        <p:cTn id="211" dur="166" decel="50000">
                                          <p:stCondLst>
                                            <p:cond delay="676"/>
                                          </p:stCondLst>
                                        </p:cTn>
                                        <p:tgtEl>
                                          <p:spTgt spid="143389"/>
                                        </p:tgtEl>
                                      </p:cBhvr>
                                      <p:to x="100000" y="100000"/>
                                    </p:animScale>
                                    <p:animScale>
                                      <p:cBhvr>
                                        <p:cTn id="212" dur="26">
                                          <p:stCondLst>
                                            <p:cond delay="1312"/>
                                          </p:stCondLst>
                                        </p:cTn>
                                        <p:tgtEl>
                                          <p:spTgt spid="143389"/>
                                        </p:tgtEl>
                                      </p:cBhvr>
                                      <p:to x="100000" y="80000"/>
                                    </p:animScale>
                                    <p:animScale>
                                      <p:cBhvr>
                                        <p:cTn id="213" dur="166" decel="50000">
                                          <p:stCondLst>
                                            <p:cond delay="1338"/>
                                          </p:stCondLst>
                                        </p:cTn>
                                        <p:tgtEl>
                                          <p:spTgt spid="143389"/>
                                        </p:tgtEl>
                                      </p:cBhvr>
                                      <p:to x="100000" y="100000"/>
                                    </p:animScale>
                                    <p:animScale>
                                      <p:cBhvr>
                                        <p:cTn id="214" dur="26">
                                          <p:stCondLst>
                                            <p:cond delay="1642"/>
                                          </p:stCondLst>
                                        </p:cTn>
                                        <p:tgtEl>
                                          <p:spTgt spid="143389"/>
                                        </p:tgtEl>
                                      </p:cBhvr>
                                      <p:to x="100000" y="90000"/>
                                    </p:animScale>
                                    <p:animScale>
                                      <p:cBhvr>
                                        <p:cTn id="215" dur="166" decel="50000">
                                          <p:stCondLst>
                                            <p:cond delay="1668"/>
                                          </p:stCondLst>
                                        </p:cTn>
                                        <p:tgtEl>
                                          <p:spTgt spid="143389"/>
                                        </p:tgtEl>
                                      </p:cBhvr>
                                      <p:to x="100000" y="100000"/>
                                    </p:animScale>
                                    <p:animScale>
                                      <p:cBhvr>
                                        <p:cTn id="216" dur="26">
                                          <p:stCondLst>
                                            <p:cond delay="1808"/>
                                          </p:stCondLst>
                                        </p:cTn>
                                        <p:tgtEl>
                                          <p:spTgt spid="143389"/>
                                        </p:tgtEl>
                                      </p:cBhvr>
                                      <p:to x="100000" y="95000"/>
                                    </p:animScale>
                                    <p:animScale>
                                      <p:cBhvr>
                                        <p:cTn id="217" dur="166" decel="50000">
                                          <p:stCondLst>
                                            <p:cond delay="1834"/>
                                          </p:stCondLst>
                                        </p:cTn>
                                        <p:tgtEl>
                                          <p:spTgt spid="143389"/>
                                        </p:tgtEl>
                                      </p:cBhvr>
                                      <p:to x="100000" y="100000"/>
                                    </p:animScale>
                                  </p:childTnLst>
                                </p:cTn>
                              </p:par>
                            </p:childTnLst>
                          </p:cTn>
                        </p:par>
                        <p:par>
                          <p:cTn id="218" fill="hold" nodeType="afterGroup">
                            <p:stCondLst>
                              <p:cond delay="2000"/>
                            </p:stCondLst>
                            <p:childTnLst>
                              <p:par>
                                <p:cTn id="219" presetID="23" presetClass="entr" presetSubtype="16" fill="hold" grpId="0" nodeType="afterEffect">
                                  <p:stCondLst>
                                    <p:cond delay="0"/>
                                  </p:stCondLst>
                                  <p:childTnLst>
                                    <p:set>
                                      <p:cBhvr>
                                        <p:cTn id="220" dur="1" fill="hold">
                                          <p:stCondLst>
                                            <p:cond delay="0"/>
                                          </p:stCondLst>
                                        </p:cTn>
                                        <p:tgtEl>
                                          <p:spTgt spid="143401"/>
                                        </p:tgtEl>
                                        <p:attrNameLst>
                                          <p:attrName>style.visibility</p:attrName>
                                        </p:attrNameLst>
                                      </p:cBhvr>
                                      <p:to>
                                        <p:strVal val="visible"/>
                                      </p:to>
                                    </p:set>
                                    <p:anim calcmode="lin" valueType="num">
                                      <p:cBhvr>
                                        <p:cTn id="221" dur="500" fill="hold"/>
                                        <p:tgtEl>
                                          <p:spTgt spid="143401"/>
                                        </p:tgtEl>
                                        <p:attrNameLst>
                                          <p:attrName>ppt_w</p:attrName>
                                        </p:attrNameLst>
                                      </p:cBhvr>
                                      <p:tavLst>
                                        <p:tav tm="0">
                                          <p:val>
                                            <p:fltVal val="0"/>
                                          </p:val>
                                        </p:tav>
                                        <p:tav tm="100000">
                                          <p:val>
                                            <p:strVal val="#ppt_w"/>
                                          </p:val>
                                        </p:tav>
                                      </p:tavLst>
                                    </p:anim>
                                    <p:anim calcmode="lin" valueType="num">
                                      <p:cBhvr>
                                        <p:cTn id="222" dur="500" fill="hold"/>
                                        <p:tgtEl>
                                          <p:spTgt spid="143401"/>
                                        </p:tgtEl>
                                        <p:attrNameLst>
                                          <p:attrName>ppt_h</p:attrName>
                                        </p:attrNameLst>
                                      </p:cBhvr>
                                      <p:tavLst>
                                        <p:tav tm="0">
                                          <p:val>
                                            <p:fltVal val="0"/>
                                          </p:val>
                                        </p:tav>
                                        <p:tav tm="100000">
                                          <p:val>
                                            <p:strVal val="#ppt_h"/>
                                          </p:val>
                                        </p:tav>
                                      </p:tavLst>
                                    </p:anim>
                                  </p:childTnLst>
                                </p:cTn>
                              </p:par>
                            </p:childTnLst>
                          </p:cTn>
                        </p:par>
                      </p:childTnLst>
                    </p:cTn>
                  </p:par>
                  <p:par>
                    <p:cTn id="223" fill="hold" nodeType="clickPar">
                      <p:stCondLst>
                        <p:cond delay="indefinite"/>
                      </p:stCondLst>
                      <p:childTnLst>
                        <p:par>
                          <p:cTn id="224" fill="hold" nodeType="withGroup">
                            <p:stCondLst>
                              <p:cond delay="0"/>
                            </p:stCondLst>
                            <p:childTnLst>
                              <p:par>
                                <p:cTn id="225" presetID="17" presetClass="entr" presetSubtype="10" fill="hold" nodeType="clickEffect">
                                  <p:stCondLst>
                                    <p:cond delay="0"/>
                                  </p:stCondLst>
                                  <p:childTnLst>
                                    <p:set>
                                      <p:cBhvr>
                                        <p:cTn id="226" dur="1" fill="hold">
                                          <p:stCondLst>
                                            <p:cond delay="0"/>
                                          </p:stCondLst>
                                        </p:cTn>
                                        <p:tgtEl>
                                          <p:spTgt spid="143393"/>
                                        </p:tgtEl>
                                        <p:attrNameLst>
                                          <p:attrName>style.visibility</p:attrName>
                                        </p:attrNameLst>
                                      </p:cBhvr>
                                      <p:to>
                                        <p:strVal val="visible"/>
                                      </p:to>
                                    </p:set>
                                    <p:anim calcmode="lin" valueType="num">
                                      <p:cBhvr>
                                        <p:cTn id="227" dur="500" fill="hold"/>
                                        <p:tgtEl>
                                          <p:spTgt spid="143393"/>
                                        </p:tgtEl>
                                        <p:attrNameLst>
                                          <p:attrName>ppt_w</p:attrName>
                                        </p:attrNameLst>
                                      </p:cBhvr>
                                      <p:tavLst>
                                        <p:tav tm="0">
                                          <p:val>
                                            <p:fltVal val="0"/>
                                          </p:val>
                                        </p:tav>
                                        <p:tav tm="100000">
                                          <p:val>
                                            <p:strVal val="#ppt_w"/>
                                          </p:val>
                                        </p:tav>
                                      </p:tavLst>
                                    </p:anim>
                                    <p:anim calcmode="lin" valueType="num">
                                      <p:cBhvr>
                                        <p:cTn id="228" dur="500" fill="hold"/>
                                        <p:tgtEl>
                                          <p:spTgt spid="143393"/>
                                        </p:tgtEl>
                                        <p:attrNameLst>
                                          <p:attrName>ppt_h</p:attrName>
                                        </p:attrNameLst>
                                      </p:cBhvr>
                                      <p:tavLst>
                                        <p:tav tm="0">
                                          <p:val>
                                            <p:strVal val="#ppt_h"/>
                                          </p:val>
                                        </p:tav>
                                        <p:tav tm="100000">
                                          <p:val>
                                            <p:strVal val="#ppt_h"/>
                                          </p:val>
                                        </p:tav>
                                      </p:tavLst>
                                    </p:anim>
                                  </p:childTnLst>
                                </p:cTn>
                              </p:par>
                            </p:childTnLst>
                          </p:cTn>
                        </p:par>
                        <p:par>
                          <p:cTn id="229" fill="hold" nodeType="afterGroup">
                            <p:stCondLst>
                              <p:cond delay="500"/>
                            </p:stCondLst>
                            <p:childTnLst>
                              <p:par>
                                <p:cTn id="230" presetID="17" presetClass="entr" presetSubtype="10" fill="hold" nodeType="afterEffect">
                                  <p:stCondLst>
                                    <p:cond delay="0"/>
                                  </p:stCondLst>
                                  <p:childTnLst>
                                    <p:set>
                                      <p:cBhvr>
                                        <p:cTn id="231" dur="1" fill="hold">
                                          <p:stCondLst>
                                            <p:cond delay="0"/>
                                          </p:stCondLst>
                                        </p:cTn>
                                        <p:tgtEl>
                                          <p:spTgt spid="143392"/>
                                        </p:tgtEl>
                                        <p:attrNameLst>
                                          <p:attrName>style.visibility</p:attrName>
                                        </p:attrNameLst>
                                      </p:cBhvr>
                                      <p:to>
                                        <p:strVal val="visible"/>
                                      </p:to>
                                    </p:set>
                                    <p:anim calcmode="lin" valueType="num">
                                      <p:cBhvr>
                                        <p:cTn id="232" dur="500" fill="hold"/>
                                        <p:tgtEl>
                                          <p:spTgt spid="143392"/>
                                        </p:tgtEl>
                                        <p:attrNameLst>
                                          <p:attrName>ppt_w</p:attrName>
                                        </p:attrNameLst>
                                      </p:cBhvr>
                                      <p:tavLst>
                                        <p:tav tm="0">
                                          <p:val>
                                            <p:fltVal val="0"/>
                                          </p:val>
                                        </p:tav>
                                        <p:tav tm="100000">
                                          <p:val>
                                            <p:strVal val="#ppt_w"/>
                                          </p:val>
                                        </p:tav>
                                      </p:tavLst>
                                    </p:anim>
                                    <p:anim calcmode="lin" valueType="num">
                                      <p:cBhvr>
                                        <p:cTn id="233" dur="500" fill="hold"/>
                                        <p:tgtEl>
                                          <p:spTgt spid="143392"/>
                                        </p:tgtEl>
                                        <p:attrNameLst>
                                          <p:attrName>ppt_h</p:attrName>
                                        </p:attrNameLst>
                                      </p:cBhvr>
                                      <p:tavLst>
                                        <p:tav tm="0">
                                          <p:val>
                                            <p:strVal val="#ppt_h"/>
                                          </p:val>
                                        </p:tav>
                                        <p:tav tm="100000">
                                          <p:val>
                                            <p:strVal val="#ppt_h"/>
                                          </p:val>
                                        </p:tav>
                                      </p:tavLst>
                                    </p:anim>
                                  </p:childTnLst>
                                </p:cTn>
                              </p:par>
                            </p:childTnLst>
                          </p:cTn>
                        </p:par>
                        <p:par>
                          <p:cTn id="234" fill="hold" nodeType="afterGroup">
                            <p:stCondLst>
                              <p:cond delay="1000"/>
                            </p:stCondLst>
                            <p:childTnLst>
                              <p:par>
                                <p:cTn id="235" presetID="23" presetClass="entr" presetSubtype="16" fill="hold" grpId="0" nodeType="afterEffect">
                                  <p:stCondLst>
                                    <p:cond delay="0"/>
                                  </p:stCondLst>
                                  <p:childTnLst>
                                    <p:set>
                                      <p:cBhvr>
                                        <p:cTn id="236" dur="1" fill="hold">
                                          <p:stCondLst>
                                            <p:cond delay="0"/>
                                          </p:stCondLst>
                                        </p:cTn>
                                        <p:tgtEl>
                                          <p:spTgt spid="143405"/>
                                        </p:tgtEl>
                                        <p:attrNameLst>
                                          <p:attrName>style.visibility</p:attrName>
                                        </p:attrNameLst>
                                      </p:cBhvr>
                                      <p:to>
                                        <p:strVal val="visible"/>
                                      </p:to>
                                    </p:set>
                                    <p:anim calcmode="lin" valueType="num">
                                      <p:cBhvr>
                                        <p:cTn id="237" dur="500" fill="hold"/>
                                        <p:tgtEl>
                                          <p:spTgt spid="143405"/>
                                        </p:tgtEl>
                                        <p:attrNameLst>
                                          <p:attrName>ppt_w</p:attrName>
                                        </p:attrNameLst>
                                      </p:cBhvr>
                                      <p:tavLst>
                                        <p:tav tm="0">
                                          <p:val>
                                            <p:fltVal val="0"/>
                                          </p:val>
                                        </p:tav>
                                        <p:tav tm="100000">
                                          <p:val>
                                            <p:strVal val="#ppt_w"/>
                                          </p:val>
                                        </p:tav>
                                      </p:tavLst>
                                    </p:anim>
                                    <p:anim calcmode="lin" valueType="num">
                                      <p:cBhvr>
                                        <p:cTn id="238" dur="500" fill="hold"/>
                                        <p:tgtEl>
                                          <p:spTgt spid="143405"/>
                                        </p:tgtEl>
                                        <p:attrNameLst>
                                          <p:attrName>ppt_h</p:attrName>
                                        </p:attrNameLst>
                                      </p:cBhvr>
                                      <p:tavLst>
                                        <p:tav tm="0">
                                          <p:val>
                                            <p:fltVal val="0"/>
                                          </p:val>
                                        </p:tav>
                                        <p:tav tm="100000">
                                          <p:val>
                                            <p:strVal val="#ppt_h"/>
                                          </p:val>
                                        </p:tav>
                                      </p:tavLst>
                                    </p:anim>
                                  </p:childTnLst>
                                </p:cTn>
                              </p:par>
                            </p:childTnLst>
                          </p:cTn>
                        </p:par>
                      </p:childTnLst>
                    </p:cTn>
                  </p:par>
                  <p:par>
                    <p:cTn id="239" fill="hold" nodeType="clickPar">
                      <p:stCondLst>
                        <p:cond delay="indefinite"/>
                      </p:stCondLst>
                      <p:childTnLst>
                        <p:par>
                          <p:cTn id="240" fill="hold" nodeType="withGroup">
                            <p:stCondLst>
                              <p:cond delay="0"/>
                            </p:stCondLst>
                            <p:childTnLst>
                              <p:par>
                                <p:cTn id="241" presetID="15" presetClass="entr" presetSubtype="0" fill="hold" nodeType="clickEffect">
                                  <p:stCondLst>
                                    <p:cond delay="0"/>
                                  </p:stCondLst>
                                  <p:childTnLst>
                                    <p:set>
                                      <p:cBhvr>
                                        <p:cTn id="242" dur="1" fill="hold">
                                          <p:stCondLst>
                                            <p:cond delay="0"/>
                                          </p:stCondLst>
                                        </p:cTn>
                                        <p:tgtEl>
                                          <p:spTgt spid="143394"/>
                                        </p:tgtEl>
                                        <p:attrNameLst>
                                          <p:attrName>style.visibility</p:attrName>
                                        </p:attrNameLst>
                                      </p:cBhvr>
                                      <p:to>
                                        <p:strVal val="visible"/>
                                      </p:to>
                                    </p:set>
                                    <p:anim calcmode="lin" valueType="num">
                                      <p:cBhvr>
                                        <p:cTn id="243" dur="1000" fill="hold"/>
                                        <p:tgtEl>
                                          <p:spTgt spid="143394"/>
                                        </p:tgtEl>
                                        <p:attrNameLst>
                                          <p:attrName>ppt_w</p:attrName>
                                        </p:attrNameLst>
                                      </p:cBhvr>
                                      <p:tavLst>
                                        <p:tav tm="0">
                                          <p:val>
                                            <p:fltVal val="0"/>
                                          </p:val>
                                        </p:tav>
                                        <p:tav tm="100000">
                                          <p:val>
                                            <p:strVal val="#ppt_w"/>
                                          </p:val>
                                        </p:tav>
                                      </p:tavLst>
                                    </p:anim>
                                    <p:anim calcmode="lin" valueType="num">
                                      <p:cBhvr>
                                        <p:cTn id="244" dur="1000" fill="hold"/>
                                        <p:tgtEl>
                                          <p:spTgt spid="143394"/>
                                        </p:tgtEl>
                                        <p:attrNameLst>
                                          <p:attrName>ppt_h</p:attrName>
                                        </p:attrNameLst>
                                      </p:cBhvr>
                                      <p:tavLst>
                                        <p:tav tm="0">
                                          <p:val>
                                            <p:fltVal val="0"/>
                                          </p:val>
                                        </p:tav>
                                        <p:tav tm="100000">
                                          <p:val>
                                            <p:strVal val="#ppt_h"/>
                                          </p:val>
                                        </p:tav>
                                      </p:tavLst>
                                    </p:anim>
                                    <p:anim calcmode="lin" valueType="num">
                                      <p:cBhvr>
                                        <p:cTn id="245" dur="1000" fill="hold"/>
                                        <p:tgtEl>
                                          <p:spTgt spid="143394"/>
                                        </p:tgtEl>
                                        <p:attrNameLst>
                                          <p:attrName>ppt_x</p:attrName>
                                        </p:attrNameLst>
                                      </p:cBhvr>
                                      <p:tavLst>
                                        <p:tav tm="0" fmla="#ppt_x+(cos(-2*pi*(1-$))*-#ppt_x-sin(-2*pi*(1-$))*(1-#ppt_y))*(1-$)">
                                          <p:val>
                                            <p:fltVal val="0"/>
                                          </p:val>
                                        </p:tav>
                                        <p:tav tm="100000">
                                          <p:val>
                                            <p:fltVal val="1"/>
                                          </p:val>
                                        </p:tav>
                                      </p:tavLst>
                                    </p:anim>
                                    <p:anim calcmode="lin" valueType="num">
                                      <p:cBhvr>
                                        <p:cTn id="246" dur="1000" fill="hold"/>
                                        <p:tgtEl>
                                          <p:spTgt spid="143394"/>
                                        </p:tgtEl>
                                        <p:attrNameLst>
                                          <p:attrName>ppt_y</p:attrName>
                                        </p:attrNameLst>
                                      </p:cBhvr>
                                      <p:tavLst>
                                        <p:tav tm="0" fmla="#ppt_y+(sin(-2*pi*(1-$))*-#ppt_x+cos(-2*pi*(1-$))*(1-#ppt_y))*(1-$)">
                                          <p:val>
                                            <p:fltVal val="0"/>
                                          </p:val>
                                        </p:tav>
                                        <p:tav tm="100000">
                                          <p:val>
                                            <p:fltVal val="1"/>
                                          </p:val>
                                        </p:tav>
                                      </p:tavLst>
                                    </p:anim>
                                  </p:childTnLst>
                                </p:cTn>
                              </p:par>
                            </p:childTnLst>
                          </p:cTn>
                        </p:par>
                        <p:par>
                          <p:cTn id="247" fill="hold" nodeType="afterGroup">
                            <p:stCondLst>
                              <p:cond delay="1000"/>
                            </p:stCondLst>
                            <p:childTnLst>
                              <p:par>
                                <p:cTn id="248" presetID="23" presetClass="entr" presetSubtype="16" fill="hold" grpId="0" nodeType="afterEffect">
                                  <p:stCondLst>
                                    <p:cond delay="0"/>
                                  </p:stCondLst>
                                  <p:childTnLst>
                                    <p:set>
                                      <p:cBhvr>
                                        <p:cTn id="249" dur="1" fill="hold">
                                          <p:stCondLst>
                                            <p:cond delay="0"/>
                                          </p:stCondLst>
                                        </p:cTn>
                                        <p:tgtEl>
                                          <p:spTgt spid="143403"/>
                                        </p:tgtEl>
                                        <p:attrNameLst>
                                          <p:attrName>style.visibility</p:attrName>
                                        </p:attrNameLst>
                                      </p:cBhvr>
                                      <p:to>
                                        <p:strVal val="visible"/>
                                      </p:to>
                                    </p:set>
                                    <p:anim calcmode="lin" valueType="num">
                                      <p:cBhvr>
                                        <p:cTn id="250" dur="500" fill="hold"/>
                                        <p:tgtEl>
                                          <p:spTgt spid="143403"/>
                                        </p:tgtEl>
                                        <p:attrNameLst>
                                          <p:attrName>ppt_w</p:attrName>
                                        </p:attrNameLst>
                                      </p:cBhvr>
                                      <p:tavLst>
                                        <p:tav tm="0">
                                          <p:val>
                                            <p:fltVal val="0"/>
                                          </p:val>
                                        </p:tav>
                                        <p:tav tm="100000">
                                          <p:val>
                                            <p:strVal val="#ppt_w"/>
                                          </p:val>
                                        </p:tav>
                                      </p:tavLst>
                                    </p:anim>
                                    <p:anim calcmode="lin" valueType="num">
                                      <p:cBhvr>
                                        <p:cTn id="251" dur="500" fill="hold"/>
                                        <p:tgtEl>
                                          <p:spTgt spid="14340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2" grpId="0"/>
      <p:bldP spid="143366" grpId="0"/>
      <p:bldP spid="143367" grpId="0"/>
      <p:bldP spid="143368" grpId="0"/>
      <p:bldP spid="143369" grpId="0"/>
      <p:bldP spid="143371" grpId="0"/>
      <p:bldP spid="143372" grpId="0"/>
      <p:bldP spid="143374" grpId="0"/>
      <p:bldP spid="143377" grpId="0"/>
      <p:bldP spid="143395" grpId="0"/>
      <p:bldP spid="143396" grpId="0"/>
      <p:bldP spid="143397" grpId="0"/>
      <p:bldP spid="143399" grpId="0"/>
      <p:bldP spid="143400" grpId="0"/>
      <p:bldP spid="143401" grpId="0"/>
      <p:bldP spid="143402" grpId="0"/>
      <p:bldP spid="143403" grpId="0"/>
      <p:bldP spid="143404" grpId="0"/>
      <p:bldP spid="14340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79512" y="1045394"/>
                <a:ext cx="8280920" cy="3960440"/>
              </a:xfrm>
              <a:prstGeom prst="rect">
                <a:avLst/>
              </a:prstGeom>
            </p:spPr>
            <p:txBody>
              <a:bodyPr>
                <a:noAutofit/>
              </a:bodyPr>
              <a:lstStyle/>
              <a:p>
                <a:pPr lvl="0" algn="just">
                  <a:spcBef>
                    <a:spcPts val="0"/>
                  </a:spcBef>
                  <a:spcAft>
                    <a:spcPts val="1200"/>
                  </a:spcAft>
                  <a:buClr>
                    <a:schemeClr val="tx1"/>
                  </a:buClr>
                  <a:buSzPct val="120000"/>
                </a:pPr>
                <a:r>
                  <a:rPr lang="cs-CZ" sz="2000" dirty="0" smtClean="0">
                    <a:solidFill>
                      <a:srgbClr val="000000"/>
                    </a:solidFill>
                  </a:rPr>
                  <a:t>Vycházíme z podmínky rovnováhy na </a:t>
                </a:r>
                <a:r>
                  <a:rPr lang="cs-CZ" sz="2000" dirty="0">
                    <a:solidFill>
                      <a:srgbClr val="000000"/>
                    </a:solidFill>
                  </a:rPr>
                  <a:t>trhu peněz: </a:t>
                </a:r>
                <a:endParaRPr lang="cs-CZ" sz="2000" dirty="0" smtClean="0">
                  <a:solidFill>
                    <a:srgbClr val="000000"/>
                  </a:solidFill>
                </a:endParaRPr>
              </a:p>
              <a:p>
                <a:pPr marL="0" lvl="0" indent="0" algn="ctr">
                  <a:spcBef>
                    <a:spcPts val="0"/>
                  </a:spcBef>
                  <a:spcAft>
                    <a:spcPts val="1200"/>
                  </a:spcAft>
                  <a:buClr>
                    <a:schemeClr val="tx1"/>
                  </a:buClr>
                  <a:buSzPct val="120000"/>
                  <a:buNone/>
                </a:pPr>
                <a:r>
                  <a:rPr lang="cs-CZ" sz="2000" b="1" dirty="0" smtClean="0"/>
                  <a:t>L </a:t>
                </a:r>
                <a:r>
                  <a:rPr lang="cs-CZ" sz="2000" b="1" dirty="0"/>
                  <a:t>= </a:t>
                </a:r>
                <a:r>
                  <a:rPr lang="cs-CZ" sz="2000" b="1" dirty="0" smtClean="0"/>
                  <a:t>M/P </a:t>
                </a:r>
              </a:p>
              <a:p>
                <a:pPr marL="0" lvl="0" indent="0" algn="ctr">
                  <a:spcBef>
                    <a:spcPts val="0"/>
                  </a:spcBef>
                  <a:spcAft>
                    <a:spcPts val="1200"/>
                  </a:spcAft>
                  <a:buClr>
                    <a:schemeClr val="tx1"/>
                  </a:buClr>
                  <a:buSzPct val="120000"/>
                  <a:buNone/>
                </a:pPr>
                <a:r>
                  <a:rPr lang="cs-CZ" sz="2000" b="1" dirty="0"/>
                  <a:t>k</a:t>
                </a:r>
                <a:r>
                  <a:rPr lang="cs-CZ" sz="2000" b="1" dirty="0" smtClean="0"/>
                  <a:t>*Y – h*i = M/P</a:t>
                </a:r>
              </a:p>
              <a:p>
                <a:pPr marL="0" lvl="0" indent="0" algn="ctr">
                  <a:spcBef>
                    <a:spcPts val="0"/>
                  </a:spcBef>
                  <a:spcAft>
                    <a:spcPts val="1200"/>
                  </a:spcAft>
                  <a:buClr>
                    <a:schemeClr val="tx1"/>
                  </a:buClr>
                  <a:buSzPct val="120000"/>
                  <a:buNone/>
                </a:pPr>
                <a:r>
                  <a:rPr lang="cs-CZ" sz="2000" b="1" dirty="0" err="1"/>
                  <a:t>hi</a:t>
                </a:r>
                <a:r>
                  <a:rPr lang="cs-CZ" sz="2000" b="1" dirty="0"/>
                  <a:t> = </a:t>
                </a:r>
                <a:r>
                  <a:rPr lang="cs-CZ" sz="2000" b="1" dirty="0" smtClean="0"/>
                  <a:t>k*Y+M/P</a:t>
                </a:r>
              </a:p>
              <a:p>
                <a:pPr marL="0" lvl="0" indent="0" algn="ctr">
                  <a:spcBef>
                    <a:spcPts val="0"/>
                  </a:spcBef>
                  <a:spcAft>
                    <a:spcPts val="1200"/>
                  </a:spcAft>
                  <a:buClr>
                    <a:schemeClr val="tx1"/>
                  </a:buClr>
                  <a:buSzPct val="120000"/>
                  <a:buNone/>
                </a:pPr>
                <a:endParaRPr lang="cs-CZ" sz="2000" b="1" dirty="0" smtClean="0"/>
              </a:p>
              <a:p>
                <a:pPr marL="0" lvl="0" indent="0" algn="ctr">
                  <a:spcBef>
                    <a:spcPts val="0"/>
                  </a:spcBef>
                  <a:spcAft>
                    <a:spcPts val="1200"/>
                  </a:spcAft>
                  <a:buClr>
                    <a:schemeClr val="tx1"/>
                  </a:buClr>
                  <a:buSzPct val="120000"/>
                  <a:buNone/>
                </a:pPr>
                <a:r>
                  <a:rPr lang="cs-CZ" sz="2000" b="1" dirty="0" smtClean="0">
                    <a:solidFill>
                      <a:srgbClr val="000000"/>
                    </a:solidFill>
                  </a:rPr>
                  <a:t>Rovnice křivky LM pak bude mít tvar:</a:t>
                </a:r>
              </a:p>
              <a:p>
                <a:pPr marL="0" lvl="0" indent="0" algn="ctr">
                  <a:spcBef>
                    <a:spcPts val="0"/>
                  </a:spcBef>
                  <a:spcAft>
                    <a:spcPts val="1200"/>
                  </a:spcAft>
                  <a:buClr>
                    <a:schemeClr val="tx1"/>
                  </a:buClr>
                  <a:buSzPct val="120000"/>
                  <a:buNone/>
                </a:pPr>
                <a:r>
                  <a:rPr lang="cs-CZ" sz="2000" b="1" dirty="0" smtClean="0">
                    <a:solidFill>
                      <a:schemeClr val="tx1"/>
                    </a:solidFill>
                  </a:rPr>
                  <a:t>i = </a:t>
                </a:r>
                <a14:m>
                  <m:oMath xmlns:m="http://schemas.openxmlformats.org/officeDocument/2006/math">
                    <m:f>
                      <m:fPr>
                        <m:ctrlPr>
                          <a:rPr lang="cs-CZ" sz="2000" b="1" i="1" smtClean="0">
                            <a:solidFill>
                              <a:schemeClr val="tx1"/>
                            </a:solidFill>
                            <a:latin typeface="Cambria Math" panose="02040503050406030204" pitchFamily="18" charset="0"/>
                          </a:rPr>
                        </m:ctrlPr>
                      </m:fPr>
                      <m:num>
                        <m:r>
                          <a:rPr lang="cs-CZ" sz="2000" b="1" i="1" smtClean="0">
                            <a:solidFill>
                              <a:schemeClr val="tx1"/>
                            </a:solidFill>
                            <a:latin typeface="Cambria Math" panose="02040503050406030204" pitchFamily="18" charset="0"/>
                          </a:rPr>
                          <m:t>𝟏</m:t>
                        </m:r>
                      </m:num>
                      <m:den>
                        <m:r>
                          <a:rPr lang="cs-CZ" sz="2000" b="1" i="1" smtClean="0">
                            <a:solidFill>
                              <a:schemeClr val="tx1"/>
                            </a:solidFill>
                            <a:latin typeface="Cambria Math" panose="02040503050406030204" pitchFamily="18" charset="0"/>
                          </a:rPr>
                          <m:t>𝒉</m:t>
                        </m:r>
                      </m:den>
                    </m:f>
                    <m:r>
                      <a:rPr lang="cs-CZ" sz="2000" b="1" i="1" smtClean="0">
                        <a:solidFill>
                          <a:schemeClr val="tx1"/>
                        </a:solidFill>
                        <a:latin typeface="Cambria Math" panose="02040503050406030204" pitchFamily="18" charset="0"/>
                      </a:rPr>
                      <m:t>∗(</m:t>
                    </m:r>
                    <m:r>
                      <a:rPr lang="cs-CZ" sz="2000" b="1" i="1" smtClean="0">
                        <a:solidFill>
                          <a:schemeClr val="tx1"/>
                        </a:solidFill>
                        <a:latin typeface="Cambria Math" panose="02040503050406030204" pitchFamily="18" charset="0"/>
                      </a:rPr>
                      <m:t>𝒌</m:t>
                    </m:r>
                    <m:r>
                      <a:rPr lang="cs-CZ" sz="2000" b="1" i="1" smtClean="0">
                        <a:solidFill>
                          <a:schemeClr val="tx1"/>
                        </a:solidFill>
                        <a:latin typeface="Cambria Math" panose="02040503050406030204" pitchFamily="18" charset="0"/>
                      </a:rPr>
                      <m:t>∗</m:t>
                    </m:r>
                    <m:r>
                      <a:rPr lang="cs-CZ" sz="2000" b="1" i="1" smtClean="0">
                        <a:solidFill>
                          <a:schemeClr val="tx1"/>
                        </a:solidFill>
                        <a:latin typeface="Cambria Math" panose="02040503050406030204" pitchFamily="18" charset="0"/>
                      </a:rPr>
                      <m:t>𝒀</m:t>
                    </m:r>
                    <m:r>
                      <a:rPr lang="cs-CZ" sz="2000" b="1" i="1" smtClean="0">
                        <a:solidFill>
                          <a:schemeClr val="tx1"/>
                        </a:solidFill>
                        <a:latin typeface="Cambria Math" panose="02040503050406030204" pitchFamily="18" charset="0"/>
                      </a:rPr>
                      <m:t> −</m:t>
                    </m:r>
                    <m:f>
                      <m:fPr>
                        <m:ctrlPr>
                          <a:rPr lang="cs-CZ" sz="2000" b="1" i="1" smtClean="0">
                            <a:solidFill>
                              <a:schemeClr val="tx1"/>
                            </a:solidFill>
                            <a:latin typeface="Cambria Math" panose="02040503050406030204" pitchFamily="18" charset="0"/>
                          </a:rPr>
                        </m:ctrlPr>
                      </m:fPr>
                      <m:num>
                        <m:r>
                          <a:rPr lang="cs-CZ" sz="2000" b="1" i="1" smtClean="0">
                            <a:solidFill>
                              <a:schemeClr val="tx1"/>
                            </a:solidFill>
                            <a:latin typeface="Cambria Math" panose="02040503050406030204" pitchFamily="18" charset="0"/>
                          </a:rPr>
                          <m:t>𝑴</m:t>
                        </m:r>
                      </m:num>
                      <m:den>
                        <m:r>
                          <a:rPr lang="cs-CZ" sz="2000" b="1" i="1" smtClean="0">
                            <a:solidFill>
                              <a:schemeClr val="tx1"/>
                            </a:solidFill>
                            <a:latin typeface="Cambria Math" panose="02040503050406030204" pitchFamily="18" charset="0"/>
                          </a:rPr>
                          <m:t>𝑷</m:t>
                        </m:r>
                      </m:den>
                    </m:f>
                    <m:r>
                      <a:rPr lang="cs-CZ" sz="2000" b="1" i="1" smtClean="0">
                        <a:solidFill>
                          <a:schemeClr val="tx1"/>
                        </a:solidFill>
                        <a:latin typeface="Cambria Math" panose="02040503050406030204" pitchFamily="18" charset="0"/>
                      </a:rPr>
                      <m:t>)</m:t>
                    </m:r>
                  </m:oMath>
                </a14:m>
                <a:endParaRPr lang="cs-CZ" sz="2000" b="1" dirty="0" smtClean="0">
                  <a:solidFill>
                    <a:schemeClr val="tx1"/>
                  </a:solidFill>
                </a:endParaRPr>
              </a:p>
              <a:p>
                <a:pPr marL="0" lvl="0" indent="0" algn="ctr">
                  <a:spcBef>
                    <a:spcPts val="0"/>
                  </a:spcBef>
                  <a:spcAft>
                    <a:spcPts val="1200"/>
                  </a:spcAft>
                  <a:buClr>
                    <a:schemeClr val="tx1"/>
                  </a:buClr>
                  <a:buSzPct val="120000"/>
                  <a:buNone/>
                </a:pPr>
                <a:endParaRPr lang="cs-CZ" sz="2000" b="1" dirty="0">
                  <a:solidFill>
                    <a:srgbClr val="000000"/>
                  </a:solidFill>
                </a:endParaRPr>
              </a:p>
              <a:p>
                <a:pPr marL="0" lvl="0" indent="0" algn="ctr">
                  <a:spcBef>
                    <a:spcPts val="0"/>
                  </a:spcBef>
                  <a:spcAft>
                    <a:spcPts val="1200"/>
                  </a:spcAft>
                  <a:buClr>
                    <a:schemeClr val="tx1"/>
                  </a:buClr>
                  <a:buSzPct val="120000"/>
                  <a:buNone/>
                </a:pPr>
                <a:endParaRPr lang="cs-CZ" sz="2000" b="1" dirty="0"/>
              </a:p>
              <a:p>
                <a:pPr marL="0" lvl="0" indent="0" algn="just">
                  <a:buClr>
                    <a:schemeClr val="tx1"/>
                  </a:buClr>
                  <a:buSzPct val="120000"/>
                  <a:buNone/>
                </a:pPr>
                <a:endParaRPr lang="cs-CZ" sz="2400" dirty="0">
                  <a:solidFill>
                    <a:srgbClr val="000000"/>
                  </a:solidFill>
                </a:endParaRPr>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79512" y="1045394"/>
                <a:ext cx="8280920" cy="3960440"/>
              </a:xfrm>
              <a:prstGeom prst="rect">
                <a:avLst/>
              </a:prstGeom>
              <a:blipFill>
                <a:blip r:embed="rId3"/>
                <a:stretch>
                  <a:fillRect l="-957" t="-1846"/>
                </a:stretch>
              </a:blipFill>
            </p:spPr>
            <p:txBody>
              <a:bodyPr/>
              <a:lstStyle/>
              <a:p>
                <a:r>
                  <a:rPr lang="sk-SK">
                    <a:noFill/>
                  </a:rPr>
                  <a:t> </a:t>
                </a:r>
              </a:p>
            </p:txBody>
          </p:sp>
        </mc:Fallback>
      </mc:AlternateContent>
      <p:sp>
        <p:nvSpPr>
          <p:cNvPr id="6" name="Nadpis 5"/>
          <p:cNvSpPr>
            <a:spLocks noGrp="1"/>
          </p:cNvSpPr>
          <p:nvPr>
            <p:ph type="title"/>
          </p:nvPr>
        </p:nvSpPr>
        <p:spPr>
          <a:xfrm>
            <a:off x="179512" y="195486"/>
            <a:ext cx="7776864" cy="507703"/>
          </a:xfrm>
        </p:spPr>
        <p:txBody>
          <a:bodyPr/>
          <a:lstStyle/>
          <a:p>
            <a:r>
              <a:rPr lang="cs-CZ" sz="2800" b="1" dirty="0" smtClean="0"/>
              <a:t>Rovnice křivky LM</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k-SK"/>
          </a:p>
        </p:txBody>
      </p:sp>
    </p:spTree>
    <p:extLst>
      <p:ext uri="{BB962C8B-B14F-4D97-AF65-F5344CB8AC3E}">
        <p14:creationId xmlns:p14="http://schemas.microsoft.com/office/powerpoint/2010/main" val="34735668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649736"/>
            <a:ext cx="8496944" cy="4091176"/>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000" dirty="0">
                <a:solidFill>
                  <a:srgbClr val="000000"/>
                </a:solidFill>
              </a:rPr>
              <a:t>Posuny křivky LM doprava a doleva jsou způsobeny změnou nabídky reálných peněžních zůstatků (M/P</a:t>
            </a:r>
            <a:r>
              <a:rPr lang="cs-CZ" sz="2000" dirty="0" smtClean="0">
                <a:solidFill>
                  <a:srgbClr val="000000"/>
                </a:solidFill>
              </a:rPr>
              <a:t>): </a:t>
            </a:r>
          </a:p>
          <a:p>
            <a:pPr marL="1074738" indent="-447675" algn="just">
              <a:spcBef>
                <a:spcPts val="0"/>
              </a:spcBef>
              <a:buClr>
                <a:srgbClr val="307871"/>
              </a:buClr>
              <a:buSzPct val="120000"/>
              <a:buFont typeface="Wingdings" panose="05000000000000000000" pitchFamily="2" charset="2"/>
              <a:buChar char="Ø"/>
              <a:tabLst>
                <a:tab pos="228600" algn="l"/>
              </a:tabLst>
            </a:pPr>
            <a:r>
              <a:rPr lang="cs-CZ" sz="2000" dirty="0">
                <a:solidFill>
                  <a:srgbClr val="000000"/>
                </a:solidFill>
              </a:rPr>
              <a:t>při růstu M/P se křivka LM posune doprava</a:t>
            </a:r>
          </a:p>
          <a:p>
            <a:pPr marL="1074738" indent="-447675" algn="just">
              <a:spcBef>
                <a:spcPts val="0"/>
              </a:spcBef>
              <a:spcAft>
                <a:spcPts val="600"/>
              </a:spcAft>
              <a:buClr>
                <a:srgbClr val="307871"/>
              </a:buClr>
              <a:buSzPct val="120000"/>
              <a:buFont typeface="Wingdings" panose="05000000000000000000" pitchFamily="2" charset="2"/>
              <a:buChar char="Ø"/>
              <a:tabLst>
                <a:tab pos="228600" algn="l"/>
              </a:tabLst>
            </a:pPr>
            <a:r>
              <a:rPr lang="cs-CZ" sz="2000" dirty="0">
                <a:solidFill>
                  <a:srgbClr val="000000"/>
                </a:solidFill>
              </a:rPr>
              <a:t>při poklesu M/P se křivka LM posune</a:t>
            </a:r>
          </a:p>
          <a:p>
            <a:pPr lvl="0" algn="just">
              <a:spcBef>
                <a:spcPts val="0"/>
              </a:spcBef>
              <a:spcAft>
                <a:spcPts val="600"/>
              </a:spcAft>
              <a:buClr>
                <a:schemeClr val="tx1"/>
              </a:buClr>
              <a:buSzPct val="120000"/>
            </a:pPr>
            <a:r>
              <a:rPr lang="cs-CZ" sz="2000" dirty="0">
                <a:solidFill>
                  <a:srgbClr val="000000"/>
                </a:solidFill>
              </a:rPr>
              <a:t>Sklon křivky LM závisí na citlivosti poptávky po penězích na důchod (k) a na citlivosti poptávky po penězích na úrokovou sazbu (h</a:t>
            </a:r>
            <a:r>
              <a:rPr lang="cs-CZ" sz="2000" dirty="0" smtClean="0">
                <a:solidFill>
                  <a:srgbClr val="000000"/>
                </a:solidFill>
              </a:rPr>
              <a:t>):</a:t>
            </a:r>
          </a:p>
          <a:p>
            <a:pPr marL="1074738" lvl="0" indent="-447675" algn="just">
              <a:spcBef>
                <a:spcPts val="0"/>
              </a:spcBef>
              <a:spcAft>
                <a:spcPts val="600"/>
              </a:spcAft>
              <a:buClr>
                <a:srgbClr val="307871"/>
              </a:buClr>
              <a:buSzPct val="120000"/>
              <a:buFont typeface="Wingdings" panose="05000000000000000000" pitchFamily="2" charset="2"/>
              <a:buChar char="Ø"/>
            </a:pPr>
            <a:r>
              <a:rPr lang="cs-CZ" sz="2000" dirty="0">
                <a:solidFill>
                  <a:srgbClr val="000000"/>
                </a:solidFill>
              </a:rPr>
              <a:t>Čím </a:t>
            </a:r>
            <a:r>
              <a:rPr lang="cs-CZ" sz="2000" b="1" dirty="0"/>
              <a:t>vyšší</a:t>
            </a:r>
            <a:r>
              <a:rPr lang="cs-CZ" sz="2000" dirty="0">
                <a:solidFill>
                  <a:srgbClr val="000000"/>
                </a:solidFill>
              </a:rPr>
              <a:t> je </a:t>
            </a:r>
            <a:r>
              <a:rPr lang="cs-CZ" sz="2000" b="1" dirty="0"/>
              <a:t>k</a:t>
            </a:r>
            <a:r>
              <a:rPr lang="cs-CZ" sz="2000" dirty="0">
                <a:solidFill>
                  <a:srgbClr val="000000"/>
                </a:solidFill>
              </a:rPr>
              <a:t> a čím </a:t>
            </a:r>
            <a:r>
              <a:rPr lang="cs-CZ" sz="2000" b="1" dirty="0"/>
              <a:t>nižší</a:t>
            </a:r>
            <a:r>
              <a:rPr lang="cs-CZ" sz="2000" dirty="0">
                <a:solidFill>
                  <a:srgbClr val="000000"/>
                </a:solidFill>
              </a:rPr>
              <a:t> je </a:t>
            </a:r>
            <a:r>
              <a:rPr lang="cs-CZ" sz="2000" b="1" dirty="0"/>
              <a:t>h</a:t>
            </a:r>
            <a:r>
              <a:rPr lang="cs-CZ" sz="2000" dirty="0">
                <a:solidFill>
                  <a:srgbClr val="000000"/>
                </a:solidFill>
              </a:rPr>
              <a:t>, tím </a:t>
            </a:r>
            <a:r>
              <a:rPr lang="cs-CZ" sz="2000" b="1" dirty="0"/>
              <a:t>strmější</a:t>
            </a:r>
            <a:r>
              <a:rPr lang="cs-CZ" sz="2000" dirty="0">
                <a:solidFill>
                  <a:srgbClr val="000000"/>
                </a:solidFill>
              </a:rPr>
              <a:t> bude křivka LM (rotuje kolem bodu, kde protíná horizontální osu, a to doleva</a:t>
            </a:r>
            <a:r>
              <a:rPr lang="cs-CZ" sz="2000" dirty="0" smtClean="0">
                <a:solidFill>
                  <a:srgbClr val="000000"/>
                </a:solidFill>
              </a:rPr>
              <a:t>)</a:t>
            </a:r>
          </a:p>
          <a:p>
            <a:pPr marL="1074738" lvl="0" indent="-447675" algn="just">
              <a:spcBef>
                <a:spcPts val="0"/>
              </a:spcBef>
              <a:spcAft>
                <a:spcPts val="600"/>
              </a:spcAft>
              <a:buClr>
                <a:srgbClr val="307871"/>
              </a:buClr>
              <a:buSzPct val="120000"/>
              <a:buFont typeface="Wingdings" panose="05000000000000000000" pitchFamily="2" charset="2"/>
              <a:buChar char="Ø"/>
            </a:pPr>
            <a:r>
              <a:rPr lang="cs-CZ" sz="2000" dirty="0">
                <a:solidFill>
                  <a:srgbClr val="000000"/>
                </a:solidFill>
              </a:rPr>
              <a:t>čím </a:t>
            </a:r>
            <a:r>
              <a:rPr lang="cs-CZ" sz="2000" b="1" dirty="0"/>
              <a:t>nižší </a:t>
            </a:r>
            <a:r>
              <a:rPr lang="cs-CZ" sz="2000" dirty="0">
                <a:solidFill>
                  <a:srgbClr val="000000"/>
                </a:solidFill>
              </a:rPr>
              <a:t>je </a:t>
            </a:r>
            <a:r>
              <a:rPr lang="cs-CZ" sz="2000" b="1" dirty="0"/>
              <a:t>k</a:t>
            </a:r>
            <a:r>
              <a:rPr lang="cs-CZ" sz="2000" dirty="0">
                <a:solidFill>
                  <a:srgbClr val="000000"/>
                </a:solidFill>
              </a:rPr>
              <a:t> a </a:t>
            </a:r>
            <a:r>
              <a:rPr lang="cs-CZ" sz="2000" b="1" dirty="0"/>
              <a:t>vyšší</a:t>
            </a:r>
            <a:r>
              <a:rPr lang="cs-CZ" sz="2000" dirty="0">
                <a:solidFill>
                  <a:srgbClr val="000000"/>
                </a:solidFill>
              </a:rPr>
              <a:t> je </a:t>
            </a:r>
            <a:r>
              <a:rPr lang="cs-CZ" sz="2000" b="1" dirty="0"/>
              <a:t>h</a:t>
            </a:r>
            <a:r>
              <a:rPr lang="cs-CZ" sz="2000" dirty="0">
                <a:solidFill>
                  <a:srgbClr val="000000"/>
                </a:solidFill>
              </a:rPr>
              <a:t>, tím bude křivka LM </a:t>
            </a:r>
            <a:r>
              <a:rPr lang="cs-CZ" sz="2000" b="1" dirty="0"/>
              <a:t>plošší</a:t>
            </a:r>
            <a:r>
              <a:rPr lang="cs-CZ" sz="2000" dirty="0">
                <a:solidFill>
                  <a:srgbClr val="000000"/>
                </a:solidFill>
              </a:rPr>
              <a:t> (rotuje kolem bodu, kde protíná horizontální osu, a to doprava). </a:t>
            </a:r>
            <a:endParaRPr lang="cs-CZ" sz="2000" dirty="0" smtClean="0">
              <a:solidFill>
                <a:srgbClr val="000000"/>
              </a:solidFill>
            </a:endParaRPr>
          </a:p>
          <a:p>
            <a:pPr marL="1074738" lvl="0" indent="-447675" algn="just">
              <a:spcBef>
                <a:spcPts val="0"/>
              </a:spcBef>
              <a:spcAft>
                <a:spcPts val="600"/>
              </a:spcAft>
              <a:buClr>
                <a:srgbClr val="307871"/>
              </a:buClr>
              <a:buSzPct val="120000"/>
              <a:buFont typeface="Wingdings" panose="05000000000000000000" pitchFamily="2" charset="2"/>
              <a:buChar char="Ø"/>
            </a:pPr>
            <a:r>
              <a:rPr lang="cs-CZ" sz="2000" dirty="0" smtClean="0">
                <a:solidFill>
                  <a:srgbClr val="000000"/>
                </a:solidFill>
              </a:rPr>
              <a:t>Je-li </a:t>
            </a:r>
            <a:r>
              <a:rPr lang="cs-CZ" sz="2000" b="1" dirty="0"/>
              <a:t>h = 0</a:t>
            </a:r>
            <a:r>
              <a:rPr lang="cs-CZ" sz="2000" dirty="0">
                <a:solidFill>
                  <a:srgbClr val="000000"/>
                </a:solidFill>
              </a:rPr>
              <a:t>, křivka LM je </a:t>
            </a:r>
            <a:r>
              <a:rPr lang="cs-CZ" sz="2000" b="1" dirty="0"/>
              <a:t>vertikální.</a:t>
            </a:r>
          </a:p>
          <a:p>
            <a:pPr marL="357188" indent="0">
              <a:spcBef>
                <a:spcPts val="0"/>
              </a:spcBef>
              <a:spcAft>
                <a:spcPts val="1200"/>
              </a:spcAft>
              <a:buClr>
                <a:schemeClr val="tx1"/>
              </a:buClr>
              <a:buSzPct val="120000"/>
              <a:buNone/>
            </a:pPr>
            <a:endParaRPr lang="cs-CZ" sz="22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Posun a otáčení křivky LM</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35</a:t>
            </a:fld>
            <a:endParaRPr lang="cs-CZ" dirty="0"/>
          </a:p>
        </p:txBody>
      </p:sp>
    </p:spTree>
    <p:extLst>
      <p:ext uri="{BB962C8B-B14F-4D97-AF65-F5344CB8AC3E}">
        <p14:creationId xmlns:p14="http://schemas.microsoft.com/office/powerpoint/2010/main" val="276080496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a:xfrm>
            <a:off x="107504" y="195486"/>
            <a:ext cx="7920880" cy="507703"/>
          </a:xfrm>
        </p:spPr>
        <p:txBody>
          <a:bodyPr/>
          <a:lstStyle/>
          <a:p>
            <a:r>
              <a:rPr lang="cs-CZ" altLang="sk-SK" sz="1800" b="1" dirty="0"/>
              <a:t>Vliv změny </a:t>
            </a:r>
            <a:r>
              <a:rPr lang="cs-CZ" altLang="sk-SK" sz="1800" b="1" dirty="0" smtClean="0"/>
              <a:t>citlivosti </a:t>
            </a:r>
            <a:r>
              <a:rPr lang="cs-CZ" altLang="sk-SK" sz="1800" b="1" dirty="0"/>
              <a:t>poptávky po penězích na úrokovou míru na křivku LM</a:t>
            </a:r>
          </a:p>
        </p:txBody>
      </p:sp>
      <p:graphicFrame>
        <p:nvGraphicFramePr>
          <p:cNvPr id="168963" name="Group 3"/>
          <p:cNvGraphicFramePr>
            <a:graphicFrameLocks noGrp="1"/>
          </p:cNvGraphicFramePr>
          <p:nvPr>
            <p:ph idx="4294967295"/>
            <p:extLst>
              <p:ext uri="{D42A27DB-BD31-4B8C-83A1-F6EECF244321}">
                <p14:modId xmlns:p14="http://schemas.microsoft.com/office/powerpoint/2010/main" val="969129591"/>
              </p:ext>
            </p:extLst>
          </p:nvPr>
        </p:nvGraphicFramePr>
        <p:xfrm>
          <a:off x="1153294" y="987574"/>
          <a:ext cx="5829300" cy="3378995"/>
        </p:xfrm>
        <a:graphic>
          <a:graphicData uri="http://schemas.openxmlformats.org/drawingml/2006/table">
            <a:tbl>
              <a:tblPr/>
              <a:tblGrid>
                <a:gridCol w="1231106">
                  <a:extLst>
                    <a:ext uri="{9D8B030D-6E8A-4147-A177-3AD203B41FA5}">
                      <a16:colId xmlns="" xmlns:a16="http://schemas.microsoft.com/office/drawing/2014/main" val="3916916791"/>
                    </a:ext>
                  </a:extLst>
                </a:gridCol>
                <a:gridCol w="2106216">
                  <a:extLst>
                    <a:ext uri="{9D8B030D-6E8A-4147-A177-3AD203B41FA5}">
                      <a16:colId xmlns="" xmlns:a16="http://schemas.microsoft.com/office/drawing/2014/main" val="911747063"/>
                    </a:ext>
                  </a:extLst>
                </a:gridCol>
                <a:gridCol w="2491978">
                  <a:extLst>
                    <a:ext uri="{9D8B030D-6E8A-4147-A177-3AD203B41FA5}">
                      <a16:colId xmlns="" xmlns:a16="http://schemas.microsoft.com/office/drawing/2014/main" val="1404320126"/>
                    </a:ext>
                  </a:extLst>
                </a:gridCol>
              </a:tblGrid>
              <a:tr h="679847">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1800" b="1" i="0" u="none" strike="noStrike" cap="none" normalizeH="0" baseline="0" dirty="0" smtClean="0">
                          <a:ln>
                            <a:noFill/>
                          </a:ln>
                          <a:solidFill>
                            <a:srgbClr val="000000"/>
                          </a:solidFill>
                          <a:effectLst/>
                          <a:latin typeface="+mn-lt"/>
                        </a:rPr>
                        <a:t>h</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1800" b="1" i="0" u="none" strike="noStrike" cap="none" normalizeH="0" baseline="0" dirty="0" smtClean="0">
                          <a:ln>
                            <a:noFill/>
                          </a:ln>
                          <a:solidFill>
                            <a:srgbClr val="000000"/>
                          </a:solidFill>
                          <a:effectLst/>
                          <a:latin typeface="+mn-lt"/>
                        </a:rPr>
                        <a:t>Poloha křivky LM</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el-GR" altLang="sk-SK" sz="1800" b="1" i="0" u="none" strike="noStrike" cap="none" normalizeH="0" baseline="0" smtClean="0">
                          <a:ln>
                            <a:noFill/>
                          </a:ln>
                          <a:solidFill>
                            <a:srgbClr val="000000"/>
                          </a:solidFill>
                          <a:effectLst/>
                          <a:latin typeface="+mn-lt"/>
                          <a:cs typeface="Arial" panose="020B0604020202020204" pitchFamily="34" charset="0"/>
                        </a:rPr>
                        <a:t>Δ</a:t>
                      </a:r>
                      <a:r>
                        <a:rPr kumimoji="0" lang="cs-CZ" altLang="sk-SK" sz="1800" b="1" i="0" u="none" strike="noStrike" cap="none" normalizeH="0" baseline="0" smtClean="0">
                          <a:ln>
                            <a:noFill/>
                          </a:ln>
                          <a:solidFill>
                            <a:srgbClr val="000000"/>
                          </a:solidFill>
                          <a:effectLst/>
                          <a:latin typeface="+mn-lt"/>
                          <a:cs typeface="Arial" panose="020B0604020202020204" pitchFamily="34" charset="0"/>
                        </a:rPr>
                        <a:t>L→ </a:t>
                      </a:r>
                      <a:r>
                        <a:rPr kumimoji="0" lang="el-GR" altLang="sk-SK" sz="1800" b="1" i="0" u="none" strike="noStrike" cap="none" normalizeH="0" baseline="0" smtClean="0">
                          <a:ln>
                            <a:noFill/>
                          </a:ln>
                          <a:solidFill>
                            <a:srgbClr val="000000"/>
                          </a:solidFill>
                          <a:effectLst/>
                          <a:latin typeface="+mn-lt"/>
                          <a:cs typeface="Arial" panose="020B0604020202020204" pitchFamily="34" charset="0"/>
                        </a:rPr>
                        <a:t>Δ</a:t>
                      </a:r>
                      <a:r>
                        <a:rPr kumimoji="0" lang="cs-CZ" altLang="sk-SK" sz="1800" b="1" i="0" u="none" strike="noStrike" cap="none" normalizeH="0" baseline="0" smtClean="0">
                          <a:ln>
                            <a:noFill/>
                          </a:ln>
                          <a:solidFill>
                            <a:srgbClr val="000000"/>
                          </a:solidFill>
                          <a:effectLst/>
                          <a:latin typeface="+mn-lt"/>
                          <a:cs typeface="Arial" panose="020B0604020202020204" pitchFamily="34" charset="0"/>
                        </a:rPr>
                        <a:t>i</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4023417557"/>
                  </a:ext>
                </a:extLst>
              </a:tr>
              <a:tr h="638175">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1800" b="0" i="0" u="none" strike="noStrike" cap="none" normalizeH="0" baseline="0" dirty="0" smtClean="0">
                          <a:ln>
                            <a:noFill/>
                          </a:ln>
                          <a:solidFill>
                            <a:srgbClr val="000000"/>
                          </a:solidFill>
                          <a:effectLst/>
                          <a:latin typeface="+mn-lt"/>
                        </a:rPr>
                        <a:t>h=</a:t>
                      </a:r>
                      <a:r>
                        <a:rPr kumimoji="0" lang="cs-CZ" altLang="sk-SK" sz="1800" b="0" i="0" u="none" strike="noStrike" cap="none" normalizeH="0" baseline="0" dirty="0" smtClean="0">
                          <a:ln>
                            <a:noFill/>
                          </a:ln>
                          <a:solidFill>
                            <a:srgbClr val="000000"/>
                          </a:solidFill>
                          <a:effectLst/>
                          <a:latin typeface="+mn-lt"/>
                          <a:cs typeface="Arial" panose="020B0604020202020204" pitchFamily="34" charset="0"/>
                        </a:rPr>
                        <a:t>∞</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1800" b="0" i="0" u="none" strike="noStrike" cap="none" normalizeH="0" baseline="0" dirty="0" smtClean="0">
                          <a:ln>
                            <a:noFill/>
                          </a:ln>
                          <a:solidFill>
                            <a:srgbClr val="000000"/>
                          </a:solidFill>
                          <a:effectLst/>
                          <a:latin typeface="+mn-lt"/>
                        </a:rPr>
                        <a:t>horizontála</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1800" b="0" i="0" u="none" strike="noStrike" cap="none" normalizeH="0" baseline="0" dirty="0" smtClean="0">
                          <a:ln>
                            <a:noFill/>
                          </a:ln>
                          <a:solidFill>
                            <a:srgbClr val="000000"/>
                          </a:solidFill>
                          <a:effectLst/>
                          <a:latin typeface="+mn-lt"/>
                        </a:rPr>
                        <a:t>nekonečná citlivost</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422154247"/>
                  </a:ext>
                </a:extLst>
              </a:tr>
              <a:tr h="701279">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1800" b="0" i="0" u="none" strike="noStrike" cap="none" normalizeH="0" baseline="0" dirty="0" smtClean="0">
                          <a:ln>
                            <a:noFill/>
                          </a:ln>
                          <a:solidFill>
                            <a:srgbClr val="000000"/>
                          </a:solidFill>
                          <a:effectLst/>
                          <a:latin typeface="+mn-lt"/>
                          <a:cs typeface="Arial" panose="020B0604020202020204" pitchFamily="34" charset="0"/>
                        </a:rPr>
                        <a:t>h→∞</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1800" b="0" i="0" u="none" strike="noStrike" cap="none" normalizeH="0" baseline="0" dirty="0" err="1" smtClean="0">
                          <a:ln>
                            <a:noFill/>
                          </a:ln>
                          <a:solidFill>
                            <a:srgbClr val="000000"/>
                          </a:solidFill>
                          <a:effectLst/>
                          <a:latin typeface="+mn-lt"/>
                        </a:rPr>
                        <a:t>blíži</a:t>
                      </a:r>
                      <a:r>
                        <a:rPr kumimoji="0" lang="cs-CZ" altLang="sk-SK" sz="1800" b="0" i="0" u="none" strike="noStrike" cap="none" normalizeH="0" baseline="0" dirty="0" smtClean="0">
                          <a:ln>
                            <a:noFill/>
                          </a:ln>
                          <a:solidFill>
                            <a:srgbClr val="000000"/>
                          </a:solidFill>
                          <a:effectLst/>
                          <a:latin typeface="+mn-lt"/>
                        </a:rPr>
                        <a:t> se horizontále</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1800" b="0" i="0" u="none" strike="noStrike" cap="none" normalizeH="0" baseline="0" dirty="0" smtClean="0">
                          <a:ln>
                            <a:noFill/>
                          </a:ln>
                          <a:solidFill>
                            <a:srgbClr val="000000"/>
                          </a:solidFill>
                          <a:effectLst/>
                          <a:latin typeface="+mn-lt"/>
                        </a:rPr>
                        <a:t>malá </a:t>
                      </a:r>
                      <a:r>
                        <a:rPr kumimoji="0" lang="el-GR" altLang="sk-SK" sz="1800" b="0" i="0" u="none" strike="noStrike" cap="none" normalizeH="0" baseline="0" dirty="0" smtClean="0">
                          <a:ln>
                            <a:noFill/>
                          </a:ln>
                          <a:solidFill>
                            <a:srgbClr val="000000"/>
                          </a:solidFill>
                          <a:effectLst/>
                          <a:latin typeface="+mn-lt"/>
                          <a:cs typeface="Arial" panose="020B0604020202020204" pitchFamily="34" charset="0"/>
                        </a:rPr>
                        <a:t>Δ</a:t>
                      </a:r>
                      <a:r>
                        <a:rPr kumimoji="0" lang="cs-CZ" altLang="sk-SK" sz="1800" b="0" i="0" u="none" strike="noStrike" cap="none" normalizeH="0" baseline="0" dirty="0" smtClean="0">
                          <a:ln>
                            <a:noFill/>
                          </a:ln>
                          <a:solidFill>
                            <a:srgbClr val="000000"/>
                          </a:solidFill>
                          <a:effectLst/>
                          <a:latin typeface="+mn-lt"/>
                          <a:cs typeface="Arial" panose="020B0604020202020204" pitchFamily="34" charset="0"/>
                        </a:rPr>
                        <a:t>i → velká </a:t>
                      </a:r>
                      <a:r>
                        <a:rPr kumimoji="0" lang="el-GR" altLang="sk-SK" sz="1800" b="0" i="0" u="none" strike="noStrike" cap="none" normalizeH="0" baseline="0" dirty="0" smtClean="0">
                          <a:ln>
                            <a:noFill/>
                          </a:ln>
                          <a:solidFill>
                            <a:srgbClr val="000000"/>
                          </a:solidFill>
                          <a:effectLst/>
                          <a:latin typeface="+mn-lt"/>
                          <a:cs typeface="Arial" panose="020B0604020202020204" pitchFamily="34" charset="0"/>
                        </a:rPr>
                        <a:t>Δ</a:t>
                      </a:r>
                      <a:r>
                        <a:rPr kumimoji="0" lang="cs-CZ" altLang="sk-SK" sz="1800" b="0" i="0" u="none" strike="noStrike" cap="none" normalizeH="0" baseline="0" dirty="0" smtClean="0">
                          <a:ln>
                            <a:noFill/>
                          </a:ln>
                          <a:solidFill>
                            <a:srgbClr val="000000"/>
                          </a:solidFill>
                          <a:effectLst/>
                          <a:latin typeface="+mn-lt"/>
                          <a:cs typeface="Arial" panose="020B0604020202020204" pitchFamily="34" charset="0"/>
                        </a:rPr>
                        <a:t>L</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3951236691"/>
                  </a:ext>
                </a:extLst>
              </a:tr>
              <a:tr h="679847">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1800" b="0" i="0" u="none" strike="noStrike" cap="none" normalizeH="0" baseline="0" dirty="0" smtClean="0">
                          <a:ln>
                            <a:noFill/>
                          </a:ln>
                          <a:solidFill>
                            <a:srgbClr val="000000"/>
                          </a:solidFill>
                          <a:effectLst/>
                          <a:latin typeface="+mn-lt"/>
                          <a:cs typeface="Arial" panose="020B0604020202020204" pitchFamily="34" charset="0"/>
                        </a:rPr>
                        <a:t>h→0</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1800" b="0" i="0" u="none" strike="noStrike" cap="none" normalizeH="0" baseline="0" dirty="0" err="1" smtClean="0">
                          <a:ln>
                            <a:noFill/>
                          </a:ln>
                          <a:solidFill>
                            <a:srgbClr val="000000"/>
                          </a:solidFill>
                          <a:effectLst/>
                          <a:latin typeface="+mn-lt"/>
                        </a:rPr>
                        <a:t>blíži</a:t>
                      </a:r>
                      <a:r>
                        <a:rPr kumimoji="0" lang="cs-CZ" altLang="sk-SK" sz="1800" b="0" i="0" u="none" strike="noStrike" cap="none" normalizeH="0" baseline="0" dirty="0" smtClean="0">
                          <a:ln>
                            <a:noFill/>
                          </a:ln>
                          <a:solidFill>
                            <a:srgbClr val="000000"/>
                          </a:solidFill>
                          <a:effectLst/>
                          <a:latin typeface="+mn-lt"/>
                        </a:rPr>
                        <a:t> se vertikále</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1800" b="0" i="0" u="none" strike="noStrike" cap="none" normalizeH="0" baseline="0" dirty="0" smtClean="0">
                          <a:ln>
                            <a:noFill/>
                          </a:ln>
                          <a:solidFill>
                            <a:srgbClr val="000000"/>
                          </a:solidFill>
                          <a:effectLst/>
                          <a:latin typeface="+mn-lt"/>
                        </a:rPr>
                        <a:t>velká </a:t>
                      </a:r>
                      <a:r>
                        <a:rPr kumimoji="0" lang="el-GR" altLang="sk-SK" sz="1800" b="0" i="0" u="none" strike="noStrike" cap="none" normalizeH="0" baseline="0" dirty="0" smtClean="0">
                          <a:ln>
                            <a:noFill/>
                          </a:ln>
                          <a:solidFill>
                            <a:srgbClr val="000000"/>
                          </a:solidFill>
                          <a:effectLst/>
                          <a:latin typeface="+mn-lt"/>
                          <a:cs typeface="Arial" panose="020B0604020202020204" pitchFamily="34" charset="0"/>
                        </a:rPr>
                        <a:t>Δ</a:t>
                      </a:r>
                      <a:r>
                        <a:rPr kumimoji="0" lang="cs-CZ" altLang="sk-SK" sz="1800" b="0" i="0" u="none" strike="noStrike" cap="none" normalizeH="0" baseline="0" dirty="0" smtClean="0">
                          <a:ln>
                            <a:noFill/>
                          </a:ln>
                          <a:solidFill>
                            <a:srgbClr val="000000"/>
                          </a:solidFill>
                          <a:effectLst/>
                          <a:latin typeface="+mn-lt"/>
                          <a:cs typeface="Arial" panose="020B0604020202020204" pitchFamily="34" charset="0"/>
                        </a:rPr>
                        <a:t>i → malá </a:t>
                      </a:r>
                      <a:r>
                        <a:rPr kumimoji="0" lang="el-GR" altLang="sk-SK" sz="1800" b="0" i="0" u="none" strike="noStrike" cap="none" normalizeH="0" baseline="0" dirty="0" smtClean="0">
                          <a:ln>
                            <a:noFill/>
                          </a:ln>
                          <a:solidFill>
                            <a:srgbClr val="000000"/>
                          </a:solidFill>
                          <a:effectLst/>
                          <a:latin typeface="+mn-lt"/>
                          <a:cs typeface="Arial" panose="020B0604020202020204" pitchFamily="34" charset="0"/>
                        </a:rPr>
                        <a:t>Δ</a:t>
                      </a:r>
                      <a:r>
                        <a:rPr kumimoji="0" lang="cs-CZ" altLang="sk-SK" sz="1800" b="0" i="0" u="none" strike="noStrike" cap="none" normalizeH="0" baseline="0" dirty="0" smtClean="0">
                          <a:ln>
                            <a:noFill/>
                          </a:ln>
                          <a:solidFill>
                            <a:srgbClr val="000000"/>
                          </a:solidFill>
                          <a:effectLst/>
                          <a:latin typeface="+mn-lt"/>
                          <a:cs typeface="Arial" panose="020B0604020202020204" pitchFamily="34" charset="0"/>
                        </a:rPr>
                        <a:t>L</a:t>
                      </a:r>
                      <a:endParaRPr kumimoji="0" lang="cs-CZ" altLang="sk-SK" sz="1800" b="0" i="0" u="none" strike="noStrike" cap="none" normalizeH="0" baseline="0" dirty="0" smtClean="0">
                        <a:ln>
                          <a:noFill/>
                        </a:ln>
                        <a:solidFill>
                          <a:srgbClr val="000000"/>
                        </a:solidFill>
                        <a:effectLst/>
                        <a:latin typeface="+mn-lt"/>
                      </a:endParaRP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636649384"/>
                  </a:ext>
                </a:extLst>
              </a:tr>
              <a:tr h="679847">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1800" b="0" i="0" u="none" strike="noStrike" cap="none" normalizeH="0" baseline="0" dirty="0" smtClean="0">
                          <a:ln>
                            <a:noFill/>
                          </a:ln>
                          <a:solidFill>
                            <a:srgbClr val="000000"/>
                          </a:solidFill>
                          <a:effectLst/>
                          <a:latin typeface="+mn-lt"/>
                        </a:rPr>
                        <a:t>h=</a:t>
                      </a:r>
                      <a:r>
                        <a:rPr kumimoji="0" lang="cs-CZ" altLang="sk-SK" sz="1800" b="0" i="0" u="none" strike="noStrike" cap="none" normalizeH="0" baseline="0" dirty="0" smtClean="0">
                          <a:ln>
                            <a:noFill/>
                          </a:ln>
                          <a:solidFill>
                            <a:srgbClr val="000000"/>
                          </a:solidFill>
                          <a:effectLst/>
                          <a:latin typeface="+mn-lt"/>
                          <a:cs typeface="Arial" panose="020B0604020202020204" pitchFamily="34" charset="0"/>
                        </a:rPr>
                        <a:t>0</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1800" b="0" i="0" u="none" strike="noStrike" cap="none" normalizeH="0" baseline="0" smtClean="0">
                          <a:ln>
                            <a:noFill/>
                          </a:ln>
                          <a:solidFill>
                            <a:srgbClr val="000000"/>
                          </a:solidFill>
                          <a:effectLst/>
                          <a:latin typeface="+mn-lt"/>
                        </a:rPr>
                        <a:t>vertikála</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folHlink"/>
                        </a:buClr>
                        <a:buSzPct val="55000"/>
                        <a:buFont typeface="Wingdings" panose="05000000000000000000" pitchFamily="2" charset="2"/>
                        <a:defRPr sz="21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tabLst/>
                      </a:pPr>
                      <a:r>
                        <a:rPr kumimoji="0" lang="cs-CZ" altLang="sk-SK" sz="1800" b="0" i="0" u="none" strike="noStrike" cap="none" normalizeH="0" baseline="0" dirty="0" smtClean="0">
                          <a:ln>
                            <a:noFill/>
                          </a:ln>
                          <a:solidFill>
                            <a:srgbClr val="000000"/>
                          </a:solidFill>
                          <a:effectLst/>
                          <a:latin typeface="+mn-lt"/>
                        </a:rPr>
                        <a:t>L není citlivá na </a:t>
                      </a:r>
                      <a:r>
                        <a:rPr kumimoji="0" lang="el-GR" altLang="sk-SK" sz="1800" b="0" i="0" u="none" strike="noStrike" cap="none" normalizeH="0" baseline="0" dirty="0" smtClean="0">
                          <a:ln>
                            <a:noFill/>
                          </a:ln>
                          <a:solidFill>
                            <a:srgbClr val="000000"/>
                          </a:solidFill>
                          <a:effectLst/>
                          <a:latin typeface="+mn-lt"/>
                          <a:cs typeface="Arial" panose="020B0604020202020204" pitchFamily="34" charset="0"/>
                        </a:rPr>
                        <a:t>Δ</a:t>
                      </a:r>
                      <a:r>
                        <a:rPr kumimoji="0" lang="cs-CZ" altLang="sk-SK" sz="1800" b="0" i="0" u="none" strike="noStrike" cap="none" normalizeH="0" baseline="0" dirty="0" smtClean="0">
                          <a:ln>
                            <a:noFill/>
                          </a:ln>
                          <a:solidFill>
                            <a:srgbClr val="000000"/>
                          </a:solidFill>
                          <a:effectLst/>
                          <a:latin typeface="+mn-lt"/>
                          <a:cs typeface="Arial" panose="020B0604020202020204" pitchFamily="34" charset="0"/>
                        </a:rPr>
                        <a:t>i </a:t>
                      </a:r>
                    </a:p>
                  </a:txBody>
                  <a:tcPr marL="68580" marR="68580" marT="34290" marB="3429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662387671"/>
                  </a:ext>
                </a:extLst>
              </a:tr>
            </a:tbl>
          </a:graphicData>
        </a:graphic>
      </p:graphicFrame>
    </p:spTree>
    <p:extLst>
      <p:ext uri="{BB962C8B-B14F-4D97-AF65-F5344CB8AC3E}">
        <p14:creationId xmlns:p14="http://schemas.microsoft.com/office/powerpoint/2010/main" val="1451738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168962"/>
                                        </p:tgtEl>
                                        <p:attrNameLst>
                                          <p:attrName>style.visibility</p:attrName>
                                        </p:attrNameLst>
                                      </p:cBhvr>
                                      <p:to>
                                        <p:strVal val="visible"/>
                                      </p:to>
                                    </p:set>
                                    <p:anim calcmode="lin" valueType="num">
                                      <p:cBhvr>
                                        <p:cTn id="7" dur="500" fill="hold"/>
                                        <p:tgtEl>
                                          <p:spTgt spid="168962"/>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168962"/>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168962"/>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168962"/>
                                        </p:tgtEl>
                                        <p:attrNameLst>
                                          <p:attrName>ppt_y</p:attrName>
                                        </p:attrNameLst>
                                      </p:cBhvr>
                                      <p:tavLst>
                                        <p:tav tm="0">
                                          <p:val>
                                            <p:strVal val="#ppt_y"/>
                                          </p:val>
                                        </p:tav>
                                        <p:tav tm="100000">
                                          <p:val>
                                            <p:strVal val="#ppt_y"/>
                                          </p:val>
                                        </p:tav>
                                      </p:tavLst>
                                    </p:anim>
                                  </p:childTnLst>
                                </p:cTn>
                              </p:par>
                            </p:childTnLst>
                          </p:cTn>
                        </p:par>
                        <p:par>
                          <p:cTn id="11" fill="hold" nodeType="afterGroup">
                            <p:stCondLst>
                              <p:cond delay="500"/>
                            </p:stCondLst>
                            <p:childTnLst>
                              <p:par>
                                <p:cTn id="12" presetID="3" presetClass="entr" presetSubtype="10" fill="hold" nodeType="afterEffect">
                                  <p:stCondLst>
                                    <p:cond delay="0"/>
                                  </p:stCondLst>
                                  <p:childTnLst>
                                    <p:set>
                                      <p:cBhvr>
                                        <p:cTn id="13" dur="1" fill="hold">
                                          <p:stCondLst>
                                            <p:cond delay="0"/>
                                          </p:stCondLst>
                                        </p:cTn>
                                        <p:tgtEl>
                                          <p:spTgt spid="168963"/>
                                        </p:tgtEl>
                                        <p:attrNameLst>
                                          <p:attrName>style.visibility</p:attrName>
                                        </p:attrNameLst>
                                      </p:cBhvr>
                                      <p:to>
                                        <p:strVal val="visible"/>
                                      </p:to>
                                    </p:set>
                                    <p:animEffect transition="in" filter="blinds(horizontal)">
                                      <p:cBhvr>
                                        <p:cTn id="14" dur="500"/>
                                        <p:tgtEl>
                                          <p:spTgt spid="1689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112" y="910779"/>
            <a:ext cx="8280920" cy="3960440"/>
          </a:xfrm>
          <a:prstGeom prst="rect">
            <a:avLst/>
          </a:prstGeom>
        </p:spPr>
        <p:txBody>
          <a:bodyPr>
            <a:noAutofit/>
          </a:bodyPr>
          <a:lstStyle/>
          <a:p>
            <a:pPr lvl="0" algn="just">
              <a:spcBef>
                <a:spcPts val="0"/>
              </a:spcBef>
              <a:spcAft>
                <a:spcPts val="600"/>
              </a:spcAft>
              <a:buClr>
                <a:schemeClr val="tx1"/>
              </a:buClr>
              <a:buSzPct val="120000"/>
            </a:pPr>
            <a:r>
              <a:rPr lang="cs-CZ" sz="2000" dirty="0">
                <a:solidFill>
                  <a:srgbClr val="000000"/>
                </a:solidFill>
              </a:rPr>
              <a:t>Body mimo křivku LM jsou body nerovnováhy a vzniká zde tlak na ustanovení nové </a:t>
            </a:r>
            <a:r>
              <a:rPr lang="cs-CZ" sz="2000" dirty="0" smtClean="0">
                <a:solidFill>
                  <a:srgbClr val="000000"/>
                </a:solidFill>
              </a:rPr>
              <a:t>rovnováhy</a:t>
            </a:r>
          </a:p>
          <a:p>
            <a:pPr lvl="0" algn="just">
              <a:spcBef>
                <a:spcPts val="0"/>
              </a:spcBef>
              <a:spcAft>
                <a:spcPts val="600"/>
              </a:spcAft>
              <a:buClr>
                <a:schemeClr val="tx1"/>
              </a:buClr>
              <a:buSzPct val="120000"/>
            </a:pPr>
            <a:r>
              <a:rPr lang="cs-CZ" sz="2000" dirty="0" smtClean="0">
                <a:solidFill>
                  <a:srgbClr val="000000"/>
                </a:solidFill>
              </a:rPr>
              <a:t>Body </a:t>
            </a:r>
            <a:r>
              <a:rPr lang="cs-CZ" sz="2000" dirty="0">
                <a:solidFill>
                  <a:srgbClr val="000000"/>
                </a:solidFill>
              </a:rPr>
              <a:t>nalevo od křivky LM představují přebytek nabídky peněz nad poptávkou, protože důchod je nízký pro vytvoření dostatečné poptávky po penězích. Lidé tedy budou nadbytečné peníze alokovat do ostatních finančních aktiv, vznikne tlak na růst cen těchto aktiv a tím tlak na snížení úrokové sazby. </a:t>
            </a:r>
            <a:endParaRPr lang="cs-CZ" sz="2000" dirty="0" smtClean="0">
              <a:solidFill>
                <a:srgbClr val="000000"/>
              </a:solidFill>
            </a:endParaRPr>
          </a:p>
          <a:p>
            <a:pPr lvl="0" algn="just">
              <a:spcBef>
                <a:spcPts val="0"/>
              </a:spcBef>
              <a:spcAft>
                <a:spcPts val="600"/>
              </a:spcAft>
              <a:buClr>
                <a:schemeClr val="tx1"/>
              </a:buClr>
              <a:buSzPct val="120000"/>
            </a:pPr>
            <a:r>
              <a:rPr lang="cs-CZ" sz="2000" dirty="0" smtClean="0">
                <a:solidFill>
                  <a:srgbClr val="000000"/>
                </a:solidFill>
              </a:rPr>
              <a:t>Body </a:t>
            </a:r>
            <a:r>
              <a:rPr lang="cs-CZ" sz="2000" dirty="0">
                <a:solidFill>
                  <a:srgbClr val="000000"/>
                </a:solidFill>
              </a:rPr>
              <a:t>napravo od křivky LM představují přebytek poptávky nad nabídkou peněz, a to proto, že při daném důchodu vzniká vyšší poptávka po penězích. V tomto případě budou lidé prodávat ostatní finanční aktiva, aby získali peníze, což povede k tlaku na snížení cen ostatních finančních aktiv  a zvýšení úrokových sazeb. </a:t>
            </a:r>
          </a:p>
        </p:txBody>
      </p:sp>
      <p:sp>
        <p:nvSpPr>
          <p:cNvPr id="6" name="Nadpis 5"/>
          <p:cNvSpPr>
            <a:spLocks noGrp="1"/>
          </p:cNvSpPr>
          <p:nvPr>
            <p:ph type="title"/>
          </p:nvPr>
        </p:nvSpPr>
        <p:spPr>
          <a:xfrm>
            <a:off x="179512" y="195486"/>
            <a:ext cx="7632848" cy="507703"/>
          </a:xfrm>
        </p:spPr>
        <p:txBody>
          <a:bodyPr/>
          <a:lstStyle/>
          <a:p>
            <a:r>
              <a:rPr lang="cs-CZ" altLang="sk-SK" sz="2800" b="1" dirty="0">
                <a:solidFill>
                  <a:srgbClr val="307871"/>
                </a:solidFill>
              </a:rPr>
              <a:t>Body mimo křivku </a:t>
            </a:r>
            <a:r>
              <a:rPr lang="cs-CZ" altLang="sk-SK" sz="2800" b="1" dirty="0" smtClean="0">
                <a:solidFill>
                  <a:srgbClr val="307871"/>
                </a:solidFill>
              </a:rPr>
              <a:t>LM</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265556935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251520" y="195486"/>
            <a:ext cx="6480274" cy="507703"/>
          </a:xfrm>
        </p:spPr>
        <p:txBody>
          <a:bodyPr/>
          <a:lstStyle/>
          <a:p>
            <a:r>
              <a:rPr lang="cs-CZ" altLang="sk-SK" sz="2800" b="1" dirty="0">
                <a:solidFill>
                  <a:srgbClr val="307871"/>
                </a:solidFill>
              </a:rPr>
              <a:t>Body mimo křivku LM</a:t>
            </a:r>
            <a:endParaRPr lang="cs-CZ" altLang="sk-SK" b="1" dirty="0">
              <a:solidFill>
                <a:schemeClr val="hlink"/>
              </a:solidFill>
            </a:endParaRPr>
          </a:p>
        </p:txBody>
      </p:sp>
      <p:sp>
        <p:nvSpPr>
          <p:cNvPr id="154627" name="Line 3"/>
          <p:cNvSpPr>
            <a:spLocks noChangeShapeType="1"/>
          </p:cNvSpPr>
          <p:nvPr/>
        </p:nvSpPr>
        <p:spPr bwMode="auto">
          <a:xfrm>
            <a:off x="2897981" y="1347614"/>
            <a:ext cx="0" cy="2700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54628" name="Line 4"/>
          <p:cNvSpPr>
            <a:spLocks noChangeShapeType="1"/>
          </p:cNvSpPr>
          <p:nvPr/>
        </p:nvSpPr>
        <p:spPr bwMode="auto">
          <a:xfrm>
            <a:off x="2897981" y="4047654"/>
            <a:ext cx="39957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54629" name="Line 5"/>
          <p:cNvSpPr>
            <a:spLocks noChangeShapeType="1"/>
          </p:cNvSpPr>
          <p:nvPr/>
        </p:nvSpPr>
        <p:spPr bwMode="auto">
          <a:xfrm flipV="1">
            <a:off x="3275410" y="1599105"/>
            <a:ext cx="2700336" cy="203441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54630" name="Line 6"/>
          <p:cNvSpPr>
            <a:spLocks noChangeShapeType="1"/>
          </p:cNvSpPr>
          <p:nvPr/>
        </p:nvSpPr>
        <p:spPr bwMode="auto">
          <a:xfrm>
            <a:off x="2897981" y="2211710"/>
            <a:ext cx="2214563"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54631" name="Line 7"/>
          <p:cNvSpPr>
            <a:spLocks noChangeShapeType="1"/>
          </p:cNvSpPr>
          <p:nvPr/>
        </p:nvSpPr>
        <p:spPr bwMode="auto">
          <a:xfrm>
            <a:off x="5112544" y="2211710"/>
            <a:ext cx="0" cy="1835944"/>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54632" name="Line 8"/>
          <p:cNvSpPr>
            <a:spLocks noChangeShapeType="1"/>
          </p:cNvSpPr>
          <p:nvPr/>
        </p:nvSpPr>
        <p:spPr bwMode="auto">
          <a:xfrm>
            <a:off x="4248150" y="2211710"/>
            <a:ext cx="0" cy="1835944"/>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54633" name="Line 9"/>
          <p:cNvSpPr>
            <a:spLocks noChangeShapeType="1"/>
          </p:cNvSpPr>
          <p:nvPr/>
        </p:nvSpPr>
        <p:spPr bwMode="auto">
          <a:xfrm flipH="1">
            <a:off x="2908697" y="2931790"/>
            <a:ext cx="2214563"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54634" name="Text Box 10"/>
          <p:cNvSpPr txBox="1">
            <a:spLocks noChangeArrowheads="1"/>
          </p:cNvSpPr>
          <p:nvPr/>
        </p:nvSpPr>
        <p:spPr bwMode="auto">
          <a:xfrm>
            <a:off x="6758581" y="4052210"/>
            <a:ext cx="32325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Y</a:t>
            </a:r>
          </a:p>
        </p:txBody>
      </p:sp>
      <p:sp>
        <p:nvSpPr>
          <p:cNvPr id="154635" name="Text Box 11"/>
          <p:cNvSpPr txBox="1">
            <a:spLocks noChangeArrowheads="1"/>
          </p:cNvSpPr>
          <p:nvPr/>
        </p:nvSpPr>
        <p:spPr bwMode="auto">
          <a:xfrm>
            <a:off x="2628304" y="1197573"/>
            <a:ext cx="2155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t>i</a:t>
            </a:r>
          </a:p>
        </p:txBody>
      </p:sp>
      <p:sp>
        <p:nvSpPr>
          <p:cNvPr id="154636" name="Text Box 12"/>
          <p:cNvSpPr txBox="1">
            <a:spLocks noChangeArrowheads="1"/>
          </p:cNvSpPr>
          <p:nvPr/>
        </p:nvSpPr>
        <p:spPr bwMode="auto">
          <a:xfrm>
            <a:off x="5921573" y="1585497"/>
            <a:ext cx="6477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LM</a:t>
            </a:r>
          </a:p>
        </p:txBody>
      </p:sp>
      <p:sp>
        <p:nvSpPr>
          <p:cNvPr id="154637" name="Text Box 13"/>
          <p:cNvSpPr txBox="1">
            <a:spLocks noChangeArrowheads="1"/>
          </p:cNvSpPr>
          <p:nvPr/>
        </p:nvSpPr>
        <p:spPr bwMode="auto">
          <a:xfrm>
            <a:off x="2628305" y="2061669"/>
            <a:ext cx="3238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smtClean="0"/>
              <a:t>i</a:t>
            </a:r>
            <a:r>
              <a:rPr lang="cs-CZ" altLang="sk-SK" sz="1600" b="1" baseline="-25000" dirty="0" smtClean="0"/>
              <a:t>0</a:t>
            </a:r>
            <a:endParaRPr lang="cs-CZ" altLang="sk-SK" sz="1600" b="1" dirty="0"/>
          </a:p>
        </p:txBody>
      </p:sp>
      <p:sp>
        <p:nvSpPr>
          <p:cNvPr id="154638" name="Text Box 14"/>
          <p:cNvSpPr txBox="1">
            <a:spLocks noChangeArrowheads="1"/>
          </p:cNvSpPr>
          <p:nvPr/>
        </p:nvSpPr>
        <p:spPr bwMode="auto">
          <a:xfrm>
            <a:off x="2628305" y="2773815"/>
            <a:ext cx="3238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smtClean="0"/>
              <a:t>i</a:t>
            </a:r>
            <a:r>
              <a:rPr lang="cs-CZ" altLang="sk-SK" sz="1600" b="1" baseline="-25000" dirty="0" smtClean="0"/>
              <a:t>1</a:t>
            </a:r>
            <a:endParaRPr lang="cs-CZ" altLang="sk-SK" sz="1600" b="1" dirty="0"/>
          </a:p>
        </p:txBody>
      </p:sp>
      <p:sp>
        <p:nvSpPr>
          <p:cNvPr id="154639" name="Text Box 15"/>
          <p:cNvSpPr txBox="1">
            <a:spLocks noChangeArrowheads="1"/>
          </p:cNvSpPr>
          <p:nvPr/>
        </p:nvSpPr>
        <p:spPr bwMode="auto">
          <a:xfrm>
            <a:off x="4070625" y="4013738"/>
            <a:ext cx="46853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smtClean="0"/>
              <a:t>0</a:t>
            </a:r>
            <a:endParaRPr lang="cs-CZ" altLang="sk-SK" sz="1600" b="1" dirty="0"/>
          </a:p>
        </p:txBody>
      </p:sp>
      <p:sp>
        <p:nvSpPr>
          <p:cNvPr id="154640" name="Text Box 16"/>
          <p:cNvSpPr txBox="1">
            <a:spLocks noChangeArrowheads="1"/>
          </p:cNvSpPr>
          <p:nvPr/>
        </p:nvSpPr>
        <p:spPr bwMode="auto">
          <a:xfrm>
            <a:off x="4924426" y="4047357"/>
            <a:ext cx="58747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smtClean="0"/>
              <a:t>1</a:t>
            </a:r>
            <a:endParaRPr lang="cs-CZ" altLang="sk-SK" sz="1600" b="1" dirty="0"/>
          </a:p>
        </p:txBody>
      </p:sp>
      <p:sp>
        <p:nvSpPr>
          <p:cNvPr id="154641" name="Text Box 17"/>
          <p:cNvSpPr txBox="1">
            <a:spLocks noChangeArrowheads="1"/>
          </p:cNvSpPr>
          <p:nvPr/>
        </p:nvSpPr>
        <p:spPr bwMode="auto">
          <a:xfrm>
            <a:off x="3923705" y="3129682"/>
            <a:ext cx="48518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E</a:t>
            </a:r>
            <a:r>
              <a:rPr lang="cs-CZ" altLang="sk-SK" sz="1600" b="1" baseline="-25000" dirty="0"/>
              <a:t>1</a:t>
            </a:r>
            <a:endParaRPr lang="cs-CZ" altLang="sk-SK" sz="1600" b="1" dirty="0"/>
          </a:p>
        </p:txBody>
      </p:sp>
      <p:sp>
        <p:nvSpPr>
          <p:cNvPr id="154642" name="Text Box 18"/>
          <p:cNvSpPr txBox="1">
            <a:spLocks noChangeArrowheads="1"/>
          </p:cNvSpPr>
          <p:nvPr/>
        </p:nvSpPr>
        <p:spPr bwMode="auto">
          <a:xfrm>
            <a:off x="5115917" y="2169119"/>
            <a:ext cx="48577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E</a:t>
            </a:r>
            <a:r>
              <a:rPr lang="cs-CZ" altLang="sk-SK" sz="1600" b="1" baseline="-25000" dirty="0"/>
              <a:t>2</a:t>
            </a:r>
            <a:endParaRPr lang="cs-CZ" altLang="sk-SK" sz="1600" b="1" dirty="0"/>
          </a:p>
        </p:txBody>
      </p:sp>
      <p:sp>
        <p:nvSpPr>
          <p:cNvPr id="154643" name="AutoShape 19"/>
          <p:cNvSpPr>
            <a:spLocks noChangeArrowheads="1"/>
          </p:cNvSpPr>
          <p:nvPr/>
        </p:nvSpPr>
        <p:spPr bwMode="auto">
          <a:xfrm>
            <a:off x="4113609" y="2086516"/>
            <a:ext cx="269081" cy="216694"/>
          </a:xfrm>
          <a:prstGeom prst="sun">
            <a:avLst>
              <a:gd name="adj" fmla="val 25000"/>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350"/>
          </a:p>
        </p:txBody>
      </p:sp>
      <p:sp>
        <p:nvSpPr>
          <p:cNvPr id="154644" name="AutoShape 20"/>
          <p:cNvSpPr>
            <a:spLocks noChangeArrowheads="1"/>
          </p:cNvSpPr>
          <p:nvPr/>
        </p:nvSpPr>
        <p:spPr bwMode="auto">
          <a:xfrm>
            <a:off x="4997254" y="2817966"/>
            <a:ext cx="269081" cy="216694"/>
          </a:xfrm>
          <a:prstGeom prst="sun">
            <a:avLst>
              <a:gd name="adj" fmla="val 25000"/>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350"/>
          </a:p>
        </p:txBody>
      </p:sp>
      <p:sp>
        <p:nvSpPr>
          <p:cNvPr id="154645" name="Text Box 21"/>
          <p:cNvSpPr txBox="1">
            <a:spLocks noChangeArrowheads="1"/>
          </p:cNvSpPr>
          <p:nvPr/>
        </p:nvSpPr>
        <p:spPr bwMode="auto">
          <a:xfrm>
            <a:off x="3059905" y="1393161"/>
            <a:ext cx="243006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cs-CZ" altLang="sk-SK" sz="1600" b="1" dirty="0" smtClean="0">
                <a:solidFill>
                  <a:srgbClr val="FF00FF"/>
                </a:solidFill>
              </a:rPr>
              <a:t>přebytek </a:t>
            </a:r>
            <a:r>
              <a:rPr lang="cs-CZ" altLang="sk-SK" sz="1600" b="1" dirty="0">
                <a:solidFill>
                  <a:srgbClr val="FF00FF"/>
                </a:solidFill>
              </a:rPr>
              <a:t>nabídky peněz nad </a:t>
            </a:r>
            <a:r>
              <a:rPr lang="cs-CZ" altLang="sk-SK" sz="1600" b="1" dirty="0" smtClean="0">
                <a:solidFill>
                  <a:srgbClr val="FF00FF"/>
                </a:solidFill>
              </a:rPr>
              <a:t>poptávkou (M/P &gt; L)</a:t>
            </a:r>
            <a:endParaRPr lang="cs-CZ" altLang="sk-SK" sz="1600" b="1" dirty="0">
              <a:solidFill>
                <a:srgbClr val="FF00FF"/>
              </a:solidFill>
            </a:endParaRPr>
          </a:p>
        </p:txBody>
      </p:sp>
      <p:sp>
        <p:nvSpPr>
          <p:cNvPr id="154646" name="Text Box 22"/>
          <p:cNvSpPr txBox="1">
            <a:spLocks noChangeArrowheads="1"/>
          </p:cNvSpPr>
          <p:nvPr/>
        </p:nvSpPr>
        <p:spPr bwMode="auto">
          <a:xfrm>
            <a:off x="5334097" y="2732328"/>
            <a:ext cx="243006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smtClean="0">
                <a:solidFill>
                  <a:srgbClr val="FF00FF"/>
                </a:solidFill>
              </a:rPr>
              <a:t>přebytek </a:t>
            </a:r>
            <a:r>
              <a:rPr lang="cs-CZ" altLang="sk-SK" sz="1600" b="1" dirty="0">
                <a:solidFill>
                  <a:srgbClr val="FF00FF"/>
                </a:solidFill>
              </a:rPr>
              <a:t>poptávky po penězích nad </a:t>
            </a:r>
            <a:r>
              <a:rPr lang="cs-CZ" altLang="sk-SK" sz="1600" b="1" dirty="0" smtClean="0">
                <a:solidFill>
                  <a:srgbClr val="FF00FF"/>
                </a:solidFill>
              </a:rPr>
              <a:t>nabídkou M/P &lt; L</a:t>
            </a:r>
            <a:endParaRPr lang="cs-CZ" altLang="sk-SK" sz="1600" b="1" dirty="0">
              <a:solidFill>
                <a:srgbClr val="FF00FF"/>
              </a:solidFill>
            </a:endParaRPr>
          </a:p>
        </p:txBody>
      </p:sp>
      <p:sp>
        <p:nvSpPr>
          <p:cNvPr id="23" name="Text Box 22"/>
          <p:cNvSpPr txBox="1">
            <a:spLocks noChangeArrowheads="1"/>
          </p:cNvSpPr>
          <p:nvPr/>
        </p:nvSpPr>
        <p:spPr bwMode="auto">
          <a:xfrm>
            <a:off x="249536" y="4376295"/>
            <a:ext cx="871445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000000"/>
                </a:solidFill>
              </a:rPr>
              <a:t>Jestliže je rovnováha na trhu peněz, je zajištěna i rovnováha na trhu ostatních finančních aktiv.</a:t>
            </a:r>
          </a:p>
        </p:txBody>
      </p:sp>
    </p:spTree>
    <p:extLst>
      <p:ext uri="{BB962C8B-B14F-4D97-AF65-F5344CB8AC3E}">
        <p14:creationId xmlns:p14="http://schemas.microsoft.com/office/powerpoint/2010/main" val="34898741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154626"/>
                                        </p:tgtEl>
                                        <p:attrNameLst>
                                          <p:attrName>style.visibility</p:attrName>
                                        </p:attrNameLst>
                                      </p:cBhvr>
                                      <p:to>
                                        <p:strVal val="visible"/>
                                      </p:to>
                                    </p:set>
                                    <p:animEffect transition="in" filter="fade">
                                      <p:cBhvr>
                                        <p:cTn id="7" dur="1000"/>
                                        <p:tgtEl>
                                          <p:spTgt spid="154626"/>
                                        </p:tgtEl>
                                      </p:cBhvr>
                                    </p:animEffect>
                                    <p:anim calcmode="lin" valueType="num">
                                      <p:cBhvr>
                                        <p:cTn id="8" dur="1000" fill="hold"/>
                                        <p:tgtEl>
                                          <p:spTgt spid="154626"/>
                                        </p:tgtEl>
                                        <p:attrNameLst>
                                          <p:attrName>ppt_x</p:attrName>
                                        </p:attrNameLst>
                                      </p:cBhvr>
                                      <p:tavLst>
                                        <p:tav tm="0">
                                          <p:val>
                                            <p:strVal val="#ppt_x-.1"/>
                                          </p:val>
                                        </p:tav>
                                        <p:tav tm="100000">
                                          <p:val>
                                            <p:strVal val="#ppt_x"/>
                                          </p:val>
                                        </p:tav>
                                      </p:tavLst>
                                    </p:anim>
                                    <p:anim calcmode="lin" valueType="num">
                                      <p:cBhvr>
                                        <p:cTn id="9" dur="1000" fill="hold"/>
                                        <p:tgtEl>
                                          <p:spTgt spid="154626"/>
                                        </p:tgtEl>
                                        <p:attrNameLst>
                                          <p:attrName>ppt_y</p:attrName>
                                        </p:attrNameLst>
                                      </p:cBhvr>
                                      <p:tavLst>
                                        <p:tav tm="0">
                                          <p:val>
                                            <p:strVal val="#ppt_y"/>
                                          </p:val>
                                        </p:tav>
                                        <p:tav tm="100000">
                                          <p:val>
                                            <p:strVal val="#ppt_y"/>
                                          </p:val>
                                        </p:tav>
                                      </p:tavLst>
                                    </p:anim>
                                  </p:childTnLst>
                                </p:cTn>
                              </p:par>
                            </p:childTnLst>
                          </p:cTn>
                        </p:par>
                        <p:par>
                          <p:cTn id="10" fill="hold" nodeType="afterGroup">
                            <p:stCondLst>
                              <p:cond delay="2500"/>
                            </p:stCondLst>
                            <p:childTnLst>
                              <p:par>
                                <p:cTn id="11" presetID="26" presetClass="entr" presetSubtype="0" fill="hold" nodeType="afterEffect">
                                  <p:stCondLst>
                                    <p:cond delay="0"/>
                                  </p:stCondLst>
                                  <p:childTnLst>
                                    <p:set>
                                      <p:cBhvr>
                                        <p:cTn id="12" dur="1" fill="hold">
                                          <p:stCondLst>
                                            <p:cond delay="0"/>
                                          </p:stCondLst>
                                        </p:cTn>
                                        <p:tgtEl>
                                          <p:spTgt spid="154627"/>
                                        </p:tgtEl>
                                        <p:attrNameLst>
                                          <p:attrName>style.visibility</p:attrName>
                                        </p:attrNameLst>
                                      </p:cBhvr>
                                      <p:to>
                                        <p:strVal val="visible"/>
                                      </p:to>
                                    </p:set>
                                    <p:animEffect transition="in" filter="wipe(down)">
                                      <p:cBhvr>
                                        <p:cTn id="13" dur="580">
                                          <p:stCondLst>
                                            <p:cond delay="0"/>
                                          </p:stCondLst>
                                        </p:cTn>
                                        <p:tgtEl>
                                          <p:spTgt spid="154627"/>
                                        </p:tgtEl>
                                      </p:cBhvr>
                                    </p:animEffect>
                                    <p:anim calcmode="lin" valueType="num">
                                      <p:cBhvr>
                                        <p:cTn id="14" dur="1822" tmFilter="0,0; 0.14,0.36; 0.43,0.73; 0.71,0.91; 1.0,1.0">
                                          <p:stCondLst>
                                            <p:cond delay="0"/>
                                          </p:stCondLst>
                                        </p:cTn>
                                        <p:tgtEl>
                                          <p:spTgt spid="154627"/>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154627"/>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154627"/>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154627"/>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154627"/>
                                        </p:tgtEl>
                                        <p:attrNameLst>
                                          <p:attrName>ppt_y</p:attrName>
                                        </p:attrNameLst>
                                      </p:cBhvr>
                                      <p:tavLst>
                                        <p:tav tm="0" fmla="#ppt_y-sin(pi*$)/81">
                                          <p:val>
                                            <p:fltVal val="0"/>
                                          </p:val>
                                        </p:tav>
                                        <p:tav tm="100000">
                                          <p:val>
                                            <p:fltVal val="1"/>
                                          </p:val>
                                        </p:tav>
                                      </p:tavLst>
                                    </p:anim>
                                    <p:animScale>
                                      <p:cBhvr>
                                        <p:cTn id="19" dur="26">
                                          <p:stCondLst>
                                            <p:cond delay="650"/>
                                          </p:stCondLst>
                                        </p:cTn>
                                        <p:tgtEl>
                                          <p:spTgt spid="154627"/>
                                        </p:tgtEl>
                                      </p:cBhvr>
                                      <p:to x="100000" y="60000"/>
                                    </p:animScale>
                                    <p:animScale>
                                      <p:cBhvr>
                                        <p:cTn id="20" dur="166" decel="50000">
                                          <p:stCondLst>
                                            <p:cond delay="676"/>
                                          </p:stCondLst>
                                        </p:cTn>
                                        <p:tgtEl>
                                          <p:spTgt spid="154627"/>
                                        </p:tgtEl>
                                      </p:cBhvr>
                                      <p:to x="100000" y="100000"/>
                                    </p:animScale>
                                    <p:animScale>
                                      <p:cBhvr>
                                        <p:cTn id="21" dur="26">
                                          <p:stCondLst>
                                            <p:cond delay="1312"/>
                                          </p:stCondLst>
                                        </p:cTn>
                                        <p:tgtEl>
                                          <p:spTgt spid="154627"/>
                                        </p:tgtEl>
                                      </p:cBhvr>
                                      <p:to x="100000" y="80000"/>
                                    </p:animScale>
                                    <p:animScale>
                                      <p:cBhvr>
                                        <p:cTn id="22" dur="166" decel="50000">
                                          <p:stCondLst>
                                            <p:cond delay="1338"/>
                                          </p:stCondLst>
                                        </p:cTn>
                                        <p:tgtEl>
                                          <p:spTgt spid="154627"/>
                                        </p:tgtEl>
                                      </p:cBhvr>
                                      <p:to x="100000" y="100000"/>
                                    </p:animScale>
                                    <p:animScale>
                                      <p:cBhvr>
                                        <p:cTn id="23" dur="26">
                                          <p:stCondLst>
                                            <p:cond delay="1642"/>
                                          </p:stCondLst>
                                        </p:cTn>
                                        <p:tgtEl>
                                          <p:spTgt spid="154627"/>
                                        </p:tgtEl>
                                      </p:cBhvr>
                                      <p:to x="100000" y="90000"/>
                                    </p:animScale>
                                    <p:animScale>
                                      <p:cBhvr>
                                        <p:cTn id="24" dur="166" decel="50000">
                                          <p:stCondLst>
                                            <p:cond delay="1668"/>
                                          </p:stCondLst>
                                        </p:cTn>
                                        <p:tgtEl>
                                          <p:spTgt spid="154627"/>
                                        </p:tgtEl>
                                      </p:cBhvr>
                                      <p:to x="100000" y="100000"/>
                                    </p:animScale>
                                    <p:animScale>
                                      <p:cBhvr>
                                        <p:cTn id="25" dur="26">
                                          <p:stCondLst>
                                            <p:cond delay="1808"/>
                                          </p:stCondLst>
                                        </p:cTn>
                                        <p:tgtEl>
                                          <p:spTgt spid="154627"/>
                                        </p:tgtEl>
                                      </p:cBhvr>
                                      <p:to x="100000" y="95000"/>
                                    </p:animScale>
                                    <p:animScale>
                                      <p:cBhvr>
                                        <p:cTn id="26" dur="166" decel="50000">
                                          <p:stCondLst>
                                            <p:cond delay="1834"/>
                                          </p:stCondLst>
                                        </p:cTn>
                                        <p:tgtEl>
                                          <p:spTgt spid="154627"/>
                                        </p:tgtEl>
                                      </p:cBhvr>
                                      <p:to x="100000" y="100000"/>
                                    </p:animScale>
                                  </p:childTnLst>
                                </p:cTn>
                              </p:par>
                            </p:childTnLst>
                          </p:cTn>
                        </p:par>
                        <p:par>
                          <p:cTn id="27" fill="hold" nodeType="afterGroup">
                            <p:stCondLst>
                              <p:cond delay="4500"/>
                            </p:stCondLst>
                            <p:childTnLst>
                              <p:par>
                                <p:cTn id="28" presetID="26" presetClass="entr" presetSubtype="0" fill="hold" nodeType="afterEffect">
                                  <p:stCondLst>
                                    <p:cond delay="0"/>
                                  </p:stCondLst>
                                  <p:childTnLst>
                                    <p:set>
                                      <p:cBhvr>
                                        <p:cTn id="29" dur="1" fill="hold">
                                          <p:stCondLst>
                                            <p:cond delay="0"/>
                                          </p:stCondLst>
                                        </p:cTn>
                                        <p:tgtEl>
                                          <p:spTgt spid="154628"/>
                                        </p:tgtEl>
                                        <p:attrNameLst>
                                          <p:attrName>style.visibility</p:attrName>
                                        </p:attrNameLst>
                                      </p:cBhvr>
                                      <p:to>
                                        <p:strVal val="visible"/>
                                      </p:to>
                                    </p:set>
                                    <p:animEffect transition="in" filter="wipe(down)">
                                      <p:cBhvr>
                                        <p:cTn id="30" dur="580">
                                          <p:stCondLst>
                                            <p:cond delay="0"/>
                                          </p:stCondLst>
                                        </p:cTn>
                                        <p:tgtEl>
                                          <p:spTgt spid="154628"/>
                                        </p:tgtEl>
                                      </p:cBhvr>
                                    </p:animEffect>
                                    <p:anim calcmode="lin" valueType="num">
                                      <p:cBhvr>
                                        <p:cTn id="31" dur="1822" tmFilter="0,0; 0.14,0.36; 0.43,0.73; 0.71,0.91; 1.0,1.0">
                                          <p:stCondLst>
                                            <p:cond delay="0"/>
                                          </p:stCondLst>
                                        </p:cTn>
                                        <p:tgtEl>
                                          <p:spTgt spid="154628"/>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154628"/>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154628"/>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154628"/>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154628"/>
                                        </p:tgtEl>
                                        <p:attrNameLst>
                                          <p:attrName>ppt_y</p:attrName>
                                        </p:attrNameLst>
                                      </p:cBhvr>
                                      <p:tavLst>
                                        <p:tav tm="0" fmla="#ppt_y-sin(pi*$)/81">
                                          <p:val>
                                            <p:fltVal val="0"/>
                                          </p:val>
                                        </p:tav>
                                        <p:tav tm="100000">
                                          <p:val>
                                            <p:fltVal val="1"/>
                                          </p:val>
                                        </p:tav>
                                      </p:tavLst>
                                    </p:anim>
                                    <p:animScale>
                                      <p:cBhvr>
                                        <p:cTn id="36" dur="26">
                                          <p:stCondLst>
                                            <p:cond delay="650"/>
                                          </p:stCondLst>
                                        </p:cTn>
                                        <p:tgtEl>
                                          <p:spTgt spid="154628"/>
                                        </p:tgtEl>
                                      </p:cBhvr>
                                      <p:to x="100000" y="60000"/>
                                    </p:animScale>
                                    <p:animScale>
                                      <p:cBhvr>
                                        <p:cTn id="37" dur="166" decel="50000">
                                          <p:stCondLst>
                                            <p:cond delay="676"/>
                                          </p:stCondLst>
                                        </p:cTn>
                                        <p:tgtEl>
                                          <p:spTgt spid="154628"/>
                                        </p:tgtEl>
                                      </p:cBhvr>
                                      <p:to x="100000" y="100000"/>
                                    </p:animScale>
                                    <p:animScale>
                                      <p:cBhvr>
                                        <p:cTn id="38" dur="26">
                                          <p:stCondLst>
                                            <p:cond delay="1312"/>
                                          </p:stCondLst>
                                        </p:cTn>
                                        <p:tgtEl>
                                          <p:spTgt spid="154628"/>
                                        </p:tgtEl>
                                      </p:cBhvr>
                                      <p:to x="100000" y="80000"/>
                                    </p:animScale>
                                    <p:animScale>
                                      <p:cBhvr>
                                        <p:cTn id="39" dur="166" decel="50000">
                                          <p:stCondLst>
                                            <p:cond delay="1338"/>
                                          </p:stCondLst>
                                        </p:cTn>
                                        <p:tgtEl>
                                          <p:spTgt spid="154628"/>
                                        </p:tgtEl>
                                      </p:cBhvr>
                                      <p:to x="100000" y="100000"/>
                                    </p:animScale>
                                    <p:animScale>
                                      <p:cBhvr>
                                        <p:cTn id="40" dur="26">
                                          <p:stCondLst>
                                            <p:cond delay="1642"/>
                                          </p:stCondLst>
                                        </p:cTn>
                                        <p:tgtEl>
                                          <p:spTgt spid="154628"/>
                                        </p:tgtEl>
                                      </p:cBhvr>
                                      <p:to x="100000" y="90000"/>
                                    </p:animScale>
                                    <p:animScale>
                                      <p:cBhvr>
                                        <p:cTn id="41" dur="166" decel="50000">
                                          <p:stCondLst>
                                            <p:cond delay="1668"/>
                                          </p:stCondLst>
                                        </p:cTn>
                                        <p:tgtEl>
                                          <p:spTgt spid="154628"/>
                                        </p:tgtEl>
                                      </p:cBhvr>
                                      <p:to x="100000" y="100000"/>
                                    </p:animScale>
                                    <p:animScale>
                                      <p:cBhvr>
                                        <p:cTn id="42" dur="26">
                                          <p:stCondLst>
                                            <p:cond delay="1808"/>
                                          </p:stCondLst>
                                        </p:cTn>
                                        <p:tgtEl>
                                          <p:spTgt spid="154628"/>
                                        </p:tgtEl>
                                      </p:cBhvr>
                                      <p:to x="100000" y="95000"/>
                                    </p:animScale>
                                    <p:animScale>
                                      <p:cBhvr>
                                        <p:cTn id="43" dur="166" decel="50000">
                                          <p:stCondLst>
                                            <p:cond delay="1834"/>
                                          </p:stCondLst>
                                        </p:cTn>
                                        <p:tgtEl>
                                          <p:spTgt spid="154628"/>
                                        </p:tgtEl>
                                      </p:cBhvr>
                                      <p:to x="100000" y="100000"/>
                                    </p:animScale>
                                  </p:childTnLst>
                                </p:cTn>
                              </p:par>
                            </p:childTnLst>
                          </p:cTn>
                        </p:par>
                        <p:par>
                          <p:cTn id="44" fill="hold" nodeType="afterGroup">
                            <p:stCondLst>
                              <p:cond delay="6500"/>
                            </p:stCondLst>
                            <p:childTnLst>
                              <p:par>
                                <p:cTn id="45" presetID="23" presetClass="entr" presetSubtype="16" fill="hold" grpId="0" nodeType="afterEffect">
                                  <p:stCondLst>
                                    <p:cond delay="0"/>
                                  </p:stCondLst>
                                  <p:childTnLst>
                                    <p:set>
                                      <p:cBhvr>
                                        <p:cTn id="46" dur="1" fill="hold">
                                          <p:stCondLst>
                                            <p:cond delay="0"/>
                                          </p:stCondLst>
                                        </p:cTn>
                                        <p:tgtEl>
                                          <p:spTgt spid="154635"/>
                                        </p:tgtEl>
                                        <p:attrNameLst>
                                          <p:attrName>style.visibility</p:attrName>
                                        </p:attrNameLst>
                                      </p:cBhvr>
                                      <p:to>
                                        <p:strVal val="visible"/>
                                      </p:to>
                                    </p:set>
                                    <p:anim calcmode="lin" valueType="num">
                                      <p:cBhvr>
                                        <p:cTn id="47" dur="500" fill="hold"/>
                                        <p:tgtEl>
                                          <p:spTgt spid="154635"/>
                                        </p:tgtEl>
                                        <p:attrNameLst>
                                          <p:attrName>ppt_w</p:attrName>
                                        </p:attrNameLst>
                                      </p:cBhvr>
                                      <p:tavLst>
                                        <p:tav tm="0">
                                          <p:val>
                                            <p:fltVal val="0"/>
                                          </p:val>
                                        </p:tav>
                                        <p:tav tm="100000">
                                          <p:val>
                                            <p:strVal val="#ppt_w"/>
                                          </p:val>
                                        </p:tav>
                                      </p:tavLst>
                                    </p:anim>
                                    <p:anim calcmode="lin" valueType="num">
                                      <p:cBhvr>
                                        <p:cTn id="48" dur="500" fill="hold"/>
                                        <p:tgtEl>
                                          <p:spTgt spid="154635"/>
                                        </p:tgtEl>
                                        <p:attrNameLst>
                                          <p:attrName>ppt_h</p:attrName>
                                        </p:attrNameLst>
                                      </p:cBhvr>
                                      <p:tavLst>
                                        <p:tav tm="0">
                                          <p:val>
                                            <p:fltVal val="0"/>
                                          </p:val>
                                        </p:tav>
                                        <p:tav tm="100000">
                                          <p:val>
                                            <p:strVal val="#ppt_h"/>
                                          </p:val>
                                        </p:tav>
                                      </p:tavLst>
                                    </p:anim>
                                  </p:childTnLst>
                                </p:cTn>
                              </p:par>
                            </p:childTnLst>
                          </p:cTn>
                        </p:par>
                        <p:par>
                          <p:cTn id="49" fill="hold" nodeType="afterGroup">
                            <p:stCondLst>
                              <p:cond delay="7000"/>
                            </p:stCondLst>
                            <p:childTnLst>
                              <p:par>
                                <p:cTn id="50" presetID="23" presetClass="entr" presetSubtype="16" fill="hold" grpId="0" nodeType="afterEffect">
                                  <p:stCondLst>
                                    <p:cond delay="0"/>
                                  </p:stCondLst>
                                  <p:childTnLst>
                                    <p:set>
                                      <p:cBhvr>
                                        <p:cTn id="51" dur="1" fill="hold">
                                          <p:stCondLst>
                                            <p:cond delay="0"/>
                                          </p:stCondLst>
                                        </p:cTn>
                                        <p:tgtEl>
                                          <p:spTgt spid="154634"/>
                                        </p:tgtEl>
                                        <p:attrNameLst>
                                          <p:attrName>style.visibility</p:attrName>
                                        </p:attrNameLst>
                                      </p:cBhvr>
                                      <p:to>
                                        <p:strVal val="visible"/>
                                      </p:to>
                                    </p:set>
                                    <p:anim calcmode="lin" valueType="num">
                                      <p:cBhvr>
                                        <p:cTn id="52" dur="500" fill="hold"/>
                                        <p:tgtEl>
                                          <p:spTgt spid="154634"/>
                                        </p:tgtEl>
                                        <p:attrNameLst>
                                          <p:attrName>ppt_w</p:attrName>
                                        </p:attrNameLst>
                                      </p:cBhvr>
                                      <p:tavLst>
                                        <p:tav tm="0">
                                          <p:val>
                                            <p:fltVal val="0"/>
                                          </p:val>
                                        </p:tav>
                                        <p:tav tm="100000">
                                          <p:val>
                                            <p:strVal val="#ppt_w"/>
                                          </p:val>
                                        </p:tav>
                                      </p:tavLst>
                                    </p:anim>
                                    <p:anim calcmode="lin" valueType="num">
                                      <p:cBhvr>
                                        <p:cTn id="53" dur="500" fill="hold"/>
                                        <p:tgtEl>
                                          <p:spTgt spid="154634"/>
                                        </p:tgtEl>
                                        <p:attrNameLst>
                                          <p:attrName>ppt_h</p:attrName>
                                        </p:attrNameLst>
                                      </p:cBhvr>
                                      <p:tavLst>
                                        <p:tav tm="0">
                                          <p:val>
                                            <p:fltVal val="0"/>
                                          </p:val>
                                        </p:tav>
                                        <p:tav tm="100000">
                                          <p:val>
                                            <p:strVal val="#ppt_h"/>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17" presetClass="entr" presetSubtype="10" fill="hold" nodeType="clickEffect">
                                  <p:stCondLst>
                                    <p:cond delay="0"/>
                                  </p:stCondLst>
                                  <p:childTnLst>
                                    <p:set>
                                      <p:cBhvr>
                                        <p:cTn id="57" dur="1" fill="hold">
                                          <p:stCondLst>
                                            <p:cond delay="0"/>
                                          </p:stCondLst>
                                        </p:cTn>
                                        <p:tgtEl>
                                          <p:spTgt spid="154629"/>
                                        </p:tgtEl>
                                        <p:attrNameLst>
                                          <p:attrName>style.visibility</p:attrName>
                                        </p:attrNameLst>
                                      </p:cBhvr>
                                      <p:to>
                                        <p:strVal val="visible"/>
                                      </p:to>
                                    </p:set>
                                    <p:anim calcmode="lin" valueType="num">
                                      <p:cBhvr>
                                        <p:cTn id="58" dur="500" fill="hold"/>
                                        <p:tgtEl>
                                          <p:spTgt spid="154629"/>
                                        </p:tgtEl>
                                        <p:attrNameLst>
                                          <p:attrName>ppt_w</p:attrName>
                                        </p:attrNameLst>
                                      </p:cBhvr>
                                      <p:tavLst>
                                        <p:tav tm="0">
                                          <p:val>
                                            <p:fltVal val="0"/>
                                          </p:val>
                                        </p:tav>
                                        <p:tav tm="100000">
                                          <p:val>
                                            <p:strVal val="#ppt_w"/>
                                          </p:val>
                                        </p:tav>
                                      </p:tavLst>
                                    </p:anim>
                                    <p:anim calcmode="lin" valueType="num">
                                      <p:cBhvr>
                                        <p:cTn id="59" dur="500" fill="hold"/>
                                        <p:tgtEl>
                                          <p:spTgt spid="154629"/>
                                        </p:tgtEl>
                                        <p:attrNameLst>
                                          <p:attrName>ppt_h</p:attrName>
                                        </p:attrNameLst>
                                      </p:cBhvr>
                                      <p:tavLst>
                                        <p:tav tm="0">
                                          <p:val>
                                            <p:strVal val="#ppt_h"/>
                                          </p:val>
                                        </p:tav>
                                        <p:tav tm="100000">
                                          <p:val>
                                            <p:strVal val="#ppt_h"/>
                                          </p:val>
                                        </p:tav>
                                      </p:tavLst>
                                    </p:anim>
                                  </p:childTnLst>
                                </p:cTn>
                              </p:par>
                            </p:childTnLst>
                          </p:cTn>
                        </p:par>
                        <p:par>
                          <p:cTn id="60" fill="hold" nodeType="afterGroup">
                            <p:stCondLst>
                              <p:cond delay="500"/>
                            </p:stCondLst>
                            <p:childTnLst>
                              <p:par>
                                <p:cTn id="61" presetID="23" presetClass="entr" presetSubtype="16" fill="hold" grpId="0" nodeType="afterEffect">
                                  <p:stCondLst>
                                    <p:cond delay="0"/>
                                  </p:stCondLst>
                                  <p:childTnLst>
                                    <p:set>
                                      <p:cBhvr>
                                        <p:cTn id="62" dur="1" fill="hold">
                                          <p:stCondLst>
                                            <p:cond delay="0"/>
                                          </p:stCondLst>
                                        </p:cTn>
                                        <p:tgtEl>
                                          <p:spTgt spid="154636"/>
                                        </p:tgtEl>
                                        <p:attrNameLst>
                                          <p:attrName>style.visibility</p:attrName>
                                        </p:attrNameLst>
                                      </p:cBhvr>
                                      <p:to>
                                        <p:strVal val="visible"/>
                                      </p:to>
                                    </p:set>
                                    <p:anim calcmode="lin" valueType="num">
                                      <p:cBhvr>
                                        <p:cTn id="63" dur="500" fill="hold"/>
                                        <p:tgtEl>
                                          <p:spTgt spid="154636"/>
                                        </p:tgtEl>
                                        <p:attrNameLst>
                                          <p:attrName>ppt_w</p:attrName>
                                        </p:attrNameLst>
                                      </p:cBhvr>
                                      <p:tavLst>
                                        <p:tav tm="0">
                                          <p:val>
                                            <p:fltVal val="0"/>
                                          </p:val>
                                        </p:tav>
                                        <p:tav tm="100000">
                                          <p:val>
                                            <p:strVal val="#ppt_w"/>
                                          </p:val>
                                        </p:tav>
                                      </p:tavLst>
                                    </p:anim>
                                    <p:anim calcmode="lin" valueType="num">
                                      <p:cBhvr>
                                        <p:cTn id="64" dur="500" fill="hold"/>
                                        <p:tgtEl>
                                          <p:spTgt spid="154636"/>
                                        </p:tgtEl>
                                        <p:attrNameLst>
                                          <p:attrName>ppt_h</p:attrName>
                                        </p:attrNameLst>
                                      </p:cBhvr>
                                      <p:tavLst>
                                        <p:tav tm="0">
                                          <p:val>
                                            <p:fltVal val="0"/>
                                          </p:val>
                                        </p:tav>
                                        <p:tav tm="100000">
                                          <p:val>
                                            <p:strVal val="#ppt_h"/>
                                          </p:val>
                                        </p:tav>
                                      </p:tavLst>
                                    </p:anim>
                                  </p:childTnLst>
                                </p:cTn>
                              </p:par>
                            </p:childTnLst>
                          </p:cTn>
                        </p:par>
                        <p:par>
                          <p:cTn id="65" fill="hold" nodeType="afterGroup">
                            <p:stCondLst>
                              <p:cond delay="1000"/>
                            </p:stCondLst>
                            <p:childTnLst>
                              <p:par>
                                <p:cTn id="66" presetID="3" presetClass="entr" presetSubtype="10" fill="hold" nodeType="afterEffect">
                                  <p:stCondLst>
                                    <p:cond delay="0"/>
                                  </p:stCondLst>
                                  <p:childTnLst>
                                    <p:set>
                                      <p:cBhvr>
                                        <p:cTn id="67" dur="1" fill="hold">
                                          <p:stCondLst>
                                            <p:cond delay="0"/>
                                          </p:stCondLst>
                                        </p:cTn>
                                        <p:tgtEl>
                                          <p:spTgt spid="154630"/>
                                        </p:tgtEl>
                                        <p:attrNameLst>
                                          <p:attrName>style.visibility</p:attrName>
                                        </p:attrNameLst>
                                      </p:cBhvr>
                                      <p:to>
                                        <p:strVal val="visible"/>
                                      </p:to>
                                    </p:set>
                                    <p:animEffect transition="in" filter="blinds(horizontal)">
                                      <p:cBhvr>
                                        <p:cTn id="68" dur="500"/>
                                        <p:tgtEl>
                                          <p:spTgt spid="154630"/>
                                        </p:tgtEl>
                                      </p:cBhvr>
                                    </p:animEffect>
                                  </p:childTnLst>
                                </p:cTn>
                              </p:par>
                            </p:childTnLst>
                          </p:cTn>
                        </p:par>
                        <p:par>
                          <p:cTn id="69" fill="hold" nodeType="afterGroup">
                            <p:stCondLst>
                              <p:cond delay="1500"/>
                            </p:stCondLst>
                            <p:childTnLst>
                              <p:par>
                                <p:cTn id="70" presetID="3" presetClass="entr" presetSubtype="10" fill="hold" nodeType="afterEffect">
                                  <p:stCondLst>
                                    <p:cond delay="0"/>
                                  </p:stCondLst>
                                  <p:childTnLst>
                                    <p:set>
                                      <p:cBhvr>
                                        <p:cTn id="71" dur="1" fill="hold">
                                          <p:stCondLst>
                                            <p:cond delay="0"/>
                                          </p:stCondLst>
                                        </p:cTn>
                                        <p:tgtEl>
                                          <p:spTgt spid="154633"/>
                                        </p:tgtEl>
                                        <p:attrNameLst>
                                          <p:attrName>style.visibility</p:attrName>
                                        </p:attrNameLst>
                                      </p:cBhvr>
                                      <p:to>
                                        <p:strVal val="visible"/>
                                      </p:to>
                                    </p:set>
                                    <p:animEffect transition="in" filter="blinds(horizontal)">
                                      <p:cBhvr>
                                        <p:cTn id="72" dur="500"/>
                                        <p:tgtEl>
                                          <p:spTgt spid="154633"/>
                                        </p:tgtEl>
                                      </p:cBhvr>
                                    </p:animEffect>
                                  </p:childTnLst>
                                </p:cTn>
                              </p:par>
                            </p:childTnLst>
                          </p:cTn>
                        </p:par>
                        <p:par>
                          <p:cTn id="73" fill="hold" nodeType="afterGroup">
                            <p:stCondLst>
                              <p:cond delay="2000"/>
                            </p:stCondLst>
                            <p:childTnLst>
                              <p:par>
                                <p:cTn id="74" presetID="3" presetClass="entr" presetSubtype="10" fill="hold" nodeType="afterEffect">
                                  <p:stCondLst>
                                    <p:cond delay="0"/>
                                  </p:stCondLst>
                                  <p:childTnLst>
                                    <p:set>
                                      <p:cBhvr>
                                        <p:cTn id="75" dur="1" fill="hold">
                                          <p:stCondLst>
                                            <p:cond delay="0"/>
                                          </p:stCondLst>
                                        </p:cTn>
                                        <p:tgtEl>
                                          <p:spTgt spid="154632"/>
                                        </p:tgtEl>
                                        <p:attrNameLst>
                                          <p:attrName>style.visibility</p:attrName>
                                        </p:attrNameLst>
                                      </p:cBhvr>
                                      <p:to>
                                        <p:strVal val="visible"/>
                                      </p:to>
                                    </p:set>
                                    <p:animEffect transition="in" filter="blinds(horizontal)">
                                      <p:cBhvr>
                                        <p:cTn id="76" dur="500"/>
                                        <p:tgtEl>
                                          <p:spTgt spid="154632"/>
                                        </p:tgtEl>
                                      </p:cBhvr>
                                    </p:animEffect>
                                  </p:childTnLst>
                                </p:cTn>
                              </p:par>
                            </p:childTnLst>
                          </p:cTn>
                        </p:par>
                        <p:par>
                          <p:cTn id="77" fill="hold" nodeType="afterGroup">
                            <p:stCondLst>
                              <p:cond delay="2500"/>
                            </p:stCondLst>
                            <p:childTnLst>
                              <p:par>
                                <p:cTn id="78" presetID="3" presetClass="entr" presetSubtype="10" fill="hold" nodeType="afterEffect">
                                  <p:stCondLst>
                                    <p:cond delay="0"/>
                                  </p:stCondLst>
                                  <p:childTnLst>
                                    <p:set>
                                      <p:cBhvr>
                                        <p:cTn id="79" dur="1" fill="hold">
                                          <p:stCondLst>
                                            <p:cond delay="0"/>
                                          </p:stCondLst>
                                        </p:cTn>
                                        <p:tgtEl>
                                          <p:spTgt spid="154631"/>
                                        </p:tgtEl>
                                        <p:attrNameLst>
                                          <p:attrName>style.visibility</p:attrName>
                                        </p:attrNameLst>
                                      </p:cBhvr>
                                      <p:to>
                                        <p:strVal val="visible"/>
                                      </p:to>
                                    </p:set>
                                    <p:animEffect transition="in" filter="blinds(horizontal)">
                                      <p:cBhvr>
                                        <p:cTn id="80" dur="500"/>
                                        <p:tgtEl>
                                          <p:spTgt spid="154631"/>
                                        </p:tgtEl>
                                      </p:cBhvr>
                                    </p:animEffect>
                                  </p:childTnLst>
                                </p:cTn>
                              </p:par>
                            </p:childTnLst>
                          </p:cTn>
                        </p:par>
                        <p:par>
                          <p:cTn id="81" fill="hold" nodeType="afterGroup">
                            <p:stCondLst>
                              <p:cond delay="3000"/>
                            </p:stCondLst>
                            <p:childTnLst>
                              <p:par>
                                <p:cTn id="82" presetID="23" presetClass="entr" presetSubtype="16" fill="hold" grpId="0" nodeType="afterEffect">
                                  <p:stCondLst>
                                    <p:cond delay="0"/>
                                  </p:stCondLst>
                                  <p:childTnLst>
                                    <p:set>
                                      <p:cBhvr>
                                        <p:cTn id="83" dur="1" fill="hold">
                                          <p:stCondLst>
                                            <p:cond delay="0"/>
                                          </p:stCondLst>
                                        </p:cTn>
                                        <p:tgtEl>
                                          <p:spTgt spid="154637"/>
                                        </p:tgtEl>
                                        <p:attrNameLst>
                                          <p:attrName>style.visibility</p:attrName>
                                        </p:attrNameLst>
                                      </p:cBhvr>
                                      <p:to>
                                        <p:strVal val="visible"/>
                                      </p:to>
                                    </p:set>
                                    <p:anim calcmode="lin" valueType="num">
                                      <p:cBhvr>
                                        <p:cTn id="84" dur="500" fill="hold"/>
                                        <p:tgtEl>
                                          <p:spTgt spid="154637"/>
                                        </p:tgtEl>
                                        <p:attrNameLst>
                                          <p:attrName>ppt_w</p:attrName>
                                        </p:attrNameLst>
                                      </p:cBhvr>
                                      <p:tavLst>
                                        <p:tav tm="0">
                                          <p:val>
                                            <p:fltVal val="0"/>
                                          </p:val>
                                        </p:tav>
                                        <p:tav tm="100000">
                                          <p:val>
                                            <p:strVal val="#ppt_w"/>
                                          </p:val>
                                        </p:tav>
                                      </p:tavLst>
                                    </p:anim>
                                    <p:anim calcmode="lin" valueType="num">
                                      <p:cBhvr>
                                        <p:cTn id="85" dur="500" fill="hold"/>
                                        <p:tgtEl>
                                          <p:spTgt spid="154637"/>
                                        </p:tgtEl>
                                        <p:attrNameLst>
                                          <p:attrName>ppt_h</p:attrName>
                                        </p:attrNameLst>
                                      </p:cBhvr>
                                      <p:tavLst>
                                        <p:tav tm="0">
                                          <p:val>
                                            <p:fltVal val="0"/>
                                          </p:val>
                                        </p:tav>
                                        <p:tav tm="100000">
                                          <p:val>
                                            <p:strVal val="#ppt_h"/>
                                          </p:val>
                                        </p:tav>
                                      </p:tavLst>
                                    </p:anim>
                                  </p:childTnLst>
                                </p:cTn>
                              </p:par>
                            </p:childTnLst>
                          </p:cTn>
                        </p:par>
                        <p:par>
                          <p:cTn id="86" fill="hold" nodeType="afterGroup">
                            <p:stCondLst>
                              <p:cond delay="3500"/>
                            </p:stCondLst>
                            <p:childTnLst>
                              <p:par>
                                <p:cTn id="87" presetID="23" presetClass="entr" presetSubtype="16" fill="hold" grpId="0" nodeType="afterEffect">
                                  <p:stCondLst>
                                    <p:cond delay="0"/>
                                  </p:stCondLst>
                                  <p:childTnLst>
                                    <p:set>
                                      <p:cBhvr>
                                        <p:cTn id="88" dur="1" fill="hold">
                                          <p:stCondLst>
                                            <p:cond delay="0"/>
                                          </p:stCondLst>
                                        </p:cTn>
                                        <p:tgtEl>
                                          <p:spTgt spid="154638"/>
                                        </p:tgtEl>
                                        <p:attrNameLst>
                                          <p:attrName>style.visibility</p:attrName>
                                        </p:attrNameLst>
                                      </p:cBhvr>
                                      <p:to>
                                        <p:strVal val="visible"/>
                                      </p:to>
                                    </p:set>
                                    <p:anim calcmode="lin" valueType="num">
                                      <p:cBhvr>
                                        <p:cTn id="89" dur="500" fill="hold"/>
                                        <p:tgtEl>
                                          <p:spTgt spid="154638"/>
                                        </p:tgtEl>
                                        <p:attrNameLst>
                                          <p:attrName>ppt_w</p:attrName>
                                        </p:attrNameLst>
                                      </p:cBhvr>
                                      <p:tavLst>
                                        <p:tav tm="0">
                                          <p:val>
                                            <p:fltVal val="0"/>
                                          </p:val>
                                        </p:tav>
                                        <p:tav tm="100000">
                                          <p:val>
                                            <p:strVal val="#ppt_w"/>
                                          </p:val>
                                        </p:tav>
                                      </p:tavLst>
                                    </p:anim>
                                    <p:anim calcmode="lin" valueType="num">
                                      <p:cBhvr>
                                        <p:cTn id="90" dur="500" fill="hold"/>
                                        <p:tgtEl>
                                          <p:spTgt spid="154638"/>
                                        </p:tgtEl>
                                        <p:attrNameLst>
                                          <p:attrName>ppt_h</p:attrName>
                                        </p:attrNameLst>
                                      </p:cBhvr>
                                      <p:tavLst>
                                        <p:tav tm="0">
                                          <p:val>
                                            <p:fltVal val="0"/>
                                          </p:val>
                                        </p:tav>
                                        <p:tav tm="100000">
                                          <p:val>
                                            <p:strVal val="#ppt_h"/>
                                          </p:val>
                                        </p:tav>
                                      </p:tavLst>
                                    </p:anim>
                                  </p:childTnLst>
                                </p:cTn>
                              </p:par>
                            </p:childTnLst>
                          </p:cTn>
                        </p:par>
                        <p:par>
                          <p:cTn id="91" fill="hold" nodeType="afterGroup">
                            <p:stCondLst>
                              <p:cond delay="4000"/>
                            </p:stCondLst>
                            <p:childTnLst>
                              <p:par>
                                <p:cTn id="92" presetID="23" presetClass="entr" presetSubtype="16" fill="hold" grpId="0" nodeType="afterEffect">
                                  <p:stCondLst>
                                    <p:cond delay="0"/>
                                  </p:stCondLst>
                                  <p:childTnLst>
                                    <p:set>
                                      <p:cBhvr>
                                        <p:cTn id="93" dur="1" fill="hold">
                                          <p:stCondLst>
                                            <p:cond delay="0"/>
                                          </p:stCondLst>
                                        </p:cTn>
                                        <p:tgtEl>
                                          <p:spTgt spid="154639"/>
                                        </p:tgtEl>
                                        <p:attrNameLst>
                                          <p:attrName>style.visibility</p:attrName>
                                        </p:attrNameLst>
                                      </p:cBhvr>
                                      <p:to>
                                        <p:strVal val="visible"/>
                                      </p:to>
                                    </p:set>
                                    <p:anim calcmode="lin" valueType="num">
                                      <p:cBhvr>
                                        <p:cTn id="94" dur="500" fill="hold"/>
                                        <p:tgtEl>
                                          <p:spTgt spid="154639"/>
                                        </p:tgtEl>
                                        <p:attrNameLst>
                                          <p:attrName>ppt_w</p:attrName>
                                        </p:attrNameLst>
                                      </p:cBhvr>
                                      <p:tavLst>
                                        <p:tav tm="0">
                                          <p:val>
                                            <p:fltVal val="0"/>
                                          </p:val>
                                        </p:tav>
                                        <p:tav tm="100000">
                                          <p:val>
                                            <p:strVal val="#ppt_w"/>
                                          </p:val>
                                        </p:tav>
                                      </p:tavLst>
                                    </p:anim>
                                    <p:anim calcmode="lin" valueType="num">
                                      <p:cBhvr>
                                        <p:cTn id="95" dur="500" fill="hold"/>
                                        <p:tgtEl>
                                          <p:spTgt spid="154639"/>
                                        </p:tgtEl>
                                        <p:attrNameLst>
                                          <p:attrName>ppt_h</p:attrName>
                                        </p:attrNameLst>
                                      </p:cBhvr>
                                      <p:tavLst>
                                        <p:tav tm="0">
                                          <p:val>
                                            <p:fltVal val="0"/>
                                          </p:val>
                                        </p:tav>
                                        <p:tav tm="100000">
                                          <p:val>
                                            <p:strVal val="#ppt_h"/>
                                          </p:val>
                                        </p:tav>
                                      </p:tavLst>
                                    </p:anim>
                                  </p:childTnLst>
                                </p:cTn>
                              </p:par>
                            </p:childTnLst>
                          </p:cTn>
                        </p:par>
                        <p:par>
                          <p:cTn id="96" fill="hold" nodeType="afterGroup">
                            <p:stCondLst>
                              <p:cond delay="4500"/>
                            </p:stCondLst>
                            <p:childTnLst>
                              <p:par>
                                <p:cTn id="97" presetID="23" presetClass="entr" presetSubtype="16" fill="hold" grpId="0" nodeType="afterEffect">
                                  <p:stCondLst>
                                    <p:cond delay="0"/>
                                  </p:stCondLst>
                                  <p:childTnLst>
                                    <p:set>
                                      <p:cBhvr>
                                        <p:cTn id="98" dur="1" fill="hold">
                                          <p:stCondLst>
                                            <p:cond delay="0"/>
                                          </p:stCondLst>
                                        </p:cTn>
                                        <p:tgtEl>
                                          <p:spTgt spid="154640"/>
                                        </p:tgtEl>
                                        <p:attrNameLst>
                                          <p:attrName>style.visibility</p:attrName>
                                        </p:attrNameLst>
                                      </p:cBhvr>
                                      <p:to>
                                        <p:strVal val="visible"/>
                                      </p:to>
                                    </p:set>
                                    <p:anim calcmode="lin" valueType="num">
                                      <p:cBhvr>
                                        <p:cTn id="99" dur="500" fill="hold"/>
                                        <p:tgtEl>
                                          <p:spTgt spid="154640"/>
                                        </p:tgtEl>
                                        <p:attrNameLst>
                                          <p:attrName>ppt_w</p:attrName>
                                        </p:attrNameLst>
                                      </p:cBhvr>
                                      <p:tavLst>
                                        <p:tav tm="0">
                                          <p:val>
                                            <p:fltVal val="0"/>
                                          </p:val>
                                        </p:tav>
                                        <p:tav tm="100000">
                                          <p:val>
                                            <p:strVal val="#ppt_w"/>
                                          </p:val>
                                        </p:tav>
                                      </p:tavLst>
                                    </p:anim>
                                    <p:anim calcmode="lin" valueType="num">
                                      <p:cBhvr>
                                        <p:cTn id="100" dur="500" fill="hold"/>
                                        <p:tgtEl>
                                          <p:spTgt spid="154640"/>
                                        </p:tgtEl>
                                        <p:attrNameLst>
                                          <p:attrName>ppt_h</p:attrName>
                                        </p:attrNameLst>
                                      </p:cBhvr>
                                      <p:tavLst>
                                        <p:tav tm="0">
                                          <p:val>
                                            <p:fltVal val="0"/>
                                          </p:val>
                                        </p:tav>
                                        <p:tav tm="100000">
                                          <p:val>
                                            <p:strVal val="#ppt_h"/>
                                          </p:val>
                                        </p:tav>
                                      </p:tavLst>
                                    </p:anim>
                                  </p:childTnLst>
                                </p:cTn>
                              </p:par>
                            </p:childTnLst>
                          </p:cTn>
                        </p:par>
                        <p:par>
                          <p:cTn id="101" fill="hold" nodeType="afterGroup">
                            <p:stCondLst>
                              <p:cond delay="5000"/>
                            </p:stCondLst>
                            <p:childTnLst>
                              <p:par>
                                <p:cTn id="102" presetID="23" presetClass="entr" presetSubtype="16" fill="hold" grpId="0" nodeType="afterEffect">
                                  <p:stCondLst>
                                    <p:cond delay="0"/>
                                  </p:stCondLst>
                                  <p:childTnLst>
                                    <p:set>
                                      <p:cBhvr>
                                        <p:cTn id="103" dur="1" fill="hold">
                                          <p:stCondLst>
                                            <p:cond delay="0"/>
                                          </p:stCondLst>
                                        </p:cTn>
                                        <p:tgtEl>
                                          <p:spTgt spid="154641"/>
                                        </p:tgtEl>
                                        <p:attrNameLst>
                                          <p:attrName>style.visibility</p:attrName>
                                        </p:attrNameLst>
                                      </p:cBhvr>
                                      <p:to>
                                        <p:strVal val="visible"/>
                                      </p:to>
                                    </p:set>
                                    <p:anim calcmode="lin" valueType="num">
                                      <p:cBhvr>
                                        <p:cTn id="104" dur="500" fill="hold"/>
                                        <p:tgtEl>
                                          <p:spTgt spid="154641"/>
                                        </p:tgtEl>
                                        <p:attrNameLst>
                                          <p:attrName>ppt_w</p:attrName>
                                        </p:attrNameLst>
                                      </p:cBhvr>
                                      <p:tavLst>
                                        <p:tav tm="0">
                                          <p:val>
                                            <p:fltVal val="0"/>
                                          </p:val>
                                        </p:tav>
                                        <p:tav tm="100000">
                                          <p:val>
                                            <p:strVal val="#ppt_w"/>
                                          </p:val>
                                        </p:tav>
                                      </p:tavLst>
                                    </p:anim>
                                    <p:anim calcmode="lin" valueType="num">
                                      <p:cBhvr>
                                        <p:cTn id="105" dur="500" fill="hold"/>
                                        <p:tgtEl>
                                          <p:spTgt spid="154641"/>
                                        </p:tgtEl>
                                        <p:attrNameLst>
                                          <p:attrName>ppt_h</p:attrName>
                                        </p:attrNameLst>
                                      </p:cBhvr>
                                      <p:tavLst>
                                        <p:tav tm="0">
                                          <p:val>
                                            <p:fltVal val="0"/>
                                          </p:val>
                                        </p:tav>
                                        <p:tav tm="100000">
                                          <p:val>
                                            <p:strVal val="#ppt_h"/>
                                          </p:val>
                                        </p:tav>
                                      </p:tavLst>
                                    </p:anim>
                                  </p:childTnLst>
                                </p:cTn>
                              </p:par>
                            </p:childTnLst>
                          </p:cTn>
                        </p:par>
                        <p:par>
                          <p:cTn id="106" fill="hold" nodeType="afterGroup">
                            <p:stCondLst>
                              <p:cond delay="5500"/>
                            </p:stCondLst>
                            <p:childTnLst>
                              <p:par>
                                <p:cTn id="107" presetID="23" presetClass="entr" presetSubtype="16" fill="hold" grpId="0" nodeType="afterEffect">
                                  <p:stCondLst>
                                    <p:cond delay="0"/>
                                  </p:stCondLst>
                                  <p:childTnLst>
                                    <p:set>
                                      <p:cBhvr>
                                        <p:cTn id="108" dur="1" fill="hold">
                                          <p:stCondLst>
                                            <p:cond delay="0"/>
                                          </p:stCondLst>
                                        </p:cTn>
                                        <p:tgtEl>
                                          <p:spTgt spid="154642"/>
                                        </p:tgtEl>
                                        <p:attrNameLst>
                                          <p:attrName>style.visibility</p:attrName>
                                        </p:attrNameLst>
                                      </p:cBhvr>
                                      <p:to>
                                        <p:strVal val="visible"/>
                                      </p:to>
                                    </p:set>
                                    <p:anim calcmode="lin" valueType="num">
                                      <p:cBhvr>
                                        <p:cTn id="109" dur="500" fill="hold"/>
                                        <p:tgtEl>
                                          <p:spTgt spid="154642"/>
                                        </p:tgtEl>
                                        <p:attrNameLst>
                                          <p:attrName>ppt_w</p:attrName>
                                        </p:attrNameLst>
                                      </p:cBhvr>
                                      <p:tavLst>
                                        <p:tav tm="0">
                                          <p:val>
                                            <p:fltVal val="0"/>
                                          </p:val>
                                        </p:tav>
                                        <p:tav tm="100000">
                                          <p:val>
                                            <p:strVal val="#ppt_w"/>
                                          </p:val>
                                        </p:tav>
                                      </p:tavLst>
                                    </p:anim>
                                    <p:anim calcmode="lin" valueType="num">
                                      <p:cBhvr>
                                        <p:cTn id="110" dur="500" fill="hold"/>
                                        <p:tgtEl>
                                          <p:spTgt spid="154642"/>
                                        </p:tgtEl>
                                        <p:attrNameLst>
                                          <p:attrName>ppt_h</p:attrName>
                                        </p:attrNameLst>
                                      </p:cBhvr>
                                      <p:tavLst>
                                        <p:tav tm="0">
                                          <p:val>
                                            <p:fltVal val="0"/>
                                          </p:val>
                                        </p:tav>
                                        <p:tav tm="100000">
                                          <p:val>
                                            <p:strVal val="#ppt_h"/>
                                          </p:val>
                                        </p:tav>
                                      </p:tavLst>
                                    </p:anim>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5" presetClass="entr" presetSubtype="0" fill="hold" nodeType="clickEffect">
                                  <p:stCondLst>
                                    <p:cond delay="0"/>
                                  </p:stCondLst>
                                  <p:childTnLst>
                                    <p:set>
                                      <p:cBhvr>
                                        <p:cTn id="114" dur="1" fill="hold">
                                          <p:stCondLst>
                                            <p:cond delay="0"/>
                                          </p:stCondLst>
                                        </p:cTn>
                                        <p:tgtEl>
                                          <p:spTgt spid="154643"/>
                                        </p:tgtEl>
                                        <p:attrNameLst>
                                          <p:attrName>style.visibility</p:attrName>
                                        </p:attrNameLst>
                                      </p:cBhvr>
                                      <p:to>
                                        <p:strVal val="visible"/>
                                      </p:to>
                                    </p:set>
                                    <p:anim calcmode="lin" valueType="num">
                                      <p:cBhvr>
                                        <p:cTn id="115" dur="500" decel="50000" fill="hold">
                                          <p:stCondLst>
                                            <p:cond delay="0"/>
                                          </p:stCondLst>
                                        </p:cTn>
                                        <p:tgtEl>
                                          <p:spTgt spid="154643"/>
                                        </p:tgtEl>
                                        <p:attrNameLst>
                                          <p:attrName>style.rotation</p:attrName>
                                        </p:attrNameLst>
                                      </p:cBhvr>
                                      <p:tavLst>
                                        <p:tav tm="0">
                                          <p:val>
                                            <p:fltVal val="-90"/>
                                          </p:val>
                                        </p:tav>
                                        <p:tav tm="100000">
                                          <p:val>
                                            <p:fltVal val="0"/>
                                          </p:val>
                                        </p:tav>
                                      </p:tavLst>
                                    </p:anim>
                                    <p:anim calcmode="lin" valueType="num">
                                      <p:cBhvr>
                                        <p:cTn id="116" dur="500" decel="50000" fill="hold">
                                          <p:stCondLst>
                                            <p:cond delay="0"/>
                                          </p:stCondLst>
                                        </p:cTn>
                                        <p:tgtEl>
                                          <p:spTgt spid="154643"/>
                                        </p:tgtEl>
                                        <p:attrNameLst>
                                          <p:attrName>ppt_w</p:attrName>
                                        </p:attrNameLst>
                                      </p:cBhvr>
                                      <p:tavLst>
                                        <p:tav tm="0">
                                          <p:val>
                                            <p:strVal val="#ppt_w"/>
                                          </p:val>
                                        </p:tav>
                                        <p:tav tm="100000">
                                          <p:val>
                                            <p:strVal val="#ppt_w*.05"/>
                                          </p:val>
                                        </p:tav>
                                      </p:tavLst>
                                    </p:anim>
                                    <p:anim calcmode="lin" valueType="num">
                                      <p:cBhvr>
                                        <p:cTn id="117" dur="500" accel="50000" fill="hold">
                                          <p:stCondLst>
                                            <p:cond delay="500"/>
                                          </p:stCondLst>
                                        </p:cTn>
                                        <p:tgtEl>
                                          <p:spTgt spid="154643"/>
                                        </p:tgtEl>
                                        <p:attrNameLst>
                                          <p:attrName>ppt_w</p:attrName>
                                        </p:attrNameLst>
                                      </p:cBhvr>
                                      <p:tavLst>
                                        <p:tav tm="0">
                                          <p:val>
                                            <p:strVal val="#ppt_w*.05"/>
                                          </p:val>
                                        </p:tav>
                                        <p:tav tm="100000">
                                          <p:val>
                                            <p:strVal val="#ppt_w"/>
                                          </p:val>
                                        </p:tav>
                                      </p:tavLst>
                                    </p:anim>
                                    <p:anim calcmode="lin" valueType="num">
                                      <p:cBhvr>
                                        <p:cTn id="118" dur="1000" fill="hold"/>
                                        <p:tgtEl>
                                          <p:spTgt spid="154643"/>
                                        </p:tgtEl>
                                        <p:attrNameLst>
                                          <p:attrName>ppt_h</p:attrName>
                                        </p:attrNameLst>
                                      </p:cBhvr>
                                      <p:tavLst>
                                        <p:tav tm="0">
                                          <p:val>
                                            <p:strVal val="#ppt_h"/>
                                          </p:val>
                                        </p:tav>
                                        <p:tav tm="100000">
                                          <p:val>
                                            <p:strVal val="#ppt_h"/>
                                          </p:val>
                                        </p:tav>
                                      </p:tavLst>
                                    </p:anim>
                                    <p:anim calcmode="lin" valueType="num">
                                      <p:cBhvr>
                                        <p:cTn id="119" dur="500" decel="50000" fill="hold">
                                          <p:stCondLst>
                                            <p:cond delay="0"/>
                                          </p:stCondLst>
                                        </p:cTn>
                                        <p:tgtEl>
                                          <p:spTgt spid="154643"/>
                                        </p:tgtEl>
                                        <p:attrNameLst>
                                          <p:attrName>ppt_x</p:attrName>
                                        </p:attrNameLst>
                                      </p:cBhvr>
                                      <p:tavLst>
                                        <p:tav tm="0">
                                          <p:val>
                                            <p:strVal val="#ppt_x+.4"/>
                                          </p:val>
                                        </p:tav>
                                        <p:tav tm="100000">
                                          <p:val>
                                            <p:strVal val="#ppt_x"/>
                                          </p:val>
                                        </p:tav>
                                      </p:tavLst>
                                    </p:anim>
                                    <p:anim calcmode="lin" valueType="num">
                                      <p:cBhvr>
                                        <p:cTn id="120" dur="500" decel="50000" fill="hold">
                                          <p:stCondLst>
                                            <p:cond delay="0"/>
                                          </p:stCondLst>
                                        </p:cTn>
                                        <p:tgtEl>
                                          <p:spTgt spid="154643"/>
                                        </p:tgtEl>
                                        <p:attrNameLst>
                                          <p:attrName>ppt_y</p:attrName>
                                        </p:attrNameLst>
                                      </p:cBhvr>
                                      <p:tavLst>
                                        <p:tav tm="0">
                                          <p:val>
                                            <p:strVal val="#ppt_y-.2"/>
                                          </p:val>
                                        </p:tav>
                                        <p:tav tm="100000">
                                          <p:val>
                                            <p:strVal val="#ppt_y+.1"/>
                                          </p:val>
                                        </p:tav>
                                      </p:tavLst>
                                    </p:anim>
                                    <p:anim calcmode="lin" valueType="num">
                                      <p:cBhvr>
                                        <p:cTn id="121" dur="500" accel="50000" fill="hold">
                                          <p:stCondLst>
                                            <p:cond delay="500"/>
                                          </p:stCondLst>
                                        </p:cTn>
                                        <p:tgtEl>
                                          <p:spTgt spid="154643"/>
                                        </p:tgtEl>
                                        <p:attrNameLst>
                                          <p:attrName>ppt_y</p:attrName>
                                        </p:attrNameLst>
                                      </p:cBhvr>
                                      <p:tavLst>
                                        <p:tav tm="0">
                                          <p:val>
                                            <p:strVal val="#ppt_y+.1"/>
                                          </p:val>
                                        </p:tav>
                                        <p:tav tm="100000">
                                          <p:val>
                                            <p:strVal val="#ppt_y"/>
                                          </p:val>
                                        </p:tav>
                                      </p:tavLst>
                                    </p:anim>
                                    <p:animEffect transition="in" filter="fade">
                                      <p:cBhvr>
                                        <p:cTn id="122" dur="1000" decel="50000">
                                          <p:stCondLst>
                                            <p:cond delay="0"/>
                                          </p:stCondLst>
                                        </p:cTn>
                                        <p:tgtEl>
                                          <p:spTgt spid="154643"/>
                                        </p:tgtEl>
                                      </p:cBhvr>
                                    </p:animEffect>
                                  </p:childTnLst>
                                </p:cTn>
                              </p:par>
                            </p:childTnLst>
                          </p:cTn>
                        </p:par>
                        <p:par>
                          <p:cTn id="123" fill="hold" nodeType="afterGroup">
                            <p:stCondLst>
                              <p:cond delay="1000"/>
                            </p:stCondLst>
                            <p:childTnLst>
                              <p:par>
                                <p:cTn id="124" presetID="25" presetClass="entr" presetSubtype="0" fill="hold" grpId="0" nodeType="afterEffect">
                                  <p:stCondLst>
                                    <p:cond delay="0"/>
                                  </p:stCondLst>
                                  <p:childTnLst>
                                    <p:set>
                                      <p:cBhvr>
                                        <p:cTn id="125" dur="1" fill="hold">
                                          <p:stCondLst>
                                            <p:cond delay="0"/>
                                          </p:stCondLst>
                                        </p:cTn>
                                        <p:tgtEl>
                                          <p:spTgt spid="154645"/>
                                        </p:tgtEl>
                                        <p:attrNameLst>
                                          <p:attrName>style.visibility</p:attrName>
                                        </p:attrNameLst>
                                      </p:cBhvr>
                                      <p:to>
                                        <p:strVal val="visible"/>
                                      </p:to>
                                    </p:set>
                                    <p:anim calcmode="lin" valueType="num">
                                      <p:cBhvr>
                                        <p:cTn id="126" dur="500" decel="50000" fill="hold">
                                          <p:stCondLst>
                                            <p:cond delay="0"/>
                                          </p:stCondLst>
                                        </p:cTn>
                                        <p:tgtEl>
                                          <p:spTgt spid="154645"/>
                                        </p:tgtEl>
                                        <p:attrNameLst>
                                          <p:attrName>style.rotation</p:attrName>
                                        </p:attrNameLst>
                                      </p:cBhvr>
                                      <p:tavLst>
                                        <p:tav tm="0">
                                          <p:val>
                                            <p:fltVal val="-90"/>
                                          </p:val>
                                        </p:tav>
                                        <p:tav tm="100000">
                                          <p:val>
                                            <p:fltVal val="0"/>
                                          </p:val>
                                        </p:tav>
                                      </p:tavLst>
                                    </p:anim>
                                    <p:anim calcmode="lin" valueType="num">
                                      <p:cBhvr>
                                        <p:cTn id="127" dur="500" decel="50000" fill="hold">
                                          <p:stCondLst>
                                            <p:cond delay="0"/>
                                          </p:stCondLst>
                                        </p:cTn>
                                        <p:tgtEl>
                                          <p:spTgt spid="154645"/>
                                        </p:tgtEl>
                                        <p:attrNameLst>
                                          <p:attrName>ppt_w</p:attrName>
                                        </p:attrNameLst>
                                      </p:cBhvr>
                                      <p:tavLst>
                                        <p:tav tm="0">
                                          <p:val>
                                            <p:strVal val="#ppt_w"/>
                                          </p:val>
                                        </p:tav>
                                        <p:tav tm="100000">
                                          <p:val>
                                            <p:strVal val="#ppt_w*.05"/>
                                          </p:val>
                                        </p:tav>
                                      </p:tavLst>
                                    </p:anim>
                                    <p:anim calcmode="lin" valueType="num">
                                      <p:cBhvr>
                                        <p:cTn id="128" dur="500" accel="50000" fill="hold">
                                          <p:stCondLst>
                                            <p:cond delay="500"/>
                                          </p:stCondLst>
                                        </p:cTn>
                                        <p:tgtEl>
                                          <p:spTgt spid="154645"/>
                                        </p:tgtEl>
                                        <p:attrNameLst>
                                          <p:attrName>ppt_w</p:attrName>
                                        </p:attrNameLst>
                                      </p:cBhvr>
                                      <p:tavLst>
                                        <p:tav tm="0">
                                          <p:val>
                                            <p:strVal val="#ppt_w*.05"/>
                                          </p:val>
                                        </p:tav>
                                        <p:tav tm="100000">
                                          <p:val>
                                            <p:strVal val="#ppt_w"/>
                                          </p:val>
                                        </p:tav>
                                      </p:tavLst>
                                    </p:anim>
                                    <p:anim calcmode="lin" valueType="num">
                                      <p:cBhvr>
                                        <p:cTn id="129" dur="1000" fill="hold"/>
                                        <p:tgtEl>
                                          <p:spTgt spid="154645"/>
                                        </p:tgtEl>
                                        <p:attrNameLst>
                                          <p:attrName>ppt_h</p:attrName>
                                        </p:attrNameLst>
                                      </p:cBhvr>
                                      <p:tavLst>
                                        <p:tav tm="0">
                                          <p:val>
                                            <p:strVal val="#ppt_h"/>
                                          </p:val>
                                        </p:tav>
                                        <p:tav tm="100000">
                                          <p:val>
                                            <p:strVal val="#ppt_h"/>
                                          </p:val>
                                        </p:tav>
                                      </p:tavLst>
                                    </p:anim>
                                    <p:anim calcmode="lin" valueType="num">
                                      <p:cBhvr>
                                        <p:cTn id="130" dur="500" decel="50000" fill="hold">
                                          <p:stCondLst>
                                            <p:cond delay="0"/>
                                          </p:stCondLst>
                                        </p:cTn>
                                        <p:tgtEl>
                                          <p:spTgt spid="154645"/>
                                        </p:tgtEl>
                                        <p:attrNameLst>
                                          <p:attrName>ppt_x</p:attrName>
                                        </p:attrNameLst>
                                      </p:cBhvr>
                                      <p:tavLst>
                                        <p:tav tm="0">
                                          <p:val>
                                            <p:strVal val="#ppt_x+.4"/>
                                          </p:val>
                                        </p:tav>
                                        <p:tav tm="100000">
                                          <p:val>
                                            <p:strVal val="#ppt_x"/>
                                          </p:val>
                                        </p:tav>
                                      </p:tavLst>
                                    </p:anim>
                                    <p:anim calcmode="lin" valueType="num">
                                      <p:cBhvr>
                                        <p:cTn id="131" dur="500" decel="50000" fill="hold">
                                          <p:stCondLst>
                                            <p:cond delay="0"/>
                                          </p:stCondLst>
                                        </p:cTn>
                                        <p:tgtEl>
                                          <p:spTgt spid="154645"/>
                                        </p:tgtEl>
                                        <p:attrNameLst>
                                          <p:attrName>ppt_y</p:attrName>
                                        </p:attrNameLst>
                                      </p:cBhvr>
                                      <p:tavLst>
                                        <p:tav tm="0">
                                          <p:val>
                                            <p:strVal val="#ppt_y-.2"/>
                                          </p:val>
                                        </p:tav>
                                        <p:tav tm="100000">
                                          <p:val>
                                            <p:strVal val="#ppt_y+.1"/>
                                          </p:val>
                                        </p:tav>
                                      </p:tavLst>
                                    </p:anim>
                                    <p:anim calcmode="lin" valueType="num">
                                      <p:cBhvr>
                                        <p:cTn id="132" dur="500" accel="50000" fill="hold">
                                          <p:stCondLst>
                                            <p:cond delay="500"/>
                                          </p:stCondLst>
                                        </p:cTn>
                                        <p:tgtEl>
                                          <p:spTgt spid="154645"/>
                                        </p:tgtEl>
                                        <p:attrNameLst>
                                          <p:attrName>ppt_y</p:attrName>
                                        </p:attrNameLst>
                                      </p:cBhvr>
                                      <p:tavLst>
                                        <p:tav tm="0">
                                          <p:val>
                                            <p:strVal val="#ppt_y+.1"/>
                                          </p:val>
                                        </p:tav>
                                        <p:tav tm="100000">
                                          <p:val>
                                            <p:strVal val="#ppt_y"/>
                                          </p:val>
                                        </p:tav>
                                      </p:tavLst>
                                    </p:anim>
                                    <p:animEffect transition="in" filter="fade">
                                      <p:cBhvr>
                                        <p:cTn id="133" dur="1000" decel="50000">
                                          <p:stCondLst>
                                            <p:cond delay="0"/>
                                          </p:stCondLst>
                                        </p:cTn>
                                        <p:tgtEl>
                                          <p:spTgt spid="154645"/>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25" presetClass="entr" presetSubtype="0" fill="hold" nodeType="clickEffect">
                                  <p:stCondLst>
                                    <p:cond delay="0"/>
                                  </p:stCondLst>
                                  <p:childTnLst>
                                    <p:set>
                                      <p:cBhvr>
                                        <p:cTn id="137" dur="1" fill="hold">
                                          <p:stCondLst>
                                            <p:cond delay="0"/>
                                          </p:stCondLst>
                                        </p:cTn>
                                        <p:tgtEl>
                                          <p:spTgt spid="154644"/>
                                        </p:tgtEl>
                                        <p:attrNameLst>
                                          <p:attrName>style.visibility</p:attrName>
                                        </p:attrNameLst>
                                      </p:cBhvr>
                                      <p:to>
                                        <p:strVal val="visible"/>
                                      </p:to>
                                    </p:set>
                                    <p:anim calcmode="lin" valueType="num">
                                      <p:cBhvr>
                                        <p:cTn id="138" dur="500" decel="50000" fill="hold">
                                          <p:stCondLst>
                                            <p:cond delay="0"/>
                                          </p:stCondLst>
                                        </p:cTn>
                                        <p:tgtEl>
                                          <p:spTgt spid="154644"/>
                                        </p:tgtEl>
                                        <p:attrNameLst>
                                          <p:attrName>style.rotation</p:attrName>
                                        </p:attrNameLst>
                                      </p:cBhvr>
                                      <p:tavLst>
                                        <p:tav tm="0">
                                          <p:val>
                                            <p:fltVal val="-90"/>
                                          </p:val>
                                        </p:tav>
                                        <p:tav tm="100000">
                                          <p:val>
                                            <p:fltVal val="0"/>
                                          </p:val>
                                        </p:tav>
                                      </p:tavLst>
                                    </p:anim>
                                    <p:anim calcmode="lin" valueType="num">
                                      <p:cBhvr>
                                        <p:cTn id="139" dur="500" decel="50000" fill="hold">
                                          <p:stCondLst>
                                            <p:cond delay="0"/>
                                          </p:stCondLst>
                                        </p:cTn>
                                        <p:tgtEl>
                                          <p:spTgt spid="154644"/>
                                        </p:tgtEl>
                                        <p:attrNameLst>
                                          <p:attrName>ppt_w</p:attrName>
                                        </p:attrNameLst>
                                      </p:cBhvr>
                                      <p:tavLst>
                                        <p:tav tm="0">
                                          <p:val>
                                            <p:strVal val="#ppt_w"/>
                                          </p:val>
                                        </p:tav>
                                        <p:tav tm="100000">
                                          <p:val>
                                            <p:strVal val="#ppt_w*.05"/>
                                          </p:val>
                                        </p:tav>
                                      </p:tavLst>
                                    </p:anim>
                                    <p:anim calcmode="lin" valueType="num">
                                      <p:cBhvr>
                                        <p:cTn id="140" dur="500" accel="50000" fill="hold">
                                          <p:stCondLst>
                                            <p:cond delay="500"/>
                                          </p:stCondLst>
                                        </p:cTn>
                                        <p:tgtEl>
                                          <p:spTgt spid="154644"/>
                                        </p:tgtEl>
                                        <p:attrNameLst>
                                          <p:attrName>ppt_w</p:attrName>
                                        </p:attrNameLst>
                                      </p:cBhvr>
                                      <p:tavLst>
                                        <p:tav tm="0">
                                          <p:val>
                                            <p:strVal val="#ppt_w*.05"/>
                                          </p:val>
                                        </p:tav>
                                        <p:tav tm="100000">
                                          <p:val>
                                            <p:strVal val="#ppt_w"/>
                                          </p:val>
                                        </p:tav>
                                      </p:tavLst>
                                    </p:anim>
                                    <p:anim calcmode="lin" valueType="num">
                                      <p:cBhvr>
                                        <p:cTn id="141" dur="1000" fill="hold"/>
                                        <p:tgtEl>
                                          <p:spTgt spid="154644"/>
                                        </p:tgtEl>
                                        <p:attrNameLst>
                                          <p:attrName>ppt_h</p:attrName>
                                        </p:attrNameLst>
                                      </p:cBhvr>
                                      <p:tavLst>
                                        <p:tav tm="0">
                                          <p:val>
                                            <p:strVal val="#ppt_h"/>
                                          </p:val>
                                        </p:tav>
                                        <p:tav tm="100000">
                                          <p:val>
                                            <p:strVal val="#ppt_h"/>
                                          </p:val>
                                        </p:tav>
                                      </p:tavLst>
                                    </p:anim>
                                    <p:anim calcmode="lin" valueType="num">
                                      <p:cBhvr>
                                        <p:cTn id="142" dur="500" decel="50000" fill="hold">
                                          <p:stCondLst>
                                            <p:cond delay="0"/>
                                          </p:stCondLst>
                                        </p:cTn>
                                        <p:tgtEl>
                                          <p:spTgt spid="154644"/>
                                        </p:tgtEl>
                                        <p:attrNameLst>
                                          <p:attrName>ppt_x</p:attrName>
                                        </p:attrNameLst>
                                      </p:cBhvr>
                                      <p:tavLst>
                                        <p:tav tm="0">
                                          <p:val>
                                            <p:strVal val="#ppt_x+.4"/>
                                          </p:val>
                                        </p:tav>
                                        <p:tav tm="100000">
                                          <p:val>
                                            <p:strVal val="#ppt_x"/>
                                          </p:val>
                                        </p:tav>
                                      </p:tavLst>
                                    </p:anim>
                                    <p:anim calcmode="lin" valueType="num">
                                      <p:cBhvr>
                                        <p:cTn id="143" dur="500" decel="50000" fill="hold">
                                          <p:stCondLst>
                                            <p:cond delay="0"/>
                                          </p:stCondLst>
                                        </p:cTn>
                                        <p:tgtEl>
                                          <p:spTgt spid="154644"/>
                                        </p:tgtEl>
                                        <p:attrNameLst>
                                          <p:attrName>ppt_y</p:attrName>
                                        </p:attrNameLst>
                                      </p:cBhvr>
                                      <p:tavLst>
                                        <p:tav tm="0">
                                          <p:val>
                                            <p:strVal val="#ppt_y-.2"/>
                                          </p:val>
                                        </p:tav>
                                        <p:tav tm="100000">
                                          <p:val>
                                            <p:strVal val="#ppt_y+.1"/>
                                          </p:val>
                                        </p:tav>
                                      </p:tavLst>
                                    </p:anim>
                                    <p:anim calcmode="lin" valueType="num">
                                      <p:cBhvr>
                                        <p:cTn id="144" dur="500" accel="50000" fill="hold">
                                          <p:stCondLst>
                                            <p:cond delay="500"/>
                                          </p:stCondLst>
                                        </p:cTn>
                                        <p:tgtEl>
                                          <p:spTgt spid="154644"/>
                                        </p:tgtEl>
                                        <p:attrNameLst>
                                          <p:attrName>ppt_y</p:attrName>
                                        </p:attrNameLst>
                                      </p:cBhvr>
                                      <p:tavLst>
                                        <p:tav tm="0">
                                          <p:val>
                                            <p:strVal val="#ppt_y+.1"/>
                                          </p:val>
                                        </p:tav>
                                        <p:tav tm="100000">
                                          <p:val>
                                            <p:strVal val="#ppt_y"/>
                                          </p:val>
                                        </p:tav>
                                      </p:tavLst>
                                    </p:anim>
                                    <p:animEffect transition="in" filter="fade">
                                      <p:cBhvr>
                                        <p:cTn id="145" dur="1000" decel="50000">
                                          <p:stCondLst>
                                            <p:cond delay="0"/>
                                          </p:stCondLst>
                                        </p:cTn>
                                        <p:tgtEl>
                                          <p:spTgt spid="154644"/>
                                        </p:tgtEl>
                                      </p:cBhvr>
                                    </p:animEffect>
                                  </p:childTnLst>
                                </p:cTn>
                              </p:par>
                            </p:childTnLst>
                          </p:cTn>
                        </p:par>
                        <p:par>
                          <p:cTn id="146" fill="hold" nodeType="afterGroup">
                            <p:stCondLst>
                              <p:cond delay="1000"/>
                            </p:stCondLst>
                            <p:childTnLst>
                              <p:par>
                                <p:cTn id="147" presetID="25" presetClass="entr" presetSubtype="0" fill="hold" grpId="0" nodeType="afterEffect">
                                  <p:stCondLst>
                                    <p:cond delay="0"/>
                                  </p:stCondLst>
                                  <p:childTnLst>
                                    <p:set>
                                      <p:cBhvr>
                                        <p:cTn id="148" dur="1" fill="hold">
                                          <p:stCondLst>
                                            <p:cond delay="0"/>
                                          </p:stCondLst>
                                        </p:cTn>
                                        <p:tgtEl>
                                          <p:spTgt spid="154646"/>
                                        </p:tgtEl>
                                        <p:attrNameLst>
                                          <p:attrName>style.visibility</p:attrName>
                                        </p:attrNameLst>
                                      </p:cBhvr>
                                      <p:to>
                                        <p:strVal val="visible"/>
                                      </p:to>
                                    </p:set>
                                    <p:anim calcmode="lin" valueType="num">
                                      <p:cBhvr>
                                        <p:cTn id="149" dur="500" decel="50000" fill="hold">
                                          <p:stCondLst>
                                            <p:cond delay="0"/>
                                          </p:stCondLst>
                                        </p:cTn>
                                        <p:tgtEl>
                                          <p:spTgt spid="154646"/>
                                        </p:tgtEl>
                                        <p:attrNameLst>
                                          <p:attrName>style.rotation</p:attrName>
                                        </p:attrNameLst>
                                      </p:cBhvr>
                                      <p:tavLst>
                                        <p:tav tm="0">
                                          <p:val>
                                            <p:fltVal val="-90"/>
                                          </p:val>
                                        </p:tav>
                                        <p:tav tm="100000">
                                          <p:val>
                                            <p:fltVal val="0"/>
                                          </p:val>
                                        </p:tav>
                                      </p:tavLst>
                                    </p:anim>
                                    <p:anim calcmode="lin" valueType="num">
                                      <p:cBhvr>
                                        <p:cTn id="150" dur="500" decel="50000" fill="hold">
                                          <p:stCondLst>
                                            <p:cond delay="0"/>
                                          </p:stCondLst>
                                        </p:cTn>
                                        <p:tgtEl>
                                          <p:spTgt spid="154646"/>
                                        </p:tgtEl>
                                        <p:attrNameLst>
                                          <p:attrName>ppt_w</p:attrName>
                                        </p:attrNameLst>
                                      </p:cBhvr>
                                      <p:tavLst>
                                        <p:tav tm="0">
                                          <p:val>
                                            <p:strVal val="#ppt_w"/>
                                          </p:val>
                                        </p:tav>
                                        <p:tav tm="100000">
                                          <p:val>
                                            <p:strVal val="#ppt_w*.05"/>
                                          </p:val>
                                        </p:tav>
                                      </p:tavLst>
                                    </p:anim>
                                    <p:anim calcmode="lin" valueType="num">
                                      <p:cBhvr>
                                        <p:cTn id="151" dur="500" accel="50000" fill="hold">
                                          <p:stCondLst>
                                            <p:cond delay="500"/>
                                          </p:stCondLst>
                                        </p:cTn>
                                        <p:tgtEl>
                                          <p:spTgt spid="154646"/>
                                        </p:tgtEl>
                                        <p:attrNameLst>
                                          <p:attrName>ppt_w</p:attrName>
                                        </p:attrNameLst>
                                      </p:cBhvr>
                                      <p:tavLst>
                                        <p:tav tm="0">
                                          <p:val>
                                            <p:strVal val="#ppt_w*.05"/>
                                          </p:val>
                                        </p:tav>
                                        <p:tav tm="100000">
                                          <p:val>
                                            <p:strVal val="#ppt_w"/>
                                          </p:val>
                                        </p:tav>
                                      </p:tavLst>
                                    </p:anim>
                                    <p:anim calcmode="lin" valueType="num">
                                      <p:cBhvr>
                                        <p:cTn id="152" dur="1000" fill="hold"/>
                                        <p:tgtEl>
                                          <p:spTgt spid="154646"/>
                                        </p:tgtEl>
                                        <p:attrNameLst>
                                          <p:attrName>ppt_h</p:attrName>
                                        </p:attrNameLst>
                                      </p:cBhvr>
                                      <p:tavLst>
                                        <p:tav tm="0">
                                          <p:val>
                                            <p:strVal val="#ppt_h"/>
                                          </p:val>
                                        </p:tav>
                                        <p:tav tm="100000">
                                          <p:val>
                                            <p:strVal val="#ppt_h"/>
                                          </p:val>
                                        </p:tav>
                                      </p:tavLst>
                                    </p:anim>
                                    <p:anim calcmode="lin" valueType="num">
                                      <p:cBhvr>
                                        <p:cTn id="153" dur="500" decel="50000" fill="hold">
                                          <p:stCondLst>
                                            <p:cond delay="0"/>
                                          </p:stCondLst>
                                        </p:cTn>
                                        <p:tgtEl>
                                          <p:spTgt spid="154646"/>
                                        </p:tgtEl>
                                        <p:attrNameLst>
                                          <p:attrName>ppt_x</p:attrName>
                                        </p:attrNameLst>
                                      </p:cBhvr>
                                      <p:tavLst>
                                        <p:tav tm="0">
                                          <p:val>
                                            <p:strVal val="#ppt_x+.4"/>
                                          </p:val>
                                        </p:tav>
                                        <p:tav tm="100000">
                                          <p:val>
                                            <p:strVal val="#ppt_x"/>
                                          </p:val>
                                        </p:tav>
                                      </p:tavLst>
                                    </p:anim>
                                    <p:anim calcmode="lin" valueType="num">
                                      <p:cBhvr>
                                        <p:cTn id="154" dur="500" decel="50000" fill="hold">
                                          <p:stCondLst>
                                            <p:cond delay="0"/>
                                          </p:stCondLst>
                                        </p:cTn>
                                        <p:tgtEl>
                                          <p:spTgt spid="154646"/>
                                        </p:tgtEl>
                                        <p:attrNameLst>
                                          <p:attrName>ppt_y</p:attrName>
                                        </p:attrNameLst>
                                      </p:cBhvr>
                                      <p:tavLst>
                                        <p:tav tm="0">
                                          <p:val>
                                            <p:strVal val="#ppt_y-.2"/>
                                          </p:val>
                                        </p:tav>
                                        <p:tav tm="100000">
                                          <p:val>
                                            <p:strVal val="#ppt_y+.1"/>
                                          </p:val>
                                        </p:tav>
                                      </p:tavLst>
                                    </p:anim>
                                    <p:anim calcmode="lin" valueType="num">
                                      <p:cBhvr>
                                        <p:cTn id="155" dur="500" accel="50000" fill="hold">
                                          <p:stCondLst>
                                            <p:cond delay="500"/>
                                          </p:stCondLst>
                                        </p:cTn>
                                        <p:tgtEl>
                                          <p:spTgt spid="154646"/>
                                        </p:tgtEl>
                                        <p:attrNameLst>
                                          <p:attrName>ppt_y</p:attrName>
                                        </p:attrNameLst>
                                      </p:cBhvr>
                                      <p:tavLst>
                                        <p:tav tm="0">
                                          <p:val>
                                            <p:strVal val="#ppt_y+.1"/>
                                          </p:val>
                                        </p:tav>
                                        <p:tav tm="100000">
                                          <p:val>
                                            <p:strVal val="#ppt_y"/>
                                          </p:val>
                                        </p:tav>
                                      </p:tavLst>
                                    </p:anim>
                                    <p:animEffect transition="in" filter="fade">
                                      <p:cBhvr>
                                        <p:cTn id="156" dur="1000" decel="50000">
                                          <p:stCondLst>
                                            <p:cond delay="0"/>
                                          </p:stCondLst>
                                        </p:cTn>
                                        <p:tgtEl>
                                          <p:spTgt spid="154646"/>
                                        </p:tgtEl>
                                      </p:cBhvr>
                                    </p:animEffect>
                                  </p:childTnLst>
                                </p:cTn>
                              </p:par>
                            </p:childTnLst>
                          </p:cTn>
                        </p:par>
                        <p:par>
                          <p:cTn id="157" fill="hold">
                            <p:stCondLst>
                              <p:cond delay="2000"/>
                            </p:stCondLst>
                            <p:childTnLst>
                              <p:par>
                                <p:cTn id="158" presetID="25" presetClass="entr" presetSubtype="0" fill="hold" grpId="0" nodeType="afterEffect">
                                  <p:stCondLst>
                                    <p:cond delay="0"/>
                                  </p:stCondLst>
                                  <p:childTnLst>
                                    <p:set>
                                      <p:cBhvr>
                                        <p:cTn id="159" dur="1" fill="hold">
                                          <p:stCondLst>
                                            <p:cond delay="0"/>
                                          </p:stCondLst>
                                        </p:cTn>
                                        <p:tgtEl>
                                          <p:spTgt spid="23"/>
                                        </p:tgtEl>
                                        <p:attrNameLst>
                                          <p:attrName>style.visibility</p:attrName>
                                        </p:attrNameLst>
                                      </p:cBhvr>
                                      <p:to>
                                        <p:strVal val="visible"/>
                                      </p:to>
                                    </p:set>
                                    <p:anim calcmode="lin" valueType="num">
                                      <p:cBhvr>
                                        <p:cTn id="160" dur="500" decel="50000" fill="hold">
                                          <p:stCondLst>
                                            <p:cond delay="0"/>
                                          </p:stCondLst>
                                        </p:cTn>
                                        <p:tgtEl>
                                          <p:spTgt spid="23"/>
                                        </p:tgtEl>
                                        <p:attrNameLst>
                                          <p:attrName>style.rotation</p:attrName>
                                        </p:attrNameLst>
                                      </p:cBhvr>
                                      <p:tavLst>
                                        <p:tav tm="0">
                                          <p:val>
                                            <p:fltVal val="-90"/>
                                          </p:val>
                                        </p:tav>
                                        <p:tav tm="100000">
                                          <p:val>
                                            <p:fltVal val="0"/>
                                          </p:val>
                                        </p:tav>
                                      </p:tavLst>
                                    </p:anim>
                                    <p:anim calcmode="lin" valueType="num">
                                      <p:cBhvr>
                                        <p:cTn id="161" dur="500" decel="50000" fill="hold">
                                          <p:stCondLst>
                                            <p:cond delay="0"/>
                                          </p:stCondLst>
                                        </p:cTn>
                                        <p:tgtEl>
                                          <p:spTgt spid="23"/>
                                        </p:tgtEl>
                                        <p:attrNameLst>
                                          <p:attrName>ppt_w</p:attrName>
                                        </p:attrNameLst>
                                      </p:cBhvr>
                                      <p:tavLst>
                                        <p:tav tm="0">
                                          <p:val>
                                            <p:strVal val="#ppt_w"/>
                                          </p:val>
                                        </p:tav>
                                        <p:tav tm="100000">
                                          <p:val>
                                            <p:strVal val="#ppt_w*.05"/>
                                          </p:val>
                                        </p:tav>
                                      </p:tavLst>
                                    </p:anim>
                                    <p:anim calcmode="lin" valueType="num">
                                      <p:cBhvr>
                                        <p:cTn id="162" dur="500" accel="50000" fill="hold">
                                          <p:stCondLst>
                                            <p:cond delay="500"/>
                                          </p:stCondLst>
                                        </p:cTn>
                                        <p:tgtEl>
                                          <p:spTgt spid="23"/>
                                        </p:tgtEl>
                                        <p:attrNameLst>
                                          <p:attrName>ppt_w</p:attrName>
                                        </p:attrNameLst>
                                      </p:cBhvr>
                                      <p:tavLst>
                                        <p:tav tm="0">
                                          <p:val>
                                            <p:strVal val="#ppt_w*.05"/>
                                          </p:val>
                                        </p:tav>
                                        <p:tav tm="100000">
                                          <p:val>
                                            <p:strVal val="#ppt_w"/>
                                          </p:val>
                                        </p:tav>
                                      </p:tavLst>
                                    </p:anim>
                                    <p:anim calcmode="lin" valueType="num">
                                      <p:cBhvr>
                                        <p:cTn id="163" dur="1000" fill="hold"/>
                                        <p:tgtEl>
                                          <p:spTgt spid="23"/>
                                        </p:tgtEl>
                                        <p:attrNameLst>
                                          <p:attrName>ppt_h</p:attrName>
                                        </p:attrNameLst>
                                      </p:cBhvr>
                                      <p:tavLst>
                                        <p:tav tm="0">
                                          <p:val>
                                            <p:strVal val="#ppt_h"/>
                                          </p:val>
                                        </p:tav>
                                        <p:tav tm="100000">
                                          <p:val>
                                            <p:strVal val="#ppt_h"/>
                                          </p:val>
                                        </p:tav>
                                      </p:tavLst>
                                    </p:anim>
                                    <p:anim calcmode="lin" valueType="num">
                                      <p:cBhvr>
                                        <p:cTn id="164" dur="500" decel="50000" fill="hold">
                                          <p:stCondLst>
                                            <p:cond delay="0"/>
                                          </p:stCondLst>
                                        </p:cTn>
                                        <p:tgtEl>
                                          <p:spTgt spid="23"/>
                                        </p:tgtEl>
                                        <p:attrNameLst>
                                          <p:attrName>ppt_x</p:attrName>
                                        </p:attrNameLst>
                                      </p:cBhvr>
                                      <p:tavLst>
                                        <p:tav tm="0">
                                          <p:val>
                                            <p:strVal val="#ppt_x+.4"/>
                                          </p:val>
                                        </p:tav>
                                        <p:tav tm="100000">
                                          <p:val>
                                            <p:strVal val="#ppt_x"/>
                                          </p:val>
                                        </p:tav>
                                      </p:tavLst>
                                    </p:anim>
                                    <p:anim calcmode="lin" valueType="num">
                                      <p:cBhvr>
                                        <p:cTn id="165" dur="500" decel="50000" fill="hold">
                                          <p:stCondLst>
                                            <p:cond delay="0"/>
                                          </p:stCondLst>
                                        </p:cTn>
                                        <p:tgtEl>
                                          <p:spTgt spid="23"/>
                                        </p:tgtEl>
                                        <p:attrNameLst>
                                          <p:attrName>ppt_y</p:attrName>
                                        </p:attrNameLst>
                                      </p:cBhvr>
                                      <p:tavLst>
                                        <p:tav tm="0">
                                          <p:val>
                                            <p:strVal val="#ppt_y-.2"/>
                                          </p:val>
                                        </p:tav>
                                        <p:tav tm="100000">
                                          <p:val>
                                            <p:strVal val="#ppt_y+.1"/>
                                          </p:val>
                                        </p:tav>
                                      </p:tavLst>
                                    </p:anim>
                                    <p:anim calcmode="lin" valueType="num">
                                      <p:cBhvr>
                                        <p:cTn id="166" dur="500" accel="50000" fill="hold">
                                          <p:stCondLst>
                                            <p:cond delay="500"/>
                                          </p:stCondLst>
                                        </p:cTn>
                                        <p:tgtEl>
                                          <p:spTgt spid="23"/>
                                        </p:tgtEl>
                                        <p:attrNameLst>
                                          <p:attrName>ppt_y</p:attrName>
                                        </p:attrNameLst>
                                      </p:cBhvr>
                                      <p:tavLst>
                                        <p:tav tm="0">
                                          <p:val>
                                            <p:strVal val="#ppt_y+.1"/>
                                          </p:val>
                                        </p:tav>
                                        <p:tav tm="100000">
                                          <p:val>
                                            <p:strVal val="#ppt_y"/>
                                          </p:val>
                                        </p:tav>
                                      </p:tavLst>
                                    </p:anim>
                                    <p:animEffect transition="in" filter="fade">
                                      <p:cBhvr>
                                        <p:cTn id="167" dur="1000" decel="50000">
                                          <p:stCondLst>
                                            <p:cond delay="0"/>
                                          </p:stCondLst>
                                        </p:cTn>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6" grpId="0"/>
      <p:bldP spid="154634" grpId="0"/>
      <p:bldP spid="154635" grpId="0"/>
      <p:bldP spid="154636" grpId="0"/>
      <p:bldP spid="154637" grpId="0"/>
      <p:bldP spid="154638" grpId="0"/>
      <p:bldP spid="154639" grpId="0"/>
      <p:bldP spid="154640" grpId="0"/>
      <p:bldP spid="154641" grpId="0"/>
      <p:bldP spid="154642" grpId="0"/>
      <p:bldP spid="154645" grpId="0"/>
      <p:bldP spid="154646" grpId="0"/>
      <p:bldP spid="23"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208112" y="910779"/>
                <a:ext cx="8280920" cy="3960440"/>
              </a:xfrm>
              <a:prstGeom prst="rect">
                <a:avLst/>
              </a:prstGeom>
            </p:spPr>
            <p:txBody>
              <a:bodyPr>
                <a:noAutofit/>
              </a:bodyPr>
              <a:lstStyle/>
              <a:p>
                <a:pPr lvl="0" algn="just">
                  <a:spcBef>
                    <a:spcPts val="0"/>
                  </a:spcBef>
                  <a:spcAft>
                    <a:spcPts val="600"/>
                  </a:spcAft>
                  <a:buClr>
                    <a:schemeClr val="tx1"/>
                  </a:buClr>
                  <a:buSzPct val="120000"/>
                </a:pPr>
                <a:r>
                  <a:rPr lang="cs-CZ" sz="2000" dirty="0" smtClean="0">
                    <a:solidFill>
                      <a:srgbClr val="000000"/>
                    </a:solidFill>
                  </a:rPr>
                  <a:t>Rovnováha v modelu IS-LM nastává, pokud je v rovnováze současně trh zboží a služeb (křivka IS) a trh peněz a finančních aktiv (křivka LM)</a:t>
                </a:r>
              </a:p>
              <a:p>
                <a:pPr lvl="0" algn="just">
                  <a:spcBef>
                    <a:spcPts val="0"/>
                  </a:spcBef>
                  <a:spcAft>
                    <a:spcPts val="600"/>
                  </a:spcAft>
                  <a:buClr>
                    <a:schemeClr val="tx1"/>
                  </a:buClr>
                  <a:buSzPct val="120000"/>
                </a:pPr>
                <a:r>
                  <a:rPr lang="cs-CZ" sz="2000" b="1" dirty="0" smtClean="0"/>
                  <a:t>Rovnovážný důchod </a:t>
                </a:r>
                <a:r>
                  <a:rPr lang="cs-CZ" sz="2000" dirty="0" smtClean="0">
                    <a:solidFill>
                      <a:srgbClr val="000000"/>
                    </a:solidFill>
                  </a:rPr>
                  <a:t>získáme křivky LM za úrokovou sazbu do rovnice IS:</a:t>
                </a:r>
              </a:p>
              <a:p>
                <a:pPr marL="0" lvl="0" indent="0" algn="ctr">
                  <a:spcBef>
                    <a:spcPts val="0"/>
                  </a:spcBef>
                  <a:spcAft>
                    <a:spcPts val="600"/>
                  </a:spcAft>
                  <a:buClr>
                    <a:srgbClr val="307871"/>
                  </a:buClr>
                  <a:buSzPct val="120000"/>
                  <a:buNone/>
                </a:pPr>
                <a:r>
                  <a:rPr lang="cs-CZ" sz="2000" b="1" dirty="0">
                    <a:solidFill>
                      <a:srgbClr val="307871"/>
                    </a:solidFill>
                  </a:rPr>
                  <a:t>Y = </a:t>
                </a:r>
                <a:r>
                  <a:rPr lang="el-GR" sz="2000" b="1" dirty="0">
                    <a:solidFill>
                      <a:srgbClr val="307871"/>
                    </a:solidFill>
                  </a:rPr>
                  <a:t>α</a:t>
                </a:r>
                <a:r>
                  <a:rPr lang="cs-CZ" sz="2000" b="1" baseline="-25000" dirty="0" smtClean="0">
                    <a:solidFill>
                      <a:srgbClr val="307871"/>
                    </a:solidFill>
                  </a:rPr>
                  <a:t>G</a:t>
                </a:r>
                <a:r>
                  <a:rPr lang="cs-CZ" sz="2000" b="1" dirty="0" smtClean="0">
                    <a:solidFill>
                      <a:srgbClr val="307871"/>
                    </a:solidFill>
                  </a:rPr>
                  <a:t>(A - </a:t>
                </a:r>
                <a:r>
                  <a:rPr lang="cs-CZ" sz="2000" b="1" dirty="0" err="1" smtClean="0">
                    <a:solidFill>
                      <a:srgbClr val="307871"/>
                    </a:solidFill>
                  </a:rPr>
                  <a:t>bi</a:t>
                </a:r>
                <a:r>
                  <a:rPr lang="cs-CZ" sz="2000" b="1" dirty="0" smtClean="0">
                    <a:solidFill>
                      <a:srgbClr val="307871"/>
                    </a:solidFill>
                  </a:rPr>
                  <a:t>)</a:t>
                </a:r>
              </a:p>
              <a:p>
                <a:pPr marL="0" lvl="0" indent="0" algn="ctr">
                  <a:spcBef>
                    <a:spcPts val="0"/>
                  </a:spcBef>
                  <a:spcAft>
                    <a:spcPts val="600"/>
                  </a:spcAft>
                  <a:buClr>
                    <a:srgbClr val="307871"/>
                  </a:buClr>
                  <a:buSzPct val="120000"/>
                  <a:buNone/>
                </a:pPr>
                <a:r>
                  <a:rPr lang="cs-CZ" sz="2000" b="1" dirty="0" smtClean="0">
                    <a:solidFill>
                      <a:srgbClr val="307871"/>
                    </a:solidFill>
                  </a:rPr>
                  <a:t>Y = </a:t>
                </a:r>
                <a14:m>
                  <m:oMath xmlns:m="http://schemas.openxmlformats.org/officeDocument/2006/math">
                    <m:r>
                      <a:rPr lang="cs-CZ" sz="2000" b="1" i="1" smtClean="0">
                        <a:solidFill>
                          <a:srgbClr val="307871"/>
                        </a:solidFill>
                        <a:latin typeface="Cambria Math" panose="02040503050406030204" pitchFamily="18" charset="0"/>
                        <a:ea typeface="Cambria Math" panose="02040503050406030204" pitchFamily="18" charset="0"/>
                      </a:rPr>
                      <m:t>𝜸</m:t>
                    </m:r>
                    <m:r>
                      <a:rPr lang="cs-CZ" sz="2000" b="1" i="1" smtClean="0">
                        <a:solidFill>
                          <a:srgbClr val="307871"/>
                        </a:solidFill>
                        <a:latin typeface="Cambria Math" panose="02040503050406030204" pitchFamily="18" charset="0"/>
                        <a:ea typeface="Cambria Math" panose="02040503050406030204" pitchFamily="18" charset="0"/>
                      </a:rPr>
                      <m:t>∗</m:t>
                    </m:r>
                    <m:r>
                      <a:rPr lang="cs-CZ" sz="2000" b="1" i="1" smtClean="0">
                        <a:solidFill>
                          <a:srgbClr val="307871"/>
                        </a:solidFill>
                        <a:latin typeface="Cambria Math" panose="02040503050406030204" pitchFamily="18" charset="0"/>
                        <a:ea typeface="Cambria Math" panose="02040503050406030204" pitchFamily="18" charset="0"/>
                      </a:rPr>
                      <m:t>𝑨</m:t>
                    </m:r>
                    <m:r>
                      <a:rPr lang="cs-CZ" sz="2000" b="1" i="1" smtClean="0">
                        <a:solidFill>
                          <a:srgbClr val="307871"/>
                        </a:solidFill>
                        <a:latin typeface="Cambria Math" panose="02040503050406030204" pitchFamily="18" charset="0"/>
                        <a:ea typeface="Cambria Math" panose="02040503050406030204" pitchFamily="18" charset="0"/>
                      </a:rPr>
                      <m:t>+</m:t>
                    </m:r>
                    <m:r>
                      <a:rPr lang="cs-CZ" sz="2000" b="1" i="1" smtClean="0">
                        <a:solidFill>
                          <a:srgbClr val="307871"/>
                        </a:solidFill>
                        <a:latin typeface="Cambria Math" panose="02040503050406030204" pitchFamily="18" charset="0"/>
                        <a:ea typeface="Cambria Math" panose="02040503050406030204" pitchFamily="18" charset="0"/>
                      </a:rPr>
                      <m:t>𝜸</m:t>
                    </m:r>
                    <m:r>
                      <a:rPr lang="cs-CZ" sz="2000" b="1" i="1" smtClean="0">
                        <a:solidFill>
                          <a:srgbClr val="307871"/>
                        </a:solidFill>
                        <a:latin typeface="Cambria Math" panose="02040503050406030204" pitchFamily="18" charset="0"/>
                        <a:ea typeface="Cambria Math" panose="02040503050406030204" pitchFamily="18" charset="0"/>
                      </a:rPr>
                      <m:t>∗</m:t>
                    </m:r>
                    <m:f>
                      <m:fPr>
                        <m:ctrlPr>
                          <a:rPr lang="cs-CZ" sz="2000" b="1" i="1" smtClean="0">
                            <a:solidFill>
                              <a:srgbClr val="307871"/>
                            </a:solidFill>
                            <a:latin typeface="Cambria Math" panose="02040503050406030204" pitchFamily="18" charset="0"/>
                            <a:ea typeface="Cambria Math" panose="02040503050406030204" pitchFamily="18" charset="0"/>
                          </a:rPr>
                        </m:ctrlPr>
                      </m:fPr>
                      <m:num>
                        <m:r>
                          <a:rPr lang="cs-CZ" sz="2000" b="1" i="1" smtClean="0">
                            <a:solidFill>
                              <a:srgbClr val="307871"/>
                            </a:solidFill>
                            <a:latin typeface="Cambria Math" panose="02040503050406030204" pitchFamily="18" charset="0"/>
                            <a:ea typeface="Cambria Math" panose="02040503050406030204" pitchFamily="18" charset="0"/>
                          </a:rPr>
                          <m:t>𝒃</m:t>
                        </m:r>
                      </m:num>
                      <m:den>
                        <m:r>
                          <a:rPr lang="cs-CZ" sz="2000" b="1" i="1" smtClean="0">
                            <a:solidFill>
                              <a:srgbClr val="307871"/>
                            </a:solidFill>
                            <a:latin typeface="Cambria Math" panose="02040503050406030204" pitchFamily="18" charset="0"/>
                            <a:ea typeface="Cambria Math" panose="02040503050406030204" pitchFamily="18" charset="0"/>
                          </a:rPr>
                          <m:t>𝒉</m:t>
                        </m:r>
                      </m:den>
                    </m:f>
                    <m:r>
                      <a:rPr lang="cs-CZ" sz="2000" b="1" i="1" smtClean="0">
                        <a:solidFill>
                          <a:srgbClr val="307871"/>
                        </a:solidFill>
                        <a:latin typeface="Cambria Math" panose="02040503050406030204" pitchFamily="18" charset="0"/>
                        <a:ea typeface="Cambria Math" panose="02040503050406030204" pitchFamily="18" charset="0"/>
                      </a:rPr>
                      <m:t>∗</m:t>
                    </m:r>
                    <m:r>
                      <a:rPr lang="cs-CZ" sz="2000" b="1" i="1" smtClean="0">
                        <a:solidFill>
                          <a:srgbClr val="307871"/>
                        </a:solidFill>
                        <a:latin typeface="Cambria Math" panose="02040503050406030204" pitchFamily="18" charset="0"/>
                        <a:ea typeface="Cambria Math" panose="02040503050406030204" pitchFamily="18" charset="0"/>
                      </a:rPr>
                      <m:t>𝑴</m:t>
                    </m:r>
                    <m:r>
                      <a:rPr lang="cs-CZ" sz="2000" b="1" i="1" smtClean="0">
                        <a:solidFill>
                          <a:srgbClr val="307871"/>
                        </a:solidFill>
                        <a:latin typeface="Cambria Math" panose="02040503050406030204" pitchFamily="18" charset="0"/>
                        <a:ea typeface="Cambria Math" panose="02040503050406030204" pitchFamily="18" charset="0"/>
                      </a:rPr>
                      <m:t>/</m:t>
                    </m:r>
                    <m:r>
                      <a:rPr lang="cs-CZ" sz="2000" b="1" i="1" smtClean="0">
                        <a:solidFill>
                          <a:srgbClr val="307871"/>
                        </a:solidFill>
                        <a:latin typeface="Cambria Math" panose="02040503050406030204" pitchFamily="18" charset="0"/>
                        <a:ea typeface="Cambria Math" panose="02040503050406030204" pitchFamily="18" charset="0"/>
                      </a:rPr>
                      <m:t>𝑷</m:t>
                    </m:r>
                  </m:oMath>
                </a14:m>
                <a:endParaRPr lang="cs-CZ" sz="2000" b="1" dirty="0" smtClean="0">
                  <a:solidFill>
                    <a:srgbClr val="307871"/>
                  </a:solidFill>
                </a:endParaRPr>
              </a:p>
              <a:p>
                <a:pPr marL="357188" lvl="0" indent="0">
                  <a:spcBef>
                    <a:spcPts val="1200"/>
                  </a:spcBef>
                  <a:spcAft>
                    <a:spcPts val="600"/>
                  </a:spcAft>
                  <a:buClr>
                    <a:srgbClr val="307871"/>
                  </a:buClr>
                  <a:buSzPct val="120000"/>
                  <a:buNone/>
                </a:pPr>
                <a:r>
                  <a:rPr lang="cs-CZ" sz="2000" dirty="0">
                    <a:solidFill>
                      <a:srgbClr val="000000"/>
                    </a:solidFill>
                  </a:rPr>
                  <a:t>k</a:t>
                </a:r>
                <a:r>
                  <a:rPr lang="cs-CZ" sz="2000" dirty="0" smtClean="0">
                    <a:solidFill>
                      <a:srgbClr val="000000"/>
                    </a:solidFill>
                  </a:rPr>
                  <a:t>de </a:t>
                </a:r>
                <a:r>
                  <a:rPr lang="el-GR" sz="2000" b="1" dirty="0" smtClean="0"/>
                  <a:t>γ</a:t>
                </a:r>
                <a:r>
                  <a:rPr lang="cs-CZ" sz="2000" dirty="0" smtClean="0">
                    <a:solidFill>
                      <a:srgbClr val="000000"/>
                    </a:solidFill>
                  </a:rPr>
                  <a:t> je multiplikátor fiskální politiky</a:t>
                </a:r>
              </a:p>
              <a:p>
                <a:pPr algn="just">
                  <a:spcBef>
                    <a:spcPts val="0"/>
                  </a:spcBef>
                  <a:spcAft>
                    <a:spcPts val="600"/>
                  </a:spcAft>
                  <a:buClr>
                    <a:schemeClr val="tx1"/>
                  </a:buClr>
                  <a:buSzPct val="120000"/>
                </a:pPr>
                <a:r>
                  <a:rPr lang="cs-CZ" sz="2000" dirty="0">
                    <a:solidFill>
                      <a:srgbClr val="000000"/>
                    </a:solidFill>
                  </a:rPr>
                  <a:t>Pomocí substituce  můžeme určit také rovnici pro </a:t>
                </a:r>
                <a:r>
                  <a:rPr lang="cs-CZ" sz="2000" b="1" dirty="0" smtClean="0"/>
                  <a:t>rovnovážnou úrokovou míru</a:t>
                </a:r>
                <a:r>
                  <a:rPr lang="cs-CZ" sz="2000" dirty="0" smtClean="0">
                    <a:solidFill>
                      <a:srgbClr val="000000"/>
                    </a:solidFill>
                  </a:rPr>
                  <a:t>:</a:t>
                </a:r>
              </a:p>
              <a:p>
                <a:pPr marL="0" indent="0" algn="ctr">
                  <a:spcBef>
                    <a:spcPts val="0"/>
                  </a:spcBef>
                  <a:spcAft>
                    <a:spcPts val="600"/>
                  </a:spcAft>
                  <a:buClr>
                    <a:srgbClr val="307871"/>
                  </a:buClr>
                  <a:buSzPct val="120000"/>
                  <a:buNone/>
                </a:pPr>
                <a:r>
                  <a:rPr lang="cs-CZ" sz="2000" b="1" dirty="0">
                    <a:solidFill>
                      <a:srgbClr val="307871"/>
                    </a:solidFill>
                  </a:rPr>
                  <a:t>i = </a:t>
                </a:r>
                <a14:m>
                  <m:oMath xmlns:m="http://schemas.openxmlformats.org/officeDocument/2006/math">
                    <m:f>
                      <m:fPr>
                        <m:ctrlPr>
                          <a:rPr lang="cs-CZ" sz="2000" b="1" i="1">
                            <a:solidFill>
                              <a:srgbClr val="307871"/>
                            </a:solidFill>
                            <a:latin typeface="Cambria Math" panose="02040503050406030204" pitchFamily="18" charset="0"/>
                          </a:rPr>
                        </m:ctrlPr>
                      </m:fPr>
                      <m:num>
                        <m:r>
                          <a:rPr lang="cs-CZ" sz="2000" b="1" i="1">
                            <a:solidFill>
                              <a:srgbClr val="307871"/>
                            </a:solidFill>
                            <a:latin typeface="Cambria Math" panose="02040503050406030204" pitchFamily="18" charset="0"/>
                          </a:rPr>
                          <m:t>𝒌</m:t>
                        </m:r>
                      </m:num>
                      <m:den>
                        <m:r>
                          <a:rPr lang="cs-CZ" sz="2000" b="1" i="1">
                            <a:solidFill>
                              <a:srgbClr val="307871"/>
                            </a:solidFill>
                            <a:latin typeface="Cambria Math" panose="02040503050406030204" pitchFamily="18" charset="0"/>
                          </a:rPr>
                          <m:t>𝒉</m:t>
                        </m:r>
                      </m:den>
                    </m:f>
                    <m:r>
                      <a:rPr lang="cs-CZ" sz="2000" b="1">
                        <a:solidFill>
                          <a:srgbClr val="307871"/>
                        </a:solidFill>
                        <a:latin typeface="Cambria Math" panose="02040503050406030204" pitchFamily="18" charset="0"/>
                      </a:rPr>
                      <m:t>∗ </m:t>
                    </m:r>
                    <m:r>
                      <a:rPr lang="cs-CZ" sz="2000" b="1" i="1">
                        <a:solidFill>
                          <a:srgbClr val="307871"/>
                        </a:solidFill>
                        <a:latin typeface="Cambria Math" panose="02040503050406030204" pitchFamily="18" charset="0"/>
                      </a:rPr>
                      <m:t>𝜸</m:t>
                    </m:r>
                    <m:r>
                      <a:rPr lang="cs-CZ" sz="2000" b="1">
                        <a:solidFill>
                          <a:srgbClr val="307871"/>
                        </a:solidFill>
                        <a:latin typeface="Cambria Math" panose="02040503050406030204" pitchFamily="18" charset="0"/>
                      </a:rPr>
                      <m:t>∗</m:t>
                    </m:r>
                    <m:r>
                      <a:rPr lang="cs-CZ" sz="2000" b="1" i="1">
                        <a:solidFill>
                          <a:srgbClr val="307871"/>
                        </a:solidFill>
                        <a:latin typeface="Cambria Math" panose="02040503050406030204" pitchFamily="18" charset="0"/>
                      </a:rPr>
                      <m:t>𝑨</m:t>
                    </m:r>
                    <m:r>
                      <a:rPr lang="cs-CZ" sz="2000" b="1">
                        <a:solidFill>
                          <a:srgbClr val="307871"/>
                        </a:solidFill>
                        <a:latin typeface="Cambria Math" panose="02040503050406030204" pitchFamily="18" charset="0"/>
                      </a:rPr>
                      <m:t>−</m:t>
                    </m:r>
                    <m:f>
                      <m:fPr>
                        <m:ctrlPr>
                          <a:rPr lang="cs-CZ" sz="2000" b="1" i="1">
                            <a:solidFill>
                              <a:srgbClr val="307871"/>
                            </a:solidFill>
                            <a:latin typeface="Cambria Math" panose="02040503050406030204" pitchFamily="18" charset="0"/>
                          </a:rPr>
                        </m:ctrlPr>
                      </m:fPr>
                      <m:num>
                        <m:r>
                          <a:rPr lang="cs-CZ" sz="2000" b="1" i="1">
                            <a:solidFill>
                              <a:srgbClr val="307871"/>
                            </a:solidFill>
                            <a:latin typeface="Cambria Math" panose="02040503050406030204" pitchFamily="18" charset="0"/>
                          </a:rPr>
                          <m:t>𝟏</m:t>
                        </m:r>
                      </m:num>
                      <m:den>
                        <m:r>
                          <a:rPr lang="cs-CZ" sz="2000" b="1" i="1">
                            <a:solidFill>
                              <a:srgbClr val="307871"/>
                            </a:solidFill>
                            <a:latin typeface="Cambria Math" panose="02040503050406030204" pitchFamily="18" charset="0"/>
                          </a:rPr>
                          <m:t>𝒉</m:t>
                        </m:r>
                        <m:r>
                          <a:rPr lang="cs-CZ" sz="2000" b="1">
                            <a:solidFill>
                              <a:srgbClr val="307871"/>
                            </a:solidFill>
                            <a:latin typeface="Cambria Math" panose="02040503050406030204" pitchFamily="18" charset="0"/>
                          </a:rPr>
                          <m:t>+</m:t>
                        </m:r>
                        <m:r>
                          <a:rPr lang="cs-CZ" sz="2000" b="1" i="1">
                            <a:solidFill>
                              <a:srgbClr val="307871"/>
                            </a:solidFill>
                            <a:latin typeface="Cambria Math" panose="02040503050406030204" pitchFamily="18" charset="0"/>
                          </a:rPr>
                          <m:t>𝒌</m:t>
                        </m:r>
                        <m:r>
                          <a:rPr lang="cs-CZ" sz="2000" b="1">
                            <a:solidFill>
                              <a:srgbClr val="307871"/>
                            </a:solidFill>
                            <a:latin typeface="Cambria Math" panose="02040503050406030204" pitchFamily="18" charset="0"/>
                          </a:rPr>
                          <m:t>∗</m:t>
                        </m:r>
                        <m:r>
                          <a:rPr lang="cs-CZ" sz="2000" b="1" i="1">
                            <a:solidFill>
                              <a:srgbClr val="307871"/>
                            </a:solidFill>
                            <a:latin typeface="Cambria Math" panose="02040503050406030204" pitchFamily="18" charset="0"/>
                          </a:rPr>
                          <m:t>𝒃</m:t>
                        </m:r>
                        <m:r>
                          <a:rPr lang="cs-CZ" sz="2000" b="1">
                            <a:solidFill>
                              <a:srgbClr val="307871"/>
                            </a:solidFill>
                            <a:latin typeface="Cambria Math" panose="02040503050406030204" pitchFamily="18" charset="0"/>
                          </a:rPr>
                          <m:t>∗</m:t>
                        </m:r>
                        <m:r>
                          <a:rPr lang="cs-CZ" sz="2000" b="1" i="1">
                            <a:solidFill>
                              <a:srgbClr val="307871"/>
                            </a:solidFill>
                            <a:latin typeface="Cambria Math" panose="02040503050406030204" pitchFamily="18" charset="0"/>
                          </a:rPr>
                          <m:t>𝜶</m:t>
                        </m:r>
                      </m:den>
                    </m:f>
                    <m:r>
                      <a:rPr lang="cs-CZ" sz="2000" b="1">
                        <a:solidFill>
                          <a:srgbClr val="307871"/>
                        </a:solidFill>
                        <a:latin typeface="Cambria Math" panose="02040503050406030204" pitchFamily="18" charset="0"/>
                      </a:rPr>
                      <m:t>∗</m:t>
                    </m:r>
                    <m:r>
                      <a:rPr lang="cs-CZ" sz="2000" b="1" i="1">
                        <a:solidFill>
                          <a:srgbClr val="307871"/>
                        </a:solidFill>
                        <a:latin typeface="Cambria Math" panose="02040503050406030204" pitchFamily="18" charset="0"/>
                      </a:rPr>
                      <m:t>𝑴</m:t>
                    </m:r>
                    <m:r>
                      <a:rPr lang="cs-CZ" sz="2000" b="1">
                        <a:solidFill>
                          <a:srgbClr val="307871"/>
                        </a:solidFill>
                        <a:latin typeface="Cambria Math" panose="02040503050406030204" pitchFamily="18" charset="0"/>
                      </a:rPr>
                      <m:t>/</m:t>
                    </m:r>
                    <m:r>
                      <a:rPr lang="cs-CZ" sz="2000" b="1" i="1">
                        <a:solidFill>
                          <a:srgbClr val="307871"/>
                        </a:solidFill>
                        <a:latin typeface="Cambria Math" panose="02040503050406030204" pitchFamily="18" charset="0"/>
                      </a:rPr>
                      <m:t>𝑷</m:t>
                    </m:r>
                  </m:oMath>
                </a14:m>
                <a:endParaRPr lang="cs-CZ" sz="2000" b="1" dirty="0">
                  <a:solidFill>
                    <a:srgbClr val="307871"/>
                  </a:solidFill>
                </a:endParaRPr>
              </a:p>
              <a:p>
                <a:pPr marL="0" lvl="0" indent="0" algn="just">
                  <a:spcBef>
                    <a:spcPts val="0"/>
                  </a:spcBef>
                  <a:spcAft>
                    <a:spcPts val="600"/>
                  </a:spcAft>
                  <a:buClr>
                    <a:schemeClr val="tx1"/>
                  </a:buClr>
                  <a:buSzPct val="120000"/>
                  <a:buNone/>
                </a:pPr>
                <a:r>
                  <a:rPr lang="cs-CZ" sz="2000" dirty="0" smtClean="0">
                    <a:solidFill>
                      <a:srgbClr val="000000"/>
                    </a:solidFill>
                  </a:rPr>
                  <a:t> </a:t>
                </a:r>
                <a:endParaRPr lang="cs-CZ" sz="2000" dirty="0">
                  <a:solidFill>
                    <a:srgbClr val="000000"/>
                  </a:solidFill>
                </a:endParaRPr>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208112" y="910779"/>
                <a:ext cx="8280920" cy="3960440"/>
              </a:xfrm>
              <a:prstGeom prst="rect">
                <a:avLst/>
              </a:prstGeom>
              <a:blipFill>
                <a:blip r:embed="rId3"/>
                <a:stretch>
                  <a:fillRect l="-957" t="-1846" r="-736"/>
                </a:stretch>
              </a:blipFill>
            </p:spPr>
            <p:txBody>
              <a:bodyPr/>
              <a:lstStyle/>
              <a:p>
                <a:r>
                  <a:rPr lang="sk-SK">
                    <a:noFill/>
                  </a:rPr>
                  <a:t> </a:t>
                </a:r>
              </a:p>
            </p:txBody>
          </p:sp>
        </mc:Fallback>
      </mc:AlternateContent>
      <p:sp>
        <p:nvSpPr>
          <p:cNvPr id="6" name="Nadpis 5"/>
          <p:cNvSpPr>
            <a:spLocks noGrp="1"/>
          </p:cNvSpPr>
          <p:nvPr>
            <p:ph type="title"/>
          </p:nvPr>
        </p:nvSpPr>
        <p:spPr>
          <a:xfrm>
            <a:off x="179512" y="195486"/>
            <a:ext cx="7632848" cy="507703"/>
          </a:xfrm>
        </p:spPr>
        <p:txBody>
          <a:bodyPr/>
          <a:lstStyle/>
          <a:p>
            <a:r>
              <a:rPr lang="cs-CZ" sz="2800" b="1" dirty="0" smtClean="0">
                <a:solidFill>
                  <a:srgbClr val="307871"/>
                </a:solidFill>
              </a:rPr>
              <a:t>Rovnováha v modelu IS-LM</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14219372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15566"/>
            <a:ext cx="8280920" cy="3960440"/>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000" dirty="0">
                <a:solidFill>
                  <a:srgbClr val="000000"/>
                </a:solidFill>
              </a:rPr>
              <a:t>Rozšíření modelu Důchod – Výdaje  o trh peněz a finančních aktiv (vliv úrokové sazby i)</a:t>
            </a:r>
            <a:endParaRPr lang="sk-SK" sz="2000" dirty="0">
              <a:solidFill>
                <a:srgbClr val="000000"/>
              </a:solidFill>
            </a:endParaRPr>
          </a:p>
          <a:p>
            <a:pPr algn="just">
              <a:spcBef>
                <a:spcPts val="0"/>
              </a:spcBef>
              <a:spcAft>
                <a:spcPts val="600"/>
              </a:spcAft>
              <a:buClr>
                <a:schemeClr val="tx1"/>
              </a:buClr>
              <a:buSzPct val="120000"/>
              <a:tabLst>
                <a:tab pos="228600" algn="l"/>
              </a:tabLst>
            </a:pPr>
            <a:r>
              <a:rPr lang="cs-CZ" sz="2000" dirty="0" smtClean="0">
                <a:solidFill>
                  <a:srgbClr val="000000"/>
                </a:solidFill>
              </a:rPr>
              <a:t>Poprvé </a:t>
            </a:r>
            <a:r>
              <a:rPr lang="cs-CZ" sz="2000" dirty="0">
                <a:solidFill>
                  <a:srgbClr val="000000"/>
                </a:solidFill>
              </a:rPr>
              <a:t>zformulován Johnem R. </a:t>
            </a:r>
            <a:r>
              <a:rPr lang="cs-CZ" sz="2000" dirty="0" err="1">
                <a:solidFill>
                  <a:srgbClr val="000000"/>
                </a:solidFill>
              </a:rPr>
              <a:t>Hicksem</a:t>
            </a:r>
            <a:r>
              <a:rPr lang="cs-CZ" sz="2000" dirty="0">
                <a:solidFill>
                  <a:srgbClr val="000000"/>
                </a:solidFill>
              </a:rPr>
              <a:t> v klasické stati „Mr. </a:t>
            </a:r>
            <a:r>
              <a:rPr lang="cs-CZ" sz="2000" dirty="0" err="1">
                <a:solidFill>
                  <a:srgbClr val="000000"/>
                </a:solidFill>
              </a:rPr>
              <a:t>Keynes</a:t>
            </a:r>
            <a:r>
              <a:rPr lang="cs-CZ" sz="2000" dirty="0">
                <a:solidFill>
                  <a:srgbClr val="000000"/>
                </a:solidFill>
              </a:rPr>
              <a:t> and </a:t>
            </a:r>
            <a:r>
              <a:rPr lang="cs-CZ" sz="2000" dirty="0" err="1">
                <a:solidFill>
                  <a:srgbClr val="000000"/>
                </a:solidFill>
              </a:rPr>
              <a:t>the</a:t>
            </a:r>
            <a:r>
              <a:rPr lang="cs-CZ" sz="2000" dirty="0">
                <a:solidFill>
                  <a:srgbClr val="000000"/>
                </a:solidFill>
              </a:rPr>
              <a:t> </a:t>
            </a:r>
            <a:r>
              <a:rPr lang="cs-CZ" sz="2000" dirty="0" err="1">
                <a:solidFill>
                  <a:srgbClr val="000000"/>
                </a:solidFill>
              </a:rPr>
              <a:t>Classics</a:t>
            </a:r>
            <a:r>
              <a:rPr lang="cs-CZ" sz="2000" dirty="0">
                <a:solidFill>
                  <a:srgbClr val="000000"/>
                </a:solidFill>
              </a:rPr>
              <a:t>“ (1937)</a:t>
            </a:r>
            <a:endParaRPr lang="sk-SK" sz="2000" dirty="0">
              <a:solidFill>
                <a:srgbClr val="000000"/>
              </a:solidFill>
            </a:endParaRPr>
          </a:p>
          <a:p>
            <a:pPr algn="just">
              <a:spcBef>
                <a:spcPts val="0"/>
              </a:spcBef>
              <a:spcAft>
                <a:spcPts val="600"/>
              </a:spcAft>
              <a:buClr>
                <a:schemeClr val="tx1"/>
              </a:buClr>
              <a:buSzPct val="120000"/>
              <a:tabLst>
                <a:tab pos="228600" algn="l"/>
              </a:tabLst>
            </a:pPr>
            <a:r>
              <a:rPr lang="cs-CZ" sz="2000" dirty="0">
                <a:solidFill>
                  <a:srgbClr val="000000"/>
                </a:solidFill>
              </a:rPr>
              <a:t>Nejznámější ekonomický model 20. Století – základ moderní makroekonomie</a:t>
            </a:r>
            <a:endParaRPr lang="sk-SK" sz="2000" dirty="0">
              <a:solidFill>
                <a:srgbClr val="000000"/>
              </a:solidFill>
            </a:endParaRPr>
          </a:p>
          <a:p>
            <a:pPr algn="just">
              <a:spcBef>
                <a:spcPts val="0"/>
              </a:spcBef>
              <a:spcAft>
                <a:spcPts val="600"/>
              </a:spcAft>
              <a:buClr>
                <a:schemeClr val="tx1"/>
              </a:buClr>
              <a:buSzPct val="120000"/>
              <a:tabLst>
                <a:tab pos="228600" algn="l"/>
              </a:tabLst>
            </a:pPr>
            <a:r>
              <a:rPr lang="cs-CZ" sz="2000" dirty="0">
                <a:solidFill>
                  <a:srgbClr val="000000"/>
                </a:solidFill>
              </a:rPr>
              <a:t>Pomocí modelu IS-LM hledáme celkovou rovnováhu na trhu statků a služeb (IS), trhu peněz a trhu finančních aktiv (LM)</a:t>
            </a:r>
            <a:endParaRPr lang="sk-SK" sz="2000" dirty="0">
              <a:solidFill>
                <a:srgbClr val="000000"/>
              </a:solidFill>
            </a:endParaRPr>
          </a:p>
          <a:p>
            <a:pPr algn="just">
              <a:spcBef>
                <a:spcPts val="0"/>
              </a:spcBef>
              <a:spcAft>
                <a:spcPts val="600"/>
              </a:spcAft>
              <a:buClr>
                <a:schemeClr val="tx1"/>
              </a:buClr>
              <a:buSzPct val="120000"/>
              <a:tabLst>
                <a:tab pos="228600" algn="l"/>
              </a:tabLst>
            </a:pPr>
            <a:r>
              <a:rPr lang="cs-CZ" sz="2000" dirty="0">
                <a:solidFill>
                  <a:srgbClr val="000000"/>
                </a:solidFill>
              </a:rPr>
              <a:t>Model umožňuje analyzovat účinky fiskální a monetární politiky (každé zvlášť)  na produkt a úrokovou </a:t>
            </a:r>
            <a:r>
              <a:rPr lang="cs-CZ" sz="2000" dirty="0" smtClean="0">
                <a:solidFill>
                  <a:srgbClr val="000000"/>
                </a:solidFill>
              </a:rPr>
              <a:t>míru</a:t>
            </a:r>
          </a:p>
          <a:p>
            <a:pPr lvl="0" algn="just">
              <a:spcBef>
                <a:spcPts val="0"/>
              </a:spcBef>
              <a:spcAft>
                <a:spcPts val="600"/>
              </a:spcAft>
              <a:buClr>
                <a:srgbClr val="307871"/>
              </a:buClr>
              <a:buSzPct val="120000"/>
              <a:tabLst>
                <a:tab pos="228600" algn="l"/>
              </a:tabLst>
            </a:pPr>
            <a:r>
              <a:rPr lang="cs-CZ" sz="2000" dirty="0">
                <a:solidFill>
                  <a:srgbClr val="000000"/>
                </a:solidFill>
              </a:rPr>
              <a:t>Založen na keynesiánských předpokladech </a:t>
            </a:r>
            <a:endParaRPr lang="sk-SK" sz="2000" dirty="0">
              <a:solidFill>
                <a:srgbClr val="000000"/>
              </a:solidFill>
            </a:endParaRPr>
          </a:p>
          <a:p>
            <a:pPr marL="0" indent="0" algn="just">
              <a:spcBef>
                <a:spcPts val="0"/>
              </a:spcBef>
              <a:spcAft>
                <a:spcPts val="600"/>
              </a:spcAft>
              <a:buClr>
                <a:schemeClr val="tx1"/>
              </a:buClr>
              <a:buSzPct val="120000"/>
              <a:buNone/>
              <a:tabLst>
                <a:tab pos="228600" algn="l"/>
              </a:tabLst>
            </a:pPr>
            <a:endParaRPr lang="sk-SK" sz="2000" dirty="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Model IS-LM</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4</a:t>
            </a:fld>
            <a:endParaRPr lang="cs-CZ" dirty="0"/>
          </a:p>
        </p:txBody>
      </p:sp>
    </p:spTree>
    <p:extLst>
      <p:ext uri="{BB962C8B-B14F-4D97-AF65-F5344CB8AC3E}">
        <p14:creationId xmlns:p14="http://schemas.microsoft.com/office/powerpoint/2010/main" val="306709584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b="1" dirty="0">
                <a:solidFill>
                  <a:srgbClr val="307871"/>
                </a:solidFill>
              </a:rPr>
              <a:t>Rovnováha v modelu IS-LM</a:t>
            </a:r>
            <a:endParaRPr lang="sk-SK" sz="2800" b="1" dirty="0">
              <a:solidFill>
                <a:srgbClr val="307871"/>
              </a:solidFill>
            </a:endParaRPr>
          </a:p>
        </p:txBody>
      </p:sp>
      <p:sp>
        <p:nvSpPr>
          <p:cNvPr id="3" name="Zástupný symbol pro číslo snímku 2"/>
          <p:cNvSpPr>
            <a:spLocks noGrp="1"/>
          </p:cNvSpPr>
          <p:nvPr>
            <p:ph type="sldNum" sz="quarter" idx="12"/>
          </p:nvPr>
        </p:nvSpPr>
        <p:spPr/>
        <p:txBody>
          <a:bodyPr/>
          <a:lstStyle/>
          <a:p>
            <a:fld id="{560808B9-4D1F-4069-9EB9-CD8802008F4E}" type="slidenum">
              <a:rPr lang="cs-CZ" smtClean="0"/>
              <a:pPr/>
              <a:t>40</a:t>
            </a:fld>
            <a:endParaRPr lang="cs-CZ" dirty="0"/>
          </a:p>
        </p:txBody>
      </p:sp>
      <p:cxnSp>
        <p:nvCxnSpPr>
          <p:cNvPr id="5" name="Přímá spojnice 4"/>
          <p:cNvCxnSpPr/>
          <p:nvPr/>
        </p:nvCxnSpPr>
        <p:spPr>
          <a:xfrm>
            <a:off x="1619672" y="3219822"/>
            <a:ext cx="345638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Přímá spojnice 6"/>
          <p:cNvCxnSpPr/>
          <p:nvPr/>
        </p:nvCxnSpPr>
        <p:spPr>
          <a:xfrm flipV="1">
            <a:off x="1619672" y="915566"/>
            <a:ext cx="0" cy="230425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Přímá spojnice 8"/>
          <p:cNvCxnSpPr/>
          <p:nvPr/>
        </p:nvCxnSpPr>
        <p:spPr>
          <a:xfrm flipV="1">
            <a:off x="1979712" y="1347614"/>
            <a:ext cx="2664296" cy="1584176"/>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Přímá spojnice 10"/>
          <p:cNvCxnSpPr/>
          <p:nvPr/>
        </p:nvCxnSpPr>
        <p:spPr>
          <a:xfrm>
            <a:off x="1979712" y="1131590"/>
            <a:ext cx="2592288" cy="187220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Přímá spojnice 12"/>
          <p:cNvCxnSpPr/>
          <p:nvPr/>
        </p:nvCxnSpPr>
        <p:spPr>
          <a:xfrm>
            <a:off x="3347864" y="2139702"/>
            <a:ext cx="0" cy="108012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Přímá spojnice 14"/>
          <p:cNvCxnSpPr/>
          <p:nvPr/>
        </p:nvCxnSpPr>
        <p:spPr>
          <a:xfrm flipH="1">
            <a:off x="1619672" y="2139702"/>
            <a:ext cx="1728192"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6" name="Text Box 15"/>
          <p:cNvSpPr txBox="1">
            <a:spLocks noChangeArrowheads="1"/>
          </p:cNvSpPr>
          <p:nvPr/>
        </p:nvSpPr>
        <p:spPr bwMode="auto">
          <a:xfrm>
            <a:off x="3203848" y="3261771"/>
            <a:ext cx="46853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smtClean="0"/>
              <a:t>0</a:t>
            </a:r>
            <a:endParaRPr lang="cs-CZ" altLang="sk-SK" sz="1600" b="1" dirty="0"/>
          </a:p>
        </p:txBody>
      </p:sp>
      <p:sp>
        <p:nvSpPr>
          <p:cNvPr id="17" name="Text Box 15"/>
          <p:cNvSpPr txBox="1">
            <a:spLocks noChangeArrowheads="1"/>
          </p:cNvSpPr>
          <p:nvPr/>
        </p:nvSpPr>
        <p:spPr bwMode="auto">
          <a:xfrm>
            <a:off x="4841788" y="3261771"/>
            <a:ext cx="46853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endParaRPr lang="cs-CZ" altLang="sk-SK" sz="1600" b="1" dirty="0"/>
          </a:p>
        </p:txBody>
      </p:sp>
      <p:sp>
        <p:nvSpPr>
          <p:cNvPr id="18" name="Text Box 15"/>
          <p:cNvSpPr txBox="1">
            <a:spLocks noChangeArrowheads="1"/>
          </p:cNvSpPr>
          <p:nvPr/>
        </p:nvSpPr>
        <p:spPr bwMode="auto">
          <a:xfrm>
            <a:off x="1331157" y="1970425"/>
            <a:ext cx="46853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0</a:t>
            </a:r>
            <a:endParaRPr lang="cs-CZ" altLang="sk-SK" sz="1600" b="1" dirty="0"/>
          </a:p>
        </p:txBody>
      </p:sp>
      <p:sp>
        <p:nvSpPr>
          <p:cNvPr id="19" name="Text Box 15"/>
          <p:cNvSpPr txBox="1">
            <a:spLocks noChangeArrowheads="1"/>
          </p:cNvSpPr>
          <p:nvPr/>
        </p:nvSpPr>
        <p:spPr bwMode="auto">
          <a:xfrm>
            <a:off x="4535512" y="1347614"/>
            <a:ext cx="68456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LM</a:t>
            </a:r>
            <a:endParaRPr lang="cs-CZ" altLang="sk-SK" sz="1600" b="1" dirty="0"/>
          </a:p>
        </p:txBody>
      </p:sp>
      <p:sp>
        <p:nvSpPr>
          <p:cNvPr id="20" name="Text Box 15"/>
          <p:cNvSpPr txBox="1">
            <a:spLocks noChangeArrowheads="1"/>
          </p:cNvSpPr>
          <p:nvPr/>
        </p:nvSpPr>
        <p:spPr bwMode="auto">
          <a:xfrm>
            <a:off x="1907704" y="856124"/>
            <a:ext cx="46853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IS</a:t>
            </a:r>
            <a:endParaRPr lang="cs-CZ" altLang="sk-SK" sz="1600" b="1" dirty="0"/>
          </a:p>
        </p:txBody>
      </p:sp>
      <p:sp>
        <p:nvSpPr>
          <p:cNvPr id="21" name="Text Box 15"/>
          <p:cNvSpPr txBox="1">
            <a:spLocks noChangeArrowheads="1"/>
          </p:cNvSpPr>
          <p:nvPr/>
        </p:nvSpPr>
        <p:spPr bwMode="auto">
          <a:xfrm>
            <a:off x="1366920" y="839784"/>
            <a:ext cx="46853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endParaRPr lang="cs-CZ" altLang="sk-SK" sz="1600" b="1" dirty="0"/>
          </a:p>
        </p:txBody>
      </p:sp>
      <p:sp>
        <p:nvSpPr>
          <p:cNvPr id="22" name="Text Box 15"/>
          <p:cNvSpPr txBox="1">
            <a:spLocks noChangeArrowheads="1"/>
          </p:cNvSpPr>
          <p:nvPr/>
        </p:nvSpPr>
        <p:spPr bwMode="auto">
          <a:xfrm>
            <a:off x="3203847" y="1716510"/>
            <a:ext cx="46853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E</a:t>
            </a:r>
            <a:r>
              <a:rPr lang="cs-CZ" altLang="sk-SK" sz="1600" b="1" baseline="-25000" dirty="0" smtClean="0"/>
              <a:t>0</a:t>
            </a:r>
            <a:endParaRPr lang="cs-CZ" altLang="sk-SK" sz="1600" b="1" dirty="0"/>
          </a:p>
        </p:txBody>
      </p:sp>
      <p:sp>
        <p:nvSpPr>
          <p:cNvPr id="23" name="Čtyřcípá hvězda 22"/>
          <p:cNvSpPr/>
          <p:nvPr/>
        </p:nvSpPr>
        <p:spPr>
          <a:xfrm>
            <a:off x="3945631" y="1620274"/>
            <a:ext cx="144016" cy="169277"/>
          </a:xfrm>
          <a:prstGeom prst="star4">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25" name="Čtyřcípá hvězda 24"/>
          <p:cNvSpPr/>
          <p:nvPr/>
        </p:nvSpPr>
        <p:spPr>
          <a:xfrm>
            <a:off x="4283968" y="2762513"/>
            <a:ext cx="144016" cy="169277"/>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26" name="Čtyřcípá hvězda 25"/>
          <p:cNvSpPr/>
          <p:nvPr/>
        </p:nvSpPr>
        <p:spPr>
          <a:xfrm>
            <a:off x="2141488" y="1232245"/>
            <a:ext cx="144016" cy="169277"/>
          </a:xfrm>
          <a:prstGeom prst="star4">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27" name="Čtyřcípá hvězda 26"/>
          <p:cNvSpPr/>
          <p:nvPr/>
        </p:nvSpPr>
        <p:spPr>
          <a:xfrm>
            <a:off x="2627784" y="2398827"/>
            <a:ext cx="144016" cy="169277"/>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28" name="Čtyřcípá hvězda 27"/>
          <p:cNvSpPr/>
          <p:nvPr/>
        </p:nvSpPr>
        <p:spPr>
          <a:xfrm>
            <a:off x="4769780" y="2194153"/>
            <a:ext cx="144016" cy="169277"/>
          </a:xfrm>
          <a:prstGeom prst="star4">
            <a:avLst/>
          </a:prstGeom>
          <a:solidFill>
            <a:srgbClr val="0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29" name="Čtyřcípá hvězda 28"/>
          <p:cNvSpPr/>
          <p:nvPr/>
        </p:nvSpPr>
        <p:spPr>
          <a:xfrm>
            <a:off x="1857150" y="2224340"/>
            <a:ext cx="144016" cy="169277"/>
          </a:xfrm>
          <a:prstGeom prst="star4">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31" name="Text Box 15"/>
          <p:cNvSpPr txBox="1">
            <a:spLocks noChangeArrowheads="1"/>
          </p:cNvSpPr>
          <p:nvPr/>
        </p:nvSpPr>
        <p:spPr bwMode="auto">
          <a:xfrm>
            <a:off x="4878123" y="2109514"/>
            <a:ext cx="46853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G</a:t>
            </a:r>
            <a:endParaRPr lang="cs-CZ" altLang="sk-SK" sz="1600" b="1" dirty="0">
              <a:solidFill>
                <a:srgbClr val="000000"/>
              </a:solidFill>
            </a:endParaRPr>
          </a:p>
        </p:txBody>
      </p:sp>
      <p:sp>
        <p:nvSpPr>
          <p:cNvPr id="32" name="Text Box 15"/>
          <p:cNvSpPr txBox="1">
            <a:spLocks noChangeArrowheads="1"/>
          </p:cNvSpPr>
          <p:nvPr/>
        </p:nvSpPr>
        <p:spPr bwMode="auto">
          <a:xfrm>
            <a:off x="3986255" y="2768881"/>
            <a:ext cx="46853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chemeClr val="accent1"/>
                </a:solidFill>
              </a:rPr>
              <a:t>D</a:t>
            </a:r>
            <a:endParaRPr lang="cs-CZ" altLang="sk-SK" sz="1600" b="1" dirty="0">
              <a:solidFill>
                <a:schemeClr val="accent1"/>
              </a:solidFill>
            </a:endParaRPr>
          </a:p>
        </p:txBody>
      </p:sp>
      <p:sp>
        <p:nvSpPr>
          <p:cNvPr id="33" name="Text Box 15"/>
          <p:cNvSpPr txBox="1">
            <a:spLocks noChangeArrowheads="1"/>
          </p:cNvSpPr>
          <p:nvPr/>
        </p:nvSpPr>
        <p:spPr bwMode="auto">
          <a:xfrm>
            <a:off x="3742700" y="1278536"/>
            <a:ext cx="46853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chemeClr val="accent6">
                    <a:lumMod val="50000"/>
                  </a:schemeClr>
                </a:solidFill>
              </a:rPr>
              <a:t>A</a:t>
            </a:r>
            <a:endParaRPr lang="cs-CZ" altLang="sk-SK" sz="1600" b="1" dirty="0">
              <a:solidFill>
                <a:schemeClr val="accent6">
                  <a:lumMod val="50000"/>
                </a:schemeClr>
              </a:solidFill>
            </a:endParaRPr>
          </a:p>
        </p:txBody>
      </p:sp>
      <p:sp>
        <p:nvSpPr>
          <p:cNvPr id="34" name="Text Box 15"/>
          <p:cNvSpPr txBox="1">
            <a:spLocks noChangeArrowheads="1"/>
          </p:cNvSpPr>
          <p:nvPr/>
        </p:nvSpPr>
        <p:spPr bwMode="auto">
          <a:xfrm>
            <a:off x="1964929" y="1365882"/>
            <a:ext cx="46853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0000"/>
                </a:solidFill>
              </a:rPr>
              <a:t>C</a:t>
            </a:r>
            <a:endParaRPr lang="cs-CZ" altLang="sk-SK" sz="1600" b="1" dirty="0">
              <a:solidFill>
                <a:srgbClr val="FF0000"/>
              </a:solidFill>
            </a:endParaRPr>
          </a:p>
        </p:txBody>
      </p:sp>
      <p:sp>
        <p:nvSpPr>
          <p:cNvPr id="35" name="Text Box 15"/>
          <p:cNvSpPr txBox="1">
            <a:spLocks noChangeArrowheads="1"/>
          </p:cNvSpPr>
          <p:nvPr/>
        </p:nvSpPr>
        <p:spPr bwMode="auto">
          <a:xfrm>
            <a:off x="2762119" y="2449308"/>
            <a:ext cx="46853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C000"/>
                </a:solidFill>
              </a:rPr>
              <a:t>B</a:t>
            </a:r>
            <a:endParaRPr lang="cs-CZ" altLang="sk-SK" sz="1600" b="1" dirty="0">
              <a:solidFill>
                <a:srgbClr val="FFC000"/>
              </a:solidFill>
            </a:endParaRPr>
          </a:p>
        </p:txBody>
      </p:sp>
      <p:sp>
        <p:nvSpPr>
          <p:cNvPr id="36" name="Text Box 15"/>
          <p:cNvSpPr txBox="1">
            <a:spLocks noChangeArrowheads="1"/>
          </p:cNvSpPr>
          <p:nvPr/>
        </p:nvSpPr>
        <p:spPr bwMode="auto">
          <a:xfrm>
            <a:off x="1683871" y="2332223"/>
            <a:ext cx="46853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92D050"/>
                </a:solidFill>
              </a:rPr>
              <a:t>H</a:t>
            </a:r>
            <a:endParaRPr lang="cs-CZ" altLang="sk-SK" sz="1600" b="1" dirty="0">
              <a:solidFill>
                <a:srgbClr val="92D050"/>
              </a:solidFill>
            </a:endParaRPr>
          </a:p>
        </p:txBody>
      </p:sp>
      <p:sp>
        <p:nvSpPr>
          <p:cNvPr id="37" name="Text Box 15"/>
          <p:cNvSpPr txBox="1">
            <a:spLocks noChangeArrowheads="1"/>
          </p:cNvSpPr>
          <p:nvPr/>
        </p:nvSpPr>
        <p:spPr bwMode="auto">
          <a:xfrm>
            <a:off x="431540" y="3939653"/>
            <a:ext cx="842493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cs-CZ" altLang="sk-SK" sz="1600" dirty="0" smtClean="0">
                <a:solidFill>
                  <a:srgbClr val="000000"/>
                </a:solidFill>
              </a:rPr>
              <a:t>Bod E – rovnováha,      </a:t>
            </a:r>
          </a:p>
          <a:p>
            <a:r>
              <a:rPr lang="cs-CZ" altLang="sk-SK" sz="1600" dirty="0" smtClean="0">
                <a:solidFill>
                  <a:srgbClr val="000000"/>
                </a:solidFill>
              </a:rPr>
              <a:t>Bod A – L = M/P a Y &gt; AD;        Bod </a:t>
            </a:r>
            <a:r>
              <a:rPr lang="cs-CZ" altLang="sk-SK" sz="1600" dirty="0">
                <a:solidFill>
                  <a:srgbClr val="000000"/>
                </a:solidFill>
              </a:rPr>
              <a:t>C – </a:t>
            </a:r>
            <a:r>
              <a:rPr lang="cs-CZ" altLang="sk-SK" sz="1600" dirty="0" smtClean="0">
                <a:solidFill>
                  <a:srgbClr val="000000"/>
                </a:solidFill>
              </a:rPr>
              <a:t>Y = AD a  M/P </a:t>
            </a:r>
            <a:r>
              <a:rPr lang="cs-CZ" altLang="sk-SK" sz="1600" dirty="0">
                <a:solidFill>
                  <a:srgbClr val="000000"/>
                </a:solidFill>
              </a:rPr>
              <a:t>&gt; L; </a:t>
            </a:r>
            <a:endParaRPr lang="cs-CZ" altLang="sk-SK" sz="1600" dirty="0" smtClean="0">
              <a:solidFill>
                <a:srgbClr val="000000"/>
              </a:solidFill>
            </a:endParaRPr>
          </a:p>
          <a:p>
            <a:r>
              <a:rPr lang="cs-CZ" altLang="sk-SK" sz="1600" dirty="0" smtClean="0">
                <a:solidFill>
                  <a:srgbClr val="000000"/>
                </a:solidFill>
              </a:rPr>
              <a:t>Bod B – L = M/P a AD &gt; Y;        Bod D – Y = AD a M/P &lt; L;    </a:t>
            </a:r>
            <a:endParaRPr lang="cs-CZ" altLang="sk-SK" sz="1600" b="1" dirty="0"/>
          </a:p>
        </p:txBody>
      </p:sp>
    </p:spTree>
    <p:extLst>
      <p:ext uri="{BB962C8B-B14F-4D97-AF65-F5344CB8AC3E}">
        <p14:creationId xmlns:p14="http://schemas.microsoft.com/office/powerpoint/2010/main" val="3705019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p:cTn id="12" dur="500" fill="hold"/>
                                        <p:tgtEl>
                                          <p:spTgt spid="17"/>
                                        </p:tgtEl>
                                        <p:attrNameLst>
                                          <p:attrName>ppt_w</p:attrName>
                                        </p:attrNameLst>
                                      </p:cBhvr>
                                      <p:tavLst>
                                        <p:tav tm="0">
                                          <p:val>
                                            <p:fltVal val="0"/>
                                          </p:val>
                                        </p:tav>
                                        <p:tav tm="100000">
                                          <p:val>
                                            <p:strVal val="#ppt_w"/>
                                          </p:val>
                                        </p:tav>
                                      </p:tavLst>
                                    </p:anim>
                                    <p:anim calcmode="lin" valueType="num">
                                      <p:cBhvr>
                                        <p:cTn id="13" dur="500" fill="hold"/>
                                        <p:tgtEl>
                                          <p:spTgt spid="17"/>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500" fill="hold"/>
                                        <p:tgtEl>
                                          <p:spTgt spid="18"/>
                                        </p:tgtEl>
                                        <p:attrNameLst>
                                          <p:attrName>ppt_w</p:attrName>
                                        </p:attrNameLst>
                                      </p:cBhvr>
                                      <p:tavLst>
                                        <p:tav tm="0">
                                          <p:val>
                                            <p:fltVal val="0"/>
                                          </p:val>
                                        </p:tav>
                                        <p:tav tm="100000">
                                          <p:val>
                                            <p:strVal val="#ppt_w"/>
                                          </p:val>
                                        </p:tav>
                                      </p:tavLst>
                                    </p:anim>
                                    <p:anim calcmode="lin" valueType="num">
                                      <p:cBhvr>
                                        <p:cTn id="18" dur="500" fill="hold"/>
                                        <p:tgtEl>
                                          <p:spTgt spid="18"/>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23" presetClass="entr" presetSubtype="16"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anim calcmode="lin" valueType="num">
                                      <p:cBhvr>
                                        <p:cTn id="22" dur="500" fill="hold"/>
                                        <p:tgtEl>
                                          <p:spTgt spid="19"/>
                                        </p:tgtEl>
                                        <p:attrNameLst>
                                          <p:attrName>ppt_w</p:attrName>
                                        </p:attrNameLst>
                                      </p:cBhvr>
                                      <p:tavLst>
                                        <p:tav tm="0">
                                          <p:val>
                                            <p:fltVal val="0"/>
                                          </p:val>
                                        </p:tav>
                                        <p:tav tm="100000">
                                          <p:val>
                                            <p:strVal val="#ppt_w"/>
                                          </p:val>
                                        </p:tav>
                                      </p:tavLst>
                                    </p:anim>
                                    <p:anim calcmode="lin" valueType="num">
                                      <p:cBhvr>
                                        <p:cTn id="23" dur="500" fill="hold"/>
                                        <p:tgtEl>
                                          <p:spTgt spid="19"/>
                                        </p:tgtEl>
                                        <p:attrNameLst>
                                          <p:attrName>ppt_h</p:attrName>
                                        </p:attrNameLst>
                                      </p:cBhvr>
                                      <p:tavLst>
                                        <p:tav tm="0">
                                          <p:val>
                                            <p:fltVal val="0"/>
                                          </p:val>
                                        </p:tav>
                                        <p:tav tm="100000">
                                          <p:val>
                                            <p:strVal val="#ppt_h"/>
                                          </p:val>
                                        </p:tav>
                                      </p:tavLst>
                                    </p:anim>
                                  </p:childTnLst>
                                </p:cTn>
                              </p:par>
                            </p:childTnLst>
                          </p:cTn>
                        </p:par>
                        <p:par>
                          <p:cTn id="24" fill="hold">
                            <p:stCondLst>
                              <p:cond delay="2000"/>
                            </p:stCondLst>
                            <p:childTnLst>
                              <p:par>
                                <p:cTn id="25" presetID="23" presetClass="entr" presetSubtype="16" fill="hold" grpId="0" nodeType="after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p:cTn id="27" dur="500" fill="hold"/>
                                        <p:tgtEl>
                                          <p:spTgt spid="20"/>
                                        </p:tgtEl>
                                        <p:attrNameLst>
                                          <p:attrName>ppt_w</p:attrName>
                                        </p:attrNameLst>
                                      </p:cBhvr>
                                      <p:tavLst>
                                        <p:tav tm="0">
                                          <p:val>
                                            <p:fltVal val="0"/>
                                          </p:val>
                                        </p:tav>
                                        <p:tav tm="100000">
                                          <p:val>
                                            <p:strVal val="#ppt_w"/>
                                          </p:val>
                                        </p:tav>
                                      </p:tavLst>
                                    </p:anim>
                                    <p:anim calcmode="lin" valueType="num">
                                      <p:cBhvr>
                                        <p:cTn id="28" dur="500" fill="hold"/>
                                        <p:tgtEl>
                                          <p:spTgt spid="20"/>
                                        </p:tgtEl>
                                        <p:attrNameLst>
                                          <p:attrName>ppt_h</p:attrName>
                                        </p:attrNameLst>
                                      </p:cBhvr>
                                      <p:tavLst>
                                        <p:tav tm="0">
                                          <p:val>
                                            <p:fltVal val="0"/>
                                          </p:val>
                                        </p:tav>
                                        <p:tav tm="100000">
                                          <p:val>
                                            <p:strVal val="#ppt_h"/>
                                          </p:val>
                                        </p:tav>
                                      </p:tavLst>
                                    </p:anim>
                                  </p:childTnLst>
                                </p:cTn>
                              </p:par>
                            </p:childTnLst>
                          </p:cTn>
                        </p:par>
                        <p:par>
                          <p:cTn id="29" fill="hold">
                            <p:stCondLst>
                              <p:cond delay="2500"/>
                            </p:stCondLst>
                            <p:childTnLst>
                              <p:par>
                                <p:cTn id="30" presetID="23" presetClass="entr" presetSubtype="16" fill="hold" grpId="0" nodeType="after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p:cTn id="32" dur="500" fill="hold"/>
                                        <p:tgtEl>
                                          <p:spTgt spid="21"/>
                                        </p:tgtEl>
                                        <p:attrNameLst>
                                          <p:attrName>ppt_w</p:attrName>
                                        </p:attrNameLst>
                                      </p:cBhvr>
                                      <p:tavLst>
                                        <p:tav tm="0">
                                          <p:val>
                                            <p:fltVal val="0"/>
                                          </p:val>
                                        </p:tav>
                                        <p:tav tm="100000">
                                          <p:val>
                                            <p:strVal val="#ppt_w"/>
                                          </p:val>
                                        </p:tav>
                                      </p:tavLst>
                                    </p:anim>
                                    <p:anim calcmode="lin" valueType="num">
                                      <p:cBhvr>
                                        <p:cTn id="33" dur="500" fill="hold"/>
                                        <p:tgtEl>
                                          <p:spTgt spid="21"/>
                                        </p:tgtEl>
                                        <p:attrNameLst>
                                          <p:attrName>ppt_h</p:attrName>
                                        </p:attrNameLst>
                                      </p:cBhvr>
                                      <p:tavLst>
                                        <p:tav tm="0">
                                          <p:val>
                                            <p:fltVal val="0"/>
                                          </p:val>
                                        </p:tav>
                                        <p:tav tm="100000">
                                          <p:val>
                                            <p:strVal val="#ppt_h"/>
                                          </p:val>
                                        </p:tav>
                                      </p:tavLst>
                                    </p:anim>
                                  </p:childTnLst>
                                </p:cTn>
                              </p:par>
                            </p:childTnLst>
                          </p:cTn>
                        </p:par>
                        <p:par>
                          <p:cTn id="34" fill="hold">
                            <p:stCondLst>
                              <p:cond delay="3000"/>
                            </p:stCondLst>
                            <p:childTnLst>
                              <p:par>
                                <p:cTn id="35" presetID="23" presetClass="entr" presetSubtype="16" fill="hold" grpId="0" nodeType="afterEffect">
                                  <p:stCondLst>
                                    <p:cond delay="0"/>
                                  </p:stCondLst>
                                  <p:childTnLst>
                                    <p:set>
                                      <p:cBhvr>
                                        <p:cTn id="36" dur="1" fill="hold">
                                          <p:stCondLst>
                                            <p:cond delay="0"/>
                                          </p:stCondLst>
                                        </p:cTn>
                                        <p:tgtEl>
                                          <p:spTgt spid="22"/>
                                        </p:tgtEl>
                                        <p:attrNameLst>
                                          <p:attrName>style.visibility</p:attrName>
                                        </p:attrNameLst>
                                      </p:cBhvr>
                                      <p:to>
                                        <p:strVal val="visible"/>
                                      </p:to>
                                    </p:set>
                                    <p:anim calcmode="lin" valueType="num">
                                      <p:cBhvr>
                                        <p:cTn id="37" dur="500" fill="hold"/>
                                        <p:tgtEl>
                                          <p:spTgt spid="22"/>
                                        </p:tgtEl>
                                        <p:attrNameLst>
                                          <p:attrName>ppt_w</p:attrName>
                                        </p:attrNameLst>
                                      </p:cBhvr>
                                      <p:tavLst>
                                        <p:tav tm="0">
                                          <p:val>
                                            <p:fltVal val="0"/>
                                          </p:val>
                                        </p:tav>
                                        <p:tav tm="100000">
                                          <p:val>
                                            <p:strVal val="#ppt_w"/>
                                          </p:val>
                                        </p:tav>
                                      </p:tavLst>
                                    </p:anim>
                                    <p:anim calcmode="lin" valueType="num">
                                      <p:cBhvr>
                                        <p:cTn id="38" dur="500" fill="hold"/>
                                        <p:tgtEl>
                                          <p:spTgt spid="22"/>
                                        </p:tgtEl>
                                        <p:attrNameLst>
                                          <p:attrName>ppt_h</p:attrName>
                                        </p:attrNameLst>
                                      </p:cBhvr>
                                      <p:tavLst>
                                        <p:tav tm="0">
                                          <p:val>
                                            <p:fltVal val="0"/>
                                          </p:val>
                                        </p:tav>
                                        <p:tav tm="100000">
                                          <p:val>
                                            <p:strVal val="#ppt_h"/>
                                          </p:val>
                                        </p:tav>
                                      </p:tavLst>
                                    </p:anim>
                                  </p:childTnLst>
                                </p:cTn>
                              </p:par>
                            </p:childTnLst>
                          </p:cTn>
                        </p:par>
                        <p:par>
                          <p:cTn id="39" fill="hold">
                            <p:stCondLst>
                              <p:cond delay="3500"/>
                            </p:stCondLst>
                            <p:childTnLst>
                              <p:par>
                                <p:cTn id="40" presetID="23" presetClass="entr" presetSubtype="16" fill="hold" grpId="0" nodeType="afterEffect">
                                  <p:stCondLst>
                                    <p:cond delay="0"/>
                                  </p:stCondLst>
                                  <p:childTnLst>
                                    <p:set>
                                      <p:cBhvr>
                                        <p:cTn id="41" dur="1" fill="hold">
                                          <p:stCondLst>
                                            <p:cond delay="0"/>
                                          </p:stCondLst>
                                        </p:cTn>
                                        <p:tgtEl>
                                          <p:spTgt spid="31"/>
                                        </p:tgtEl>
                                        <p:attrNameLst>
                                          <p:attrName>style.visibility</p:attrName>
                                        </p:attrNameLst>
                                      </p:cBhvr>
                                      <p:to>
                                        <p:strVal val="visible"/>
                                      </p:to>
                                    </p:set>
                                    <p:anim calcmode="lin" valueType="num">
                                      <p:cBhvr>
                                        <p:cTn id="42" dur="500" fill="hold"/>
                                        <p:tgtEl>
                                          <p:spTgt spid="31"/>
                                        </p:tgtEl>
                                        <p:attrNameLst>
                                          <p:attrName>ppt_w</p:attrName>
                                        </p:attrNameLst>
                                      </p:cBhvr>
                                      <p:tavLst>
                                        <p:tav tm="0">
                                          <p:val>
                                            <p:fltVal val="0"/>
                                          </p:val>
                                        </p:tav>
                                        <p:tav tm="100000">
                                          <p:val>
                                            <p:strVal val="#ppt_w"/>
                                          </p:val>
                                        </p:tav>
                                      </p:tavLst>
                                    </p:anim>
                                    <p:anim calcmode="lin" valueType="num">
                                      <p:cBhvr>
                                        <p:cTn id="43" dur="500" fill="hold"/>
                                        <p:tgtEl>
                                          <p:spTgt spid="31"/>
                                        </p:tgtEl>
                                        <p:attrNameLst>
                                          <p:attrName>ppt_h</p:attrName>
                                        </p:attrNameLst>
                                      </p:cBhvr>
                                      <p:tavLst>
                                        <p:tav tm="0">
                                          <p:val>
                                            <p:fltVal val="0"/>
                                          </p:val>
                                        </p:tav>
                                        <p:tav tm="100000">
                                          <p:val>
                                            <p:strVal val="#ppt_h"/>
                                          </p:val>
                                        </p:tav>
                                      </p:tavLst>
                                    </p:anim>
                                  </p:childTnLst>
                                </p:cTn>
                              </p:par>
                            </p:childTnLst>
                          </p:cTn>
                        </p:par>
                        <p:par>
                          <p:cTn id="44" fill="hold">
                            <p:stCondLst>
                              <p:cond delay="4000"/>
                            </p:stCondLst>
                            <p:childTnLst>
                              <p:par>
                                <p:cTn id="45" presetID="23" presetClass="entr" presetSubtype="16"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500" fill="hold"/>
                                        <p:tgtEl>
                                          <p:spTgt spid="32"/>
                                        </p:tgtEl>
                                        <p:attrNameLst>
                                          <p:attrName>ppt_w</p:attrName>
                                        </p:attrNameLst>
                                      </p:cBhvr>
                                      <p:tavLst>
                                        <p:tav tm="0">
                                          <p:val>
                                            <p:fltVal val="0"/>
                                          </p:val>
                                        </p:tav>
                                        <p:tav tm="100000">
                                          <p:val>
                                            <p:strVal val="#ppt_w"/>
                                          </p:val>
                                        </p:tav>
                                      </p:tavLst>
                                    </p:anim>
                                    <p:anim calcmode="lin" valueType="num">
                                      <p:cBhvr>
                                        <p:cTn id="48" dur="500" fill="hold"/>
                                        <p:tgtEl>
                                          <p:spTgt spid="32"/>
                                        </p:tgtEl>
                                        <p:attrNameLst>
                                          <p:attrName>ppt_h</p:attrName>
                                        </p:attrNameLst>
                                      </p:cBhvr>
                                      <p:tavLst>
                                        <p:tav tm="0">
                                          <p:val>
                                            <p:fltVal val="0"/>
                                          </p:val>
                                        </p:tav>
                                        <p:tav tm="100000">
                                          <p:val>
                                            <p:strVal val="#ppt_h"/>
                                          </p:val>
                                        </p:tav>
                                      </p:tavLst>
                                    </p:anim>
                                  </p:childTnLst>
                                </p:cTn>
                              </p:par>
                            </p:childTnLst>
                          </p:cTn>
                        </p:par>
                        <p:par>
                          <p:cTn id="49" fill="hold">
                            <p:stCondLst>
                              <p:cond delay="4500"/>
                            </p:stCondLst>
                            <p:childTnLst>
                              <p:par>
                                <p:cTn id="50" presetID="23" presetClass="entr" presetSubtype="16" fill="hold" grpId="0" nodeType="afterEffect">
                                  <p:stCondLst>
                                    <p:cond delay="0"/>
                                  </p:stCondLst>
                                  <p:childTnLst>
                                    <p:set>
                                      <p:cBhvr>
                                        <p:cTn id="51" dur="1" fill="hold">
                                          <p:stCondLst>
                                            <p:cond delay="0"/>
                                          </p:stCondLst>
                                        </p:cTn>
                                        <p:tgtEl>
                                          <p:spTgt spid="33"/>
                                        </p:tgtEl>
                                        <p:attrNameLst>
                                          <p:attrName>style.visibility</p:attrName>
                                        </p:attrNameLst>
                                      </p:cBhvr>
                                      <p:to>
                                        <p:strVal val="visible"/>
                                      </p:to>
                                    </p:set>
                                    <p:anim calcmode="lin" valueType="num">
                                      <p:cBhvr>
                                        <p:cTn id="52" dur="500" fill="hold"/>
                                        <p:tgtEl>
                                          <p:spTgt spid="33"/>
                                        </p:tgtEl>
                                        <p:attrNameLst>
                                          <p:attrName>ppt_w</p:attrName>
                                        </p:attrNameLst>
                                      </p:cBhvr>
                                      <p:tavLst>
                                        <p:tav tm="0">
                                          <p:val>
                                            <p:fltVal val="0"/>
                                          </p:val>
                                        </p:tav>
                                        <p:tav tm="100000">
                                          <p:val>
                                            <p:strVal val="#ppt_w"/>
                                          </p:val>
                                        </p:tav>
                                      </p:tavLst>
                                    </p:anim>
                                    <p:anim calcmode="lin" valueType="num">
                                      <p:cBhvr>
                                        <p:cTn id="53" dur="500" fill="hold"/>
                                        <p:tgtEl>
                                          <p:spTgt spid="33"/>
                                        </p:tgtEl>
                                        <p:attrNameLst>
                                          <p:attrName>ppt_h</p:attrName>
                                        </p:attrNameLst>
                                      </p:cBhvr>
                                      <p:tavLst>
                                        <p:tav tm="0">
                                          <p:val>
                                            <p:fltVal val="0"/>
                                          </p:val>
                                        </p:tav>
                                        <p:tav tm="100000">
                                          <p:val>
                                            <p:strVal val="#ppt_h"/>
                                          </p:val>
                                        </p:tav>
                                      </p:tavLst>
                                    </p:anim>
                                  </p:childTnLst>
                                </p:cTn>
                              </p:par>
                            </p:childTnLst>
                          </p:cTn>
                        </p:par>
                        <p:par>
                          <p:cTn id="54" fill="hold">
                            <p:stCondLst>
                              <p:cond delay="5000"/>
                            </p:stCondLst>
                            <p:childTnLst>
                              <p:par>
                                <p:cTn id="55" presetID="23" presetClass="entr" presetSubtype="16" fill="hold" grpId="0" nodeType="afterEffect">
                                  <p:stCondLst>
                                    <p:cond delay="0"/>
                                  </p:stCondLst>
                                  <p:childTnLst>
                                    <p:set>
                                      <p:cBhvr>
                                        <p:cTn id="56" dur="1" fill="hold">
                                          <p:stCondLst>
                                            <p:cond delay="0"/>
                                          </p:stCondLst>
                                        </p:cTn>
                                        <p:tgtEl>
                                          <p:spTgt spid="34"/>
                                        </p:tgtEl>
                                        <p:attrNameLst>
                                          <p:attrName>style.visibility</p:attrName>
                                        </p:attrNameLst>
                                      </p:cBhvr>
                                      <p:to>
                                        <p:strVal val="visible"/>
                                      </p:to>
                                    </p:set>
                                    <p:anim calcmode="lin" valueType="num">
                                      <p:cBhvr>
                                        <p:cTn id="57" dur="500" fill="hold"/>
                                        <p:tgtEl>
                                          <p:spTgt spid="34"/>
                                        </p:tgtEl>
                                        <p:attrNameLst>
                                          <p:attrName>ppt_w</p:attrName>
                                        </p:attrNameLst>
                                      </p:cBhvr>
                                      <p:tavLst>
                                        <p:tav tm="0">
                                          <p:val>
                                            <p:fltVal val="0"/>
                                          </p:val>
                                        </p:tav>
                                        <p:tav tm="100000">
                                          <p:val>
                                            <p:strVal val="#ppt_w"/>
                                          </p:val>
                                        </p:tav>
                                      </p:tavLst>
                                    </p:anim>
                                    <p:anim calcmode="lin" valueType="num">
                                      <p:cBhvr>
                                        <p:cTn id="58" dur="500" fill="hold"/>
                                        <p:tgtEl>
                                          <p:spTgt spid="34"/>
                                        </p:tgtEl>
                                        <p:attrNameLst>
                                          <p:attrName>ppt_h</p:attrName>
                                        </p:attrNameLst>
                                      </p:cBhvr>
                                      <p:tavLst>
                                        <p:tav tm="0">
                                          <p:val>
                                            <p:fltVal val="0"/>
                                          </p:val>
                                        </p:tav>
                                        <p:tav tm="100000">
                                          <p:val>
                                            <p:strVal val="#ppt_h"/>
                                          </p:val>
                                        </p:tav>
                                      </p:tavLst>
                                    </p:anim>
                                  </p:childTnLst>
                                </p:cTn>
                              </p:par>
                            </p:childTnLst>
                          </p:cTn>
                        </p:par>
                        <p:par>
                          <p:cTn id="59" fill="hold">
                            <p:stCondLst>
                              <p:cond delay="5500"/>
                            </p:stCondLst>
                            <p:childTnLst>
                              <p:par>
                                <p:cTn id="60" presetID="23" presetClass="entr" presetSubtype="16" fill="hold" grpId="0" nodeType="afterEffect">
                                  <p:stCondLst>
                                    <p:cond delay="0"/>
                                  </p:stCondLst>
                                  <p:childTnLst>
                                    <p:set>
                                      <p:cBhvr>
                                        <p:cTn id="61" dur="1" fill="hold">
                                          <p:stCondLst>
                                            <p:cond delay="0"/>
                                          </p:stCondLst>
                                        </p:cTn>
                                        <p:tgtEl>
                                          <p:spTgt spid="35"/>
                                        </p:tgtEl>
                                        <p:attrNameLst>
                                          <p:attrName>style.visibility</p:attrName>
                                        </p:attrNameLst>
                                      </p:cBhvr>
                                      <p:to>
                                        <p:strVal val="visible"/>
                                      </p:to>
                                    </p:set>
                                    <p:anim calcmode="lin" valueType="num">
                                      <p:cBhvr>
                                        <p:cTn id="62" dur="500" fill="hold"/>
                                        <p:tgtEl>
                                          <p:spTgt spid="35"/>
                                        </p:tgtEl>
                                        <p:attrNameLst>
                                          <p:attrName>ppt_w</p:attrName>
                                        </p:attrNameLst>
                                      </p:cBhvr>
                                      <p:tavLst>
                                        <p:tav tm="0">
                                          <p:val>
                                            <p:fltVal val="0"/>
                                          </p:val>
                                        </p:tav>
                                        <p:tav tm="100000">
                                          <p:val>
                                            <p:strVal val="#ppt_w"/>
                                          </p:val>
                                        </p:tav>
                                      </p:tavLst>
                                    </p:anim>
                                    <p:anim calcmode="lin" valueType="num">
                                      <p:cBhvr>
                                        <p:cTn id="63" dur="500" fill="hold"/>
                                        <p:tgtEl>
                                          <p:spTgt spid="35"/>
                                        </p:tgtEl>
                                        <p:attrNameLst>
                                          <p:attrName>ppt_h</p:attrName>
                                        </p:attrNameLst>
                                      </p:cBhvr>
                                      <p:tavLst>
                                        <p:tav tm="0">
                                          <p:val>
                                            <p:fltVal val="0"/>
                                          </p:val>
                                        </p:tav>
                                        <p:tav tm="100000">
                                          <p:val>
                                            <p:strVal val="#ppt_h"/>
                                          </p:val>
                                        </p:tav>
                                      </p:tavLst>
                                    </p:anim>
                                  </p:childTnLst>
                                </p:cTn>
                              </p:par>
                            </p:childTnLst>
                          </p:cTn>
                        </p:par>
                        <p:par>
                          <p:cTn id="64" fill="hold">
                            <p:stCondLst>
                              <p:cond delay="6000"/>
                            </p:stCondLst>
                            <p:childTnLst>
                              <p:par>
                                <p:cTn id="65" presetID="23" presetClass="entr" presetSubtype="16" fill="hold" grpId="0" nodeType="afterEffect">
                                  <p:stCondLst>
                                    <p:cond delay="0"/>
                                  </p:stCondLst>
                                  <p:childTnLst>
                                    <p:set>
                                      <p:cBhvr>
                                        <p:cTn id="66" dur="1" fill="hold">
                                          <p:stCondLst>
                                            <p:cond delay="0"/>
                                          </p:stCondLst>
                                        </p:cTn>
                                        <p:tgtEl>
                                          <p:spTgt spid="36"/>
                                        </p:tgtEl>
                                        <p:attrNameLst>
                                          <p:attrName>style.visibility</p:attrName>
                                        </p:attrNameLst>
                                      </p:cBhvr>
                                      <p:to>
                                        <p:strVal val="visible"/>
                                      </p:to>
                                    </p:set>
                                    <p:anim calcmode="lin" valueType="num">
                                      <p:cBhvr>
                                        <p:cTn id="67" dur="500" fill="hold"/>
                                        <p:tgtEl>
                                          <p:spTgt spid="36"/>
                                        </p:tgtEl>
                                        <p:attrNameLst>
                                          <p:attrName>ppt_w</p:attrName>
                                        </p:attrNameLst>
                                      </p:cBhvr>
                                      <p:tavLst>
                                        <p:tav tm="0">
                                          <p:val>
                                            <p:fltVal val="0"/>
                                          </p:val>
                                        </p:tav>
                                        <p:tav tm="100000">
                                          <p:val>
                                            <p:strVal val="#ppt_w"/>
                                          </p:val>
                                        </p:tav>
                                      </p:tavLst>
                                    </p:anim>
                                    <p:anim calcmode="lin" valueType="num">
                                      <p:cBhvr>
                                        <p:cTn id="68" dur="500" fill="hold"/>
                                        <p:tgtEl>
                                          <p:spTgt spid="36"/>
                                        </p:tgtEl>
                                        <p:attrNameLst>
                                          <p:attrName>ppt_h</p:attrName>
                                        </p:attrNameLst>
                                      </p:cBhvr>
                                      <p:tavLst>
                                        <p:tav tm="0">
                                          <p:val>
                                            <p:fltVal val="0"/>
                                          </p:val>
                                        </p:tav>
                                        <p:tav tm="100000">
                                          <p:val>
                                            <p:strVal val="#ppt_h"/>
                                          </p:val>
                                        </p:tav>
                                      </p:tavLst>
                                    </p:anim>
                                  </p:childTnLst>
                                </p:cTn>
                              </p:par>
                            </p:childTnLst>
                          </p:cTn>
                        </p:par>
                        <p:par>
                          <p:cTn id="69" fill="hold">
                            <p:stCondLst>
                              <p:cond delay="6500"/>
                            </p:stCondLst>
                            <p:childTnLst>
                              <p:par>
                                <p:cTn id="70" presetID="23" presetClass="entr" presetSubtype="16" fill="hold" grpId="0" nodeType="afterEffect">
                                  <p:stCondLst>
                                    <p:cond delay="0"/>
                                  </p:stCondLst>
                                  <p:childTnLst>
                                    <p:set>
                                      <p:cBhvr>
                                        <p:cTn id="71" dur="1" fill="hold">
                                          <p:stCondLst>
                                            <p:cond delay="0"/>
                                          </p:stCondLst>
                                        </p:cTn>
                                        <p:tgtEl>
                                          <p:spTgt spid="37"/>
                                        </p:tgtEl>
                                        <p:attrNameLst>
                                          <p:attrName>style.visibility</p:attrName>
                                        </p:attrNameLst>
                                      </p:cBhvr>
                                      <p:to>
                                        <p:strVal val="visible"/>
                                      </p:to>
                                    </p:set>
                                    <p:anim calcmode="lin" valueType="num">
                                      <p:cBhvr>
                                        <p:cTn id="72" dur="500" fill="hold"/>
                                        <p:tgtEl>
                                          <p:spTgt spid="37"/>
                                        </p:tgtEl>
                                        <p:attrNameLst>
                                          <p:attrName>ppt_w</p:attrName>
                                        </p:attrNameLst>
                                      </p:cBhvr>
                                      <p:tavLst>
                                        <p:tav tm="0">
                                          <p:val>
                                            <p:fltVal val="0"/>
                                          </p:val>
                                        </p:tav>
                                        <p:tav tm="100000">
                                          <p:val>
                                            <p:strVal val="#ppt_w"/>
                                          </p:val>
                                        </p:tav>
                                      </p:tavLst>
                                    </p:anim>
                                    <p:anim calcmode="lin" valueType="num">
                                      <p:cBhvr>
                                        <p:cTn id="73" dur="500" fill="hold"/>
                                        <p:tgtEl>
                                          <p:spTgt spid="3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p:bldP spid="20" grpId="0"/>
      <p:bldP spid="21" grpId="0"/>
      <p:bldP spid="22" grpId="0"/>
      <p:bldP spid="31" grpId="0"/>
      <p:bldP spid="32" grpId="0"/>
      <p:bldP spid="33" grpId="0"/>
      <p:bldP spid="34" grpId="0"/>
      <p:bldP spid="35" grpId="0"/>
      <p:bldP spid="36" grpId="0"/>
      <p:bldP spid="37"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79512" y="771550"/>
                <a:ext cx="8280920" cy="3960440"/>
              </a:xfrm>
              <a:prstGeom prst="rect">
                <a:avLst/>
              </a:prstGeom>
            </p:spPr>
            <p:txBody>
              <a:bodyPr>
                <a:noAutofit/>
              </a:bodyPr>
              <a:lstStyle/>
              <a:p>
                <a:pPr lvl="0" algn="just">
                  <a:spcBef>
                    <a:spcPts val="0"/>
                  </a:spcBef>
                  <a:spcAft>
                    <a:spcPts val="1200"/>
                  </a:spcAft>
                  <a:buClr>
                    <a:schemeClr val="tx1"/>
                  </a:buClr>
                  <a:buSzPct val="120000"/>
                </a:pPr>
                <a:r>
                  <a:rPr lang="cs-CZ" sz="2000" dirty="0" smtClean="0">
                    <a:solidFill>
                      <a:srgbClr val="000000"/>
                    </a:solidFill>
                  </a:rPr>
                  <a:t>Vládní výdajový multiplikátor v modelu IS-LM</a:t>
                </a:r>
              </a:p>
              <a:p>
                <a:pPr lvl="0" algn="just">
                  <a:spcBef>
                    <a:spcPts val="0"/>
                  </a:spcBef>
                  <a:spcAft>
                    <a:spcPts val="1200"/>
                  </a:spcAft>
                  <a:buClr>
                    <a:schemeClr val="tx1"/>
                  </a:buClr>
                  <a:buSzPct val="120000"/>
                </a:pPr>
                <a:r>
                  <a:rPr lang="cs-CZ" sz="2000" dirty="0" smtClean="0">
                    <a:solidFill>
                      <a:srgbClr val="000000"/>
                    </a:solidFill>
                  </a:rPr>
                  <a:t>Určuje, o kolik se zvýší úroveň rovnovážného produktu v důsledků zvýšení vládních výdajů (G), respektive autonomních výdajů (A) o jednotku</a:t>
                </a:r>
              </a:p>
              <a:p>
                <a:pPr marL="0" lvl="0" indent="0" algn="ctr">
                  <a:spcBef>
                    <a:spcPts val="0"/>
                  </a:spcBef>
                  <a:spcAft>
                    <a:spcPts val="1200"/>
                  </a:spcAft>
                  <a:buClr>
                    <a:schemeClr val="tx1"/>
                  </a:buClr>
                  <a:buSzPct val="120000"/>
                  <a:buNone/>
                </a:pPr>
                <a:r>
                  <a:rPr lang="el-GR" sz="2400" b="1" dirty="0" smtClean="0">
                    <a:solidFill>
                      <a:schemeClr val="tx1"/>
                    </a:solidFill>
                  </a:rPr>
                  <a:t>γ</a:t>
                </a:r>
                <a:r>
                  <a:rPr lang="cs-CZ" sz="2400" b="1" dirty="0" smtClean="0">
                    <a:solidFill>
                      <a:schemeClr val="tx1"/>
                    </a:solidFill>
                  </a:rPr>
                  <a:t> = </a:t>
                </a:r>
                <a14:m>
                  <m:oMath xmlns:m="http://schemas.openxmlformats.org/officeDocument/2006/math">
                    <m:f>
                      <m:fPr>
                        <m:ctrlPr>
                          <a:rPr lang="cs-CZ" sz="2400" b="1" i="1" smtClean="0">
                            <a:solidFill>
                              <a:schemeClr val="tx1"/>
                            </a:solidFill>
                            <a:latin typeface="Cambria Math" panose="02040503050406030204" pitchFamily="18" charset="0"/>
                            <a:ea typeface="Cambria Math" panose="02040503050406030204" pitchFamily="18" charset="0"/>
                          </a:rPr>
                        </m:ctrlPr>
                      </m:fPr>
                      <m:num>
                        <m:r>
                          <a:rPr lang="cs-CZ" sz="2400" b="1" i="1" smtClean="0">
                            <a:solidFill>
                              <a:schemeClr val="tx1"/>
                            </a:solidFill>
                            <a:latin typeface="Cambria Math" panose="02040503050406030204" pitchFamily="18" charset="0"/>
                            <a:ea typeface="Cambria Math" panose="02040503050406030204" pitchFamily="18" charset="0"/>
                          </a:rPr>
                          <m:t>𝜶</m:t>
                        </m:r>
                      </m:num>
                      <m:den>
                        <m:r>
                          <a:rPr lang="cs-CZ" sz="2400" b="1" i="1" smtClean="0">
                            <a:solidFill>
                              <a:schemeClr val="tx1"/>
                            </a:solidFill>
                            <a:latin typeface="Cambria Math" panose="02040503050406030204" pitchFamily="18" charset="0"/>
                            <a:ea typeface="Cambria Math" panose="02040503050406030204" pitchFamily="18" charset="0"/>
                          </a:rPr>
                          <m:t>𝟏</m:t>
                        </m:r>
                        <m:r>
                          <a:rPr lang="cs-CZ" sz="2400" b="1" i="1" smtClean="0">
                            <a:solidFill>
                              <a:schemeClr val="tx1"/>
                            </a:solidFill>
                            <a:latin typeface="Cambria Math" panose="02040503050406030204" pitchFamily="18" charset="0"/>
                            <a:ea typeface="Cambria Math" panose="02040503050406030204" pitchFamily="18" charset="0"/>
                          </a:rPr>
                          <m:t>+</m:t>
                        </m:r>
                        <m:f>
                          <m:fPr>
                            <m:ctrlPr>
                              <a:rPr lang="cs-CZ" sz="2400" b="1" i="1" smtClean="0">
                                <a:solidFill>
                                  <a:schemeClr val="tx1"/>
                                </a:solidFill>
                                <a:latin typeface="Cambria Math" panose="02040503050406030204" pitchFamily="18" charset="0"/>
                                <a:ea typeface="Cambria Math" panose="02040503050406030204" pitchFamily="18" charset="0"/>
                              </a:rPr>
                            </m:ctrlPr>
                          </m:fPr>
                          <m:num>
                            <m:r>
                              <a:rPr lang="cs-CZ" sz="2400" b="1" i="1" smtClean="0">
                                <a:solidFill>
                                  <a:schemeClr val="tx1"/>
                                </a:solidFill>
                                <a:latin typeface="Cambria Math" panose="02040503050406030204" pitchFamily="18" charset="0"/>
                                <a:ea typeface="Cambria Math" panose="02040503050406030204" pitchFamily="18" charset="0"/>
                              </a:rPr>
                              <m:t>𝜶</m:t>
                            </m:r>
                            <m:r>
                              <a:rPr lang="cs-CZ" sz="2400" b="1" i="1" smtClean="0">
                                <a:solidFill>
                                  <a:schemeClr val="tx1"/>
                                </a:solidFill>
                                <a:latin typeface="Cambria Math" panose="02040503050406030204" pitchFamily="18" charset="0"/>
                                <a:ea typeface="Cambria Math" panose="02040503050406030204" pitchFamily="18" charset="0"/>
                              </a:rPr>
                              <m:t>∗</m:t>
                            </m:r>
                            <m:r>
                              <a:rPr lang="cs-CZ" sz="2400" b="1" i="1" smtClean="0">
                                <a:solidFill>
                                  <a:schemeClr val="tx1"/>
                                </a:solidFill>
                                <a:latin typeface="Cambria Math" panose="02040503050406030204" pitchFamily="18" charset="0"/>
                                <a:ea typeface="Cambria Math" panose="02040503050406030204" pitchFamily="18" charset="0"/>
                              </a:rPr>
                              <m:t>𝒃</m:t>
                            </m:r>
                            <m:r>
                              <a:rPr lang="cs-CZ" sz="2400" b="1" i="1" smtClean="0">
                                <a:solidFill>
                                  <a:schemeClr val="tx1"/>
                                </a:solidFill>
                                <a:latin typeface="Cambria Math" panose="02040503050406030204" pitchFamily="18" charset="0"/>
                                <a:ea typeface="Cambria Math" panose="02040503050406030204" pitchFamily="18" charset="0"/>
                              </a:rPr>
                              <m:t>∗</m:t>
                            </m:r>
                            <m:r>
                              <a:rPr lang="cs-CZ" sz="2400" b="1" i="1" smtClean="0">
                                <a:solidFill>
                                  <a:schemeClr val="tx1"/>
                                </a:solidFill>
                                <a:latin typeface="Cambria Math" panose="02040503050406030204" pitchFamily="18" charset="0"/>
                                <a:ea typeface="Cambria Math" panose="02040503050406030204" pitchFamily="18" charset="0"/>
                              </a:rPr>
                              <m:t>𝒌</m:t>
                            </m:r>
                          </m:num>
                          <m:den>
                            <m:r>
                              <a:rPr lang="cs-CZ" sz="2400" b="1" i="1" smtClean="0">
                                <a:solidFill>
                                  <a:schemeClr val="tx1"/>
                                </a:solidFill>
                                <a:latin typeface="Cambria Math" panose="02040503050406030204" pitchFamily="18" charset="0"/>
                                <a:ea typeface="Cambria Math" panose="02040503050406030204" pitchFamily="18" charset="0"/>
                              </a:rPr>
                              <m:t>𝒉</m:t>
                            </m:r>
                          </m:den>
                        </m:f>
                      </m:den>
                    </m:f>
                  </m:oMath>
                </a14:m>
                <a:endParaRPr lang="cs-CZ" sz="2400" b="1" dirty="0" smtClean="0">
                  <a:solidFill>
                    <a:srgbClr val="000000"/>
                  </a:solidFill>
                  <a:ea typeface="Cambria Math" panose="02040503050406030204" pitchFamily="18" charset="0"/>
                </a:endParaRPr>
              </a:p>
              <a:p>
                <a:pPr algn="just">
                  <a:spcBef>
                    <a:spcPts val="0"/>
                  </a:spcBef>
                  <a:spcAft>
                    <a:spcPts val="1200"/>
                  </a:spcAft>
                  <a:buClr>
                    <a:schemeClr val="tx1"/>
                  </a:buClr>
                  <a:buSzPct val="120000"/>
                </a:pPr>
                <a:r>
                  <a:rPr lang="cs-CZ" sz="2000" dirty="0" smtClean="0">
                    <a:solidFill>
                      <a:srgbClr val="000000"/>
                    </a:solidFill>
                  </a:rPr>
                  <a:t>Multiplikátor fiskální politiky je menší než výdajový multiplikátor (</a:t>
                </a:r>
                <a:r>
                  <a:rPr lang="el-GR" sz="2000" dirty="0" smtClean="0">
                    <a:solidFill>
                      <a:srgbClr val="000000"/>
                    </a:solidFill>
                  </a:rPr>
                  <a:t>α</a:t>
                </a:r>
                <a:r>
                  <a:rPr lang="cs-CZ" sz="2000" baseline="-25000" dirty="0" smtClean="0">
                    <a:solidFill>
                      <a:srgbClr val="000000"/>
                    </a:solidFill>
                  </a:rPr>
                  <a:t>G</a:t>
                </a:r>
                <a:r>
                  <a:rPr lang="cs-CZ" sz="2000" dirty="0" smtClean="0">
                    <a:solidFill>
                      <a:srgbClr val="000000"/>
                    </a:solidFill>
                  </a:rPr>
                  <a:t>), protože u multiplikátoru fiskální politiky (</a:t>
                </a:r>
                <a:r>
                  <a:rPr lang="el-GR" sz="2000" dirty="0" smtClean="0">
                    <a:solidFill>
                      <a:srgbClr val="000000"/>
                    </a:solidFill>
                  </a:rPr>
                  <a:t>γ</a:t>
                </a:r>
                <a:r>
                  <a:rPr lang="cs-CZ" sz="2000" dirty="0" smtClean="0">
                    <a:solidFill>
                      <a:srgbClr val="000000"/>
                    </a:solidFill>
                  </a:rPr>
                  <a:t>) působí brzdící vliv zvýšené úrokové sazby. Růst úrokové sazby je způsoben fiskální expanzí</a:t>
                </a:r>
                <a:endParaRPr lang="cs-CZ" sz="2000" dirty="0">
                  <a:solidFill>
                    <a:srgbClr val="000000"/>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marL="0" lvl="0" indent="0" algn="just">
                  <a:spcBef>
                    <a:spcPts val="0"/>
                  </a:spcBef>
                  <a:spcAft>
                    <a:spcPts val="600"/>
                  </a:spcAft>
                  <a:buClr>
                    <a:schemeClr val="tx1"/>
                  </a:buClr>
                  <a:buSzPct val="120000"/>
                  <a:buNone/>
                </a:pPr>
                <a:r>
                  <a:rPr lang="cs-CZ" sz="2000" dirty="0" smtClean="0">
                    <a:solidFill>
                      <a:srgbClr val="000000"/>
                    </a:solidFill>
                  </a:rPr>
                  <a:t> </a:t>
                </a:r>
                <a:endParaRPr lang="cs-CZ" sz="2000" dirty="0">
                  <a:solidFill>
                    <a:srgbClr val="000000"/>
                  </a:solidFill>
                </a:endParaRPr>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79512" y="771550"/>
                <a:ext cx="8280920" cy="3960440"/>
              </a:xfrm>
              <a:prstGeom prst="rect">
                <a:avLst/>
              </a:prstGeom>
              <a:blipFill>
                <a:blip r:embed="rId3"/>
                <a:stretch>
                  <a:fillRect l="-957" t="-1849" r="-736"/>
                </a:stretch>
              </a:blipFill>
            </p:spPr>
            <p:txBody>
              <a:bodyPr/>
              <a:lstStyle/>
              <a:p>
                <a:r>
                  <a:rPr lang="sk-SK">
                    <a:noFill/>
                  </a:rPr>
                  <a:t> </a:t>
                </a:r>
              </a:p>
            </p:txBody>
          </p:sp>
        </mc:Fallback>
      </mc:AlternateContent>
      <p:sp>
        <p:nvSpPr>
          <p:cNvPr id="6" name="Nadpis 5"/>
          <p:cNvSpPr>
            <a:spLocks noGrp="1"/>
          </p:cNvSpPr>
          <p:nvPr>
            <p:ph type="title"/>
          </p:nvPr>
        </p:nvSpPr>
        <p:spPr>
          <a:xfrm>
            <a:off x="179512" y="195486"/>
            <a:ext cx="7632848" cy="507703"/>
          </a:xfrm>
        </p:spPr>
        <p:txBody>
          <a:bodyPr/>
          <a:lstStyle/>
          <a:p>
            <a:r>
              <a:rPr lang="cs-CZ" sz="2800" b="1" dirty="0" smtClean="0">
                <a:solidFill>
                  <a:srgbClr val="307871"/>
                </a:solidFill>
              </a:rPr>
              <a:t>Multiplikátor fiskální politiky</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226612987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79512" y="771550"/>
                <a:ext cx="8280920" cy="3960440"/>
              </a:xfrm>
              <a:prstGeom prst="rect">
                <a:avLst/>
              </a:prstGeom>
            </p:spPr>
            <p:txBody>
              <a:bodyPr>
                <a:noAutofit/>
              </a:bodyPr>
              <a:lstStyle/>
              <a:p>
                <a:pPr lvl="0" algn="just">
                  <a:spcBef>
                    <a:spcPts val="0"/>
                  </a:spcBef>
                  <a:spcAft>
                    <a:spcPts val="1200"/>
                  </a:spcAft>
                  <a:buClr>
                    <a:schemeClr val="tx1"/>
                  </a:buClr>
                  <a:buSzPct val="120000"/>
                </a:pPr>
                <a:r>
                  <a:rPr lang="cs-CZ" sz="2000" dirty="0" smtClean="0">
                    <a:solidFill>
                      <a:srgbClr val="000000"/>
                    </a:solidFill>
                  </a:rPr>
                  <a:t>Působení tohoto multiplikátoru ovlivňuje centrální banka</a:t>
                </a:r>
              </a:p>
              <a:p>
                <a:pPr marL="0" lvl="0" indent="0" algn="just">
                  <a:spcBef>
                    <a:spcPts val="0"/>
                  </a:spcBef>
                  <a:spcAft>
                    <a:spcPts val="1200"/>
                  </a:spcAft>
                  <a:buClr>
                    <a:schemeClr val="tx1"/>
                  </a:buClr>
                  <a:buSzPct val="120000"/>
                  <a:buNone/>
                </a:pPr>
                <a:endParaRPr lang="cs-CZ" sz="2000" dirty="0" smtClean="0">
                  <a:solidFill>
                    <a:srgbClr val="000000"/>
                  </a:solidFill>
                </a:endParaRPr>
              </a:p>
              <a:p>
                <a:pPr marL="0" lvl="0" indent="0" algn="ctr">
                  <a:spcBef>
                    <a:spcPts val="0"/>
                  </a:spcBef>
                  <a:spcAft>
                    <a:spcPts val="1200"/>
                  </a:spcAft>
                  <a:buClr>
                    <a:schemeClr val="tx1"/>
                  </a:buClr>
                  <a:buSzPct val="120000"/>
                  <a:buNone/>
                </a:pPr>
                <a:r>
                  <a:rPr lang="el-GR" sz="2400" b="1" dirty="0" smtClean="0">
                    <a:solidFill>
                      <a:schemeClr val="tx1"/>
                    </a:solidFill>
                  </a:rPr>
                  <a:t>μ</a:t>
                </a:r>
                <a:r>
                  <a:rPr lang="cs-CZ" sz="2400" b="1" dirty="0" smtClean="0">
                    <a:solidFill>
                      <a:schemeClr val="tx1"/>
                    </a:solidFill>
                  </a:rPr>
                  <a:t> = </a:t>
                </a:r>
                <a14:m>
                  <m:oMath xmlns:m="http://schemas.openxmlformats.org/officeDocument/2006/math">
                    <m:r>
                      <a:rPr lang="cs-CZ" sz="2400" b="1" i="0" smtClean="0">
                        <a:solidFill>
                          <a:schemeClr val="tx1"/>
                        </a:solidFill>
                        <a:latin typeface="Cambria Math" panose="02040503050406030204" pitchFamily="18" charset="0"/>
                      </a:rPr>
                      <m:t>𝐛</m:t>
                    </m:r>
                    <m:r>
                      <a:rPr lang="cs-CZ" sz="2400" b="1" i="0" smtClean="0">
                        <a:solidFill>
                          <a:schemeClr val="tx1"/>
                        </a:solidFill>
                        <a:latin typeface="Cambria Math" panose="02040503050406030204" pitchFamily="18" charset="0"/>
                      </a:rPr>
                      <m:t>/</m:t>
                    </m:r>
                    <m:r>
                      <a:rPr lang="cs-CZ" sz="2400" b="1" i="0" smtClean="0">
                        <a:solidFill>
                          <a:schemeClr val="tx1"/>
                        </a:solidFill>
                        <a:latin typeface="Cambria Math" panose="02040503050406030204" pitchFamily="18" charset="0"/>
                      </a:rPr>
                      <m:t>𝐡</m:t>
                    </m:r>
                    <m:r>
                      <a:rPr lang="cs-CZ" sz="2400" b="1" i="1" smtClean="0">
                        <a:solidFill>
                          <a:schemeClr val="tx1"/>
                        </a:solidFill>
                        <a:latin typeface="Cambria Math" panose="02040503050406030204" pitchFamily="18" charset="0"/>
                      </a:rPr>
                      <m:t>∗</m:t>
                    </m:r>
                    <m:r>
                      <m:rPr>
                        <m:sty m:val="p"/>
                      </m:rPr>
                      <a:rPr lang="el-GR" sz="2400" b="1" i="1" smtClean="0">
                        <a:solidFill>
                          <a:schemeClr val="tx1"/>
                        </a:solidFill>
                        <a:latin typeface="Cambria Math" panose="02040503050406030204" pitchFamily="18" charset="0"/>
                      </a:rPr>
                      <m:t>γ</m:t>
                    </m:r>
                  </m:oMath>
                </a14:m>
                <a:endParaRPr lang="cs-CZ" sz="2400" b="1" dirty="0" smtClean="0">
                  <a:solidFill>
                    <a:srgbClr val="000000"/>
                  </a:solidFill>
                  <a:ea typeface="Cambria Math" panose="02040503050406030204" pitchFamily="18" charset="0"/>
                </a:endParaRPr>
              </a:p>
              <a:p>
                <a:pPr marL="0" lvl="0" indent="0" algn="just">
                  <a:spcBef>
                    <a:spcPts val="0"/>
                  </a:spcBef>
                  <a:spcAft>
                    <a:spcPts val="600"/>
                  </a:spcAft>
                  <a:buClr>
                    <a:schemeClr val="tx1"/>
                  </a:buClr>
                  <a:buSzPct val="120000"/>
                  <a:buNone/>
                </a:pPr>
                <a:endParaRPr lang="cs-CZ" sz="2400" b="1" dirty="0">
                  <a:solidFill>
                    <a:srgbClr val="000000"/>
                  </a:solidFill>
                  <a:ea typeface="Cambria Math" panose="02040503050406030204" pitchFamily="18" charset="0"/>
                </a:endParaRPr>
              </a:p>
              <a:p>
                <a:pPr lvl="0" algn="just">
                  <a:spcBef>
                    <a:spcPts val="0"/>
                  </a:spcBef>
                  <a:spcAft>
                    <a:spcPts val="1200"/>
                  </a:spcAft>
                  <a:buClr>
                    <a:srgbClr val="307871"/>
                  </a:buClr>
                  <a:buSzPct val="120000"/>
                </a:pPr>
                <a:r>
                  <a:rPr lang="cs-CZ" sz="2000" dirty="0">
                    <a:solidFill>
                      <a:srgbClr val="000000"/>
                    </a:solidFill>
                  </a:rPr>
                  <a:t>Určuje, jak se změní rovnovážná úroveň produktu, pokud dojde ke zvýšení nabídky reálných peněžních zůstatků, za předpokladu, že křivka IS zůstává nezměněna</a:t>
                </a:r>
              </a:p>
              <a:p>
                <a:pPr marL="0" lvl="0" indent="0" algn="just">
                  <a:spcBef>
                    <a:spcPts val="0"/>
                  </a:spcBef>
                  <a:spcAft>
                    <a:spcPts val="600"/>
                  </a:spcAft>
                  <a:buClr>
                    <a:schemeClr val="tx1"/>
                  </a:buClr>
                  <a:buSzPct val="120000"/>
                  <a:buNone/>
                </a:pPr>
                <a:endParaRPr lang="cs-CZ" sz="2000" dirty="0" smtClean="0">
                  <a:solidFill>
                    <a:srgbClr val="000000"/>
                  </a:solidFill>
                </a:endParaRPr>
              </a:p>
              <a:p>
                <a:pPr marL="0" lvl="0" indent="0" algn="just">
                  <a:spcBef>
                    <a:spcPts val="0"/>
                  </a:spcBef>
                  <a:spcAft>
                    <a:spcPts val="600"/>
                  </a:spcAft>
                  <a:buClr>
                    <a:schemeClr val="tx1"/>
                  </a:buClr>
                  <a:buSzPct val="120000"/>
                  <a:buNone/>
                </a:pPr>
                <a:r>
                  <a:rPr lang="cs-CZ" sz="2000" dirty="0" smtClean="0">
                    <a:solidFill>
                      <a:srgbClr val="000000"/>
                    </a:solidFill>
                  </a:rPr>
                  <a:t> </a:t>
                </a:r>
                <a:endParaRPr lang="cs-CZ" sz="2000" dirty="0">
                  <a:solidFill>
                    <a:srgbClr val="000000"/>
                  </a:solidFill>
                </a:endParaRPr>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79512" y="771550"/>
                <a:ext cx="8280920" cy="3960440"/>
              </a:xfrm>
              <a:prstGeom prst="rect">
                <a:avLst/>
              </a:prstGeom>
              <a:blipFill>
                <a:blip r:embed="rId3"/>
                <a:stretch>
                  <a:fillRect l="-957" t="-1849" r="-736"/>
                </a:stretch>
              </a:blipFill>
            </p:spPr>
            <p:txBody>
              <a:bodyPr/>
              <a:lstStyle/>
              <a:p>
                <a:r>
                  <a:rPr lang="sk-SK">
                    <a:noFill/>
                  </a:rPr>
                  <a:t> </a:t>
                </a:r>
              </a:p>
            </p:txBody>
          </p:sp>
        </mc:Fallback>
      </mc:AlternateContent>
      <p:sp>
        <p:nvSpPr>
          <p:cNvPr id="6" name="Nadpis 5"/>
          <p:cNvSpPr>
            <a:spLocks noGrp="1"/>
          </p:cNvSpPr>
          <p:nvPr>
            <p:ph type="title"/>
          </p:nvPr>
        </p:nvSpPr>
        <p:spPr>
          <a:xfrm>
            <a:off x="179512" y="195486"/>
            <a:ext cx="7632848" cy="507703"/>
          </a:xfrm>
        </p:spPr>
        <p:txBody>
          <a:bodyPr/>
          <a:lstStyle/>
          <a:p>
            <a:r>
              <a:rPr lang="cs-CZ" sz="2800" b="1" dirty="0" smtClean="0">
                <a:solidFill>
                  <a:srgbClr val="307871"/>
                </a:solidFill>
              </a:rPr>
              <a:t>Multiplikátor monetární politiky</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16083046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800867"/>
            <a:ext cx="8280920" cy="4032448"/>
          </a:xfrm>
          <a:prstGeom prst="rect">
            <a:avLst/>
          </a:prstGeom>
        </p:spPr>
        <p:txBody>
          <a:bodyPr>
            <a:noAutofit/>
          </a:bodyPr>
          <a:lstStyle/>
          <a:p>
            <a:pPr lvl="0" algn="just">
              <a:spcBef>
                <a:spcPts val="0"/>
              </a:spcBef>
              <a:spcAft>
                <a:spcPts val="600"/>
              </a:spcAft>
              <a:buClr>
                <a:schemeClr val="tx1"/>
              </a:buClr>
              <a:buSzPct val="120000"/>
            </a:pPr>
            <a:r>
              <a:rPr lang="cs-CZ" sz="1400" dirty="0">
                <a:solidFill>
                  <a:srgbClr val="000000"/>
                </a:solidFill>
              </a:rPr>
              <a:t>BENASSY, J., P., 2011. </a:t>
            </a:r>
            <a:r>
              <a:rPr lang="cs-CZ" sz="1400" dirty="0" err="1">
                <a:solidFill>
                  <a:srgbClr val="000000"/>
                </a:solidFill>
              </a:rPr>
              <a:t>Macroeconomic</a:t>
            </a:r>
            <a:r>
              <a:rPr lang="cs-CZ" sz="1400" dirty="0">
                <a:solidFill>
                  <a:srgbClr val="000000"/>
                </a:solidFill>
              </a:rPr>
              <a:t> </a:t>
            </a:r>
            <a:r>
              <a:rPr lang="cs-CZ" sz="1400" dirty="0" err="1">
                <a:solidFill>
                  <a:srgbClr val="000000"/>
                </a:solidFill>
              </a:rPr>
              <a:t>Theory</a:t>
            </a:r>
            <a:r>
              <a:rPr lang="cs-CZ" sz="1400" dirty="0">
                <a:solidFill>
                  <a:srgbClr val="000000"/>
                </a:solidFill>
              </a:rPr>
              <a:t>. Oxford University </a:t>
            </a:r>
            <a:r>
              <a:rPr lang="cs-CZ" sz="1400" dirty="0" err="1">
                <a:solidFill>
                  <a:srgbClr val="000000"/>
                </a:solidFill>
              </a:rPr>
              <a:t>Press</a:t>
            </a:r>
            <a:r>
              <a:rPr lang="cs-CZ" sz="1400" dirty="0">
                <a:solidFill>
                  <a:srgbClr val="000000"/>
                </a:solidFill>
              </a:rPr>
              <a:t>.  ISBN 9780199924219.</a:t>
            </a:r>
          </a:p>
          <a:p>
            <a:pPr lvl="0" algn="just">
              <a:spcBef>
                <a:spcPts val="0"/>
              </a:spcBef>
              <a:spcAft>
                <a:spcPts val="600"/>
              </a:spcAft>
              <a:buClr>
                <a:schemeClr val="tx1"/>
              </a:buClr>
              <a:buSzPct val="120000"/>
            </a:pPr>
            <a:r>
              <a:rPr lang="cs-CZ" sz="1400" dirty="0">
                <a:solidFill>
                  <a:srgbClr val="000000"/>
                </a:solidFill>
              </a:rPr>
              <a:t>CAHLÍK, T., M. HLAVÁČEK a J. SEIDLER J., 2013. Makroekonomie, 2. vydání. Praha: Karolinum. ISBN 978-80-2461-906-4.</a:t>
            </a:r>
          </a:p>
          <a:p>
            <a:pPr lvl="0" algn="just">
              <a:spcBef>
                <a:spcPts val="0"/>
              </a:spcBef>
              <a:spcAft>
                <a:spcPts val="600"/>
              </a:spcAft>
              <a:buClr>
                <a:schemeClr val="tx1"/>
              </a:buClr>
              <a:buSzPct val="120000"/>
            </a:pPr>
            <a:r>
              <a:rPr lang="cs-CZ" sz="1400" dirty="0">
                <a:solidFill>
                  <a:srgbClr val="000000"/>
                </a:solidFill>
              </a:rPr>
              <a:t>KOTLÁNOVÁ, E. a K. TUREČKOVÁ, 2014.  Makroekonomie. Karviná: OPF v Karviné. ISBN 978-80-7510-076-4.</a:t>
            </a:r>
          </a:p>
          <a:p>
            <a:pPr lvl="0" algn="just">
              <a:spcBef>
                <a:spcPts val="0"/>
              </a:spcBef>
              <a:spcAft>
                <a:spcPts val="600"/>
              </a:spcAft>
              <a:buClr>
                <a:schemeClr val="tx1"/>
              </a:buClr>
              <a:buSzPct val="120000"/>
            </a:pPr>
            <a:r>
              <a:rPr lang="cs-CZ" sz="1400" dirty="0">
                <a:solidFill>
                  <a:srgbClr val="000000"/>
                </a:solidFill>
              </a:rPr>
              <a:t>ŠEVELA, M., 2012. Makroekonomie II. Středně pokročilý kurz. Brno: Mendelova univerzita. ISBN 978-80-7375-609-3.</a:t>
            </a:r>
          </a:p>
          <a:p>
            <a:pPr lvl="0" algn="just">
              <a:spcBef>
                <a:spcPts val="0"/>
              </a:spcBef>
              <a:spcAft>
                <a:spcPts val="600"/>
              </a:spcAft>
              <a:buClr>
                <a:schemeClr val="tx1"/>
              </a:buClr>
              <a:buSzPct val="120000"/>
            </a:pPr>
            <a:r>
              <a:rPr lang="cs-CZ" sz="1400" dirty="0">
                <a:solidFill>
                  <a:srgbClr val="000000"/>
                </a:solidFill>
              </a:rPr>
              <a:t>SOUKUP, J. a KOL., 2010. Makroekonomie: moderní přístup. Praha: Management </a:t>
            </a:r>
            <a:r>
              <a:rPr lang="cs-CZ" sz="1400" dirty="0" err="1">
                <a:solidFill>
                  <a:srgbClr val="000000"/>
                </a:solidFill>
              </a:rPr>
              <a:t>Press</a:t>
            </a:r>
            <a:r>
              <a:rPr lang="cs-CZ" sz="1400" dirty="0">
                <a:solidFill>
                  <a:srgbClr val="000000"/>
                </a:solidFill>
              </a:rPr>
              <a:t>. ISBN 978-80-7261-219-2.</a:t>
            </a:r>
          </a:p>
          <a:p>
            <a:pPr lvl="0" algn="just">
              <a:spcBef>
                <a:spcPts val="0"/>
              </a:spcBef>
              <a:spcAft>
                <a:spcPts val="600"/>
              </a:spcAft>
              <a:buClr>
                <a:schemeClr val="tx1"/>
              </a:buClr>
              <a:buSzPct val="120000"/>
            </a:pPr>
            <a:r>
              <a:rPr lang="cs-CZ" sz="1400" dirty="0">
                <a:solidFill>
                  <a:srgbClr val="000000"/>
                </a:solidFill>
              </a:rPr>
              <a:t>HOLMAN, R., 2010. Makroekonomie: středně pokročilý kurz. Praha: </a:t>
            </a:r>
            <a:r>
              <a:rPr lang="cs-CZ" sz="1400" dirty="0" err="1">
                <a:solidFill>
                  <a:srgbClr val="000000"/>
                </a:solidFill>
              </a:rPr>
              <a:t>C.H.Beck</a:t>
            </a:r>
            <a:r>
              <a:rPr lang="cs-CZ" sz="1400" dirty="0">
                <a:solidFill>
                  <a:srgbClr val="000000"/>
                </a:solidFill>
              </a:rPr>
              <a:t>. ISBN 978-80-7179-861-3.</a:t>
            </a:r>
          </a:p>
          <a:p>
            <a:pPr lvl="0" algn="just">
              <a:spcBef>
                <a:spcPts val="0"/>
              </a:spcBef>
              <a:spcAft>
                <a:spcPts val="600"/>
              </a:spcAft>
              <a:buClr>
                <a:schemeClr val="tx1"/>
              </a:buClr>
              <a:buSzPct val="120000"/>
            </a:pPr>
            <a:r>
              <a:rPr lang="cs-CZ" sz="1400" dirty="0">
                <a:solidFill>
                  <a:srgbClr val="000000"/>
                </a:solidFill>
              </a:rPr>
              <a:t>MANKIW, N., G., 2015.  </a:t>
            </a:r>
            <a:r>
              <a:rPr lang="cs-CZ" sz="1400" dirty="0" err="1">
                <a:solidFill>
                  <a:srgbClr val="000000"/>
                </a:solidFill>
              </a:rPr>
              <a:t>Principles</a:t>
            </a:r>
            <a:r>
              <a:rPr lang="cs-CZ" sz="1400" dirty="0">
                <a:solidFill>
                  <a:srgbClr val="000000"/>
                </a:solidFill>
              </a:rPr>
              <a:t> </a:t>
            </a:r>
            <a:r>
              <a:rPr lang="cs-CZ" sz="1400" dirty="0" err="1">
                <a:solidFill>
                  <a:srgbClr val="000000"/>
                </a:solidFill>
              </a:rPr>
              <a:t>of</a:t>
            </a:r>
            <a:r>
              <a:rPr lang="cs-CZ" sz="1400" dirty="0">
                <a:solidFill>
                  <a:srgbClr val="000000"/>
                </a:solidFill>
              </a:rPr>
              <a:t> </a:t>
            </a:r>
            <a:r>
              <a:rPr lang="cs-CZ" sz="1400" dirty="0" err="1">
                <a:solidFill>
                  <a:srgbClr val="000000"/>
                </a:solidFill>
              </a:rPr>
              <a:t>Macroeconomics</a:t>
            </a:r>
            <a:r>
              <a:rPr lang="cs-CZ" sz="1400" dirty="0">
                <a:solidFill>
                  <a:srgbClr val="000000"/>
                </a:solidFill>
              </a:rPr>
              <a:t>. 7th </a:t>
            </a:r>
            <a:r>
              <a:rPr lang="cs-CZ" sz="1400" dirty="0" err="1">
                <a:solidFill>
                  <a:srgbClr val="000000"/>
                </a:solidFill>
              </a:rPr>
              <a:t>edition</a:t>
            </a:r>
            <a:r>
              <a:rPr lang="cs-CZ" sz="1400" dirty="0">
                <a:solidFill>
                  <a:srgbClr val="000000"/>
                </a:solidFill>
              </a:rPr>
              <a:t>. </a:t>
            </a:r>
            <a:r>
              <a:rPr lang="cs-CZ" sz="1400" dirty="0" err="1">
                <a:solidFill>
                  <a:srgbClr val="000000"/>
                </a:solidFill>
              </a:rPr>
              <a:t>Cengage</a:t>
            </a:r>
            <a:r>
              <a:rPr lang="cs-CZ" sz="1400" dirty="0">
                <a:solidFill>
                  <a:srgbClr val="000000"/>
                </a:solidFill>
              </a:rPr>
              <a:t> </a:t>
            </a:r>
            <a:r>
              <a:rPr lang="cs-CZ" sz="1400" dirty="0" err="1">
                <a:solidFill>
                  <a:srgbClr val="000000"/>
                </a:solidFill>
              </a:rPr>
              <a:t>Learning</a:t>
            </a:r>
            <a:r>
              <a:rPr lang="cs-CZ" sz="1400" dirty="0">
                <a:solidFill>
                  <a:srgbClr val="000000"/>
                </a:solidFill>
              </a:rPr>
              <a:t>. ISBN 978-0-538-4306-6</a:t>
            </a:r>
            <a:r>
              <a:rPr lang="cs-CZ" sz="1400" dirty="0" smtClean="0">
                <a:solidFill>
                  <a:srgbClr val="000000"/>
                </a:solidFill>
              </a:rPr>
              <a:t>.</a:t>
            </a: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251520" y="206027"/>
            <a:ext cx="8280920" cy="507703"/>
          </a:xfrm>
        </p:spPr>
        <p:txBody>
          <a:bodyPr/>
          <a:lstStyle/>
          <a:p>
            <a:r>
              <a:rPr lang="cs-CZ" sz="2800" b="1" dirty="0" smtClean="0"/>
              <a:t>Zdroje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43</a:t>
            </a:fld>
            <a:endParaRPr lang="cs-CZ" dirty="0"/>
          </a:p>
        </p:txBody>
      </p:sp>
    </p:spTree>
    <p:extLst>
      <p:ext uri="{BB962C8B-B14F-4D97-AF65-F5344CB8AC3E}">
        <p14:creationId xmlns:p14="http://schemas.microsoft.com/office/powerpoint/2010/main" val="73114378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987574"/>
            <a:ext cx="8496944" cy="3672408"/>
          </a:xfrm>
        </p:spPr>
        <p:txBody>
          <a:bodyPr/>
          <a:lstStyle/>
          <a:p>
            <a:pPr algn="ctr">
              <a:spcBef>
                <a:spcPts val="1800"/>
              </a:spcBef>
              <a:spcAft>
                <a:spcPts val="3000"/>
              </a:spcAft>
            </a:pPr>
            <a:r>
              <a:rPr lang="cs-CZ" sz="3200" b="1" dirty="0" smtClean="0">
                <a:solidFill>
                  <a:srgbClr val="307871"/>
                </a:solidFill>
              </a:rPr>
              <a:t/>
            </a:r>
            <a:br>
              <a:rPr lang="cs-CZ" sz="3200" b="1" dirty="0" smtClean="0">
                <a:solidFill>
                  <a:srgbClr val="307871"/>
                </a:solidFill>
              </a:rPr>
            </a:br>
            <a:r>
              <a:rPr lang="cs-CZ" sz="3200" b="1" dirty="0">
                <a:solidFill>
                  <a:srgbClr val="307871"/>
                </a:solidFill>
              </a:rPr>
              <a:t/>
            </a:r>
            <a:br>
              <a:rPr lang="cs-CZ" sz="3200" b="1" dirty="0">
                <a:solidFill>
                  <a:srgbClr val="307871"/>
                </a:solidFill>
              </a:rPr>
            </a:br>
            <a:r>
              <a:rPr lang="cs-CZ" sz="3200" b="1" dirty="0" smtClean="0">
                <a:solidFill>
                  <a:srgbClr val="307871"/>
                </a:solidFill>
              </a:rPr>
              <a:t>Děkuji za pozornost a přeji hezký den</a:t>
            </a:r>
            <a:br>
              <a:rPr lang="cs-CZ" sz="3200" b="1" dirty="0" smtClean="0">
                <a:solidFill>
                  <a:srgbClr val="307871"/>
                </a:solidFill>
              </a:rPr>
            </a:br>
            <a:r>
              <a:rPr lang="cs-CZ" sz="3200" b="1" dirty="0" smtClean="0">
                <a:solidFill>
                  <a:srgbClr val="307871"/>
                </a:solidFill>
              </a:rPr>
              <a:t/>
            </a:r>
            <a:br>
              <a:rPr lang="cs-CZ" sz="3200" b="1" dirty="0" smtClean="0">
                <a:solidFill>
                  <a:srgbClr val="307871"/>
                </a:solidFill>
              </a:rPr>
            </a:br>
            <a:r>
              <a:rPr lang="cs-CZ" sz="4400" b="1" dirty="0">
                <a:latin typeface="Times New Roman" pitchFamily="18" charset="0"/>
                <a:cs typeface="Times New Roman" pitchFamily="18" charset="0"/>
              </a:rPr>
              <a:t>☺</a:t>
            </a:r>
            <a:endParaRPr lang="cs-CZ" sz="4400" b="1" dirty="0">
              <a:solidFill>
                <a:schemeClr val="accent3">
                  <a:lumMod val="50000"/>
                </a:schemeClr>
              </a:solidFill>
            </a:endParaRPr>
          </a:p>
        </p:txBody>
      </p:sp>
      <p:sp>
        <p:nvSpPr>
          <p:cNvPr id="3" name="Zástupný symbol pro číslo snímku 2"/>
          <p:cNvSpPr>
            <a:spLocks noGrp="1"/>
          </p:cNvSpPr>
          <p:nvPr>
            <p:ph type="sldNum" sz="quarter" idx="12"/>
          </p:nvPr>
        </p:nvSpPr>
        <p:spPr/>
        <p:txBody>
          <a:bodyPr/>
          <a:lstStyle/>
          <a:p>
            <a:fld id="{560808B9-4D1F-4069-9EB9-CD8802008F4E}" type="slidenum">
              <a:rPr lang="cs-CZ" smtClean="0"/>
              <a:pPr/>
              <a:t>44</a:t>
            </a:fld>
            <a:endParaRPr lang="cs-CZ" dirty="0"/>
          </a:p>
        </p:txBody>
      </p:sp>
    </p:spTree>
    <p:extLst>
      <p:ext uri="{BB962C8B-B14F-4D97-AF65-F5344CB8AC3E}">
        <p14:creationId xmlns:p14="http://schemas.microsoft.com/office/powerpoint/2010/main" val="5642090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15566"/>
            <a:ext cx="8280920" cy="3672408"/>
          </a:xfrm>
          <a:prstGeom prst="rect">
            <a:avLst/>
          </a:prstGeom>
        </p:spPr>
        <p:txBody>
          <a:bodyPr>
            <a:noAutofit/>
          </a:bodyPr>
          <a:lstStyle/>
          <a:p>
            <a:pPr algn="just">
              <a:spcBef>
                <a:spcPts val="0"/>
              </a:spcBef>
              <a:spcAft>
                <a:spcPts val="1200"/>
              </a:spcAft>
              <a:buClr>
                <a:schemeClr val="tx1"/>
              </a:buClr>
              <a:buSzPct val="120000"/>
              <a:tabLst>
                <a:tab pos="228600" algn="l"/>
              </a:tabLst>
            </a:pPr>
            <a:r>
              <a:rPr lang="cs-CZ" sz="2000" dirty="0">
                <a:solidFill>
                  <a:srgbClr val="000000"/>
                </a:solidFill>
              </a:rPr>
              <a:t>Fixní ceny </a:t>
            </a:r>
            <a:r>
              <a:rPr lang="cs-CZ" sz="2000" dirty="0" smtClean="0">
                <a:solidFill>
                  <a:srgbClr val="000000"/>
                </a:solidFill>
              </a:rPr>
              <a:t>a ceny </a:t>
            </a:r>
            <a:r>
              <a:rPr lang="cs-CZ" sz="2000" dirty="0" smtClean="0">
                <a:solidFill>
                  <a:srgbClr val="000000"/>
                </a:solidFill>
                <a:sym typeface="Symbol" panose="05050102010706020507" pitchFamily="18" charset="2"/>
              </a:rPr>
              <a:t></a:t>
            </a:r>
            <a:r>
              <a:rPr lang="cs-CZ" sz="2000" dirty="0" smtClean="0">
                <a:solidFill>
                  <a:srgbClr val="000000"/>
                </a:solidFill>
              </a:rPr>
              <a:t> </a:t>
            </a:r>
            <a:r>
              <a:rPr lang="cs-CZ" sz="2000" dirty="0">
                <a:solidFill>
                  <a:srgbClr val="000000"/>
                </a:solidFill>
              </a:rPr>
              <a:t>všechny změny v reálném důchodu jsou současně stejnými změnami v nominálním důchodu </a:t>
            </a:r>
            <a:r>
              <a:rPr lang="cs-CZ" sz="2000" dirty="0" smtClean="0">
                <a:solidFill>
                  <a:srgbClr val="000000"/>
                </a:solidFill>
              </a:rPr>
              <a:t>(Y = Y*)</a:t>
            </a:r>
            <a:endParaRPr lang="sk-SK" sz="2000" dirty="0">
              <a:solidFill>
                <a:srgbClr val="000000"/>
              </a:solidFill>
            </a:endParaRPr>
          </a:p>
          <a:p>
            <a:pPr algn="just">
              <a:spcBef>
                <a:spcPts val="0"/>
              </a:spcBef>
              <a:spcAft>
                <a:spcPts val="1200"/>
              </a:spcAft>
              <a:buClr>
                <a:schemeClr val="tx1"/>
              </a:buClr>
              <a:buSzPct val="120000"/>
              <a:tabLst>
                <a:tab pos="228600" algn="l"/>
              </a:tabLst>
            </a:pPr>
            <a:r>
              <a:rPr lang="cs-CZ" sz="2000" dirty="0">
                <a:solidFill>
                  <a:srgbClr val="000000"/>
                </a:solidFill>
              </a:rPr>
              <a:t>Reálný produkt pod úrovní potenciálního produktu – existence recesní </a:t>
            </a:r>
            <a:r>
              <a:rPr lang="cs-CZ" sz="2000" dirty="0" smtClean="0">
                <a:solidFill>
                  <a:srgbClr val="000000"/>
                </a:solidFill>
              </a:rPr>
              <a:t>mezery</a:t>
            </a:r>
          </a:p>
          <a:p>
            <a:pPr lvl="0" algn="just">
              <a:spcBef>
                <a:spcPts val="0"/>
              </a:spcBef>
              <a:spcAft>
                <a:spcPts val="1200"/>
              </a:spcAft>
              <a:buClr>
                <a:srgbClr val="307871"/>
              </a:buClr>
              <a:buSzPct val="120000"/>
            </a:pPr>
            <a:r>
              <a:rPr lang="cs-CZ" sz="2000" dirty="0">
                <a:solidFill>
                  <a:srgbClr val="000000"/>
                </a:solidFill>
              </a:rPr>
              <a:t>Zásoba kapitálu je dostatečná pro produkci jakéhokoliv množství zboží</a:t>
            </a:r>
          </a:p>
          <a:p>
            <a:pPr algn="just">
              <a:spcBef>
                <a:spcPts val="0"/>
              </a:spcBef>
              <a:spcAft>
                <a:spcPts val="1200"/>
              </a:spcAft>
              <a:buClr>
                <a:schemeClr val="tx1"/>
              </a:buClr>
              <a:buSzPct val="120000"/>
              <a:tabLst>
                <a:tab pos="228600" algn="l"/>
              </a:tabLst>
            </a:pPr>
            <a:r>
              <a:rPr lang="cs-CZ" sz="2000" dirty="0" smtClean="0">
                <a:solidFill>
                  <a:srgbClr val="000000"/>
                </a:solidFill>
              </a:rPr>
              <a:t>Uzavřená </a:t>
            </a:r>
            <a:r>
              <a:rPr lang="cs-CZ" sz="2000" dirty="0">
                <a:solidFill>
                  <a:srgbClr val="000000"/>
                </a:solidFill>
              </a:rPr>
              <a:t>ekonomika</a:t>
            </a:r>
            <a:endParaRPr lang="sk-SK" sz="2000" dirty="0">
              <a:solidFill>
                <a:srgbClr val="000000"/>
              </a:solidFill>
            </a:endParaRPr>
          </a:p>
          <a:p>
            <a:pPr algn="just">
              <a:spcBef>
                <a:spcPts val="0"/>
              </a:spcBef>
              <a:spcAft>
                <a:spcPts val="1200"/>
              </a:spcAft>
              <a:buClr>
                <a:schemeClr val="tx1"/>
              </a:buClr>
              <a:buSzPct val="120000"/>
              <a:tabLst>
                <a:tab pos="228600" algn="l"/>
              </a:tabLst>
            </a:pPr>
            <a:r>
              <a:rPr lang="cs-CZ" sz="2000" dirty="0">
                <a:solidFill>
                  <a:srgbClr val="000000"/>
                </a:solidFill>
              </a:rPr>
              <a:t>Centrální banka kontroluje nabídku </a:t>
            </a:r>
            <a:r>
              <a:rPr lang="cs-CZ" sz="2000" dirty="0" smtClean="0">
                <a:solidFill>
                  <a:srgbClr val="000000"/>
                </a:solidFill>
              </a:rPr>
              <a:t>peněz</a:t>
            </a:r>
          </a:p>
          <a:p>
            <a:pPr lvl="0" algn="just">
              <a:spcBef>
                <a:spcPts val="0"/>
              </a:spcBef>
              <a:spcAft>
                <a:spcPts val="1200"/>
              </a:spcAft>
              <a:buClr>
                <a:schemeClr val="tx1"/>
              </a:buClr>
              <a:buSzPct val="120000"/>
            </a:pPr>
            <a:r>
              <a:rPr lang="cs-CZ" sz="2000" dirty="0" smtClean="0">
                <a:solidFill>
                  <a:srgbClr val="000000"/>
                </a:solidFill>
              </a:rPr>
              <a:t>Základní </a:t>
            </a:r>
            <a:r>
              <a:rPr lang="cs-CZ" sz="2000" dirty="0">
                <a:solidFill>
                  <a:srgbClr val="000000"/>
                </a:solidFill>
              </a:rPr>
              <a:t>metodologický přístup k modelu IS-LM je postaven na principech </a:t>
            </a:r>
            <a:r>
              <a:rPr lang="cs-CZ" sz="2000" dirty="0" err="1">
                <a:solidFill>
                  <a:srgbClr val="000000"/>
                </a:solidFill>
              </a:rPr>
              <a:t>Walrasovy</a:t>
            </a:r>
            <a:r>
              <a:rPr lang="cs-CZ" sz="2000" dirty="0">
                <a:solidFill>
                  <a:srgbClr val="000000"/>
                </a:solidFill>
              </a:rPr>
              <a:t> teorie všeobecné rovnováhy</a:t>
            </a:r>
          </a:p>
          <a:p>
            <a:pPr lvl="0" algn="just">
              <a:spcBef>
                <a:spcPts val="0"/>
              </a:spcBef>
              <a:spcAft>
                <a:spcPts val="1200"/>
              </a:spcAft>
              <a:buClr>
                <a:schemeClr val="tx1"/>
              </a:buClr>
              <a:buSzPct val="120000"/>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Předpoklady modelu IS-LM</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5</a:t>
            </a:fld>
            <a:endParaRPr lang="cs-CZ" dirty="0"/>
          </a:p>
        </p:txBody>
      </p:sp>
    </p:spTree>
    <p:extLst>
      <p:ext uri="{BB962C8B-B14F-4D97-AF65-F5344CB8AC3E}">
        <p14:creationId xmlns:p14="http://schemas.microsoft.com/office/powerpoint/2010/main" val="13564064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3225" y="843558"/>
            <a:ext cx="8280920" cy="4032448"/>
          </a:xfrm>
          <a:prstGeom prst="rect">
            <a:avLst/>
          </a:prstGeom>
        </p:spPr>
        <p:txBody>
          <a:bodyPr>
            <a:noAutofit/>
          </a:bodyPr>
          <a:lstStyle/>
          <a:p>
            <a:pPr lvl="0" algn="just">
              <a:spcBef>
                <a:spcPts val="0"/>
              </a:spcBef>
              <a:spcAft>
                <a:spcPts val="600"/>
              </a:spcAft>
              <a:buClr>
                <a:schemeClr val="tx1"/>
              </a:buClr>
              <a:buSzPct val="120000"/>
            </a:pPr>
            <a:r>
              <a:rPr lang="cs-CZ" sz="2000" dirty="0">
                <a:solidFill>
                  <a:srgbClr val="000000"/>
                </a:solidFill>
              </a:rPr>
              <a:t>Umožňuje zkoumat rovnováhu v uzavřené ekonomice na třech trzích současně:</a:t>
            </a:r>
          </a:p>
          <a:p>
            <a:pPr marL="900113" lvl="0" indent="-363538" algn="just">
              <a:spcBef>
                <a:spcPts val="0"/>
              </a:spcBef>
              <a:spcAft>
                <a:spcPts val="600"/>
              </a:spcAft>
              <a:buClr>
                <a:schemeClr val="tx1"/>
              </a:buClr>
              <a:buSzPct val="120000"/>
              <a:buFont typeface="Wingdings" panose="05000000000000000000" pitchFamily="2" charset="2"/>
              <a:buChar char="Ø"/>
            </a:pPr>
            <a:r>
              <a:rPr lang="cs-CZ" sz="2000" dirty="0">
                <a:solidFill>
                  <a:srgbClr val="000000"/>
                </a:solidFill>
              </a:rPr>
              <a:t>Trh statků a služeb (I=S)</a:t>
            </a:r>
          </a:p>
          <a:p>
            <a:pPr marL="900113" lvl="0" indent="-363538" algn="just">
              <a:spcBef>
                <a:spcPts val="0"/>
              </a:spcBef>
              <a:spcAft>
                <a:spcPts val="600"/>
              </a:spcAft>
              <a:buClr>
                <a:schemeClr val="tx1"/>
              </a:buClr>
              <a:buSzPct val="120000"/>
              <a:buFont typeface="Wingdings" panose="05000000000000000000" pitchFamily="2" charset="2"/>
              <a:buChar char="Ø"/>
            </a:pPr>
            <a:r>
              <a:rPr lang="cs-CZ" sz="2000" dirty="0">
                <a:solidFill>
                  <a:srgbClr val="000000"/>
                </a:solidFill>
              </a:rPr>
              <a:t>Trh peněz (L=M)</a:t>
            </a:r>
          </a:p>
          <a:p>
            <a:pPr marL="900113" lvl="0" indent="-363538" algn="just">
              <a:spcBef>
                <a:spcPts val="0"/>
              </a:spcBef>
              <a:spcAft>
                <a:spcPts val="600"/>
              </a:spcAft>
              <a:buClr>
                <a:schemeClr val="tx1"/>
              </a:buClr>
              <a:buSzPct val="120000"/>
              <a:buFont typeface="Wingdings" panose="05000000000000000000" pitchFamily="2" charset="2"/>
              <a:buChar char="Ø"/>
            </a:pPr>
            <a:r>
              <a:rPr lang="cs-CZ" sz="2000" dirty="0">
                <a:solidFill>
                  <a:srgbClr val="000000"/>
                </a:solidFill>
              </a:rPr>
              <a:t>Trh ostatních finančních aktiv (DB=SB)</a:t>
            </a:r>
          </a:p>
          <a:p>
            <a:pPr lvl="0" algn="just">
              <a:spcBef>
                <a:spcPts val="0"/>
              </a:spcBef>
              <a:spcAft>
                <a:spcPts val="600"/>
              </a:spcAft>
              <a:buClr>
                <a:schemeClr val="tx1"/>
              </a:buClr>
              <a:buSzPct val="120000"/>
            </a:pPr>
            <a:r>
              <a:rPr lang="cs-CZ" sz="2000" dirty="0" err="1">
                <a:solidFill>
                  <a:srgbClr val="000000"/>
                </a:solidFill>
              </a:rPr>
              <a:t>Walrasova</a:t>
            </a:r>
            <a:r>
              <a:rPr lang="cs-CZ" sz="2000" dirty="0">
                <a:solidFill>
                  <a:srgbClr val="000000"/>
                </a:solidFill>
              </a:rPr>
              <a:t> teorie rovnováhy: Existují-li v uzavřené ekonomice tři rozdílné trhy, a je-li známo o dvou z těchto trhů, že jsou v rovnováze, musí být v souladu se zákonem všeobecné rovnováhy v rovnováze i trh třetí</a:t>
            </a:r>
            <a:r>
              <a:rPr lang="cs-CZ" sz="2000" dirty="0" smtClean="0">
                <a:solidFill>
                  <a:srgbClr val="000000"/>
                </a:solidFill>
              </a:rPr>
              <a:t>.</a:t>
            </a:r>
          </a:p>
          <a:p>
            <a:pPr marL="0" lvl="0" indent="0" algn="just">
              <a:spcBef>
                <a:spcPts val="0"/>
              </a:spcBef>
              <a:spcAft>
                <a:spcPts val="600"/>
              </a:spcAft>
              <a:buClr>
                <a:schemeClr val="tx1"/>
              </a:buClr>
              <a:buSzPct val="120000"/>
              <a:buNone/>
            </a:pPr>
            <a:endParaRPr lang="cs-CZ" sz="2000" dirty="0" smtClean="0">
              <a:solidFill>
                <a:srgbClr val="000000"/>
              </a:solidFill>
            </a:endParaRPr>
          </a:p>
          <a:p>
            <a:pPr marL="357188" lvl="0" indent="0" algn="just">
              <a:spcBef>
                <a:spcPts val="0"/>
              </a:spcBef>
              <a:spcAft>
                <a:spcPts val="600"/>
              </a:spcAft>
              <a:buClr>
                <a:schemeClr val="tx1"/>
              </a:buClr>
              <a:buSzPct val="120000"/>
              <a:buNone/>
            </a:pPr>
            <a:r>
              <a:rPr lang="cs-CZ" sz="2000" dirty="0">
                <a:solidFill>
                  <a:srgbClr val="000000"/>
                </a:solidFill>
              </a:rPr>
              <a:t>K popsání rovnováhy ekonomiky postačují dvě křivky, jenž odrážejí rovnováhu na dvou trzích (křivka IS a LM)</a:t>
            </a: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Význam modelu IS-LM</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6</a:t>
            </a:fld>
            <a:endParaRPr lang="cs-CZ" dirty="0"/>
          </a:p>
        </p:txBody>
      </p:sp>
      <p:sp>
        <p:nvSpPr>
          <p:cNvPr id="4" name="Šipka dolů 3"/>
          <p:cNvSpPr/>
          <p:nvPr/>
        </p:nvSpPr>
        <p:spPr>
          <a:xfrm>
            <a:off x="3779912" y="3723878"/>
            <a:ext cx="86409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Tree>
    <p:extLst>
      <p:ext uri="{BB962C8B-B14F-4D97-AF65-F5344CB8AC3E}">
        <p14:creationId xmlns:p14="http://schemas.microsoft.com/office/powerpoint/2010/main" val="2307504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1500" y="868262"/>
            <a:ext cx="8280920" cy="4007744"/>
          </a:xfrm>
          <a:prstGeom prst="rect">
            <a:avLst/>
          </a:prstGeom>
        </p:spPr>
        <p:txBody>
          <a:bodyPr>
            <a:noAutofit/>
          </a:bodyPr>
          <a:lstStyle/>
          <a:p>
            <a:pPr lvl="0" algn="just">
              <a:spcBef>
                <a:spcPts val="0"/>
              </a:spcBef>
              <a:spcAft>
                <a:spcPts val="1200"/>
              </a:spcAft>
              <a:buClr>
                <a:schemeClr val="tx1"/>
              </a:buClr>
              <a:buSzPct val="120000"/>
            </a:pPr>
            <a:r>
              <a:rPr lang="cs-CZ" sz="2000" dirty="0">
                <a:solidFill>
                  <a:srgbClr val="000000"/>
                </a:solidFill>
              </a:rPr>
              <a:t>Nastává tehdy, jestliže se celková nabídka rovná celkové </a:t>
            </a:r>
            <a:r>
              <a:rPr lang="cs-CZ" sz="2000" dirty="0" smtClean="0">
                <a:solidFill>
                  <a:srgbClr val="000000"/>
                </a:solidFill>
              </a:rPr>
              <a:t>poptávce</a:t>
            </a:r>
          </a:p>
          <a:p>
            <a:pPr marL="1257300" lvl="0" indent="-357188" algn="just">
              <a:spcBef>
                <a:spcPts val="0"/>
              </a:spcBef>
              <a:spcAft>
                <a:spcPts val="1200"/>
              </a:spcAft>
              <a:buClr>
                <a:schemeClr val="tx1"/>
              </a:buClr>
              <a:buSzPct val="120000"/>
              <a:buFont typeface="Wingdings" panose="05000000000000000000" pitchFamily="2" charset="2"/>
              <a:buChar char="Ø"/>
            </a:pPr>
            <a:r>
              <a:rPr lang="cs-CZ" sz="2000" dirty="0">
                <a:solidFill>
                  <a:srgbClr val="000000"/>
                </a:solidFill>
              </a:rPr>
              <a:t>Celková nabídka:  </a:t>
            </a:r>
            <a:r>
              <a:rPr lang="cs-CZ" sz="2000" b="1" dirty="0" smtClean="0">
                <a:solidFill>
                  <a:srgbClr val="307871"/>
                </a:solidFill>
              </a:rPr>
              <a:t>S+M+SB</a:t>
            </a:r>
          </a:p>
          <a:p>
            <a:pPr marL="1257300" lvl="0" indent="-357188" algn="just">
              <a:spcBef>
                <a:spcPts val="0"/>
              </a:spcBef>
              <a:spcAft>
                <a:spcPts val="1200"/>
              </a:spcAft>
              <a:buClr>
                <a:schemeClr val="tx1"/>
              </a:buClr>
              <a:buSzPct val="120000"/>
              <a:buFont typeface="Wingdings" panose="05000000000000000000" pitchFamily="2" charset="2"/>
              <a:buChar char="Ø"/>
            </a:pPr>
            <a:r>
              <a:rPr lang="cs-CZ" sz="2000" dirty="0">
                <a:solidFill>
                  <a:srgbClr val="000000"/>
                </a:solidFill>
              </a:rPr>
              <a:t>Celková poptávka:</a:t>
            </a:r>
            <a:r>
              <a:rPr lang="cs-CZ" sz="2000" b="1" dirty="0">
                <a:solidFill>
                  <a:srgbClr val="307871"/>
                </a:solidFill>
              </a:rPr>
              <a:t>  </a:t>
            </a:r>
            <a:r>
              <a:rPr lang="cs-CZ" sz="2000" b="1" dirty="0" smtClean="0">
                <a:solidFill>
                  <a:srgbClr val="307871"/>
                </a:solidFill>
              </a:rPr>
              <a:t>I+L+DB</a:t>
            </a:r>
          </a:p>
          <a:p>
            <a:pPr marL="1257300" lvl="0" indent="-357188" algn="just">
              <a:spcBef>
                <a:spcPts val="0"/>
              </a:spcBef>
              <a:spcAft>
                <a:spcPts val="1200"/>
              </a:spcAft>
              <a:buClr>
                <a:schemeClr val="tx1"/>
              </a:buClr>
              <a:buSzPct val="120000"/>
              <a:buFont typeface="Wingdings" panose="05000000000000000000" pitchFamily="2" charset="2"/>
              <a:buChar char="Ø"/>
            </a:pPr>
            <a:endParaRPr lang="cs-CZ" sz="2000" b="1" dirty="0">
              <a:solidFill>
                <a:srgbClr val="307871"/>
              </a:solidFill>
            </a:endParaRPr>
          </a:p>
          <a:p>
            <a:pPr marL="900112" lvl="0" indent="0" algn="just">
              <a:spcBef>
                <a:spcPts val="0"/>
              </a:spcBef>
              <a:spcAft>
                <a:spcPts val="1200"/>
              </a:spcAft>
              <a:buClr>
                <a:schemeClr val="tx1"/>
              </a:buClr>
              <a:buSzPct val="120000"/>
              <a:buNone/>
            </a:pPr>
            <a:endParaRPr lang="cs-CZ" sz="2000" b="1" dirty="0">
              <a:solidFill>
                <a:srgbClr val="307871"/>
              </a:solidFill>
            </a:endParaRPr>
          </a:p>
          <a:p>
            <a:pPr marL="1257300" lvl="0" indent="-357188" algn="just">
              <a:spcBef>
                <a:spcPts val="0"/>
              </a:spcBef>
              <a:spcAft>
                <a:spcPts val="1200"/>
              </a:spcAft>
              <a:buClr>
                <a:schemeClr val="tx1"/>
              </a:buClr>
              <a:buSzPct val="120000"/>
              <a:buFont typeface="Wingdings" panose="05000000000000000000" pitchFamily="2" charset="2"/>
              <a:buChar char="Ø"/>
            </a:pPr>
            <a:r>
              <a:rPr lang="cs-CZ" sz="2000" dirty="0">
                <a:solidFill>
                  <a:srgbClr val="000000"/>
                </a:solidFill>
              </a:rPr>
              <a:t>Rovnováha: </a:t>
            </a:r>
            <a:r>
              <a:rPr lang="cs-CZ" sz="2000" dirty="0" smtClean="0">
                <a:solidFill>
                  <a:srgbClr val="000000"/>
                </a:solidFill>
              </a:rPr>
              <a:t>	</a:t>
            </a:r>
            <a:r>
              <a:rPr lang="cs-CZ" sz="2000" b="1" dirty="0" smtClean="0">
                <a:solidFill>
                  <a:srgbClr val="307871"/>
                </a:solidFill>
              </a:rPr>
              <a:t>S+M+SB </a:t>
            </a:r>
            <a:r>
              <a:rPr lang="cs-CZ" sz="2000" b="1" dirty="0">
                <a:solidFill>
                  <a:srgbClr val="307871"/>
                </a:solidFill>
              </a:rPr>
              <a:t>= I+L+DB</a:t>
            </a:r>
          </a:p>
          <a:p>
            <a:pPr marL="0" lvl="0" indent="0" algn="just">
              <a:spcBef>
                <a:spcPts val="0"/>
              </a:spcBef>
              <a:spcAft>
                <a:spcPts val="1200"/>
              </a:spcAft>
              <a:buClr>
                <a:schemeClr val="tx1"/>
              </a:buClr>
              <a:buSzPct val="120000"/>
              <a:buNone/>
            </a:pPr>
            <a:r>
              <a:rPr lang="cs-CZ" sz="2000" b="1" dirty="0">
                <a:solidFill>
                  <a:srgbClr val="307871"/>
                </a:solidFill>
              </a:rPr>
              <a:t>		  </a:t>
            </a:r>
            <a:r>
              <a:rPr lang="cs-CZ" sz="2000" b="1" dirty="0" smtClean="0">
                <a:solidFill>
                  <a:srgbClr val="307871"/>
                </a:solidFill>
              </a:rPr>
              <a:t>	(</a:t>
            </a:r>
            <a:r>
              <a:rPr lang="cs-CZ" sz="2000" b="1" dirty="0">
                <a:solidFill>
                  <a:srgbClr val="307871"/>
                </a:solidFill>
              </a:rPr>
              <a:t>S-I) + (M-L) = DB-SB</a:t>
            </a:r>
          </a:p>
          <a:p>
            <a:pPr lvl="0" algn="just">
              <a:spcBef>
                <a:spcPts val="0"/>
              </a:spcBef>
              <a:spcAft>
                <a:spcPts val="1200"/>
              </a:spcAft>
              <a:buClr>
                <a:schemeClr val="tx1"/>
              </a:buClr>
              <a:buSzPct val="120000"/>
            </a:pPr>
            <a:endParaRPr lang="cs-CZ" sz="2000" b="1" dirty="0">
              <a:solidFill>
                <a:srgbClr val="307871"/>
              </a:solidFill>
            </a:endParaRP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632848" cy="507703"/>
          </a:xfrm>
        </p:spPr>
        <p:txBody>
          <a:bodyPr/>
          <a:lstStyle/>
          <a:p>
            <a:r>
              <a:rPr lang="cs-CZ" sz="2800" b="1" dirty="0" smtClean="0"/>
              <a:t>Všeobecná rovnováha v ekonomice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7</a:t>
            </a:fld>
            <a:endParaRPr lang="cs-CZ" dirty="0"/>
          </a:p>
        </p:txBody>
      </p:sp>
      <p:sp>
        <p:nvSpPr>
          <p:cNvPr id="5" name="Šipka dolů 4"/>
          <p:cNvSpPr/>
          <p:nvPr/>
        </p:nvSpPr>
        <p:spPr>
          <a:xfrm>
            <a:off x="3203848" y="2355726"/>
            <a:ext cx="864096"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Tree>
    <p:extLst>
      <p:ext uri="{BB962C8B-B14F-4D97-AF65-F5344CB8AC3E}">
        <p14:creationId xmlns:p14="http://schemas.microsoft.com/office/powerpoint/2010/main" val="1426067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15566"/>
            <a:ext cx="8280920" cy="3888432"/>
          </a:xfrm>
          <a:prstGeom prst="rect">
            <a:avLst/>
          </a:prstGeom>
        </p:spPr>
        <p:txBody>
          <a:bodyPr>
            <a:noAutofit/>
          </a:bodyPr>
          <a:lstStyle/>
          <a:p>
            <a:pPr algn="just">
              <a:spcBef>
                <a:spcPts val="0"/>
              </a:spcBef>
              <a:spcAft>
                <a:spcPts val="1200"/>
              </a:spcAft>
              <a:buClr>
                <a:schemeClr val="tx1"/>
              </a:buClr>
              <a:buSzPct val="120000"/>
              <a:tabLst>
                <a:tab pos="228600" algn="l"/>
              </a:tabLst>
            </a:pPr>
            <a:r>
              <a:rPr lang="cs-CZ" sz="2000" dirty="0">
                <a:solidFill>
                  <a:srgbClr val="000000"/>
                </a:solidFill>
              </a:rPr>
              <a:t>Zavedením úrokové míry do modelu IS – LM se investiční výdaje stávají veličinou endogenní </a:t>
            </a:r>
          </a:p>
          <a:p>
            <a:pPr lvl="0" algn="just">
              <a:spcBef>
                <a:spcPts val="0"/>
              </a:spcBef>
              <a:spcAft>
                <a:spcPts val="1200"/>
              </a:spcAft>
              <a:buClr>
                <a:schemeClr val="tx1"/>
              </a:buClr>
              <a:buSzPct val="120000"/>
            </a:pPr>
            <a:r>
              <a:rPr lang="cs-CZ" sz="2200" dirty="0" smtClean="0">
                <a:solidFill>
                  <a:srgbClr val="000000"/>
                </a:solidFill>
              </a:rPr>
              <a:t>Investiční </a:t>
            </a:r>
            <a:r>
              <a:rPr lang="cs-CZ" sz="2200" dirty="0">
                <a:solidFill>
                  <a:srgbClr val="000000"/>
                </a:solidFill>
              </a:rPr>
              <a:t>výdaje již nebudou plně autonomní, ale díky působní úrokové míry (i) si investice rozdělíme na složku autonomní a indukovanou (závislou na úrokové sazbě</a:t>
            </a:r>
            <a:r>
              <a:rPr lang="cs-CZ" sz="2200" dirty="0" smtClean="0">
                <a:solidFill>
                  <a:srgbClr val="000000"/>
                </a:solidFill>
              </a:rPr>
              <a:t>)</a:t>
            </a:r>
          </a:p>
          <a:p>
            <a:pPr marL="900112" indent="0" algn="ctr">
              <a:spcBef>
                <a:spcPts val="0"/>
              </a:spcBef>
              <a:spcAft>
                <a:spcPts val="600"/>
              </a:spcAft>
              <a:buClr>
                <a:schemeClr val="tx1"/>
              </a:buClr>
              <a:buSzPct val="120000"/>
              <a:buNone/>
            </a:pPr>
            <a:r>
              <a:rPr lang="cs-CZ" sz="2000" b="1" dirty="0">
                <a:solidFill>
                  <a:srgbClr val="307871"/>
                </a:solidFill>
              </a:rPr>
              <a:t>I = </a:t>
            </a:r>
            <a:r>
              <a:rPr lang="cs-CZ" sz="2000" b="1" dirty="0" smtClean="0">
                <a:solidFill>
                  <a:srgbClr val="307871"/>
                </a:solidFill>
              </a:rPr>
              <a:t>I</a:t>
            </a:r>
            <a:r>
              <a:rPr lang="cs-CZ" sz="2000" b="1" baseline="-25000" dirty="0" smtClean="0">
                <a:solidFill>
                  <a:srgbClr val="307871"/>
                </a:solidFill>
              </a:rPr>
              <a:t>A</a:t>
            </a:r>
            <a:r>
              <a:rPr lang="cs-CZ" sz="2000" b="1" dirty="0" smtClean="0">
                <a:solidFill>
                  <a:srgbClr val="307871"/>
                </a:solidFill>
              </a:rPr>
              <a:t> – </a:t>
            </a:r>
            <a:r>
              <a:rPr lang="cs-CZ" sz="2000" b="1" dirty="0" err="1" smtClean="0">
                <a:solidFill>
                  <a:srgbClr val="307871"/>
                </a:solidFill>
              </a:rPr>
              <a:t>bi</a:t>
            </a:r>
            <a:endParaRPr lang="cs-CZ" sz="2000" b="1" dirty="0" smtClean="0">
              <a:solidFill>
                <a:srgbClr val="307871"/>
              </a:solidFill>
            </a:endParaRPr>
          </a:p>
          <a:p>
            <a:pPr marL="357188" indent="0">
              <a:spcBef>
                <a:spcPts val="0"/>
              </a:spcBef>
              <a:spcAft>
                <a:spcPts val="600"/>
              </a:spcAft>
              <a:buClr>
                <a:schemeClr val="tx1"/>
              </a:buClr>
              <a:buSzPct val="120000"/>
              <a:buNone/>
            </a:pPr>
            <a:r>
              <a:rPr lang="cs-CZ" sz="2200" dirty="0" smtClean="0">
                <a:solidFill>
                  <a:srgbClr val="000000"/>
                </a:solidFill>
              </a:rPr>
              <a:t>kde: </a:t>
            </a:r>
          </a:p>
          <a:p>
            <a:pPr marL="900113" indent="0">
              <a:spcBef>
                <a:spcPts val="0"/>
              </a:spcBef>
              <a:buClr>
                <a:schemeClr val="tx1"/>
              </a:buClr>
              <a:buSzPct val="120000"/>
              <a:buNone/>
            </a:pPr>
            <a:r>
              <a:rPr lang="cs-CZ" sz="2200" dirty="0" smtClean="0">
                <a:solidFill>
                  <a:srgbClr val="000000"/>
                </a:solidFill>
              </a:rPr>
              <a:t>I</a:t>
            </a:r>
            <a:r>
              <a:rPr lang="cs-CZ" sz="2200" baseline="-25000" dirty="0" smtClean="0">
                <a:solidFill>
                  <a:srgbClr val="000000"/>
                </a:solidFill>
              </a:rPr>
              <a:t>A</a:t>
            </a:r>
            <a:r>
              <a:rPr lang="cs-CZ" sz="2200" dirty="0" smtClean="0">
                <a:solidFill>
                  <a:srgbClr val="000000"/>
                </a:solidFill>
              </a:rPr>
              <a:t> </a:t>
            </a:r>
            <a:r>
              <a:rPr lang="cs-CZ" sz="2200" dirty="0">
                <a:solidFill>
                  <a:srgbClr val="000000"/>
                </a:solidFill>
              </a:rPr>
              <a:t>….. autonomní investiční výdaje</a:t>
            </a:r>
          </a:p>
          <a:p>
            <a:pPr marL="900113" indent="0">
              <a:spcBef>
                <a:spcPts val="0"/>
              </a:spcBef>
              <a:buClr>
                <a:schemeClr val="tx1"/>
              </a:buClr>
              <a:buSzPct val="120000"/>
              <a:buNone/>
            </a:pPr>
            <a:r>
              <a:rPr lang="cs-CZ" sz="2200" dirty="0" smtClean="0">
                <a:solidFill>
                  <a:srgbClr val="000000"/>
                </a:solidFill>
              </a:rPr>
              <a:t>b </a:t>
            </a:r>
            <a:r>
              <a:rPr lang="cs-CZ" sz="2200" dirty="0">
                <a:solidFill>
                  <a:srgbClr val="000000"/>
                </a:solidFill>
              </a:rPr>
              <a:t>……citlivost investičních výdajů na úrokovou míru, tj. </a:t>
            </a:r>
            <a:r>
              <a:rPr lang="el-GR" sz="2200" dirty="0">
                <a:solidFill>
                  <a:srgbClr val="000000"/>
                </a:solidFill>
              </a:rPr>
              <a:t>Δ</a:t>
            </a:r>
            <a:r>
              <a:rPr lang="cs-CZ" sz="2200" dirty="0">
                <a:solidFill>
                  <a:srgbClr val="000000"/>
                </a:solidFill>
              </a:rPr>
              <a:t>I / </a:t>
            </a:r>
            <a:r>
              <a:rPr lang="el-GR" sz="2200" dirty="0">
                <a:solidFill>
                  <a:srgbClr val="000000"/>
                </a:solidFill>
              </a:rPr>
              <a:t>Δ</a:t>
            </a:r>
            <a:r>
              <a:rPr lang="cs-CZ" sz="2200" dirty="0">
                <a:solidFill>
                  <a:srgbClr val="000000"/>
                </a:solidFill>
              </a:rPr>
              <a:t>i</a:t>
            </a:r>
          </a:p>
          <a:p>
            <a:pPr marL="900113" indent="0">
              <a:spcBef>
                <a:spcPts val="0"/>
              </a:spcBef>
              <a:buClr>
                <a:schemeClr val="tx1"/>
              </a:buClr>
              <a:buSzPct val="120000"/>
              <a:buNone/>
            </a:pPr>
            <a:r>
              <a:rPr lang="cs-CZ" sz="2200" dirty="0" smtClean="0">
                <a:solidFill>
                  <a:srgbClr val="000000"/>
                </a:solidFill>
              </a:rPr>
              <a:t>i …….úroková </a:t>
            </a:r>
            <a:r>
              <a:rPr lang="cs-CZ" sz="2200" dirty="0">
                <a:solidFill>
                  <a:srgbClr val="000000"/>
                </a:solidFill>
              </a:rPr>
              <a:t>míra</a:t>
            </a:r>
          </a:p>
          <a:p>
            <a:pPr marL="357188" indent="0">
              <a:spcBef>
                <a:spcPts val="0"/>
              </a:spcBef>
              <a:spcAft>
                <a:spcPts val="1200"/>
              </a:spcAft>
              <a:buClr>
                <a:schemeClr val="tx1"/>
              </a:buClr>
              <a:buSzPct val="120000"/>
              <a:buNone/>
            </a:pPr>
            <a:endParaRPr lang="cs-CZ" sz="22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Investiční funkce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8</a:t>
            </a:fld>
            <a:endParaRPr lang="cs-CZ" dirty="0"/>
          </a:p>
        </p:txBody>
      </p:sp>
    </p:spTree>
    <p:extLst>
      <p:ext uri="{BB962C8B-B14F-4D97-AF65-F5344CB8AC3E}">
        <p14:creationId xmlns:p14="http://schemas.microsoft.com/office/powerpoint/2010/main" val="36531912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251520" y="195486"/>
            <a:ext cx="7416824" cy="507703"/>
          </a:xfrm>
        </p:spPr>
        <p:txBody>
          <a:bodyPr/>
          <a:lstStyle/>
          <a:p>
            <a:r>
              <a:rPr lang="cs-CZ" altLang="sk-SK" sz="2800" b="1" dirty="0"/>
              <a:t>Investiční funkce</a:t>
            </a:r>
          </a:p>
        </p:txBody>
      </p:sp>
      <p:sp>
        <p:nvSpPr>
          <p:cNvPr id="117764" name="Line 4"/>
          <p:cNvSpPr>
            <a:spLocks noChangeShapeType="1"/>
          </p:cNvSpPr>
          <p:nvPr/>
        </p:nvSpPr>
        <p:spPr bwMode="auto">
          <a:xfrm>
            <a:off x="2681288" y="1131590"/>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5" name="Line 5"/>
          <p:cNvSpPr>
            <a:spLocks noChangeShapeType="1"/>
          </p:cNvSpPr>
          <p:nvPr/>
        </p:nvSpPr>
        <p:spPr bwMode="auto">
          <a:xfrm>
            <a:off x="2681288" y="4227934"/>
            <a:ext cx="41052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6" name="Text Box 6"/>
          <p:cNvSpPr txBox="1">
            <a:spLocks noChangeArrowheads="1"/>
          </p:cNvSpPr>
          <p:nvPr/>
        </p:nvSpPr>
        <p:spPr bwMode="auto">
          <a:xfrm>
            <a:off x="6651762" y="4219746"/>
            <a:ext cx="59412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t>I</a:t>
            </a:r>
          </a:p>
        </p:txBody>
      </p:sp>
      <p:sp>
        <p:nvSpPr>
          <p:cNvPr id="117767" name="Text Box 7"/>
          <p:cNvSpPr txBox="1">
            <a:spLocks noChangeArrowheads="1"/>
          </p:cNvSpPr>
          <p:nvPr/>
        </p:nvSpPr>
        <p:spPr bwMode="auto">
          <a:xfrm>
            <a:off x="2417562" y="1014626"/>
            <a:ext cx="45065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i</a:t>
            </a:r>
          </a:p>
        </p:txBody>
      </p:sp>
      <p:sp>
        <p:nvSpPr>
          <p:cNvPr id="117768" name="Line 8"/>
          <p:cNvSpPr>
            <a:spLocks noChangeShapeType="1"/>
          </p:cNvSpPr>
          <p:nvPr/>
        </p:nvSpPr>
        <p:spPr bwMode="auto">
          <a:xfrm>
            <a:off x="3168254" y="1419622"/>
            <a:ext cx="2753915" cy="2321719"/>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9" name="Text Box 9"/>
          <p:cNvSpPr txBox="1">
            <a:spLocks noChangeArrowheads="1"/>
          </p:cNvSpPr>
          <p:nvPr/>
        </p:nvSpPr>
        <p:spPr bwMode="auto">
          <a:xfrm>
            <a:off x="5897678" y="3394599"/>
            <a:ext cx="10798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solidFill>
                  <a:srgbClr val="0066FF"/>
                </a:solidFill>
              </a:rPr>
              <a:t>I = I</a:t>
            </a:r>
            <a:r>
              <a:rPr lang="cs-CZ" altLang="sk-SK" sz="1600" b="1" baseline="-25000" dirty="0">
                <a:solidFill>
                  <a:srgbClr val="0066FF"/>
                </a:solidFill>
              </a:rPr>
              <a:t>A</a:t>
            </a:r>
            <a:r>
              <a:rPr lang="cs-CZ" altLang="sk-SK" sz="1600" b="1" dirty="0">
                <a:solidFill>
                  <a:srgbClr val="0066FF"/>
                </a:solidFill>
              </a:rPr>
              <a:t> - </a:t>
            </a:r>
            <a:r>
              <a:rPr lang="cs-CZ" altLang="sk-SK" sz="1600" b="1" dirty="0" err="1">
                <a:solidFill>
                  <a:srgbClr val="0066FF"/>
                </a:solidFill>
              </a:rPr>
              <a:t>bi</a:t>
            </a:r>
            <a:endParaRPr lang="cs-CZ" altLang="sk-SK" sz="1600" b="1" dirty="0">
              <a:solidFill>
                <a:srgbClr val="0066FF"/>
              </a:solidFill>
            </a:endParaRPr>
          </a:p>
        </p:txBody>
      </p:sp>
      <p:sp>
        <p:nvSpPr>
          <p:cNvPr id="117770" name="Line 10"/>
          <p:cNvSpPr>
            <a:spLocks noChangeShapeType="1"/>
          </p:cNvSpPr>
          <p:nvPr/>
        </p:nvSpPr>
        <p:spPr bwMode="auto">
          <a:xfrm>
            <a:off x="2681288" y="2211710"/>
            <a:ext cx="1350169"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71" name="Line 11"/>
          <p:cNvSpPr>
            <a:spLocks noChangeShapeType="1"/>
          </p:cNvSpPr>
          <p:nvPr/>
        </p:nvSpPr>
        <p:spPr bwMode="auto">
          <a:xfrm>
            <a:off x="4031456" y="2211710"/>
            <a:ext cx="0" cy="2052638"/>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72" name="Line 12"/>
          <p:cNvSpPr>
            <a:spLocks noChangeShapeType="1"/>
          </p:cNvSpPr>
          <p:nvPr/>
        </p:nvSpPr>
        <p:spPr bwMode="auto">
          <a:xfrm>
            <a:off x="2681288" y="3291830"/>
            <a:ext cx="264676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73" name="Line 13"/>
          <p:cNvSpPr>
            <a:spLocks noChangeShapeType="1"/>
          </p:cNvSpPr>
          <p:nvPr/>
        </p:nvSpPr>
        <p:spPr bwMode="auto">
          <a:xfrm>
            <a:off x="5328047" y="3291830"/>
            <a:ext cx="0" cy="97274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74" name="Text Box 14"/>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117775" name="Text Box 15"/>
          <p:cNvSpPr txBox="1">
            <a:spLocks noChangeArrowheads="1"/>
          </p:cNvSpPr>
          <p:nvPr/>
        </p:nvSpPr>
        <p:spPr bwMode="auto">
          <a:xfrm>
            <a:off x="2383631" y="2068791"/>
            <a:ext cx="48458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0</a:t>
            </a:r>
            <a:endParaRPr lang="cs-CZ" altLang="sk-SK" sz="1600" b="1" dirty="0"/>
          </a:p>
        </p:txBody>
      </p:sp>
      <p:sp>
        <p:nvSpPr>
          <p:cNvPr id="117776" name="Text Box 16"/>
          <p:cNvSpPr txBox="1">
            <a:spLocks noChangeArrowheads="1"/>
          </p:cNvSpPr>
          <p:nvPr/>
        </p:nvSpPr>
        <p:spPr bwMode="auto">
          <a:xfrm>
            <a:off x="2339893" y="3122956"/>
            <a:ext cx="58634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1</a:t>
            </a:r>
            <a:endParaRPr lang="cs-CZ" altLang="sk-SK" sz="1600" b="1" dirty="0"/>
          </a:p>
        </p:txBody>
      </p:sp>
      <p:sp>
        <p:nvSpPr>
          <p:cNvPr id="117777" name="Text Box 17"/>
          <p:cNvSpPr txBox="1">
            <a:spLocks noChangeArrowheads="1"/>
          </p:cNvSpPr>
          <p:nvPr/>
        </p:nvSpPr>
        <p:spPr bwMode="auto">
          <a:xfrm>
            <a:off x="5220072" y="4269298"/>
            <a:ext cx="57606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1</a:t>
            </a:r>
            <a:endParaRPr lang="cs-CZ" altLang="sk-SK" sz="1600" b="1" dirty="0"/>
          </a:p>
        </p:txBody>
      </p:sp>
      <p:sp>
        <p:nvSpPr>
          <p:cNvPr id="117778" name="Text Box 18"/>
          <p:cNvSpPr txBox="1">
            <a:spLocks noChangeArrowheads="1"/>
          </p:cNvSpPr>
          <p:nvPr/>
        </p:nvSpPr>
        <p:spPr bwMode="auto">
          <a:xfrm>
            <a:off x="3896320" y="4257681"/>
            <a:ext cx="4596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I</a:t>
            </a:r>
            <a:r>
              <a:rPr lang="cs-CZ" altLang="sk-SK" sz="1600" b="1" baseline="-25000" dirty="0" smtClean="0"/>
              <a:t>0</a:t>
            </a:r>
            <a:endParaRPr lang="cs-CZ" altLang="sk-SK" sz="1600" b="1" dirty="0"/>
          </a:p>
        </p:txBody>
      </p:sp>
      <p:sp>
        <p:nvSpPr>
          <p:cNvPr id="117779" name="Line 19"/>
          <p:cNvSpPr>
            <a:spLocks noChangeShapeType="1"/>
          </p:cNvSpPr>
          <p:nvPr/>
        </p:nvSpPr>
        <p:spPr bwMode="auto">
          <a:xfrm>
            <a:off x="2520554" y="2427734"/>
            <a:ext cx="0" cy="6477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80" name="Line 20"/>
          <p:cNvSpPr>
            <a:spLocks noChangeShapeType="1"/>
          </p:cNvSpPr>
          <p:nvPr/>
        </p:nvSpPr>
        <p:spPr bwMode="auto">
          <a:xfrm>
            <a:off x="4274939" y="4405692"/>
            <a:ext cx="917972"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Tree>
    <p:extLst>
      <p:ext uri="{BB962C8B-B14F-4D97-AF65-F5344CB8AC3E}">
        <p14:creationId xmlns:p14="http://schemas.microsoft.com/office/powerpoint/2010/main" val="34382366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afterEffect">
                                  <p:stCondLst>
                                    <p:cond delay="0"/>
                                  </p:stCondLst>
                                  <p:childTnLst>
                                    <p:set>
                                      <p:cBhvr>
                                        <p:cTn id="6" dur="1" fill="hold">
                                          <p:stCondLst>
                                            <p:cond delay="0"/>
                                          </p:stCondLst>
                                        </p:cTn>
                                        <p:tgtEl>
                                          <p:spTgt spid="117765"/>
                                        </p:tgtEl>
                                        <p:attrNameLst>
                                          <p:attrName>style.visibility</p:attrName>
                                        </p:attrNameLst>
                                      </p:cBhvr>
                                      <p:to>
                                        <p:strVal val="visible"/>
                                      </p:to>
                                    </p:set>
                                    <p:anim calcmode="lin" valueType="num">
                                      <p:cBhvr additive="base">
                                        <p:cTn id="7" dur="500" fill="hold"/>
                                        <p:tgtEl>
                                          <p:spTgt spid="117765"/>
                                        </p:tgtEl>
                                        <p:attrNameLst>
                                          <p:attrName>ppt_x</p:attrName>
                                        </p:attrNameLst>
                                      </p:cBhvr>
                                      <p:tavLst>
                                        <p:tav tm="0">
                                          <p:val>
                                            <p:strVal val="#ppt_x"/>
                                          </p:val>
                                        </p:tav>
                                        <p:tav tm="100000">
                                          <p:val>
                                            <p:strVal val="#ppt_x"/>
                                          </p:val>
                                        </p:tav>
                                      </p:tavLst>
                                    </p:anim>
                                    <p:anim calcmode="lin" valueType="num">
                                      <p:cBhvr additive="base">
                                        <p:cTn id="8" dur="500" fill="hold"/>
                                        <p:tgtEl>
                                          <p:spTgt spid="117765"/>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8" fill="hold" nodeType="afterEffect">
                                  <p:stCondLst>
                                    <p:cond delay="0"/>
                                  </p:stCondLst>
                                  <p:childTnLst>
                                    <p:set>
                                      <p:cBhvr>
                                        <p:cTn id="11" dur="1" fill="hold">
                                          <p:stCondLst>
                                            <p:cond delay="0"/>
                                          </p:stCondLst>
                                        </p:cTn>
                                        <p:tgtEl>
                                          <p:spTgt spid="117764"/>
                                        </p:tgtEl>
                                        <p:attrNameLst>
                                          <p:attrName>style.visibility</p:attrName>
                                        </p:attrNameLst>
                                      </p:cBhvr>
                                      <p:to>
                                        <p:strVal val="visible"/>
                                      </p:to>
                                    </p:set>
                                    <p:anim calcmode="lin" valueType="num">
                                      <p:cBhvr additive="base">
                                        <p:cTn id="12" dur="500" fill="hold"/>
                                        <p:tgtEl>
                                          <p:spTgt spid="117764"/>
                                        </p:tgtEl>
                                        <p:attrNameLst>
                                          <p:attrName>ppt_x</p:attrName>
                                        </p:attrNameLst>
                                      </p:cBhvr>
                                      <p:tavLst>
                                        <p:tav tm="0">
                                          <p:val>
                                            <p:strVal val="0-#ppt_w/2"/>
                                          </p:val>
                                        </p:tav>
                                        <p:tav tm="100000">
                                          <p:val>
                                            <p:strVal val="#ppt_x"/>
                                          </p:val>
                                        </p:tav>
                                      </p:tavLst>
                                    </p:anim>
                                    <p:anim calcmode="lin" valueType="num">
                                      <p:cBhvr additive="base">
                                        <p:cTn id="13" dur="500" fill="hold"/>
                                        <p:tgtEl>
                                          <p:spTgt spid="117764"/>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17766"/>
                                        </p:tgtEl>
                                        <p:attrNameLst>
                                          <p:attrName>style.visibility</p:attrName>
                                        </p:attrNameLst>
                                      </p:cBhvr>
                                      <p:to>
                                        <p:strVal val="visible"/>
                                      </p:to>
                                    </p:set>
                                    <p:anim calcmode="lin" valueType="num">
                                      <p:cBhvr>
                                        <p:cTn id="17" dur="500" fill="hold"/>
                                        <p:tgtEl>
                                          <p:spTgt spid="117766"/>
                                        </p:tgtEl>
                                        <p:attrNameLst>
                                          <p:attrName>ppt_w</p:attrName>
                                        </p:attrNameLst>
                                      </p:cBhvr>
                                      <p:tavLst>
                                        <p:tav tm="0">
                                          <p:val>
                                            <p:fltVal val="0"/>
                                          </p:val>
                                        </p:tav>
                                        <p:tav tm="100000">
                                          <p:val>
                                            <p:strVal val="#ppt_w"/>
                                          </p:val>
                                        </p:tav>
                                      </p:tavLst>
                                    </p:anim>
                                    <p:anim calcmode="lin" valueType="num">
                                      <p:cBhvr>
                                        <p:cTn id="18" dur="500" fill="hold"/>
                                        <p:tgtEl>
                                          <p:spTgt spid="117766"/>
                                        </p:tgtEl>
                                        <p:attrNameLst>
                                          <p:attrName>ppt_h</p:attrName>
                                        </p:attrNameLst>
                                      </p:cBhvr>
                                      <p:tavLst>
                                        <p:tav tm="0">
                                          <p:val>
                                            <p:fltVal val="0"/>
                                          </p:val>
                                        </p:tav>
                                        <p:tav tm="100000">
                                          <p:val>
                                            <p:strVal val="#ppt_h"/>
                                          </p:val>
                                        </p:tav>
                                      </p:tavLst>
                                    </p:anim>
                                  </p:childTnLst>
                                </p:cTn>
                              </p:par>
                            </p:childTnLst>
                          </p:cTn>
                        </p:par>
                        <p:par>
                          <p:cTn id="19" fill="hold" nodeType="afterGroup">
                            <p:stCondLst>
                              <p:cond delay="1500"/>
                            </p:stCondLst>
                            <p:childTnLst>
                              <p:par>
                                <p:cTn id="20" presetID="23" presetClass="entr" presetSubtype="16" fill="hold" grpId="0" nodeType="afterEffect">
                                  <p:stCondLst>
                                    <p:cond delay="0"/>
                                  </p:stCondLst>
                                  <p:childTnLst>
                                    <p:set>
                                      <p:cBhvr>
                                        <p:cTn id="21" dur="1" fill="hold">
                                          <p:stCondLst>
                                            <p:cond delay="0"/>
                                          </p:stCondLst>
                                        </p:cTn>
                                        <p:tgtEl>
                                          <p:spTgt spid="117767"/>
                                        </p:tgtEl>
                                        <p:attrNameLst>
                                          <p:attrName>style.visibility</p:attrName>
                                        </p:attrNameLst>
                                      </p:cBhvr>
                                      <p:to>
                                        <p:strVal val="visible"/>
                                      </p:to>
                                    </p:set>
                                    <p:anim calcmode="lin" valueType="num">
                                      <p:cBhvr>
                                        <p:cTn id="22" dur="500" fill="hold"/>
                                        <p:tgtEl>
                                          <p:spTgt spid="117767"/>
                                        </p:tgtEl>
                                        <p:attrNameLst>
                                          <p:attrName>ppt_w</p:attrName>
                                        </p:attrNameLst>
                                      </p:cBhvr>
                                      <p:tavLst>
                                        <p:tav tm="0">
                                          <p:val>
                                            <p:fltVal val="0"/>
                                          </p:val>
                                        </p:tav>
                                        <p:tav tm="100000">
                                          <p:val>
                                            <p:strVal val="#ppt_w"/>
                                          </p:val>
                                        </p:tav>
                                      </p:tavLst>
                                    </p:anim>
                                    <p:anim calcmode="lin" valueType="num">
                                      <p:cBhvr>
                                        <p:cTn id="23" dur="500" fill="hold"/>
                                        <p:tgtEl>
                                          <p:spTgt spid="117767"/>
                                        </p:tgtEl>
                                        <p:attrNameLst>
                                          <p:attrName>ppt_h</p:attrName>
                                        </p:attrNameLst>
                                      </p:cBhvr>
                                      <p:tavLst>
                                        <p:tav tm="0">
                                          <p:val>
                                            <p:fltVal val="0"/>
                                          </p:val>
                                        </p:tav>
                                        <p:tav tm="100000">
                                          <p:val>
                                            <p:strVal val="#ppt_h"/>
                                          </p:val>
                                        </p:tav>
                                      </p:tavLst>
                                    </p:anim>
                                  </p:childTnLst>
                                </p:cTn>
                              </p:par>
                            </p:childTnLst>
                          </p:cTn>
                        </p:par>
                        <p:par>
                          <p:cTn id="24" fill="hold" nodeType="afterGroup">
                            <p:stCondLst>
                              <p:cond delay="2000"/>
                            </p:stCondLst>
                            <p:childTnLst>
                              <p:par>
                                <p:cTn id="25" presetID="25" presetClass="entr" presetSubtype="0" fill="hold" nodeType="afterEffect">
                                  <p:stCondLst>
                                    <p:cond delay="0"/>
                                  </p:stCondLst>
                                  <p:childTnLst>
                                    <p:set>
                                      <p:cBhvr>
                                        <p:cTn id="26" dur="1" fill="hold">
                                          <p:stCondLst>
                                            <p:cond delay="0"/>
                                          </p:stCondLst>
                                        </p:cTn>
                                        <p:tgtEl>
                                          <p:spTgt spid="117768"/>
                                        </p:tgtEl>
                                        <p:attrNameLst>
                                          <p:attrName>style.visibility</p:attrName>
                                        </p:attrNameLst>
                                      </p:cBhvr>
                                      <p:to>
                                        <p:strVal val="visible"/>
                                      </p:to>
                                    </p:set>
                                    <p:anim calcmode="lin" valueType="num">
                                      <p:cBhvr>
                                        <p:cTn id="27" dur="500" decel="50000" fill="hold">
                                          <p:stCondLst>
                                            <p:cond delay="0"/>
                                          </p:stCondLst>
                                        </p:cTn>
                                        <p:tgtEl>
                                          <p:spTgt spid="117768"/>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117768"/>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117768"/>
                                        </p:tgtEl>
                                        <p:attrNameLst>
                                          <p:attrName>ppt_w</p:attrName>
                                        </p:attrNameLst>
                                      </p:cBhvr>
                                      <p:tavLst>
                                        <p:tav tm="0">
                                          <p:val>
                                            <p:strVal val="#ppt_w*.05"/>
                                          </p:val>
                                        </p:tav>
                                        <p:tav tm="100000">
                                          <p:val>
                                            <p:strVal val="#ppt_w"/>
                                          </p:val>
                                        </p:tav>
                                      </p:tavLst>
                                    </p:anim>
                                    <p:anim calcmode="lin" valueType="num">
                                      <p:cBhvr>
                                        <p:cTn id="30" dur="1000" fill="hold"/>
                                        <p:tgtEl>
                                          <p:spTgt spid="117768"/>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117768"/>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117768"/>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117768"/>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117768"/>
                                        </p:tgtEl>
                                      </p:cBhvr>
                                    </p:animEffect>
                                  </p:childTnLst>
                                </p:cTn>
                              </p:par>
                            </p:childTnLst>
                          </p:cTn>
                        </p:par>
                        <p:par>
                          <p:cTn id="35" fill="hold" nodeType="afterGroup">
                            <p:stCondLst>
                              <p:cond delay="3000"/>
                            </p:stCondLst>
                            <p:childTnLst>
                              <p:par>
                                <p:cTn id="36" presetID="23" presetClass="entr" presetSubtype="16" fill="hold" grpId="0" nodeType="afterEffect">
                                  <p:stCondLst>
                                    <p:cond delay="0"/>
                                  </p:stCondLst>
                                  <p:childTnLst>
                                    <p:set>
                                      <p:cBhvr>
                                        <p:cTn id="37" dur="1" fill="hold">
                                          <p:stCondLst>
                                            <p:cond delay="0"/>
                                          </p:stCondLst>
                                        </p:cTn>
                                        <p:tgtEl>
                                          <p:spTgt spid="117769"/>
                                        </p:tgtEl>
                                        <p:attrNameLst>
                                          <p:attrName>style.visibility</p:attrName>
                                        </p:attrNameLst>
                                      </p:cBhvr>
                                      <p:to>
                                        <p:strVal val="visible"/>
                                      </p:to>
                                    </p:set>
                                    <p:anim calcmode="lin" valueType="num">
                                      <p:cBhvr>
                                        <p:cTn id="38" dur="500" fill="hold"/>
                                        <p:tgtEl>
                                          <p:spTgt spid="117769"/>
                                        </p:tgtEl>
                                        <p:attrNameLst>
                                          <p:attrName>ppt_w</p:attrName>
                                        </p:attrNameLst>
                                      </p:cBhvr>
                                      <p:tavLst>
                                        <p:tav tm="0">
                                          <p:val>
                                            <p:fltVal val="0"/>
                                          </p:val>
                                        </p:tav>
                                        <p:tav tm="100000">
                                          <p:val>
                                            <p:strVal val="#ppt_w"/>
                                          </p:val>
                                        </p:tav>
                                      </p:tavLst>
                                    </p:anim>
                                    <p:anim calcmode="lin" valueType="num">
                                      <p:cBhvr>
                                        <p:cTn id="39" dur="500" fill="hold"/>
                                        <p:tgtEl>
                                          <p:spTgt spid="117769"/>
                                        </p:tgtEl>
                                        <p:attrNameLst>
                                          <p:attrName>ppt_h</p:attrName>
                                        </p:attrNameLst>
                                      </p:cBhvr>
                                      <p:tavLst>
                                        <p:tav tm="0">
                                          <p:val>
                                            <p:fltVal val="0"/>
                                          </p:val>
                                        </p:tav>
                                        <p:tav tm="100000">
                                          <p:val>
                                            <p:strVal val="#ppt_h"/>
                                          </p:val>
                                        </p:tav>
                                      </p:tavLst>
                                    </p:anim>
                                  </p:childTnLst>
                                </p:cTn>
                              </p:par>
                            </p:childTnLst>
                          </p:cTn>
                        </p:par>
                        <p:par>
                          <p:cTn id="40" fill="hold" nodeType="afterGroup">
                            <p:stCondLst>
                              <p:cond delay="3500"/>
                            </p:stCondLst>
                            <p:childTnLst>
                              <p:par>
                                <p:cTn id="41" presetID="23" presetClass="entr" presetSubtype="16" fill="hold" grpId="0" nodeType="afterEffect">
                                  <p:stCondLst>
                                    <p:cond delay="0"/>
                                  </p:stCondLst>
                                  <p:childTnLst>
                                    <p:set>
                                      <p:cBhvr>
                                        <p:cTn id="42" dur="1" fill="hold">
                                          <p:stCondLst>
                                            <p:cond delay="0"/>
                                          </p:stCondLst>
                                        </p:cTn>
                                        <p:tgtEl>
                                          <p:spTgt spid="117775"/>
                                        </p:tgtEl>
                                        <p:attrNameLst>
                                          <p:attrName>style.visibility</p:attrName>
                                        </p:attrNameLst>
                                      </p:cBhvr>
                                      <p:to>
                                        <p:strVal val="visible"/>
                                      </p:to>
                                    </p:set>
                                    <p:anim calcmode="lin" valueType="num">
                                      <p:cBhvr>
                                        <p:cTn id="43" dur="500" fill="hold"/>
                                        <p:tgtEl>
                                          <p:spTgt spid="117775"/>
                                        </p:tgtEl>
                                        <p:attrNameLst>
                                          <p:attrName>ppt_w</p:attrName>
                                        </p:attrNameLst>
                                      </p:cBhvr>
                                      <p:tavLst>
                                        <p:tav tm="0">
                                          <p:val>
                                            <p:fltVal val="0"/>
                                          </p:val>
                                        </p:tav>
                                        <p:tav tm="100000">
                                          <p:val>
                                            <p:strVal val="#ppt_w"/>
                                          </p:val>
                                        </p:tav>
                                      </p:tavLst>
                                    </p:anim>
                                    <p:anim calcmode="lin" valueType="num">
                                      <p:cBhvr>
                                        <p:cTn id="44" dur="500" fill="hold"/>
                                        <p:tgtEl>
                                          <p:spTgt spid="117775"/>
                                        </p:tgtEl>
                                        <p:attrNameLst>
                                          <p:attrName>ppt_h</p:attrName>
                                        </p:attrNameLst>
                                      </p:cBhvr>
                                      <p:tavLst>
                                        <p:tav tm="0">
                                          <p:val>
                                            <p:fltVal val="0"/>
                                          </p:val>
                                        </p:tav>
                                        <p:tav tm="100000">
                                          <p:val>
                                            <p:strVal val="#ppt_h"/>
                                          </p:val>
                                        </p:tav>
                                      </p:tavLst>
                                    </p:anim>
                                  </p:childTnLst>
                                </p:cTn>
                              </p:par>
                            </p:childTnLst>
                          </p:cTn>
                        </p:par>
                        <p:par>
                          <p:cTn id="45" fill="hold" nodeType="afterGroup">
                            <p:stCondLst>
                              <p:cond delay="4000"/>
                            </p:stCondLst>
                            <p:childTnLst>
                              <p:par>
                                <p:cTn id="46" presetID="2" presetClass="entr" presetSubtype="4" fill="hold" nodeType="afterEffect">
                                  <p:stCondLst>
                                    <p:cond delay="0"/>
                                  </p:stCondLst>
                                  <p:childTnLst>
                                    <p:set>
                                      <p:cBhvr>
                                        <p:cTn id="47" dur="1" fill="hold">
                                          <p:stCondLst>
                                            <p:cond delay="0"/>
                                          </p:stCondLst>
                                        </p:cTn>
                                        <p:tgtEl>
                                          <p:spTgt spid="117770"/>
                                        </p:tgtEl>
                                        <p:attrNameLst>
                                          <p:attrName>style.visibility</p:attrName>
                                        </p:attrNameLst>
                                      </p:cBhvr>
                                      <p:to>
                                        <p:strVal val="visible"/>
                                      </p:to>
                                    </p:set>
                                    <p:anim calcmode="lin" valueType="num">
                                      <p:cBhvr additive="base">
                                        <p:cTn id="48" dur="500" fill="hold"/>
                                        <p:tgtEl>
                                          <p:spTgt spid="117770"/>
                                        </p:tgtEl>
                                        <p:attrNameLst>
                                          <p:attrName>ppt_x</p:attrName>
                                        </p:attrNameLst>
                                      </p:cBhvr>
                                      <p:tavLst>
                                        <p:tav tm="0">
                                          <p:val>
                                            <p:strVal val="#ppt_x"/>
                                          </p:val>
                                        </p:tav>
                                        <p:tav tm="100000">
                                          <p:val>
                                            <p:strVal val="#ppt_x"/>
                                          </p:val>
                                        </p:tav>
                                      </p:tavLst>
                                    </p:anim>
                                    <p:anim calcmode="lin" valueType="num">
                                      <p:cBhvr additive="base">
                                        <p:cTn id="49" dur="500" fill="hold"/>
                                        <p:tgtEl>
                                          <p:spTgt spid="117770"/>
                                        </p:tgtEl>
                                        <p:attrNameLst>
                                          <p:attrName>ppt_y</p:attrName>
                                        </p:attrNameLst>
                                      </p:cBhvr>
                                      <p:tavLst>
                                        <p:tav tm="0">
                                          <p:val>
                                            <p:strVal val="1+#ppt_h/2"/>
                                          </p:val>
                                        </p:tav>
                                        <p:tav tm="100000">
                                          <p:val>
                                            <p:strVal val="#ppt_y"/>
                                          </p:val>
                                        </p:tav>
                                      </p:tavLst>
                                    </p:anim>
                                  </p:childTnLst>
                                </p:cTn>
                              </p:par>
                            </p:childTnLst>
                          </p:cTn>
                        </p:par>
                        <p:par>
                          <p:cTn id="50" fill="hold" nodeType="afterGroup">
                            <p:stCondLst>
                              <p:cond delay="4500"/>
                            </p:stCondLst>
                            <p:childTnLst>
                              <p:par>
                                <p:cTn id="51" presetID="23" presetClass="entr" presetSubtype="16" fill="hold" grpId="0" nodeType="afterEffect">
                                  <p:stCondLst>
                                    <p:cond delay="0"/>
                                  </p:stCondLst>
                                  <p:childTnLst>
                                    <p:set>
                                      <p:cBhvr>
                                        <p:cTn id="52" dur="1" fill="hold">
                                          <p:stCondLst>
                                            <p:cond delay="0"/>
                                          </p:stCondLst>
                                        </p:cTn>
                                        <p:tgtEl>
                                          <p:spTgt spid="117778"/>
                                        </p:tgtEl>
                                        <p:attrNameLst>
                                          <p:attrName>style.visibility</p:attrName>
                                        </p:attrNameLst>
                                      </p:cBhvr>
                                      <p:to>
                                        <p:strVal val="visible"/>
                                      </p:to>
                                    </p:set>
                                    <p:anim calcmode="lin" valueType="num">
                                      <p:cBhvr>
                                        <p:cTn id="53" dur="500" fill="hold"/>
                                        <p:tgtEl>
                                          <p:spTgt spid="117778"/>
                                        </p:tgtEl>
                                        <p:attrNameLst>
                                          <p:attrName>ppt_w</p:attrName>
                                        </p:attrNameLst>
                                      </p:cBhvr>
                                      <p:tavLst>
                                        <p:tav tm="0">
                                          <p:val>
                                            <p:fltVal val="0"/>
                                          </p:val>
                                        </p:tav>
                                        <p:tav tm="100000">
                                          <p:val>
                                            <p:strVal val="#ppt_w"/>
                                          </p:val>
                                        </p:tav>
                                      </p:tavLst>
                                    </p:anim>
                                    <p:anim calcmode="lin" valueType="num">
                                      <p:cBhvr>
                                        <p:cTn id="54" dur="500" fill="hold"/>
                                        <p:tgtEl>
                                          <p:spTgt spid="117778"/>
                                        </p:tgtEl>
                                        <p:attrNameLst>
                                          <p:attrName>ppt_h</p:attrName>
                                        </p:attrNameLst>
                                      </p:cBhvr>
                                      <p:tavLst>
                                        <p:tav tm="0">
                                          <p:val>
                                            <p:fltVal val="0"/>
                                          </p:val>
                                        </p:tav>
                                        <p:tav tm="100000">
                                          <p:val>
                                            <p:strVal val="#ppt_h"/>
                                          </p:val>
                                        </p:tav>
                                      </p:tavLst>
                                    </p:anim>
                                  </p:childTnLst>
                                </p:cTn>
                              </p:par>
                            </p:childTnLst>
                          </p:cTn>
                        </p:par>
                        <p:par>
                          <p:cTn id="55" fill="hold" nodeType="afterGroup">
                            <p:stCondLst>
                              <p:cond delay="5000"/>
                            </p:stCondLst>
                            <p:childTnLst>
                              <p:par>
                                <p:cTn id="56" presetID="23" presetClass="entr" presetSubtype="16" fill="hold" grpId="1" nodeType="afterEffect">
                                  <p:stCondLst>
                                    <p:cond delay="0"/>
                                  </p:stCondLst>
                                  <p:childTnLst>
                                    <p:set>
                                      <p:cBhvr>
                                        <p:cTn id="57" dur="1" fill="hold">
                                          <p:stCondLst>
                                            <p:cond delay="0"/>
                                          </p:stCondLst>
                                        </p:cTn>
                                        <p:tgtEl>
                                          <p:spTgt spid="117778"/>
                                        </p:tgtEl>
                                        <p:attrNameLst>
                                          <p:attrName>style.visibility</p:attrName>
                                        </p:attrNameLst>
                                      </p:cBhvr>
                                      <p:to>
                                        <p:strVal val="visible"/>
                                      </p:to>
                                    </p:set>
                                    <p:anim calcmode="lin" valueType="num">
                                      <p:cBhvr>
                                        <p:cTn id="58" dur="500" fill="hold"/>
                                        <p:tgtEl>
                                          <p:spTgt spid="117778"/>
                                        </p:tgtEl>
                                        <p:attrNameLst>
                                          <p:attrName>ppt_w</p:attrName>
                                        </p:attrNameLst>
                                      </p:cBhvr>
                                      <p:tavLst>
                                        <p:tav tm="0">
                                          <p:val>
                                            <p:fltVal val="0"/>
                                          </p:val>
                                        </p:tav>
                                        <p:tav tm="100000">
                                          <p:val>
                                            <p:strVal val="#ppt_w"/>
                                          </p:val>
                                        </p:tav>
                                      </p:tavLst>
                                    </p:anim>
                                    <p:anim calcmode="lin" valueType="num">
                                      <p:cBhvr>
                                        <p:cTn id="59" dur="500" fill="hold"/>
                                        <p:tgtEl>
                                          <p:spTgt spid="117778"/>
                                        </p:tgtEl>
                                        <p:attrNameLst>
                                          <p:attrName>ppt_h</p:attrName>
                                        </p:attrNameLst>
                                      </p:cBhvr>
                                      <p:tavLst>
                                        <p:tav tm="0">
                                          <p:val>
                                            <p:fltVal val="0"/>
                                          </p:val>
                                        </p:tav>
                                        <p:tav tm="100000">
                                          <p:val>
                                            <p:strVal val="#ppt_h"/>
                                          </p:val>
                                        </p:tav>
                                      </p:tavLst>
                                    </p:anim>
                                  </p:childTnLst>
                                </p:cTn>
                              </p:par>
                            </p:childTnLst>
                          </p:cTn>
                        </p:par>
                        <p:par>
                          <p:cTn id="60" fill="hold" nodeType="afterGroup">
                            <p:stCondLst>
                              <p:cond delay="5500"/>
                            </p:stCondLst>
                            <p:childTnLst>
                              <p:par>
                                <p:cTn id="61" presetID="2" presetClass="entr" presetSubtype="8" fill="hold" nodeType="afterEffect">
                                  <p:stCondLst>
                                    <p:cond delay="0"/>
                                  </p:stCondLst>
                                  <p:childTnLst>
                                    <p:set>
                                      <p:cBhvr>
                                        <p:cTn id="62" dur="1" fill="hold">
                                          <p:stCondLst>
                                            <p:cond delay="0"/>
                                          </p:stCondLst>
                                        </p:cTn>
                                        <p:tgtEl>
                                          <p:spTgt spid="117771"/>
                                        </p:tgtEl>
                                        <p:attrNameLst>
                                          <p:attrName>style.visibility</p:attrName>
                                        </p:attrNameLst>
                                      </p:cBhvr>
                                      <p:to>
                                        <p:strVal val="visible"/>
                                      </p:to>
                                    </p:set>
                                    <p:anim calcmode="lin" valueType="num">
                                      <p:cBhvr additive="base">
                                        <p:cTn id="63" dur="500" fill="hold"/>
                                        <p:tgtEl>
                                          <p:spTgt spid="117771"/>
                                        </p:tgtEl>
                                        <p:attrNameLst>
                                          <p:attrName>ppt_x</p:attrName>
                                        </p:attrNameLst>
                                      </p:cBhvr>
                                      <p:tavLst>
                                        <p:tav tm="0">
                                          <p:val>
                                            <p:strVal val="0-#ppt_w/2"/>
                                          </p:val>
                                        </p:tav>
                                        <p:tav tm="100000">
                                          <p:val>
                                            <p:strVal val="#ppt_x"/>
                                          </p:val>
                                        </p:tav>
                                      </p:tavLst>
                                    </p:anim>
                                    <p:anim calcmode="lin" valueType="num">
                                      <p:cBhvr additive="base">
                                        <p:cTn id="64" dur="500" fill="hold"/>
                                        <p:tgtEl>
                                          <p:spTgt spid="117771"/>
                                        </p:tgtEl>
                                        <p:attrNameLst>
                                          <p:attrName>ppt_y</p:attrName>
                                        </p:attrNameLst>
                                      </p:cBhvr>
                                      <p:tavLst>
                                        <p:tav tm="0">
                                          <p:val>
                                            <p:strVal val="#ppt_y"/>
                                          </p:val>
                                        </p:tav>
                                        <p:tav tm="100000">
                                          <p:val>
                                            <p:strVal val="#ppt_y"/>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3" presetClass="entr" presetSubtype="10" fill="hold" nodeType="clickEffect">
                                  <p:stCondLst>
                                    <p:cond delay="0"/>
                                  </p:stCondLst>
                                  <p:childTnLst>
                                    <p:set>
                                      <p:cBhvr>
                                        <p:cTn id="68" dur="1" fill="hold">
                                          <p:stCondLst>
                                            <p:cond delay="0"/>
                                          </p:stCondLst>
                                        </p:cTn>
                                        <p:tgtEl>
                                          <p:spTgt spid="117779"/>
                                        </p:tgtEl>
                                        <p:attrNameLst>
                                          <p:attrName>style.visibility</p:attrName>
                                        </p:attrNameLst>
                                      </p:cBhvr>
                                      <p:to>
                                        <p:strVal val="visible"/>
                                      </p:to>
                                    </p:set>
                                    <p:animEffect transition="in" filter="blinds(horizontal)">
                                      <p:cBhvr>
                                        <p:cTn id="69" dur="500"/>
                                        <p:tgtEl>
                                          <p:spTgt spid="117779"/>
                                        </p:tgtEl>
                                      </p:cBhvr>
                                    </p:animEffect>
                                  </p:childTnLst>
                                </p:cTn>
                              </p:par>
                            </p:childTnLst>
                          </p:cTn>
                        </p:par>
                        <p:par>
                          <p:cTn id="70" fill="hold" nodeType="afterGroup">
                            <p:stCondLst>
                              <p:cond delay="500"/>
                            </p:stCondLst>
                            <p:childTnLst>
                              <p:par>
                                <p:cTn id="71" presetID="23" presetClass="entr" presetSubtype="16" fill="hold" grpId="0" nodeType="afterEffect">
                                  <p:stCondLst>
                                    <p:cond delay="0"/>
                                  </p:stCondLst>
                                  <p:childTnLst>
                                    <p:set>
                                      <p:cBhvr>
                                        <p:cTn id="72" dur="1" fill="hold">
                                          <p:stCondLst>
                                            <p:cond delay="0"/>
                                          </p:stCondLst>
                                        </p:cTn>
                                        <p:tgtEl>
                                          <p:spTgt spid="117776"/>
                                        </p:tgtEl>
                                        <p:attrNameLst>
                                          <p:attrName>style.visibility</p:attrName>
                                        </p:attrNameLst>
                                      </p:cBhvr>
                                      <p:to>
                                        <p:strVal val="visible"/>
                                      </p:to>
                                    </p:set>
                                    <p:anim calcmode="lin" valueType="num">
                                      <p:cBhvr>
                                        <p:cTn id="73" dur="500" fill="hold"/>
                                        <p:tgtEl>
                                          <p:spTgt spid="117776"/>
                                        </p:tgtEl>
                                        <p:attrNameLst>
                                          <p:attrName>ppt_w</p:attrName>
                                        </p:attrNameLst>
                                      </p:cBhvr>
                                      <p:tavLst>
                                        <p:tav tm="0">
                                          <p:val>
                                            <p:fltVal val="0"/>
                                          </p:val>
                                        </p:tav>
                                        <p:tav tm="100000">
                                          <p:val>
                                            <p:strVal val="#ppt_w"/>
                                          </p:val>
                                        </p:tav>
                                      </p:tavLst>
                                    </p:anim>
                                    <p:anim calcmode="lin" valueType="num">
                                      <p:cBhvr>
                                        <p:cTn id="74" dur="500" fill="hold"/>
                                        <p:tgtEl>
                                          <p:spTgt spid="117776"/>
                                        </p:tgtEl>
                                        <p:attrNameLst>
                                          <p:attrName>ppt_h</p:attrName>
                                        </p:attrNameLst>
                                      </p:cBhvr>
                                      <p:tavLst>
                                        <p:tav tm="0">
                                          <p:val>
                                            <p:fltVal val="0"/>
                                          </p:val>
                                        </p:tav>
                                        <p:tav tm="100000">
                                          <p:val>
                                            <p:strVal val="#ppt_h"/>
                                          </p:val>
                                        </p:tav>
                                      </p:tavLst>
                                    </p:anim>
                                  </p:childTnLst>
                                </p:cTn>
                              </p:par>
                            </p:childTnLst>
                          </p:cTn>
                        </p:par>
                        <p:par>
                          <p:cTn id="75" fill="hold" nodeType="afterGroup">
                            <p:stCondLst>
                              <p:cond delay="1000"/>
                            </p:stCondLst>
                            <p:childTnLst>
                              <p:par>
                                <p:cTn id="76" presetID="2" presetClass="entr" presetSubtype="4" fill="hold" nodeType="afterEffect">
                                  <p:stCondLst>
                                    <p:cond delay="0"/>
                                  </p:stCondLst>
                                  <p:childTnLst>
                                    <p:set>
                                      <p:cBhvr>
                                        <p:cTn id="77" dur="1" fill="hold">
                                          <p:stCondLst>
                                            <p:cond delay="0"/>
                                          </p:stCondLst>
                                        </p:cTn>
                                        <p:tgtEl>
                                          <p:spTgt spid="117772"/>
                                        </p:tgtEl>
                                        <p:attrNameLst>
                                          <p:attrName>style.visibility</p:attrName>
                                        </p:attrNameLst>
                                      </p:cBhvr>
                                      <p:to>
                                        <p:strVal val="visible"/>
                                      </p:to>
                                    </p:set>
                                    <p:anim calcmode="lin" valueType="num">
                                      <p:cBhvr additive="base">
                                        <p:cTn id="78" dur="500" fill="hold"/>
                                        <p:tgtEl>
                                          <p:spTgt spid="117772"/>
                                        </p:tgtEl>
                                        <p:attrNameLst>
                                          <p:attrName>ppt_x</p:attrName>
                                        </p:attrNameLst>
                                      </p:cBhvr>
                                      <p:tavLst>
                                        <p:tav tm="0">
                                          <p:val>
                                            <p:strVal val="#ppt_x"/>
                                          </p:val>
                                        </p:tav>
                                        <p:tav tm="100000">
                                          <p:val>
                                            <p:strVal val="#ppt_x"/>
                                          </p:val>
                                        </p:tav>
                                      </p:tavLst>
                                    </p:anim>
                                    <p:anim calcmode="lin" valueType="num">
                                      <p:cBhvr additive="base">
                                        <p:cTn id="79" dur="500" fill="hold"/>
                                        <p:tgtEl>
                                          <p:spTgt spid="117772"/>
                                        </p:tgtEl>
                                        <p:attrNameLst>
                                          <p:attrName>ppt_y</p:attrName>
                                        </p:attrNameLst>
                                      </p:cBhvr>
                                      <p:tavLst>
                                        <p:tav tm="0">
                                          <p:val>
                                            <p:strVal val="1+#ppt_h/2"/>
                                          </p:val>
                                        </p:tav>
                                        <p:tav tm="100000">
                                          <p:val>
                                            <p:strVal val="#ppt_y"/>
                                          </p:val>
                                        </p:tav>
                                      </p:tavLst>
                                    </p:anim>
                                  </p:childTnLst>
                                </p:cTn>
                              </p:par>
                            </p:childTnLst>
                          </p:cTn>
                        </p:par>
                        <p:par>
                          <p:cTn id="80" fill="hold" nodeType="afterGroup">
                            <p:stCondLst>
                              <p:cond delay="1500"/>
                            </p:stCondLst>
                            <p:childTnLst>
                              <p:par>
                                <p:cTn id="81" presetID="2" presetClass="entr" presetSubtype="4" fill="hold" nodeType="afterEffect">
                                  <p:stCondLst>
                                    <p:cond delay="0"/>
                                  </p:stCondLst>
                                  <p:childTnLst>
                                    <p:set>
                                      <p:cBhvr>
                                        <p:cTn id="82" dur="1" fill="hold">
                                          <p:stCondLst>
                                            <p:cond delay="0"/>
                                          </p:stCondLst>
                                        </p:cTn>
                                        <p:tgtEl>
                                          <p:spTgt spid="117773"/>
                                        </p:tgtEl>
                                        <p:attrNameLst>
                                          <p:attrName>style.visibility</p:attrName>
                                        </p:attrNameLst>
                                      </p:cBhvr>
                                      <p:to>
                                        <p:strVal val="visible"/>
                                      </p:to>
                                    </p:set>
                                    <p:anim calcmode="lin" valueType="num">
                                      <p:cBhvr additive="base">
                                        <p:cTn id="83" dur="500" fill="hold"/>
                                        <p:tgtEl>
                                          <p:spTgt spid="117773"/>
                                        </p:tgtEl>
                                        <p:attrNameLst>
                                          <p:attrName>ppt_x</p:attrName>
                                        </p:attrNameLst>
                                      </p:cBhvr>
                                      <p:tavLst>
                                        <p:tav tm="0">
                                          <p:val>
                                            <p:strVal val="#ppt_x"/>
                                          </p:val>
                                        </p:tav>
                                        <p:tav tm="100000">
                                          <p:val>
                                            <p:strVal val="#ppt_x"/>
                                          </p:val>
                                        </p:tav>
                                      </p:tavLst>
                                    </p:anim>
                                    <p:anim calcmode="lin" valueType="num">
                                      <p:cBhvr additive="base">
                                        <p:cTn id="84" dur="500" fill="hold"/>
                                        <p:tgtEl>
                                          <p:spTgt spid="117773"/>
                                        </p:tgtEl>
                                        <p:attrNameLst>
                                          <p:attrName>ppt_y</p:attrName>
                                        </p:attrNameLst>
                                      </p:cBhvr>
                                      <p:tavLst>
                                        <p:tav tm="0">
                                          <p:val>
                                            <p:strVal val="1+#ppt_h/2"/>
                                          </p:val>
                                        </p:tav>
                                        <p:tav tm="100000">
                                          <p:val>
                                            <p:strVal val="#ppt_y"/>
                                          </p:val>
                                        </p:tav>
                                      </p:tavLst>
                                    </p:anim>
                                  </p:childTnLst>
                                </p:cTn>
                              </p:par>
                            </p:childTnLst>
                          </p:cTn>
                        </p:par>
                        <p:par>
                          <p:cTn id="85" fill="hold" nodeType="afterGroup">
                            <p:stCondLst>
                              <p:cond delay="2000"/>
                            </p:stCondLst>
                            <p:childTnLst>
                              <p:par>
                                <p:cTn id="86" presetID="3" presetClass="entr" presetSubtype="10" fill="hold" nodeType="afterEffect">
                                  <p:stCondLst>
                                    <p:cond delay="0"/>
                                  </p:stCondLst>
                                  <p:childTnLst>
                                    <p:set>
                                      <p:cBhvr>
                                        <p:cTn id="87" dur="1" fill="hold">
                                          <p:stCondLst>
                                            <p:cond delay="0"/>
                                          </p:stCondLst>
                                        </p:cTn>
                                        <p:tgtEl>
                                          <p:spTgt spid="117780"/>
                                        </p:tgtEl>
                                        <p:attrNameLst>
                                          <p:attrName>style.visibility</p:attrName>
                                        </p:attrNameLst>
                                      </p:cBhvr>
                                      <p:to>
                                        <p:strVal val="visible"/>
                                      </p:to>
                                    </p:set>
                                    <p:animEffect transition="in" filter="blinds(horizontal)">
                                      <p:cBhvr>
                                        <p:cTn id="88" dur="500"/>
                                        <p:tgtEl>
                                          <p:spTgt spid="117780"/>
                                        </p:tgtEl>
                                      </p:cBhvr>
                                    </p:animEffect>
                                  </p:childTnLst>
                                </p:cTn>
                              </p:par>
                            </p:childTnLst>
                          </p:cTn>
                        </p:par>
                        <p:par>
                          <p:cTn id="89" fill="hold" nodeType="afterGroup">
                            <p:stCondLst>
                              <p:cond delay="2500"/>
                            </p:stCondLst>
                            <p:childTnLst>
                              <p:par>
                                <p:cTn id="90" presetID="23" presetClass="entr" presetSubtype="16" fill="hold" grpId="0" nodeType="afterEffect">
                                  <p:stCondLst>
                                    <p:cond delay="0"/>
                                  </p:stCondLst>
                                  <p:childTnLst>
                                    <p:set>
                                      <p:cBhvr>
                                        <p:cTn id="91" dur="1" fill="hold">
                                          <p:stCondLst>
                                            <p:cond delay="0"/>
                                          </p:stCondLst>
                                        </p:cTn>
                                        <p:tgtEl>
                                          <p:spTgt spid="117777"/>
                                        </p:tgtEl>
                                        <p:attrNameLst>
                                          <p:attrName>style.visibility</p:attrName>
                                        </p:attrNameLst>
                                      </p:cBhvr>
                                      <p:to>
                                        <p:strVal val="visible"/>
                                      </p:to>
                                    </p:set>
                                    <p:anim calcmode="lin" valueType="num">
                                      <p:cBhvr>
                                        <p:cTn id="92" dur="500" fill="hold"/>
                                        <p:tgtEl>
                                          <p:spTgt spid="117777"/>
                                        </p:tgtEl>
                                        <p:attrNameLst>
                                          <p:attrName>ppt_w</p:attrName>
                                        </p:attrNameLst>
                                      </p:cBhvr>
                                      <p:tavLst>
                                        <p:tav tm="0">
                                          <p:val>
                                            <p:fltVal val="0"/>
                                          </p:val>
                                        </p:tav>
                                        <p:tav tm="100000">
                                          <p:val>
                                            <p:strVal val="#ppt_w"/>
                                          </p:val>
                                        </p:tav>
                                      </p:tavLst>
                                    </p:anim>
                                    <p:anim calcmode="lin" valueType="num">
                                      <p:cBhvr>
                                        <p:cTn id="93" dur="500" fill="hold"/>
                                        <p:tgtEl>
                                          <p:spTgt spid="11777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6" grpId="0"/>
      <p:bldP spid="117767" grpId="0"/>
      <p:bldP spid="117769" grpId="0"/>
      <p:bldP spid="117775" grpId="0"/>
      <p:bldP spid="117776" grpId="0"/>
      <p:bldP spid="117777" grpId="0"/>
      <p:bldP spid="117778" grpId="0"/>
      <p:bldP spid="117778" grpId="1"/>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Mi_4_TEORIE SPOTŘEBITELSKÉ POPTÁVKY</Template>
  <TotalTime>6193</TotalTime>
  <Words>2443</Words>
  <Application>Microsoft Office PowerPoint</Application>
  <PresentationFormat>Předvádění na obrazovce (16:9)</PresentationFormat>
  <Paragraphs>504</Paragraphs>
  <Slides>44</Slides>
  <Notes>21</Notes>
  <HiddenSlides>0</HiddenSlides>
  <MMClips>0</MMClips>
  <ScaleCrop>false</ScaleCrop>
  <HeadingPairs>
    <vt:vector size="6" baseType="variant">
      <vt:variant>
        <vt:lpstr>Použitá písma</vt:lpstr>
      </vt:variant>
      <vt:variant>
        <vt:i4>6</vt:i4>
      </vt:variant>
      <vt:variant>
        <vt:lpstr>Motiv</vt:lpstr>
      </vt:variant>
      <vt:variant>
        <vt:i4>2</vt:i4>
      </vt:variant>
      <vt:variant>
        <vt:lpstr>Nadpisy snímků</vt:lpstr>
      </vt:variant>
      <vt:variant>
        <vt:i4>44</vt:i4>
      </vt:variant>
    </vt:vector>
  </HeadingPairs>
  <TitlesOfParts>
    <vt:vector size="52" baseType="lpstr">
      <vt:lpstr>Arial</vt:lpstr>
      <vt:lpstr>Calibri</vt:lpstr>
      <vt:lpstr>Cambria Math</vt:lpstr>
      <vt:lpstr>Symbol</vt:lpstr>
      <vt:lpstr>Times New Roman</vt:lpstr>
      <vt:lpstr>Wingdings</vt:lpstr>
      <vt:lpstr>SLU</vt:lpstr>
      <vt:lpstr>1_SLU</vt:lpstr>
      <vt:lpstr>Název prezentace</vt:lpstr>
      <vt:lpstr> MODEL  IS-LM</vt:lpstr>
      <vt:lpstr>Obsah prezentace</vt:lpstr>
      <vt:lpstr>Model IS-LM</vt:lpstr>
      <vt:lpstr>Předpoklady modelu IS-LM</vt:lpstr>
      <vt:lpstr>Význam modelu IS-LM</vt:lpstr>
      <vt:lpstr>Všeobecná rovnováha v ekonomice</vt:lpstr>
      <vt:lpstr>Investiční funkce</vt:lpstr>
      <vt:lpstr>Investiční funkce</vt:lpstr>
      <vt:lpstr>Investiční funkce – Δ (růst) autonomních investic</vt:lpstr>
      <vt:lpstr>Citlivost investičních výdajů na změnu i (růst b)</vt:lpstr>
      <vt:lpstr>Citlivost investičních výdajů na změnu i (růst b)</vt:lpstr>
      <vt:lpstr>Citlivost investičních výdajů na změnu i (růst b)</vt:lpstr>
      <vt:lpstr>Citlivost investičních výdajů na změnu i - shrnutí</vt:lpstr>
      <vt:lpstr>Struktura modelu IS - LM</vt:lpstr>
      <vt:lpstr>Východiska pro konstrukci křivky IS</vt:lpstr>
      <vt:lpstr>Konstrukce křivky IS (Hicksův kříž)</vt:lpstr>
      <vt:lpstr>Rovnice křivky IS</vt:lpstr>
      <vt:lpstr>Posun a otáčení křivky IS</vt:lpstr>
      <vt:lpstr>Vliv změny autonomních výdajů na křivku IS</vt:lpstr>
      <vt:lpstr>Vliv změny citlivosti investic na úrokovou míru (↑b) na křivku IS</vt:lpstr>
      <vt:lpstr>Vliv změny citlivosti investic na úrokovou míru (↑b) na křivku IS</vt:lpstr>
      <vt:lpstr>Vliv změny citlivosti investic na úrokovou míru (↑b) na křivku IS</vt:lpstr>
      <vt:lpstr>Vliv změny multiplikátoru (↓αG) na křivku IS</vt:lpstr>
      <vt:lpstr>Body mimo křivku IS</vt:lpstr>
      <vt:lpstr>Body mimo křivku IS</vt:lpstr>
      <vt:lpstr>Východiska pro konstrukci křivky LM</vt:lpstr>
      <vt:lpstr>Poptávka po penězích</vt:lpstr>
      <vt:lpstr>Modely poptávky po penězích</vt:lpstr>
      <vt:lpstr>Vybrané teorie poptávky po penězích</vt:lpstr>
      <vt:lpstr>Funkce poptávky po reálných peněžních zůstatcích</vt:lpstr>
      <vt:lpstr>Funkce poptávky po reálných peněžních zůstatcích – změna důchodu (růst)</vt:lpstr>
      <vt:lpstr>Konstrukce křivky LM  (Hicksův kříž)</vt:lpstr>
      <vt:lpstr>Rovnice křivky LM</vt:lpstr>
      <vt:lpstr>Posun a otáčení křivky LM</vt:lpstr>
      <vt:lpstr>Vliv změny citlivosti poptávky po penězích na úrokovou míru na křivku LM</vt:lpstr>
      <vt:lpstr>Body mimo křivku LM</vt:lpstr>
      <vt:lpstr>Body mimo křivku LM</vt:lpstr>
      <vt:lpstr>Rovnováha v modelu IS-LM</vt:lpstr>
      <vt:lpstr>Rovnováha v modelu IS-LM</vt:lpstr>
      <vt:lpstr>Multiplikátor fiskální politiky</vt:lpstr>
      <vt:lpstr>Multiplikátor monetární politiky</vt:lpstr>
      <vt:lpstr>Zdroje</vt:lpstr>
      <vt:lpstr>  Děkuji za pozornost a přeji hezký den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Kotlanova</cp:lastModifiedBy>
  <cp:revision>534</cp:revision>
  <dcterms:created xsi:type="dcterms:W3CDTF">2016-07-06T15:42:34Z</dcterms:created>
  <dcterms:modified xsi:type="dcterms:W3CDTF">2018-04-24T07:35:00Z</dcterms:modified>
</cp:coreProperties>
</file>