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76" r:id="rId1"/>
  </p:sldMasterIdLst>
  <p:notesMasterIdLst>
    <p:notesMasterId r:id="rId7"/>
  </p:notesMasterIdLst>
  <p:handoutMasterIdLst>
    <p:handoutMasterId r:id="rId8"/>
  </p:handoutMasterIdLst>
  <p:sldIdLst>
    <p:sldId id="256" r:id="rId2"/>
    <p:sldId id="289" r:id="rId3"/>
    <p:sldId id="265" r:id="rId4"/>
    <p:sldId id="266" r:id="rId5"/>
    <p:sldId id="261" r:id="rId6"/>
  </p:sldIdLst>
  <p:sldSz cx="9144000" cy="6858000" type="screen4x3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yl Středně sytá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140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C15C01-D6C9-4ACD-8F1D-31A2D3B5AA1F}" type="datetimeFigureOut">
              <a:rPr lang="cs-CZ" smtClean="0"/>
              <a:t>28.04.2020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31AE208-04C6-4036-8ADD-8AA32B2535F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1715167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AED473-2180-4F8C-9086-37EE4981C911}" type="datetimeFigureOut">
              <a:rPr lang="cs-CZ" smtClean="0"/>
              <a:t>28.04.2020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65225" y="1241425"/>
            <a:ext cx="44672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7B75B3B-A2EA-4CD9-B812-DFF9F83BC94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959769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62000"/>
            <a:ext cx="6856214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6952697" y="762000"/>
            <a:ext cx="2193989" cy="5334001"/>
          </a:xfrm>
          <a:prstGeom prst="rect">
            <a:avLst/>
          </a:prstGeom>
          <a:solidFill>
            <a:srgbClr val="C3C3C3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2386" y="1298448"/>
            <a:ext cx="5486400" cy="3255264"/>
          </a:xfrm>
        </p:spPr>
        <p:txBody>
          <a:bodyPr anchor="b">
            <a:normAutofit/>
          </a:bodyPr>
          <a:lstStyle>
            <a:lvl1pPr algn="l">
              <a:defRPr sz="5400" spc="-100" baseline="0"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11" y="4670246"/>
            <a:ext cx="54864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20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cs-CZ"/>
              <a:t>Kliknutím můžete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93A034-5482-4738-8C17-2AA3B42B0B7D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74459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E22EEA-EAF2-475A-AEEA-E6E60C3832FC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69129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85750" y="990600"/>
            <a:ext cx="2114550" cy="4953000"/>
          </a:xfrm>
        </p:spPr>
        <p:txBody>
          <a:bodyPr vert="eaVert"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00934" y="868680"/>
            <a:ext cx="5486400" cy="5120640"/>
          </a:xfrm>
        </p:spPr>
        <p:txBody>
          <a:bodyPr vert="eaVert" anchor="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744387-0D9F-460D-A3E5-ADD501F7FC9B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2389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46F7BA-83FA-48E1-B2BC-299A638034C6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97207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00934" y="1298448"/>
            <a:ext cx="5486400" cy="3255264"/>
          </a:xfrm>
        </p:spPr>
        <p:txBody>
          <a:bodyPr anchor="b">
            <a:normAutofit/>
          </a:bodyPr>
          <a:lstStyle>
            <a:lvl1pPr>
              <a:defRPr sz="54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14650" y="4672584"/>
            <a:ext cx="54864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0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370991-EC6E-477B-86D5-F0053E67D13F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11851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900934" y="868680"/>
            <a:ext cx="2606040" cy="512064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63590" y="868680"/>
            <a:ext cx="2606040" cy="512064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809D4C-9939-4959-ACF4-969C0C9E0A8A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06437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00934" y="1023586"/>
            <a:ext cx="260604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9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00934" y="1930936"/>
            <a:ext cx="2606040" cy="402336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863847" y="1023587"/>
            <a:ext cx="260604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9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63847" y="1930936"/>
            <a:ext cx="2606040" cy="402336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6C4DE-4CA9-40CF-8828-29A4E37E4806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7332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869A0-3BEE-4845-9B87-75319A76CF74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9214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069B3-9BCA-4F6A-B4DD-084B717FFDDD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14589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024" y="1143000"/>
            <a:ext cx="2125980" cy="2194560"/>
          </a:xfrm>
        </p:spPr>
        <p:txBody>
          <a:bodyPr anchor="b">
            <a:normAutofit/>
          </a:bodyPr>
          <a:lstStyle>
            <a:lvl1pPr>
              <a:defRPr sz="2800" b="0" baseline="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00934" y="868680"/>
            <a:ext cx="54864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2024" y="3337560"/>
            <a:ext cx="2125980" cy="256032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25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2DB7E5-3E0E-4596-8BCB-430FA947C29A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0030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024" y="1143000"/>
            <a:ext cx="2125980" cy="2194560"/>
          </a:xfrm>
        </p:spPr>
        <p:txBody>
          <a:bodyPr anchor="b">
            <a:normAutofit/>
          </a:bodyPr>
          <a:lstStyle>
            <a:lvl1pPr>
              <a:defRPr sz="2800" b="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677983" y="767419"/>
            <a:ext cx="6086423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2024" y="3340602"/>
            <a:ext cx="2125980" cy="256032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25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F0C2AD-E6CF-4B74-90E9-F1E448D1B993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2624326" y="6356351"/>
            <a:ext cx="4433638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41714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2582693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9689" y="1123838"/>
            <a:ext cx="221061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8861898" y="758952"/>
            <a:ext cx="288036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01951" y="864108"/>
            <a:ext cx="54864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96849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CAE4C226-66C9-442D-B297-E0189F00916F}" type="datetime1">
              <a:rPr lang="en-US" smtClean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01951" y="6356351"/>
            <a:ext cx="4433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975602" y="6356351"/>
            <a:ext cx="114819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0494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7" r:id="rId1"/>
    <p:sldLayoutId id="2147483878" r:id="rId2"/>
    <p:sldLayoutId id="2147483879" r:id="rId3"/>
    <p:sldLayoutId id="2147483880" r:id="rId4"/>
    <p:sldLayoutId id="2147483881" r:id="rId5"/>
    <p:sldLayoutId id="2147483882" r:id="rId6"/>
    <p:sldLayoutId id="2147483883" r:id="rId7"/>
    <p:sldLayoutId id="2147483884" r:id="rId8"/>
    <p:sldLayoutId id="2147483885" r:id="rId9"/>
    <p:sldLayoutId id="2147483886" r:id="rId10"/>
    <p:sldLayoutId id="2147483887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0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sz="19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7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5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13DC3DE2-B30B-4A94-BF06-430988550C9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759931"/>
            <a:ext cx="7132319" cy="3219885"/>
          </a:xfrm>
        </p:spPr>
        <p:txBody>
          <a:bodyPr anchor="b">
            <a:normAutofit/>
          </a:bodyPr>
          <a:lstStyle/>
          <a:p>
            <a:r>
              <a:rPr lang="cs-CZ" sz="4500" b="1" dirty="0">
                <a:solidFill>
                  <a:schemeClr val="bg2">
                    <a:lumMod val="40000"/>
                    <a:lumOff val="60000"/>
                  </a:schemeClr>
                </a:solidFill>
              </a:rPr>
              <a:t>Makroekonomie</a:t>
            </a:r>
            <a:r>
              <a:rPr lang="cs-CZ" sz="4500" dirty="0">
                <a:solidFill>
                  <a:schemeClr val="bg2">
                    <a:lumMod val="40000"/>
                    <a:lumOff val="60000"/>
                  </a:schemeClr>
                </a:solidFill>
              </a:rPr>
              <a:t> </a:t>
            </a:r>
            <a:r>
              <a:rPr lang="cs-CZ" sz="4500" b="1" dirty="0">
                <a:solidFill>
                  <a:schemeClr val="bg2">
                    <a:lumMod val="40000"/>
                    <a:lumOff val="60000"/>
                  </a:schemeClr>
                </a:solidFill>
              </a:rPr>
              <a:t>NPMKB_MI</a:t>
            </a:r>
            <a:br>
              <a:rPr lang="cs-CZ" sz="3600" dirty="0"/>
            </a:br>
            <a:br>
              <a:rPr lang="cs-CZ" sz="3600" dirty="0"/>
            </a:br>
            <a:br>
              <a:rPr lang="cs-CZ" sz="3600" dirty="0"/>
            </a:br>
            <a:r>
              <a:rPr lang="cs-CZ" b="1" dirty="0"/>
              <a:t>Model důchod-výdaje</a:t>
            </a:r>
            <a:br>
              <a:rPr lang="cs-CZ" b="1" dirty="0"/>
            </a:br>
            <a:r>
              <a:rPr lang="cs-CZ" sz="5300" b="1" dirty="0"/>
              <a:t>třísektorová ekonomika</a:t>
            </a:r>
            <a:endParaRPr lang="cs-CZ" sz="3600" dirty="0"/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4E689239-7EEA-430F-BDDA-0BCCA2E483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31647" y="5413052"/>
            <a:ext cx="5390647" cy="576087"/>
          </a:xfrm>
        </p:spPr>
        <p:txBody>
          <a:bodyPr anchor="t">
            <a:normAutofit/>
          </a:bodyPr>
          <a:lstStyle/>
          <a:p>
            <a:r>
              <a:rPr lang="cs-CZ" sz="3000" b="1" dirty="0">
                <a:solidFill>
                  <a:schemeClr val="accent4">
                    <a:lumMod val="50000"/>
                  </a:schemeClr>
                </a:solidFill>
              </a:rPr>
              <a:t>Ing. Kamila Turečková, Ph.D.</a:t>
            </a:r>
          </a:p>
        </p:txBody>
      </p:sp>
      <p:sp>
        <p:nvSpPr>
          <p:cNvPr id="4" name="Zástupný symbol pro číslo snímku 3">
            <a:extLst>
              <a:ext uri="{FF2B5EF4-FFF2-40B4-BE49-F238E27FC236}">
                <a16:creationId xmlns:a16="http://schemas.microsoft.com/office/drawing/2014/main" id="{87ADC98A-A070-4ADD-93E1-CD8629C094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9" name="Nadpis 1">
            <a:extLst>
              <a:ext uri="{FF2B5EF4-FFF2-40B4-BE49-F238E27FC236}">
                <a16:creationId xmlns:a16="http://schemas.microsoft.com/office/drawing/2014/main" id="{02C27CEA-B5F6-49D4-B2AF-1A0FDD95B6B1}"/>
              </a:ext>
            </a:extLst>
          </p:cNvPr>
          <p:cNvSpPr txBox="1">
            <a:spLocks/>
          </p:cNvSpPr>
          <p:nvPr/>
        </p:nvSpPr>
        <p:spPr>
          <a:xfrm>
            <a:off x="6951124" y="-181716"/>
            <a:ext cx="2192876" cy="3824621"/>
          </a:xfrm>
          <a:prstGeom prst="rect">
            <a:avLst/>
          </a:prstGeom>
        </p:spPr>
        <p:txBody>
          <a:bodyPr vert="horz" lIns="68580" tIns="34290" rIns="68580" bIns="34290" rtlCol="0" anchor="b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5900" kern="1200" spc="-100" baseline="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cs-CZ" sz="4500" b="1" dirty="0">
                <a:solidFill>
                  <a:schemeClr val="accent5">
                    <a:lumMod val="50000"/>
                  </a:schemeClr>
                </a:solidFill>
              </a:rPr>
              <a:t>příklady</a:t>
            </a:r>
          </a:p>
          <a:p>
            <a:r>
              <a:rPr lang="cs-CZ" sz="6600" b="1" dirty="0">
                <a:solidFill>
                  <a:schemeClr val="accent5">
                    <a:lumMod val="50000"/>
                  </a:schemeClr>
                </a:solidFill>
              </a:rPr>
              <a:t>2/8</a:t>
            </a:r>
            <a:endParaRPr lang="cs-CZ" sz="4500" dirty="0">
              <a:solidFill>
                <a:schemeClr val="accent5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94137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délník 3">
            <a:extLst>
              <a:ext uri="{FF2B5EF4-FFF2-40B4-BE49-F238E27FC236}">
                <a16:creationId xmlns:a16="http://schemas.microsoft.com/office/drawing/2014/main" id="{3106FF0C-3386-43C8-84FF-13A5E02B2A4B}"/>
              </a:ext>
            </a:extLst>
          </p:cNvPr>
          <p:cNvSpPr/>
          <p:nvPr/>
        </p:nvSpPr>
        <p:spPr>
          <a:xfrm>
            <a:off x="311728" y="942190"/>
            <a:ext cx="852054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cs-CZ" b="1" dirty="0">
                <a:solidFill>
                  <a:srgbClr val="003300"/>
                </a:solidFill>
                <a:latin typeface="Arial" panose="020B0604020202020204" pitchFamily="34" charset="0"/>
                <a:ea typeface="Times New Roman" panose="02020603050405020304" pitchFamily="18" charset="0"/>
              </a:rPr>
              <a:t>Určení rovnovážné produkce v třísektorovém modelu</a:t>
            </a:r>
            <a:endParaRPr lang="cs-CZ" sz="135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2" name="Obrázek 1">
            <a:extLst>
              <a:ext uri="{FF2B5EF4-FFF2-40B4-BE49-F238E27FC236}">
                <a16:creationId xmlns:a16="http://schemas.microsoft.com/office/drawing/2014/main" id="{E4199342-1EC7-4EED-9056-62249EFD71D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85306" y="1355218"/>
            <a:ext cx="7573388" cy="46455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160858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Zástupný symbol pro číslo snímku 4">
            <a:extLst>
              <a:ext uri="{FF2B5EF4-FFF2-40B4-BE49-F238E27FC236}">
                <a16:creationId xmlns:a16="http://schemas.microsoft.com/office/drawing/2014/main" id="{4E679B79-91DD-4C5B-A256-B69463FD9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>
                <a:solidFill>
                  <a:schemeClr val="tx1"/>
                </a:solidFill>
              </a:rPr>
              <a:pPr/>
              <a:t>3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" name="Nadpis 1">
            <a:extLst>
              <a:ext uri="{FF2B5EF4-FFF2-40B4-BE49-F238E27FC236}">
                <a16:creationId xmlns:a16="http://schemas.microsoft.com/office/drawing/2014/main" id="{AAFE30E4-1C47-4051-94C2-6D6362EA4784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-20203" y="0"/>
            <a:ext cx="9144000" cy="2481943"/>
          </a:xfrm>
        </p:spPr>
        <p:txBody>
          <a:bodyPr>
            <a:normAutofit/>
          </a:bodyPr>
          <a:lstStyle/>
          <a:p>
            <a:r>
              <a:rPr lang="cs-CZ" sz="2200" dirty="0">
                <a:solidFill>
                  <a:schemeClr val="tx1"/>
                </a:solidFill>
              </a:rPr>
              <a:t>Třísektorová ekonomika je popsána těmito funkcemi: C=50+0,8YD, I=100, T=20+0,5Y, TR=10 a G=58, určete:</a:t>
            </a:r>
            <a:br>
              <a:rPr lang="cs-CZ" sz="2700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a) funkci disponibilního důchodu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b) funkci agregátní poptávky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c) rovnovážný důchod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d) velikost úspor pro rovnovážnou produkci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e) saldo státního rozpočtu pro rovnovážnou produkci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f) saldo strukturálního a cyklického státního rozpočtu, pokud by potenciální produkt byl na úrovni 400 korun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g) charakterizujte stav ekonomiky, pokud by skutečný produkt byl na úrovni potenciálního ve </a:t>
            </a:r>
            <a:r>
              <a:rPr lang="cs-CZ" sz="1800" i="1">
                <a:solidFill>
                  <a:schemeClr val="tx1"/>
                </a:solidFill>
              </a:rPr>
              <a:t>výši 400 </a:t>
            </a:r>
            <a:r>
              <a:rPr lang="cs-CZ" sz="1800" i="1" dirty="0">
                <a:solidFill>
                  <a:schemeClr val="tx1"/>
                </a:solidFill>
              </a:rPr>
              <a:t>korun</a:t>
            </a:r>
          </a:p>
        </p:txBody>
      </p:sp>
    </p:spTree>
    <p:extLst>
      <p:ext uri="{BB962C8B-B14F-4D97-AF65-F5344CB8AC3E}">
        <p14:creationId xmlns:p14="http://schemas.microsoft.com/office/powerpoint/2010/main" val="25333552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Zástupný symbol pro číslo snímku 4">
            <a:extLst>
              <a:ext uri="{FF2B5EF4-FFF2-40B4-BE49-F238E27FC236}">
                <a16:creationId xmlns:a16="http://schemas.microsoft.com/office/drawing/2014/main" id="{4E679B79-91DD-4C5B-A256-B69463FD9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>
                <a:solidFill>
                  <a:schemeClr val="tx1"/>
                </a:solidFill>
              </a:rPr>
              <a:pPr/>
              <a:t>4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" name="Nadpis 1">
            <a:extLst>
              <a:ext uri="{FF2B5EF4-FFF2-40B4-BE49-F238E27FC236}">
                <a16:creationId xmlns:a16="http://schemas.microsoft.com/office/drawing/2014/main" id="{AAFE30E4-1C47-4051-94C2-6D6362EA4784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-20203" y="1"/>
            <a:ext cx="9144000" cy="2438400"/>
          </a:xfrm>
        </p:spPr>
        <p:txBody>
          <a:bodyPr>
            <a:normAutofit/>
          </a:bodyPr>
          <a:lstStyle/>
          <a:p>
            <a:r>
              <a:rPr lang="cs-CZ" sz="2200" dirty="0">
                <a:solidFill>
                  <a:schemeClr val="tx1"/>
                </a:solidFill>
              </a:rPr>
              <a:t>Třísektorová uzavřená ekonomika je popsána těmito dílčími proměnnými: c=0,5, I=300, G=200, Ta=50 a t=0,2, určete:</a:t>
            </a:r>
            <a:br>
              <a:rPr lang="cs-CZ" sz="2700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a) funkci agregátní poptávky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b) rovnovážný důchod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c) velikost celkových daní pro rovnovážnou produkci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d) jak se změní rovnovážný důchod, pokud se zvýší daně o 20 korun a také dojde k poklesu vládních výdajů o 50 korun</a:t>
            </a:r>
            <a:br>
              <a:rPr lang="cs-CZ" sz="1800" i="1" dirty="0">
                <a:solidFill>
                  <a:schemeClr val="tx1"/>
                </a:solidFill>
              </a:rPr>
            </a:br>
            <a:r>
              <a:rPr lang="cs-CZ" sz="1800" i="1" dirty="0">
                <a:solidFill>
                  <a:schemeClr val="tx1"/>
                </a:solidFill>
              </a:rPr>
              <a:t>e) jaká bude nová úroveň rovnovážného důchodu po těchto dvou změnách</a:t>
            </a:r>
          </a:p>
        </p:txBody>
      </p:sp>
    </p:spTree>
    <p:extLst>
      <p:ext uri="{BB962C8B-B14F-4D97-AF65-F5344CB8AC3E}">
        <p14:creationId xmlns:p14="http://schemas.microsoft.com/office/powerpoint/2010/main" val="40901900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>
            <a:extLst>
              <a:ext uri="{FF2B5EF4-FFF2-40B4-BE49-F238E27FC236}">
                <a16:creationId xmlns:a16="http://schemas.microsoft.com/office/drawing/2014/main" id="{D95FC61E-1B21-4708-A6C6-5E6B205EB78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77471" y="1670049"/>
            <a:ext cx="4132221" cy="3517901"/>
          </a:xfrm>
        </p:spPr>
        <p:txBody>
          <a:bodyPr anchor="ctr">
            <a:normAutofit/>
          </a:bodyPr>
          <a:lstStyle/>
          <a:p>
            <a:pPr algn="r"/>
            <a:r>
              <a:rPr lang="cs-CZ" sz="5400">
                <a:solidFill>
                  <a:schemeClr val="tx1">
                    <a:lumMod val="75000"/>
                    <a:lumOff val="25000"/>
                  </a:schemeClr>
                </a:solidFill>
              </a:rPr>
              <a:t>Děkuji za pozornost.</a:t>
            </a:r>
          </a:p>
        </p:txBody>
      </p:sp>
      <p:sp>
        <p:nvSpPr>
          <p:cNvPr id="2" name="Zástupný symbol pro číslo snímku 1">
            <a:extLst>
              <a:ext uri="{FF2B5EF4-FFF2-40B4-BE49-F238E27FC236}">
                <a16:creationId xmlns:a16="http://schemas.microsoft.com/office/drawing/2014/main" id="{108E0EB3-70ED-427A-8D4A-82A52A917D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7425030"/>
      </p:ext>
    </p:extLst>
  </p:cSld>
  <p:clrMapOvr>
    <a:masterClrMapping/>
  </p:clrMapOvr>
</p:sld>
</file>

<file path=ppt/theme/theme1.xml><?xml version="1.0" encoding="utf-8"?>
<a:theme xmlns:a="http://schemas.openxmlformats.org/drawingml/2006/main" name="Rámeček">
  <a:themeElements>
    <a:clrScheme name="Rámeček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Rámeček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Rámeček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18A1B607-7BAE-46D6-8090-545AC7BDD739}"/>
    </a:ext>
  </a:extLst>
</a:theme>
</file>

<file path=ppt/theme/theme2.xml><?xml version="1.0" encoding="utf-8"?>
<a:theme xmlns:a="http://schemas.openxmlformats.org/drawingml/2006/main" name="Motiv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TM03457475[[fn=Rámeček]]</Template>
  <TotalTime>161</TotalTime>
  <Words>228</Words>
  <Application>Microsoft Office PowerPoint</Application>
  <PresentationFormat>Předvádění na obrazovce (4:3)</PresentationFormat>
  <Paragraphs>12</Paragraphs>
  <Slides>5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5</vt:i4>
      </vt:variant>
    </vt:vector>
  </HeadingPairs>
  <TitlesOfParts>
    <vt:vector size="11" baseType="lpstr">
      <vt:lpstr>Arial</vt:lpstr>
      <vt:lpstr>Calibri</vt:lpstr>
      <vt:lpstr>Corbel</vt:lpstr>
      <vt:lpstr>Times New Roman</vt:lpstr>
      <vt:lpstr>Wingdings 2</vt:lpstr>
      <vt:lpstr>Rámeček</vt:lpstr>
      <vt:lpstr>Makroekonomie NPMKB_MI   Model důchod-výdaje třísektorová ekonomika</vt:lpstr>
      <vt:lpstr>Prezentace aplikace PowerPoint</vt:lpstr>
      <vt:lpstr>Třísektorová ekonomika je popsána těmito funkcemi: C=50+0,8YD, I=100, T=20+0,5Y, TR=10 a G=58, určete: a) funkci disponibilního důchodu b) funkci agregátní poptávky c) rovnovážný důchod d) velikost úspor pro rovnovážnou produkci e) saldo státního rozpočtu pro rovnovážnou produkci f) saldo strukturálního a cyklického státního rozpočtu, pokud by potenciální produkt byl na úrovni 400 korun g) charakterizujte stav ekonomiky, pokud by skutečný produkt byl na úrovni potenciálního ve výši 400 korun</vt:lpstr>
      <vt:lpstr>Třísektorová uzavřená ekonomika je popsána těmito dílčími proměnnými: c=0,5, I=300, G=200, Ta=50 a t=0,2, určete: a) funkci agregátní poptávky b) rovnovážný důchod c) velikost celkových daní pro rovnovážnou produkci d) jak se změní rovnovážný důchod, pokud se zvýší daně o 20 korun a také dojde k poklesu vládních výdajů o 50 korun e) jaká bude nová úroveň rovnovážného důchodu po těchto dvou změnách</vt:lpstr>
      <vt:lpstr>Děkuji za pozornost.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Mikroekonomie 2+1, NPMKB</dc:title>
  <dc:creator>Kamila</dc:creator>
  <cp:lastModifiedBy>Kamila Turečková</cp:lastModifiedBy>
  <cp:revision>42</cp:revision>
  <cp:lastPrinted>2019-08-27T11:19:21Z</cp:lastPrinted>
  <dcterms:created xsi:type="dcterms:W3CDTF">2019-08-09T18:58:20Z</dcterms:created>
  <dcterms:modified xsi:type="dcterms:W3CDTF">2020-04-28T16:02:00Z</dcterms:modified>
</cp:coreProperties>
</file>