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6" r:id="rId1"/>
  </p:sldMasterIdLst>
  <p:notesMasterIdLst>
    <p:notesMasterId r:id="rId7"/>
  </p:notesMasterIdLst>
  <p:handoutMasterIdLst>
    <p:handoutMasterId r:id="rId8"/>
  </p:handoutMasterIdLst>
  <p:sldIdLst>
    <p:sldId id="256" r:id="rId2"/>
    <p:sldId id="294" r:id="rId3"/>
    <p:sldId id="265" r:id="rId4"/>
    <p:sldId id="266" r:id="rId5"/>
    <p:sldId id="261" r:id="rId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15C01-D6C9-4ACD-8F1D-31A2D3B5AA1F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AE208-04C6-4036-8ADD-8AA32B2535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7151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ED473-2180-4F8C-9086-37EE4981C911}" type="datetimeFigureOut">
              <a:rPr lang="cs-CZ" smtClean="0"/>
              <a:t>28.04.2020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B75B3B-A2EA-4CD9-B812-DFF9F83BC9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5976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3A034-5482-4738-8C17-2AA3B42B0B7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4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22EEA-EAF2-475A-AEEA-E6E60C3832FC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91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4387-0D9F-460D-A3E5-ADD501F7FC9B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3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F7BA-83FA-48E1-B2BC-299A638034C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72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70991-EC6E-477B-86D5-F0053E67D13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185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D4C-9939-4959-ACF4-969C0C9E0A8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643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6C4DE-4CA9-40CF-8828-29A4E37E4806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32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869A0-3BEE-4845-9B87-75319A76CF74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21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069B3-9BCA-4F6A-B4DD-084B717FFDDD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45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B7E5-3E0E-4596-8BCB-430FA947C29A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0C2AD-E6CF-4B74-90E9-F1E448D1B993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71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AE4C226-66C9-442D-B297-E0189F00916F}" type="datetime1">
              <a:rPr lang="en-US" smtClean="0"/>
              <a:t>4/28/2020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49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3DC3DE2-B30B-4A94-BF06-430988550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759931"/>
            <a:ext cx="7132319" cy="3219885"/>
          </a:xfrm>
        </p:spPr>
        <p:txBody>
          <a:bodyPr anchor="b">
            <a:normAutofit/>
          </a:bodyPr>
          <a:lstStyle/>
          <a:p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Makroekonomie</a:t>
            </a:r>
            <a:r>
              <a:rPr lang="cs-CZ" sz="45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4500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NPMKB_MI</a:t>
            </a:r>
            <a:br>
              <a:rPr lang="cs-CZ" sz="3600" dirty="0"/>
            </a:br>
            <a:br>
              <a:rPr lang="cs-CZ" sz="3600" dirty="0"/>
            </a:br>
            <a:br>
              <a:rPr lang="cs-CZ" sz="3600" dirty="0"/>
            </a:br>
            <a:r>
              <a:rPr lang="cs-CZ" b="1" dirty="0"/>
              <a:t>Model AS-AD</a:t>
            </a:r>
            <a:endParaRPr lang="cs-CZ" sz="3600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E689239-7EEA-430F-BDDA-0BCCA2E483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647" y="5413052"/>
            <a:ext cx="5390647" cy="576087"/>
          </a:xfrm>
        </p:spPr>
        <p:txBody>
          <a:bodyPr anchor="t">
            <a:normAutofit/>
          </a:bodyPr>
          <a:lstStyle/>
          <a:p>
            <a:r>
              <a:rPr lang="cs-CZ" sz="3000" b="1" dirty="0">
                <a:solidFill>
                  <a:schemeClr val="accent4">
                    <a:lumMod val="50000"/>
                  </a:schemeClr>
                </a:solidFill>
              </a:rPr>
              <a:t>Ing. Kamila Turečková, Ph.D.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7ADC98A-A070-4ADD-93E1-CD8629C09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02C27CEA-B5F6-49D4-B2AF-1A0FDD95B6B1}"/>
              </a:ext>
            </a:extLst>
          </p:cNvPr>
          <p:cNvSpPr txBox="1">
            <a:spLocks/>
          </p:cNvSpPr>
          <p:nvPr/>
        </p:nvSpPr>
        <p:spPr>
          <a:xfrm>
            <a:off x="6951124" y="-181716"/>
            <a:ext cx="2192876" cy="3824621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900" kern="1200" spc="-10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500" b="1" dirty="0">
                <a:solidFill>
                  <a:schemeClr val="accent5">
                    <a:lumMod val="50000"/>
                  </a:schemeClr>
                </a:solidFill>
              </a:rPr>
              <a:t>příklady</a:t>
            </a:r>
          </a:p>
          <a:p>
            <a:r>
              <a:rPr lang="cs-CZ" sz="6600" b="1">
                <a:solidFill>
                  <a:schemeClr val="accent5">
                    <a:lumMod val="50000"/>
                  </a:schemeClr>
                </a:solidFill>
              </a:rPr>
              <a:t>8/8</a:t>
            </a:r>
            <a:endParaRPr lang="cs-CZ" sz="45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41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3106FF0C-3386-43C8-84FF-13A5E02B2A4B}"/>
              </a:ext>
            </a:extLst>
          </p:cNvPr>
          <p:cNvSpPr/>
          <p:nvPr/>
        </p:nvSpPr>
        <p:spPr>
          <a:xfrm>
            <a:off x="311728" y="942190"/>
            <a:ext cx="8520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 dirty="0">
                <a:solidFill>
                  <a:srgbClr val="0033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Agregátní poptávka, křivka AD</a:t>
            </a:r>
            <a:endParaRPr lang="cs-CZ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FD107857-E19F-4C75-8210-A439B48B6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178" y="1450407"/>
            <a:ext cx="7287642" cy="79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039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8963FB7-2F74-4D6E-ABE5-5E5F601C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E420A047-78E6-4883-8CEB-98D3EA5316E6}"/>
              </a:ext>
            </a:extLst>
          </p:cNvPr>
          <p:cNvSpPr/>
          <p:nvPr/>
        </p:nvSpPr>
        <p:spPr>
          <a:xfrm>
            <a:off x="0" y="0"/>
            <a:ext cx="91237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Ekonomika je charakterizována následujícími ukazateli: c=0,5, A = 1000, t=0,6, b=50, h=50, k=0,5, M=500, index agregátní cenové úrovně P</a:t>
            </a:r>
            <a:r>
              <a:rPr lang="cs-CZ" sz="1600" baseline="-25000" dirty="0">
                <a:latin typeface="Arial" panose="020B0604020202020204" pitchFamily="34" charset="0"/>
                <a:ea typeface="Times New Roman" panose="02020603050405020304" pitchFamily="18" charset="0"/>
              </a:rPr>
              <a:t>0</a:t>
            </a: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 =1, P</a:t>
            </a:r>
            <a:r>
              <a:rPr lang="cs-CZ" sz="1600" baseline="-25000" dirty="0">
                <a:latin typeface="Arial" panose="020B0604020202020204" pitchFamily="34" charset="0"/>
                <a:ea typeface="Times New Roman" panose="02020603050405020304" pitchFamily="18" charset="0"/>
              </a:rPr>
              <a:t>1</a:t>
            </a: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=1,25.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Určete rovnici křivky IS a rovnici kviky LM pro oba cenové indexy (víte, že </a:t>
            </a:r>
            <a:r>
              <a:rPr lang="el-GR" sz="1600" dirty="0">
                <a:latin typeface="Arial" panose="020B0604020202020204" pitchFamily="34" charset="0"/>
                <a:ea typeface="Times New Roman" panose="02020603050405020304" pitchFamily="18" charset="0"/>
              </a:rPr>
              <a:t>α</a:t>
            </a: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=1,25)</a:t>
            </a:r>
          </a:p>
          <a:p>
            <a:pPr marL="342900" indent="-342900">
              <a:buFont typeface="+mj-lt"/>
              <a:buAutoNum type="arabicPeriod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Určete rovnovážný důchod a úrokovou sazbu pro oba cenové indexy. </a:t>
            </a:r>
          </a:p>
          <a:p>
            <a:pPr marL="342900" indent="-342900">
              <a:buFont typeface="+mj-lt"/>
              <a:buAutoNum type="arabicPeriod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Určete rovnici AD.</a:t>
            </a:r>
          </a:p>
          <a:p>
            <a:pPr marL="342900" indent="-342900">
              <a:spcAft>
                <a:spcPts val="0"/>
              </a:spcAft>
              <a:buFont typeface="+mj-lt"/>
              <a:buAutoNum type="arabicPeriod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Graficky znázorněte IS-LM a AD.</a:t>
            </a:r>
          </a:p>
          <a:p>
            <a:pPr>
              <a:spcAft>
                <a:spcPts val="0"/>
              </a:spcAft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Vláda zvýší vládní nákupy o 200.</a:t>
            </a:r>
          </a:p>
          <a:p>
            <a:pPr marL="800100" lvl="1" indent="-342900">
              <a:buFont typeface="+mj-lt"/>
              <a:buAutoNum type="alphaLcPeriod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Určete novou rovnici IS a AD.</a:t>
            </a:r>
          </a:p>
          <a:p>
            <a:pPr marL="800100" lvl="1" indent="-342900">
              <a:buFont typeface="+mj-lt"/>
              <a:buAutoNum type="alphaLcPeriod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Jaký je efekt této fiskální expanze na křivku AD pro obě cenové úrovně.</a:t>
            </a:r>
          </a:p>
          <a:p>
            <a:pPr marL="800100" lvl="1" indent="-342900">
              <a:buFont typeface="+mj-lt"/>
              <a:buAutoNum type="alphaLcPeriod"/>
              <a:tabLst>
                <a:tab pos="270510" algn="l"/>
              </a:tabLst>
            </a:pPr>
            <a:r>
              <a:rPr lang="cs-CZ" sz="1600" dirty="0">
                <a:latin typeface="Arial" panose="020B0604020202020204" pitchFamily="34" charset="0"/>
                <a:ea typeface="Times New Roman" panose="02020603050405020304" pitchFamily="18" charset="0"/>
              </a:rPr>
              <a:t>Graficky znázorněte.</a:t>
            </a:r>
          </a:p>
        </p:txBody>
      </p:sp>
    </p:spTree>
    <p:extLst>
      <p:ext uri="{BB962C8B-B14F-4D97-AF65-F5344CB8AC3E}">
        <p14:creationId xmlns:p14="http://schemas.microsoft.com/office/powerpoint/2010/main" val="294282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28963FB7-2F74-4D6E-ABE5-5E5F601C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E420A047-78E6-4883-8CEB-98D3EA5316E6}"/>
              </a:ext>
            </a:extLst>
          </p:cNvPr>
          <p:cNvSpPr/>
          <p:nvPr/>
        </p:nvSpPr>
        <p:spPr>
          <a:xfrm>
            <a:off x="1" y="0"/>
            <a:ext cx="91237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V </a:t>
            </a:r>
            <a:r>
              <a:rPr lang="cs-CZ" dirty="0" err="1"/>
              <a:t>Lucasově</a:t>
            </a:r>
            <a:r>
              <a:rPr lang="cs-CZ" dirty="0"/>
              <a:t> modelu hospodářského cyklu je křivka krátkodobé agregátní nabídky dána rovnicí: </a:t>
            </a:r>
            <a:r>
              <a:rPr lang="cs-CZ" b="1" dirty="0"/>
              <a:t>Y=Y*+</a:t>
            </a:r>
            <a:r>
              <a:rPr lang="el-GR" b="1" dirty="0"/>
              <a:t>δ(</a:t>
            </a:r>
            <a:r>
              <a:rPr lang="cs-CZ" b="1" dirty="0"/>
              <a:t>P-</a:t>
            </a:r>
            <a:r>
              <a:rPr lang="cs-CZ" b="1" dirty="0" err="1"/>
              <a:t>P</a:t>
            </a:r>
            <a:r>
              <a:rPr lang="cs-CZ" b="1" baseline="30000" dirty="0" err="1"/>
              <a:t>e</a:t>
            </a:r>
            <a:r>
              <a:rPr lang="cs-CZ" b="1" dirty="0"/>
              <a:t>)</a:t>
            </a:r>
            <a:r>
              <a:rPr lang="cs-CZ" dirty="0"/>
              <a:t>, kde Y* je potenciální produkt na úrovni 1000, </a:t>
            </a:r>
            <a:r>
              <a:rPr lang="el-GR" dirty="0"/>
              <a:t>δ </a:t>
            </a:r>
            <a:r>
              <a:rPr lang="cs-CZ" dirty="0"/>
              <a:t>vyjadřuje citlivost produkce na neočekávané změny skutečné cenové hladiny (</a:t>
            </a:r>
            <a:r>
              <a:rPr lang="el-GR" dirty="0"/>
              <a:t>δ=Δ</a:t>
            </a:r>
            <a:r>
              <a:rPr lang="cs-CZ" dirty="0"/>
              <a:t>Y/</a:t>
            </a:r>
            <a:r>
              <a:rPr lang="el-GR" dirty="0"/>
              <a:t>Δ</a:t>
            </a:r>
            <a:r>
              <a:rPr lang="cs-CZ" dirty="0"/>
              <a:t>P) a je na úrovni 200, P je skutečná cenová hladina a </a:t>
            </a:r>
            <a:r>
              <a:rPr lang="cs-CZ" dirty="0" err="1"/>
              <a:t>P</a:t>
            </a:r>
            <a:r>
              <a:rPr lang="cs-CZ" baseline="30000" dirty="0" err="1"/>
              <a:t>e</a:t>
            </a:r>
            <a:r>
              <a:rPr lang="cs-CZ" dirty="0"/>
              <a:t> je očekávaná cenová hladina na úrovni 2.</a:t>
            </a:r>
          </a:p>
          <a:p>
            <a:r>
              <a:rPr lang="cs-CZ" dirty="0"/>
              <a:t>a)	Napište </a:t>
            </a:r>
            <a:r>
              <a:rPr lang="cs-CZ" dirty="0" err="1"/>
              <a:t>Lucasovu</a:t>
            </a:r>
            <a:r>
              <a:rPr lang="cs-CZ" dirty="0"/>
              <a:t> funkci agregátní nabídky.</a:t>
            </a:r>
          </a:p>
          <a:p>
            <a:r>
              <a:rPr lang="cs-CZ" dirty="0"/>
              <a:t>b)	Určete úroveň reálné produkce (Y) pro cenové hladiny: P=0,5, P=1, P=1,5, P=2, P=2,5, P=3.</a:t>
            </a:r>
          </a:p>
          <a:p>
            <a:r>
              <a:rPr lang="cs-CZ" dirty="0"/>
              <a:t>c)	Znázorněte graficky </a:t>
            </a:r>
            <a:r>
              <a:rPr lang="cs-CZ" dirty="0" err="1"/>
              <a:t>Lucasovu</a:t>
            </a:r>
            <a:r>
              <a:rPr lang="cs-CZ" dirty="0"/>
              <a:t> křivku krátkodobé agregátní nabídky.</a:t>
            </a:r>
          </a:p>
        </p:txBody>
      </p:sp>
    </p:spTree>
    <p:extLst>
      <p:ext uri="{BB962C8B-B14F-4D97-AF65-F5344CB8AC3E}">
        <p14:creationId xmlns:p14="http://schemas.microsoft.com/office/powerpoint/2010/main" val="3494768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D95FC61E-1B21-4708-A6C6-5E6B205EB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7471" y="1670049"/>
            <a:ext cx="4132221" cy="3517901"/>
          </a:xfrm>
        </p:spPr>
        <p:txBody>
          <a:bodyPr anchor="ctr">
            <a:normAutofit/>
          </a:bodyPr>
          <a:lstStyle/>
          <a:p>
            <a:pPr algn="r"/>
            <a:r>
              <a:rPr lang="cs-CZ" sz="5400">
                <a:solidFill>
                  <a:schemeClr val="tx1">
                    <a:lumMod val="75000"/>
                    <a:lumOff val="25000"/>
                  </a:schemeClr>
                </a:solidFill>
              </a:rPr>
              <a:t>Děkuji za pozornost.</a:t>
            </a:r>
          </a:p>
        </p:txBody>
      </p:sp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08E0EB3-70ED-427A-8D4A-82A52A917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425030"/>
      </p:ext>
    </p:extLst>
  </p:cSld>
  <p:clrMapOvr>
    <a:masterClrMapping/>
  </p:clrMapOvr>
</p:sld>
</file>

<file path=ppt/theme/theme1.xml><?xml version="1.0" encoding="utf-8"?>
<a:theme xmlns:a="http://schemas.openxmlformats.org/drawingml/2006/main" name="Rámeček">
  <a:themeElements>
    <a:clrScheme name="Rámeček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Rámeček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ámeček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TM03457475[[fn=Rámeček]]</Template>
  <TotalTime>185</TotalTime>
  <Words>278</Words>
  <Application>Microsoft Office PowerPoint</Application>
  <PresentationFormat>Předvádění na obrazovce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1" baseType="lpstr">
      <vt:lpstr>Arial</vt:lpstr>
      <vt:lpstr>Calibri</vt:lpstr>
      <vt:lpstr>Corbel</vt:lpstr>
      <vt:lpstr>Times New Roman</vt:lpstr>
      <vt:lpstr>Wingdings 2</vt:lpstr>
      <vt:lpstr>Rámeček</vt:lpstr>
      <vt:lpstr>Makroekonomie NPMKB_MI   Model AS-AD</vt:lpstr>
      <vt:lpstr>Prezentace aplikace PowerPoint</vt:lpstr>
      <vt:lpstr>Prezentace aplikace PowerPoint</vt:lpstr>
      <vt:lpstr>Prezentace aplikace PowerPoint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Mikroekonomie 2+1, NPMKB</dc:title>
  <dc:creator>Kamila</dc:creator>
  <cp:lastModifiedBy>Kamila Turečková</cp:lastModifiedBy>
  <cp:revision>51</cp:revision>
  <cp:lastPrinted>2019-08-27T11:19:21Z</cp:lastPrinted>
  <dcterms:created xsi:type="dcterms:W3CDTF">2019-08-09T18:58:20Z</dcterms:created>
  <dcterms:modified xsi:type="dcterms:W3CDTF">2020-04-28T16:11:20Z</dcterms:modified>
</cp:coreProperties>
</file>