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76" r:id="rId1"/>
  </p:sldMasterIdLst>
  <p:notesMasterIdLst>
    <p:notesMasterId r:id="rId7"/>
  </p:notesMasterIdLst>
  <p:handoutMasterIdLst>
    <p:handoutMasterId r:id="rId8"/>
  </p:handoutMasterIdLst>
  <p:sldIdLst>
    <p:sldId id="256" r:id="rId2"/>
    <p:sldId id="293" r:id="rId3"/>
    <p:sldId id="265" r:id="rId4"/>
    <p:sldId id="266" r:id="rId5"/>
    <p:sldId id="261" r:id="rId6"/>
  </p:sldIdLst>
  <p:sldSz cx="9144000" cy="6858000" type="screen4x3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 Středně sytá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140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C15C01-D6C9-4ACD-8F1D-31A2D3B5AA1F}" type="datetimeFigureOut">
              <a:rPr lang="cs-CZ" smtClean="0"/>
              <a:t>28.04.2020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31AE208-04C6-4036-8ADD-8AA32B2535F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1715167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AED473-2180-4F8C-9086-37EE4981C911}" type="datetimeFigureOut">
              <a:rPr lang="cs-CZ" smtClean="0"/>
              <a:t>28.04.2020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65225" y="1241425"/>
            <a:ext cx="44672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B75B3B-A2EA-4CD9-B812-DFF9F83BC94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959769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62000"/>
            <a:ext cx="6856214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6952697" y="762000"/>
            <a:ext cx="2193989" cy="5334001"/>
          </a:xfrm>
          <a:prstGeom prst="rect">
            <a:avLst/>
          </a:prstGeom>
          <a:solidFill>
            <a:srgbClr val="C3C3C3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2386" y="1298448"/>
            <a:ext cx="5486400" cy="3255264"/>
          </a:xfrm>
        </p:spPr>
        <p:txBody>
          <a:bodyPr anchor="b">
            <a:normAutofit/>
          </a:bodyPr>
          <a:lstStyle>
            <a:lvl1pPr algn="l">
              <a:defRPr sz="5400" spc="-100" baseline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11" y="4670246"/>
            <a:ext cx="54864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20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93A034-5482-4738-8C17-2AA3B42B0B7D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7445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E22EEA-EAF2-475A-AEEA-E6E60C3832FC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69129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85750" y="990600"/>
            <a:ext cx="2114550" cy="4953000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00934" y="868680"/>
            <a:ext cx="5486400" cy="5120640"/>
          </a:xfrm>
        </p:spPr>
        <p:txBody>
          <a:bodyPr vert="eaVert" anchor="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744387-0D9F-460D-A3E5-ADD501F7FC9B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238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46F7BA-83FA-48E1-B2BC-299A638034C6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97207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00934" y="1298448"/>
            <a:ext cx="5486400" cy="3255264"/>
          </a:xfrm>
        </p:spPr>
        <p:txBody>
          <a:bodyPr anchor="b">
            <a:normAutofit/>
          </a:bodyPr>
          <a:lstStyle>
            <a:lvl1pPr>
              <a:defRPr sz="54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14650" y="4672584"/>
            <a:ext cx="54864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0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70991-EC6E-477B-86D5-F0053E67D13F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11851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00934" y="868680"/>
            <a:ext cx="2606040" cy="512064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63590" y="868680"/>
            <a:ext cx="2606040" cy="512064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809D4C-9939-4959-ACF4-969C0C9E0A8A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06437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0934" y="1023586"/>
            <a:ext cx="260604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9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00934" y="1930936"/>
            <a:ext cx="2606040" cy="402336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863847" y="1023587"/>
            <a:ext cx="260604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9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63847" y="1930936"/>
            <a:ext cx="2606040" cy="402336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6C4DE-4CA9-40CF-8828-29A4E37E4806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7332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869A0-3BEE-4845-9B87-75319A76CF74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9214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069B3-9BCA-4F6A-B4DD-084B717FFDDD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14589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024" y="1143000"/>
            <a:ext cx="2125980" cy="2194560"/>
          </a:xfrm>
        </p:spPr>
        <p:txBody>
          <a:bodyPr anchor="b">
            <a:normAutofit/>
          </a:bodyPr>
          <a:lstStyle>
            <a:lvl1pPr>
              <a:defRPr sz="2800" b="0" baseline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00934" y="868680"/>
            <a:ext cx="54864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2024" y="3337560"/>
            <a:ext cx="2125980" cy="256032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5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DB7E5-3E0E-4596-8BCB-430FA947C29A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0030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024" y="1143000"/>
            <a:ext cx="2125980" cy="2194560"/>
          </a:xfrm>
        </p:spPr>
        <p:txBody>
          <a:bodyPr anchor="b">
            <a:normAutofit/>
          </a:bodyPr>
          <a:lstStyle>
            <a:lvl1pPr>
              <a:defRPr sz="2800" b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677983" y="767419"/>
            <a:ext cx="6086423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2024" y="3340602"/>
            <a:ext cx="2125980" cy="256032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5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F0C2AD-E6CF-4B74-90E9-F1E448D1B993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2624326" y="6356351"/>
            <a:ext cx="4433638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41714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2582693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9689" y="1123838"/>
            <a:ext cx="221061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8861898" y="758952"/>
            <a:ext cx="288036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1951" y="864108"/>
            <a:ext cx="54864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96849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AE4C226-66C9-442D-B297-E0189F00916F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01951" y="6356351"/>
            <a:ext cx="4433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975602" y="6356351"/>
            <a:ext cx="114819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0494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7" r:id="rId1"/>
    <p:sldLayoutId id="2147483878" r:id="rId2"/>
    <p:sldLayoutId id="2147483879" r:id="rId3"/>
    <p:sldLayoutId id="2147483880" r:id="rId4"/>
    <p:sldLayoutId id="2147483881" r:id="rId5"/>
    <p:sldLayoutId id="2147483882" r:id="rId6"/>
    <p:sldLayoutId id="2147483883" r:id="rId7"/>
    <p:sldLayoutId id="2147483884" r:id="rId8"/>
    <p:sldLayoutId id="2147483885" r:id="rId9"/>
    <p:sldLayoutId id="2147483886" r:id="rId10"/>
    <p:sldLayoutId id="2147483887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0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19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7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5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3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13DC3DE2-B30B-4A94-BF06-430988550C9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759931"/>
            <a:ext cx="7132319" cy="3219885"/>
          </a:xfrm>
        </p:spPr>
        <p:txBody>
          <a:bodyPr anchor="b">
            <a:normAutofit/>
          </a:bodyPr>
          <a:lstStyle/>
          <a:p>
            <a:r>
              <a:rPr lang="cs-CZ" sz="4500" b="1" dirty="0">
                <a:solidFill>
                  <a:schemeClr val="bg2">
                    <a:lumMod val="40000"/>
                    <a:lumOff val="60000"/>
                  </a:schemeClr>
                </a:solidFill>
              </a:rPr>
              <a:t>Makroekonomie</a:t>
            </a:r>
            <a:r>
              <a:rPr lang="cs-CZ" sz="4500" dirty="0">
                <a:solidFill>
                  <a:schemeClr val="bg2">
                    <a:lumMod val="40000"/>
                    <a:lumOff val="60000"/>
                  </a:schemeClr>
                </a:solidFill>
              </a:rPr>
              <a:t> </a:t>
            </a:r>
            <a:r>
              <a:rPr lang="cs-CZ" sz="4500" b="1" dirty="0">
                <a:solidFill>
                  <a:schemeClr val="bg2">
                    <a:lumMod val="40000"/>
                    <a:lumOff val="60000"/>
                  </a:schemeClr>
                </a:solidFill>
              </a:rPr>
              <a:t>NPMKB_MI</a:t>
            </a:r>
            <a:br>
              <a:rPr lang="cs-CZ" sz="3600" dirty="0"/>
            </a:br>
            <a:br>
              <a:rPr lang="cs-CZ" sz="3600" dirty="0"/>
            </a:br>
            <a:br>
              <a:rPr lang="cs-CZ" sz="3600" dirty="0"/>
            </a:br>
            <a:r>
              <a:rPr lang="cs-CZ" b="1" dirty="0"/>
              <a:t>Model IS-LM-BP</a:t>
            </a:r>
            <a:endParaRPr lang="cs-CZ" sz="3600" dirty="0"/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4E689239-7EEA-430F-BDDA-0BCCA2E483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31647" y="5413052"/>
            <a:ext cx="5390647" cy="576087"/>
          </a:xfrm>
        </p:spPr>
        <p:txBody>
          <a:bodyPr anchor="t">
            <a:normAutofit/>
          </a:bodyPr>
          <a:lstStyle/>
          <a:p>
            <a:r>
              <a:rPr lang="cs-CZ" sz="3000" b="1" dirty="0">
                <a:solidFill>
                  <a:schemeClr val="accent4">
                    <a:lumMod val="50000"/>
                  </a:schemeClr>
                </a:solidFill>
              </a:rPr>
              <a:t>Ing. Kamila Turečková, Ph.D.</a:t>
            </a:r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87ADC98A-A070-4ADD-93E1-CD8629C094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9" name="Nadpis 1">
            <a:extLst>
              <a:ext uri="{FF2B5EF4-FFF2-40B4-BE49-F238E27FC236}">
                <a16:creationId xmlns:a16="http://schemas.microsoft.com/office/drawing/2014/main" id="{02C27CEA-B5F6-49D4-B2AF-1A0FDD95B6B1}"/>
              </a:ext>
            </a:extLst>
          </p:cNvPr>
          <p:cNvSpPr txBox="1">
            <a:spLocks/>
          </p:cNvSpPr>
          <p:nvPr/>
        </p:nvSpPr>
        <p:spPr>
          <a:xfrm>
            <a:off x="6951124" y="-181716"/>
            <a:ext cx="2192876" cy="3824621"/>
          </a:xfrm>
          <a:prstGeom prst="rect">
            <a:avLst/>
          </a:prstGeom>
        </p:spPr>
        <p:txBody>
          <a:bodyPr vert="horz" lIns="68580" tIns="34290" rIns="68580" bIns="34290" rtlCol="0" anchor="b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5900" kern="1200" spc="-100" baseline="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cs-CZ" sz="4500" b="1" dirty="0">
                <a:solidFill>
                  <a:schemeClr val="accent5">
                    <a:lumMod val="50000"/>
                  </a:schemeClr>
                </a:solidFill>
              </a:rPr>
              <a:t>příklady</a:t>
            </a:r>
          </a:p>
          <a:p>
            <a:r>
              <a:rPr lang="cs-CZ" sz="6600" b="1">
                <a:solidFill>
                  <a:schemeClr val="accent5">
                    <a:lumMod val="50000"/>
                  </a:schemeClr>
                </a:solidFill>
              </a:rPr>
              <a:t>7/8</a:t>
            </a:r>
            <a:endParaRPr lang="cs-CZ" sz="4500" dirty="0">
              <a:solidFill>
                <a:schemeClr val="accent5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94137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délník 3">
            <a:extLst>
              <a:ext uri="{FF2B5EF4-FFF2-40B4-BE49-F238E27FC236}">
                <a16:creationId xmlns:a16="http://schemas.microsoft.com/office/drawing/2014/main" id="{3106FF0C-3386-43C8-84FF-13A5E02B2A4B}"/>
              </a:ext>
            </a:extLst>
          </p:cNvPr>
          <p:cNvSpPr/>
          <p:nvPr/>
        </p:nvSpPr>
        <p:spPr>
          <a:xfrm>
            <a:off x="311728" y="942190"/>
            <a:ext cx="852054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cs-CZ" b="1" dirty="0">
                <a:solidFill>
                  <a:srgbClr val="0033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Model IS-LM-BP (otevřená ekonomika)</a:t>
            </a:r>
            <a:endParaRPr lang="cs-CZ" sz="135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2" name="Obrázek 1">
            <a:extLst>
              <a:ext uri="{FF2B5EF4-FFF2-40B4-BE49-F238E27FC236}">
                <a16:creationId xmlns:a16="http://schemas.microsoft.com/office/drawing/2014/main" id="{CCADF4CE-8077-4E41-88F3-C8AD7DE50CD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97182" y="3751585"/>
            <a:ext cx="7010399" cy="2204570"/>
          </a:xfrm>
          <a:prstGeom prst="rect">
            <a:avLst/>
          </a:prstGeom>
        </p:spPr>
      </p:pic>
      <p:pic>
        <p:nvPicPr>
          <p:cNvPr id="6" name="Obrázek 5">
            <a:extLst>
              <a:ext uri="{FF2B5EF4-FFF2-40B4-BE49-F238E27FC236}">
                <a16:creationId xmlns:a16="http://schemas.microsoft.com/office/drawing/2014/main" id="{F6D5AE54-E31E-4BAD-8CFC-898264DF621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3908" y="2314978"/>
            <a:ext cx="6039384" cy="1436607"/>
          </a:xfrm>
          <a:prstGeom prst="rect">
            <a:avLst/>
          </a:prstGeom>
        </p:spPr>
      </p:pic>
      <p:pic>
        <p:nvPicPr>
          <p:cNvPr id="5" name="Obrázek 4">
            <a:extLst>
              <a:ext uri="{FF2B5EF4-FFF2-40B4-BE49-F238E27FC236}">
                <a16:creationId xmlns:a16="http://schemas.microsoft.com/office/drawing/2014/main" id="{41766D4D-9CA0-474A-8586-F73955918003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431906" y="1483847"/>
            <a:ext cx="3559694" cy="15494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574961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28963FB7-2F74-4D6E-ABE5-5E5F601C3F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5" name="Obdélník 4">
            <a:extLst>
              <a:ext uri="{FF2B5EF4-FFF2-40B4-BE49-F238E27FC236}">
                <a16:creationId xmlns:a16="http://schemas.microsoft.com/office/drawing/2014/main" id="{E420A047-78E6-4883-8CEB-98D3EA5316E6}"/>
              </a:ext>
            </a:extLst>
          </p:cNvPr>
          <p:cNvSpPr/>
          <p:nvPr/>
        </p:nvSpPr>
        <p:spPr>
          <a:xfrm>
            <a:off x="1" y="0"/>
            <a:ext cx="9123796" cy="20621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  <a:tabLst>
                <a:tab pos="270510" algn="l"/>
              </a:tabLst>
            </a:pPr>
            <a:r>
              <a:rPr lang="cs-CZ" sz="1600" dirty="0">
                <a:latin typeface="Arial" panose="020B0604020202020204" pitchFamily="34" charset="0"/>
                <a:ea typeface="Times New Roman" panose="02020603050405020304" pitchFamily="18" charset="0"/>
              </a:rPr>
              <a:t>Ekonomika se nachází v podmínkách dokonalé mobility kapitálu a pevných měnových kurzů. Také o ní víte, že: A=1000 (z toho export činí 80), c=0,5, t=0,2, m=0,2, b=10, L=0,4Y-10i a (M/P)=400.</a:t>
            </a:r>
          </a:p>
          <a:p>
            <a:pPr marL="228600" indent="-228600">
              <a:spcAft>
                <a:spcPts val="0"/>
              </a:spcAft>
              <a:buFont typeface="+mj-lt"/>
              <a:buAutoNum type="alphaLcParenR"/>
              <a:tabLst>
                <a:tab pos="270510" algn="l"/>
              </a:tabLst>
            </a:pPr>
            <a:r>
              <a:rPr lang="cs-CZ" sz="1600" dirty="0">
                <a:latin typeface="Arial" panose="020B0604020202020204" pitchFamily="34" charset="0"/>
              </a:rPr>
              <a:t>Určete velikost multiplikátoru otevřené ekonomiky.</a:t>
            </a:r>
          </a:p>
          <a:p>
            <a:pPr marL="228600" indent="-228600">
              <a:spcAft>
                <a:spcPts val="0"/>
              </a:spcAft>
              <a:buFont typeface="+mj-lt"/>
              <a:buAutoNum type="alphaLcParenR"/>
              <a:tabLst>
                <a:tab pos="270510" algn="l"/>
              </a:tabLst>
            </a:pPr>
            <a:r>
              <a:rPr lang="cs-CZ" sz="1600" dirty="0">
                <a:latin typeface="Arial" panose="020B0604020202020204" pitchFamily="34" charset="0"/>
              </a:rPr>
              <a:t>Stanovte rovnice křivek IS a LM.</a:t>
            </a:r>
          </a:p>
          <a:p>
            <a:pPr marL="228600" indent="-228600">
              <a:spcAft>
                <a:spcPts val="0"/>
              </a:spcAft>
              <a:buFont typeface="+mj-lt"/>
              <a:buAutoNum type="alphaLcParenR"/>
              <a:tabLst>
                <a:tab pos="270510" algn="l"/>
              </a:tabLst>
            </a:pPr>
            <a:r>
              <a:rPr lang="cs-CZ" sz="1600" dirty="0">
                <a:latin typeface="Arial" panose="020B0604020202020204" pitchFamily="34" charset="0"/>
              </a:rPr>
              <a:t>Určete rovnovážnou úroveň produkce a nakreslete. Tuzemská úroková míra je totožná </a:t>
            </a:r>
            <a:r>
              <a:rPr lang="cs-CZ" sz="1600">
                <a:latin typeface="Arial" panose="020B0604020202020204" pitchFamily="34" charset="0"/>
              </a:rPr>
              <a:t>se zahraniční.</a:t>
            </a:r>
            <a:endParaRPr lang="cs-CZ" sz="1600" dirty="0">
              <a:latin typeface="Arial" panose="020B0604020202020204" pitchFamily="34" charset="0"/>
            </a:endParaRPr>
          </a:p>
          <a:p>
            <a:pPr marL="228600" indent="-228600">
              <a:spcAft>
                <a:spcPts val="0"/>
              </a:spcAft>
              <a:buFont typeface="+mj-lt"/>
              <a:buAutoNum type="alphaLcParenR"/>
              <a:tabLst>
                <a:tab pos="270510" algn="l"/>
              </a:tabLst>
            </a:pPr>
            <a:r>
              <a:rPr lang="cs-CZ" sz="1600" dirty="0">
                <a:latin typeface="Arial" panose="020B0604020202020204" pitchFamily="34" charset="0"/>
              </a:rPr>
              <a:t>Jak se změní rovnovážný důchod pokud centrální banka zvýší peněžní zásobu o 100. Proč nedeterminujeme v tomto případě výši měnového kurzu.</a:t>
            </a:r>
          </a:p>
        </p:txBody>
      </p:sp>
    </p:spTree>
    <p:extLst>
      <p:ext uri="{BB962C8B-B14F-4D97-AF65-F5344CB8AC3E}">
        <p14:creationId xmlns:p14="http://schemas.microsoft.com/office/powerpoint/2010/main" val="2942825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28963FB7-2F74-4D6E-ABE5-5E5F601C3F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5" name="Obdélník 4">
            <a:extLst>
              <a:ext uri="{FF2B5EF4-FFF2-40B4-BE49-F238E27FC236}">
                <a16:creationId xmlns:a16="http://schemas.microsoft.com/office/drawing/2014/main" id="{E420A047-78E6-4883-8CEB-98D3EA5316E6}"/>
              </a:ext>
            </a:extLst>
          </p:cNvPr>
          <p:cNvSpPr/>
          <p:nvPr/>
        </p:nvSpPr>
        <p:spPr>
          <a:xfrm>
            <a:off x="-1" y="0"/>
            <a:ext cx="9123797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tabLst>
                <a:tab pos="270510" algn="l"/>
              </a:tabLst>
            </a:pPr>
            <a:r>
              <a:rPr lang="cs-CZ" sz="1600" dirty="0">
                <a:solidFill>
                  <a:srgbClr val="2F2B2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Předchozí ekonomika se nachází v podmínkách dokonalé mobility kapitálu a </a:t>
            </a:r>
            <a:r>
              <a:rPr lang="cs-CZ" sz="1600" b="1" dirty="0">
                <a:solidFill>
                  <a:srgbClr val="2F2B2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plovoucích</a:t>
            </a:r>
            <a:r>
              <a:rPr lang="cs-CZ" sz="1600" dirty="0">
                <a:solidFill>
                  <a:srgbClr val="2F2B2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 měnových kurzů. Také o ní víte, že: A=500 (z toho export činí 80 a import 50), c=0,5, t=0,2, m=0,2, b=0,5, </a:t>
            </a:r>
            <a:r>
              <a:rPr lang="cs-CZ" sz="1600" b="1" dirty="0">
                <a:solidFill>
                  <a:srgbClr val="2F2B2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v=5</a:t>
            </a:r>
            <a:r>
              <a:rPr lang="cs-CZ" sz="1600" dirty="0">
                <a:solidFill>
                  <a:srgbClr val="2F2B2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, L=0,4Y-10i a (M/P)=400.</a:t>
            </a:r>
          </a:p>
          <a:p>
            <a:pPr marL="228600" lvl="0" indent="-228600">
              <a:buFont typeface="+mj-lt"/>
              <a:buAutoNum type="alphaLcParenR"/>
              <a:tabLst>
                <a:tab pos="270510" algn="l"/>
              </a:tabLst>
            </a:pPr>
            <a:r>
              <a:rPr lang="cs-CZ" sz="1600" dirty="0">
                <a:solidFill>
                  <a:srgbClr val="2F2B20"/>
                </a:solidFill>
                <a:latin typeface="Arial" panose="020B0604020202020204" pitchFamily="34" charset="0"/>
              </a:rPr>
              <a:t>Stanovte rovnici čistého exportu.</a:t>
            </a:r>
          </a:p>
          <a:p>
            <a:pPr marL="228600" lvl="0" indent="-228600">
              <a:buFont typeface="+mj-lt"/>
              <a:buAutoNum type="alphaLcParenR"/>
              <a:tabLst>
                <a:tab pos="270510" algn="l"/>
              </a:tabLst>
            </a:pPr>
            <a:r>
              <a:rPr lang="cs-CZ" sz="1600" dirty="0">
                <a:solidFill>
                  <a:srgbClr val="2F2B20"/>
                </a:solidFill>
                <a:latin typeface="Arial" panose="020B0604020202020204" pitchFamily="34" charset="0"/>
              </a:rPr>
              <a:t>Stanovte rovnice křivek IS a LM.</a:t>
            </a:r>
          </a:p>
          <a:p>
            <a:pPr marL="228600" lvl="0" indent="-228600">
              <a:buFont typeface="+mj-lt"/>
              <a:buAutoNum type="alphaLcParenR"/>
              <a:tabLst>
                <a:tab pos="270510" algn="l"/>
              </a:tabLst>
            </a:pPr>
            <a:r>
              <a:rPr lang="cs-CZ" sz="1600" dirty="0">
                <a:solidFill>
                  <a:srgbClr val="2F2B20"/>
                </a:solidFill>
                <a:latin typeface="Arial" panose="020B0604020202020204" pitchFamily="34" charset="0"/>
              </a:rPr>
              <a:t>Určete rovnovážnou úroveň produkce, pokud víte, že </a:t>
            </a:r>
            <a:r>
              <a:rPr lang="cs-CZ" sz="1600" dirty="0" err="1">
                <a:solidFill>
                  <a:srgbClr val="2F2B20"/>
                </a:solidFill>
                <a:latin typeface="Arial" panose="020B0604020202020204" pitchFamily="34" charset="0"/>
              </a:rPr>
              <a:t>i</a:t>
            </a:r>
            <a:r>
              <a:rPr lang="cs-CZ" sz="1600" baseline="-25000" dirty="0" err="1">
                <a:solidFill>
                  <a:srgbClr val="2F2B20"/>
                </a:solidFill>
                <a:latin typeface="Arial" panose="020B0604020202020204" pitchFamily="34" charset="0"/>
              </a:rPr>
              <a:t>f</a:t>
            </a:r>
            <a:r>
              <a:rPr lang="cs-CZ" sz="1600" dirty="0">
                <a:solidFill>
                  <a:srgbClr val="2F2B20"/>
                </a:solidFill>
                <a:latin typeface="Arial" panose="020B0604020202020204" pitchFamily="34" charset="0"/>
              </a:rPr>
              <a:t>=5% a nakreslete.</a:t>
            </a:r>
          </a:p>
          <a:p>
            <a:pPr marL="228600" lvl="0" indent="-228600">
              <a:buFont typeface="+mj-lt"/>
              <a:buAutoNum type="alphaLcParenR"/>
              <a:tabLst>
                <a:tab pos="270510" algn="l"/>
              </a:tabLst>
            </a:pPr>
            <a:r>
              <a:rPr lang="cs-CZ" sz="1600" dirty="0">
                <a:solidFill>
                  <a:srgbClr val="2F2B20"/>
                </a:solidFill>
                <a:latin typeface="Arial" panose="020B0604020202020204" pitchFamily="34" charset="0"/>
              </a:rPr>
              <a:t>Určete velikost měnového kurzu „čistícího“ trh zboží a služeb a velikost NX.</a:t>
            </a:r>
          </a:p>
          <a:p>
            <a:pPr marL="228600" lvl="0" indent="-228600">
              <a:buFont typeface="+mj-lt"/>
              <a:buAutoNum type="alphaLcParenR"/>
              <a:tabLst>
                <a:tab pos="270510" algn="l"/>
              </a:tabLst>
            </a:pPr>
            <a:r>
              <a:rPr lang="cs-CZ" sz="1600" dirty="0">
                <a:solidFill>
                  <a:srgbClr val="2F2B20"/>
                </a:solidFill>
                <a:latin typeface="Arial" panose="020B0604020202020204" pitchFamily="34" charset="0"/>
              </a:rPr>
              <a:t>Jak se změní rovnovážný důchod pokud centrální banka sníží peněžní zásobu o 200. Jaká bude nová úroveň měnového kurzu a velikost NX. Popište efekt této monetární restrikce a jeho důsledek také graficky.</a:t>
            </a:r>
          </a:p>
        </p:txBody>
      </p:sp>
    </p:spTree>
    <p:extLst>
      <p:ext uri="{BB962C8B-B14F-4D97-AF65-F5344CB8AC3E}">
        <p14:creationId xmlns:p14="http://schemas.microsoft.com/office/powerpoint/2010/main" val="34947687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>
            <a:extLst>
              <a:ext uri="{FF2B5EF4-FFF2-40B4-BE49-F238E27FC236}">
                <a16:creationId xmlns:a16="http://schemas.microsoft.com/office/drawing/2014/main" id="{D95FC61E-1B21-4708-A6C6-5E6B205EB78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77471" y="1670049"/>
            <a:ext cx="4132221" cy="3517901"/>
          </a:xfrm>
        </p:spPr>
        <p:txBody>
          <a:bodyPr anchor="ctr">
            <a:normAutofit/>
          </a:bodyPr>
          <a:lstStyle/>
          <a:p>
            <a:pPr algn="r"/>
            <a:r>
              <a:rPr lang="cs-CZ" sz="5400">
                <a:solidFill>
                  <a:schemeClr val="tx1">
                    <a:lumMod val="75000"/>
                    <a:lumOff val="25000"/>
                  </a:schemeClr>
                </a:solidFill>
              </a:rPr>
              <a:t>Děkuji za pozornost.</a:t>
            </a:r>
          </a:p>
        </p:txBody>
      </p:sp>
      <p:sp>
        <p:nvSpPr>
          <p:cNvPr id="2" name="Zástupný symbol pro číslo snímku 1">
            <a:extLst>
              <a:ext uri="{FF2B5EF4-FFF2-40B4-BE49-F238E27FC236}">
                <a16:creationId xmlns:a16="http://schemas.microsoft.com/office/drawing/2014/main" id="{108E0EB3-70ED-427A-8D4A-82A52A917D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7425030"/>
      </p:ext>
    </p:extLst>
  </p:cSld>
  <p:clrMapOvr>
    <a:masterClrMapping/>
  </p:clrMapOvr>
</p:sld>
</file>

<file path=ppt/theme/theme1.xml><?xml version="1.0" encoding="utf-8"?>
<a:theme xmlns:a="http://schemas.openxmlformats.org/drawingml/2006/main" name="Rámeček">
  <a:themeElements>
    <a:clrScheme name="Rámeček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Rámeček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Rámeček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18A1B607-7BAE-46D6-8090-545AC7BDD739}"/>
    </a:ext>
  </a:extLst>
</a:theme>
</file>

<file path=ppt/theme/theme2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TM03457475[[fn=Rámeček]]</Template>
  <TotalTime>279</TotalTime>
  <Words>285</Words>
  <Application>Microsoft Office PowerPoint</Application>
  <PresentationFormat>Předvádění na obrazovce (4:3)</PresentationFormat>
  <Paragraphs>21</Paragraphs>
  <Slides>5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5</vt:i4>
      </vt:variant>
    </vt:vector>
  </HeadingPairs>
  <TitlesOfParts>
    <vt:vector size="11" baseType="lpstr">
      <vt:lpstr>Arial</vt:lpstr>
      <vt:lpstr>Calibri</vt:lpstr>
      <vt:lpstr>Corbel</vt:lpstr>
      <vt:lpstr>Times New Roman</vt:lpstr>
      <vt:lpstr>Wingdings 2</vt:lpstr>
      <vt:lpstr>Rámeček</vt:lpstr>
      <vt:lpstr>Makroekonomie NPMKB_MI   Model IS-LM-BP</vt:lpstr>
      <vt:lpstr>Prezentace aplikace PowerPoint</vt:lpstr>
      <vt:lpstr>Prezentace aplikace PowerPoint</vt:lpstr>
      <vt:lpstr>Prezentace aplikace PowerPoint</vt:lpstr>
      <vt:lpstr>Děkuji za pozornost.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Mikroekonomie 2+1, NPMKB</dc:title>
  <dc:creator>Kamila</dc:creator>
  <cp:lastModifiedBy>Kamila Turečková</cp:lastModifiedBy>
  <cp:revision>56</cp:revision>
  <cp:lastPrinted>2020-01-22T10:59:26Z</cp:lastPrinted>
  <dcterms:created xsi:type="dcterms:W3CDTF">2019-08-09T18:58:20Z</dcterms:created>
  <dcterms:modified xsi:type="dcterms:W3CDTF">2020-04-28T16:08:45Z</dcterms:modified>
</cp:coreProperties>
</file>