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0" r:id="rId4"/>
    <p:sldId id="271" r:id="rId5"/>
    <p:sldId id="272" r:id="rId6"/>
    <p:sldId id="274" r:id="rId7"/>
    <p:sldId id="275" r:id="rId8"/>
    <p:sldId id="302" r:id="rId9"/>
    <p:sldId id="303" r:id="rId10"/>
    <p:sldId id="276" r:id="rId11"/>
    <p:sldId id="277" r:id="rId12"/>
    <p:sldId id="278" r:id="rId13"/>
    <p:sldId id="279" r:id="rId14"/>
    <p:sldId id="280" r:id="rId15"/>
    <p:sldId id="30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81" r:id="rId33"/>
    <p:sldId id="26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Banky a jejich organizační struktura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Uspořádání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typy bankovního systému:</a:t>
            </a:r>
          </a:p>
          <a:p>
            <a:pPr lvl="1"/>
            <a:r>
              <a:rPr lang="cs-CZ" dirty="0"/>
              <a:t>pobočkový typ bankovního systému</a:t>
            </a:r>
          </a:p>
          <a:p>
            <a:pPr lvl="1"/>
            <a:r>
              <a:rPr lang="cs-CZ" dirty="0"/>
              <a:t>unitární bankovní systém</a:t>
            </a:r>
          </a:p>
          <a:p>
            <a:pPr lvl="1"/>
            <a:r>
              <a:rPr lang="cs-CZ" dirty="0"/>
              <a:t>propojený bankovní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bankovní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charakter ekonomiky</a:t>
            </a:r>
          </a:p>
          <a:p>
            <a:pPr lvl="0"/>
            <a:r>
              <a:rPr lang="cs-CZ" dirty="0"/>
              <a:t>stupeň rozvoje ekonomiky</a:t>
            </a:r>
          </a:p>
          <a:p>
            <a:pPr lvl="0"/>
            <a:r>
              <a:rPr lang="cs-CZ" dirty="0"/>
              <a:t>struktura ekonomiky</a:t>
            </a:r>
          </a:p>
          <a:p>
            <a:pPr lvl="0"/>
            <a:r>
              <a:rPr lang="cs-CZ" dirty="0"/>
              <a:t>tradice</a:t>
            </a:r>
          </a:p>
          <a:p>
            <a:r>
              <a:rPr lang="cs-CZ" dirty="0"/>
              <a:t>proces měnové a hospodářské integrace a proces globalizace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sektor v České republice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od ledna 1990 dvoustupňový</a:t>
            </a:r>
          </a:p>
          <a:p>
            <a:r>
              <a:rPr lang="cs-CZ" sz="2400" dirty="0"/>
              <a:t>ČNB dělí banky do skupin:</a:t>
            </a:r>
          </a:p>
          <a:p>
            <a:pPr lvl="1"/>
            <a:r>
              <a:rPr lang="cs-CZ" sz="2000" dirty="0"/>
              <a:t>velké banky, střední banky, malé banky, pobočky zahraničních bank, stavební spořitelny</a:t>
            </a:r>
          </a:p>
          <a:p>
            <a:r>
              <a:rPr lang="cs-CZ" sz="2400" dirty="0"/>
              <a:t>vývoj počtu bank v ČR:</a:t>
            </a:r>
          </a:p>
          <a:p>
            <a:pPr lvl="1"/>
            <a:r>
              <a:rPr lang="cs-CZ" sz="2000" dirty="0" err="1"/>
              <a:t>poč</a:t>
            </a:r>
            <a:r>
              <a:rPr lang="cs-CZ" sz="2000" dirty="0"/>
              <a:t>. roku 1990: Komerční banka, Investiční banka, Česká státní spořitelna, Československá obchodní banka a Živnostenská banka (+ na území Slovenska Všeobecná </a:t>
            </a:r>
            <a:r>
              <a:rPr lang="cs-CZ" sz="2000" dirty="0" err="1"/>
              <a:t>úverová</a:t>
            </a:r>
            <a:r>
              <a:rPr lang="cs-CZ" sz="2000" dirty="0"/>
              <a:t> banka a Slovenská </a:t>
            </a:r>
            <a:r>
              <a:rPr lang="cs-CZ" sz="2000" dirty="0" err="1"/>
              <a:t>štátna</a:t>
            </a:r>
            <a:r>
              <a:rPr lang="cs-CZ" sz="2000" dirty="0"/>
              <a:t> sporiteľňa)</a:t>
            </a:r>
          </a:p>
          <a:p>
            <a:pPr lvl="1"/>
            <a:r>
              <a:rPr lang="cs-CZ" sz="2000" dirty="0"/>
              <a:t>zakládání nových bank</a:t>
            </a:r>
          </a:p>
          <a:p>
            <a:pPr lvl="1"/>
            <a:r>
              <a:rPr lang="cs-CZ" sz="2000" dirty="0"/>
              <a:t>krachy bank, fúze a akvizice bank, vstup bank na základě principu jednotné bankovní licence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Deloitte</a:t>
            </a:r>
            <a:r>
              <a:rPr lang="cs-CZ" sz="1600" dirty="0"/>
              <a:t> (2019), CEE </a:t>
            </a:r>
            <a:r>
              <a:rPr lang="cs-CZ" sz="1600" dirty="0" err="1"/>
              <a:t>banking</a:t>
            </a:r>
            <a:r>
              <a:rPr lang="cs-CZ" sz="1600" dirty="0"/>
              <a:t> </a:t>
            </a:r>
            <a:r>
              <a:rPr lang="cs-CZ" sz="1600" dirty="0" err="1"/>
              <a:t>consolidation</a:t>
            </a:r>
            <a:r>
              <a:rPr lang="cs-CZ" sz="1600" dirty="0"/>
              <a:t> </a:t>
            </a:r>
            <a:r>
              <a:rPr lang="cs-CZ" sz="1600" dirty="0" err="1"/>
              <a:t>perking</a:t>
            </a:r>
            <a:r>
              <a:rPr lang="cs-CZ" sz="1600" dirty="0"/>
              <a:t> up, s. 28.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6D975C3-0932-4A83-B4D7-96CEF65BF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" y="-13"/>
            <a:ext cx="9097893" cy="613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5F35D55-1148-43EC-B16A-BAA8C8C1C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46653"/>
              </p:ext>
            </p:extLst>
          </p:nvPr>
        </p:nvGraphicFramePr>
        <p:xfrm>
          <a:off x="-13895" y="277157"/>
          <a:ext cx="9144001" cy="6276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107">
                  <a:extLst>
                    <a:ext uri="{9D8B030D-6E8A-4147-A177-3AD203B41FA5}">
                      <a16:colId xmlns:a16="http://schemas.microsoft.com/office/drawing/2014/main" val="110460915"/>
                    </a:ext>
                  </a:extLst>
                </a:gridCol>
                <a:gridCol w="1035820">
                  <a:extLst>
                    <a:ext uri="{9D8B030D-6E8A-4147-A177-3AD203B41FA5}">
                      <a16:colId xmlns:a16="http://schemas.microsoft.com/office/drawing/2014/main" val="1497783371"/>
                    </a:ext>
                  </a:extLst>
                </a:gridCol>
                <a:gridCol w="1329979">
                  <a:extLst>
                    <a:ext uri="{9D8B030D-6E8A-4147-A177-3AD203B41FA5}">
                      <a16:colId xmlns:a16="http://schemas.microsoft.com/office/drawing/2014/main" val="2289648571"/>
                    </a:ext>
                  </a:extLst>
                </a:gridCol>
                <a:gridCol w="1331023">
                  <a:extLst>
                    <a:ext uri="{9D8B030D-6E8A-4147-A177-3AD203B41FA5}">
                      <a16:colId xmlns:a16="http://schemas.microsoft.com/office/drawing/2014/main" val="427408745"/>
                    </a:ext>
                  </a:extLst>
                </a:gridCol>
                <a:gridCol w="951327">
                  <a:extLst>
                    <a:ext uri="{9D8B030D-6E8A-4147-A177-3AD203B41FA5}">
                      <a16:colId xmlns:a16="http://schemas.microsoft.com/office/drawing/2014/main" val="2465447397"/>
                    </a:ext>
                  </a:extLst>
                </a:gridCol>
                <a:gridCol w="1479145">
                  <a:extLst>
                    <a:ext uri="{9D8B030D-6E8A-4147-A177-3AD203B41FA5}">
                      <a16:colId xmlns:a16="http://schemas.microsoft.com/office/drawing/2014/main" val="4153113039"/>
                    </a:ext>
                  </a:extLst>
                </a:gridCol>
                <a:gridCol w="951327">
                  <a:extLst>
                    <a:ext uri="{9D8B030D-6E8A-4147-A177-3AD203B41FA5}">
                      <a16:colId xmlns:a16="http://schemas.microsoft.com/office/drawing/2014/main" val="3611600665"/>
                    </a:ext>
                  </a:extLst>
                </a:gridCol>
                <a:gridCol w="1361273">
                  <a:extLst>
                    <a:ext uri="{9D8B030D-6E8A-4147-A177-3AD203B41FA5}">
                      <a16:colId xmlns:a16="http://schemas.microsoft.com/office/drawing/2014/main" val="805928654"/>
                    </a:ext>
                  </a:extLst>
                </a:gridCol>
              </a:tblGrid>
              <a:tr h="583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Rok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Celkem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Velké banky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Střední banky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Malé banky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Pobočky </a:t>
                      </a:r>
                      <a:r>
                        <a:rPr lang="cs-CZ" sz="1600" spc="-30" dirty="0" err="1">
                          <a:effectLst/>
                        </a:rPr>
                        <a:t>zahran</a:t>
                      </a:r>
                      <a:r>
                        <a:rPr lang="cs-CZ" sz="1600" spc="-30" dirty="0">
                          <a:effectLst/>
                        </a:rPr>
                        <a:t>. bank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Stav. spořit.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Banky v </a:t>
                      </a:r>
                      <a:r>
                        <a:rPr lang="cs-CZ" sz="1600" spc="-30" dirty="0" err="1">
                          <a:effectLst/>
                        </a:rPr>
                        <a:t>nuc</a:t>
                      </a:r>
                      <a:r>
                        <a:rPr lang="cs-CZ" sz="1600" spc="-30" dirty="0">
                          <a:effectLst/>
                        </a:rPr>
                        <a:t>. správě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16860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1989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487418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5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398779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781785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105533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393270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570958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785737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6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516811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6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337472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6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677558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1999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6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496559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107436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243623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3075069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247409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765630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69345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2006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37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220238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2007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37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4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8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88638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1ABDE7E-1F3A-4BF4-A2A7-F8669E472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73457"/>
              </p:ext>
            </p:extLst>
          </p:nvPr>
        </p:nvGraphicFramePr>
        <p:xfrm>
          <a:off x="0" y="620688"/>
          <a:ext cx="914400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106">
                  <a:extLst>
                    <a:ext uri="{9D8B030D-6E8A-4147-A177-3AD203B41FA5}">
                      <a16:colId xmlns:a16="http://schemas.microsoft.com/office/drawing/2014/main" val="3667290710"/>
                    </a:ext>
                  </a:extLst>
                </a:gridCol>
                <a:gridCol w="1035820">
                  <a:extLst>
                    <a:ext uri="{9D8B030D-6E8A-4147-A177-3AD203B41FA5}">
                      <a16:colId xmlns:a16="http://schemas.microsoft.com/office/drawing/2014/main" val="1419051687"/>
                    </a:ext>
                  </a:extLst>
                </a:gridCol>
                <a:gridCol w="1329978">
                  <a:extLst>
                    <a:ext uri="{9D8B030D-6E8A-4147-A177-3AD203B41FA5}">
                      <a16:colId xmlns:a16="http://schemas.microsoft.com/office/drawing/2014/main" val="3949071945"/>
                    </a:ext>
                  </a:extLst>
                </a:gridCol>
                <a:gridCol w="1331023">
                  <a:extLst>
                    <a:ext uri="{9D8B030D-6E8A-4147-A177-3AD203B41FA5}">
                      <a16:colId xmlns:a16="http://schemas.microsoft.com/office/drawing/2014/main" val="94500778"/>
                    </a:ext>
                  </a:extLst>
                </a:gridCol>
                <a:gridCol w="951327">
                  <a:extLst>
                    <a:ext uri="{9D8B030D-6E8A-4147-A177-3AD203B41FA5}">
                      <a16:colId xmlns:a16="http://schemas.microsoft.com/office/drawing/2014/main" val="2737163554"/>
                    </a:ext>
                  </a:extLst>
                </a:gridCol>
                <a:gridCol w="1479146">
                  <a:extLst>
                    <a:ext uri="{9D8B030D-6E8A-4147-A177-3AD203B41FA5}">
                      <a16:colId xmlns:a16="http://schemas.microsoft.com/office/drawing/2014/main" val="622544076"/>
                    </a:ext>
                  </a:extLst>
                </a:gridCol>
                <a:gridCol w="951327">
                  <a:extLst>
                    <a:ext uri="{9D8B030D-6E8A-4147-A177-3AD203B41FA5}">
                      <a16:colId xmlns:a16="http://schemas.microsoft.com/office/drawing/2014/main" val="1202327829"/>
                    </a:ext>
                  </a:extLst>
                </a:gridCol>
                <a:gridCol w="1361273">
                  <a:extLst>
                    <a:ext uri="{9D8B030D-6E8A-4147-A177-3AD203B41FA5}">
                      <a16:colId xmlns:a16="http://schemas.microsoft.com/office/drawing/2014/main" val="29102835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Rok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Celkem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Velké banky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Střední banky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Malé banky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Pobočky </a:t>
                      </a:r>
                      <a:r>
                        <a:rPr lang="cs-CZ" sz="1600" spc="-30" dirty="0" err="1">
                          <a:effectLst/>
                        </a:rPr>
                        <a:t>zahran</a:t>
                      </a:r>
                      <a:r>
                        <a:rPr lang="cs-CZ" sz="1600" spc="-30" dirty="0">
                          <a:effectLst/>
                        </a:rPr>
                        <a:t>. bank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Stav. spořit.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Banky v </a:t>
                      </a:r>
                      <a:r>
                        <a:rPr lang="cs-CZ" sz="1600" spc="-30" dirty="0" err="1">
                          <a:effectLst/>
                        </a:rPr>
                        <a:t>nuc</a:t>
                      </a:r>
                      <a:r>
                        <a:rPr lang="cs-CZ" sz="1600" spc="-30" dirty="0">
                          <a:effectLst/>
                        </a:rPr>
                        <a:t>. správě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8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2008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37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239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2009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39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033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19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783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2011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656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2012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3147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2013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21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645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2014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22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36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2015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6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480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2016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8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23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92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2017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272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2018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4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9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27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5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0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29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2019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49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4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5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10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25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5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0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632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6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způsob, jakým jsou jednotlivé části banky spojeny k realizaci vytýčených cílů</a:t>
            </a:r>
          </a:p>
          <a:p>
            <a:pPr lvl="1"/>
            <a:r>
              <a:rPr lang="cs-CZ" sz="2400" dirty="0"/>
              <a:t>jak je aktivita banky rozdělena na jednotlivé činnosti, oddělení a pobočky</a:t>
            </a:r>
          </a:p>
          <a:p>
            <a:pPr lvl="1"/>
            <a:r>
              <a:rPr lang="cs-CZ" sz="2400" dirty="0"/>
              <a:t>jaká je pravomoc a zodpovědnost jednotlivých oddělení</a:t>
            </a:r>
          </a:p>
          <a:p>
            <a:pPr lvl="1"/>
            <a:r>
              <a:rPr lang="cs-CZ" sz="2400" dirty="0"/>
              <a:t>kolik má banka pracovníků, pracovních skupin</a:t>
            </a:r>
          </a:p>
          <a:p>
            <a:pPr lvl="1"/>
            <a:r>
              <a:rPr lang="cs-CZ" sz="2400" dirty="0"/>
              <a:t>jaké jsou jejich pravomoci </a:t>
            </a:r>
          </a:p>
          <a:p>
            <a:pPr lvl="1"/>
            <a:r>
              <a:rPr lang="cs-CZ" sz="2400" dirty="0"/>
              <a:t>jaký je tok úkolů a informací v bance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organizační strukturu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velikost banky</a:t>
            </a:r>
          </a:p>
          <a:p>
            <a:pPr lvl="0"/>
            <a:r>
              <a:rPr lang="cs-CZ" dirty="0"/>
              <a:t>nabízené služby a klienti </a:t>
            </a:r>
          </a:p>
          <a:p>
            <a:pPr lvl="0"/>
            <a:r>
              <a:rPr lang="cs-CZ" dirty="0"/>
              <a:t>znalosti a profesní zaměření pracovníků banky </a:t>
            </a:r>
          </a:p>
          <a:p>
            <a:pPr lvl="0"/>
            <a:r>
              <a:rPr lang="cs-CZ" dirty="0"/>
              <a:t>podmínky vzniku a historie vývoje banky</a:t>
            </a:r>
          </a:p>
          <a:p>
            <a:pPr lvl="0"/>
            <a:r>
              <a:rPr lang="cs-CZ" dirty="0"/>
              <a:t>geografické působení banky</a:t>
            </a:r>
          </a:p>
          <a:p>
            <a:r>
              <a:rPr lang="cs-CZ" dirty="0"/>
              <a:t>legislativní omezení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omezení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59352" cy="4645571"/>
          </a:xfrm>
        </p:spPr>
        <p:txBody>
          <a:bodyPr/>
          <a:lstStyle/>
          <a:p>
            <a:r>
              <a:rPr lang="cs-CZ" sz="2600" dirty="0"/>
              <a:t>zda banky mohou neomezeně zakládat pobočky a filiálky</a:t>
            </a:r>
          </a:p>
          <a:p>
            <a:pPr lvl="1"/>
            <a:r>
              <a:rPr lang="cs-CZ" sz="2200" dirty="0"/>
              <a:t>1927 McFadden-</a:t>
            </a:r>
            <a:r>
              <a:rPr lang="cs-CZ" sz="2200" dirty="0" err="1"/>
              <a:t>Pepperův</a:t>
            </a:r>
            <a:r>
              <a:rPr lang="cs-CZ" sz="2200" dirty="0"/>
              <a:t> zákon </a:t>
            </a:r>
          </a:p>
          <a:p>
            <a:pPr lvl="2"/>
            <a:r>
              <a:rPr lang="cs-CZ" sz="1800" dirty="0"/>
              <a:t>unitární bankovní systém</a:t>
            </a:r>
          </a:p>
          <a:p>
            <a:pPr lvl="1"/>
            <a:r>
              <a:rPr lang="cs-CZ" sz="2200" dirty="0"/>
              <a:t>1994 </a:t>
            </a:r>
            <a:r>
              <a:rPr lang="cs-CZ" sz="2200" dirty="0" err="1"/>
              <a:t>Riegle</a:t>
            </a:r>
            <a:r>
              <a:rPr lang="cs-CZ" sz="2200" dirty="0"/>
              <a:t>-</a:t>
            </a:r>
            <a:r>
              <a:rPr lang="cs-CZ" sz="2200" dirty="0" err="1"/>
              <a:t>Nielův</a:t>
            </a:r>
            <a:r>
              <a:rPr lang="cs-CZ" sz="2200" dirty="0"/>
              <a:t> zákon</a:t>
            </a:r>
          </a:p>
          <a:p>
            <a:r>
              <a:rPr lang="cs-CZ" sz="2600" dirty="0"/>
              <a:t>zda mohou mít holdingovou strukturu</a:t>
            </a:r>
          </a:p>
          <a:p>
            <a:r>
              <a:rPr lang="cs-CZ" sz="2600" dirty="0"/>
              <a:t>zda univerzální bankovnictví nebo oddělení investičního a komerčního bankovnictví</a:t>
            </a:r>
          </a:p>
          <a:p>
            <a:pPr lvl="1"/>
            <a:r>
              <a:rPr lang="cs-CZ" sz="2200" dirty="0"/>
              <a:t>1933 </a:t>
            </a:r>
            <a:r>
              <a:rPr lang="cs-CZ" sz="2200" dirty="0" err="1"/>
              <a:t>Glass</a:t>
            </a:r>
            <a:r>
              <a:rPr lang="cs-CZ" sz="2200" dirty="0"/>
              <a:t>-</a:t>
            </a:r>
            <a:r>
              <a:rPr lang="cs-CZ" sz="2200" dirty="0" err="1"/>
              <a:t>Steagalův</a:t>
            </a:r>
            <a:r>
              <a:rPr lang="cs-CZ" sz="2200" dirty="0"/>
              <a:t> zákon</a:t>
            </a:r>
          </a:p>
          <a:p>
            <a:pPr lvl="2"/>
            <a:r>
              <a:rPr lang="cs-CZ" sz="1800" dirty="0"/>
              <a:t>oddělení komerčního a investičního bankovnictví</a:t>
            </a:r>
          </a:p>
          <a:p>
            <a:pPr lvl="1"/>
            <a:r>
              <a:rPr lang="cs-CZ" sz="2200" dirty="0"/>
              <a:t>1999 </a:t>
            </a:r>
            <a:r>
              <a:rPr lang="cs-CZ" sz="2200" dirty="0" err="1"/>
              <a:t>Gramm-Leach-Bliley</a:t>
            </a:r>
            <a:r>
              <a:rPr lang="cs-CZ" sz="2200" dirty="0"/>
              <a:t> </a:t>
            </a:r>
            <a:r>
              <a:rPr lang="cs-CZ" sz="2200" dirty="0" err="1"/>
              <a:t>Act</a:t>
            </a:r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organizačních struktur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organizační struktura banky může být založená: </a:t>
            </a:r>
          </a:p>
          <a:p>
            <a:pPr lvl="1"/>
            <a:r>
              <a:rPr lang="cs-CZ" sz="2400" dirty="0"/>
              <a:t>spíše na produktech</a:t>
            </a:r>
          </a:p>
          <a:p>
            <a:pPr lvl="1"/>
            <a:r>
              <a:rPr lang="cs-CZ" sz="2400" dirty="0"/>
              <a:t>spíše na zákaznících</a:t>
            </a:r>
          </a:p>
          <a:p>
            <a:r>
              <a:rPr lang="cs-CZ" sz="2800" dirty="0"/>
              <a:t>může také být spíše:</a:t>
            </a:r>
          </a:p>
          <a:p>
            <a:pPr lvl="1"/>
            <a:r>
              <a:rPr lang="cs-CZ" sz="2400" dirty="0"/>
              <a:t>centralizovaná</a:t>
            </a:r>
          </a:p>
          <a:p>
            <a:pPr lvl="1"/>
            <a:r>
              <a:rPr lang="cs-CZ" sz="2400" dirty="0"/>
              <a:t>decentralizovaná</a:t>
            </a:r>
          </a:p>
          <a:p>
            <a:r>
              <a:rPr lang="cs-CZ" sz="2800" dirty="0"/>
              <a:t>rozsah centralizace a decentralizace závisí na velikosti banky, nabízených produktech a informačních technologiích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Banka a bankovní systém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zákon č. 21/1992 Sb., o bankách:</a:t>
            </a:r>
          </a:p>
          <a:p>
            <a:pPr lvl="1"/>
            <a:r>
              <a:rPr lang="cs-CZ" sz="2000" dirty="0"/>
              <a:t>banka = akciová společnost se sídlem v České republice, která přijímá vklady od veřejnosti, poskytuje úvěry a má k výkonu těchto činností bankovní licenci</a:t>
            </a:r>
          </a:p>
          <a:p>
            <a:pPr lvl="1"/>
            <a:r>
              <a:rPr lang="cs-CZ" sz="2000" dirty="0"/>
              <a:t>může vykonávat i další činnosti, má-li je povoleny v jí udělené licenci</a:t>
            </a:r>
          </a:p>
          <a:p>
            <a:pPr lvl="2"/>
            <a:r>
              <a:rPr lang="cs-CZ" sz="1800" dirty="0"/>
              <a:t>působnost kontaktního místa veřejné správy + identifikační služby</a:t>
            </a:r>
          </a:p>
          <a:p>
            <a:pPr lvl="1"/>
            <a:r>
              <a:rPr lang="cs-CZ" sz="2200" dirty="0"/>
              <a:t>nesmí vykonávat jiné podnikatelské činnosti než ty, které má povoleny v licenci</a:t>
            </a:r>
          </a:p>
          <a:p>
            <a:r>
              <a:rPr lang="cs-CZ" sz="2400" dirty="0"/>
              <a:t>bankovní systém = souhrn bank působících na daném území, jejich vzájemné vztahy a vazby okolí</a:t>
            </a:r>
          </a:p>
          <a:p>
            <a:pPr lvl="1"/>
            <a:r>
              <a:rPr lang="cs-CZ" sz="2000" dirty="0"/>
              <a:t>jednostupňový či dvoustupňový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produktového 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 hlavních oblastí činností banky, tj. odráží hlavní položky bilance banky</a:t>
            </a:r>
          </a:p>
          <a:p>
            <a:pPr lvl="1"/>
            <a:r>
              <a:rPr lang="cs-CZ" dirty="0"/>
              <a:t>úvěry, investice, depozita, hotovostní operace, provozní oddělení</a:t>
            </a:r>
          </a:p>
          <a:p>
            <a:r>
              <a:rPr lang="cs-CZ" dirty="0"/>
              <a:t>veškeré činnosti lze dále dělit podle potřeby či začleňovat některé činnosti pod jiné aktivity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3" imgW="5872178" imgH="4683165" progId="Word.Document.8">
                  <p:embed/>
                </p:oleObj>
              </mc:Choice>
              <mc:Fallback>
                <p:oleObj name="Document" r:id="rId3" imgW="5872178" imgH="468316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Klientská organizační 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banka se snaží zákazníkům umožnit při jediném kontaktu s bankou vyřídit všechny produkty, které požadují</a:t>
            </a:r>
          </a:p>
          <a:p>
            <a:r>
              <a:rPr lang="cs-CZ" sz="2800" dirty="0"/>
              <a:t>členění oddělení podle typů zákazníků:</a:t>
            </a:r>
          </a:p>
          <a:p>
            <a:pPr lvl="1"/>
            <a:r>
              <a:rPr lang="cs-CZ" sz="2400" dirty="0"/>
              <a:t>drobní (retail) zákazníci </a:t>
            </a:r>
          </a:p>
          <a:p>
            <a:pPr lvl="1"/>
            <a:r>
              <a:rPr lang="cs-CZ" sz="2400" dirty="0"/>
              <a:t>velcí (</a:t>
            </a:r>
            <a:r>
              <a:rPr lang="cs-CZ" sz="2400" dirty="0" err="1"/>
              <a:t>wholesale</a:t>
            </a:r>
            <a:r>
              <a:rPr lang="cs-CZ" sz="2400" dirty="0"/>
              <a:t>) zákazníci</a:t>
            </a:r>
          </a:p>
          <a:p>
            <a:pPr lvl="1"/>
            <a:r>
              <a:rPr lang="cs-CZ" sz="2400" dirty="0"/>
              <a:t>svěřenečtí zákazníci </a:t>
            </a:r>
          </a:p>
          <a:p>
            <a:r>
              <a:rPr lang="cs-CZ" sz="2800" dirty="0"/>
              <a:t>organizační struktura založená na zákaznících může vycházet i z balíčků služeb pro jednotlivé skupiny klientů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0" y="404813"/>
          <a:ext cx="9144000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kument" r:id="rId3" imgW="5768083" imgH="3235854" progId="Word.Document.8">
                  <p:embed/>
                </p:oleObj>
              </mc:Choice>
              <mc:Fallback>
                <p:oleObj name="Dokument" r:id="rId3" imgW="5768083" imgH="323585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4813"/>
                        <a:ext cx="9144000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525963"/>
          </a:xfrm>
        </p:spPr>
        <p:txBody>
          <a:bodyPr/>
          <a:lstStyle/>
          <a:p>
            <a:r>
              <a:rPr lang="cs-CZ" sz="2600" dirty="0"/>
              <a:t>výhody:</a:t>
            </a:r>
          </a:p>
          <a:p>
            <a:pPr lvl="1"/>
            <a:r>
              <a:rPr lang="cs-CZ" sz="2200" dirty="0"/>
              <a:t>jednotnější vystupování banky navenek, operativnější řízení banky, možnost centralizovaně zpracovávat údaje, méně nákladné expertizy, jednoduchá kontrola, transparentnost</a:t>
            </a:r>
          </a:p>
          <a:p>
            <a:r>
              <a:rPr lang="cs-CZ" sz="2600" dirty="0"/>
              <a:t>nevýhody:</a:t>
            </a:r>
            <a:r>
              <a:rPr lang="cs-CZ" sz="2800" dirty="0"/>
              <a:t> </a:t>
            </a:r>
          </a:p>
          <a:p>
            <a:pPr lvl="1"/>
            <a:r>
              <a:rPr lang="cs-CZ" sz="2200" dirty="0"/>
              <a:t>pomalejší a méně pružné poskytování služeb, méně služeb,  neosobní služby, přetěžování omezeného počtu lidí, menší zájem o regionální aktivity, omezená schopnost reagovat na specifika místního trhu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Decentralizace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výhody:</a:t>
            </a:r>
          </a:p>
          <a:p>
            <a:pPr lvl="1"/>
            <a:r>
              <a:rPr lang="cs-CZ" sz="2200" dirty="0"/>
              <a:t>větší rozmanitost poskytovaných služeb, efektivní, okamžité a osobní služby, znalost místních podmínek a zájem o region, maximální zájem personálu na rozvoji pobočky → kvalita nabízených služeb</a:t>
            </a:r>
          </a:p>
          <a:p>
            <a:r>
              <a:rPr lang="cs-CZ" sz="2600" dirty="0"/>
              <a:t>nevýhody: </a:t>
            </a:r>
          </a:p>
          <a:p>
            <a:pPr lvl="1"/>
            <a:r>
              <a:rPr lang="cs-CZ" sz="2200" dirty="0"/>
              <a:t>možný problém s dosažením jednotnosti banky při interpretaci a provádění politiky banky, obtížnější prosazování představ vrcholového managementu, vyšší náklady a potřeba specifických nástrojů pro kontrolu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Řídicí orgány banky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15200" cy="4525963"/>
          </a:xfrm>
        </p:spPr>
        <p:txBody>
          <a:bodyPr/>
          <a:lstStyle/>
          <a:p>
            <a:r>
              <a:rPr lang="cs-CZ" sz="2200" dirty="0"/>
              <a:t>valná hromada:</a:t>
            </a:r>
          </a:p>
          <a:p>
            <a:pPr lvl="1"/>
            <a:r>
              <a:rPr lang="cs-CZ" sz="1800" dirty="0"/>
              <a:t>nejvyšší orgán banky</a:t>
            </a:r>
          </a:p>
          <a:p>
            <a:pPr lvl="1"/>
            <a:r>
              <a:rPr lang="cs-CZ" sz="1800" dirty="0"/>
              <a:t>rozhoduje o zásadních otázkách</a:t>
            </a:r>
          </a:p>
          <a:p>
            <a:r>
              <a:rPr lang="cs-CZ" sz="2200" dirty="0"/>
              <a:t>představenstvo:</a:t>
            </a:r>
          </a:p>
          <a:p>
            <a:pPr lvl="1"/>
            <a:r>
              <a:rPr lang="cs-CZ" sz="1800" dirty="0"/>
              <a:t>statutární orgán banky</a:t>
            </a:r>
          </a:p>
          <a:p>
            <a:pPr lvl="1"/>
            <a:r>
              <a:rPr lang="cs-CZ" sz="1800" dirty="0"/>
              <a:t>min. tři členové – vedoucí zaměstnanci banky; věnují výkonu funkce dostatečnou časovou kapacitu</a:t>
            </a:r>
          </a:p>
          <a:p>
            <a:pPr lvl="1"/>
            <a:r>
              <a:rPr lang="cs-CZ" sz="1800" dirty="0"/>
              <a:t>pravomoci ve stanovách banky</a:t>
            </a:r>
          </a:p>
          <a:p>
            <a:pPr lvl="1"/>
            <a:r>
              <a:rPr lang="cs-CZ" sz="1800" dirty="0"/>
              <a:t>stanovuje celkovou strategii banky a její organizační uspořádání, strategii řízení rizik (včetně limitů pro jednotlivá rizika) a kapitálu banky, zásady systému vnitřní kontroly a bezpečnostní zásady</a:t>
            </a:r>
          </a:p>
          <a:p>
            <a:pPr lvl="1"/>
            <a:r>
              <a:rPr lang="cs-CZ" sz="1800" dirty="0"/>
              <a:t>schvaluje nové produkty, zajišťuje kompetentní management, vyhodnocuje celkovou funkčnost a efektivnost řídicího a kontrolního systému banky</a:t>
            </a:r>
          </a:p>
          <a:p>
            <a:pPr lvl="1"/>
            <a:r>
              <a:rPr lang="cs-CZ" sz="1800" dirty="0"/>
              <a:t>odpovědnost členů představenstva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Řídicí orgány banky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dozorčí rada:</a:t>
            </a:r>
          </a:p>
          <a:p>
            <a:pPr lvl="1"/>
            <a:r>
              <a:rPr lang="cs-CZ" sz="2400" dirty="0"/>
              <a:t>kontrolní orgán banky</a:t>
            </a:r>
          </a:p>
          <a:p>
            <a:pPr lvl="1"/>
            <a:r>
              <a:rPr lang="cs-CZ" sz="2400" dirty="0"/>
              <a:t>min. tři členové, konkrétní počet vždy dělitelný třemi</a:t>
            </a:r>
          </a:p>
          <a:p>
            <a:pPr lvl="1"/>
            <a:r>
              <a:rPr lang="cs-CZ" sz="2400" dirty="0"/>
              <a:t>omezení členství</a:t>
            </a:r>
          </a:p>
          <a:p>
            <a:pPr lvl="1"/>
            <a:r>
              <a:rPr lang="cs-CZ" sz="2400" dirty="0"/>
              <a:t>dohlíží na uskutečňování podnikatelské činnosti banky, aktivity představenstva a managementu, funkčnost a efektivnost řídicího a kontrolního systému banky, výsledky své kontrolní činnosti předkládá valné hromadě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Řídicí orgány banky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7704856" cy="4525963"/>
          </a:xfrm>
        </p:spPr>
        <p:txBody>
          <a:bodyPr/>
          <a:lstStyle/>
          <a:p>
            <a:r>
              <a:rPr lang="cs-CZ" sz="2600" dirty="0"/>
              <a:t>výbor:</a:t>
            </a:r>
          </a:p>
          <a:p>
            <a:pPr lvl="1"/>
            <a:r>
              <a:rPr lang="cs-CZ" sz="2100" dirty="0"/>
              <a:t>na úrovni představenstva i managementu, je pověřený výkonem specifické činnosti (úvěrový, investiční, svěřenecký výbor,…)</a:t>
            </a:r>
          </a:p>
          <a:p>
            <a:pPr lvl="1"/>
            <a:r>
              <a:rPr lang="cs-CZ" sz="2100" dirty="0"/>
              <a:t>v </a:t>
            </a:r>
            <a:r>
              <a:rPr lang="cs-CZ" sz="2100" dirty="0" err="1"/>
              <a:t>někt</a:t>
            </a:r>
            <a:r>
              <a:rPr lang="cs-CZ" sz="2100" dirty="0"/>
              <a:t>. zemích zřízení výborů požadováno legislativně </a:t>
            </a:r>
          </a:p>
          <a:p>
            <a:pPr lvl="1"/>
            <a:r>
              <a:rPr lang="cs-CZ" sz="2100" dirty="0"/>
              <a:t>dle Vyhlášky č. 163/2014 Sb., o výkonu činnosti bank, spořitelních a úvěrních družstev a obchodníků s cennými papíry:</a:t>
            </a:r>
          </a:p>
          <a:p>
            <a:pPr lvl="2"/>
            <a:r>
              <a:rPr lang="cs-CZ" sz="1700" dirty="0"/>
              <a:t>v každé bance musí fungovat </a:t>
            </a:r>
            <a:r>
              <a:rPr lang="cs-CZ" sz="1700" b="1" dirty="0"/>
              <a:t>útvar vnitřního auditu</a:t>
            </a:r>
          </a:p>
          <a:p>
            <a:pPr lvl="2"/>
            <a:r>
              <a:rPr lang="cs-CZ" sz="1700" dirty="0"/>
              <a:t>banka, která je významná vzhledem ke své velikosti, vnitřní organizaci, povaze, rozsahu a složitosti svých činností (její podíl na celkové bilanční sumě bankovního sektoru ≥ 5 %), povinně zřizuje na podporu činnosti dozorčí rady tyto výbory:</a:t>
            </a:r>
          </a:p>
          <a:p>
            <a:pPr lvl="3">
              <a:defRPr/>
            </a:pPr>
            <a:r>
              <a:rPr lang="cs-CZ" sz="1400" dirty="0"/>
              <a:t>výbor pro odměňování, výbor pro rizika, výbor pro jmenování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místa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pobočka</a:t>
            </a:r>
          </a:p>
          <a:p>
            <a:pPr lvl="1"/>
            <a:r>
              <a:rPr lang="cs-CZ" sz="1800" dirty="0"/>
              <a:t>organizační útvar správního nebo výkonného charakteru</a:t>
            </a:r>
          </a:p>
          <a:p>
            <a:pPr lvl="1"/>
            <a:r>
              <a:rPr lang="cs-CZ" sz="1800" dirty="0"/>
              <a:t>prostor pro obchody a služby pobočky vymezuje centrála</a:t>
            </a:r>
          </a:p>
          <a:p>
            <a:pPr lvl="1"/>
            <a:r>
              <a:rPr lang="cs-CZ" sz="1800" dirty="0"/>
              <a:t>nemá právní subjektivitu</a:t>
            </a:r>
          </a:p>
          <a:p>
            <a:r>
              <a:rPr lang="cs-CZ" sz="2200" dirty="0"/>
              <a:t>filiálka</a:t>
            </a:r>
          </a:p>
          <a:p>
            <a:pPr lvl="1"/>
            <a:r>
              <a:rPr lang="cs-CZ" sz="1800" dirty="0"/>
              <a:t>samostatný právní subjekt s vlastním kapitálem a samostatným účetnictvím</a:t>
            </a:r>
          </a:p>
          <a:p>
            <a:pPr lvl="1"/>
            <a:r>
              <a:rPr lang="cs-CZ" sz="1800" dirty="0"/>
              <a:t>obvykle součástí holdingu, kontrolována mateřskou společností prostřednictvím kontrolního balíku akcií</a:t>
            </a:r>
          </a:p>
          <a:p>
            <a:r>
              <a:rPr lang="cs-CZ" sz="2200" dirty="0"/>
              <a:t>afilace</a:t>
            </a:r>
          </a:p>
          <a:p>
            <a:pPr lvl="1"/>
            <a:r>
              <a:rPr lang="cs-CZ" sz="1800" dirty="0"/>
              <a:t>samostatný právní subjekt s vlastním kapitálem a samostatným účetnictvím, avšak mateřská společnost nevlastní kontrolní balík akcií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Jednostupňový bankovní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431360" cy="4645571"/>
          </a:xfrm>
        </p:spPr>
        <p:txBody>
          <a:bodyPr/>
          <a:lstStyle/>
          <a:p>
            <a:r>
              <a:rPr lang="cs-CZ" sz="2300" dirty="0"/>
              <a:t>centrální banka není institucionálně oddělena od ostatních bank</a:t>
            </a:r>
          </a:p>
          <a:p>
            <a:r>
              <a:rPr lang="cs-CZ" sz="2300" dirty="0"/>
              <a:t>v počátcích bankovnictví, později v centrálně plánovaných ekonomikách</a:t>
            </a:r>
          </a:p>
          <a:p>
            <a:r>
              <a:rPr lang="cs-CZ" sz="2300" dirty="0"/>
              <a:t>typickým prvkem je </a:t>
            </a:r>
            <a:r>
              <a:rPr lang="cs-CZ" sz="2300" dirty="0" err="1"/>
              <a:t>monobanka</a:t>
            </a:r>
            <a:endParaRPr lang="cs-CZ" sz="2300" dirty="0"/>
          </a:p>
          <a:p>
            <a:pPr lvl="1"/>
            <a:r>
              <a:rPr lang="cs-CZ" sz="1900" dirty="0"/>
              <a:t>slučuje funkce centrální banky i obchodních bank</a:t>
            </a:r>
          </a:p>
          <a:p>
            <a:pPr lvl="1"/>
            <a:r>
              <a:rPr lang="cs-CZ" sz="1900" dirty="0"/>
              <a:t>1950 – 1989 Státní banka československá</a:t>
            </a:r>
          </a:p>
          <a:p>
            <a:r>
              <a:rPr lang="cs-CZ" sz="2300" dirty="0"/>
              <a:t>kromě </a:t>
            </a:r>
            <a:r>
              <a:rPr lang="cs-CZ" sz="2300" dirty="0" err="1"/>
              <a:t>monobanky</a:t>
            </a:r>
            <a:r>
              <a:rPr lang="cs-CZ" sz="2300" dirty="0"/>
              <a:t> mohou působit i jiné banky, často specializované</a:t>
            </a:r>
          </a:p>
          <a:p>
            <a:pPr lvl="1"/>
            <a:r>
              <a:rPr lang="cs-CZ" sz="1900" dirty="0"/>
              <a:t>Česká a Slovenská státní spořitelna, Československá obchodní banka, Živnostenská banka, Investiční banka</a:t>
            </a:r>
          </a:p>
          <a:p>
            <a:r>
              <a:rPr lang="cs-CZ" sz="2300" dirty="0"/>
              <a:t>hlavní cíl činnosti bank = splnění ukazatelů zadaných plánem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místa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expozitura</a:t>
            </a:r>
          </a:p>
          <a:p>
            <a:pPr lvl="1"/>
            <a:r>
              <a:rPr lang="cs-CZ" sz="2000" dirty="0"/>
              <a:t>místně odloučený samostatný organizační útvar pobočky</a:t>
            </a:r>
          </a:p>
          <a:p>
            <a:r>
              <a:rPr lang="cs-CZ" sz="2400" dirty="0"/>
              <a:t>reprezentace</a:t>
            </a:r>
          </a:p>
          <a:p>
            <a:pPr lvl="1"/>
            <a:r>
              <a:rPr lang="cs-CZ" sz="2000" dirty="0"/>
              <a:t>obchodní zastoupení</a:t>
            </a:r>
          </a:p>
          <a:p>
            <a:pPr lvl="1"/>
            <a:r>
              <a:rPr lang="cs-CZ" sz="2000" dirty="0"/>
              <a:t>obvykle několik zástupců banky, kteří v daném regionu zajišťují a rozvíjí obchodní aktivity</a:t>
            </a:r>
          </a:p>
          <a:p>
            <a:r>
              <a:rPr lang="cs-CZ" sz="2400" dirty="0"/>
              <a:t>další bankovní místa: </a:t>
            </a:r>
          </a:p>
          <a:p>
            <a:pPr lvl="1"/>
            <a:r>
              <a:rPr lang="cs-CZ" sz="2000" dirty="0"/>
              <a:t>směnárny, bankomaty, elektronické platební terminály nebo samoobslužné zóny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79512" y="6021289"/>
            <a:ext cx="8352928" cy="531911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https://www.cnb.cz/cnb/STAT.ARADY_PKG.PARAMETRY_SESTAVY?p_sestuid=55246&amp;p_strid=BAK&amp;p_lang=CS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31EE514-7584-42F0-98AC-0DBBD070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" y="1064462"/>
            <a:ext cx="7818120" cy="469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Dobrovolný domácí 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zvolit si banku, vyhledat její organizační strukturu, na příštím semináři okomentovat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4" descr="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0"/>
            <a:ext cx="14287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M Ě J T E   S E   H E Z K Y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Dvoustupňový bankovní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200" dirty="0"/>
              <a:t>obchodní banky institucionálně oddělené od centrální banky</a:t>
            </a:r>
          </a:p>
          <a:p>
            <a:r>
              <a:rPr lang="cs-CZ" sz="2200" dirty="0"/>
              <a:t>vyšší počet bank</a:t>
            </a:r>
          </a:p>
          <a:p>
            <a:r>
              <a:rPr lang="cs-CZ" sz="2200" dirty="0"/>
              <a:t>vznik dvoustupňového bankovního systému v Československu:</a:t>
            </a:r>
          </a:p>
          <a:p>
            <a:pPr lvl="1"/>
            <a:r>
              <a:rPr lang="cs-CZ" sz="1800" dirty="0"/>
              <a:t>zákon č. 158/1989 Sb., o bankách a spořitelnách</a:t>
            </a:r>
          </a:p>
          <a:p>
            <a:pPr lvl="1"/>
            <a:r>
              <a:rPr lang="cs-CZ" sz="1800" dirty="0"/>
              <a:t>zákon č. 130/1989 Sb., o Státní bance československé</a:t>
            </a:r>
          </a:p>
          <a:p>
            <a:r>
              <a:rPr lang="cs-CZ" sz="2200" dirty="0"/>
              <a:t>SBČS získala pravomoci centrální banky, ze SBČS vyčleněny Komerční banka Praha a Všeobecná úvěrová banka Bratislava</a:t>
            </a:r>
          </a:p>
          <a:p>
            <a:r>
              <a:rPr lang="cs-CZ" sz="2200" dirty="0"/>
              <a:t>dvoustupňové bankovní systémy se v jednotlivých zemích odlišují </a:t>
            </a:r>
            <a:r>
              <a:rPr lang="cs-CZ" sz="1800" dirty="0"/>
              <a:t>(univerzální a specializovaný bankovní systém, různá míra otevřenosti, různé uspořádání bank)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Univerzální a specializovaný bankovní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specializovaný bankovní systém:</a:t>
            </a:r>
          </a:p>
          <a:p>
            <a:pPr lvl="1"/>
            <a:r>
              <a:rPr lang="cs-CZ" sz="2400" dirty="0"/>
              <a:t>obchodní bankovnictví odděleno od investičního bankovnictví </a:t>
            </a:r>
          </a:p>
          <a:p>
            <a:pPr lvl="1"/>
            <a:r>
              <a:rPr lang="cs-CZ" sz="2400" dirty="0"/>
              <a:t>snaha zamezit konfliktu zájmů</a:t>
            </a:r>
          </a:p>
          <a:p>
            <a:r>
              <a:rPr lang="cs-CZ" sz="2800" dirty="0"/>
              <a:t>univerzální bankovní systém:</a:t>
            </a:r>
          </a:p>
          <a:p>
            <a:pPr lvl="1"/>
            <a:r>
              <a:rPr lang="cs-CZ" sz="2400" dirty="0"/>
              <a:t>banky mohou provádět aktivity jak investičního, tak i obchodního bankovnictví</a:t>
            </a:r>
          </a:p>
          <a:p>
            <a:pPr lvl="1"/>
            <a:r>
              <a:rPr lang="cs-CZ" sz="2400" dirty="0"/>
              <a:t>poskytování různých bankovních služeb u jedné banky, lepší diverzifikace činností bank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otevřenosti bankovního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uzavřenější bankovní systémy např. v USA a v Japonsku</a:t>
            </a:r>
          </a:p>
          <a:p>
            <a:pPr lvl="1"/>
            <a:r>
              <a:rPr lang="cs-CZ" sz="2400" dirty="0"/>
              <a:t>legislativní bariéry pro zahraniční banky </a:t>
            </a:r>
          </a:p>
          <a:p>
            <a:r>
              <a:rPr lang="cs-CZ" sz="2800" dirty="0"/>
              <a:t>v zemích EU bankovní systémy vůči zahraničním bankám velice otevřené</a:t>
            </a:r>
          </a:p>
          <a:p>
            <a:pPr lvl="1"/>
            <a:r>
              <a:rPr lang="cs-CZ" sz="2400" dirty="0"/>
              <a:t>pro banky z členských zemí prakticky rovnocenné podmínky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008" y="274638"/>
            <a:ext cx="8305800" cy="1143000"/>
          </a:xfrm>
        </p:spPr>
        <p:txBody>
          <a:bodyPr/>
          <a:lstStyle/>
          <a:p>
            <a:r>
              <a:rPr lang="cs-CZ" sz="3200" dirty="0"/>
              <a:t>Podíl zahraničního vlastnictví bank ve vybraných zemích (v % z celkových aktiv)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6237312"/>
            <a:ext cx="7315200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CEE Banking </a:t>
            </a:r>
            <a:r>
              <a:rPr lang="cs-CZ" sz="1600" dirty="0" err="1"/>
              <a:t>Sector</a:t>
            </a:r>
            <a:r>
              <a:rPr lang="cs-CZ" sz="1600" dirty="0"/>
              <a:t> Report, June 2017, s. 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717" t="14873" r="62254" b="48994"/>
          <a:stretch>
            <a:fillRect/>
          </a:stretch>
        </p:blipFill>
        <p:spPr bwMode="auto">
          <a:xfrm>
            <a:off x="467544" y="1844824"/>
            <a:ext cx="3633601" cy="36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717" t="53806" r="62254" b="13561"/>
          <a:stretch>
            <a:fillRect/>
          </a:stretch>
        </p:blipFill>
        <p:spPr bwMode="auto">
          <a:xfrm>
            <a:off x="4211960" y="1916832"/>
            <a:ext cx="3633601" cy="333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992" y="6346665"/>
            <a:ext cx="7315200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Deloitte</a:t>
            </a:r>
            <a:r>
              <a:rPr lang="cs-CZ" sz="1600" dirty="0"/>
              <a:t> (2019), CEE </a:t>
            </a:r>
            <a:r>
              <a:rPr lang="cs-CZ" sz="1600" dirty="0" err="1"/>
              <a:t>banking</a:t>
            </a:r>
            <a:r>
              <a:rPr lang="cs-CZ" sz="1600" dirty="0"/>
              <a:t> </a:t>
            </a:r>
            <a:r>
              <a:rPr lang="cs-CZ" sz="1600" dirty="0" err="1"/>
              <a:t>consolidation</a:t>
            </a:r>
            <a:r>
              <a:rPr lang="cs-CZ" sz="1600" dirty="0"/>
              <a:t> </a:t>
            </a:r>
            <a:r>
              <a:rPr lang="cs-CZ" sz="1600" dirty="0" err="1"/>
              <a:t>perking</a:t>
            </a:r>
            <a:r>
              <a:rPr lang="cs-CZ" sz="1600" dirty="0"/>
              <a:t> up, s. 10.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A98FF0C-2862-45FF-B204-B1010CB2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3" y="-36"/>
            <a:ext cx="7748445" cy="63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345561"/>
            <a:ext cx="7315200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European</a:t>
            </a:r>
            <a:r>
              <a:rPr lang="cs-CZ" sz="1600" dirty="0"/>
              <a:t> </a:t>
            </a:r>
            <a:r>
              <a:rPr lang="cs-CZ" sz="1600" dirty="0" err="1"/>
              <a:t>Commision</a:t>
            </a:r>
            <a:r>
              <a:rPr lang="cs-CZ" sz="1600" dirty="0"/>
              <a:t> (2020), </a:t>
            </a:r>
            <a:r>
              <a:rPr lang="cs-CZ" sz="1600" dirty="0" err="1"/>
              <a:t>European</a:t>
            </a:r>
            <a:r>
              <a:rPr lang="cs-CZ" sz="1600" dirty="0"/>
              <a:t> </a:t>
            </a:r>
            <a:r>
              <a:rPr lang="cs-CZ" sz="1600" dirty="0" err="1"/>
              <a:t>Financial</a:t>
            </a:r>
            <a:r>
              <a:rPr lang="cs-CZ" sz="1600" dirty="0"/>
              <a:t> Stability and </a:t>
            </a:r>
            <a:r>
              <a:rPr lang="cs-CZ" sz="1600" dirty="0" err="1"/>
              <a:t>Integration</a:t>
            </a:r>
            <a:r>
              <a:rPr lang="cs-CZ" sz="1600" dirty="0"/>
              <a:t> </a:t>
            </a:r>
            <a:r>
              <a:rPr lang="cs-CZ" sz="1600" dirty="0" err="1"/>
              <a:t>Review</a:t>
            </a:r>
            <a:r>
              <a:rPr lang="cs-CZ" sz="1600" dirty="0"/>
              <a:t> 2020, s. 56.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1CA82E-FBBB-418C-B111-13AE5256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5877"/>
            <a:ext cx="5378217" cy="63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01a_Podmínky_BPBAN_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01a_Podmínky_BPBAN_2019</Template>
  <TotalTime>1743</TotalTime>
  <Words>1695</Words>
  <Application>Microsoft Office PowerPoint</Application>
  <PresentationFormat>Předvádění na obrazovce (4:3)</PresentationFormat>
  <Paragraphs>460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Wingdings</vt:lpstr>
      <vt:lpstr>01a_Podmínky_BPBAN_2019</vt:lpstr>
      <vt:lpstr>Document</vt:lpstr>
      <vt:lpstr>Dokument</vt:lpstr>
      <vt:lpstr>Banky a jejich organizační struktura</vt:lpstr>
      <vt:lpstr>Banka a bankovní systém</vt:lpstr>
      <vt:lpstr>Jednostupňový bankovní systém</vt:lpstr>
      <vt:lpstr>Dvoustupňový bankovní systém</vt:lpstr>
      <vt:lpstr>Univerzální a specializovaný bankovní systém</vt:lpstr>
      <vt:lpstr>Míra otevřenosti bankovního systému</vt:lpstr>
      <vt:lpstr>Podíl zahraničního vlastnictví bank ve vybraných zemích (v % z celkových aktiv)</vt:lpstr>
      <vt:lpstr>Prezentace aplikace PowerPoint</vt:lpstr>
      <vt:lpstr>Prezentace aplikace PowerPoint</vt:lpstr>
      <vt:lpstr>Uspořádání bank</vt:lpstr>
      <vt:lpstr>Faktory ovlivňující bankovní systém</vt:lpstr>
      <vt:lpstr>Bankovní sektor v České republice</vt:lpstr>
      <vt:lpstr>Prezentace aplikace PowerPoint</vt:lpstr>
      <vt:lpstr>Prezentace aplikace PowerPoint</vt:lpstr>
      <vt:lpstr>Prezentace aplikace PowerPoint</vt:lpstr>
      <vt:lpstr>Organizační struktura banky</vt:lpstr>
      <vt:lpstr>Faktory ovlivňující organizační strukturu banky</vt:lpstr>
      <vt:lpstr>Legislativní omezení</vt:lpstr>
      <vt:lpstr>Typy organizačních struktur banky</vt:lpstr>
      <vt:lpstr>Organizační struktura produktového typu</vt:lpstr>
      <vt:lpstr>Prezentace aplikace PowerPoint</vt:lpstr>
      <vt:lpstr>Klientská organizační struktura</vt:lpstr>
      <vt:lpstr>Prezentace aplikace PowerPoint</vt:lpstr>
      <vt:lpstr>Centralizace</vt:lpstr>
      <vt:lpstr>Decentralizace</vt:lpstr>
      <vt:lpstr>Řídicí orgány banky (1)</vt:lpstr>
      <vt:lpstr>Řídicí orgány banky (2)</vt:lpstr>
      <vt:lpstr>Řídicí orgány banky (3)</vt:lpstr>
      <vt:lpstr>Bankovní místa (1)</vt:lpstr>
      <vt:lpstr>Bankovní místa (2)</vt:lpstr>
      <vt:lpstr>Prezentace aplikace PowerPoint</vt:lpstr>
      <vt:lpstr>Dobrovolný domácí úkol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Banky a jejich organizační struktura</dc:title>
  <dc:creator>vodova</dc:creator>
  <cp:lastModifiedBy>Pavla Klepková Vodová</cp:lastModifiedBy>
  <cp:revision>15</cp:revision>
  <dcterms:created xsi:type="dcterms:W3CDTF">2019-02-21T21:53:51Z</dcterms:created>
  <dcterms:modified xsi:type="dcterms:W3CDTF">2021-02-07T18:47:44Z</dcterms:modified>
</cp:coreProperties>
</file>