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311" r:id="rId4"/>
    <p:sldId id="312" r:id="rId5"/>
    <p:sldId id="344" r:id="rId6"/>
    <p:sldId id="345" r:id="rId7"/>
    <p:sldId id="313" r:id="rId8"/>
    <p:sldId id="374" r:id="rId9"/>
    <p:sldId id="375" r:id="rId10"/>
    <p:sldId id="314" r:id="rId11"/>
    <p:sldId id="349" r:id="rId12"/>
    <p:sldId id="316" r:id="rId13"/>
    <p:sldId id="339" r:id="rId14"/>
    <p:sldId id="340" r:id="rId15"/>
    <p:sldId id="319" r:id="rId16"/>
    <p:sldId id="351" r:id="rId17"/>
    <p:sldId id="352" r:id="rId18"/>
    <p:sldId id="353" r:id="rId19"/>
    <p:sldId id="354" r:id="rId20"/>
    <p:sldId id="355" r:id="rId21"/>
    <p:sldId id="317" r:id="rId22"/>
    <p:sldId id="359" r:id="rId23"/>
    <p:sldId id="321" r:id="rId24"/>
    <p:sldId id="271" r:id="rId25"/>
    <p:sldId id="356" r:id="rId26"/>
    <p:sldId id="357" r:id="rId27"/>
    <p:sldId id="358" r:id="rId28"/>
    <p:sldId id="272" r:id="rId29"/>
    <p:sldId id="370" r:id="rId30"/>
    <p:sldId id="369" r:id="rId31"/>
    <p:sldId id="360" r:id="rId32"/>
    <p:sldId id="361" r:id="rId33"/>
    <p:sldId id="371" r:id="rId34"/>
    <p:sldId id="362" r:id="rId35"/>
    <p:sldId id="363" r:id="rId36"/>
    <p:sldId id="364" r:id="rId37"/>
    <p:sldId id="372" r:id="rId38"/>
    <p:sldId id="373" r:id="rId39"/>
    <p:sldId id="302" r:id="rId40"/>
    <p:sldId id="304" r:id="rId41"/>
    <p:sldId id="269" r:id="rId42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33"/>
    <a:srgbClr val="FF66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880D9613-994E-4556-A999-C5D61A185A4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09800" y="381000"/>
            <a:ext cx="6629400" cy="2686050"/>
          </a:xfrm>
        </p:spPr>
        <p:txBody>
          <a:bodyPr/>
          <a:lstStyle>
            <a:lvl1pPr algn="r">
              <a:defRPr sz="5400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3276600"/>
            <a:ext cx="6629400" cy="2362200"/>
          </a:xfrm>
        </p:spPr>
        <p:txBody>
          <a:bodyPr/>
          <a:lstStyle>
            <a:lvl1pPr marL="0" indent="0" algn="r">
              <a:buFontTx/>
              <a:buNone/>
              <a:defRPr sz="3600">
                <a:solidFill>
                  <a:srgbClr val="666633"/>
                </a:solidFill>
              </a:defRPr>
            </a:lvl1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pic>
        <p:nvPicPr>
          <p:cNvPr id="3083" name="Picture 11" descr="j03847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79713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F64A9-13FB-4D9A-ACD9-38B33FA52C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0350" y="274638"/>
            <a:ext cx="2076450" cy="59277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81000" y="274638"/>
            <a:ext cx="6076950" cy="59277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95AF4-CA81-4C54-B051-1505422C77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3BC93-1204-40E8-9005-0CB29BFE0B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F82B74-CA7A-4E5C-9F16-6AF25DA2D2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14800" y="16764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A375E-D715-484E-8A31-7055EBD919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9C038D-E304-4525-A7F5-692CFDFF70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CA0DC-822A-4BA9-A426-2FB1E59E3C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F765B-D5B5-4EA8-9F58-0852708636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D7B6B-90A3-44AA-81D0-801914DEA2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E6F1E-241F-4F7F-BBF2-5AAE3FB3E7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j0384715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1905000"/>
            <a:ext cx="1905000" cy="4953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74638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764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553200"/>
            <a:ext cx="434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C32BDD3B-BFD5-4B28-89A6-C7A224012FA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arancnisystem.cz/probihajici-vyplaty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eur-lex.europa.eu/legal-content/CS/TXT/PDF/?uri=CELEX:02013R0575-20201228&amp;qid=1614419000448&amp;from=EN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000" dirty="0"/>
              <a:t>Management pasiv bank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Pavla Klepková Vodová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10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/>
          <a:lstStyle/>
          <a:p>
            <a:r>
              <a:rPr lang="cs-CZ" dirty="0"/>
              <a:t>Garanční systém finančního trhu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00808"/>
            <a:ext cx="7315200" cy="4501555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Tx/>
              <a:buChar char="•"/>
              <a:defRPr/>
            </a:pPr>
            <a:r>
              <a:rPr lang="cs-CZ" sz="2400" dirty="0"/>
              <a:t>GSFT zajišťuje výplatu náhrad vkladů v případě, že by některá z bank, stavebních spořitelen či družstevních záložen byla označena Českou národní bankou za insolventní, nebo v případě, že by soud rozhodl o úpadku takové instituce </a:t>
            </a:r>
          </a:p>
          <a:p>
            <a:pPr marL="342900" lvl="1" indent="-342900">
              <a:lnSpc>
                <a:spcPct val="80000"/>
              </a:lnSpc>
              <a:buFontTx/>
              <a:buChar char="•"/>
              <a:defRPr/>
            </a:pPr>
            <a:endParaRPr lang="cs-CZ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05064"/>
            <a:ext cx="806767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11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GSFT – výše příspěvků do fondů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56792"/>
            <a:ext cx="7315200" cy="4645571"/>
          </a:xfrm>
        </p:spPr>
        <p:txBody>
          <a:bodyPr/>
          <a:lstStyle/>
          <a:p>
            <a:pPr algn="just"/>
            <a:r>
              <a:rPr lang="cs-CZ" sz="1800" dirty="0">
                <a:latin typeface="+mj-lt"/>
              </a:rPr>
              <a:t>příspěvky do Fondu pojištění vkladů:</a:t>
            </a:r>
          </a:p>
          <a:p>
            <a:pPr lvl="1" algn="just"/>
            <a:r>
              <a:rPr lang="cs-CZ" sz="1400" dirty="0">
                <a:latin typeface="+mj-lt"/>
              </a:rPr>
              <a:t>od 1. ledna 2016 výši odvodů vypočítává a stanovuje jednotlivým institucím ČNB na základě vypočtené rizikové váhy </a:t>
            </a:r>
            <a:r>
              <a:rPr lang="cs-CZ" sz="1400" dirty="0">
                <a:latin typeface="+mj-lt"/>
                <a:cs typeface="Times New Roman"/>
              </a:rPr>
              <a:t>→ </a:t>
            </a:r>
            <a:r>
              <a:rPr lang="cs-CZ" sz="1400" dirty="0">
                <a:latin typeface="+mj-lt"/>
              </a:rPr>
              <a:t>výše odvodů se liší v závislosti na objemu vkladů uložených v každé instituci a na míře rizikovosti každé z nich</a:t>
            </a:r>
          </a:p>
          <a:p>
            <a:pPr lvl="1" algn="just"/>
            <a:r>
              <a:rPr lang="cs-CZ" sz="1400" dirty="0"/>
              <a:t>dle směrnice 2014/49/EU, o systémech pojištění vkladů se rizikově vážené příspěvky vybírají alespoň jedenkrát ročně, až do dosažení minimální požadované výše prostředků ve FPV odpovídající 0,8 % krytých pohledávek z vkladů (této výše musí být dosaženo nejpozději do 3. července 2024)</a:t>
            </a:r>
          </a:p>
          <a:p>
            <a:pPr lvl="1" algn="just"/>
            <a:r>
              <a:rPr lang="cs-CZ" sz="1400" dirty="0"/>
              <a:t>pokud prostředky ve FPV již dosáhly 0,8% objemu krytých pohledávek z vkladů všech úvěrových institucí, ČNB stanoví příspěvky tak, aby jejich celková výše v příslušném roce odpovídala hodnotě 0,045 % objemu krytých pohledávek z vkladů všech úvěrových institucí</a:t>
            </a:r>
            <a:endParaRPr lang="cs-CZ" sz="1400" dirty="0">
              <a:latin typeface="+mj-lt"/>
            </a:endParaRPr>
          </a:p>
          <a:p>
            <a:pPr algn="just"/>
            <a:r>
              <a:rPr lang="cs-CZ" sz="1800" dirty="0"/>
              <a:t>příspěvky do Fondu pro řešení krize:</a:t>
            </a:r>
          </a:p>
          <a:p>
            <a:pPr lvl="1" algn="just"/>
            <a:r>
              <a:rPr lang="cs-CZ" sz="1400" dirty="0"/>
              <a:t>výpočet, předpis a případné vymáhání jsou opět v kompetenci ČNB, která ukládá povinnost příspěvku rozhodnutím ve správním řízení</a:t>
            </a:r>
          </a:p>
          <a:p>
            <a:pPr lvl="1" algn="just"/>
            <a:r>
              <a:rPr lang="cs-CZ" sz="1400" dirty="0"/>
              <a:t>příspěvky jsou stanoveny individuálně pro každou instituci jinak a jejich výše závisí na řadě faktorů</a:t>
            </a:r>
          </a:p>
          <a:p>
            <a:pPr lvl="1" algn="just"/>
            <a:r>
              <a:rPr lang="cs-CZ" sz="1400" dirty="0"/>
              <a:t>celková výše prostředků ve fondu by měla do roku 2024 dosáhnout alespoň 1% krytých vkladů</a:t>
            </a:r>
            <a:endParaRPr lang="cs-CZ" sz="1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12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Fond pojištění vkladů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56792"/>
            <a:ext cx="7315200" cy="4645571"/>
          </a:xfrm>
        </p:spPr>
        <p:txBody>
          <a:bodyPr/>
          <a:lstStyle/>
          <a:p>
            <a:r>
              <a:rPr lang="cs-CZ" sz="2800" dirty="0"/>
              <a:t>Které vklady jsou pojištěny?</a:t>
            </a:r>
          </a:p>
          <a:p>
            <a:r>
              <a:rPr lang="cs-CZ" sz="2800" dirty="0"/>
              <a:t>Na které vklady se pojištění nevztahuje?</a:t>
            </a:r>
          </a:p>
          <a:p>
            <a:r>
              <a:rPr lang="cs-CZ" sz="2800" dirty="0"/>
              <a:t>V jaké výši jsou vypláceny náhrady?</a:t>
            </a:r>
          </a:p>
          <a:p>
            <a:r>
              <a:rPr lang="cs-CZ" sz="2800" dirty="0"/>
              <a:t>V jaké lhůtě jsou náhrady vypláceny?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Výplata z Fondu pojištění vkladů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56792"/>
            <a:ext cx="7315200" cy="4645571"/>
          </a:xfrm>
        </p:spPr>
        <p:txBody>
          <a:bodyPr/>
          <a:lstStyle/>
          <a:p>
            <a:pPr lvl="0"/>
            <a:r>
              <a:rPr lang="cs-CZ" sz="2800" dirty="0"/>
              <a:t>jak se určí výše náhrady?</a:t>
            </a:r>
          </a:p>
          <a:p>
            <a:pPr lvl="0"/>
            <a:r>
              <a:rPr lang="cs-CZ" sz="2800" dirty="0"/>
              <a:t>limity pro náhradu v ČR:</a:t>
            </a:r>
          </a:p>
          <a:p>
            <a:pPr lvl="0"/>
            <a:endParaRPr lang="cs-CZ" sz="2800" dirty="0"/>
          </a:p>
          <a:p>
            <a:pPr lvl="0"/>
            <a:endParaRPr lang="cs-CZ" sz="2800" dirty="0"/>
          </a:p>
          <a:p>
            <a:pPr lvl="0"/>
            <a:endParaRPr lang="cs-CZ" sz="2800" dirty="0"/>
          </a:p>
          <a:p>
            <a:pPr lvl="0"/>
            <a:endParaRPr lang="cs-CZ" sz="2800" dirty="0"/>
          </a:p>
          <a:p>
            <a:pPr lvl="0"/>
            <a:endParaRPr lang="cs-CZ" sz="2800" dirty="0"/>
          </a:p>
          <a:p>
            <a:pPr lvl="0"/>
            <a:endParaRPr lang="cs-CZ" sz="2800" dirty="0"/>
          </a:p>
          <a:p>
            <a:pPr lvl="0"/>
            <a:r>
              <a:rPr lang="cs-CZ" sz="2800" dirty="0"/>
              <a:t>dočasně vysoký zůstatek</a:t>
            </a: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46" y="2564904"/>
            <a:ext cx="9122054" cy="3027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Probíhající výplaty z FPV: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1676400"/>
            <a:ext cx="7575376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dirty="0">
                <a:hlinkClick r:id="rId2"/>
              </a:rPr>
              <a:t>https://www.garancnisystem.cz/probihajici-vyplaty/#text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15</a:t>
            </a:fld>
            <a:endParaRPr lang="en-US"/>
          </a:p>
        </p:txBody>
      </p:sp>
      <p:sp>
        <p:nvSpPr>
          <p:cNvPr id="8" name="Zástupný symbol pro obsah 1"/>
          <p:cNvSpPr>
            <a:spLocks noGrp="1"/>
          </p:cNvSpPr>
          <p:nvPr>
            <p:ph idx="1"/>
          </p:nvPr>
        </p:nvSpPr>
        <p:spPr>
          <a:xfrm>
            <a:off x="0" y="6453336"/>
            <a:ext cx="8784976" cy="404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dirty="0"/>
              <a:t>Zdroj: GSFT: Výroční zpráva 2019, s. 15.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0334527-CBF5-4B52-9182-BED17CE4C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994" y="-1"/>
            <a:ext cx="6906683" cy="6446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16</a:t>
            </a:fld>
            <a:endParaRPr lang="en-US"/>
          </a:p>
        </p:txBody>
      </p:sp>
      <p:sp>
        <p:nvSpPr>
          <p:cNvPr id="8" name="Zástupný symbol pro obsah 1"/>
          <p:cNvSpPr>
            <a:spLocks noGrp="1"/>
          </p:cNvSpPr>
          <p:nvPr>
            <p:ph idx="1"/>
          </p:nvPr>
        </p:nvSpPr>
        <p:spPr>
          <a:xfrm>
            <a:off x="0" y="6453336"/>
            <a:ext cx="8784976" cy="404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dirty="0"/>
              <a:t>Zdroj: GSFT: Výroční zpráva 2019, s. 20.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5B0B76C-3086-4791-9CD2-5C7B23CB8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68" y="538037"/>
            <a:ext cx="8673663" cy="5781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17</a:t>
            </a:fld>
            <a:endParaRPr lang="en-US"/>
          </a:p>
        </p:txBody>
      </p:sp>
      <p:sp>
        <p:nvSpPr>
          <p:cNvPr id="8" name="Zástupný symbol pro obsah 1"/>
          <p:cNvSpPr>
            <a:spLocks noGrp="1"/>
          </p:cNvSpPr>
          <p:nvPr>
            <p:ph idx="1"/>
          </p:nvPr>
        </p:nvSpPr>
        <p:spPr>
          <a:xfrm>
            <a:off x="0" y="6453336"/>
            <a:ext cx="8784976" cy="404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dirty="0"/>
              <a:t>Zdroj: GSFT: Výroční zpráva 2019, s. 21.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542F7C4-C47B-4361-8FCD-CC2B19263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75" y="469651"/>
            <a:ext cx="8902650" cy="5918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18</a:t>
            </a:fld>
            <a:endParaRPr lang="en-US"/>
          </a:p>
        </p:txBody>
      </p:sp>
      <p:sp>
        <p:nvSpPr>
          <p:cNvPr id="8" name="Zástupný symbol pro obsah 1"/>
          <p:cNvSpPr>
            <a:spLocks noGrp="1"/>
          </p:cNvSpPr>
          <p:nvPr>
            <p:ph idx="1"/>
          </p:nvPr>
        </p:nvSpPr>
        <p:spPr>
          <a:xfrm>
            <a:off x="0" y="6453336"/>
            <a:ext cx="8784976" cy="404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dirty="0"/>
              <a:t>Zdroj: GSFT: Výroční zpráva 2019, s. 22.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96BB424-AE48-42FD-9DEB-F6FFF2854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" y="692694"/>
            <a:ext cx="9144004" cy="5356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19</a:t>
            </a:fld>
            <a:endParaRPr lang="en-US"/>
          </a:p>
        </p:txBody>
      </p:sp>
      <p:sp>
        <p:nvSpPr>
          <p:cNvPr id="8" name="Zástupný symbol pro obsah 1"/>
          <p:cNvSpPr>
            <a:spLocks noGrp="1"/>
          </p:cNvSpPr>
          <p:nvPr>
            <p:ph idx="1"/>
          </p:nvPr>
        </p:nvSpPr>
        <p:spPr>
          <a:xfrm>
            <a:off x="0" y="6453336"/>
            <a:ext cx="8784976" cy="404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dirty="0"/>
              <a:t>Zdroj: GSFT: Výroční zpráva 2019, s. 22.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A8564338-A065-4F83-BA19-A728DBBCD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07" y="-2"/>
            <a:ext cx="8471723" cy="6457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2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Bilance banky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2776"/>
            <a:ext cx="7315200" cy="4789587"/>
          </a:xfrm>
        </p:spPr>
        <p:txBody>
          <a:bodyPr/>
          <a:lstStyle/>
          <a:p>
            <a:r>
              <a:rPr lang="cs-CZ" sz="1800" dirty="0"/>
              <a:t>strana pasiv: struktura zdrojů sloužících k financování majetku k určitému časovému okamžiku</a:t>
            </a:r>
          </a:p>
          <a:p>
            <a:r>
              <a:rPr lang="cs-CZ" sz="1800" dirty="0"/>
              <a:t>dle Vyhlášky č. 501/2002 Sb. pasiva bank tvoří:</a:t>
            </a:r>
          </a:p>
          <a:p>
            <a:pPr lvl="1"/>
            <a:r>
              <a:rPr lang="cs-CZ" sz="1400" dirty="0"/>
              <a:t>závazky vůči bankám a družstevním záložnám </a:t>
            </a:r>
          </a:p>
          <a:p>
            <a:pPr lvl="1"/>
            <a:r>
              <a:rPr lang="cs-CZ" sz="1400" dirty="0"/>
              <a:t>závazky vůči klientům – členům družstevních záložen </a:t>
            </a:r>
          </a:p>
          <a:p>
            <a:pPr lvl="1"/>
            <a:r>
              <a:rPr lang="cs-CZ" sz="1400" dirty="0"/>
              <a:t>závazky z dluhových cenných papírů</a:t>
            </a:r>
          </a:p>
          <a:p>
            <a:pPr lvl="1"/>
            <a:r>
              <a:rPr lang="cs-CZ" sz="1400" dirty="0"/>
              <a:t>ostatní pasiva</a:t>
            </a:r>
          </a:p>
          <a:p>
            <a:pPr lvl="1"/>
            <a:r>
              <a:rPr lang="cs-CZ" sz="1400" dirty="0"/>
              <a:t>výnosy a výdaje příštích období</a:t>
            </a:r>
          </a:p>
          <a:p>
            <a:pPr lvl="1"/>
            <a:r>
              <a:rPr lang="cs-CZ" sz="1400" dirty="0"/>
              <a:t>rezervy</a:t>
            </a:r>
          </a:p>
          <a:p>
            <a:pPr lvl="1"/>
            <a:r>
              <a:rPr lang="cs-CZ" sz="1400" dirty="0"/>
              <a:t>podřízené závazky </a:t>
            </a:r>
          </a:p>
          <a:p>
            <a:pPr lvl="1"/>
            <a:r>
              <a:rPr lang="cs-CZ" sz="1400" dirty="0"/>
              <a:t>základní kapitál </a:t>
            </a:r>
          </a:p>
          <a:p>
            <a:pPr lvl="1"/>
            <a:r>
              <a:rPr lang="cs-CZ" sz="1400" dirty="0"/>
              <a:t>emisní ážio</a:t>
            </a:r>
          </a:p>
          <a:p>
            <a:pPr lvl="1"/>
            <a:r>
              <a:rPr lang="cs-CZ" sz="1400" dirty="0"/>
              <a:t>rezervní fondy a ostatní fondy ze zisku</a:t>
            </a:r>
          </a:p>
          <a:p>
            <a:pPr lvl="1"/>
            <a:r>
              <a:rPr lang="cs-CZ" sz="1400" dirty="0"/>
              <a:t>rezervní fond na nové ocenění</a:t>
            </a:r>
          </a:p>
          <a:p>
            <a:pPr lvl="1"/>
            <a:r>
              <a:rPr lang="cs-CZ" sz="1400" dirty="0"/>
              <a:t>kapitálové fondy</a:t>
            </a:r>
          </a:p>
          <a:p>
            <a:pPr lvl="1"/>
            <a:r>
              <a:rPr lang="cs-CZ" sz="1400" dirty="0"/>
              <a:t>oceňovací rozdíly</a:t>
            </a:r>
          </a:p>
          <a:p>
            <a:pPr lvl="1"/>
            <a:r>
              <a:rPr lang="cs-CZ" sz="1400" dirty="0"/>
              <a:t>nerozdělený zisk nebo neuhrazená ztráta z předchozích období</a:t>
            </a:r>
          </a:p>
          <a:p>
            <a:pPr lvl="1"/>
            <a:r>
              <a:rPr lang="cs-CZ" sz="1400" dirty="0"/>
              <a:t>zisk nebo ztráta za účetní období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0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0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0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20</a:t>
            </a:fld>
            <a:endParaRPr lang="en-US"/>
          </a:p>
        </p:txBody>
      </p:sp>
      <p:sp>
        <p:nvSpPr>
          <p:cNvPr id="8" name="Zástupný symbol pro obsah 1"/>
          <p:cNvSpPr>
            <a:spLocks noGrp="1"/>
          </p:cNvSpPr>
          <p:nvPr>
            <p:ph idx="1"/>
          </p:nvPr>
        </p:nvSpPr>
        <p:spPr>
          <a:xfrm>
            <a:off x="0" y="6453336"/>
            <a:ext cx="8784976" cy="404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dirty="0"/>
              <a:t>Zdroj: GSFT: Výroční zpráva 2019, s. 24.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8FC0B4F1-F87E-42C1-B998-53445B2CF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" y="-7"/>
            <a:ext cx="8950818" cy="650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21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2776"/>
            <a:ext cx="7315200" cy="4789587"/>
          </a:xfrm>
        </p:spPr>
        <p:txBody>
          <a:bodyPr/>
          <a:lstStyle/>
          <a:p>
            <a:r>
              <a:rPr lang="cs-CZ" sz="2400" dirty="0"/>
              <a:t>Firma ABC využívá u banky XYZ následující bankovní produkty: běžný účet (zůstatek 750 tisíc Kč), termínovaný vklad (zůstatek 850 tisíc Kč), spořicí účet (zůstatek 900 tisíc Kč). Vypočítejte, kolik Kč dostane jako náhradu z Fondu pojištění vkladů v případě nesolventnosti banky XYZ (devizový kurz vyhlášený ČNB v rozhodný den: 24,50 </a:t>
            </a:r>
            <a:r>
              <a:rPr lang="cs-CZ" sz="2400" dirty="0" err="1"/>
              <a:t>Kč</a:t>
            </a:r>
            <a:r>
              <a:rPr lang="cs-CZ" sz="2400" dirty="0"/>
              <a:t>/EUR). </a:t>
            </a:r>
          </a:p>
          <a:p>
            <a:r>
              <a:rPr lang="cs-CZ" sz="2400" dirty="0"/>
              <a:t>Změnil by se nějak výsledek, kdyby devizový kurz v rozhodný den činil 26,50 </a:t>
            </a:r>
            <a:r>
              <a:rPr lang="cs-CZ" sz="2400" dirty="0" err="1"/>
              <a:t>Kč</a:t>
            </a:r>
            <a:r>
              <a:rPr lang="cs-CZ" sz="2400" dirty="0"/>
              <a:t>/EUR?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22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2776"/>
            <a:ext cx="7315200" cy="4789587"/>
          </a:xfrm>
        </p:spPr>
        <p:txBody>
          <a:bodyPr/>
          <a:lstStyle/>
          <a:p>
            <a:r>
              <a:rPr lang="cs-CZ" sz="2400" dirty="0"/>
              <a:t>Pan Novák má na svém účtu u banky ABC zůstatek 3,5 mil. Kč. Vypočítejte, kolik Kč dostane jako náhradu z Fondu pojištění vkladů v případě nesolventnosti banky ABC (devizový kurz vyhlášený ČNB v rozhodný den: 25,50 </a:t>
            </a:r>
            <a:r>
              <a:rPr lang="cs-CZ" sz="2400" dirty="0" err="1"/>
              <a:t>Kč</a:t>
            </a:r>
            <a:r>
              <a:rPr lang="cs-CZ" sz="2400" dirty="0"/>
              <a:t>/EUR). </a:t>
            </a:r>
          </a:p>
          <a:p>
            <a:r>
              <a:rPr lang="cs-CZ" sz="2400" dirty="0"/>
              <a:t>Nyní vypočítejte výši náhrady ještě jednou, víte-li, že z uvedené částky 2 mil. Kč představuje náhrada za vypořádání SJM od bývalé manželky; tuto částku mu na účet zaslala šest týdnů před vyhlášením nesolventnosti banky ABC.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23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Skutečné náklady banky na získání depozit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významným způsobem ovlivněny požadavky na PMR a pojištění vkladů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3789040"/>
            <a:ext cx="8493181" cy="95102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7387208" cy="4717579"/>
          </a:xfrm>
        </p:spPr>
        <p:txBody>
          <a:bodyPr/>
          <a:lstStyle/>
          <a:p>
            <a:r>
              <a:rPr lang="cs-CZ" sz="2800" dirty="0"/>
              <a:t>Vypočtěte skutečné náklady banky na depozita, pokud úroková sazba je 10 % a povinné minimální rezervy 12 %. Propočítejte náklady na depozita i pro aktuální hodnotu PMR.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7387208" cy="4717579"/>
          </a:xfrm>
        </p:spPr>
        <p:txBody>
          <a:bodyPr/>
          <a:lstStyle/>
          <a:p>
            <a:r>
              <a:rPr lang="cs-CZ" sz="2800" dirty="0"/>
              <a:t>Vypočtěte skutečné náklady banky na depozita, pokud jsou PMR 2 %, pojištění depozit 1,2 % a banka depozita úročí v průměru 3 %.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7387208" cy="4717579"/>
          </a:xfrm>
        </p:spPr>
        <p:txBody>
          <a:bodyPr/>
          <a:lstStyle/>
          <a:p>
            <a:r>
              <a:rPr lang="cs-CZ" sz="2800" dirty="0"/>
              <a:t>Vypočtěte skutečné náklady banky na depozita, pokud PMR činí 2 %, pojištění depozit 1,2 %. Banka termínová depozita úročí v průměru 3 %, depozita na viděnou 0,5 %. Součástí pasiv banky jsou depozita na požádání ve výši 500 mil. Kč, termínová depozita 1500 mil. Kč a vlastní kapitál 750 mil. Kč.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Kapitál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7387208" cy="4717579"/>
          </a:xfrm>
        </p:spPr>
        <p:txBody>
          <a:bodyPr/>
          <a:lstStyle/>
          <a:p>
            <a:r>
              <a:rPr lang="cs-CZ" sz="2300" dirty="0"/>
              <a:t>odráží zainteresovanost akcionářů v bance</a:t>
            </a:r>
          </a:p>
          <a:p>
            <a:r>
              <a:rPr lang="cs-CZ" sz="2300" dirty="0"/>
              <a:t>kolik by mělo být kapitálu?</a:t>
            </a:r>
          </a:p>
          <a:p>
            <a:pPr lvl="1"/>
            <a:r>
              <a:rPr lang="cs-CZ" sz="1900" dirty="0"/>
              <a:t>akcionáři x regulátor</a:t>
            </a:r>
          </a:p>
          <a:p>
            <a:r>
              <a:rPr lang="cs-CZ" sz="2300" dirty="0"/>
              <a:t>funkce kapitálu:</a:t>
            </a:r>
          </a:p>
          <a:p>
            <a:pPr lvl="1"/>
            <a:r>
              <a:rPr lang="cs-CZ" sz="1900" dirty="0"/>
              <a:t>polštář, který tlumí ztráty vzniklé v důsledku působení nejrůznějších rizik</a:t>
            </a:r>
          </a:p>
          <a:p>
            <a:pPr lvl="1"/>
            <a:r>
              <a:rPr lang="cs-CZ" sz="1900" dirty="0"/>
              <a:t>základ, ke kterému se poměřuje výnosnost do bankovnictví a vztahují se k němu různá regulativní opatření</a:t>
            </a:r>
          </a:p>
          <a:p>
            <a:pPr lvl="1"/>
            <a:r>
              <a:rPr lang="cs-CZ" sz="1900" dirty="0"/>
              <a:t>nástroj konkurence a reprezentace, který vytváří důvěru v to, že v případě výkyvů v hospodaření nebudou případné ztráty přeneseny na věřitele banky</a:t>
            </a:r>
          </a:p>
          <a:p>
            <a:pPr>
              <a:buNone/>
            </a:pPr>
            <a:r>
              <a:rPr lang="cs-CZ" sz="2300" dirty="0">
                <a:cs typeface="Times New Roman"/>
              </a:rPr>
              <a:t>→ </a:t>
            </a:r>
            <a:r>
              <a:rPr lang="cs-CZ" sz="2300" dirty="0">
                <a:sym typeface="Monotype Sorts" charset="2"/>
              </a:rPr>
              <a:t>malý kvantitativní, ale velký kvalitativní význam</a:t>
            </a:r>
            <a:endParaRPr lang="cs-CZ" sz="23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2200" dirty="0"/>
              <a:t>kapitál : aktiva</a:t>
            </a:r>
          </a:p>
          <a:p>
            <a:pPr>
              <a:lnSpc>
                <a:spcPct val="80000"/>
              </a:lnSpc>
            </a:pPr>
            <a:r>
              <a:rPr lang="cs-CZ" sz="2200" dirty="0"/>
              <a:t>kapitál požadovaný regulátory: skutečný kapitál</a:t>
            </a:r>
          </a:p>
          <a:p>
            <a:pPr>
              <a:lnSpc>
                <a:spcPct val="80000"/>
              </a:lnSpc>
            </a:pPr>
            <a:r>
              <a:rPr lang="cs-CZ" sz="2200" dirty="0"/>
              <a:t>kapitálová přiměřenost zahrnující úvěrové riziko</a:t>
            </a:r>
          </a:p>
          <a:p>
            <a:pPr lvl="1">
              <a:lnSpc>
                <a:spcPct val="80000"/>
              </a:lnSpc>
            </a:pPr>
            <a:r>
              <a:rPr lang="cs-CZ" sz="1800" dirty="0"/>
              <a:t>kapitál : rizikově vážená aktiva</a:t>
            </a:r>
          </a:p>
          <a:p>
            <a:pPr>
              <a:lnSpc>
                <a:spcPct val="90000"/>
              </a:lnSpc>
            </a:pPr>
            <a:r>
              <a:rPr lang="cs-CZ" sz="2200" dirty="0"/>
              <a:t>kapitálová přiměřenost zahrnující úvěrové a tržní riziko</a:t>
            </a:r>
          </a:p>
          <a:p>
            <a:pPr>
              <a:lnSpc>
                <a:spcPct val="90000"/>
              </a:lnSpc>
            </a:pPr>
            <a:r>
              <a:rPr lang="cs-CZ" sz="2200" dirty="0"/>
              <a:t>kapitálová přiměřenost zahrnující úvěrové, tržní a operační riziko</a:t>
            </a:r>
          </a:p>
          <a:p>
            <a:pPr>
              <a:lnSpc>
                <a:spcPct val="90000"/>
              </a:lnSpc>
            </a:pPr>
            <a:r>
              <a:rPr lang="cs-CZ" sz="2200" dirty="0"/>
              <a:t>kapitálové rezervy</a:t>
            </a:r>
          </a:p>
          <a:p>
            <a:pPr>
              <a:lnSpc>
                <a:spcPct val="90000"/>
              </a:lnSpc>
            </a:pPr>
            <a:r>
              <a:rPr lang="cs-CZ" sz="2200" dirty="0"/>
              <a:t>aktuální právní úprava: </a:t>
            </a:r>
          </a:p>
          <a:p>
            <a:pPr lvl="1">
              <a:lnSpc>
                <a:spcPct val="90000"/>
              </a:lnSpc>
            </a:pPr>
            <a:r>
              <a:rPr lang="cs-CZ" sz="1800" dirty="0"/>
              <a:t>Vyhláška ČNB č. 163/2014 Sb., o výkonu činnosti bank, spořitelních a úvěrních družstev a obchodníků s cennými papíry </a:t>
            </a:r>
          </a:p>
          <a:p>
            <a:pPr lvl="1">
              <a:lnSpc>
                <a:spcPct val="90000"/>
              </a:lnSpc>
            </a:pPr>
            <a:r>
              <a:rPr lang="cs-CZ" sz="1800" dirty="0"/>
              <a:t>Nařízení Evropského parlamentu a rady č. 575/2013 ze dne 26. června 2013 o obezřetnostních požadavcích na úvěrové instituce a investiční podniky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/>
          <a:lstStyle/>
          <a:p>
            <a:r>
              <a:rPr lang="cs-CZ" dirty="0"/>
              <a:t>Pravidla kapitálové přiměřenosti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SzPct val="100000"/>
              <a:buFont typeface="Arial" pitchFamily="34" charset="0"/>
              <a:buChar char="•"/>
              <a:defRPr/>
            </a:pPr>
            <a:r>
              <a:rPr lang="cs-CZ" sz="2200" dirty="0"/>
              <a:t>kapitál banky = kapitál </a:t>
            </a:r>
            <a:r>
              <a:rPr lang="cs-CZ" sz="2200" dirty="0" err="1"/>
              <a:t>tier</a:t>
            </a:r>
            <a:r>
              <a:rPr lang="cs-CZ" sz="2200" dirty="0"/>
              <a:t> 1 + kapitál </a:t>
            </a:r>
            <a:r>
              <a:rPr lang="cs-CZ" sz="2200" dirty="0" err="1"/>
              <a:t>tier</a:t>
            </a:r>
            <a:r>
              <a:rPr lang="cs-CZ" sz="2200" dirty="0"/>
              <a:t> 2</a:t>
            </a:r>
          </a:p>
          <a:p>
            <a:pPr lvl="0">
              <a:buSzPct val="100000"/>
              <a:buFont typeface="Arial" pitchFamily="34" charset="0"/>
              <a:buChar char="•"/>
              <a:defRPr/>
            </a:pPr>
            <a:r>
              <a:rPr lang="cs-CZ" sz="2200" dirty="0"/>
              <a:t>banka musí splňovat tyto požadavky na kapitál:</a:t>
            </a:r>
          </a:p>
          <a:p>
            <a:pPr lvl="1">
              <a:buFont typeface="Verdana"/>
              <a:buChar char="–"/>
              <a:defRPr/>
            </a:pPr>
            <a:r>
              <a:rPr lang="cs-CZ" sz="2000" dirty="0"/>
              <a:t>poměr kmenového kapitálu </a:t>
            </a:r>
            <a:r>
              <a:rPr lang="cs-CZ" sz="2000" dirty="0" err="1"/>
              <a:t>tier</a:t>
            </a:r>
            <a:r>
              <a:rPr lang="cs-CZ" sz="2000" dirty="0"/>
              <a:t> 1 ve výši 4,5 %</a:t>
            </a:r>
          </a:p>
          <a:p>
            <a:pPr lvl="1">
              <a:buFont typeface="Verdana"/>
              <a:buChar char="–"/>
              <a:defRPr/>
            </a:pPr>
            <a:endParaRPr lang="cs-CZ" sz="2000" dirty="0"/>
          </a:p>
          <a:p>
            <a:pPr lvl="1">
              <a:buFont typeface="Verdana"/>
              <a:buChar char="–"/>
              <a:defRPr/>
            </a:pPr>
            <a:endParaRPr lang="cs-CZ" sz="2000" dirty="0"/>
          </a:p>
          <a:p>
            <a:pPr lvl="1">
              <a:buFont typeface="Verdana"/>
              <a:buChar char="–"/>
              <a:defRPr/>
            </a:pPr>
            <a:endParaRPr lang="cs-CZ" sz="2000" dirty="0"/>
          </a:p>
          <a:p>
            <a:pPr lvl="1">
              <a:buFont typeface="Verdana"/>
              <a:buChar char="–"/>
              <a:defRPr/>
            </a:pPr>
            <a:r>
              <a:rPr lang="cs-CZ" sz="2000" dirty="0"/>
              <a:t>kapitálový poměr </a:t>
            </a:r>
            <a:r>
              <a:rPr lang="cs-CZ" sz="2000" dirty="0" err="1"/>
              <a:t>tier</a:t>
            </a:r>
            <a:r>
              <a:rPr lang="cs-CZ" sz="2000" dirty="0"/>
              <a:t> 1 ve výši 6 %</a:t>
            </a:r>
          </a:p>
          <a:p>
            <a:pPr lvl="1">
              <a:buFont typeface="Verdana"/>
              <a:buChar char="–"/>
              <a:defRPr/>
            </a:pPr>
            <a:endParaRPr lang="cs-CZ" sz="2000" dirty="0"/>
          </a:p>
          <a:p>
            <a:pPr lvl="1">
              <a:buFont typeface="Verdana"/>
              <a:buChar char="–"/>
              <a:defRPr/>
            </a:pPr>
            <a:endParaRPr lang="cs-CZ" sz="2000" dirty="0"/>
          </a:p>
          <a:p>
            <a:pPr lvl="1">
              <a:buFont typeface="Verdana"/>
              <a:buChar char="–"/>
              <a:defRPr/>
            </a:pPr>
            <a:endParaRPr lang="cs-CZ" sz="2000" dirty="0"/>
          </a:p>
          <a:p>
            <a:pPr lvl="1">
              <a:buFont typeface="Verdana"/>
              <a:buChar char="–"/>
              <a:defRPr/>
            </a:pPr>
            <a:r>
              <a:rPr lang="cs-CZ" sz="2000" dirty="0"/>
              <a:t>celkový kapitálový poměr ve výši 8 %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/>
          <a:lstStyle/>
          <a:p>
            <a:r>
              <a:rPr lang="cs-CZ" dirty="0"/>
              <a:t>Kapitálová přiměřenost v ČR (1)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5DC7990-E3DA-4A43-85DD-A1001CD639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169"/>
          <a:stretch/>
        </p:blipFill>
        <p:spPr>
          <a:xfrm>
            <a:off x="1331639" y="2910191"/>
            <a:ext cx="5796000" cy="72633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87E59EC-9D4C-4AB6-9CFD-E506B6453C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25"/>
          <a:stretch/>
        </p:blipFill>
        <p:spPr>
          <a:xfrm>
            <a:off x="1331639" y="4454228"/>
            <a:ext cx="4716000" cy="71725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2FF4232-4D39-434F-A28F-63D89C5548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r="789"/>
          <a:stretch/>
        </p:blipFill>
        <p:spPr>
          <a:xfrm>
            <a:off x="1365108" y="5878427"/>
            <a:ext cx="5760000" cy="69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30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3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67464" cy="1143000"/>
          </a:xfrm>
        </p:spPr>
        <p:txBody>
          <a:bodyPr/>
          <a:lstStyle/>
          <a:p>
            <a:r>
              <a:rPr lang="cs-CZ" sz="4000" dirty="0"/>
              <a:t>Hlavní položky pasiv českého bankovního sektoru (mil. Kč)</a:t>
            </a:r>
          </a:p>
        </p:txBody>
      </p:sp>
      <p:sp>
        <p:nvSpPr>
          <p:cNvPr id="6" name="Zástupný symbol pro obsah 1"/>
          <p:cNvSpPr>
            <a:spLocks noGrp="1"/>
          </p:cNvSpPr>
          <p:nvPr>
            <p:ph idx="1"/>
          </p:nvPr>
        </p:nvSpPr>
        <p:spPr>
          <a:xfrm>
            <a:off x="323528" y="6237313"/>
            <a:ext cx="8640960" cy="620688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cs-CZ" dirty="0"/>
              <a:t>Zdroj: vlastní zpracování dat z databáze ARAD: </a:t>
            </a:r>
            <a:r>
              <a:rPr lang="cs-CZ" u="sng" dirty="0"/>
              <a:t>https://www.cnb.cz/cnb/STAT.ARADY_PKG.VYSTUP?p_period=12&amp;p_sort=2&amp;p_des=50&amp;p_sestuid=53337&amp;p_uka=5&amp;p_strid=AABAB&amp;p_od=201712&amp;p_do=202012&amp;p_lang=CS&amp;p_format=0&amp;p_decsep=%2C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E058CCE-84DC-4FBA-A3F5-61C702D8C5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345" y="1548371"/>
            <a:ext cx="6792773" cy="45732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Kapitálová přiměřenost v ČR (2)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1628800"/>
            <a:ext cx="7315200" cy="4573563"/>
          </a:xfrm>
        </p:spPr>
        <p:txBody>
          <a:bodyPr/>
          <a:lstStyle/>
          <a:p>
            <a:r>
              <a:rPr lang="cs-CZ" sz="2400" dirty="0"/>
              <a:t>celkový objem rizikové expozice zahrnuje:</a:t>
            </a:r>
          </a:p>
          <a:p>
            <a:pPr lvl="1"/>
            <a:r>
              <a:rPr lang="cs-CZ" sz="2000" dirty="0"/>
              <a:t>rizikově vážené expozice pro úvěrové riziko a riziko rozmělnění</a:t>
            </a:r>
          </a:p>
          <a:p>
            <a:pPr lvl="1"/>
            <a:r>
              <a:rPr lang="cs-CZ" sz="2000" dirty="0"/>
              <a:t>požadavky na kapitál pro poziční riziko obchodního portfolia banky a pro velké expozice přesahující limity</a:t>
            </a:r>
          </a:p>
          <a:p>
            <a:pPr lvl="1"/>
            <a:r>
              <a:rPr lang="cs-CZ" sz="2000" dirty="0"/>
              <a:t>požadavky na kapitál k měnovému, vypořádacímu a komoditnímu riziku</a:t>
            </a:r>
          </a:p>
          <a:p>
            <a:pPr lvl="1"/>
            <a:r>
              <a:rPr lang="cs-CZ" sz="2000" dirty="0"/>
              <a:t>požadavky na kapitál k riziku úvěrových úprav v ocenění nástrojů OTC derivátů</a:t>
            </a:r>
          </a:p>
          <a:p>
            <a:pPr lvl="1"/>
            <a:r>
              <a:rPr lang="cs-CZ" sz="2000" dirty="0"/>
              <a:t>požadavky na kapitál k operačnímu riziku</a:t>
            </a:r>
          </a:p>
          <a:p>
            <a:pPr lvl="1"/>
            <a:r>
              <a:rPr lang="cs-CZ" sz="2000" dirty="0"/>
              <a:t>objemy rizikově vážených expozic pro riziko protistrany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Pravá složená závorka 5"/>
          <p:cNvSpPr/>
          <p:nvPr/>
        </p:nvSpPr>
        <p:spPr>
          <a:xfrm>
            <a:off x="7480176" y="2902174"/>
            <a:ext cx="432048" cy="2831082"/>
          </a:xfrm>
          <a:prstGeom prst="righ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7934731" y="3717550"/>
            <a:ext cx="1080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+mj-lt"/>
              </a:rPr>
              <a:t>násobí se číslem 12,5</a:t>
            </a:r>
          </a:p>
        </p:txBody>
      </p:sp>
    </p:spTree>
    <p:extLst>
      <p:ext uri="{BB962C8B-B14F-4D97-AF65-F5344CB8AC3E}">
        <p14:creationId xmlns:p14="http://schemas.microsoft.com/office/powerpoint/2010/main" val="321769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Kapitál tier 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600" dirty="0"/>
              <a:t>kmenový kapitál tier 1 </a:t>
            </a:r>
          </a:p>
          <a:p>
            <a:pPr lvl="1"/>
            <a:r>
              <a:rPr lang="cs-CZ" sz="2200" dirty="0"/>
              <a:t>kapitálové nástroje + emisní ážio + nerozdělený zisk + kumulovaný ostatní úplný výsledek hospodaření + ostatní fondy + rezervní fond na všeobecná bankovní rizika – ztráta běžného účetního roku – nehmotná aktiva – významné kapitálové investice do jiných finančních institucí</a:t>
            </a:r>
          </a:p>
          <a:p>
            <a:r>
              <a:rPr lang="cs-CZ" sz="2600" dirty="0"/>
              <a:t>vedlejší kapitál tier 1</a:t>
            </a:r>
          </a:p>
          <a:p>
            <a:pPr lvl="1"/>
            <a:r>
              <a:rPr lang="cs-CZ" sz="2200" dirty="0"/>
              <a:t>kapitálové nástroje po splnění podmínek + s nimi související emisní ážio – stanovené odpočty kapitálových investic do vlastních nástrojů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Kapitál tier 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cs-CZ" sz="2100" dirty="0"/>
              <a:t>kapitálové nástroje a podřízené půjčky po splnění podmínek + s nimi související emisní ážio + některé další položky – kapitálové investice</a:t>
            </a:r>
          </a:p>
          <a:p>
            <a:pPr>
              <a:lnSpc>
                <a:spcPct val="80000"/>
              </a:lnSpc>
              <a:defRPr/>
            </a:pPr>
            <a:r>
              <a:rPr lang="cs-CZ" sz="2100" dirty="0"/>
              <a:t>podmínky pro zahrnutí nástrojů do kapitálu tier 2:</a:t>
            </a:r>
          </a:p>
          <a:p>
            <a:pPr lvl="1">
              <a:lnSpc>
                <a:spcPct val="80000"/>
              </a:lnSpc>
              <a:defRPr/>
            </a:pPr>
            <a:r>
              <a:rPr lang="cs-CZ" sz="1700" dirty="0"/>
              <a:t>nástroje jsou vydány, podřízené půjčky jsou získány a plně uhrazeny</a:t>
            </a:r>
          </a:p>
          <a:p>
            <a:pPr lvl="1">
              <a:lnSpc>
                <a:spcPct val="80000"/>
              </a:lnSpc>
              <a:defRPr/>
            </a:pPr>
            <a:r>
              <a:rPr lang="cs-CZ" sz="1700" dirty="0"/>
              <a:t>prostředky neposkytla banka, její dceřiné podniky ani podniky, v nichž má banka nejméně 20 % podíl, a to ani nepřímo</a:t>
            </a:r>
          </a:p>
          <a:p>
            <a:pPr lvl="1">
              <a:lnSpc>
                <a:spcPct val="80000"/>
              </a:lnSpc>
              <a:defRPr/>
            </a:pPr>
            <a:r>
              <a:rPr lang="cs-CZ" sz="1700" dirty="0"/>
              <a:t>nárok na jistinu je zcela podřízen pohledávkám všech nepodřízených věřitelů</a:t>
            </a:r>
          </a:p>
          <a:p>
            <a:pPr lvl="1">
              <a:lnSpc>
                <a:spcPct val="80000"/>
              </a:lnSpc>
              <a:defRPr/>
            </a:pPr>
            <a:r>
              <a:rPr lang="cs-CZ" sz="1700" dirty="0"/>
              <a:t>nástroje nebo podřízené půjčky nejsou zajištěny bankou, dceřinými podniky, mateřskou finanční holdingovou společností nebo jejími dceřinými podniky, podnikem s úzkým propojením</a:t>
            </a:r>
          </a:p>
          <a:p>
            <a:pPr lvl="1">
              <a:lnSpc>
                <a:spcPct val="80000"/>
              </a:lnSpc>
              <a:defRPr/>
            </a:pPr>
            <a:r>
              <a:rPr lang="cs-CZ" sz="1700" dirty="0"/>
              <a:t>mají dobu splatnosti min. 5 let</a:t>
            </a:r>
          </a:p>
          <a:p>
            <a:pPr lvl="1">
              <a:lnSpc>
                <a:spcPct val="80000"/>
              </a:lnSpc>
              <a:defRPr/>
            </a:pPr>
            <a:r>
              <a:rPr lang="cs-CZ" sz="1700" dirty="0"/>
              <a:t>mohou být vypovězeny či předčasně splaceny nejdříve 5 let po jejich vydání a po splnění podmínek </a:t>
            </a:r>
          </a:p>
          <a:p>
            <a:pPr lvl="1">
              <a:lnSpc>
                <a:spcPct val="80000"/>
              </a:lnSpc>
              <a:defRPr/>
            </a:pPr>
            <a:r>
              <a:rPr lang="cs-CZ" sz="1700" dirty="0"/>
              <a:t>v posledních pěti letech se zahrnují v klesající výši</a:t>
            </a:r>
          </a:p>
          <a:p>
            <a:pPr lvl="1">
              <a:lnSpc>
                <a:spcPct val="80000"/>
              </a:lnSpc>
              <a:defRPr/>
            </a:pPr>
            <a:r>
              <a:rPr lang="cs-CZ" sz="1700" dirty="0"/>
              <a:t>a další…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Kapitálové rezervy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cs-CZ" sz="2400" dirty="0"/>
              <a:t>bezpečnostní kapitálová rezerva (2,5 % CORE = celkového objemu rizikové expozice)</a:t>
            </a:r>
          </a:p>
          <a:p>
            <a:pPr>
              <a:lnSpc>
                <a:spcPct val="80000"/>
              </a:lnSpc>
              <a:defRPr/>
            </a:pPr>
            <a:r>
              <a:rPr lang="cs-CZ" sz="2400" dirty="0" err="1"/>
              <a:t>proticyklická</a:t>
            </a:r>
            <a:r>
              <a:rPr lang="cs-CZ" sz="2400" dirty="0"/>
              <a:t> kapitálová rezerva (0 – 2,5 % CORE)</a:t>
            </a:r>
          </a:p>
          <a:p>
            <a:pPr>
              <a:lnSpc>
                <a:spcPct val="80000"/>
              </a:lnSpc>
              <a:defRPr/>
            </a:pPr>
            <a:r>
              <a:rPr lang="cs-CZ" sz="2400" dirty="0"/>
              <a:t>kapitálová rezerva pro krytí systémového rizika (až 1 % CORE)</a:t>
            </a:r>
          </a:p>
          <a:p>
            <a:pPr>
              <a:lnSpc>
                <a:spcPct val="80000"/>
              </a:lnSpc>
              <a:defRPr/>
            </a:pPr>
            <a:r>
              <a:rPr lang="cs-CZ" sz="2400" dirty="0"/>
              <a:t>kapitálová rezerva pro G-SVI (1 – 3,5 % CORE)</a:t>
            </a:r>
          </a:p>
          <a:p>
            <a:pPr>
              <a:lnSpc>
                <a:spcPct val="80000"/>
              </a:lnSpc>
              <a:defRPr/>
            </a:pPr>
            <a:r>
              <a:rPr lang="cs-CZ" sz="2400" dirty="0"/>
              <a:t>kapitálová rezerva pro J-SVI (až 2 % CORE)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27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4000" dirty="0"/>
              <a:t>Úkol: povinně prostudovat: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600" dirty="0"/>
              <a:t>vybrané části Nařízení Evropského parlamentu a rady č. 575/2013 ze dne 26. června 2013 o obezřetnostních požadavcích na úvěrové instituce a investiční podniky:</a:t>
            </a:r>
          </a:p>
          <a:p>
            <a:pPr lvl="1"/>
            <a:r>
              <a:rPr lang="cs-CZ" sz="2600" dirty="0">
                <a:hlinkClick r:id="rId2"/>
              </a:rPr>
              <a:t>https://eur-lex.europa.eu/legal-content/CS/TXT/PDF/?uri=CELEX:02013R0575-20201228&amp;qid=1614419000448&amp;from=EN</a:t>
            </a:r>
            <a:r>
              <a:rPr lang="cs-CZ" sz="2600" dirty="0"/>
              <a:t> </a:t>
            </a:r>
          </a:p>
          <a:p>
            <a:pPr lvl="1"/>
            <a:r>
              <a:rPr lang="cs-CZ" sz="2600" dirty="0"/>
              <a:t>stačí články 25, 26, 28, 36–40, 42-47, 50-52, 56, 61-67, 71-72, 92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6" name="Picture 4" descr="stud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0" y="0"/>
            <a:ext cx="1428750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600" dirty="0"/>
              <a:t>Základní kapitál banky činí 5 mld., nerozdělený zisk 6 mld., zůstatek v rezervních fondech 1 mld., podřízený dluh 3 mld., významné kapitálové investice vztahující se k tier 1 6 mld., celkový objem rizikově vážené expozice je 85 mld. Vypočítejte kapitálovou přiměřenost banky (kapitálový poměr tier 1 a celkový kapitálový poměr), výsledek komentujte.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600" dirty="0"/>
              <a:t>Základní kapitál banky činí 8 mld., nerozdělený zisk 2,5 mld., emisní ážio k základnímu kapitálu 0,5 mld., goodwill 1 mld., podřízený dluh 2 mld., významné kapitálové investice vztahující se k tier 1 1,5 mld., celkový objem rizikově vážené expozice je 55 mld. Vypočítejte kapitálovou přiměřenost banky (kapitálový poměr tier 1 a celkový kapitálový poměr), výsledek komentujte.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ADA49CB-F645-48D4-9745-E7C43892E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32" y="1124744"/>
            <a:ext cx="8424936" cy="5069003"/>
          </a:xfrm>
          <a:prstGeom prst="rect">
            <a:avLst/>
          </a:prstGeom>
        </p:spPr>
      </p:pic>
      <p:sp>
        <p:nvSpPr>
          <p:cNvPr id="11" name="Nadpis 1">
            <a:extLst>
              <a:ext uri="{FF2B5EF4-FFF2-40B4-BE49-F238E27FC236}">
                <a16:creationId xmlns:a16="http://schemas.microsoft.com/office/drawing/2014/main" id="{92A5520A-5C9F-4458-BD53-D451DF736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/>
          <a:lstStyle/>
          <a:p>
            <a:r>
              <a:rPr lang="cs-CZ" dirty="0"/>
              <a:t>Kap. přiměřenost v ČR</a:t>
            </a:r>
          </a:p>
        </p:txBody>
      </p:sp>
      <p:sp>
        <p:nvSpPr>
          <p:cNvPr id="12" name="Zástupný symbol pro obsah 1">
            <a:extLst>
              <a:ext uri="{FF2B5EF4-FFF2-40B4-BE49-F238E27FC236}">
                <a16:creationId xmlns:a16="http://schemas.microsoft.com/office/drawing/2014/main" id="{B54AE137-B1D1-4C1F-81C6-205169CEB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6237313"/>
            <a:ext cx="8640960" cy="620688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cs-CZ" dirty="0"/>
              <a:t>Zdroj: vlastní zpracování dat z databáze ARAD: </a:t>
            </a:r>
            <a:r>
              <a:rPr lang="cs-CZ" u="sng" dirty="0"/>
              <a:t>https://www.cnb.cz/cnb/STAT.ARADY_PKG.PARAMETRY_SESTAVY?p_sestuid=55235&amp;p_strid=BAH&amp;p_lang=CS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412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92A5520A-5C9F-4458-BD53-D451DF736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/>
          <a:lstStyle/>
          <a:p>
            <a:r>
              <a:rPr lang="cs-CZ" dirty="0"/>
              <a:t>Kap. přiměřenost v ČR</a:t>
            </a:r>
          </a:p>
        </p:txBody>
      </p:sp>
      <p:sp>
        <p:nvSpPr>
          <p:cNvPr id="12" name="Zástupný symbol pro obsah 1">
            <a:extLst>
              <a:ext uri="{FF2B5EF4-FFF2-40B4-BE49-F238E27FC236}">
                <a16:creationId xmlns:a16="http://schemas.microsoft.com/office/drawing/2014/main" id="{B54AE137-B1D1-4C1F-81C6-205169CEB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6237313"/>
            <a:ext cx="8640960" cy="346049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cs-CZ" dirty="0"/>
              <a:t>Zdroj: ČNB: Zpráva o výkonu dohledu nad finančním trhem za rok 2019, s. 39.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F740E60-AFE7-4241-BD36-C34DFAB13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6" y="2510409"/>
            <a:ext cx="9125136" cy="229676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C51E0ED-BC64-412A-AF6A-230E66824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6" y="2155544"/>
            <a:ext cx="9140552" cy="35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99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9" name="Zástupný symbol pro obsah 1"/>
          <p:cNvSpPr>
            <a:spLocks noGrp="1"/>
          </p:cNvSpPr>
          <p:nvPr>
            <p:ph idx="1"/>
          </p:nvPr>
        </p:nvSpPr>
        <p:spPr>
          <a:xfrm>
            <a:off x="0" y="6453336"/>
            <a:ext cx="8784976" cy="40466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cs-CZ" sz="2000" dirty="0"/>
              <a:t>Zdroj: ČNB: Zpráva o výkonu dohledu nad finančním trhem 2019, s. 41.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A31AD33-1D51-4F8A-83F3-8BFF27320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29" y="116625"/>
            <a:ext cx="7881871" cy="6361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4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položky pasiv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2776"/>
            <a:ext cx="7315200" cy="4789587"/>
          </a:xfrm>
        </p:spPr>
        <p:txBody>
          <a:bodyPr/>
          <a:lstStyle/>
          <a:p>
            <a:pPr lvl="0"/>
            <a:r>
              <a:rPr lang="cs-CZ" sz="2800" dirty="0"/>
              <a:t>kapitál</a:t>
            </a:r>
          </a:p>
          <a:p>
            <a:pPr lvl="0"/>
            <a:r>
              <a:rPr lang="cs-CZ" sz="2800" dirty="0"/>
              <a:t>depozita</a:t>
            </a:r>
          </a:p>
          <a:p>
            <a:pPr lvl="0"/>
            <a:r>
              <a:rPr lang="cs-CZ" sz="2800" dirty="0"/>
              <a:t>nedepozitní závazky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Nedepozitní závazky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84784"/>
            <a:ext cx="7632848" cy="4717579"/>
          </a:xfrm>
        </p:spPr>
        <p:txBody>
          <a:bodyPr/>
          <a:lstStyle/>
          <a:p>
            <a:r>
              <a:rPr lang="cs-CZ" sz="2800" dirty="0"/>
              <a:t>použití:</a:t>
            </a:r>
          </a:p>
          <a:p>
            <a:pPr lvl="1"/>
            <a:r>
              <a:rPr lang="cs-CZ" sz="2400" dirty="0"/>
              <a:t>dosažení krátkodobé rovnováhy v bilanci banky </a:t>
            </a:r>
          </a:p>
          <a:p>
            <a:pPr lvl="1"/>
            <a:r>
              <a:rPr lang="cs-CZ" sz="2400" dirty="0"/>
              <a:t>zajištění požadované výše povinných minimálních rezerv</a:t>
            </a:r>
          </a:p>
          <a:p>
            <a:pPr lvl="1"/>
            <a:r>
              <a:rPr lang="cs-CZ" sz="2400" dirty="0"/>
              <a:t>zajištění likvidity banky</a:t>
            </a:r>
          </a:p>
          <a:p>
            <a:r>
              <a:rPr lang="cs-CZ" sz="2800" dirty="0"/>
              <a:t>existují ale i dlouhodobé nedepozitní závazky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2420888"/>
            <a:ext cx="7315200" cy="3781475"/>
          </a:xfrm>
        </p:spPr>
        <p:txBody>
          <a:bodyPr/>
          <a:lstStyle/>
          <a:p>
            <a:pPr algn="ctr">
              <a:buNone/>
            </a:pPr>
            <a:r>
              <a:rPr lang="cs-CZ" sz="4000" dirty="0"/>
              <a:t>M Ě J T E   S E   H E Z K Y</a:t>
            </a:r>
          </a:p>
          <a:p>
            <a:pPr algn="ctr">
              <a:buNone/>
            </a:pPr>
            <a:r>
              <a:rPr lang="cs-CZ" sz="4000" dirty="0">
                <a:sym typeface="Wingdings" pitchFamily="2" charset="2"/>
              </a:rPr>
              <a:t></a:t>
            </a:r>
            <a:endParaRPr lang="cs-CZ" sz="4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5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Depozita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2776"/>
            <a:ext cx="7575376" cy="4789587"/>
          </a:xfrm>
        </p:spPr>
        <p:txBody>
          <a:bodyPr/>
          <a:lstStyle/>
          <a:p>
            <a:pPr lvl="0"/>
            <a:r>
              <a:rPr lang="cs-CZ" sz="2300" dirty="0"/>
              <a:t>nepřímý cenný papír, vydávaný bankou</a:t>
            </a:r>
          </a:p>
          <a:p>
            <a:pPr lvl="0"/>
            <a:r>
              <a:rPr lang="cs-CZ" sz="2300" dirty="0"/>
              <a:t>druhy depozit:</a:t>
            </a:r>
          </a:p>
          <a:p>
            <a:pPr lvl="1"/>
            <a:r>
              <a:rPr lang="cs-CZ" sz="2000" dirty="0"/>
              <a:t>depozita na viděnou</a:t>
            </a:r>
          </a:p>
          <a:p>
            <a:pPr lvl="2"/>
            <a:r>
              <a:rPr lang="cs-CZ" sz="1800" dirty="0"/>
              <a:t>pro banku důležitý zdroj financování:</a:t>
            </a:r>
          </a:p>
          <a:p>
            <a:pPr lvl="3"/>
            <a:r>
              <a:rPr lang="cs-CZ" sz="1800" dirty="0"/>
              <a:t>velice levné zdroje</a:t>
            </a:r>
          </a:p>
          <a:p>
            <a:pPr lvl="3"/>
            <a:r>
              <a:rPr lang="cs-CZ" sz="1800" dirty="0"/>
              <a:t>banka může profitovat z pozdějšího připisování peněz</a:t>
            </a:r>
          </a:p>
          <a:p>
            <a:pPr lvl="3"/>
            <a:r>
              <a:rPr lang="cs-CZ" sz="1800" dirty="0"/>
              <a:t>funguje princip sedliny</a:t>
            </a:r>
          </a:p>
          <a:p>
            <a:pPr lvl="1"/>
            <a:r>
              <a:rPr lang="cs-CZ" sz="2000" dirty="0"/>
              <a:t>termínovaná depozita</a:t>
            </a:r>
          </a:p>
          <a:p>
            <a:pPr lvl="2"/>
            <a:r>
              <a:rPr lang="cs-CZ" sz="1800" dirty="0"/>
              <a:t>vklady na pevnou lhůtu či vklady s výpovědní lhůtou</a:t>
            </a:r>
          </a:p>
          <a:p>
            <a:pPr lvl="1"/>
            <a:r>
              <a:rPr lang="cs-CZ" sz="2000" dirty="0"/>
              <a:t>spořicí účty</a:t>
            </a:r>
          </a:p>
          <a:p>
            <a:pPr lvl="1"/>
            <a:r>
              <a:rPr lang="cs-CZ" sz="2000" dirty="0"/>
              <a:t>úsporné vklady</a:t>
            </a:r>
          </a:p>
          <a:p>
            <a:pPr lvl="1"/>
            <a:r>
              <a:rPr lang="cs-CZ" sz="2000" dirty="0"/>
              <a:t>prostředky získané emisí dlužnických cenných papírů</a:t>
            </a:r>
          </a:p>
          <a:p>
            <a:pPr lvl="1"/>
            <a:r>
              <a:rPr lang="cs-CZ" sz="2000" dirty="0"/>
              <a:t>mezibankovní depozita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6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67464" cy="1143000"/>
          </a:xfrm>
        </p:spPr>
        <p:txBody>
          <a:bodyPr/>
          <a:lstStyle/>
          <a:p>
            <a:r>
              <a:rPr lang="cs-CZ" dirty="0"/>
              <a:t>Sedlina na běžných účtech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/>
          <a:srcRect t="4979" b="2987"/>
          <a:stretch>
            <a:fillRect/>
          </a:stretch>
        </p:blipFill>
        <p:spPr bwMode="auto">
          <a:xfrm>
            <a:off x="-1" y="1268758"/>
            <a:ext cx="9144001" cy="504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7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800" dirty="0"/>
              <a:t>Depozita v českém bank. sektoru podle doby splatnosti (mil. Kč)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965300F-FBE3-4C0B-A155-F2C5BA6B0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41" y="2038326"/>
            <a:ext cx="9153241" cy="2832102"/>
          </a:xfrm>
          <a:prstGeom prst="rect">
            <a:avLst/>
          </a:prstGeom>
        </p:spPr>
      </p:pic>
      <p:sp>
        <p:nvSpPr>
          <p:cNvPr id="8" name="Zástupný symbol pro obsah 1">
            <a:extLst>
              <a:ext uri="{FF2B5EF4-FFF2-40B4-BE49-F238E27FC236}">
                <a16:creationId xmlns:a16="http://schemas.microsoft.com/office/drawing/2014/main" id="{D26F1CE3-90FE-488F-A38A-D8F628FB8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6237313"/>
            <a:ext cx="8640960" cy="620688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cs-CZ" dirty="0"/>
              <a:t>Zdroj: vlastní zpracování dat z databáze ARAD: https://www.cnb.cz/cnb/STAT.ARADY_PKG.VYSTUP?p_period=12&amp;p_sort=2&amp;p_des=50&amp;p_sestuid=13278&amp;p_uka=1%2C2%2C3%2C4%2C5%2C6%2C7%2C8%2C9%2C10%2C11&amp;p_strid=AABCAB&amp;p_od=201912&amp;p_do=202012&amp;p_lang=CS&amp;p_format=0&amp;p_decsep=%2C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8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/>
          <a:lstStyle/>
          <a:p>
            <a:r>
              <a:rPr lang="cs-CZ" sz="3800" dirty="0"/>
              <a:t>Depozita v českém bank. sektoru podle ekonom. sektorů (mil. Kč)</a:t>
            </a:r>
          </a:p>
        </p:txBody>
      </p:sp>
      <p:sp>
        <p:nvSpPr>
          <p:cNvPr id="7" name="Zástupný symbol pro obsah 1">
            <a:extLst>
              <a:ext uri="{FF2B5EF4-FFF2-40B4-BE49-F238E27FC236}">
                <a16:creationId xmlns:a16="http://schemas.microsoft.com/office/drawing/2014/main" id="{3D5E4326-EF35-488A-9575-6A820106A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6237313"/>
            <a:ext cx="8640960" cy="620688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cs-CZ" dirty="0"/>
              <a:t>Zdroj: vlastní zpracování dat z databáze ARAD: https://www.cnb.cz/cnb/STAT.ARADY_PKG.PARAMETRY_SESTAVY?p_sestuid=44898&amp;p_strid=AABCAA&amp;p_lang=CS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BBCBAB7-61AB-4B45-852F-EC7DE09B6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20" y="1988840"/>
            <a:ext cx="9154820" cy="335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1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9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Zajištění depozit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28800"/>
            <a:ext cx="7315200" cy="45735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3000" dirty="0"/>
              <a:t>funkce </a:t>
            </a:r>
          </a:p>
          <a:p>
            <a:pPr lvl="1">
              <a:lnSpc>
                <a:spcPct val="90000"/>
              </a:lnSpc>
            </a:pPr>
            <a:r>
              <a:rPr lang="cs-CZ" sz="2600" dirty="0"/>
              <a:t>preventivní</a:t>
            </a:r>
          </a:p>
          <a:p>
            <a:pPr lvl="1">
              <a:lnSpc>
                <a:spcPct val="90000"/>
              </a:lnSpc>
            </a:pPr>
            <a:r>
              <a:rPr lang="cs-CZ" sz="2600" dirty="0"/>
              <a:t>sanační</a:t>
            </a:r>
          </a:p>
          <a:p>
            <a:pPr>
              <a:lnSpc>
                <a:spcPct val="90000"/>
              </a:lnSpc>
            </a:pPr>
            <a:r>
              <a:rPr lang="cs-CZ" sz="3000" dirty="0"/>
              <a:t>spojeno  s morálním hazardem</a:t>
            </a:r>
          </a:p>
          <a:p>
            <a:pPr>
              <a:lnSpc>
                <a:spcPct val="90000"/>
              </a:lnSpc>
            </a:pPr>
            <a:r>
              <a:rPr lang="cs-CZ" sz="3000" dirty="0"/>
              <a:t>formy:</a:t>
            </a:r>
          </a:p>
          <a:p>
            <a:pPr lvl="1">
              <a:lnSpc>
                <a:spcPct val="90000"/>
              </a:lnSpc>
            </a:pPr>
            <a:r>
              <a:rPr lang="cs-CZ" sz="2600" dirty="0"/>
              <a:t>státní garance</a:t>
            </a:r>
          </a:p>
          <a:p>
            <a:pPr lvl="1">
              <a:lnSpc>
                <a:spcPct val="90000"/>
              </a:lnSpc>
            </a:pPr>
            <a:r>
              <a:rPr lang="cs-CZ" sz="2600" dirty="0"/>
              <a:t>pojištění depozit</a:t>
            </a:r>
          </a:p>
          <a:p>
            <a:pPr lvl="2">
              <a:lnSpc>
                <a:spcPct val="90000"/>
              </a:lnSpc>
            </a:pPr>
            <a:r>
              <a:rPr lang="cs-CZ" dirty="0"/>
              <a:t>Všeobecný fond peněžních ústavů</a:t>
            </a:r>
          </a:p>
          <a:p>
            <a:pPr lvl="2">
              <a:lnSpc>
                <a:spcPct val="90000"/>
              </a:lnSpc>
            </a:pPr>
            <a:r>
              <a:rPr lang="cs-CZ" dirty="0"/>
              <a:t>Fond pojištění vkladů</a:t>
            </a:r>
          </a:p>
          <a:p>
            <a:pPr lvl="2">
              <a:lnSpc>
                <a:spcPct val="90000"/>
              </a:lnSpc>
            </a:pPr>
            <a:r>
              <a:rPr lang="cs-CZ" dirty="0"/>
              <a:t>Garanční systém finančního trhu</a:t>
            </a:r>
          </a:p>
        </p:txBody>
      </p:sp>
    </p:spTree>
    <p:extLst>
      <p:ext uri="{BB962C8B-B14F-4D97-AF65-F5344CB8AC3E}">
        <p14:creationId xmlns:p14="http://schemas.microsoft.com/office/powerpoint/2010/main" val="9071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theme/theme1.xml><?xml version="1.0" encoding="utf-8"?>
<a:theme xmlns:a="http://schemas.openxmlformats.org/drawingml/2006/main" name="02_Regulace a dohled 2019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tiv sady Offic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02_Regulace a dohled 2019</Template>
  <TotalTime>11163</TotalTime>
  <Words>2081</Words>
  <Application>Microsoft Office PowerPoint</Application>
  <PresentationFormat>Předvádění na obrazovce (4:3)</PresentationFormat>
  <Paragraphs>228</Paragraphs>
  <Slides>41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7" baseType="lpstr">
      <vt:lpstr>Arial</vt:lpstr>
      <vt:lpstr>Monotype Sorts</vt:lpstr>
      <vt:lpstr>Times New Roman</vt:lpstr>
      <vt:lpstr>Verdana</vt:lpstr>
      <vt:lpstr>Wingdings</vt:lpstr>
      <vt:lpstr>02_Regulace a dohled 2019</vt:lpstr>
      <vt:lpstr>Management pasiv bank</vt:lpstr>
      <vt:lpstr>Bilance banky</vt:lpstr>
      <vt:lpstr>Hlavní položky pasiv českého bankovního sektoru (mil. Kč)</vt:lpstr>
      <vt:lpstr>Hlavní položky pasiv</vt:lpstr>
      <vt:lpstr>Depozita</vt:lpstr>
      <vt:lpstr>Sedlina na běžných účtech</vt:lpstr>
      <vt:lpstr>Depozita v českém bank. sektoru podle doby splatnosti (mil. Kč)</vt:lpstr>
      <vt:lpstr>Depozita v českém bank. sektoru podle ekonom. sektorů (mil. Kč)</vt:lpstr>
      <vt:lpstr>Zajištění depozit</vt:lpstr>
      <vt:lpstr>Garanční systém finančního trhu</vt:lpstr>
      <vt:lpstr>GSFT – výše příspěvků do fondů</vt:lpstr>
      <vt:lpstr>Fond pojištění vkladů</vt:lpstr>
      <vt:lpstr>Výplata z Fondu pojištění vkladů</vt:lpstr>
      <vt:lpstr>Probíhající výplaty z FPV: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Příklad</vt:lpstr>
      <vt:lpstr>Příklad</vt:lpstr>
      <vt:lpstr>Skutečné náklady banky na získání depozit</vt:lpstr>
      <vt:lpstr>Příklad</vt:lpstr>
      <vt:lpstr>Příklad</vt:lpstr>
      <vt:lpstr>Příklad</vt:lpstr>
      <vt:lpstr>Kapitál</vt:lpstr>
      <vt:lpstr>Pravidla kapitálové přiměřenosti</vt:lpstr>
      <vt:lpstr>Kapitálová přiměřenost v ČR (1)</vt:lpstr>
      <vt:lpstr>Kapitálová přiměřenost v ČR (2)</vt:lpstr>
      <vt:lpstr>Kapitál tier 1</vt:lpstr>
      <vt:lpstr>Kapitál tier 2</vt:lpstr>
      <vt:lpstr>Kapitálové rezervy</vt:lpstr>
      <vt:lpstr>Úkol: povinně prostudovat:</vt:lpstr>
      <vt:lpstr>Příklad</vt:lpstr>
      <vt:lpstr>Příklad</vt:lpstr>
      <vt:lpstr>Kap. přiměřenost v ČR</vt:lpstr>
      <vt:lpstr>Kap. přiměřenost v ČR</vt:lpstr>
      <vt:lpstr>Prezentace aplikace PowerPoint</vt:lpstr>
      <vt:lpstr>Nedepozitní závazky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Regulace a dohled nad bankovním sektorem</dc:title>
  <dc:creator>vodova</dc:creator>
  <cp:lastModifiedBy>Pavla Klepková Vodová</cp:lastModifiedBy>
  <cp:revision>74</cp:revision>
  <dcterms:created xsi:type="dcterms:W3CDTF">2019-03-12T20:26:39Z</dcterms:created>
  <dcterms:modified xsi:type="dcterms:W3CDTF">2021-03-22T13:37:18Z</dcterms:modified>
</cp:coreProperties>
</file>