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311" r:id="rId4"/>
    <p:sldId id="312" r:id="rId5"/>
    <p:sldId id="313" r:id="rId6"/>
    <p:sldId id="314" r:id="rId7"/>
    <p:sldId id="315" r:id="rId8"/>
    <p:sldId id="316" r:id="rId9"/>
    <p:sldId id="340" r:id="rId10"/>
    <p:sldId id="339" r:id="rId11"/>
    <p:sldId id="319" r:id="rId12"/>
    <p:sldId id="320" r:id="rId13"/>
    <p:sldId id="317" r:id="rId14"/>
    <p:sldId id="321" r:id="rId15"/>
    <p:sldId id="271" r:id="rId16"/>
    <p:sldId id="322" r:id="rId17"/>
    <p:sldId id="302" r:id="rId18"/>
    <p:sldId id="304" r:id="rId19"/>
    <p:sldId id="323" r:id="rId20"/>
    <p:sldId id="276" r:id="rId21"/>
    <p:sldId id="277" r:id="rId22"/>
    <p:sldId id="285" r:id="rId23"/>
    <p:sldId id="306" r:id="rId24"/>
    <p:sldId id="341" r:id="rId25"/>
    <p:sldId id="342" r:id="rId26"/>
    <p:sldId id="269" r:id="rId27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33"/>
    <a:srgbClr val="FF66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9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880D9613-994E-4556-A999-C5D61A185A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09800" y="381000"/>
            <a:ext cx="6629400" cy="2686050"/>
          </a:xfrm>
        </p:spPr>
        <p:txBody>
          <a:bodyPr/>
          <a:lstStyle>
            <a:lvl1pPr algn="r">
              <a:defRPr sz="540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3276600"/>
            <a:ext cx="6629400" cy="2362200"/>
          </a:xfrm>
        </p:spPr>
        <p:txBody>
          <a:bodyPr/>
          <a:lstStyle>
            <a:lvl1pPr marL="0" indent="0" algn="r">
              <a:buFontTx/>
              <a:buNone/>
              <a:defRPr sz="3600">
                <a:solidFill>
                  <a:srgbClr val="666633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pic>
        <p:nvPicPr>
          <p:cNvPr id="3083" name="Picture 11" descr="j038471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779713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F64A9-13FB-4D9A-ACD9-38B33FA52C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0350" y="274638"/>
            <a:ext cx="2076450" cy="59277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6076950" cy="59277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95AF4-CA81-4C54-B051-1505422C77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3BC93-1204-40E8-9005-0CB29BFE0B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82B74-CA7A-4E5C-9F16-6AF25DA2D2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148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A375E-D715-484E-8A31-7055EBD919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C038D-E304-4525-A7F5-692CFDFF70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CA0DC-822A-4BA9-A426-2FB1E59E3C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F765B-D5B5-4EA8-9F58-0852708636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D7B6B-90A3-44AA-81D0-801914DEA2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E6F1E-241F-4F7F-BBF2-5AAE3FB3E7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j0384715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1905000"/>
            <a:ext cx="1905000" cy="4953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74638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7315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553200"/>
            <a:ext cx="434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C32BDD3B-BFD5-4B28-89A6-C7A224012FA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Investiční bankovnictví </a:t>
            </a:r>
            <a:br>
              <a:rPr lang="cs-CZ" sz="4000" dirty="0"/>
            </a:br>
            <a:r>
              <a:rPr lang="cs-CZ" sz="4000" dirty="0"/>
              <a:t>a bankovnictví mimo bilanci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Pavla Klepková Vodová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 služby investičního bankovnictví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56792"/>
            <a:ext cx="7315200" cy="4645571"/>
          </a:xfrm>
        </p:spPr>
        <p:txBody>
          <a:bodyPr/>
          <a:lstStyle/>
          <a:p>
            <a:r>
              <a:rPr lang="cs-CZ" sz="2200" dirty="0"/>
              <a:t>správa aktiv </a:t>
            </a:r>
          </a:p>
          <a:p>
            <a:pPr lvl="1"/>
            <a:r>
              <a:rPr lang="cs-CZ" sz="1800" dirty="0"/>
              <a:t>zhodnocování finančních prostředků klienta bankou </a:t>
            </a:r>
          </a:p>
          <a:p>
            <a:pPr lvl="1"/>
            <a:r>
              <a:rPr lang="cs-CZ" sz="1800" dirty="0"/>
              <a:t>osobnější přístup, částky  v řádu milionů korun</a:t>
            </a:r>
          </a:p>
          <a:p>
            <a:pPr lvl="1"/>
            <a:r>
              <a:rPr lang="cs-CZ" sz="1800" dirty="0"/>
              <a:t>klient volí investiční strategii</a:t>
            </a:r>
          </a:p>
          <a:p>
            <a:r>
              <a:rPr lang="cs-CZ" sz="2200" dirty="0"/>
              <a:t>zprostředkování fúzí a akvizic pro klienty</a:t>
            </a:r>
          </a:p>
          <a:p>
            <a:pPr lvl="1"/>
            <a:r>
              <a:rPr lang="cs-CZ" sz="1800" dirty="0"/>
              <a:t>poskytování poradenství týkající se záměru klienta na sloučení či koupi podniku</a:t>
            </a:r>
          </a:p>
          <a:p>
            <a:pPr lvl="1"/>
            <a:r>
              <a:rPr lang="cs-CZ" sz="1800" dirty="0"/>
              <a:t>banky mohou vyhledat vhodný podnik ke koupi </a:t>
            </a:r>
          </a:p>
          <a:p>
            <a:pPr lvl="1"/>
            <a:r>
              <a:rPr lang="cs-CZ" sz="1800" dirty="0"/>
              <a:t>služby v oblasti vyjednávání, přípravy smluvní dokumentace, pomoci při zajišťování financování fúzí a akvizic a také řešení účetních, daňových a finančních důsledků fúzí a akvizic</a:t>
            </a:r>
          </a:p>
          <a:p>
            <a:r>
              <a:rPr lang="cs-CZ" sz="2200" dirty="0"/>
              <a:t>oceňování aktiv, akciových podílů a podniků </a:t>
            </a:r>
          </a:p>
          <a:p>
            <a:pPr lvl="1"/>
            <a:r>
              <a:rPr lang="cs-CZ" sz="1800" dirty="0"/>
              <a:t>banka pro klienta na jeho žádost ocení aktiva</a:t>
            </a:r>
          </a:p>
          <a:p>
            <a:pPr lvl="1"/>
            <a:r>
              <a:rPr lang="cs-CZ" sz="1800" dirty="0"/>
              <a:t>banka je schopna posoudit výnosnost investic</a:t>
            </a: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11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Bankovnictví mimo bilanci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/>
              <a:t>služby či produkty poskytované na bázi poplatků 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účtuje se o nich v </a:t>
            </a:r>
            <a:r>
              <a:rPr lang="cs-CZ" sz="2000" dirty="0" err="1"/>
              <a:t>podrozvahové</a:t>
            </a:r>
            <a:r>
              <a:rPr lang="cs-CZ" sz="2000" dirty="0"/>
              <a:t> evidenci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dle Vyhlášky č. 501/2002 Sb. </a:t>
            </a:r>
            <a:r>
              <a:rPr lang="cs-CZ" sz="2000" dirty="0" err="1"/>
              <a:t>podrozvahové</a:t>
            </a:r>
            <a:r>
              <a:rPr lang="cs-CZ" sz="2000" dirty="0"/>
              <a:t> položky bank tvoří:</a:t>
            </a:r>
          </a:p>
          <a:p>
            <a:pPr lvl="1"/>
            <a:r>
              <a:rPr lang="cs-CZ" sz="1600" dirty="0"/>
              <a:t>poskytnuté přísliby a záruky</a:t>
            </a:r>
          </a:p>
          <a:p>
            <a:pPr lvl="1"/>
            <a:r>
              <a:rPr lang="cs-CZ" sz="1600" dirty="0"/>
              <a:t>poskytnuté zástavy</a:t>
            </a:r>
          </a:p>
          <a:p>
            <a:pPr lvl="1"/>
            <a:r>
              <a:rPr lang="cs-CZ" sz="1600" dirty="0"/>
              <a:t>pohledávky ze spotových operací, pevných termínových operací a opcí</a:t>
            </a:r>
          </a:p>
          <a:p>
            <a:pPr lvl="1"/>
            <a:r>
              <a:rPr lang="cs-CZ" sz="1600" dirty="0"/>
              <a:t>odepsané pohledávky</a:t>
            </a:r>
          </a:p>
          <a:p>
            <a:pPr lvl="1"/>
            <a:r>
              <a:rPr lang="cs-CZ" sz="1600" dirty="0"/>
              <a:t>hodnoty předané do úschovy, do správy a k uložení</a:t>
            </a:r>
          </a:p>
          <a:p>
            <a:pPr lvl="1"/>
            <a:r>
              <a:rPr lang="cs-CZ" sz="1600" dirty="0"/>
              <a:t>hodnoty předané k obhospodařování</a:t>
            </a:r>
          </a:p>
          <a:p>
            <a:pPr lvl="1"/>
            <a:r>
              <a:rPr lang="cs-CZ" sz="1600" dirty="0"/>
              <a:t>přijaté přísliby a záruky</a:t>
            </a:r>
          </a:p>
          <a:p>
            <a:pPr lvl="1"/>
            <a:r>
              <a:rPr lang="cs-CZ" sz="1600" dirty="0"/>
              <a:t>přijaté zástavy a zajištění</a:t>
            </a:r>
          </a:p>
          <a:p>
            <a:pPr lvl="1"/>
            <a:r>
              <a:rPr lang="cs-CZ" sz="1600" dirty="0"/>
              <a:t>závazky ze spotových operací, pevných termínových operací a opcí</a:t>
            </a:r>
          </a:p>
          <a:p>
            <a:pPr lvl="1"/>
            <a:r>
              <a:rPr lang="cs-CZ" sz="1600" dirty="0"/>
              <a:t>hodnoty převzaté do úschovy, do správy a k uložení</a:t>
            </a:r>
          </a:p>
          <a:p>
            <a:pPr lvl="1"/>
            <a:r>
              <a:rPr lang="cs-CZ" sz="1600" dirty="0"/>
              <a:t>hodnoty převzaté k obhospodařování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12</a:t>
            </a:fld>
            <a:endParaRPr lang="en-US"/>
          </a:p>
        </p:txBody>
      </p:sp>
      <p:sp>
        <p:nvSpPr>
          <p:cNvPr id="6" name="Zástupný symbol pro obsah 1"/>
          <p:cNvSpPr>
            <a:spLocks noGrp="1"/>
          </p:cNvSpPr>
          <p:nvPr>
            <p:ph idx="1"/>
          </p:nvPr>
        </p:nvSpPr>
        <p:spPr>
          <a:xfrm>
            <a:off x="0" y="6453336"/>
            <a:ext cx="8784976" cy="40466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sz="2000" dirty="0"/>
              <a:t>Zdroj: vlastní zpracování dat z databáze ARAD: https://www.cnb.cz/cnb/STAT.ARADY_PKG.PARAMETRY_SESTAVY?p_sestuid=33052&amp;p_strid=BAD&amp;p_lang=CS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DDDD1AA-A121-41CF-BF08-235B53685B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/>
          <a:lstStyle/>
          <a:p>
            <a:r>
              <a:rPr lang="cs-CZ" sz="3800" dirty="0"/>
              <a:t>Vybrané položky podrozvahy českého bankovního sektoru</a:t>
            </a:r>
            <a:r>
              <a:rPr lang="cs-CZ" sz="2600" dirty="0"/>
              <a:t> (mil. Kč)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0D333FCF-6AF8-4766-A0EA-CB89AA6F92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43326"/>
            <a:ext cx="9144000" cy="1571348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Produkty bankovnictví mimo bilanci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84784"/>
            <a:ext cx="7315200" cy="4717579"/>
          </a:xfrm>
        </p:spPr>
        <p:txBody>
          <a:bodyPr/>
          <a:lstStyle/>
          <a:p>
            <a:pPr lvl="0"/>
            <a:r>
              <a:rPr lang="cs-CZ" sz="2800" dirty="0"/>
              <a:t>úschova</a:t>
            </a:r>
          </a:p>
          <a:p>
            <a:r>
              <a:rPr lang="cs-CZ" sz="2800" dirty="0"/>
              <a:t>svěřenecké služby</a:t>
            </a:r>
          </a:p>
          <a:p>
            <a:pPr lvl="0"/>
            <a:r>
              <a:rPr lang="cs-CZ" sz="2800" dirty="0"/>
              <a:t>úvěrové přísliby</a:t>
            </a:r>
          </a:p>
          <a:p>
            <a:pPr lvl="0"/>
            <a:r>
              <a:rPr lang="cs-CZ" sz="2800" dirty="0"/>
              <a:t>bankovní záruky</a:t>
            </a:r>
          </a:p>
          <a:p>
            <a:pPr lvl="0"/>
            <a:r>
              <a:rPr lang="cs-CZ" sz="2800" dirty="0"/>
              <a:t>dokumentární akreditivy</a:t>
            </a:r>
          </a:p>
          <a:p>
            <a:pPr lvl="0"/>
            <a:r>
              <a:rPr lang="cs-CZ" sz="2800" dirty="0" err="1"/>
              <a:t>derivátové</a:t>
            </a:r>
            <a:r>
              <a:rPr lang="cs-CZ" sz="2800" dirty="0"/>
              <a:t> operace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14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Úschova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cs-CZ" sz="2800" dirty="0"/>
              <a:t>úschova (</a:t>
            </a:r>
            <a:r>
              <a:rPr lang="cs-CZ" sz="2800" dirty="0" err="1"/>
              <a:t>depotní</a:t>
            </a:r>
            <a:r>
              <a:rPr lang="cs-CZ" sz="2800" dirty="0"/>
              <a:t> obchody) cenných papírů a jiného majetku klientům banky</a:t>
            </a:r>
          </a:p>
          <a:p>
            <a:pPr>
              <a:lnSpc>
                <a:spcPct val="80000"/>
              </a:lnSpc>
              <a:defRPr/>
            </a:pPr>
            <a:r>
              <a:rPr lang="cs-CZ" sz="2800" dirty="0"/>
              <a:t>druhy: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400" dirty="0"/>
              <a:t>otevřená 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400" dirty="0"/>
              <a:t>uzavřená</a:t>
            </a:r>
          </a:p>
          <a:p>
            <a:pPr>
              <a:lnSpc>
                <a:spcPct val="80000"/>
              </a:lnSpc>
              <a:defRPr/>
            </a:pPr>
            <a:r>
              <a:rPr lang="cs-CZ" sz="2800" dirty="0"/>
              <a:t>právní úprava: zákon č. 89/2012 Sb., nový občanský zákoník</a:t>
            </a:r>
          </a:p>
          <a:p>
            <a:pPr>
              <a:lnSpc>
                <a:spcPct val="80000"/>
              </a:lnSpc>
              <a:defRPr/>
            </a:pPr>
            <a:r>
              <a:rPr lang="cs-CZ" sz="2800" dirty="0"/>
              <a:t>smlouva o úschově cenných papírů</a:t>
            </a:r>
          </a:p>
          <a:p>
            <a:pPr lvl="1"/>
            <a:r>
              <a:rPr lang="cs-CZ" sz="2400" dirty="0"/>
              <a:t>samostatná úschova</a:t>
            </a:r>
          </a:p>
          <a:p>
            <a:pPr lvl="1"/>
            <a:r>
              <a:rPr lang="cs-CZ" sz="2400" dirty="0"/>
              <a:t>hromadná úschova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Svěřenecké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7387208" cy="4717579"/>
          </a:xfrm>
        </p:spPr>
        <p:txBody>
          <a:bodyPr/>
          <a:lstStyle/>
          <a:p>
            <a:r>
              <a:rPr lang="cs-CZ" sz="2400" dirty="0"/>
              <a:t>správa majetku klienta</a:t>
            </a:r>
          </a:p>
          <a:p>
            <a:r>
              <a:rPr lang="cs-CZ" sz="2400" dirty="0"/>
              <a:t>pro jednotlivce, firmy i institucionální investory</a:t>
            </a:r>
          </a:p>
          <a:p>
            <a:r>
              <a:rPr lang="cs-CZ" sz="2400" dirty="0"/>
              <a:t>management aktiv klienta je realizován na základě svěřeneckého vztahu banky a klienta</a:t>
            </a:r>
          </a:p>
          <a:p>
            <a:r>
              <a:rPr lang="cs-CZ" sz="2400" dirty="0"/>
              <a:t>zaměstnanec svěřeneckého oddělení banky musí jednat v nejlepším zájmu klienta</a:t>
            </a:r>
          </a:p>
          <a:p>
            <a:r>
              <a:rPr lang="cs-CZ" sz="2400" dirty="0"/>
              <a:t>dva typů účtů: </a:t>
            </a:r>
          </a:p>
          <a:p>
            <a:pPr lvl="1"/>
            <a:r>
              <a:rPr lang="cs-CZ" sz="2000" dirty="0"/>
              <a:t>svěřenecký účet </a:t>
            </a:r>
          </a:p>
          <a:p>
            <a:pPr lvl="1"/>
            <a:r>
              <a:rPr lang="cs-CZ" sz="2000" dirty="0" err="1"/>
              <a:t>zmocněnecký</a:t>
            </a:r>
            <a:r>
              <a:rPr lang="cs-CZ" sz="2000" dirty="0"/>
              <a:t> účet</a:t>
            </a:r>
          </a:p>
          <a:p>
            <a:r>
              <a:rPr lang="cs-CZ" sz="2400" dirty="0"/>
              <a:t>efektivní až od určitého obsahu trhu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Svěřenecké služby pro jednotlivce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3000" dirty="0"/>
              <a:t>vypořádání nemovitostí</a:t>
            </a:r>
          </a:p>
          <a:p>
            <a:pPr lvl="0"/>
            <a:r>
              <a:rPr lang="cs-CZ" sz="3000" dirty="0"/>
              <a:t>osobní svěřenectví, které může mít podobu:</a:t>
            </a:r>
          </a:p>
          <a:p>
            <a:pPr lvl="1"/>
            <a:r>
              <a:rPr lang="cs-CZ" sz="2600" dirty="0"/>
              <a:t>životního svěřenectví</a:t>
            </a:r>
          </a:p>
          <a:p>
            <a:pPr lvl="1"/>
            <a:r>
              <a:rPr lang="cs-CZ" sz="2600" dirty="0"/>
              <a:t>závěti </a:t>
            </a:r>
          </a:p>
          <a:p>
            <a:r>
              <a:rPr lang="cs-CZ" sz="3000" dirty="0"/>
              <a:t>poručnictví</a:t>
            </a:r>
          </a:p>
          <a:p>
            <a:r>
              <a:rPr lang="cs-CZ" sz="3000" dirty="0"/>
              <a:t>osobní zastupování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Produkty firemního svěřenectví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381000" y="1676400"/>
            <a:ext cx="7315200" cy="4525963"/>
          </a:xfrm>
        </p:spPr>
        <p:txBody>
          <a:bodyPr/>
          <a:lstStyle/>
          <a:p>
            <a:pPr lvl="0"/>
            <a:r>
              <a:rPr lang="cs-CZ" sz="3000" dirty="0"/>
              <a:t>firemní svěřenectví</a:t>
            </a:r>
          </a:p>
          <a:p>
            <a:pPr lvl="0"/>
            <a:r>
              <a:rPr lang="cs-CZ" sz="3000" dirty="0"/>
              <a:t>firemní zmocnění, které může být:</a:t>
            </a:r>
          </a:p>
          <a:p>
            <a:pPr lvl="1"/>
            <a:r>
              <a:rPr lang="cs-CZ" sz="2600" dirty="0"/>
              <a:t>zmocněním registračním </a:t>
            </a:r>
          </a:p>
          <a:p>
            <a:pPr lvl="1"/>
            <a:r>
              <a:rPr lang="cs-CZ" sz="2600" dirty="0"/>
              <a:t>zmocněním transferu </a:t>
            </a:r>
          </a:p>
          <a:p>
            <a:r>
              <a:rPr lang="cs-CZ" sz="3000" dirty="0"/>
              <a:t>svěřenectví zaměstnaneckých příspěvků  </a:t>
            </a:r>
          </a:p>
          <a:p>
            <a:r>
              <a:rPr lang="cs-CZ" sz="3000" dirty="0"/>
              <a:t>charitativní svěřenectví a zmocnění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 produkty bankovnictví mimo bilanci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7632848" cy="4717579"/>
          </a:xfrm>
        </p:spPr>
        <p:txBody>
          <a:bodyPr/>
          <a:lstStyle/>
          <a:p>
            <a:r>
              <a:rPr lang="cs-CZ" sz="2200" dirty="0"/>
              <a:t>úvěrový příslib:</a:t>
            </a:r>
          </a:p>
          <a:p>
            <a:pPr lvl="1"/>
            <a:r>
              <a:rPr lang="cs-CZ" sz="1800" dirty="0"/>
              <a:t>dohoda banky s klientem, že mu k určitému datu poskytne úvěr, případně po určitou dobu bude garantovat poskytnutí úvěru na předem přesně vymezený účel </a:t>
            </a:r>
          </a:p>
          <a:p>
            <a:r>
              <a:rPr lang="cs-CZ" sz="2200" dirty="0"/>
              <a:t>bankovní záruka:</a:t>
            </a:r>
          </a:p>
          <a:p>
            <a:pPr lvl="1"/>
            <a:r>
              <a:rPr lang="cs-CZ" sz="1800" dirty="0"/>
              <a:t>banka se zavazuje zaplatit oprávněné osobě (beneficientovi) určitou peněžní částku podle obsahu a podmínek stanovených v záruční listině</a:t>
            </a:r>
          </a:p>
          <a:p>
            <a:r>
              <a:rPr lang="cs-CZ" sz="2200" dirty="0"/>
              <a:t>dokumentární akreditiv:</a:t>
            </a:r>
          </a:p>
          <a:p>
            <a:pPr lvl="1"/>
            <a:r>
              <a:rPr lang="cs-CZ" sz="1800" dirty="0"/>
              <a:t>písemný závazek banky vystavený na základě žádosti jejího klienta (příkazce, kupujícího), že poskytne třetí osobě nebo na její řad (pověřenému, beneficientovi, prodávajícímu) určité plnění, jestliže budou splněny akreditivní podmínky</a:t>
            </a:r>
          </a:p>
          <a:p>
            <a:r>
              <a:rPr lang="cs-CZ" sz="2200" dirty="0" err="1"/>
              <a:t>derivátové</a:t>
            </a:r>
            <a:r>
              <a:rPr lang="cs-CZ" sz="2200" dirty="0"/>
              <a:t> operace:</a:t>
            </a:r>
          </a:p>
          <a:p>
            <a:pPr lvl="1"/>
            <a:r>
              <a:rPr lang="cs-CZ" sz="1800" dirty="0"/>
              <a:t>cílem zajištění, spekulace nebo arbitráž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Právní úprava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zákon č. 256/2004 Sb., o podnikání na kapitálovém trhu</a:t>
            </a:r>
          </a:p>
          <a:p>
            <a:r>
              <a:rPr lang="cs-CZ" sz="2200" dirty="0"/>
              <a:t>legislativa Evropské unie:</a:t>
            </a:r>
          </a:p>
          <a:p>
            <a:pPr lvl="1"/>
            <a:r>
              <a:rPr lang="cs-CZ" sz="1800" dirty="0"/>
              <a:t>Směrnice Evropského parlamentu a Rady 2004/39/ES ze dne 21. dubna 2004, o trzích finančních nástrojů</a:t>
            </a:r>
          </a:p>
          <a:p>
            <a:pPr lvl="1"/>
            <a:r>
              <a:rPr lang="cs-CZ" sz="1800" dirty="0"/>
              <a:t>Směrnice Komise 2006/73/ES ze dne 10. srpna 2006, kterou se provádí směrnice Evropského Parlamentu a Rady 2004/39/ES, pokud jde o organizační požadavky a provozní podmínky investičních podniků a o vymezení pojmů pro účely zmíněné směrnice</a:t>
            </a:r>
          </a:p>
          <a:p>
            <a:pPr lvl="1"/>
            <a:r>
              <a:rPr lang="cs-CZ" sz="1800" dirty="0"/>
              <a:t>Nařízení Komise (ES) č. 1287/2006 ze dne 10. srpna 2006, kterým se provádí směrnice Evropského Parlamentu a Rady 2004/39/ES, pokud jde o evidenční povinnosti investičních podniků, hlášení obchodů, transparentnost trhu, přijímání finančních nástrojů k obchodování a o vymezení pojmů pro účely zmíněné směrnice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Investiční a komerční bankovnictví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84784"/>
            <a:ext cx="7315200" cy="471757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komerční (obchodní) bankovnictví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bankovnictví orientované na přijímání vkladů, poskytování úvěrů, provádění platebního styku a dalších souvisejících činnosti</a:t>
            </a:r>
          </a:p>
          <a:p>
            <a:pPr>
              <a:lnSpc>
                <a:spcPct val="90000"/>
              </a:lnSpc>
            </a:pPr>
            <a:r>
              <a:rPr lang="cs-CZ" dirty="0"/>
              <a:t>investiční bankovnictví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bankovnictví orientované na investování do cenných papírů a obchodování s nimi, správu finančních aktiv, investice do majetkových účastí apod.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	Investiční služby </a:t>
            </a:r>
            <a:br>
              <a:rPr lang="cs-CZ" dirty="0"/>
            </a:br>
            <a:r>
              <a:rPr lang="cs-CZ" sz="2700" dirty="0"/>
              <a:t>(§ 4 zákona o podnikání na kapitálovém trhu)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1800" dirty="0"/>
              <a:t>hlavní investiční služby:</a:t>
            </a:r>
          </a:p>
          <a:p>
            <a:pPr lvl="1"/>
            <a:r>
              <a:rPr lang="cs-CZ" sz="1400" dirty="0"/>
              <a:t>přijímání a předávání pokynů týkajících se investičních nástrojů</a:t>
            </a:r>
          </a:p>
          <a:p>
            <a:pPr lvl="1"/>
            <a:r>
              <a:rPr lang="cs-CZ" sz="1400" dirty="0"/>
              <a:t>provádění pokynů týkajících se investičních nástrojů na účet zákazníka</a:t>
            </a:r>
          </a:p>
          <a:p>
            <a:pPr lvl="1"/>
            <a:r>
              <a:rPr lang="cs-CZ" sz="1400" dirty="0"/>
              <a:t>obchodování s investičními nástroji na vlastní účet</a:t>
            </a:r>
          </a:p>
          <a:p>
            <a:pPr lvl="1"/>
            <a:r>
              <a:rPr lang="cs-CZ" sz="1400" dirty="0"/>
              <a:t>obhospodařování majetku zákazníka</a:t>
            </a:r>
          </a:p>
          <a:p>
            <a:pPr lvl="1"/>
            <a:r>
              <a:rPr lang="cs-CZ" sz="1400" dirty="0"/>
              <a:t>investiční poradenství týkající se investičních nástrojů</a:t>
            </a:r>
          </a:p>
          <a:p>
            <a:pPr lvl="1"/>
            <a:r>
              <a:rPr lang="cs-CZ" sz="1400" dirty="0"/>
              <a:t>upisování nebo umisťování investičních nástrojů bez nebo se závazkem jejich upsání aj.</a:t>
            </a:r>
          </a:p>
          <a:p>
            <a:r>
              <a:rPr lang="cs-CZ" sz="1800" dirty="0"/>
              <a:t>doplňkové investiční služby:</a:t>
            </a:r>
          </a:p>
          <a:p>
            <a:pPr lvl="1"/>
            <a:r>
              <a:rPr lang="cs-CZ" sz="1400" dirty="0"/>
              <a:t>úschova a správa investičních nástrojů včetně souvisejících služeb</a:t>
            </a:r>
          </a:p>
          <a:p>
            <a:pPr lvl="1"/>
            <a:r>
              <a:rPr lang="cs-CZ" sz="1400" dirty="0"/>
              <a:t>poskytování úvěru nebo půjčky zákazníkovi za účelem umožnění obchodu s investičním nástrojem, na němž se poskytovatel úvěru nebo půjčky podílí</a:t>
            </a:r>
          </a:p>
          <a:p>
            <a:pPr lvl="1"/>
            <a:r>
              <a:rPr lang="cs-CZ" sz="1400" dirty="0"/>
              <a:t>poradenská činnost týkající se struktury kapitálu, průmyslové strategie a s tím souvisejících otázek, jakož i poskytování porad a služeb týkajících se přeměn společností nebo převodů podniků</a:t>
            </a:r>
          </a:p>
          <a:p>
            <a:pPr lvl="1"/>
            <a:r>
              <a:rPr lang="cs-CZ" sz="1400" dirty="0"/>
              <a:t>investiční výzkum, finanční analýza nebo jiné formy obecných doporučení týkajících se obchodování s investičními nástroji, apod.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822" end="9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charRg st="822" end="9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zákazníků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424936" cy="4861595"/>
          </a:xfrm>
        </p:spPr>
        <p:txBody>
          <a:bodyPr/>
          <a:lstStyle/>
          <a:p>
            <a:r>
              <a:rPr lang="cs-CZ" sz="1800" dirty="0"/>
              <a:t>profesionální zákazník:</a:t>
            </a:r>
          </a:p>
          <a:p>
            <a:pPr lvl="1"/>
            <a:r>
              <a:rPr lang="cs-CZ" sz="1400" dirty="0"/>
              <a:t>banky, spořitelní a úvěrní družstva, obchodníci s CP, pojišťovny, zajišťovny, IS, </a:t>
            </a:r>
            <a:r>
              <a:rPr lang="cs-CZ" sz="1400" dirty="0" err="1"/>
              <a:t>PeS</a:t>
            </a:r>
            <a:r>
              <a:rPr lang="cs-CZ" sz="1400" dirty="0"/>
              <a:t>, některé další finanční instituce, stát, ČNB, zahraniční CB, WB, MMF aj. MFI</a:t>
            </a:r>
          </a:p>
          <a:p>
            <a:pPr lvl="1"/>
            <a:r>
              <a:rPr lang="cs-CZ" sz="1400" dirty="0"/>
              <a:t>také PO založené za účelem podnikání, které podle poslední účetní závěrky splňují alespoň 2 z těchto kritérií: </a:t>
            </a:r>
          </a:p>
          <a:p>
            <a:pPr lvl="2"/>
            <a:r>
              <a:rPr lang="cs-CZ" sz="1200" dirty="0"/>
              <a:t>celková výše aktiv min. 20 milionů EUR</a:t>
            </a:r>
          </a:p>
          <a:p>
            <a:pPr lvl="2"/>
            <a:r>
              <a:rPr lang="cs-CZ" sz="1200" dirty="0"/>
              <a:t>čistý roční obrat min. 40 milionů EUR</a:t>
            </a:r>
          </a:p>
          <a:p>
            <a:pPr lvl="2"/>
            <a:r>
              <a:rPr lang="cs-CZ" sz="1200" dirty="0"/>
              <a:t>vlastní kapitál dosahuje min. 2 miliony EUR</a:t>
            </a:r>
          </a:p>
          <a:p>
            <a:r>
              <a:rPr lang="cs-CZ" sz="1800" dirty="0"/>
              <a:t>profesionální zákazník na žádost:</a:t>
            </a:r>
          </a:p>
          <a:p>
            <a:pPr lvl="1"/>
            <a:r>
              <a:rPr lang="cs-CZ" sz="1400" dirty="0"/>
              <a:t>osoba, která banku požádá, aby s ní zacházela jako s profesionálním zákazníkem</a:t>
            </a:r>
          </a:p>
          <a:p>
            <a:pPr lvl="1"/>
            <a:r>
              <a:rPr lang="cs-CZ" sz="1400" dirty="0"/>
              <a:t>musí splňovat alespoň 2 z těchto kritérií: </a:t>
            </a:r>
          </a:p>
          <a:p>
            <a:pPr lvl="2"/>
            <a:r>
              <a:rPr lang="cs-CZ" sz="1200" dirty="0"/>
              <a:t>za každé z posledních čtyři po sobě jdoucích čtvrtletí provedla obchody s investičním nástrojem, jehož se žádost týká, ve významném objemu a v průměrném počtu alespoň deset obchodů za čtvrtletí</a:t>
            </a:r>
          </a:p>
          <a:p>
            <a:pPr lvl="2"/>
            <a:r>
              <a:rPr lang="cs-CZ" sz="1200" dirty="0"/>
              <a:t>objem jejího majetku tvořeného peněžními prostředky a investičním nástroji odpovídá částce minimálně 500 tisíc EUR</a:t>
            </a:r>
          </a:p>
          <a:p>
            <a:pPr lvl="2"/>
            <a:r>
              <a:rPr lang="cs-CZ" sz="1200" dirty="0"/>
              <a:t>po dobu nejméně jednoho roku vykonávala nebo vykonává v souvislosti s výkonem svého povolání činnost v oblasti finančního trhu, která vyžaduje znalost obchodů nebo služeb, jichž se žádost týká</a:t>
            </a:r>
          </a:p>
          <a:p>
            <a:r>
              <a:rPr lang="cs-CZ" sz="1800" dirty="0"/>
              <a:t>drobný zákazník:</a:t>
            </a:r>
          </a:p>
          <a:p>
            <a:pPr lvl="1"/>
            <a:r>
              <a:rPr lang="cs-CZ" sz="1400" dirty="0"/>
              <a:t>kdokoliv, kdo není profesionálním zákazníkem</a:t>
            </a:r>
          </a:p>
          <a:p>
            <a:pPr lvl="1"/>
            <a:r>
              <a:rPr lang="cs-CZ" sz="1400" dirty="0"/>
              <a:t>před provedením investiční služby musí obdržet potřebné informace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Typy zákazníků dle zákona o podnikání na kapitálovém trhu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395536" y="1700808"/>
          <a:ext cx="8424937" cy="4114800"/>
        </p:xfrm>
        <a:graphic>
          <a:graphicData uri="http://schemas.openxmlformats.org/drawingml/2006/table">
            <a:tbl>
              <a:tblPr/>
              <a:tblGrid>
                <a:gridCol w="1569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05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30" dirty="0">
                          <a:latin typeface="+mj-lt"/>
                          <a:ea typeface="Calibri"/>
                        </a:rPr>
                        <a:t>zvýšená ochrana zákazníka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cs-CZ" sz="18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30" dirty="0">
                          <a:latin typeface="+mj-lt"/>
                          <a:ea typeface="Calibri"/>
                        </a:rPr>
                        <a:t>zvyšující se finanční sofistikovanost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cs-CZ" sz="18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8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 spc="-30">
                          <a:latin typeface="+mj-lt"/>
                          <a:ea typeface="Calibri"/>
                        </a:rPr>
                        <a:t>drobný zákazník</a:t>
                      </a:r>
                      <a:endParaRPr lang="cs-CZ" sz="1800" spc="-3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 spc="-30">
                          <a:latin typeface="+mj-lt"/>
                          <a:ea typeface="Calibri"/>
                        </a:rPr>
                        <a:t>profesionální zákazník na žádost</a:t>
                      </a:r>
                      <a:endParaRPr lang="cs-CZ" sz="1800" spc="-3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b="1" spc="-30">
                          <a:latin typeface="+mj-lt"/>
                          <a:ea typeface="Calibri"/>
                        </a:rPr>
                        <a:t>profesionální zákazník</a:t>
                      </a:r>
                      <a:endParaRPr lang="cs-CZ" sz="1800" spc="-3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30" dirty="0">
                          <a:latin typeface="+mj-lt"/>
                          <a:ea typeface="Calibri"/>
                        </a:rPr>
                        <a:t>ochrana zákazníka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30">
                          <a:latin typeface="+mj-lt"/>
                          <a:ea typeface="Calibri"/>
                        </a:rPr>
                        <a:t>nejvyšší míra ochrany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800" spc="-3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30">
                          <a:latin typeface="+mj-lt"/>
                          <a:ea typeface="Calibri"/>
                        </a:rPr>
                        <a:t>nejnižší míra ochrany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30" dirty="0" err="1">
                          <a:latin typeface="+mj-lt"/>
                          <a:ea typeface="Calibri"/>
                        </a:rPr>
                        <a:t>charakteris</a:t>
                      </a:r>
                      <a:r>
                        <a:rPr lang="cs-CZ" sz="1800" spc="-30" dirty="0">
                          <a:latin typeface="+mj-lt"/>
                          <a:ea typeface="Calibri"/>
                        </a:rPr>
                        <a:t>-</a:t>
                      </a:r>
                      <a:r>
                        <a:rPr lang="cs-CZ" sz="1800" spc="-30" dirty="0" err="1">
                          <a:latin typeface="+mj-lt"/>
                          <a:ea typeface="Calibri"/>
                        </a:rPr>
                        <a:t>tika</a:t>
                      </a:r>
                      <a:endParaRPr lang="cs-CZ" sz="18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30">
                          <a:latin typeface="+mj-lt"/>
                          <a:ea typeface="Calibri"/>
                        </a:rPr>
                        <a:t>kdokoliv, kdo není profesionálním zákazníkem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800" spc="-3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30" dirty="0">
                          <a:latin typeface="+mj-lt"/>
                          <a:ea typeface="Calibri"/>
                        </a:rPr>
                        <a:t>finanční instituce + PO, které splňují určité podmínky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30" dirty="0">
                          <a:latin typeface="+mj-lt"/>
                          <a:ea typeface="Calibri"/>
                        </a:rPr>
                        <a:t>test vhodnosti a přiměřenosti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30" dirty="0">
                          <a:latin typeface="+mj-lt"/>
                          <a:ea typeface="Calibri"/>
                        </a:rPr>
                        <a:t>vždy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30" dirty="0">
                          <a:latin typeface="+mj-lt"/>
                          <a:ea typeface="Calibri"/>
                        </a:rPr>
                        <a:t>informace poskytnuty na požádání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30" dirty="0">
                          <a:latin typeface="+mj-lt"/>
                          <a:ea typeface="Calibri"/>
                        </a:rPr>
                        <a:t>nejmenší rozsah poskytovaných informací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AutoShape 2"/>
          <p:cNvSpPr>
            <a:spLocks noChangeArrowheads="1"/>
          </p:cNvSpPr>
          <p:nvPr/>
        </p:nvSpPr>
        <p:spPr bwMode="auto">
          <a:xfrm>
            <a:off x="2195736" y="2060848"/>
            <a:ext cx="5048250" cy="90487"/>
          </a:xfrm>
          <a:prstGeom prst="leftArrow">
            <a:avLst>
              <a:gd name="adj1" fmla="val 50000"/>
              <a:gd name="adj2" fmla="val 1394745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" name="AutoShape 1"/>
          <p:cNvSpPr>
            <a:spLocks noChangeArrowheads="1"/>
          </p:cNvSpPr>
          <p:nvPr/>
        </p:nvSpPr>
        <p:spPr bwMode="auto">
          <a:xfrm>
            <a:off x="2195736" y="2564904"/>
            <a:ext cx="5133975" cy="90487"/>
          </a:xfrm>
          <a:prstGeom prst="rightArrow">
            <a:avLst>
              <a:gd name="adj1" fmla="val 50000"/>
              <a:gd name="adj2" fmla="val 1418429"/>
            </a:avLst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 vhodnosti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pro obhospodařování majetku drobného klienta nebo v případě investičního poradenství</a:t>
            </a:r>
          </a:p>
          <a:p>
            <a:r>
              <a:rPr lang="cs-CZ" sz="2800" dirty="0"/>
              <a:t>účelem je zjistit, které investiční nástroje jsou pro daného klienta vhodné</a:t>
            </a:r>
          </a:p>
          <a:p>
            <a:r>
              <a:rPr lang="cs-CZ" sz="2800" dirty="0"/>
              <a:t>investiční dotazník:</a:t>
            </a:r>
          </a:p>
          <a:p>
            <a:pPr lvl="1"/>
            <a:r>
              <a:rPr lang="cs-CZ" sz="2400" dirty="0"/>
              <a:t>investiční cíle klienta </a:t>
            </a:r>
          </a:p>
          <a:p>
            <a:pPr lvl="1"/>
            <a:r>
              <a:rPr lang="cs-CZ" sz="2400" dirty="0"/>
              <a:t>finanční situace klienta </a:t>
            </a:r>
          </a:p>
          <a:p>
            <a:pPr lvl="1"/>
            <a:r>
              <a:rPr lang="cs-CZ" sz="2400" dirty="0"/>
              <a:t>zkušenosti klienta</a:t>
            </a:r>
          </a:p>
          <a:p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 přiměřenosti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/>
              <a:t>cílem testu je chránit ty, kdo nemusí chápat nebo si uvědomovat důsledky a výši rizik spojených s danou transakcí</a:t>
            </a:r>
          </a:p>
          <a:p>
            <a:r>
              <a:rPr lang="cs-CZ" sz="2600" dirty="0"/>
              <a:t>banku zajímají znalosti a zkušenosti klienta</a:t>
            </a:r>
          </a:p>
          <a:p>
            <a:r>
              <a:rPr lang="cs-CZ" sz="2600" dirty="0"/>
              <a:t>test přiměřenosti se neprovádí, pokud se nejedná o investiční poradenství a jedná se o jednoduchý investiční nástroj</a:t>
            </a:r>
          </a:p>
          <a:p>
            <a:r>
              <a:rPr lang="cs-CZ" sz="2600" dirty="0"/>
              <a:t>v případě komplexních investičních nástrojů je banka povinna test provést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169275" cy="687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2420888"/>
            <a:ext cx="7315200" cy="3781475"/>
          </a:xfrm>
        </p:spPr>
        <p:txBody>
          <a:bodyPr/>
          <a:lstStyle/>
          <a:p>
            <a:pPr algn="ctr">
              <a:buNone/>
            </a:pPr>
            <a:r>
              <a:rPr lang="cs-CZ" sz="4000" dirty="0"/>
              <a:t>M Ě J T E   S E   H E Z K Y</a:t>
            </a:r>
          </a:p>
          <a:p>
            <a:pPr algn="ctr">
              <a:buNone/>
            </a:pPr>
            <a:r>
              <a:rPr lang="cs-CZ" sz="4000" dirty="0">
                <a:sym typeface="Wingdings" pitchFamily="2" charset="2"/>
              </a:rPr>
              <a:t></a:t>
            </a:r>
            <a:endParaRPr lang="cs-CZ" sz="4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67464" cy="1143000"/>
          </a:xfrm>
        </p:spPr>
        <p:txBody>
          <a:bodyPr/>
          <a:lstStyle/>
          <a:p>
            <a:r>
              <a:rPr lang="cs-CZ" dirty="0"/>
              <a:t>Srovnání investičního a komerčního bankovnictví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395536" y="1916832"/>
          <a:ext cx="8496944" cy="3048000"/>
        </p:xfrm>
        <a:graphic>
          <a:graphicData uri="http://schemas.openxmlformats.org/drawingml/2006/table">
            <a:tbl>
              <a:tblPr/>
              <a:tblGrid>
                <a:gridCol w="2376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>
                          <a:latin typeface="+mj-lt"/>
                          <a:ea typeface="Calibri"/>
                        </a:rPr>
                        <a:t>komerční bankovnictví</a:t>
                      </a:r>
                      <a:endParaRPr lang="cs-CZ" sz="2000" spc="-3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>
                          <a:latin typeface="+mj-lt"/>
                          <a:ea typeface="Calibri"/>
                        </a:rPr>
                        <a:t>investiční bankovnictví</a:t>
                      </a:r>
                      <a:endParaRPr lang="cs-CZ" sz="2000" spc="-3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obsah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obchody na cizí účet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obchody na vlastní i cizí účet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zdroj zisku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úroková marže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poplatky a provize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velikost aktiv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vyšší (zisk závislý na velikosti aktiv)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nižší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převažující riziko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úvěrové riziko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tržní rizika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zdroje financování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primární vklady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kapitálový trh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4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Služby investičního bankovnictví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56792"/>
            <a:ext cx="7315200" cy="4645571"/>
          </a:xfrm>
        </p:spPr>
        <p:txBody>
          <a:bodyPr/>
          <a:lstStyle/>
          <a:p>
            <a:pPr lvl="0"/>
            <a:r>
              <a:rPr lang="cs-CZ" sz="2600" dirty="0"/>
              <a:t>emise cenných papírů</a:t>
            </a:r>
          </a:p>
          <a:p>
            <a:pPr lvl="0"/>
            <a:r>
              <a:rPr lang="cs-CZ" sz="2600" dirty="0"/>
              <a:t>obchodování s cennými papíry pro klienty</a:t>
            </a:r>
          </a:p>
          <a:p>
            <a:pPr lvl="0"/>
            <a:r>
              <a:rPr lang="cs-CZ" sz="2600" dirty="0"/>
              <a:t>investice do cenných papírů a obchodování s nimi na vlastní účet</a:t>
            </a:r>
          </a:p>
          <a:p>
            <a:pPr lvl="0"/>
            <a:r>
              <a:rPr lang="cs-CZ" sz="2600" dirty="0"/>
              <a:t>kolektivní investování</a:t>
            </a:r>
          </a:p>
          <a:p>
            <a:pPr lvl="0"/>
            <a:r>
              <a:rPr lang="cs-CZ" sz="2600" dirty="0"/>
              <a:t>investiční poradenství</a:t>
            </a:r>
          </a:p>
          <a:p>
            <a:pPr lvl="0"/>
            <a:r>
              <a:rPr lang="cs-CZ" sz="2600" dirty="0"/>
              <a:t>správa aktiv</a:t>
            </a:r>
          </a:p>
          <a:p>
            <a:pPr lvl="0"/>
            <a:r>
              <a:rPr lang="cs-CZ" sz="2600" dirty="0"/>
              <a:t>zprostředkování fúzí a akvizic</a:t>
            </a:r>
          </a:p>
          <a:p>
            <a:r>
              <a:rPr lang="cs-CZ" sz="2600" dirty="0"/>
              <a:t>oceňování aktiv, akciových podílů a podniků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5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Emise cenných papírů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28800"/>
            <a:ext cx="7315200" cy="4573563"/>
          </a:xfrm>
        </p:spPr>
        <p:txBody>
          <a:bodyPr/>
          <a:lstStyle/>
          <a:p>
            <a:r>
              <a:rPr lang="cs-CZ" sz="2200" dirty="0"/>
              <a:t>banky pro své klienty – vydávající cenné papíry - zajišťují celou řadu činností:</a:t>
            </a:r>
          </a:p>
          <a:p>
            <a:pPr lvl="1"/>
            <a:r>
              <a:rPr lang="cs-CZ" sz="1800" dirty="0"/>
              <a:t>obstarání povolení emise, stanovení emisního kurzu a objemu emise, příprava prospektu emitenta, zajištění všech náležitostí potřebných ke kotaci na burze včetně kotačního inzerátu, prezentace a marketing emise</a:t>
            </a:r>
          </a:p>
          <a:p>
            <a:pPr lvl="1"/>
            <a:r>
              <a:rPr lang="cs-CZ" sz="1800" dirty="0"/>
              <a:t>banka může klientovi i navrhnout způsob a dobu umístění emise na trh</a:t>
            </a:r>
          </a:p>
          <a:p>
            <a:pPr lvl="1"/>
            <a:r>
              <a:rPr lang="cs-CZ" sz="1800" dirty="0"/>
              <a:t>zajištění subjektů, které nakoupí emitované cenné papíry – často vytvářeno konsorcium:</a:t>
            </a:r>
          </a:p>
          <a:p>
            <a:pPr lvl="2"/>
            <a:r>
              <a:rPr lang="cs-CZ" sz="1600" dirty="0"/>
              <a:t>ručitelské</a:t>
            </a:r>
          </a:p>
          <a:p>
            <a:pPr lvl="2"/>
            <a:r>
              <a:rPr lang="cs-CZ" sz="1600" dirty="0"/>
              <a:t>komisní</a:t>
            </a:r>
          </a:p>
          <a:p>
            <a:pPr lvl="2"/>
            <a:r>
              <a:rPr lang="cs-CZ" sz="1600" dirty="0"/>
              <a:t>prodejní</a:t>
            </a:r>
          </a:p>
          <a:p>
            <a:r>
              <a:rPr lang="cs-CZ" sz="2200" dirty="0"/>
              <a:t>banka může plnit i funkci upisovatele či administrátora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6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Obchodování s cennými papíry pro klienty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00808"/>
            <a:ext cx="7315200" cy="4501555"/>
          </a:xfrm>
        </p:spPr>
        <p:txBody>
          <a:bodyPr/>
          <a:lstStyle/>
          <a:p>
            <a:r>
              <a:rPr lang="cs-CZ" sz="2400" dirty="0"/>
              <a:t>banky mohou působit jako dealer, broker nebo market-maker</a:t>
            </a:r>
          </a:p>
          <a:p>
            <a:r>
              <a:rPr lang="cs-CZ" sz="2400" dirty="0"/>
              <a:t>banka tedy vystupuje jako zprostředkovatel, který vykonává příkaz klienta</a:t>
            </a:r>
          </a:p>
          <a:p>
            <a:r>
              <a:rPr lang="cs-CZ" sz="2400" dirty="0"/>
              <a:t>druhy obchodů:</a:t>
            </a:r>
          </a:p>
          <a:p>
            <a:pPr lvl="1"/>
            <a:r>
              <a:rPr lang="cs-CZ" sz="2000" dirty="0"/>
              <a:t>klasické zprostředkovatelské obchody</a:t>
            </a:r>
          </a:p>
          <a:p>
            <a:pPr lvl="2"/>
            <a:r>
              <a:rPr lang="cs-CZ" sz="1600" dirty="0"/>
              <a:t>příkazy klientů ke koupi či prodeji cenného papíru:</a:t>
            </a:r>
          </a:p>
          <a:p>
            <a:pPr lvl="3"/>
            <a:r>
              <a:rPr lang="cs-CZ" sz="1400" dirty="0"/>
              <a:t>nelimitovaný příkaz</a:t>
            </a:r>
          </a:p>
          <a:p>
            <a:pPr lvl="3"/>
            <a:r>
              <a:rPr lang="cs-CZ" sz="1400" dirty="0"/>
              <a:t>limitovaný příkaz</a:t>
            </a:r>
          </a:p>
          <a:p>
            <a:pPr lvl="3"/>
            <a:r>
              <a:rPr lang="cs-CZ" sz="1400" dirty="0"/>
              <a:t>příkaz omezující ztrátu (stop-</a:t>
            </a:r>
            <a:r>
              <a:rPr lang="cs-CZ" sz="1400" dirty="0" err="1"/>
              <a:t>loss</a:t>
            </a:r>
            <a:r>
              <a:rPr lang="cs-CZ" sz="1400" dirty="0"/>
              <a:t> </a:t>
            </a:r>
            <a:r>
              <a:rPr lang="cs-CZ" sz="1400" dirty="0" err="1"/>
              <a:t>order</a:t>
            </a:r>
            <a:r>
              <a:rPr lang="cs-CZ" sz="1400" dirty="0"/>
              <a:t>)</a:t>
            </a:r>
          </a:p>
          <a:p>
            <a:pPr lvl="3"/>
            <a:r>
              <a:rPr lang="cs-CZ" sz="1400" dirty="0"/>
              <a:t>příkaz „splň nebo zruš“ (</a:t>
            </a:r>
            <a:r>
              <a:rPr lang="cs-CZ" sz="1400" dirty="0" err="1"/>
              <a:t>fill</a:t>
            </a:r>
            <a:r>
              <a:rPr lang="cs-CZ" sz="1400" dirty="0"/>
              <a:t> </a:t>
            </a:r>
            <a:r>
              <a:rPr lang="cs-CZ" sz="1400" dirty="0" err="1"/>
              <a:t>or</a:t>
            </a:r>
            <a:r>
              <a:rPr lang="cs-CZ" sz="1400" dirty="0"/>
              <a:t> </a:t>
            </a:r>
            <a:r>
              <a:rPr lang="cs-CZ" sz="1400" dirty="0" err="1"/>
              <a:t>kill</a:t>
            </a:r>
            <a:r>
              <a:rPr lang="cs-CZ" sz="1400" dirty="0"/>
              <a:t> </a:t>
            </a:r>
            <a:r>
              <a:rPr lang="cs-CZ" sz="1400" dirty="0" err="1"/>
              <a:t>order</a:t>
            </a:r>
            <a:r>
              <a:rPr lang="cs-CZ" sz="1400" dirty="0"/>
              <a:t>)</a:t>
            </a:r>
          </a:p>
          <a:p>
            <a:pPr lvl="1"/>
            <a:r>
              <a:rPr lang="cs-CZ" sz="2000" dirty="0"/>
              <a:t>maržové obchody </a:t>
            </a:r>
          </a:p>
          <a:p>
            <a:pPr lvl="1"/>
            <a:r>
              <a:rPr lang="cs-CZ" sz="2000" dirty="0"/>
              <a:t>krátký prodej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7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Investice do CP a obchodování s nimi na vlastní účet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84784"/>
            <a:ext cx="7315200" cy="4717579"/>
          </a:xfrm>
        </p:spPr>
        <p:txBody>
          <a:bodyPr/>
          <a:lstStyle/>
          <a:p>
            <a:r>
              <a:rPr lang="cs-CZ" sz="2800" dirty="0"/>
              <a:t>banka sama nakupuje a prodává cenné papíry do svého portfolia s cílem:</a:t>
            </a:r>
          </a:p>
          <a:p>
            <a:pPr lvl="1"/>
            <a:r>
              <a:rPr lang="cs-CZ" sz="2400" dirty="0"/>
              <a:t>dosahovat zisku z krátkodobých či dlouhodobých změn kurzů cenných papírů</a:t>
            </a:r>
          </a:p>
          <a:p>
            <a:pPr lvl="1"/>
            <a:r>
              <a:rPr lang="cs-CZ" sz="2400" dirty="0"/>
              <a:t>nabývat vlastnictví v různých podnicích</a:t>
            </a:r>
          </a:p>
          <a:p>
            <a:r>
              <a:rPr lang="cs-CZ" sz="2800" dirty="0"/>
              <a:t>výnosy nejsou dány v podobě poplatků a provizí</a:t>
            </a:r>
          </a:p>
          <a:p>
            <a:r>
              <a:rPr lang="cs-CZ" sz="2800" dirty="0"/>
              <a:t>banky mohou investovat i do hmotného a nehmotného majetku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8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Kolektivní investování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56792"/>
            <a:ext cx="7315200" cy="464557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/>
              <a:t>právní úprava: zákon č. 240/2013 Sb., o investičních společnostech a investičních fondech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fondy kolektivního investování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fondy kvalifikovaných investorů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fondy kolektivního investování mohou mít právní formu akciové společnosti nebo podílového fondu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shromažďování peněžních prostředků od veřejnosti vydáváním akcií nebo podílových listů fondu kolektivního investování, investování těchto prostředků na základě určené investiční strategie na principu rozložení rizika a další spravování tohoto majetku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oblíbené zejména drobnými investory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charRg st="153" end="24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charRg st="153" end="24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charRg st="249" end="5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charRg st="249" end="50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charRg st="500" end="5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charRg st="500" end="5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Investiční poradenství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676400"/>
            <a:ext cx="7575376" cy="4525963"/>
          </a:xfrm>
        </p:spPr>
        <p:txBody>
          <a:bodyPr/>
          <a:lstStyle/>
          <a:p>
            <a:r>
              <a:rPr lang="cs-CZ" sz="2600" dirty="0"/>
              <a:t>pro fyzické osoby i firmy</a:t>
            </a:r>
          </a:p>
          <a:p>
            <a:r>
              <a:rPr lang="cs-CZ" sz="2600" dirty="0"/>
              <a:t>může být:</a:t>
            </a:r>
          </a:p>
          <a:p>
            <a:pPr lvl="1"/>
            <a:r>
              <a:rPr lang="cs-CZ" sz="2200" dirty="0"/>
              <a:t>jednorázové</a:t>
            </a:r>
          </a:p>
          <a:p>
            <a:pPr lvl="1"/>
            <a:r>
              <a:rPr lang="cs-CZ" sz="2200" dirty="0"/>
              <a:t>pravidelné</a:t>
            </a:r>
          </a:p>
          <a:p>
            <a:r>
              <a:rPr lang="cs-CZ" sz="2600" dirty="0"/>
              <a:t>výstupem poradenství je investiční doporučení </a:t>
            </a:r>
          </a:p>
          <a:p>
            <a:r>
              <a:rPr lang="cs-CZ" sz="2600" dirty="0"/>
              <a:t>výhody pro klienty:</a:t>
            </a:r>
          </a:p>
          <a:p>
            <a:pPr lvl="1"/>
            <a:r>
              <a:rPr lang="cs-CZ" sz="2200" dirty="0"/>
              <a:t>úspora nákladů</a:t>
            </a:r>
          </a:p>
          <a:p>
            <a:pPr lvl="1"/>
            <a:r>
              <a:rPr lang="cs-CZ" sz="2200" dirty="0"/>
              <a:t>informační zdroje</a:t>
            </a:r>
          </a:p>
          <a:p>
            <a:r>
              <a:rPr lang="cs-CZ" sz="2600" dirty="0"/>
              <a:t>klient platí bance dohodnutý poplatek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02_Regulace a dohled 2019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tiv sady Offic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02_Regulace a dohled 2019</Template>
  <TotalTime>11773</TotalTime>
  <Words>1651</Words>
  <Application>Microsoft Office PowerPoint</Application>
  <PresentationFormat>Předvádění na obrazovce (4:3)</PresentationFormat>
  <Paragraphs>245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Verdana</vt:lpstr>
      <vt:lpstr>Wingdings</vt:lpstr>
      <vt:lpstr>02_Regulace a dohled 2019</vt:lpstr>
      <vt:lpstr>Investiční bankovnictví  a bankovnictví mimo bilanci</vt:lpstr>
      <vt:lpstr>Investiční a komerční bankovnictví</vt:lpstr>
      <vt:lpstr>Srovnání investičního a komerčního bankovnictví</vt:lpstr>
      <vt:lpstr>Služby investičního bankovnictví</vt:lpstr>
      <vt:lpstr>Emise cenných papírů</vt:lpstr>
      <vt:lpstr>Obchodování s cennými papíry pro klienty</vt:lpstr>
      <vt:lpstr>Investice do CP a obchodování s nimi na vlastní účet</vt:lpstr>
      <vt:lpstr>Kolektivní investování</vt:lpstr>
      <vt:lpstr>Investiční poradenství</vt:lpstr>
      <vt:lpstr>Ostatní služby investičního bankovnictví</vt:lpstr>
      <vt:lpstr>Bankovnictví mimo bilanci</vt:lpstr>
      <vt:lpstr>Vybrané položky podrozvahy českého bankovního sektoru (mil. Kč)</vt:lpstr>
      <vt:lpstr>Produkty bankovnictví mimo bilanci</vt:lpstr>
      <vt:lpstr>Úschova</vt:lpstr>
      <vt:lpstr>Svěřenecké služby</vt:lpstr>
      <vt:lpstr>Svěřenecké služby pro jednotlivce</vt:lpstr>
      <vt:lpstr>Produkty firemního svěřenectví</vt:lpstr>
      <vt:lpstr>Ostatní produkty bankovnictví mimo bilanci</vt:lpstr>
      <vt:lpstr>Právní úprava</vt:lpstr>
      <vt:lpstr> Investiční služby  (§ 4 zákona o podnikání na kapitálovém trhu)</vt:lpstr>
      <vt:lpstr>Typy zákazníků</vt:lpstr>
      <vt:lpstr>Typy zákazníků dle zákona o podnikání na kapitálovém trhu</vt:lpstr>
      <vt:lpstr>Test vhodnosti</vt:lpstr>
      <vt:lpstr>Test přiměřenosti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Regulace a dohled nad bankovním sektorem</dc:title>
  <dc:creator>vodova</dc:creator>
  <cp:lastModifiedBy>Pavla Klepková Vodová</cp:lastModifiedBy>
  <cp:revision>45</cp:revision>
  <cp:lastPrinted>2021-04-15T21:44:37Z</cp:lastPrinted>
  <dcterms:created xsi:type="dcterms:W3CDTF">2019-03-12T20:26:39Z</dcterms:created>
  <dcterms:modified xsi:type="dcterms:W3CDTF">2021-04-15T21:45:43Z</dcterms:modified>
</cp:coreProperties>
</file>