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0" r:id="rId3"/>
    <p:sldId id="257" r:id="rId4"/>
    <p:sldId id="261" r:id="rId5"/>
    <p:sldId id="263" r:id="rId6"/>
    <p:sldId id="264" r:id="rId7"/>
    <p:sldId id="265" r:id="rId8"/>
    <p:sldId id="269" r:id="rId9"/>
    <p:sldId id="270" r:id="rId10"/>
    <p:sldId id="271" r:id="rId11"/>
    <p:sldId id="266" r:id="rId12"/>
    <p:sldId id="272" r:id="rId13"/>
    <p:sldId id="273" r:id="rId14"/>
    <p:sldId id="267" r:id="rId15"/>
    <p:sldId id="268" r:id="rId16"/>
    <p:sldId id="258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Finanční poradenství, finanční plánování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Cash flow domácnosti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AutoShape 8"/>
          <p:cNvSpPr>
            <a:spLocks noChangeShapeType="1"/>
          </p:cNvSpPr>
          <p:nvPr/>
        </p:nvSpPr>
        <p:spPr bwMode="auto">
          <a:xfrm>
            <a:off x="2123728" y="1923678"/>
            <a:ext cx="648668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7" name="AutoShape 7"/>
          <p:cNvSpPr>
            <a:spLocks noChangeShapeType="1"/>
          </p:cNvSpPr>
          <p:nvPr/>
        </p:nvSpPr>
        <p:spPr bwMode="auto">
          <a:xfrm>
            <a:off x="5182830" y="1923678"/>
            <a:ext cx="1123" cy="25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2604" y="1392590"/>
            <a:ext cx="2232257" cy="3801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Příjmy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07237" y="1392590"/>
            <a:ext cx="1295316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Výdaje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23728" y="2044866"/>
            <a:ext cx="2897328" cy="218375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Aktivní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Pasivní 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Nahodilé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79401" y="2076945"/>
            <a:ext cx="2952376" cy="218256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Nezbytné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Zbytné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Investiční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Rozvaha domácnosti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AutoShape 7"/>
          <p:cNvSpPr>
            <a:spLocks noChangeShapeType="1"/>
          </p:cNvSpPr>
          <p:nvPr/>
        </p:nvSpPr>
        <p:spPr bwMode="auto">
          <a:xfrm>
            <a:off x="2009760" y="1959329"/>
            <a:ext cx="656892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7" name="AutoShape 6"/>
          <p:cNvSpPr>
            <a:spLocks noChangeShapeType="1"/>
          </p:cNvSpPr>
          <p:nvPr/>
        </p:nvSpPr>
        <p:spPr bwMode="auto">
          <a:xfrm>
            <a:off x="5107643" y="1959329"/>
            <a:ext cx="1138" cy="20244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7643" y="1447230"/>
            <a:ext cx="3395953" cy="4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Zdroje financování</a:t>
            </a:r>
            <a:endParaRPr kumimoji="0" lang="cs-CZ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9760" y="1526826"/>
            <a:ext cx="1369758" cy="4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Majetek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30123" y="2159757"/>
            <a:ext cx="2934058" cy="14403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Výdělečný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Nevýdělečný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08104" y="2067694"/>
            <a:ext cx="2932921" cy="176165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Úspory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Dluhy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Nahodilé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Obrázek 6" descr="http://www.nenechsedojit.cz/sites/default/files/styles/large/public/screen_shot_2013-07-30_at_7.44.17_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2880320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nenechsedojit.cz/sites/default/files/styles/large/public/screen_shot_2013-07-30_at_7.45.30_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655"/>
            <a:ext cx="590465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domácností dle výsledné bilance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491630"/>
            <a:ext cx="6768752" cy="3456384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Dlužník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výsledná bilance záporná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Spotřebitel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výsledná bilance nulová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Investor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výsledná bilance kladná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rozpočtu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/>
          <a:srcRect l="12566" t="23045" r="12698" b="15109"/>
          <a:stretch/>
        </p:blipFill>
        <p:spPr bwMode="auto">
          <a:xfrm>
            <a:off x="0" y="987574"/>
            <a:ext cx="66967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12768" y="1419622"/>
            <a:ext cx="20162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PRAVIDLA:</a:t>
            </a:r>
          </a:p>
          <a:p>
            <a:pPr marL="342900" indent="-342900">
              <a:buAutoNum type="arabicPeriod"/>
            </a:pPr>
            <a:r>
              <a:rPr lang="cs-CZ" sz="1600" dirty="0"/>
              <a:t>Každá koruna musí mít svůj účel</a:t>
            </a:r>
          </a:p>
          <a:p>
            <a:pPr marL="342900" indent="-342900">
              <a:buFontTx/>
              <a:buAutoNum type="arabicPeriod"/>
            </a:pPr>
            <a:r>
              <a:rPr lang="it-IT" sz="1600" dirty="0"/>
              <a:t>Velké výdaje si rozdělte dopředu</a:t>
            </a:r>
          </a:p>
          <a:p>
            <a:pPr marL="342900" indent="-342900">
              <a:buFontTx/>
              <a:buAutoNum type="arabicPeriod"/>
            </a:pPr>
            <a:r>
              <a:rPr lang="cs-CZ" sz="1600" dirty="0"/>
              <a:t>Rozpočet můžete - musíte - měnit</a:t>
            </a:r>
          </a:p>
          <a:p>
            <a:pPr marL="342900" indent="-342900">
              <a:buFontTx/>
              <a:buAutoNum type="arabicPeriod"/>
            </a:pPr>
            <a:r>
              <a:rPr lang="cs-CZ" sz="1600" dirty="0"/>
              <a:t>Utrácejte peníze z minulého měsíce</a:t>
            </a:r>
          </a:p>
          <a:p>
            <a:endParaRPr lang="cs-CZ" sz="1100" dirty="0"/>
          </a:p>
          <a:p>
            <a:r>
              <a:rPr lang="cs-CZ" sz="1100" dirty="0"/>
              <a:t>Zdroj: www.penizenauteku.cz</a:t>
            </a: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840760" cy="3675856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Finanční plánování  (rozpočtování)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Jeden z nástrojů finančního řízení.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Plánování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rozhodovací proces zajišťující volbu cílů a stanovení úkolů a prostředků potřebných k jejich dosažení.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Finanční plán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Výsledek plánovacích činností. Obsahuje plánové informace, formulující a konkretizující úkoly a určující prostředky a nástroje k dosažení zvolených cílů.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 finančního plánování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800" dirty="0"/>
              <a:t>1. </a:t>
            </a:r>
            <a:r>
              <a:rPr lang="cs-CZ" sz="1800" b="1" dirty="0"/>
              <a:t>Analýza finančních a investičních možností </a:t>
            </a:r>
          </a:p>
          <a:p>
            <a:pPr lvl="1" algn="just"/>
            <a:r>
              <a:rPr lang="cs-CZ" sz="1600" dirty="0"/>
              <a:t>Zmapování situace z hlediska majetku, příjmů - jak současných, tak budoucích, dále závazků a peněžních toků. Základem tohoto kroku je poskytnout obraz o finančních možnostech rodiny či jednotlivce.</a:t>
            </a:r>
          </a:p>
          <a:p>
            <a:pPr algn="just"/>
            <a:r>
              <a:rPr lang="cs-CZ" sz="1800" dirty="0"/>
              <a:t>2. </a:t>
            </a:r>
            <a:r>
              <a:rPr lang="cs-CZ" sz="1800" b="1" dirty="0"/>
              <a:t>Promítnutí budoucích důsledků současného rozhodnutí – rizik</a:t>
            </a:r>
          </a:p>
          <a:p>
            <a:pPr lvl="1" algn="just"/>
            <a:r>
              <a:rPr lang="cs-CZ" sz="1600" dirty="0"/>
              <a:t>Určení všech rizik, která by mohla ohrozit finanční stabilitu rodiny a tím znemožnit finanční realizaci vytýčených cílů (ztráta zaměstnání, dlouhodobá nemoc, prudké zvýšení cen, rozvod apod.).</a:t>
            </a:r>
          </a:p>
          <a:p>
            <a:pPr algn="just"/>
            <a:r>
              <a:rPr lang="cs-CZ" sz="1800" dirty="0"/>
              <a:t>3. </a:t>
            </a:r>
            <a:r>
              <a:rPr lang="cs-CZ" sz="1800" b="1" dirty="0"/>
              <a:t>Určení cílů a zvolení určitých alternativ, které jsou včleněny do konečného finančního plánu</a:t>
            </a:r>
          </a:p>
          <a:p>
            <a:pPr lvl="1" algn="just"/>
            <a:r>
              <a:rPr lang="cs-CZ" sz="1600" dirty="0"/>
              <a:t>Na začátku je nutné si vytvořit konkrétní představu o všech cílech, určit priority podle důležitosti a stanovit dobu, která by byla optimální pro dosažení těchto cílů. Dále zvolíme konkrétní postup pro řešení stanovených cílů, kde zhodnotíme schůdnost a proveditelnost tohoto řešení.</a:t>
            </a:r>
          </a:p>
          <a:p>
            <a:pPr algn="just"/>
            <a:r>
              <a:rPr lang="cs-CZ" sz="1800" dirty="0"/>
              <a:t>4. </a:t>
            </a:r>
            <a:r>
              <a:rPr lang="cs-CZ" sz="1800" b="1" dirty="0"/>
              <a:t>Měření výsledné výnosnosti finančního plánu v porovnání s cíli stanovenými plánem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95686"/>
            <a:ext cx="6768752" cy="1224136"/>
          </a:xfrm>
        </p:spPr>
        <p:txBody>
          <a:bodyPr>
            <a:normAutofit/>
          </a:bodyPr>
          <a:lstStyle/>
          <a:p>
            <a:pPr marL="266700" indent="-266700" algn="ctr">
              <a:lnSpc>
                <a:spcPct val="80000"/>
              </a:lnSpc>
              <a:buClr>
                <a:srgbClr val="307871"/>
              </a:buClr>
            </a:pPr>
            <a:r>
              <a:rPr lang="cs-CZ" sz="2800" dirty="0"/>
              <a:t>??? Co je to finanční nezávislost???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plánování – 3B cíle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131590"/>
            <a:ext cx="6768752" cy="40119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400" b="1" dirty="0"/>
              <a:t>1. Plán BEZPEČÍ</a:t>
            </a:r>
          </a:p>
          <a:p>
            <a:pPr algn="just"/>
            <a:r>
              <a:rPr lang="cs-CZ" sz="2400" dirty="0"/>
              <a:t>Cílem je vybudovat systém... </a:t>
            </a:r>
          </a:p>
          <a:p>
            <a:pPr algn="just"/>
            <a:r>
              <a:rPr lang="cs-CZ" sz="2400" dirty="0"/>
              <a:t>Pozn.: Životní rezervy jsou částí úspor určené pro pokrytí výdajů v případě neočekávaných událostí a s tím spojeného výpadku příjmů.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2. Plán BEZSTAROSTNOST</a:t>
            </a:r>
          </a:p>
          <a:p>
            <a:pPr algn="just"/>
            <a:r>
              <a:rPr lang="cs-CZ" sz="2400" dirty="0"/>
              <a:t>Cílem je dosáhnout finanční nezávislosti</a:t>
            </a:r>
          </a:p>
          <a:p>
            <a:pPr algn="just"/>
            <a:r>
              <a:rPr lang="cs-CZ" sz="2400" dirty="0"/>
              <a:t>Pozn.: Finanční nezávislost je stav, kdy běžné výdaje domácností (výdaje nezbytné + část zbytných výdajů) jsou pokryty ... příjmy (tj. příjmy z kapitálového nebo jiného majetku).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3. Plán BOHATSTVÍ</a:t>
            </a:r>
          </a:p>
          <a:p>
            <a:pPr algn="just"/>
            <a:r>
              <a:rPr lang="cs-CZ" sz="2400" dirty="0"/>
              <a:t>Cílem je dosažení finanční svobody</a:t>
            </a:r>
          </a:p>
          <a:p>
            <a:pPr algn="just"/>
            <a:r>
              <a:rPr lang="cs-CZ" sz="2400" dirty="0"/>
              <a:t>Pozn.: Finanční svoboda je vyšší stupeň finanční nezávislosti. Finanční svoboda umožňuje člověku pokrýt ... (včetně nejrůznějších cílů, snů a přání).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Optimalizace ve finančním plánování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347614"/>
            <a:ext cx="6768752" cy="3600400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dostatečné finanční rezervy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akumulace a rozmnožení finančních prostředků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efektivní portfolio s ohledem na likviditu, výnos a riziko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daňová stránka výsledného řešení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maximální využití státních dotací a podpor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délka období, po kterou chceme investovat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plánování vs. životní cykly rodiny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4294967295"/>
          </p:nvPr>
        </p:nvSpPr>
        <p:spPr>
          <a:xfrm>
            <a:off x="3203848" y="1663005"/>
            <a:ext cx="5256584" cy="3274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=&gt; Fáze akumulační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nastartování pracovní kariéry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příjmy přibližně pokrývají životní náklady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=&gt; Fáze konsolidační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 kumulují se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=&gt; Fáze spotřební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spotřebovávají se úspory a rozdávají dary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0493"/>
            <a:ext cx="2232248" cy="39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35646"/>
            <a:ext cx="6768752" cy="3312368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1200"/>
              </a:spcBef>
            </a:pPr>
            <a:r>
              <a:rPr lang="cs-CZ" sz="2800" dirty="0"/>
              <a:t>??? Vedete si osobní rozpočet???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Rodinné účetnictví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23"/>
          <p:cNvGrpSpPr>
            <a:grpSpLocks noChangeAspect="1"/>
          </p:cNvGrpSpPr>
          <p:nvPr/>
        </p:nvGrpSpPr>
        <p:grpSpPr bwMode="auto">
          <a:xfrm>
            <a:off x="1547664" y="915566"/>
            <a:ext cx="6863480" cy="1979290"/>
            <a:chOff x="2359" y="1999"/>
            <a:chExt cx="7017" cy="2023"/>
          </a:xfrm>
        </p:grpSpPr>
        <p:sp>
          <p:nvSpPr>
            <p:cNvPr id="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359" y="1999"/>
              <a:ext cx="7017" cy="202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 dirty="0"/>
            </a:p>
          </p:txBody>
        </p:sp>
        <p:sp>
          <p:nvSpPr>
            <p:cNvPr id="9" name="AutoShape 28"/>
            <p:cNvSpPr>
              <a:spLocks noChangeShapeType="1"/>
            </p:cNvSpPr>
            <p:nvPr/>
          </p:nvSpPr>
          <p:spPr bwMode="auto">
            <a:xfrm>
              <a:off x="2937" y="2831"/>
              <a:ext cx="577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0" name="AutoShape 27"/>
            <p:cNvSpPr>
              <a:spLocks noChangeShapeType="1"/>
            </p:cNvSpPr>
            <p:nvPr/>
          </p:nvSpPr>
          <p:spPr bwMode="auto">
            <a:xfrm>
              <a:off x="5660" y="2831"/>
              <a:ext cx="0" cy="10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937" y="2904"/>
              <a:ext cx="2359" cy="6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Příjmy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5818" y="2904"/>
              <a:ext cx="2799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Výdaje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4135" y="2296"/>
              <a:ext cx="389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Cash </a:t>
              </a:r>
              <a:r>
                <a:rPr kumimoji="0" lang="cs-CZ" sz="2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flow</a:t>
              </a: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domácnosti</a:t>
              </a:r>
              <a:endPara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1733325" y="3069189"/>
            <a:ext cx="6492157" cy="1872208"/>
            <a:chOff x="2359" y="1999"/>
            <a:chExt cx="7017" cy="2023"/>
          </a:xfrm>
        </p:grpSpPr>
        <p:sp>
          <p:nvSpPr>
            <p:cNvPr id="1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359" y="1999"/>
              <a:ext cx="7017" cy="202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6" name="AutoShape 17"/>
            <p:cNvSpPr>
              <a:spLocks noChangeShapeType="1"/>
            </p:cNvSpPr>
            <p:nvPr/>
          </p:nvSpPr>
          <p:spPr bwMode="auto">
            <a:xfrm>
              <a:off x="2937" y="2831"/>
              <a:ext cx="57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7" name="AutoShape 16"/>
            <p:cNvSpPr>
              <a:spLocks noChangeShapeType="1"/>
            </p:cNvSpPr>
            <p:nvPr/>
          </p:nvSpPr>
          <p:spPr bwMode="auto">
            <a:xfrm>
              <a:off x="5660" y="2831"/>
              <a:ext cx="0" cy="10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937" y="2904"/>
              <a:ext cx="2359" cy="6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Majetek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818" y="2904"/>
              <a:ext cx="2845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Zdroje financování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979" y="2269"/>
              <a:ext cx="375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Rozvaha domácnosti</a:t>
              </a:r>
              <a:endPara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73</TotalTime>
  <Words>528</Words>
  <Application>Microsoft Office PowerPoint</Application>
  <PresentationFormat>Předvádění na obrazovce (16:9)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683</vt:lpstr>
      <vt:lpstr>Custom Design</vt:lpstr>
      <vt:lpstr>Finanční poradenství, finanční plánování</vt:lpstr>
      <vt:lpstr>Základní pojmy</vt:lpstr>
      <vt:lpstr>Proces finančního plánování</vt:lpstr>
      <vt:lpstr>Prezentace aplikace PowerPoint</vt:lpstr>
      <vt:lpstr>Finanční plánování – 3B cíle</vt:lpstr>
      <vt:lpstr>Optimalizace ve finančním plánování</vt:lpstr>
      <vt:lpstr>Finanční plánování vs. životní cykly rodiny</vt:lpstr>
      <vt:lpstr>Prezentace aplikace PowerPoint</vt:lpstr>
      <vt:lpstr>Rodinné účetnictví</vt:lpstr>
      <vt:lpstr>Cash flow domácnosti</vt:lpstr>
      <vt:lpstr>Rozvaha domácnosti</vt:lpstr>
      <vt:lpstr>Prezentace aplikace PowerPoint</vt:lpstr>
      <vt:lpstr>Rozdělení domácností dle výsledné bilance</vt:lpstr>
      <vt:lpstr>Tvorba rozpočtu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14</cp:revision>
  <dcterms:created xsi:type="dcterms:W3CDTF">2020-02-20T21:18:52Z</dcterms:created>
  <dcterms:modified xsi:type="dcterms:W3CDTF">2021-09-01T09:21:51Z</dcterms:modified>
</cp:coreProperties>
</file>