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60" r:id="rId3"/>
    <p:sldId id="257" r:id="rId4"/>
    <p:sldId id="261" r:id="rId5"/>
    <p:sldId id="263" r:id="rId6"/>
    <p:sldId id="264" r:id="rId7"/>
    <p:sldId id="265" r:id="rId8"/>
    <p:sldId id="269" r:id="rId9"/>
    <p:sldId id="274" r:id="rId10"/>
    <p:sldId id="275" r:id="rId11"/>
    <p:sldId id="276" r:id="rId12"/>
    <p:sldId id="277" r:id="rId13"/>
    <p:sldId id="266" r:id="rId14"/>
    <p:sldId id="272" r:id="rId15"/>
    <p:sldId id="258" r:id="rId16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F95"/>
    <a:srgbClr val="276B7D"/>
    <a:srgbClr val="235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C9B0-F9A8-4A47-BCBF-6B99903757BF}" type="datetimeFigureOut">
              <a:rPr lang="cs-CZ" smtClean="0"/>
              <a:pPr/>
              <a:t>01.09.2021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81C7-4DE8-41D1-BF01-488C4C975A1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61389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CA" dirty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385441"/>
            <a:ext cx="6400800" cy="521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Company 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888733-C297-41F8-80E4-8CB3233DDA61}" type="datetime1">
              <a:rPr lang="en-US" smtClean="0"/>
              <a:pPr>
                <a:defRPr/>
              </a:pPr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33082"/>
            <a:ext cx="2895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1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pPr>
                <a:defRPr/>
              </a:pPr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2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871C-D76A-4ACA-A85C-9CDD35746ED9}" type="datetime1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1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3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0B8-F323-437B-B8EE-770E0E01A9B5}" type="datetime1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5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5E4ECD-04CE-4CE8-835C-DCF03730B035}" type="datetime1">
              <a:rPr lang="en-US" smtClean="0"/>
              <a:pPr>
                <a:defRPr/>
              </a:pPr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5CB547-BD98-48D3-A116-E92DB1098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C7E2-F018-4A0C-B0CA-0C6F419599FA}" type="datetime1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9663-ED20-45C3-A444-C9BB90F12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3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7F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F7F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F7F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F7F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F7F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F7F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nize.cz/kalkulacky/budovani-financni-rezerv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2607"/>
            <a:ext cx="7772400" cy="613891"/>
          </a:xfrm>
        </p:spPr>
        <p:txBody>
          <a:bodyPr/>
          <a:lstStyle/>
          <a:p>
            <a:r>
              <a:rPr lang="cs-CZ" sz="3600" dirty="0">
                <a:solidFill>
                  <a:srgbClr val="2F7F95"/>
                </a:solidFill>
                <a:latin typeface="+mn-lt"/>
                <a:ea typeface="+mn-ea"/>
                <a:cs typeface="+mn-cs"/>
              </a:rPr>
              <a:t>Rezervy</a:t>
            </a:r>
            <a:endParaRPr lang="en-US" sz="3600" dirty="0">
              <a:solidFill>
                <a:srgbClr val="2F7F9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427734"/>
            <a:ext cx="6400800" cy="521196"/>
          </a:xfrm>
        </p:spPr>
        <p:txBody>
          <a:bodyPr/>
          <a:lstStyle/>
          <a:p>
            <a:endParaRPr lang="en-US" dirty="0">
              <a:solidFill>
                <a:srgbClr val="2F7F95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9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Které rezervy vytvořit nejdříve?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B6EB8F43-F0D4-49BD-B2AD-1234EC22EF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47110"/>
              </p:ext>
            </p:extLst>
          </p:nvPr>
        </p:nvGraphicFramePr>
        <p:xfrm>
          <a:off x="1835696" y="1619299"/>
          <a:ext cx="7128791" cy="2592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1863297474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4129712865"/>
                    </a:ext>
                  </a:extLst>
                </a:gridCol>
                <a:gridCol w="2520279">
                  <a:extLst>
                    <a:ext uri="{9D8B030D-6E8A-4147-A177-3AD203B41FA5}">
                      <a16:colId xmlns:a16="http://schemas.microsoft.com/office/drawing/2014/main" val="1733216952"/>
                    </a:ext>
                  </a:extLst>
                </a:gridCol>
              </a:tblGrid>
              <a:tr h="51845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Svobodný mladý muž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Rodina s malými dětmi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606548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dirty="0"/>
                        <a:t>1. Nejnaléhavější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375488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cs-CZ" dirty="0"/>
                        <a:t>2. Dosti naléhavé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508469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cs-CZ" dirty="0"/>
                        <a:t>3.</a:t>
                      </a:r>
                      <a:r>
                        <a:rPr lang="cs-CZ" baseline="0" dirty="0"/>
                        <a:t> Naléhavé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646417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cs-CZ" dirty="0"/>
                        <a:t>4. Málo naléhavé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323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90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Jak si vytvořit finanční rezervu? Odložte si 10 % z příjmu každý měsíc!</a:t>
            </a:r>
            <a:endParaRPr lang="en-US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Pořádek ve financích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Pravidelnost a návyk je více, než výše částky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Plánujte, plánujte, plánujte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Vyšší příjem nemusí znamenat vyšší výdaje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Mimořádné příjmy a odměny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Rezerva neslouží ke koupi spotřebičů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Nesahejte na dlouhodobá aktiva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Čerpanou rezervu doplňte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Začněte hned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167EC8E-C767-4ECF-B3EA-8949BE705E3F}"/>
              </a:ext>
            </a:extLst>
          </p:cNvPr>
          <p:cNvSpPr/>
          <p:nvPr/>
        </p:nvSpPr>
        <p:spPr>
          <a:xfrm>
            <a:off x="1907704" y="4767263"/>
            <a:ext cx="740648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50" dirty="0">
                <a:solidFill>
                  <a:srgbClr val="2F7F95"/>
                </a:solidFill>
              </a:rPr>
              <a:t>Zdroj: http://www.dfg.sk/skola_fg/financne_rady/ako_si_vytvorit_financnu_rezervu_odlozte_si_10_z_prijmu_kazdy_mesiac/</a:t>
            </a:r>
          </a:p>
        </p:txBody>
      </p:sp>
    </p:spTree>
    <p:extLst>
      <p:ext uri="{BB962C8B-B14F-4D97-AF65-F5344CB8AC3E}">
        <p14:creationId xmlns:p14="http://schemas.microsoft.com/office/powerpoint/2010/main" val="394417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Kalkulačka pro výpočet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6FC5899-C6B6-4433-9FE4-7BBC02A4FA4B}"/>
              </a:ext>
            </a:extLst>
          </p:cNvPr>
          <p:cNvSpPr/>
          <p:nvPr/>
        </p:nvSpPr>
        <p:spPr>
          <a:xfrm>
            <a:off x="2051720" y="2248585"/>
            <a:ext cx="6419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https://www.penize.cz/kalkulacky/budovani-financni-rezervy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1B70103-BF1B-4713-A4D8-09773AF77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Rodina Nových má průměrné měsíční příjmy ve výši 40 000 Kč a průměrné měsíční výdaje domácnosti ve výši 34 000 Kč.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Jak velkou rezervu by měli tvořit?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Poraďte rodině konkrétní produkty pro tvorbu životních rezerv (podložte tvrzení výpočty).</a:t>
            </a:r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 Ě J T E   S E   H E Z K Y</a:t>
            </a:r>
          </a:p>
          <a:p>
            <a:r>
              <a:rPr lang="cs-CZ" sz="5000" dirty="0">
                <a:sym typeface="Wingdings" pitchFamily="2" charset="2"/>
              </a:rPr>
              <a:t></a:t>
            </a:r>
            <a:endParaRPr lang="en-US" sz="5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200150"/>
            <a:ext cx="6984776" cy="3243808"/>
          </a:xfrm>
        </p:spPr>
        <p:txBody>
          <a:bodyPr>
            <a:normAutofit/>
          </a:bodyPr>
          <a:lstStyle/>
          <a:p>
            <a:pPr algn="ctr"/>
            <a:r>
              <a:rPr lang="cs-CZ" sz="2000" b="1" dirty="0"/>
              <a:t>Rozpočet už sestavit umíte, co teď???</a:t>
            </a:r>
          </a:p>
          <a:p>
            <a:pPr algn="ctr"/>
            <a:r>
              <a:rPr lang="pl-PL" sz="2000" b="1" dirty="0"/>
              <a:t>Stanovte si za cíl ideální finanční míry 10:20:30:40!!!</a:t>
            </a:r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10 %</a:t>
            </a:r>
            <a:r>
              <a:rPr lang="pl-PL" sz="2000" b="1" dirty="0"/>
              <a:t> rezervy</a:t>
            </a:r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20 %</a:t>
            </a:r>
            <a:r>
              <a:rPr lang="pl-PL" sz="2000" b="1" dirty="0"/>
              <a:t> aktiva a zabezpečení budoucího příjmu</a:t>
            </a:r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30 %</a:t>
            </a:r>
            <a:r>
              <a:rPr lang="pl-PL" sz="2000" b="1" dirty="0"/>
              <a:t> maximální podíl úvěrových nákladů na celkových výdajích</a:t>
            </a:r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40 %</a:t>
            </a:r>
            <a:r>
              <a:rPr lang="pl-PL" sz="2000" b="1" dirty="0"/>
              <a:t> spotřeba</a:t>
            </a:r>
          </a:p>
          <a:p>
            <a:pPr algn="ctr"/>
            <a:endParaRPr lang="cs-CZ" sz="2000" b="1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Vám může pomoci regulovat výdaje na spotřebu?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912768" cy="358951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1800" dirty="0"/>
              <a:t>Měsíčně sledovat příjmy a výdaje.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Neutrácet za zbytečné věci.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Nenaletět trikům obchodníků a nepodlehnout pokušení kupovat.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Kupovat s rozvahou podle předem připraveného a promyšleného seznamu.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Nenakupovat s dětmi.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Nekupovat na úvěr.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Omezit stravování v restauracích a v rychlém občerstvení.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58D37E-1906-48EB-962A-61859D14D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7744" y="1200150"/>
            <a:ext cx="6419056" cy="356711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Úspory = kumulované přebytky příjmů domácnosti nad jejími výdaji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Plánované úspory</a:t>
            </a:r>
          </a:p>
          <a:p>
            <a:pPr lvl="1" algn="just"/>
            <a:r>
              <a:rPr lang="cs-CZ" sz="2000" dirty="0"/>
              <a:t>Pro … události</a:t>
            </a:r>
          </a:p>
          <a:p>
            <a:pPr lvl="1" algn="just"/>
            <a:r>
              <a:rPr lang="cs-CZ" sz="2000" dirty="0"/>
              <a:t>Úspory na koupi nového auta, na dovolenou, vánoce…</a:t>
            </a:r>
          </a:p>
          <a:p>
            <a:pPr lvl="1" algn="just"/>
            <a:r>
              <a:rPr lang="cs-CZ" sz="2000" dirty="0"/>
              <a:t>Úspory na stáří</a:t>
            </a:r>
          </a:p>
          <a:p>
            <a:pPr lvl="1" algn="just"/>
            <a:r>
              <a:rPr lang="cs-CZ" sz="2000" dirty="0"/>
              <a:t>Úspory (finanční zdroje) na zajištění finanční nezávislosti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Životní rezervy</a:t>
            </a:r>
          </a:p>
          <a:p>
            <a:pPr lvl="1" algn="just"/>
            <a:r>
              <a:rPr lang="cs-CZ" sz="2000" dirty="0"/>
              <a:t>Úspory pro … události</a:t>
            </a:r>
            <a:endParaRPr lang="cs-CZ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7CEF0-ECA7-4642-82CA-95827EC26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206375"/>
            <a:ext cx="6419056" cy="857250"/>
          </a:xfrm>
        </p:spPr>
        <p:txBody>
          <a:bodyPr>
            <a:normAutofit/>
          </a:bodyPr>
          <a:lstStyle/>
          <a:p>
            <a:r>
              <a:rPr lang="cs-CZ" dirty="0"/>
              <a:t>Úspory vs. rezervy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Životní rezervy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131590"/>
            <a:ext cx="6768752" cy="4011910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Životní rezervy = část úspor určená pro pokrytí výdajů v případě neočekávaných událostí a s tím spojeného výpadku příjmu</a:t>
            </a:r>
          </a:p>
          <a:p>
            <a:pPr algn="just"/>
            <a:endParaRPr lang="cs-CZ" sz="2400" dirty="0"/>
          </a:p>
          <a:p>
            <a:pPr algn="ctr"/>
            <a:r>
              <a:rPr lang="cs-CZ" sz="2400" b="1" dirty="0"/>
              <a:t>???Proč tvořit životní rezervy???</a:t>
            </a:r>
          </a:p>
          <a:p>
            <a:pPr algn="ctr"/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Zachování životního standardu (životní úrovně) domácnosti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Zajištění finančních zdrojů pro neočekávané události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Druhy životních rezerv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Rezerva I – operativní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Rezerva II – taktická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Rezerva III – strategická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Rezerva I - operativní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Účel</a:t>
            </a:r>
            <a:r>
              <a:rPr lang="cs-CZ" sz="2200" dirty="0"/>
              <a:t> (kdy čerpat rezervu): při neočekávané události s finančním dopadem (oprava ledničky, pračky,  auta)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Výše rezervy</a:t>
            </a:r>
            <a:r>
              <a:rPr lang="cs-CZ" sz="2200" dirty="0"/>
              <a:t>: … domácnosti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Pravděpodobnost čerpání</a:t>
            </a:r>
            <a:r>
              <a:rPr lang="cs-CZ" sz="2200" dirty="0"/>
              <a:t>: vyšší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výnos</a:t>
            </a:r>
            <a:r>
              <a:rPr lang="cs-CZ" sz="2200" dirty="0"/>
              <a:t>: nad míru inflace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riziko</a:t>
            </a:r>
            <a:r>
              <a:rPr lang="cs-CZ" sz="2200" dirty="0"/>
              <a:t>: nízké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likviditu</a:t>
            </a:r>
            <a:r>
              <a:rPr lang="cs-CZ" sz="2200" dirty="0"/>
              <a:t>: 2 – 5 dnů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Vhodná investice pro tvorbu rezervy</a:t>
            </a:r>
            <a:r>
              <a:rPr lang="cs-CZ" sz="2200" dirty="0"/>
              <a:t>: …</a:t>
            </a:r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Rezerva II - taktická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Účel</a:t>
            </a:r>
            <a:r>
              <a:rPr lang="cs-CZ" sz="2200" dirty="0"/>
              <a:t> (kdy čerpat rezervu): při ztrátě (změně) zaměstnání, dlouhodobější pracovní neschopnosti, zahraniční stáži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Výše rezervy</a:t>
            </a:r>
            <a:r>
              <a:rPr lang="cs-CZ" sz="2200" dirty="0"/>
              <a:t>: … domácnosti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Pravděpodobnost čerpání</a:t>
            </a:r>
            <a:r>
              <a:rPr lang="cs-CZ" sz="2200" dirty="0"/>
              <a:t>: malá (několikrát za život)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výnos</a:t>
            </a:r>
            <a:r>
              <a:rPr lang="cs-CZ" sz="2200" dirty="0"/>
              <a:t>: střední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riziko</a:t>
            </a:r>
            <a:r>
              <a:rPr lang="cs-CZ" sz="2200" dirty="0"/>
              <a:t>: střední až vyšší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likviditu</a:t>
            </a:r>
            <a:r>
              <a:rPr lang="cs-CZ" sz="2200" dirty="0"/>
              <a:t>: 1 – 2 měsíce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Vhodná investice pro tvorbu rezervy</a:t>
            </a:r>
            <a:r>
              <a:rPr lang="cs-CZ" sz="2200" dirty="0"/>
              <a:t>: …</a:t>
            </a:r>
          </a:p>
        </p:txBody>
      </p:sp>
    </p:spTree>
    <p:extLst>
      <p:ext uri="{BB962C8B-B14F-4D97-AF65-F5344CB8AC3E}">
        <p14:creationId xmlns:p14="http://schemas.microsoft.com/office/powerpoint/2010/main" val="84359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Rezerva III - strategická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Účel</a:t>
            </a:r>
            <a:r>
              <a:rPr lang="cs-CZ" sz="2200" dirty="0"/>
              <a:t> (kdy čerpat rezervu): při trvalé pracovní neschopnosti, těžkém úrazu s trvalými následky, trvalá invalidita, úmrtí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Výše rezervy</a:t>
            </a:r>
            <a:r>
              <a:rPr lang="cs-CZ" sz="2200" dirty="0"/>
              <a:t>: … domácnosti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Pravděpodobnost čerpání</a:t>
            </a:r>
            <a:r>
              <a:rPr lang="cs-CZ" sz="2200" dirty="0"/>
              <a:t>: velmi malá (0 – 1 krát za život)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výnos</a:t>
            </a:r>
            <a:r>
              <a:rPr lang="cs-CZ" sz="2200" dirty="0"/>
              <a:t>: výnos není důležitý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riziko</a:t>
            </a:r>
            <a:r>
              <a:rPr lang="cs-CZ" sz="2200" dirty="0"/>
              <a:t>: nízké až střední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likviditu</a:t>
            </a:r>
            <a:r>
              <a:rPr lang="cs-CZ" sz="2200" dirty="0"/>
              <a:t>: v případě potřeby</a:t>
            </a:r>
          </a:p>
        </p:txBody>
      </p:sp>
    </p:spTree>
    <p:extLst>
      <p:ext uri="{BB962C8B-B14F-4D97-AF65-F5344CB8AC3E}">
        <p14:creationId xmlns:p14="http://schemas.microsoft.com/office/powerpoint/2010/main" val="360093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theme/theme1.xml><?xml version="1.0" encoding="utf-8"?>
<a:theme xmlns:a="http://schemas.openxmlformats.org/drawingml/2006/main" name="683">
  <a:themeElements>
    <a:clrScheme name="Spring Field PowerPoint Template">
      <a:dk1>
        <a:srgbClr val="2F7F95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683</Template>
  <TotalTime>93</TotalTime>
  <Words>594</Words>
  <Application>Microsoft Office PowerPoint</Application>
  <PresentationFormat>Předvádění na obrazovce (16:9)</PresentationFormat>
  <Paragraphs>102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683</vt:lpstr>
      <vt:lpstr>Custom Design</vt:lpstr>
      <vt:lpstr>Rezervy</vt:lpstr>
      <vt:lpstr>Prezentace aplikace PowerPoint</vt:lpstr>
      <vt:lpstr>Co Vám může pomoci regulovat výdaje na spotřebu?</vt:lpstr>
      <vt:lpstr>Úspory vs. rezervy</vt:lpstr>
      <vt:lpstr>Životní rezervy</vt:lpstr>
      <vt:lpstr>Druhy životních rezerv</vt:lpstr>
      <vt:lpstr>Rezerva I - operativní</vt:lpstr>
      <vt:lpstr>Rezerva II - taktická</vt:lpstr>
      <vt:lpstr>Rezerva III - strategická</vt:lpstr>
      <vt:lpstr>Které rezervy vytvořit nejdříve?</vt:lpstr>
      <vt:lpstr>Jak si vytvořit finanční rezervu? Odložte si 10 % z příjmu každý měsíc!</vt:lpstr>
      <vt:lpstr>Kalkulačka pro výpočet</vt:lpstr>
      <vt:lpstr>Příklad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vodova</dc:creator>
  <cp:lastModifiedBy>Roman Hlawiczka</cp:lastModifiedBy>
  <cp:revision>19</cp:revision>
  <dcterms:created xsi:type="dcterms:W3CDTF">2020-02-20T21:18:52Z</dcterms:created>
  <dcterms:modified xsi:type="dcterms:W3CDTF">2021-09-01T09:23:42Z</dcterms:modified>
</cp:coreProperties>
</file>