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"/>
  </p:notesMasterIdLst>
  <p:sldIdLst>
    <p:sldId id="260" r:id="rId3"/>
    <p:sldId id="257" r:id="rId4"/>
    <p:sldId id="261" r:id="rId5"/>
    <p:sldId id="258" r:id="rId6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7F95"/>
    <a:srgbClr val="276B7D"/>
    <a:srgbClr val="235F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54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CC9B0-F9A8-4A47-BCBF-6B99903757BF}" type="datetimeFigureOut">
              <a:rPr lang="cs-CZ" smtClean="0"/>
              <a:pPr/>
              <a:t>24.03.2021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A781C7-4DE8-41D1-BF01-488C4C975A1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843558"/>
            <a:ext cx="7772400" cy="613891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fr-CA" dirty="0"/>
              <a:t>NAME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385441"/>
            <a:ext cx="6400800" cy="521196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Company Name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33082"/>
            <a:ext cx="2133600" cy="2746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D888733-C297-41F8-80E4-8CB3233DDA61}" type="datetime1">
              <a:rPr lang="en-US" smtClean="0"/>
              <a:pPr>
                <a:defRPr/>
              </a:pPr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33082"/>
            <a:ext cx="2895600" cy="2746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33082"/>
            <a:ext cx="2133600" cy="2746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56A599E-94AB-43BC-B268-16036F087CF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214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67744" y="206375"/>
            <a:ext cx="6419056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267744" y="1200150"/>
            <a:ext cx="6419056" cy="33940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Lorem ipsum dolor sit amet, consectetur adipisicing elit, sed do eiusmod tempor incididunt ut labore et dolore magna aliqua.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8751E-F467-4588-879A-183D7ACEEDCB}" type="datetime1">
              <a:rPr lang="en-US" smtClean="0"/>
              <a:pPr>
                <a:defRPr/>
              </a:pPr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EF502-4A31-4CC4-97CA-057348DFF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867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2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Lorem ipsum dolor sit amet, consectetur adipisicing elit, sed do eiusmod tempor incididunt ut labore et dolore magna aliqua.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A871C-D76A-4ACA-A85C-9CDD35746ED9}" type="datetime1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811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3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Lorem ipsum dolor sit amet, consectetur adipisicing elit, sed do eiusmod tempor incididunt ut labore et dolore magna aliqua.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430B8-F323-437B-B8EE-770E0E01A9B5}" type="datetime1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356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5E4ECD-04CE-4CE8-835C-DCF03730B035}" type="datetime1">
              <a:rPr lang="en-US" smtClean="0"/>
              <a:pPr>
                <a:defRPr/>
              </a:pPr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5CB547-BD98-48D3-A116-E92DB10987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DC7E2-F018-4A0C-B0CA-0C6F419599FA}" type="datetime1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D9663-ED20-45C3-A444-C9BB90F124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25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4" r:id="rId2"/>
    <p:sldLayoutId id="2147483663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2F7F9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2F7F95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2F7F9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2F7F9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2F7F9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2F7F9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32607"/>
            <a:ext cx="7772400" cy="613891"/>
          </a:xfrm>
        </p:spPr>
        <p:txBody>
          <a:bodyPr/>
          <a:lstStyle/>
          <a:p>
            <a:r>
              <a:rPr lang="cs-CZ" sz="3600" dirty="0">
                <a:solidFill>
                  <a:srgbClr val="2F7F95"/>
                </a:solidFill>
                <a:latin typeface="+mn-lt"/>
                <a:ea typeface="+mn-ea"/>
                <a:cs typeface="+mn-cs"/>
              </a:rPr>
              <a:t>Pravidelné investice a platby</a:t>
            </a:r>
            <a:endParaRPr lang="en-US" sz="3600" dirty="0">
              <a:solidFill>
                <a:srgbClr val="2F7F9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2427734"/>
            <a:ext cx="6400800" cy="521196"/>
          </a:xfrm>
        </p:spPr>
        <p:txBody>
          <a:bodyPr/>
          <a:lstStyle/>
          <a:p>
            <a:r>
              <a:rPr lang="cs-CZ">
                <a:solidFill>
                  <a:srgbClr val="2F7F95"/>
                </a:solidFill>
              </a:rPr>
              <a:t>Roman Hlawiczka</a:t>
            </a:r>
            <a:endParaRPr lang="en-US" dirty="0">
              <a:solidFill>
                <a:srgbClr val="2F7F95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A599E-94AB-43BC-B268-16036F087CF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899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Budoucí hodnota anuity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840760" cy="3675856"/>
          </a:xfrm>
        </p:spPr>
        <p:txBody>
          <a:bodyPr>
            <a:normAutofit/>
          </a:bodyPr>
          <a:lstStyle/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800" dirty="0"/>
              <a:t>Pravidelné investice stejné částky během celého období spoření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800" dirty="0"/>
              <a:t>Jsou úroky z úroků (úroky se připisují k jistině pravidelně v průběhu období)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800" dirty="0"/>
              <a:t>Příklad: pravidelné spoření do otevřeného podílového fondu, do penzijního fondu, atd.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2787774"/>
            <a:ext cx="4405579" cy="1859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Současná hodnota anuity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/>
          </a:bodyPr>
          <a:lstStyle/>
          <a:p>
            <a:pPr marL="266700" lvl="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700" dirty="0"/>
              <a:t>Výše pravidelné splátky úvěru během celého období splácení</a:t>
            </a:r>
          </a:p>
          <a:p>
            <a:pPr marL="266700" lvl="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700" dirty="0"/>
              <a:t>Anuitní splátka je po celou dobu splácení stejně vysoká a obsahuje v sobě úrok i splátku úvěru</a:t>
            </a:r>
          </a:p>
          <a:p>
            <a:pPr marL="266700" lvl="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700" dirty="0"/>
              <a:t>Příklad: splátky úvěru stejnými a pravidelnými částkami (hypotéka, úvěr ze stavebního spoření, spotřebitelský úvěr atd.) nebo pravidelné čerpání naspořené částky po určitou dobu (výplata důchodu, renta aj.)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3003798"/>
            <a:ext cx="4520794" cy="1881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M Ě J T E   S E   H E Z K Y</a:t>
            </a:r>
          </a:p>
          <a:p>
            <a:r>
              <a:rPr lang="cs-CZ" sz="5000" dirty="0">
                <a:sym typeface="Wingdings" pitchFamily="2" charset="2"/>
              </a:rPr>
              <a:t></a:t>
            </a:r>
            <a:endParaRPr lang="en-US" sz="5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301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683">
  <a:themeElements>
    <a:clrScheme name="Spring Field PowerPoint Template">
      <a:dk1>
        <a:srgbClr val="2F7F95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683</Template>
  <TotalTime>134</TotalTime>
  <Words>127</Words>
  <Application>Microsoft Office PowerPoint</Application>
  <PresentationFormat>Předvádění na obrazovce (16:9)</PresentationFormat>
  <Paragraphs>16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683</vt:lpstr>
      <vt:lpstr>Custom Design</vt:lpstr>
      <vt:lpstr>Pravidelné investice a platby</vt:lpstr>
      <vt:lpstr>Budoucí hodnota anuity</vt:lpstr>
      <vt:lpstr>Současná hodnota anuity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vodova</dc:creator>
  <cp:lastModifiedBy>Roman Hlawiczka</cp:lastModifiedBy>
  <cp:revision>20</cp:revision>
  <dcterms:created xsi:type="dcterms:W3CDTF">2020-02-20T21:18:52Z</dcterms:created>
  <dcterms:modified xsi:type="dcterms:W3CDTF">2021-03-24T20:55:03Z</dcterms:modified>
</cp:coreProperties>
</file>