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60" r:id="rId3"/>
    <p:sldId id="257" r:id="rId4"/>
    <p:sldId id="290" r:id="rId5"/>
    <p:sldId id="261" r:id="rId6"/>
    <p:sldId id="274" r:id="rId7"/>
    <p:sldId id="293" r:id="rId8"/>
    <p:sldId id="291" r:id="rId9"/>
    <p:sldId id="292" r:id="rId10"/>
    <p:sldId id="275" r:id="rId11"/>
    <p:sldId id="276" r:id="rId12"/>
    <p:sldId id="294" r:id="rId13"/>
    <p:sldId id="277" r:id="rId14"/>
    <p:sldId id="295" r:id="rId15"/>
    <p:sldId id="296" r:id="rId16"/>
    <p:sldId id="297" r:id="rId17"/>
    <p:sldId id="278" r:id="rId18"/>
    <p:sldId id="279" r:id="rId19"/>
    <p:sldId id="298" r:id="rId20"/>
    <p:sldId id="299" r:id="rId21"/>
    <p:sldId id="280" r:id="rId22"/>
    <p:sldId id="300" r:id="rId23"/>
    <p:sldId id="281" r:id="rId24"/>
    <p:sldId id="301" r:id="rId25"/>
    <p:sldId id="302" r:id="rId26"/>
    <p:sldId id="303" r:id="rId27"/>
    <p:sldId id="304" r:id="rId28"/>
    <p:sldId id="282" r:id="rId29"/>
    <p:sldId id="283" r:id="rId30"/>
    <p:sldId id="284" r:id="rId31"/>
    <p:sldId id="286" r:id="rId32"/>
    <p:sldId id="309" r:id="rId33"/>
    <p:sldId id="305" r:id="rId34"/>
    <p:sldId id="306" r:id="rId35"/>
    <p:sldId id="307" r:id="rId36"/>
    <p:sldId id="308" r:id="rId37"/>
    <p:sldId id="258" r:id="rId3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F95"/>
    <a:srgbClr val="276B7D"/>
    <a:srgbClr val="235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CC9B0-F9A8-4A47-BCBF-6B99903757BF}" type="datetimeFigureOut">
              <a:rPr lang="cs-CZ" smtClean="0"/>
              <a:pPr/>
              <a:t>24.03.2021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781C7-4DE8-41D1-BF01-488C4C975A1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43558"/>
            <a:ext cx="7772400" cy="613891"/>
          </a:xfrm>
        </p:spPr>
        <p:txBody>
          <a:bodyPr/>
          <a:lstStyle>
            <a:lvl1pPr>
              <a:defRPr baseline="0">
                <a:solidFill>
                  <a:schemeClr val="bg1"/>
                </a:solidFill>
              </a:defRPr>
            </a:lvl1pPr>
          </a:lstStyle>
          <a:p>
            <a:r>
              <a:rPr lang="fr-CA" dirty="0"/>
              <a:t>NAME OF PRESENTATION</a:t>
            </a:r>
            <a:endParaRPr lang="en-US" dirty="0"/>
          </a:p>
        </p:txBody>
      </p:sp>
      <p:sp>
        <p:nvSpPr>
          <p:cNvPr id="3" name="Subtitle 2"/>
          <p:cNvSpPr>
            <a:spLocks noGrp="1"/>
          </p:cNvSpPr>
          <p:nvPr>
            <p:ph type="subTitle" idx="1" hasCustomPrompt="1"/>
          </p:nvPr>
        </p:nvSpPr>
        <p:spPr>
          <a:xfrm>
            <a:off x="1371600" y="1385441"/>
            <a:ext cx="6400800" cy="52119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a:xfrm>
            <a:off x="457200" y="4733082"/>
            <a:ext cx="2133600" cy="274637"/>
          </a:xfrm>
        </p:spPr>
        <p:txBody>
          <a:bodyPr/>
          <a:lstStyle>
            <a:lvl1pPr>
              <a:defRPr>
                <a:solidFill>
                  <a:schemeClr val="bg1"/>
                </a:solidFill>
              </a:defRPr>
            </a:lvl1pPr>
          </a:lstStyle>
          <a:p>
            <a:pPr>
              <a:defRPr/>
            </a:pPr>
            <a:fld id="{ED888733-C297-41F8-80E4-8CB3233DDA61}" type="datetime1">
              <a:rPr lang="en-US" smtClean="0"/>
              <a:pPr>
                <a:defRPr/>
              </a:pPr>
              <a:t>3/24/2021</a:t>
            </a:fld>
            <a:endParaRPr lang="en-US"/>
          </a:p>
        </p:txBody>
      </p:sp>
      <p:sp>
        <p:nvSpPr>
          <p:cNvPr id="5" name="Footer Placeholder 4"/>
          <p:cNvSpPr>
            <a:spLocks noGrp="1"/>
          </p:cNvSpPr>
          <p:nvPr>
            <p:ph type="ftr" sz="quarter" idx="11"/>
          </p:nvPr>
        </p:nvSpPr>
        <p:spPr>
          <a:xfrm>
            <a:off x="3124200" y="4733082"/>
            <a:ext cx="2895600" cy="274637"/>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6553200" y="4733082"/>
            <a:ext cx="2133600" cy="274637"/>
          </a:xfrm>
        </p:spPr>
        <p:txBody>
          <a:bodyPr/>
          <a:lstStyle>
            <a:lvl1pPr>
              <a:defRPr>
                <a:solidFill>
                  <a:schemeClr val="bg1"/>
                </a:solidFill>
              </a:defRPr>
            </a:lvl1pPr>
          </a:lstStyle>
          <a:p>
            <a:pPr>
              <a:defRPr/>
            </a:pPr>
            <a:fld id="{A56A599E-94AB-43BC-B268-16036F087CF3}" type="slidenum">
              <a:rPr lang="en-US" smtClean="0"/>
              <a:pPr>
                <a:defRPr/>
              </a:pPr>
              <a:t>‹#›</a:t>
            </a:fld>
            <a:endParaRPr lang="en-US"/>
          </a:p>
        </p:txBody>
      </p:sp>
    </p:spTree>
    <p:extLst>
      <p:ext uri="{BB962C8B-B14F-4D97-AF65-F5344CB8AC3E}">
        <p14:creationId xmlns:p14="http://schemas.microsoft.com/office/powerpoint/2010/main" val="89221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06375"/>
            <a:ext cx="6419056"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267744" y="1200150"/>
            <a:ext cx="6419056" cy="3394075"/>
          </a:xfrm>
        </p:spPr>
        <p:txBody>
          <a:bodyPr/>
          <a:lstStyle>
            <a:lvl1pPr marL="0" indent="0">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lvl1pPr>
              <a:defRPr/>
            </a:lvl1pPr>
          </a:lstStyle>
          <a:p>
            <a:pPr>
              <a:defRPr/>
            </a:pPr>
            <a:fld id="{5B48751E-F467-4588-879A-183D7ACEEDCB}" type="datetime1">
              <a:rPr lang="en-US" smtClean="0"/>
              <a:pPr>
                <a:defRPr/>
              </a:pPr>
              <a:t>3/24/2021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EF502-4A31-4CC4-97CA-057348DFF0E7}" type="slidenum">
              <a:rPr lang="en-US"/>
              <a:pPr>
                <a:defRPr/>
              </a:pPr>
              <a:t>‹#›</a:t>
            </a:fld>
            <a:endParaRPr lang="en-US"/>
          </a:p>
        </p:txBody>
      </p:sp>
    </p:spTree>
    <p:extLst>
      <p:ext uri="{BB962C8B-B14F-4D97-AF65-F5344CB8AC3E}">
        <p14:creationId xmlns:p14="http://schemas.microsoft.com/office/powerpoint/2010/main" val="54986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2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p>
            <a:fld id="{67AA871C-D76A-4ACA-A85C-9CDD35746ED9}" type="datetime1">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pPr/>
              <a:t>‹#›</a:t>
            </a:fld>
            <a:endParaRPr lang="en-US"/>
          </a:p>
        </p:txBody>
      </p:sp>
    </p:spTree>
    <p:extLst>
      <p:ext uri="{BB962C8B-B14F-4D97-AF65-F5344CB8AC3E}">
        <p14:creationId xmlns:p14="http://schemas.microsoft.com/office/powerpoint/2010/main" val="327281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3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p>
            <a:fld id="{B28430B8-F323-437B-B8EE-770E0E01A9B5}" type="datetime1">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pPr/>
              <a:t>‹#›</a:t>
            </a:fld>
            <a:endParaRPr lang="en-US"/>
          </a:p>
        </p:txBody>
      </p:sp>
    </p:spTree>
    <p:extLst>
      <p:ext uri="{BB962C8B-B14F-4D97-AF65-F5344CB8AC3E}">
        <p14:creationId xmlns:p14="http://schemas.microsoft.com/office/powerpoint/2010/main" val="6593560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endParaRPr lang="en-US"/>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E5E4ECD-04CE-4CE8-835C-DCF03730B035}" type="datetime1">
              <a:rPr lang="en-US" smtClean="0"/>
              <a:pPr>
                <a:defRPr/>
              </a:pPr>
              <a:t>3/24/2021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15CB547-BD98-48D3-A116-E92DB10987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B5DC7E2-F018-4A0C-B0CA-0C6F419599FA}" type="datetime1">
              <a:rPr lang="en-US" smtClean="0"/>
              <a:pPr/>
              <a:t>3/24/2021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ED9663-ED20-45C3-A444-C9BB90F12421}" type="slidenum">
              <a:rPr lang="en-US" smtClean="0"/>
              <a:pPr/>
              <a:t>‹#›</a:t>
            </a:fld>
            <a:endParaRPr lang="en-US"/>
          </a:p>
        </p:txBody>
      </p:sp>
    </p:spTree>
    <p:extLst>
      <p:ext uri="{BB962C8B-B14F-4D97-AF65-F5344CB8AC3E}">
        <p14:creationId xmlns:p14="http://schemas.microsoft.com/office/powerpoint/2010/main" val="3569259121"/>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63" r:id="rId3"/>
  </p:sldLayoutIdLst>
  <p:hf hdr="0" ftr="0" dt="0"/>
  <p:txStyles>
    <p:titleStyle>
      <a:lvl1pPr algn="ctr" defTabSz="914400" rtl="0" eaLnBrk="1" latinLnBrk="0" hangingPunct="1">
        <a:spcBef>
          <a:spcPct val="0"/>
        </a:spcBef>
        <a:buNone/>
        <a:defRPr sz="4400" kern="1200">
          <a:solidFill>
            <a:srgbClr val="2F7F9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2F7F9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2F7F9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2F7F9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2F7F9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2F7F9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pfcr.cz/zakladni-udaje/" TargetMode="External"/><Relationship Id="rId2" Type="http://schemas.openxmlformats.org/officeDocument/2006/relationships/hyperlink" Target="http://www.apfcr.cz/"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apfcr.cz/clenov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607"/>
            <a:ext cx="7772400" cy="613891"/>
          </a:xfrm>
        </p:spPr>
        <p:txBody>
          <a:bodyPr/>
          <a:lstStyle/>
          <a:p>
            <a:r>
              <a:rPr lang="cs-CZ" sz="3600" dirty="0">
                <a:solidFill>
                  <a:srgbClr val="2F7F95"/>
                </a:solidFill>
                <a:latin typeface="+mn-lt"/>
                <a:ea typeface="+mn-ea"/>
                <a:cs typeface="+mn-cs"/>
              </a:rPr>
              <a:t>Doplňkové penzijní spoření, </a:t>
            </a:r>
            <a:br>
              <a:rPr lang="cs-CZ" sz="3600" dirty="0">
                <a:solidFill>
                  <a:srgbClr val="2F7F95"/>
                </a:solidFill>
                <a:latin typeface="+mn-lt"/>
                <a:ea typeface="+mn-ea"/>
                <a:cs typeface="+mn-cs"/>
              </a:rPr>
            </a:br>
            <a:r>
              <a:rPr lang="cs-CZ" sz="3600" dirty="0">
                <a:solidFill>
                  <a:srgbClr val="2F7F95"/>
                </a:solidFill>
                <a:latin typeface="+mn-lt"/>
                <a:ea typeface="+mn-ea"/>
                <a:cs typeface="+mn-cs"/>
              </a:rPr>
              <a:t>penzijní připojištění</a:t>
            </a:r>
            <a:endParaRPr lang="en-US" sz="3600" dirty="0">
              <a:solidFill>
                <a:srgbClr val="2F7F95"/>
              </a:solidFill>
              <a:latin typeface="+mn-lt"/>
              <a:ea typeface="+mn-ea"/>
              <a:cs typeface="+mn-cs"/>
            </a:endParaRPr>
          </a:p>
        </p:txBody>
      </p:sp>
      <p:sp>
        <p:nvSpPr>
          <p:cNvPr id="3" name="Subtitle 2"/>
          <p:cNvSpPr>
            <a:spLocks noGrp="1"/>
          </p:cNvSpPr>
          <p:nvPr>
            <p:ph type="subTitle" idx="1"/>
          </p:nvPr>
        </p:nvSpPr>
        <p:spPr>
          <a:xfrm>
            <a:off x="1331640" y="2427734"/>
            <a:ext cx="6400800" cy="521196"/>
          </a:xfrm>
        </p:spPr>
        <p:txBody>
          <a:bodyPr/>
          <a:lstStyle/>
          <a:p>
            <a:r>
              <a:rPr lang="cs-CZ">
                <a:solidFill>
                  <a:srgbClr val="2F7F95"/>
                </a:solidFill>
              </a:rPr>
              <a:t>Roman Hlawiczka</a:t>
            </a:r>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1</a:t>
            </a:fld>
            <a:endParaRPr lang="en-US"/>
          </a:p>
        </p:txBody>
      </p:sp>
    </p:spTree>
    <p:extLst>
      <p:ext uri="{BB962C8B-B14F-4D97-AF65-F5344CB8AC3E}">
        <p14:creationId xmlns:p14="http://schemas.microsoft.com/office/powerpoint/2010/main" val="36848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Dávky – doplňkové penzijní spoření</a:t>
            </a:r>
            <a:endParaRPr lang="en-US" dirty="0"/>
          </a:p>
        </p:txBody>
      </p:sp>
      <p:sp>
        <p:nvSpPr>
          <p:cNvPr id="3" name="Content Placeholder 2"/>
          <p:cNvSpPr>
            <a:spLocks noGrp="1"/>
          </p:cNvSpPr>
          <p:nvPr>
            <p:ph idx="1"/>
          </p:nvPr>
        </p:nvSpPr>
        <p:spPr>
          <a:xfrm>
            <a:off x="2051720" y="1200150"/>
            <a:ext cx="6768752" cy="3943350"/>
          </a:xfrm>
        </p:spPr>
        <p:txBody>
          <a:bodyPr>
            <a:normAutofit lnSpcReduction="10000"/>
          </a:bodyPr>
          <a:lstStyle/>
          <a:p>
            <a:pPr marL="266700" indent="-266700">
              <a:spcAft>
                <a:spcPts val="600"/>
              </a:spcAft>
              <a:buClr>
                <a:srgbClr val="307871"/>
              </a:buClr>
              <a:buFont typeface="Arial" pitchFamily="34" charset="0"/>
              <a:buChar char="•"/>
            </a:pPr>
            <a:r>
              <a:rPr lang="cs-CZ" sz="2400" dirty="0"/>
              <a:t>Prostředky účastníka se použijí na výplatu těchto dávek (§19):</a:t>
            </a:r>
          </a:p>
          <a:p>
            <a:pPr lvl="1" algn="just"/>
            <a:r>
              <a:rPr lang="cs-CZ" sz="1700" dirty="0"/>
              <a:t>a) starobní penze na určenou dobu,</a:t>
            </a:r>
          </a:p>
          <a:p>
            <a:pPr lvl="1" algn="just"/>
            <a:r>
              <a:rPr lang="cs-CZ" sz="1700" dirty="0"/>
              <a:t>b) invalidní penze na určenou dobu,</a:t>
            </a:r>
          </a:p>
          <a:p>
            <a:pPr lvl="1" algn="just"/>
            <a:r>
              <a:rPr lang="cs-CZ" sz="1700" dirty="0"/>
              <a:t>c) jednorázové vyrovnání,</a:t>
            </a:r>
          </a:p>
          <a:p>
            <a:pPr lvl="1" algn="just"/>
            <a:r>
              <a:rPr lang="cs-CZ" sz="1700" dirty="0"/>
              <a:t>d) odbytné,</a:t>
            </a:r>
          </a:p>
          <a:p>
            <a:pPr lvl="1" algn="just"/>
            <a:r>
              <a:rPr lang="cs-CZ" sz="1700" dirty="0"/>
              <a:t>e) úhrada jednorázového pojistného pro doživotní penzi,</a:t>
            </a:r>
          </a:p>
          <a:p>
            <a:pPr lvl="1" algn="just"/>
            <a:r>
              <a:rPr lang="cs-CZ" sz="1700" dirty="0"/>
              <a:t>f) úhrada jednorázového pojistného pro penzi na přesně stanovenou dobu s přesně stanovenou výší důchodu.</a:t>
            </a:r>
          </a:p>
          <a:p>
            <a:pPr algn="just"/>
            <a:endParaRPr lang="cs-CZ" sz="1000" b="1" dirty="0"/>
          </a:p>
          <a:p>
            <a:pPr marL="266700" indent="-266700">
              <a:spcAft>
                <a:spcPts val="600"/>
              </a:spcAft>
              <a:buClr>
                <a:srgbClr val="307871"/>
              </a:buClr>
              <a:buFont typeface="Arial" pitchFamily="34" charset="0"/>
              <a:buChar char="•"/>
            </a:pPr>
            <a:r>
              <a:rPr lang="cs-CZ" sz="2400" b="1" dirty="0"/>
              <a:t>Úkol: přečíst §21 – 26</a:t>
            </a:r>
          </a:p>
          <a:p>
            <a:pPr marL="266700" indent="-266700">
              <a:spcAft>
                <a:spcPts val="600"/>
              </a:spcAft>
              <a:buClr>
                <a:srgbClr val="307871"/>
              </a:buClr>
              <a:buFont typeface="Arial" pitchFamily="34" charset="0"/>
              <a:buChar char="•"/>
            </a:pPr>
            <a:r>
              <a:rPr lang="cs-CZ" sz="2400" b="1" dirty="0"/>
              <a:t>Podmínky pro vznik nároku na některé dávky §20</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10</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Nároky z penzijního připojištění</a:t>
            </a:r>
            <a:endParaRPr lang="en-US" dirty="0"/>
          </a:p>
        </p:txBody>
      </p:sp>
      <p:sp>
        <p:nvSpPr>
          <p:cNvPr id="3" name="Content Placeholder 2"/>
          <p:cNvSpPr>
            <a:spLocks noGrp="1"/>
          </p:cNvSpPr>
          <p:nvPr>
            <p:ph idx="1"/>
          </p:nvPr>
        </p:nvSpPr>
        <p:spPr>
          <a:xfrm>
            <a:off x="2051720" y="1419622"/>
            <a:ext cx="6768752" cy="3723878"/>
          </a:xfrm>
        </p:spPr>
        <p:txBody>
          <a:bodyPr>
            <a:normAutofit lnSpcReduction="10000"/>
          </a:bodyPr>
          <a:lstStyle/>
          <a:p>
            <a:pPr marL="266700" indent="-266700">
              <a:spcAft>
                <a:spcPts val="600"/>
              </a:spcAft>
              <a:buClr>
                <a:srgbClr val="307871"/>
              </a:buClr>
              <a:buFont typeface="Arial" pitchFamily="34" charset="0"/>
              <a:buChar char="•"/>
            </a:pPr>
            <a:r>
              <a:rPr lang="cs-CZ" sz="2400" b="1" dirty="0"/>
              <a:t>Z penzijního připojištění se poskytují tyto dávky: </a:t>
            </a:r>
            <a:endParaRPr lang="en-GB" sz="2400" b="1" dirty="0"/>
          </a:p>
          <a:p>
            <a:pPr lvl="1" algn="just"/>
            <a:r>
              <a:rPr lang="cs-CZ" sz="2000" dirty="0"/>
              <a:t>a) penze </a:t>
            </a:r>
            <a:endParaRPr lang="en-GB" sz="2000" dirty="0"/>
          </a:p>
          <a:p>
            <a:pPr lvl="1" algn="just"/>
            <a:r>
              <a:rPr lang="cs-CZ" sz="2000" dirty="0"/>
              <a:t>b) jednorázové vyrovnání</a:t>
            </a:r>
            <a:endParaRPr lang="en-GB" sz="2000" dirty="0"/>
          </a:p>
          <a:p>
            <a:pPr lvl="1" algn="just"/>
            <a:r>
              <a:rPr lang="cs-CZ" sz="2000" dirty="0"/>
              <a:t>c) odbytné</a:t>
            </a:r>
            <a:endParaRPr lang="en-GB" sz="2000" dirty="0"/>
          </a:p>
          <a:p>
            <a:pPr algn="just"/>
            <a:endParaRPr lang="cs-CZ" sz="2000" b="1" dirty="0"/>
          </a:p>
          <a:p>
            <a:pPr marL="266700" indent="-266700">
              <a:spcAft>
                <a:spcPts val="600"/>
              </a:spcAft>
              <a:buClr>
                <a:srgbClr val="307871"/>
              </a:buClr>
              <a:buFont typeface="Arial" pitchFamily="34" charset="0"/>
              <a:buChar char="•"/>
            </a:pPr>
            <a:r>
              <a:rPr lang="cs-CZ" sz="2400" b="1" dirty="0"/>
              <a:t>Z penzijního připojištění lze poskytovat tyto penze: </a:t>
            </a:r>
            <a:endParaRPr lang="en-GB" sz="2400" b="1" dirty="0"/>
          </a:p>
          <a:p>
            <a:pPr lvl="1" algn="just"/>
            <a:r>
              <a:rPr lang="cs-CZ" sz="2000" dirty="0"/>
              <a:t>a) starobní penze </a:t>
            </a:r>
            <a:endParaRPr lang="en-GB" sz="2000" dirty="0"/>
          </a:p>
          <a:p>
            <a:pPr lvl="1" algn="just"/>
            <a:r>
              <a:rPr lang="cs-CZ" sz="2000" dirty="0"/>
              <a:t>b) invalidní penze</a:t>
            </a:r>
            <a:endParaRPr lang="en-GB" sz="2000" dirty="0"/>
          </a:p>
          <a:p>
            <a:pPr lvl="1" algn="just"/>
            <a:r>
              <a:rPr lang="cs-CZ" sz="2000" dirty="0"/>
              <a:t>c) </a:t>
            </a:r>
            <a:r>
              <a:rPr lang="cs-CZ" sz="2000" dirty="0" err="1"/>
              <a:t>výsluhová</a:t>
            </a:r>
            <a:r>
              <a:rPr lang="cs-CZ" sz="2000" dirty="0"/>
              <a:t> penze</a:t>
            </a:r>
            <a:endParaRPr lang="cs-CZ" sz="2400" b="1"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11</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Příspěvek účastníka</a:t>
            </a:r>
            <a:endParaRPr lang="en-US" dirty="0"/>
          </a:p>
        </p:txBody>
      </p:sp>
      <p:sp>
        <p:nvSpPr>
          <p:cNvPr id="3" name="Content Placeholder 2"/>
          <p:cNvSpPr>
            <a:spLocks noGrp="1"/>
          </p:cNvSpPr>
          <p:nvPr>
            <p:ph idx="1"/>
          </p:nvPr>
        </p:nvSpPr>
        <p:spPr>
          <a:xfrm>
            <a:off x="2051720" y="1200150"/>
            <a:ext cx="6768752" cy="3943350"/>
          </a:xfrm>
        </p:spPr>
        <p:txBody>
          <a:bodyPr>
            <a:normAutofit/>
          </a:bodyPr>
          <a:lstStyle/>
          <a:p>
            <a:pPr marL="266700" indent="-266700">
              <a:lnSpc>
                <a:spcPct val="80000"/>
              </a:lnSpc>
              <a:buClr>
                <a:srgbClr val="307871"/>
              </a:buClr>
              <a:buFont typeface="Arial" pitchFamily="34" charset="0"/>
              <a:buChar char="•"/>
            </a:pPr>
            <a:r>
              <a:rPr lang="cs-CZ" sz="2000" dirty="0"/>
              <a:t>Výše příspěvku účastníka se stanoví na kalendářní měsíc; výše příspěvku přitom nesmí být nižší, než je částka zakládající nárok na státní příspěvek.</a:t>
            </a:r>
          </a:p>
          <a:p>
            <a:pPr marL="266700" indent="-266700">
              <a:lnSpc>
                <a:spcPct val="80000"/>
              </a:lnSpc>
              <a:buClr>
                <a:srgbClr val="307871"/>
              </a:buClr>
              <a:buFont typeface="Arial" pitchFamily="34" charset="0"/>
              <a:buChar char="•"/>
            </a:pPr>
            <a:r>
              <a:rPr lang="cs-CZ" sz="2000" dirty="0"/>
              <a:t>Účastník nemůže platit příspěvek současně na doplňkové penzijní spoření či penzijní připojištění u více penzijních společností. </a:t>
            </a:r>
            <a:endParaRPr lang="en-GB" sz="2000" dirty="0"/>
          </a:p>
          <a:p>
            <a:pPr marL="266700" indent="-266700">
              <a:lnSpc>
                <a:spcPct val="80000"/>
              </a:lnSpc>
              <a:buClr>
                <a:srgbClr val="307871"/>
              </a:buClr>
              <a:buFont typeface="Arial" pitchFamily="34" charset="0"/>
              <a:buChar char="•"/>
            </a:pPr>
            <a:r>
              <a:rPr lang="cs-CZ" sz="2000" dirty="0"/>
              <a:t>Příspěvky se platí do konce kalendářního měsíce, na který se platí, nebo pokud se příspěvky platí dopředu na delší období, do konce prvního kalendářního měsíce tohoto období. </a:t>
            </a:r>
            <a:endParaRPr lang="en-GB" sz="2000" dirty="0"/>
          </a:p>
          <a:p>
            <a:pPr marL="266700" indent="-266700">
              <a:lnSpc>
                <a:spcPct val="80000"/>
              </a:lnSpc>
              <a:buClr>
                <a:srgbClr val="307871"/>
              </a:buClr>
              <a:buFont typeface="Arial" pitchFamily="34" charset="0"/>
              <a:buChar char="•"/>
            </a:pPr>
            <a:r>
              <a:rPr lang="cs-CZ" sz="2000" dirty="0"/>
              <a:t>Účastník má právo změnit výši svého příspěvku.</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12</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Příspěvek účastníka placený zaměstnavatelem za účastníka</a:t>
            </a:r>
            <a:endParaRPr lang="en-US" dirty="0"/>
          </a:p>
        </p:txBody>
      </p:sp>
      <p:sp>
        <p:nvSpPr>
          <p:cNvPr id="3" name="Content Placeholder 2"/>
          <p:cNvSpPr>
            <a:spLocks noGrp="1"/>
          </p:cNvSpPr>
          <p:nvPr>
            <p:ph idx="1"/>
          </p:nvPr>
        </p:nvSpPr>
        <p:spPr>
          <a:xfrm>
            <a:off x="2051720" y="1347614"/>
            <a:ext cx="6768752" cy="3795886"/>
          </a:xfrm>
        </p:spPr>
        <p:txBody>
          <a:bodyPr>
            <a:normAutofit/>
          </a:bodyPr>
          <a:lstStyle/>
          <a:p>
            <a:pPr marL="266700" indent="-266700">
              <a:lnSpc>
                <a:spcPct val="80000"/>
              </a:lnSpc>
              <a:buClr>
                <a:srgbClr val="307871"/>
              </a:buClr>
              <a:buFont typeface="Arial" pitchFamily="34" charset="0"/>
              <a:buChar char="•"/>
            </a:pPr>
            <a:r>
              <a:rPr lang="cs-CZ" sz="2400" dirty="0"/>
              <a:t>Za účastníka může platit příspěvek účastníka nebo jeho část zaměstnavatel, pokud s tím účastník souhlasí. </a:t>
            </a:r>
          </a:p>
          <a:p>
            <a:pPr marL="266700" indent="-266700">
              <a:lnSpc>
                <a:spcPct val="80000"/>
              </a:lnSpc>
              <a:buClr>
                <a:srgbClr val="307871"/>
              </a:buClr>
              <a:buFont typeface="Arial" pitchFamily="34" charset="0"/>
              <a:buChar char="•"/>
            </a:pPr>
            <a:r>
              <a:rPr lang="cs-CZ" sz="2400" dirty="0"/>
              <a:t>Účastník je povinen tuto skutečnost předem písemně oznámit penzijní společnosti.</a:t>
            </a:r>
          </a:p>
          <a:p>
            <a:pPr marL="266700" indent="-266700">
              <a:lnSpc>
                <a:spcPct val="80000"/>
              </a:lnSpc>
              <a:buClr>
                <a:srgbClr val="307871"/>
              </a:buClr>
              <a:buFont typeface="Arial" pitchFamily="34" charset="0"/>
              <a:buChar char="•"/>
            </a:pPr>
            <a:r>
              <a:rPr lang="cs-CZ" sz="2400" dirty="0"/>
              <a:t>K příspěvku zaměstnavatele se neposkytuje státní příspěvek.</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13</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Státní příspěvek</a:t>
            </a:r>
            <a:endParaRPr lang="en-US" dirty="0"/>
          </a:p>
        </p:txBody>
      </p:sp>
      <p:sp>
        <p:nvSpPr>
          <p:cNvPr id="3" name="Content Placeholder 2"/>
          <p:cNvSpPr>
            <a:spLocks noGrp="1"/>
          </p:cNvSpPr>
          <p:nvPr>
            <p:ph idx="1"/>
          </p:nvPr>
        </p:nvSpPr>
        <p:spPr>
          <a:xfrm>
            <a:off x="2051720" y="1347614"/>
            <a:ext cx="6768752" cy="3795886"/>
          </a:xfrm>
        </p:spPr>
        <p:txBody>
          <a:bodyPr>
            <a:normAutofit lnSpcReduction="10000"/>
          </a:bodyPr>
          <a:lstStyle/>
          <a:p>
            <a:pPr marL="266700" indent="-266700">
              <a:lnSpc>
                <a:spcPct val="80000"/>
              </a:lnSpc>
              <a:buClr>
                <a:srgbClr val="307871"/>
              </a:buClr>
              <a:buFont typeface="Arial" pitchFamily="34" charset="0"/>
              <a:buChar char="•"/>
            </a:pPr>
            <a:r>
              <a:rPr lang="cs-CZ" sz="2400" dirty="0"/>
              <a:t>Ministerstvo financí poskytuje ze státního rozpočtu ve prospěch účastníka, k jím zaplaceným příspěvkům účastníka státní příspěvek.</a:t>
            </a:r>
          </a:p>
          <a:p>
            <a:pPr marL="266700" indent="-266700">
              <a:lnSpc>
                <a:spcPct val="80000"/>
              </a:lnSpc>
              <a:buClr>
                <a:srgbClr val="307871"/>
              </a:buClr>
              <a:buFont typeface="Arial" pitchFamily="34" charset="0"/>
              <a:buChar char="•"/>
            </a:pPr>
            <a:r>
              <a:rPr lang="cs-CZ" sz="2400" dirty="0"/>
              <a:t>Nárok na státní příspěvek má účastník, který má trvalý pobyt na území České republiky nebo má bydliště na území členského státu, a je </a:t>
            </a:r>
          </a:p>
          <a:p>
            <a:pPr lvl="1" algn="just"/>
            <a:r>
              <a:rPr lang="cs-CZ" sz="2000" dirty="0"/>
              <a:t>a) účasten důchodového pojištění podle tuzemských právních předpisů,</a:t>
            </a:r>
          </a:p>
          <a:p>
            <a:pPr lvl="1" algn="just"/>
            <a:r>
              <a:rPr lang="cs-CZ" sz="2000" dirty="0"/>
              <a:t>b) poživatelem důchodu z tohoto důchodového pojištění, </a:t>
            </a:r>
          </a:p>
          <a:p>
            <a:pPr lvl="1" algn="just"/>
            <a:r>
              <a:rPr lang="cs-CZ" sz="2000" dirty="0"/>
              <a:t>c) účasten veřejného zdravotního pojištění v České republice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14</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Výše státního příspěvku</a:t>
            </a:r>
            <a:endParaRPr lang="en-US" dirty="0"/>
          </a:p>
        </p:txBody>
      </p:sp>
      <p:sp>
        <p:nvSpPr>
          <p:cNvPr id="3" name="Content Placeholder 2"/>
          <p:cNvSpPr>
            <a:spLocks noGrp="1"/>
          </p:cNvSpPr>
          <p:nvPr>
            <p:ph idx="1"/>
          </p:nvPr>
        </p:nvSpPr>
        <p:spPr>
          <a:xfrm>
            <a:off x="2051720" y="1347614"/>
            <a:ext cx="6768752" cy="3795886"/>
          </a:xfrm>
        </p:spPr>
        <p:txBody>
          <a:bodyPr>
            <a:normAutofit/>
          </a:bodyPr>
          <a:lstStyle/>
          <a:p>
            <a:pPr marL="266700" indent="-266700">
              <a:lnSpc>
                <a:spcPct val="80000"/>
              </a:lnSpc>
              <a:buClr>
                <a:srgbClr val="307871"/>
              </a:buClr>
              <a:buFont typeface="Arial" pitchFamily="34" charset="0"/>
              <a:buChar char="•"/>
            </a:pPr>
            <a:r>
              <a:rPr lang="cs-CZ" sz="2400" dirty="0"/>
              <a:t>Na každý kalendářní měsíc náleží účastníkovi, který splňuje podmínky a který v uvedené lhůtě zaplatil příspěvek ve výši alespoň 300 Kč, státní příspěvek.</a:t>
            </a:r>
          </a:p>
          <a:p>
            <a:pPr marL="266700" indent="-266700">
              <a:lnSpc>
                <a:spcPct val="80000"/>
              </a:lnSpc>
              <a:buClr>
                <a:srgbClr val="307871"/>
              </a:buClr>
              <a:buFont typeface="Arial" pitchFamily="34" charset="0"/>
              <a:buChar char="•"/>
            </a:pPr>
            <a:r>
              <a:rPr lang="cs-CZ" sz="2400" dirty="0"/>
              <a:t>Je-li výše měsíčního příspěvku účastníka:</a:t>
            </a:r>
          </a:p>
          <a:p>
            <a:pPr lvl="1" algn="just"/>
            <a:r>
              <a:rPr lang="cs-CZ" sz="2000" dirty="0"/>
              <a:t>a) 300 až 999 Kč, činí výše měsíčního státního příspěvku částku 90 Kč a 20 % z částky přesahující 300 Kč,</a:t>
            </a:r>
          </a:p>
          <a:p>
            <a:pPr lvl="1" algn="just"/>
            <a:r>
              <a:rPr lang="cs-CZ" sz="2000" dirty="0"/>
              <a:t>b) 1 000 a více Kč, činí výše měsíčního státního příspěvku částku 230 Kč.</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15</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16</a:t>
            </a:fld>
            <a:endParaRPr lang="en-US"/>
          </a:p>
        </p:txBody>
      </p:sp>
      <p:pic>
        <p:nvPicPr>
          <p:cNvPr id="7" name="Picture 2"/>
          <p:cNvPicPr>
            <a:picLocks noChangeAspect="1" noChangeArrowheads="1"/>
          </p:cNvPicPr>
          <p:nvPr/>
        </p:nvPicPr>
        <p:blipFill>
          <a:blip r:embed="rId2" cstate="print"/>
          <a:srcRect/>
          <a:stretch>
            <a:fillRect/>
          </a:stretch>
        </p:blipFill>
        <p:spPr bwMode="auto">
          <a:xfrm>
            <a:off x="683568" y="411510"/>
            <a:ext cx="7874290" cy="4166349"/>
          </a:xfrm>
          <a:prstGeom prst="rect">
            <a:avLst/>
          </a:prstGeom>
          <a:noFill/>
          <a:ln w="9525">
            <a:noFill/>
            <a:miter lim="800000"/>
            <a:headEnd/>
            <a:tailEnd/>
          </a:ln>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Daňové úlevy (1)</a:t>
            </a:r>
            <a:endParaRPr lang="en-US" dirty="0"/>
          </a:p>
        </p:txBody>
      </p:sp>
      <p:sp>
        <p:nvSpPr>
          <p:cNvPr id="3" name="Content Placeholder 2"/>
          <p:cNvSpPr>
            <a:spLocks noGrp="1"/>
          </p:cNvSpPr>
          <p:nvPr>
            <p:ph idx="1"/>
          </p:nvPr>
        </p:nvSpPr>
        <p:spPr>
          <a:xfrm>
            <a:off x="2051720" y="1200150"/>
            <a:ext cx="6768752" cy="3943350"/>
          </a:xfrm>
        </p:spPr>
        <p:txBody>
          <a:bodyPr>
            <a:normAutofit/>
          </a:bodyPr>
          <a:lstStyle/>
          <a:p>
            <a:pPr marL="285750" indent="-285750">
              <a:buFont typeface="Arial" panose="020B0604020202020204" pitchFamily="34" charset="0"/>
              <a:buChar char="•"/>
            </a:pPr>
            <a:r>
              <a:rPr lang="cs-CZ" sz="2400" dirty="0"/>
              <a:t>Od 1. 1. 2000 lze uplatnit daňové úlevy v souvislosti s penzijním připojištěním.</a:t>
            </a:r>
          </a:p>
          <a:p>
            <a:pPr marL="285750" indent="-285750">
              <a:buFont typeface="Arial" panose="020B0604020202020204" pitchFamily="34" charset="0"/>
              <a:buChar char="•"/>
            </a:pPr>
            <a:r>
              <a:rPr lang="cs-CZ" sz="2400" dirty="0"/>
              <a:t>Část příspěvků, která ročně přesáhne 12 000 Kč, max. 24 000 Kč lze uplatnit jako odpočet ze základu daně z příjmů. </a:t>
            </a:r>
          </a:p>
          <a:p>
            <a:pPr marL="285750" indent="-285750">
              <a:buFont typeface="Arial" panose="020B0604020202020204" pitchFamily="34" charset="0"/>
              <a:buChar char="•"/>
            </a:pPr>
            <a:r>
              <a:rPr lang="cs-CZ" sz="2400" dirty="0"/>
              <a:t>Ročně si lze tedy odečíst až 24 000 Kč. </a:t>
            </a:r>
          </a:p>
          <a:p>
            <a:pPr algn="just"/>
            <a:endParaRPr lang="cs-CZ" sz="20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17</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Daňové úlevy (2)</a:t>
            </a:r>
            <a:endParaRPr lang="en-US" dirty="0"/>
          </a:p>
        </p:txBody>
      </p:sp>
      <p:sp>
        <p:nvSpPr>
          <p:cNvPr id="3" name="Content Placeholder 2"/>
          <p:cNvSpPr>
            <a:spLocks noGrp="1"/>
          </p:cNvSpPr>
          <p:nvPr>
            <p:ph idx="1"/>
          </p:nvPr>
        </p:nvSpPr>
        <p:spPr>
          <a:xfrm>
            <a:off x="2051720" y="1200150"/>
            <a:ext cx="6768752" cy="3943350"/>
          </a:xfrm>
        </p:spPr>
        <p:txBody>
          <a:bodyPr>
            <a:normAutofit lnSpcReduction="10000"/>
          </a:bodyPr>
          <a:lstStyle/>
          <a:p>
            <a:pPr marL="285750" indent="-285750">
              <a:buFont typeface="Arial" panose="020B0604020202020204" pitchFamily="34" charset="0"/>
              <a:buChar char="•"/>
            </a:pPr>
            <a:r>
              <a:rPr lang="cs-CZ" sz="2400" b="1" dirty="0"/>
              <a:t>Pozor! Sankce při porušení podmínek daňového odpočtu:</a:t>
            </a:r>
          </a:p>
          <a:p>
            <a:pPr lvl="1" algn="just"/>
            <a:r>
              <a:rPr lang="cs-CZ" sz="2000" dirty="0"/>
              <a:t>Pokud účastník doplňkového penzijního spoření uplatňoval daňový odpočet a následně ukončil smlouvu formou odbytného, bude muset dodanit prostředky, o které si v uplynulých 10 letech snížil daňový základ, a navíc neobdrží státní příspěvky.</a:t>
            </a:r>
          </a:p>
          <a:p>
            <a:pPr lvl="1" algn="just"/>
            <a:r>
              <a:rPr lang="cs-CZ" sz="2000" dirty="0"/>
              <a:t>Pokud účastník penzijního připojištění uplatňoval daňový odpočet a následně ukončil smlouvu formou odbytného, bude muset dodanit prostředky, o které si v uplynulých 10 letech a zároveň po 1. 1. 2006 snížil daňový základ, a navíc neobdrží státní příspěvky.</a:t>
            </a:r>
          </a:p>
          <a:p>
            <a:pPr algn="just"/>
            <a:endParaRPr lang="cs-CZ" sz="20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18</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Danění dávek</a:t>
            </a:r>
            <a:endParaRPr lang="en-US" dirty="0"/>
          </a:p>
        </p:txBody>
      </p:sp>
      <p:sp>
        <p:nvSpPr>
          <p:cNvPr id="3" name="Content Placeholder 2"/>
          <p:cNvSpPr>
            <a:spLocks noGrp="1"/>
          </p:cNvSpPr>
          <p:nvPr>
            <p:ph idx="1"/>
          </p:nvPr>
        </p:nvSpPr>
        <p:spPr>
          <a:xfrm>
            <a:off x="2051720" y="1200150"/>
            <a:ext cx="6768752" cy="3943350"/>
          </a:xfrm>
        </p:spPr>
        <p:txBody>
          <a:bodyPr>
            <a:normAutofit/>
          </a:bodyPr>
          <a:lstStyle/>
          <a:p>
            <a:pPr marL="285750" indent="-285750">
              <a:buFont typeface="Arial" panose="020B0604020202020204" pitchFamily="34" charset="0"/>
              <a:buChar char="•"/>
            </a:pPr>
            <a:r>
              <a:rPr lang="cs-CZ" sz="2400" dirty="0"/>
              <a:t>U některých typů dávek podléhají prostředky, které účastník naspořil v rámci doplňkového penzijního spoření nebo penzijního připojištění, </a:t>
            </a:r>
            <a:r>
              <a:rPr lang="cs-CZ" sz="2400" b="1" dirty="0"/>
              <a:t>srážkové dani ve výši 15 %.</a:t>
            </a:r>
            <a:r>
              <a:rPr lang="cs-CZ" sz="2400" dirty="0"/>
              <a:t> Daň odvádí penzijní společnost za účastníky.</a:t>
            </a:r>
          </a:p>
          <a:p>
            <a:pPr marL="285750" indent="-285750">
              <a:buFont typeface="Arial" panose="020B0604020202020204" pitchFamily="34" charset="0"/>
              <a:buChar char="•"/>
            </a:pPr>
            <a:r>
              <a:rPr lang="cs-CZ" sz="2400" dirty="0"/>
              <a:t>Tato daň se však neuplatňuje na všechny složky spoření v rámci DPS/PP stejně.</a:t>
            </a:r>
          </a:p>
          <a:p>
            <a:pPr marL="285750" indent="-285750">
              <a:buFont typeface="Arial" panose="020B0604020202020204" pitchFamily="34" charset="0"/>
              <a:buChar char="•"/>
            </a:pPr>
            <a:endParaRPr lang="cs-CZ"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19</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3 pilíře důchodového systému</a:t>
            </a:r>
            <a:endParaRPr lang="en-US" dirty="0"/>
          </a:p>
        </p:txBody>
      </p:sp>
      <p:sp>
        <p:nvSpPr>
          <p:cNvPr id="3" name="Content Placeholder 2"/>
          <p:cNvSpPr>
            <a:spLocks noGrp="1"/>
          </p:cNvSpPr>
          <p:nvPr>
            <p:ph idx="1"/>
          </p:nvPr>
        </p:nvSpPr>
        <p:spPr>
          <a:xfrm>
            <a:off x="2051720" y="1200150"/>
            <a:ext cx="6840760" cy="3675856"/>
          </a:xfrm>
        </p:spPr>
        <p:txBody>
          <a:bodyPr>
            <a:normAutofit fontScale="92500"/>
          </a:bodyPr>
          <a:lstStyle/>
          <a:p>
            <a:pPr marL="266700" indent="-266700">
              <a:spcAft>
                <a:spcPts val="600"/>
              </a:spcAft>
              <a:buClr>
                <a:srgbClr val="307871"/>
              </a:buClr>
              <a:buFont typeface="Arial" pitchFamily="34" charset="0"/>
              <a:buChar char="•"/>
            </a:pPr>
            <a:r>
              <a:rPr lang="cs-CZ" sz="2100" b="1" dirty="0"/>
              <a:t>I. pilíř - Průběžný systém  </a:t>
            </a:r>
            <a:r>
              <a:rPr lang="cs-CZ" sz="2100" dirty="0"/>
              <a:t>- kdo pracuje, platí důchodové pojištění a z něho stát financuje současné penze. Bude pokračovat dál, kdo chtěl, mohl část peněz vyvést do II. pilíře.</a:t>
            </a:r>
          </a:p>
          <a:p>
            <a:pPr marL="266700" indent="-266700">
              <a:spcAft>
                <a:spcPts val="600"/>
              </a:spcAft>
              <a:buClr>
                <a:srgbClr val="307871"/>
              </a:buClr>
              <a:buFont typeface="Arial" pitchFamily="34" charset="0"/>
              <a:buChar char="•"/>
            </a:pPr>
            <a:r>
              <a:rPr lang="cs-CZ" sz="2100" b="1" dirty="0"/>
              <a:t>II. pilíř - Důchodové spoření  </a:t>
            </a:r>
            <a:r>
              <a:rPr lang="cs-CZ" sz="2100" dirty="0"/>
              <a:t>- od 1. 1. 2013 do 31. 1. 2016. Kdo chtěl, mohl státu posílat o tři procenta méně na sociální zabezpečení a spořit je v důchodovém spoření, podmínkou bylo přidat k tomu další dvě procenta ze mzdy. Mladí lidé se museli o vstupu rozhodnout do svých 35 let. Komu již 35 let bylo, musel se rozhodnout do 30. června 2013. </a:t>
            </a:r>
          </a:p>
          <a:p>
            <a:pPr marL="266700" indent="-266700">
              <a:spcAft>
                <a:spcPts val="600"/>
              </a:spcAft>
              <a:buClr>
                <a:srgbClr val="307871"/>
              </a:buClr>
              <a:buFont typeface="Arial" pitchFamily="34" charset="0"/>
              <a:buChar char="•"/>
            </a:pPr>
            <a:r>
              <a:rPr lang="cs-CZ" sz="2100" b="1" dirty="0"/>
              <a:t>III. pilíř - Penzijní připojištění  </a:t>
            </a:r>
            <a:r>
              <a:rPr lang="cs-CZ" sz="2100" dirty="0"/>
              <a:t>- dobrovolné penzijní spoření u penzijního fondu.</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6375"/>
            <a:ext cx="6768752" cy="637183"/>
          </a:xfrm>
        </p:spPr>
        <p:txBody>
          <a:bodyPr>
            <a:noAutofit/>
          </a:bodyPr>
          <a:lstStyle/>
          <a:p>
            <a:r>
              <a:rPr lang="cs-CZ" sz="3400" dirty="0"/>
              <a:t>Danění dávek – </a:t>
            </a:r>
            <a:r>
              <a:rPr lang="cs-CZ" sz="3400" dirty="0" err="1"/>
              <a:t>doplňk</a:t>
            </a:r>
            <a:r>
              <a:rPr lang="cs-CZ" sz="3400" dirty="0"/>
              <a:t>. penz. spoření</a:t>
            </a:r>
            <a:endParaRPr lang="en-US" sz="3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20</a:t>
            </a:fld>
            <a:endParaRPr lang="en-US"/>
          </a:p>
        </p:txBody>
      </p:sp>
      <p:pic>
        <p:nvPicPr>
          <p:cNvPr id="6" name="Obrázek 5"/>
          <p:cNvPicPr>
            <a:picLocks noChangeAspect="1"/>
          </p:cNvPicPr>
          <p:nvPr/>
        </p:nvPicPr>
        <p:blipFill>
          <a:blip r:embed="rId2" cstate="print"/>
          <a:stretch>
            <a:fillRect/>
          </a:stretch>
        </p:blipFill>
        <p:spPr>
          <a:xfrm>
            <a:off x="1583160" y="1103716"/>
            <a:ext cx="7560840" cy="4039784"/>
          </a:xfrm>
          <a:prstGeom prst="rect">
            <a:avLst/>
          </a:prstGeom>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06375"/>
            <a:ext cx="6419056" cy="637183"/>
          </a:xfrm>
        </p:spPr>
        <p:txBody>
          <a:bodyPr>
            <a:noAutofit/>
          </a:bodyPr>
          <a:lstStyle/>
          <a:p>
            <a:r>
              <a:rPr lang="cs-CZ" sz="3400" dirty="0"/>
              <a:t>Danění dávek –penzijní připojištění</a:t>
            </a:r>
            <a:endParaRPr lang="en-US" sz="3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21</a:t>
            </a:fld>
            <a:endParaRPr lang="en-US"/>
          </a:p>
        </p:txBody>
      </p:sp>
      <p:pic>
        <p:nvPicPr>
          <p:cNvPr id="5" name="Obrázek 4"/>
          <p:cNvPicPr>
            <a:picLocks noChangeAspect="1"/>
          </p:cNvPicPr>
          <p:nvPr/>
        </p:nvPicPr>
        <p:blipFill>
          <a:blip r:embed="rId2" cstate="print"/>
          <a:stretch>
            <a:fillRect/>
          </a:stretch>
        </p:blipFill>
        <p:spPr>
          <a:xfrm>
            <a:off x="2087216" y="932783"/>
            <a:ext cx="7056784" cy="4210717"/>
          </a:xfrm>
          <a:prstGeom prst="rect">
            <a:avLst/>
          </a:prstGeom>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Vznik doplňkového penzijního spoření</a:t>
            </a:r>
            <a:endParaRPr lang="en-US" dirty="0"/>
          </a:p>
        </p:txBody>
      </p:sp>
      <p:sp>
        <p:nvSpPr>
          <p:cNvPr id="3" name="Content Placeholder 2"/>
          <p:cNvSpPr>
            <a:spLocks noGrp="1"/>
          </p:cNvSpPr>
          <p:nvPr>
            <p:ph idx="1"/>
          </p:nvPr>
        </p:nvSpPr>
        <p:spPr>
          <a:xfrm>
            <a:off x="2051720" y="1347614"/>
            <a:ext cx="6768752" cy="3795886"/>
          </a:xfrm>
        </p:spPr>
        <p:txBody>
          <a:bodyPr>
            <a:normAutofit/>
          </a:bodyPr>
          <a:lstStyle/>
          <a:p>
            <a:pPr marL="266700" indent="-266700">
              <a:lnSpc>
                <a:spcPct val="80000"/>
              </a:lnSpc>
              <a:spcAft>
                <a:spcPts val="600"/>
              </a:spcAft>
              <a:buClr>
                <a:srgbClr val="307871"/>
              </a:buClr>
              <a:buFont typeface="Arial" pitchFamily="34" charset="0"/>
              <a:buChar char="•"/>
            </a:pPr>
            <a:r>
              <a:rPr lang="cs-CZ" sz="2200" dirty="0"/>
              <a:t>DPS vzniká na základě smlouvy mezi účastníkem a penzijní společností dnem stanoveným v této smlouvě. </a:t>
            </a:r>
          </a:p>
          <a:p>
            <a:pPr marL="266700" indent="-266700">
              <a:lnSpc>
                <a:spcPct val="80000"/>
              </a:lnSpc>
              <a:spcAft>
                <a:spcPts val="600"/>
              </a:spcAft>
              <a:buClr>
                <a:srgbClr val="307871"/>
              </a:buClr>
              <a:buFont typeface="Arial" pitchFamily="34" charset="0"/>
              <a:buChar char="•"/>
            </a:pPr>
            <a:r>
              <a:rPr lang="cs-CZ" sz="2200" dirty="0"/>
              <a:t>Smlouva musí být uzavřena písemně. </a:t>
            </a:r>
          </a:p>
          <a:p>
            <a:pPr marL="266700" indent="-266700">
              <a:lnSpc>
                <a:spcPct val="80000"/>
              </a:lnSpc>
              <a:spcAft>
                <a:spcPts val="600"/>
              </a:spcAft>
              <a:buClr>
                <a:srgbClr val="307871"/>
              </a:buClr>
              <a:buFont typeface="Arial" pitchFamily="34" charset="0"/>
              <a:buChar char="•"/>
            </a:pPr>
            <a:r>
              <a:rPr lang="cs-CZ" sz="2200" dirty="0"/>
              <a:t>Ve smlouvě o DPS může účastník pro případ své smrti určit jednu nebo více fyzických osob (určená osoba), kterým vznikne při splnění podmínek stanovených zákonem nárok na jednorázové vyrovnání nebo odbytné.</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22</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Zánik doplňkového penzijního spoření (1)</a:t>
            </a:r>
            <a:endParaRPr lang="en-US" dirty="0"/>
          </a:p>
        </p:txBody>
      </p:sp>
      <p:sp>
        <p:nvSpPr>
          <p:cNvPr id="3" name="Content Placeholder 2"/>
          <p:cNvSpPr>
            <a:spLocks noGrp="1"/>
          </p:cNvSpPr>
          <p:nvPr>
            <p:ph idx="1"/>
          </p:nvPr>
        </p:nvSpPr>
        <p:spPr>
          <a:xfrm>
            <a:off x="2051720" y="1347614"/>
            <a:ext cx="6768752" cy="3795886"/>
          </a:xfrm>
        </p:spPr>
        <p:txBody>
          <a:bodyPr>
            <a:normAutofit lnSpcReduction="10000"/>
          </a:bodyPr>
          <a:lstStyle/>
          <a:p>
            <a:pPr marL="266700" indent="-266700">
              <a:lnSpc>
                <a:spcPct val="80000"/>
              </a:lnSpc>
              <a:spcAft>
                <a:spcPts val="600"/>
              </a:spcAft>
              <a:buClr>
                <a:srgbClr val="307871"/>
              </a:buClr>
              <a:buFont typeface="Arial" pitchFamily="34" charset="0"/>
              <a:buChar char="•"/>
            </a:pPr>
            <a:r>
              <a:rPr lang="cs-CZ" sz="2200" dirty="0"/>
              <a:t>Účastník může smlouvu o doplňkovém penzijním spoření kdykoli vypovědět, pokud zatím nepožádal o dávku a není mu vyplacená. Smlouva o DPS nesmí stanovit výpovědní dobu delší než 1 kalendářní měsíc. </a:t>
            </a:r>
          </a:p>
          <a:p>
            <a:pPr marL="266700" indent="-266700">
              <a:lnSpc>
                <a:spcPct val="80000"/>
              </a:lnSpc>
              <a:spcAft>
                <a:spcPts val="600"/>
              </a:spcAft>
              <a:buClr>
                <a:srgbClr val="307871"/>
              </a:buClr>
              <a:buFont typeface="Arial" pitchFamily="34" charset="0"/>
              <a:buChar char="•"/>
            </a:pPr>
            <a:r>
              <a:rPr lang="cs-CZ" sz="2200" dirty="0"/>
              <a:t>Penzijní společnost může vypovědět smlouvu o DPS účastníkovi, který:</a:t>
            </a:r>
          </a:p>
          <a:p>
            <a:pPr lvl="1" algn="just"/>
            <a:r>
              <a:rPr lang="cs-CZ" sz="1800" dirty="0"/>
              <a:t>po dobu nejméně 6 po sobě jdoucích kalendářních měsíců nezaplatil příspěvek účastníka,</a:t>
            </a:r>
          </a:p>
          <a:p>
            <a:pPr lvl="1" algn="just"/>
            <a:r>
              <a:rPr lang="cs-CZ" sz="1800" dirty="0"/>
              <a:t>porušil povinnost sdělit penzijní společnosti stanovené údaje (§13),</a:t>
            </a:r>
          </a:p>
          <a:p>
            <a:pPr lvl="1" algn="just"/>
            <a:r>
              <a:rPr lang="cs-CZ" sz="1800" dirty="0"/>
              <a:t>při uzavírání smlouvy uvedl nepravdivé informace mající podstatný vliv na vznik nároku na poskytování státního příspěvku nebo dávky z DPS.</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23</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Zánik doplňkového penzijního spoření (2)</a:t>
            </a:r>
            <a:endParaRPr lang="en-US" dirty="0"/>
          </a:p>
        </p:txBody>
      </p:sp>
      <p:sp>
        <p:nvSpPr>
          <p:cNvPr id="3" name="Content Placeholder 2"/>
          <p:cNvSpPr>
            <a:spLocks noGrp="1"/>
          </p:cNvSpPr>
          <p:nvPr>
            <p:ph idx="1"/>
          </p:nvPr>
        </p:nvSpPr>
        <p:spPr>
          <a:xfrm>
            <a:off x="2051720" y="1347614"/>
            <a:ext cx="6768752" cy="3795886"/>
          </a:xfrm>
        </p:spPr>
        <p:txBody>
          <a:bodyPr>
            <a:normAutofit fontScale="92500" lnSpcReduction="20000"/>
          </a:bodyPr>
          <a:lstStyle/>
          <a:p>
            <a:pPr marL="266700" indent="-266700">
              <a:lnSpc>
                <a:spcPct val="80000"/>
              </a:lnSpc>
              <a:spcAft>
                <a:spcPts val="600"/>
              </a:spcAft>
              <a:buClr>
                <a:srgbClr val="307871"/>
              </a:buClr>
              <a:buFont typeface="Arial" pitchFamily="34" charset="0"/>
              <a:buChar char="•"/>
            </a:pPr>
            <a:r>
              <a:rPr lang="cs-CZ" sz="2200" dirty="0"/>
              <a:t>Doplňkové penzijní spoření účastníka zaniká dnem</a:t>
            </a:r>
          </a:p>
          <a:p>
            <a:pPr lvl="1" algn="just"/>
            <a:r>
              <a:rPr lang="cs-CZ" sz="2000" dirty="0"/>
              <a:t>ukončení výplaty starobní penze na určenou dobu nebo invalidní penze na určenou dobu ze všech prostředků účastníka,</a:t>
            </a:r>
          </a:p>
          <a:p>
            <a:pPr lvl="1" algn="just"/>
            <a:r>
              <a:rPr lang="cs-CZ" sz="2000" dirty="0"/>
              <a:t>výplaty jednorázového vyrovnání ze všech prostředků účastníka,</a:t>
            </a:r>
          </a:p>
          <a:p>
            <a:pPr lvl="1" algn="just"/>
            <a:r>
              <a:rPr lang="cs-CZ" sz="2000" dirty="0"/>
              <a:t>úhrady jednorázového pojistného pro doživotní penzi nebo jednorázového pojistného pro penzi na přesně stanovenou dobu s přesně stanovenou výší důchodu ze všech prostředků účastníka,</a:t>
            </a:r>
          </a:p>
          <a:p>
            <a:pPr lvl="1" algn="just"/>
            <a:r>
              <a:rPr lang="cs-CZ" sz="2000" dirty="0"/>
              <a:t>na kterém se účastník a penzijní společnost písemně dohodli,</a:t>
            </a:r>
          </a:p>
          <a:p>
            <a:pPr lvl="1" algn="just"/>
            <a:r>
              <a:rPr lang="cs-CZ" sz="2000" dirty="0"/>
              <a:t>uplynutí výpovědní doby,</a:t>
            </a:r>
          </a:p>
          <a:p>
            <a:pPr lvl="1" algn="just"/>
            <a:r>
              <a:rPr lang="cs-CZ" sz="2000" dirty="0"/>
              <a:t>úmrtí účastníka.</a:t>
            </a:r>
            <a:endParaRPr lang="cs-CZ" sz="2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24</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Zánik penzijního připojištění – transformovaný fond (1)</a:t>
            </a:r>
            <a:endParaRPr lang="en-US" dirty="0"/>
          </a:p>
        </p:txBody>
      </p:sp>
      <p:sp>
        <p:nvSpPr>
          <p:cNvPr id="3" name="Content Placeholder 2"/>
          <p:cNvSpPr>
            <a:spLocks noGrp="1"/>
          </p:cNvSpPr>
          <p:nvPr>
            <p:ph idx="1"/>
          </p:nvPr>
        </p:nvSpPr>
        <p:spPr>
          <a:xfrm>
            <a:off x="2051720" y="1347614"/>
            <a:ext cx="6768752" cy="3795886"/>
          </a:xfrm>
        </p:spPr>
        <p:txBody>
          <a:bodyPr>
            <a:normAutofit fontScale="92500" lnSpcReduction="20000"/>
          </a:bodyPr>
          <a:lstStyle/>
          <a:p>
            <a:pPr marL="266700" indent="-266700">
              <a:lnSpc>
                <a:spcPct val="80000"/>
              </a:lnSpc>
              <a:spcAft>
                <a:spcPts val="600"/>
              </a:spcAft>
              <a:buClr>
                <a:srgbClr val="307871"/>
              </a:buClr>
              <a:buFont typeface="Arial" pitchFamily="34" charset="0"/>
              <a:buChar char="•"/>
            </a:pPr>
            <a:r>
              <a:rPr lang="cs-CZ" sz="2200" dirty="0"/>
              <a:t>Účastník může penzijní připojištění kdykoliv písemně vypovědět. </a:t>
            </a:r>
          </a:p>
          <a:p>
            <a:pPr marL="266700" indent="-266700">
              <a:lnSpc>
                <a:spcPct val="80000"/>
              </a:lnSpc>
              <a:spcAft>
                <a:spcPts val="600"/>
              </a:spcAft>
              <a:buClr>
                <a:srgbClr val="307871"/>
              </a:buClr>
              <a:buFont typeface="Arial" pitchFamily="34" charset="0"/>
              <a:buChar char="•"/>
            </a:pPr>
            <a:r>
              <a:rPr lang="cs-CZ" sz="2200" dirty="0"/>
              <a:t>Penzijní fond může penzijní připojištění písemně vypovědět pouze účastníku, </a:t>
            </a:r>
            <a:endParaRPr lang="en-GB" sz="2200" dirty="0"/>
          </a:p>
          <a:p>
            <a:pPr lvl="1" algn="just"/>
            <a:r>
              <a:rPr lang="cs-CZ" sz="2000" dirty="0"/>
              <a:t>a) který po dobu alespoň šesti kalendářních měsíců, popřípadě delší dobu stanovenou penzijním plánem neplatil příspěvky nebo který nesplnil jinou povinnost vyplývající z penzijního plánu, </a:t>
            </a:r>
            <a:endParaRPr lang="en-GB" sz="2000" dirty="0"/>
          </a:p>
          <a:p>
            <a:pPr lvl="1" algn="just"/>
            <a:r>
              <a:rPr lang="cs-CZ" sz="2000" dirty="0"/>
              <a:t>b) který při uzavírání smlouvy uvedl nepravdivé údaje mající vliv na nárok na poskytování státního příspěvku nebo na dávky penzijního připojištění nebo který zatajil skutečnosti, které jsou rozhodné pro uzavření smlouvy, nebo</a:t>
            </a:r>
            <a:endParaRPr lang="en-GB" sz="2000" dirty="0"/>
          </a:p>
          <a:p>
            <a:pPr lvl="1" algn="just"/>
            <a:r>
              <a:rPr lang="cs-CZ" sz="2000" dirty="0"/>
              <a:t>c) který nesplňuje podmínky být účastníkem stanovené zákonem o PP.</a:t>
            </a:r>
            <a:endParaRPr lang="en-GB" sz="20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25</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Zánik penzijního připojištění – transformovaný fond (2)</a:t>
            </a:r>
            <a:endParaRPr lang="en-US" dirty="0"/>
          </a:p>
        </p:txBody>
      </p:sp>
      <p:sp>
        <p:nvSpPr>
          <p:cNvPr id="3" name="Content Placeholder 2"/>
          <p:cNvSpPr>
            <a:spLocks noGrp="1"/>
          </p:cNvSpPr>
          <p:nvPr>
            <p:ph idx="1"/>
          </p:nvPr>
        </p:nvSpPr>
        <p:spPr>
          <a:xfrm>
            <a:off x="2051720" y="1347614"/>
            <a:ext cx="6768752" cy="3795886"/>
          </a:xfrm>
        </p:spPr>
        <p:txBody>
          <a:bodyPr>
            <a:normAutofit fontScale="92500"/>
          </a:bodyPr>
          <a:lstStyle/>
          <a:p>
            <a:pPr marL="266700" indent="-266700">
              <a:lnSpc>
                <a:spcPct val="80000"/>
              </a:lnSpc>
              <a:spcAft>
                <a:spcPts val="600"/>
              </a:spcAft>
              <a:buClr>
                <a:srgbClr val="307871"/>
              </a:buClr>
              <a:buFont typeface="Arial" pitchFamily="34" charset="0"/>
              <a:buChar char="•"/>
            </a:pPr>
            <a:r>
              <a:rPr lang="cs-CZ" sz="2100" dirty="0"/>
              <a:t>Penzijní připojištění účastníka zaniká dnem: </a:t>
            </a:r>
            <a:endParaRPr lang="en-GB" sz="2100" dirty="0"/>
          </a:p>
          <a:p>
            <a:pPr lvl="1" algn="just"/>
            <a:r>
              <a:rPr lang="cs-CZ" sz="1800" dirty="0"/>
              <a:t>a) ukončení výplaty poslední penze, </a:t>
            </a:r>
            <a:endParaRPr lang="en-GB" sz="1800" dirty="0"/>
          </a:p>
          <a:p>
            <a:pPr lvl="1" algn="just"/>
            <a:r>
              <a:rPr lang="cs-CZ" sz="1800" dirty="0"/>
              <a:t>b) výplaty jednorázového vyrovnání místo poslední penze, </a:t>
            </a:r>
            <a:endParaRPr lang="en-GB" sz="1800" dirty="0"/>
          </a:p>
          <a:p>
            <a:pPr lvl="1" algn="just"/>
            <a:r>
              <a:rPr lang="cs-CZ" sz="1800" dirty="0"/>
              <a:t>c) na kterém se účastník a penzijní fond písemně dohodli, </a:t>
            </a:r>
            <a:endParaRPr lang="en-GB" sz="1800" dirty="0"/>
          </a:p>
          <a:p>
            <a:pPr lvl="1" algn="just"/>
            <a:r>
              <a:rPr lang="cs-CZ" sz="1800" dirty="0"/>
              <a:t>d) ke kterému bylo penzijní připojištění vypovězeno, </a:t>
            </a:r>
            <a:endParaRPr lang="en-GB" sz="1800" dirty="0"/>
          </a:p>
          <a:p>
            <a:pPr lvl="1" algn="just"/>
            <a:r>
              <a:rPr lang="cs-CZ" sz="1800" dirty="0"/>
              <a:t>e) výplaty odbytného při zániku penzijního fondu, pokud nedošlo k převzetí povinností penzijního fondu jiným penzijním fondem, </a:t>
            </a:r>
            <a:endParaRPr lang="en-GB" sz="1800" dirty="0"/>
          </a:p>
          <a:p>
            <a:pPr lvl="1" algn="just"/>
            <a:r>
              <a:rPr lang="cs-CZ" sz="1800" dirty="0"/>
              <a:t>f) ukončení trvalého pobytu účastníka na území České republiky, </a:t>
            </a:r>
            <a:endParaRPr lang="en-GB" sz="1800" dirty="0"/>
          </a:p>
          <a:p>
            <a:pPr lvl="1" algn="just"/>
            <a:r>
              <a:rPr lang="cs-CZ" sz="1800" dirty="0"/>
              <a:t>g) ztráty bydliště na území členského státu Evropské unie nebo ukončení účasti v důchodovém pojištění nebo ve veřejném zdravotním pojištění v České republice, </a:t>
            </a:r>
            <a:endParaRPr lang="en-GB" sz="1800" dirty="0"/>
          </a:p>
          <a:p>
            <a:pPr lvl="1" algn="just"/>
            <a:r>
              <a:rPr lang="cs-CZ" sz="1800" dirty="0"/>
              <a:t>h) úmrtí účastníka.</a:t>
            </a:r>
            <a:endParaRPr lang="en-GB" sz="18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26</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27</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979712" y="195486"/>
            <a:ext cx="6319148" cy="4787896"/>
          </a:xfrm>
          <a:prstGeom prst="rect">
            <a:avLst/>
          </a:prstGeom>
          <a:noFill/>
          <a:ln w="9525">
            <a:noFill/>
            <a:miter lim="800000"/>
            <a:headEnd/>
            <a:tailEnd/>
          </a:ln>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Asociace penzijních společností</a:t>
            </a:r>
            <a:endParaRPr lang="en-US" dirty="0"/>
          </a:p>
        </p:txBody>
      </p:sp>
      <p:sp>
        <p:nvSpPr>
          <p:cNvPr id="3" name="Content Placeholder 2"/>
          <p:cNvSpPr>
            <a:spLocks noGrp="1"/>
          </p:cNvSpPr>
          <p:nvPr>
            <p:ph idx="1"/>
          </p:nvPr>
        </p:nvSpPr>
        <p:spPr>
          <a:xfrm>
            <a:off x="2051720" y="1200150"/>
            <a:ext cx="6768752" cy="3943350"/>
          </a:xfrm>
        </p:spPr>
        <p:txBody>
          <a:bodyPr>
            <a:normAutofit fontScale="77500" lnSpcReduction="20000"/>
          </a:bodyPr>
          <a:lstStyle/>
          <a:p>
            <a:pPr marL="266700" indent="-266700">
              <a:buClr>
                <a:srgbClr val="307871"/>
              </a:buClr>
              <a:buFont typeface="Arial" pitchFamily="34" charset="0"/>
              <a:buChar char="•"/>
            </a:pPr>
            <a:r>
              <a:rPr lang="cs-CZ" sz="2400" dirty="0">
                <a:hlinkClick r:id="rId2"/>
              </a:rPr>
              <a:t>http://www.</a:t>
            </a:r>
            <a:r>
              <a:rPr lang="cs-CZ" sz="2400" dirty="0" err="1">
                <a:hlinkClick r:id="rId2"/>
              </a:rPr>
              <a:t>apfcr.cz</a:t>
            </a:r>
            <a:r>
              <a:rPr lang="cs-CZ" sz="2400" dirty="0">
                <a:hlinkClick r:id="rId2"/>
              </a:rPr>
              <a:t>/</a:t>
            </a:r>
            <a:endParaRPr lang="cs-CZ" sz="2400" dirty="0"/>
          </a:p>
          <a:p>
            <a:pPr marL="266700" indent="-266700">
              <a:buClr>
                <a:srgbClr val="307871"/>
              </a:buClr>
              <a:buFont typeface="Arial" pitchFamily="34" charset="0"/>
              <a:buChar char="•"/>
            </a:pPr>
            <a:r>
              <a:rPr lang="cs-CZ" sz="2400" dirty="0"/>
              <a:t>Asociace penzijních společností ČR (APS ČR) byla založena ustavující členskou schůzí dne 25. 6. 1996 jako Asociace penzijních fondů ČR, dobrovolné zájmové sdružení právnických osob, nadané právní subjektivitou.</a:t>
            </a:r>
          </a:p>
          <a:p>
            <a:pPr marL="266700" indent="-266700">
              <a:buClr>
                <a:srgbClr val="307871"/>
              </a:buClr>
              <a:buFont typeface="Arial" pitchFamily="34" charset="0"/>
              <a:buChar char="•"/>
            </a:pPr>
            <a:r>
              <a:rPr lang="cs-CZ" sz="2400" dirty="0"/>
              <a:t>Poslání APS: </a:t>
            </a:r>
            <a:r>
              <a:rPr lang="cs-CZ" sz="2400" dirty="0">
                <a:hlinkClick r:id="rId3"/>
              </a:rPr>
              <a:t>https://www.apfcr.cz/zakladni-udaje/</a:t>
            </a:r>
            <a:endParaRPr lang="cs-CZ" sz="2400" dirty="0"/>
          </a:p>
          <a:p>
            <a:pPr marL="266700" indent="-266700">
              <a:buClr>
                <a:srgbClr val="307871"/>
              </a:buClr>
              <a:buFont typeface="Arial" pitchFamily="34" charset="0"/>
              <a:buChar char="•"/>
            </a:pPr>
            <a:r>
              <a:rPr lang="cs-CZ" sz="2400" dirty="0"/>
              <a:t>APS ČR sdružuje v současnosti 8 členů, kterými jsou všechny penzijní společnosti působící na trhu soukromého kapitálového spoření na důchod v České republice, které provozují doplňkové penzijní spoření nebo penzijní připojištění a za tím účelem obhospodařují jednotlivé účastnické fondy nebo transformované fondy.</a:t>
            </a:r>
          </a:p>
          <a:p>
            <a:pPr marL="266700" indent="-266700">
              <a:buClr>
                <a:srgbClr val="307871"/>
              </a:buClr>
              <a:buFont typeface="Arial" pitchFamily="34" charset="0"/>
              <a:buChar char="•"/>
            </a:pPr>
            <a:r>
              <a:rPr lang="cs-CZ" sz="2400" dirty="0"/>
              <a:t>V APS ČR působí také 5 přidružených členů, kteří jsou společnostmi poskytujícími odborné služby, zejména v oblasti auditu a daňového poradenství.</a:t>
            </a:r>
          </a:p>
          <a:p>
            <a:endParaRPr lang="cs-CZ" sz="19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28</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Penzijní společnosti v APS ČR</a:t>
            </a:r>
            <a:endParaRPr lang="en-US" dirty="0"/>
          </a:p>
        </p:txBody>
      </p:sp>
      <p:sp>
        <p:nvSpPr>
          <p:cNvPr id="3" name="Content Placeholder 2"/>
          <p:cNvSpPr>
            <a:spLocks noGrp="1"/>
          </p:cNvSpPr>
          <p:nvPr>
            <p:ph idx="1"/>
          </p:nvPr>
        </p:nvSpPr>
        <p:spPr>
          <a:xfrm>
            <a:off x="2051720" y="1200150"/>
            <a:ext cx="6768752" cy="3943350"/>
          </a:xfrm>
        </p:spPr>
        <p:txBody>
          <a:bodyPr>
            <a:normAutofit/>
          </a:bodyPr>
          <a:lstStyle/>
          <a:p>
            <a:pPr marL="266700" indent="-266700">
              <a:buClr>
                <a:srgbClr val="307871"/>
              </a:buClr>
              <a:buFont typeface="Arial" pitchFamily="34" charset="0"/>
              <a:buChar char="•"/>
            </a:pPr>
            <a:r>
              <a:rPr lang="cs-CZ" sz="2100" dirty="0"/>
              <a:t>Allianz penzijní společnost, a.s.</a:t>
            </a:r>
          </a:p>
          <a:p>
            <a:pPr marL="266700" indent="-266700">
              <a:buClr>
                <a:srgbClr val="307871"/>
              </a:buClr>
              <a:buFont typeface="Arial" pitchFamily="34" charset="0"/>
              <a:buChar char="•"/>
            </a:pPr>
            <a:r>
              <a:rPr lang="cs-CZ" sz="2100" dirty="0"/>
              <a:t>AXA penzijní společnost a.s. </a:t>
            </a:r>
          </a:p>
          <a:p>
            <a:pPr marL="266700" indent="-266700">
              <a:buClr>
                <a:srgbClr val="307871"/>
              </a:buClr>
              <a:buFont typeface="Arial" pitchFamily="34" charset="0"/>
              <a:buChar char="•"/>
            </a:pPr>
            <a:r>
              <a:rPr lang="cs-CZ" sz="2100" dirty="0" err="1"/>
              <a:t>Conseq</a:t>
            </a:r>
            <a:r>
              <a:rPr lang="cs-CZ" sz="2100" dirty="0"/>
              <a:t> penzijní společnost, a.s.</a:t>
            </a:r>
          </a:p>
          <a:p>
            <a:pPr marL="266700" indent="-266700">
              <a:buClr>
                <a:srgbClr val="307871"/>
              </a:buClr>
              <a:buFont typeface="Arial" pitchFamily="34" charset="0"/>
              <a:buChar char="•"/>
            </a:pPr>
            <a:r>
              <a:rPr lang="cs-CZ" sz="2100" dirty="0"/>
              <a:t>Penzijní společnost České spořitelny, a.s.</a:t>
            </a:r>
          </a:p>
          <a:p>
            <a:pPr marL="266700" indent="-266700">
              <a:buClr>
                <a:srgbClr val="307871"/>
              </a:buClr>
              <a:buFont typeface="Arial" pitchFamily="34" charset="0"/>
              <a:buChar char="•"/>
            </a:pPr>
            <a:r>
              <a:rPr lang="cs-CZ" sz="2100" dirty="0"/>
              <a:t>ČSOB Penzijní společnost, a.s.</a:t>
            </a:r>
          </a:p>
          <a:p>
            <a:pPr marL="266700" indent="-266700">
              <a:buClr>
                <a:srgbClr val="307871"/>
              </a:buClr>
              <a:buFont typeface="Arial" pitchFamily="34" charset="0"/>
              <a:buChar char="•"/>
            </a:pPr>
            <a:r>
              <a:rPr lang="cs-CZ" sz="2100" dirty="0"/>
              <a:t>NN Penzijní společnost, a.s.</a:t>
            </a:r>
          </a:p>
          <a:p>
            <a:pPr marL="266700" indent="-266700">
              <a:buClr>
                <a:srgbClr val="307871"/>
              </a:buClr>
              <a:buFont typeface="Arial" pitchFamily="34" charset="0"/>
              <a:buChar char="•"/>
            </a:pPr>
            <a:r>
              <a:rPr lang="cs-CZ" sz="2100" dirty="0"/>
              <a:t>KB Penzijní společnost, a.s. </a:t>
            </a:r>
          </a:p>
          <a:p>
            <a:pPr marL="266700" indent="-266700">
              <a:buClr>
                <a:srgbClr val="307871"/>
              </a:buClr>
              <a:buFont typeface="Arial" pitchFamily="34" charset="0"/>
              <a:buChar char="•"/>
            </a:pPr>
            <a:r>
              <a:rPr lang="cs-CZ" sz="2100" dirty="0"/>
              <a:t>Penzijní společnost České pojišťovny, a.s.</a:t>
            </a:r>
          </a:p>
          <a:p>
            <a:pPr marL="266700" indent="-266700">
              <a:buClr>
                <a:srgbClr val="307871"/>
              </a:buClr>
              <a:buFont typeface="Arial" pitchFamily="34" charset="0"/>
              <a:buChar char="•"/>
            </a:pPr>
            <a:endParaRPr lang="cs-CZ" sz="2100" dirty="0"/>
          </a:p>
          <a:p>
            <a:pPr marL="266700" indent="-266700">
              <a:buClr>
                <a:srgbClr val="307871"/>
              </a:buClr>
              <a:buFont typeface="Arial" pitchFamily="34" charset="0"/>
              <a:buChar char="•"/>
            </a:pPr>
            <a:r>
              <a:rPr lang="cs-CZ" sz="2100" dirty="0">
                <a:hlinkClick r:id="rId2"/>
              </a:rPr>
              <a:t>https://www.apfcr.cz/clenove/</a:t>
            </a:r>
            <a:endParaRPr lang="cs-CZ" sz="21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29</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Současný důchodový systém</a:t>
            </a:r>
            <a:endParaRPr lang="en-US" dirty="0"/>
          </a:p>
        </p:txBody>
      </p:sp>
      <p:sp>
        <p:nvSpPr>
          <p:cNvPr id="3" name="Content Placeholder 2"/>
          <p:cNvSpPr>
            <a:spLocks noGrp="1"/>
          </p:cNvSpPr>
          <p:nvPr>
            <p:ph idx="1"/>
          </p:nvPr>
        </p:nvSpPr>
        <p:spPr>
          <a:xfrm>
            <a:off x="2051720" y="1200150"/>
            <a:ext cx="6840760" cy="3675856"/>
          </a:xfrm>
        </p:spPr>
        <p:txBody>
          <a:bodyPr>
            <a:normAutofit/>
          </a:bodyPr>
          <a:lstStyle/>
          <a:p>
            <a:pPr marL="266700" indent="-266700">
              <a:spcAft>
                <a:spcPts val="600"/>
              </a:spcAft>
              <a:buClr>
                <a:srgbClr val="307871"/>
              </a:buClr>
              <a:buFont typeface="Arial" pitchFamily="34" charset="0"/>
              <a:buChar char="•"/>
            </a:pPr>
            <a:r>
              <a:rPr lang="cs-CZ" sz="2100" b="1" dirty="0"/>
              <a:t>V současné době pouze dva pilíře (první a třetí):</a:t>
            </a:r>
          </a:p>
          <a:p>
            <a:pPr lvl="1" algn="just">
              <a:spcAft>
                <a:spcPts val="600"/>
              </a:spcAft>
            </a:pPr>
            <a:r>
              <a:rPr lang="cs-CZ" sz="2000" dirty="0"/>
              <a:t>Základní povinný dávkově definovaný, průběžně financovaný pilíř</a:t>
            </a:r>
          </a:p>
          <a:p>
            <a:pPr lvl="1" algn="just">
              <a:spcAft>
                <a:spcPts val="600"/>
              </a:spcAft>
            </a:pPr>
            <a:r>
              <a:rPr lang="cs-CZ" sz="2000" dirty="0"/>
              <a:t>Doplňkový dobrovolný, příspěvkově definovaný, kapitálově financovaný pilíř</a:t>
            </a:r>
          </a:p>
          <a:p>
            <a:pPr lvl="2" algn="just">
              <a:spcAft>
                <a:spcPts val="600"/>
              </a:spcAft>
            </a:pPr>
            <a:r>
              <a:rPr lang="cs-CZ" sz="1600" dirty="0"/>
              <a:t>Součástí doplňkového dobrovolného pilíře je také soukromé životní pojištění.</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4876006"/>
            <a:ext cx="6768752" cy="267494"/>
          </a:xfrm>
        </p:spPr>
        <p:txBody>
          <a:bodyPr>
            <a:normAutofit fontScale="70000" lnSpcReduction="20000"/>
          </a:bodyPr>
          <a:lstStyle/>
          <a:p>
            <a:pPr marL="266700" indent="-266700">
              <a:lnSpc>
                <a:spcPct val="90000"/>
              </a:lnSpc>
              <a:buClr>
                <a:srgbClr val="307871"/>
              </a:buClr>
              <a:buFont typeface="Arial" pitchFamily="34" charset="0"/>
              <a:buChar char="•"/>
            </a:pPr>
            <a:r>
              <a:rPr lang="cs-CZ" sz="2200" dirty="0"/>
              <a:t>Zdroj: Asociace penzijních společností ČR</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30</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971599" y="123477"/>
            <a:ext cx="7287844" cy="4722190"/>
          </a:xfrm>
          <a:prstGeom prst="rect">
            <a:avLst/>
          </a:prstGeom>
          <a:noFill/>
          <a:ln w="9525">
            <a:noFill/>
            <a:miter lim="800000"/>
            <a:headEnd/>
            <a:tailEnd/>
          </a:ln>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dissolve">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4876006"/>
            <a:ext cx="6768752" cy="267494"/>
          </a:xfrm>
        </p:spPr>
        <p:txBody>
          <a:bodyPr>
            <a:normAutofit fontScale="70000" lnSpcReduction="20000"/>
          </a:bodyPr>
          <a:lstStyle/>
          <a:p>
            <a:pPr marL="266700" indent="-266700">
              <a:lnSpc>
                <a:spcPct val="90000"/>
              </a:lnSpc>
              <a:buClr>
                <a:srgbClr val="307871"/>
              </a:buClr>
              <a:buFont typeface="Arial" pitchFamily="34" charset="0"/>
              <a:buChar char="•"/>
            </a:pPr>
            <a:r>
              <a:rPr lang="cs-CZ" sz="2200" dirty="0"/>
              <a:t>Zdroj: Asociace penzijních společností ČR</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755576" y="339502"/>
            <a:ext cx="7543800" cy="4451350"/>
          </a:xfrm>
          <a:prstGeom prst="rect">
            <a:avLst/>
          </a:prstGeom>
          <a:noFill/>
          <a:ln w="9525">
            <a:noFill/>
            <a:miter lim="800000"/>
            <a:headEnd/>
            <a:tailEnd/>
          </a:ln>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4876006"/>
            <a:ext cx="6768752" cy="267494"/>
          </a:xfrm>
        </p:spPr>
        <p:txBody>
          <a:bodyPr>
            <a:normAutofit fontScale="70000" lnSpcReduction="20000"/>
          </a:bodyPr>
          <a:lstStyle/>
          <a:p>
            <a:pPr marL="266700" indent="-266700">
              <a:lnSpc>
                <a:spcPct val="90000"/>
              </a:lnSpc>
              <a:buClr>
                <a:srgbClr val="307871"/>
              </a:buClr>
              <a:buFont typeface="Arial" pitchFamily="34" charset="0"/>
              <a:buChar char="•"/>
            </a:pPr>
            <a:r>
              <a:rPr lang="cs-CZ" sz="2200" dirty="0"/>
              <a:t>Zdroj: Asociace penzijních společností ČR</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32</a:t>
            </a:fld>
            <a:endParaRPr lang="en-US"/>
          </a:p>
        </p:txBody>
      </p:sp>
      <p:pic>
        <p:nvPicPr>
          <p:cNvPr id="6146" name="Picture 2" descr="https://www.apfcr.cz/wp-content/uploads/2020/02/Vývoj-počtu-účastníků-v-letech-1995-–-2019.png"/>
          <p:cNvPicPr>
            <a:picLocks noChangeAspect="1" noChangeArrowheads="1"/>
          </p:cNvPicPr>
          <p:nvPr/>
        </p:nvPicPr>
        <p:blipFill>
          <a:blip r:embed="rId2" cstate="print"/>
          <a:srcRect/>
          <a:stretch>
            <a:fillRect/>
          </a:stretch>
        </p:blipFill>
        <p:spPr bwMode="auto">
          <a:xfrm>
            <a:off x="1043608" y="0"/>
            <a:ext cx="7851030" cy="4824229"/>
          </a:xfrm>
          <a:prstGeom prst="rect">
            <a:avLst/>
          </a:prstGeom>
          <a:noFill/>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dissolv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4876006"/>
            <a:ext cx="6768752" cy="267494"/>
          </a:xfrm>
        </p:spPr>
        <p:txBody>
          <a:bodyPr>
            <a:normAutofit fontScale="70000" lnSpcReduction="20000"/>
          </a:bodyPr>
          <a:lstStyle/>
          <a:p>
            <a:pPr marL="266700" indent="-266700">
              <a:lnSpc>
                <a:spcPct val="90000"/>
              </a:lnSpc>
              <a:buClr>
                <a:srgbClr val="307871"/>
              </a:buClr>
              <a:buFont typeface="Arial" pitchFamily="34" charset="0"/>
              <a:buChar char="•"/>
            </a:pPr>
            <a:r>
              <a:rPr lang="cs-CZ" sz="2200" dirty="0"/>
              <a:t>Zdroj: Asociace penzijních společností ČR</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33</a:t>
            </a:fld>
            <a:endParaRPr lang="en-US"/>
          </a:p>
        </p:txBody>
      </p:sp>
      <p:pic>
        <p:nvPicPr>
          <p:cNvPr id="5122" name="Picture 2" descr="https://www.apfcr.cz/wp-content/uploads/2020/02/Vývoj-objemu-spravovaných-prostředků-účastníků-v-letech-1995-–-2019.png"/>
          <p:cNvPicPr>
            <a:picLocks noChangeAspect="1" noChangeArrowheads="1"/>
          </p:cNvPicPr>
          <p:nvPr/>
        </p:nvPicPr>
        <p:blipFill>
          <a:blip r:embed="rId2" cstate="print"/>
          <a:srcRect/>
          <a:stretch>
            <a:fillRect/>
          </a:stretch>
        </p:blipFill>
        <p:spPr bwMode="auto">
          <a:xfrm>
            <a:off x="1043608" y="0"/>
            <a:ext cx="7586389" cy="4702578"/>
          </a:xfrm>
          <a:prstGeom prst="rect">
            <a:avLst/>
          </a:prstGeom>
          <a:noFill/>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dissolv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4876006"/>
            <a:ext cx="6768752" cy="267494"/>
          </a:xfrm>
        </p:spPr>
        <p:txBody>
          <a:bodyPr>
            <a:normAutofit fontScale="70000" lnSpcReduction="20000"/>
          </a:bodyPr>
          <a:lstStyle/>
          <a:p>
            <a:pPr marL="266700" indent="-266700">
              <a:lnSpc>
                <a:spcPct val="90000"/>
              </a:lnSpc>
              <a:buClr>
                <a:srgbClr val="307871"/>
              </a:buClr>
              <a:buFont typeface="Arial" pitchFamily="34" charset="0"/>
              <a:buChar char="•"/>
            </a:pPr>
            <a:r>
              <a:rPr lang="cs-CZ" sz="2200" dirty="0"/>
              <a:t>Zdroj: Asociace penzijních společností ČR</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34</a:t>
            </a:fld>
            <a:endParaRPr lang="en-US"/>
          </a:p>
        </p:txBody>
      </p:sp>
      <p:pic>
        <p:nvPicPr>
          <p:cNvPr id="4098" name="Picture 2" descr="https://www.apfcr.cz/wp-content/uploads/2020/03/Pprispevek-uc-a-zam-PP-2019.png"/>
          <p:cNvPicPr>
            <a:picLocks noChangeAspect="1" noChangeArrowheads="1"/>
          </p:cNvPicPr>
          <p:nvPr/>
        </p:nvPicPr>
        <p:blipFill>
          <a:blip r:embed="rId2" cstate="print"/>
          <a:srcRect/>
          <a:stretch>
            <a:fillRect/>
          </a:stretch>
        </p:blipFill>
        <p:spPr bwMode="auto">
          <a:xfrm>
            <a:off x="899592" y="0"/>
            <a:ext cx="7513417" cy="4872718"/>
          </a:xfrm>
          <a:prstGeom prst="rect">
            <a:avLst/>
          </a:prstGeom>
          <a:noFill/>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dissolv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4876006"/>
            <a:ext cx="6768752" cy="267494"/>
          </a:xfrm>
        </p:spPr>
        <p:txBody>
          <a:bodyPr>
            <a:normAutofit fontScale="70000" lnSpcReduction="20000"/>
          </a:bodyPr>
          <a:lstStyle/>
          <a:p>
            <a:pPr marL="266700" indent="-266700">
              <a:lnSpc>
                <a:spcPct val="90000"/>
              </a:lnSpc>
              <a:buClr>
                <a:srgbClr val="307871"/>
              </a:buClr>
              <a:buFont typeface="Arial" pitchFamily="34" charset="0"/>
              <a:buChar char="•"/>
            </a:pPr>
            <a:r>
              <a:rPr lang="cs-CZ" sz="2200" dirty="0"/>
              <a:t>Zdroj: Asociace penzijních společností ČR</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35</a:t>
            </a:fld>
            <a:endParaRPr lang="en-US"/>
          </a:p>
        </p:txBody>
      </p:sp>
      <p:pic>
        <p:nvPicPr>
          <p:cNvPr id="3074" name="Picture 2" descr="https://www.apfcr.cz/wp-content/uploads/2020/03/Pprispevek-uc-a-zam-DPS-2019.png"/>
          <p:cNvPicPr>
            <a:picLocks noChangeAspect="1" noChangeArrowheads="1"/>
          </p:cNvPicPr>
          <p:nvPr/>
        </p:nvPicPr>
        <p:blipFill>
          <a:blip r:embed="rId2" cstate="print"/>
          <a:srcRect/>
          <a:stretch>
            <a:fillRect/>
          </a:stretch>
        </p:blipFill>
        <p:spPr bwMode="auto">
          <a:xfrm>
            <a:off x="539552" y="0"/>
            <a:ext cx="7919810" cy="4773835"/>
          </a:xfrm>
          <a:prstGeom prst="rect">
            <a:avLst/>
          </a:prstGeom>
          <a:noFill/>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dissolv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cs-CZ" sz="3600" dirty="0"/>
              <a:t>M Ě J T E   S E   H E Z K Y</a:t>
            </a:r>
          </a:p>
          <a:p>
            <a:r>
              <a:rPr lang="cs-CZ" sz="5000" dirty="0">
                <a:sym typeface="Wingdings" pitchFamily="2" charset="2"/>
              </a:rPr>
              <a:t></a:t>
            </a:r>
            <a:endParaRPr lang="en-US" sz="5000" dirty="0"/>
          </a:p>
        </p:txBody>
      </p:sp>
      <p:sp>
        <p:nvSpPr>
          <p:cNvPr id="5" name="Zástupný symbol pro číslo snímku 4"/>
          <p:cNvSpPr>
            <a:spLocks noGrp="1"/>
          </p:cNvSpPr>
          <p:nvPr>
            <p:ph type="sldNum" sz="quarter" idx="12"/>
          </p:nvPr>
        </p:nvSpPr>
        <p:spPr/>
        <p:txBody>
          <a:bodyPr/>
          <a:lstStyle/>
          <a:p>
            <a:fld id="{1490E372-16E5-448B-8779-3CCC855B5AE6}" type="slidenum">
              <a:rPr lang="en-US" smtClean="0"/>
              <a:pPr/>
              <a:t>36</a:t>
            </a:fld>
            <a:endParaRPr lang="en-US"/>
          </a:p>
        </p:txBody>
      </p:sp>
    </p:spTree>
    <p:extLst>
      <p:ext uri="{BB962C8B-B14F-4D97-AF65-F5344CB8AC3E}">
        <p14:creationId xmlns:p14="http://schemas.microsoft.com/office/powerpoint/2010/main" val="220630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III. pilíř</a:t>
            </a:r>
            <a:endParaRPr lang="en-US" dirty="0"/>
          </a:p>
        </p:txBody>
      </p:sp>
      <p:sp>
        <p:nvSpPr>
          <p:cNvPr id="3" name="Content Placeholder 2"/>
          <p:cNvSpPr>
            <a:spLocks noGrp="1"/>
          </p:cNvSpPr>
          <p:nvPr>
            <p:ph idx="1"/>
          </p:nvPr>
        </p:nvSpPr>
        <p:spPr>
          <a:xfrm>
            <a:off x="2051720" y="1200150"/>
            <a:ext cx="6768752" cy="3943350"/>
          </a:xfrm>
        </p:spPr>
        <p:txBody>
          <a:bodyPr>
            <a:normAutofit lnSpcReduction="10000"/>
          </a:bodyPr>
          <a:lstStyle/>
          <a:p>
            <a:pPr marL="266700" indent="-266700">
              <a:buClr>
                <a:srgbClr val="307871"/>
              </a:buClr>
              <a:buFont typeface="Arial" pitchFamily="34" charset="0"/>
              <a:buChar char="•"/>
            </a:pPr>
            <a:r>
              <a:rPr lang="cs-CZ" sz="2100" b="1" dirty="0"/>
              <a:t>„Staré penzijní připojištění“ </a:t>
            </a:r>
            <a:r>
              <a:rPr lang="cs-CZ" sz="2100" dirty="0"/>
              <a:t>- fond se od roku 2013 přejmenoval na transformační fond. </a:t>
            </a:r>
          </a:p>
          <a:p>
            <a:pPr lvl="1" algn="just">
              <a:spcBef>
                <a:spcPts val="600"/>
              </a:spcBef>
              <a:buClr>
                <a:srgbClr val="307871"/>
              </a:buClr>
            </a:pPr>
            <a:r>
              <a:rPr lang="cs-CZ" sz="2100" dirty="0"/>
              <a:t>+ možnost uplatnit po 15 letech spoření </a:t>
            </a:r>
            <a:r>
              <a:rPr lang="cs-CZ" sz="2100" dirty="0" err="1"/>
              <a:t>výsluhovou</a:t>
            </a:r>
            <a:r>
              <a:rPr lang="cs-CZ" sz="2100" dirty="0"/>
              <a:t> penzi a vzít si polovinu naspořených peněz </a:t>
            </a:r>
          </a:p>
          <a:p>
            <a:pPr lvl="1" algn="just">
              <a:spcBef>
                <a:spcPts val="600"/>
              </a:spcBef>
              <a:buClr>
                <a:srgbClr val="307871"/>
              </a:buClr>
            </a:pPr>
            <a:r>
              <a:rPr lang="cs-CZ" sz="2100" dirty="0"/>
              <a:t>+ neriskujete ztrátu, fond sice nemusí připsat nic, ale nemůže být v minusu </a:t>
            </a:r>
            <a:endParaRPr lang="cs-CZ" sz="2000" dirty="0"/>
          </a:p>
          <a:p>
            <a:pPr marL="266700" indent="-266700">
              <a:buClr>
                <a:srgbClr val="307871"/>
              </a:buClr>
              <a:buFont typeface="Arial" pitchFamily="34" charset="0"/>
              <a:buChar char="•"/>
            </a:pPr>
            <a:r>
              <a:rPr lang="cs-CZ" sz="2100" b="1" dirty="0"/>
              <a:t>„Nové penzijní připojištění“ </a:t>
            </a:r>
            <a:r>
              <a:rPr lang="cs-CZ" sz="2100" dirty="0"/>
              <a:t>- nový způsob pro smlouvy uzavřené po  listopadu 2012, doplňkové penzijní spoření.</a:t>
            </a:r>
          </a:p>
          <a:p>
            <a:pPr lvl="1" algn="just">
              <a:spcBef>
                <a:spcPts val="600"/>
              </a:spcBef>
              <a:buClr>
                <a:srgbClr val="307871"/>
              </a:buClr>
            </a:pPr>
            <a:r>
              <a:rPr lang="cs-CZ" sz="2100" dirty="0"/>
              <a:t> + klient sice nese vyšší riziko a může být některý rok i ve ztrátě, celkově by měl ale vydělávat víc díky možné dynamičtější strategii fondu </a:t>
            </a:r>
          </a:p>
          <a:p>
            <a:pPr lvl="1" algn="just">
              <a:spcBef>
                <a:spcPts val="600"/>
              </a:spcBef>
              <a:buClr>
                <a:srgbClr val="307871"/>
              </a:buClr>
            </a:pPr>
            <a:r>
              <a:rPr lang="cs-CZ" sz="2100" dirty="0"/>
              <a:t>- nelze využít </a:t>
            </a:r>
            <a:r>
              <a:rPr lang="cs-CZ" sz="2100" dirty="0" err="1"/>
              <a:t>výsluhovou</a:t>
            </a:r>
            <a:r>
              <a:rPr lang="cs-CZ" sz="2100" dirty="0"/>
              <a:t> penzi</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Doplňkové penzijní spoření</a:t>
            </a:r>
            <a:endParaRPr lang="en-US" dirty="0"/>
          </a:p>
        </p:txBody>
      </p:sp>
      <p:sp>
        <p:nvSpPr>
          <p:cNvPr id="3" name="Content Placeholder 2"/>
          <p:cNvSpPr>
            <a:spLocks noGrp="1"/>
          </p:cNvSpPr>
          <p:nvPr>
            <p:ph idx="1"/>
          </p:nvPr>
        </p:nvSpPr>
        <p:spPr>
          <a:xfrm>
            <a:off x="2051720" y="1200150"/>
            <a:ext cx="6768752" cy="3943350"/>
          </a:xfrm>
        </p:spPr>
        <p:txBody>
          <a:bodyPr>
            <a:normAutofit lnSpcReduction="10000"/>
          </a:bodyPr>
          <a:lstStyle/>
          <a:p>
            <a:pPr marL="266700" indent="-266700">
              <a:buClr>
                <a:srgbClr val="307871"/>
              </a:buClr>
              <a:buFont typeface="Arial" pitchFamily="34" charset="0"/>
              <a:buChar char="•"/>
            </a:pPr>
            <a:r>
              <a:rPr lang="cs-CZ" sz="2100" dirty="0"/>
              <a:t>Legislativní úprava:</a:t>
            </a:r>
          </a:p>
          <a:p>
            <a:pPr lvl="1" algn="just"/>
            <a:r>
              <a:rPr lang="cs-CZ" sz="2000" dirty="0"/>
              <a:t>zákon č. 427/2011 Sb., o doplňkovém penzijním spoření (účinnost od 1. ledna 2013)</a:t>
            </a:r>
          </a:p>
          <a:p>
            <a:pPr algn="just"/>
            <a:endParaRPr lang="cs-CZ" sz="2000" dirty="0"/>
          </a:p>
          <a:p>
            <a:pPr marL="266700" indent="-266700">
              <a:buClr>
                <a:srgbClr val="307871"/>
              </a:buClr>
              <a:buFont typeface="Arial" pitchFamily="34" charset="0"/>
              <a:buChar char="•"/>
            </a:pPr>
            <a:r>
              <a:rPr lang="cs-CZ" sz="2100" dirty="0"/>
              <a:t>Doplňkové penzijní spoření je zákonem definováno jako shromažďování a umísťování příspěvků účastníka doplňkového penzijního spoření, příspěvků placených jeho zaměstnavatelem a státních příspěvků do účastnických fondů obhospodařovaných penzijní společností a vyplácení dávek z doplňkového penzijního spoření, jehož účelem je zabezpečit doplňkový příjem účastníka ve stáří nebo invaliditě. </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Penzijní připojištění – transformované fondy</a:t>
            </a:r>
            <a:endParaRPr lang="en-US" dirty="0"/>
          </a:p>
        </p:txBody>
      </p:sp>
      <p:sp>
        <p:nvSpPr>
          <p:cNvPr id="3" name="Content Placeholder 2"/>
          <p:cNvSpPr>
            <a:spLocks noGrp="1"/>
          </p:cNvSpPr>
          <p:nvPr>
            <p:ph idx="1"/>
          </p:nvPr>
        </p:nvSpPr>
        <p:spPr>
          <a:xfrm>
            <a:off x="2051720" y="1347614"/>
            <a:ext cx="6768752" cy="3795886"/>
          </a:xfrm>
        </p:spPr>
        <p:txBody>
          <a:bodyPr>
            <a:normAutofit/>
          </a:bodyPr>
          <a:lstStyle/>
          <a:p>
            <a:pPr marL="266700" indent="-266700">
              <a:buClr>
                <a:srgbClr val="307871"/>
              </a:buClr>
              <a:buFont typeface="Arial" pitchFamily="34" charset="0"/>
              <a:buChar char="•"/>
            </a:pPr>
            <a:r>
              <a:rPr lang="cs-CZ" sz="2100" dirty="0"/>
              <a:t>Penzijní připojištění i nadále existuje jako součást III. pilíře v podobě transformovaných fondů, jen již do něj nelze vstupovat, tato možnost skončila 30. 11. 2012. </a:t>
            </a:r>
          </a:p>
          <a:p>
            <a:pPr marL="266700" indent="-266700">
              <a:buClr>
                <a:srgbClr val="307871"/>
              </a:buClr>
              <a:buFont typeface="Arial" pitchFamily="34" charset="0"/>
              <a:buChar char="•"/>
            </a:pPr>
            <a:r>
              <a:rPr lang="cs-CZ" sz="2100" dirty="0"/>
              <a:t>Převedeným účastníkům do transformovaného fondu je i nadále zachována garance nezáporného výnosu a  </a:t>
            </a:r>
            <a:r>
              <a:rPr lang="cs-CZ" sz="2100" dirty="0" err="1"/>
              <a:t>výsluhová</a:t>
            </a:r>
            <a:r>
              <a:rPr lang="cs-CZ" sz="2100" dirty="0"/>
              <a:t> penze.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Účastník doplňkového penzijního spoření</a:t>
            </a:r>
            <a:endParaRPr lang="en-US" dirty="0"/>
          </a:p>
        </p:txBody>
      </p:sp>
      <p:sp>
        <p:nvSpPr>
          <p:cNvPr id="3" name="Content Placeholder 2"/>
          <p:cNvSpPr>
            <a:spLocks noGrp="1"/>
          </p:cNvSpPr>
          <p:nvPr>
            <p:ph idx="1"/>
          </p:nvPr>
        </p:nvSpPr>
        <p:spPr>
          <a:xfrm>
            <a:off x="2051720" y="1419622"/>
            <a:ext cx="6768752" cy="3723878"/>
          </a:xfrm>
        </p:spPr>
        <p:txBody>
          <a:bodyPr>
            <a:normAutofit/>
          </a:bodyPr>
          <a:lstStyle/>
          <a:p>
            <a:pPr marL="266700" indent="-266700">
              <a:buClr>
                <a:srgbClr val="307871"/>
              </a:buClr>
              <a:buFont typeface="Arial" pitchFamily="34" charset="0"/>
              <a:buChar char="•"/>
            </a:pPr>
            <a:r>
              <a:rPr lang="cs-CZ" sz="2400" dirty="0"/>
              <a:t>Účastníkem může být každá osoba starší 18 let, která uzavřela s penzijní společností smlouvu o doplňkovém penzijním spoření.</a:t>
            </a:r>
          </a:p>
          <a:p>
            <a:pPr marL="266700" indent="-266700">
              <a:buClr>
                <a:srgbClr val="307871"/>
              </a:buClr>
              <a:buFont typeface="Arial" pitchFamily="34" charset="0"/>
              <a:buChar char="•"/>
            </a:pPr>
            <a:r>
              <a:rPr lang="cs-CZ" sz="2400" dirty="0"/>
              <a:t>Účast je dobrovolná.</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Penzijní společnost</a:t>
            </a:r>
            <a:endParaRPr lang="en-US" dirty="0"/>
          </a:p>
        </p:txBody>
      </p:sp>
      <p:sp>
        <p:nvSpPr>
          <p:cNvPr id="3" name="Content Placeholder 2"/>
          <p:cNvSpPr>
            <a:spLocks noGrp="1"/>
          </p:cNvSpPr>
          <p:nvPr>
            <p:ph idx="1"/>
          </p:nvPr>
        </p:nvSpPr>
        <p:spPr>
          <a:xfrm>
            <a:off x="2051720" y="1419622"/>
            <a:ext cx="6768752" cy="3723878"/>
          </a:xfrm>
        </p:spPr>
        <p:txBody>
          <a:bodyPr>
            <a:normAutofit fontScale="92500" lnSpcReduction="20000"/>
          </a:bodyPr>
          <a:lstStyle/>
          <a:p>
            <a:pPr marL="266700" indent="-266700">
              <a:buClr>
                <a:srgbClr val="307871"/>
              </a:buClr>
              <a:buFont typeface="Arial" pitchFamily="34" charset="0"/>
              <a:buChar char="•"/>
            </a:pPr>
            <a:r>
              <a:rPr lang="cs-CZ" sz="2400" dirty="0"/>
              <a:t>Penzijní společnost je akciová společnost se sídlem na území České republiky, jejímž předmětem podnikání je shromažďování příspěvků účastníka, příspěvků zaměstnavatele a státních příspěvků podle tohoto zákona za účelem jejich umísťování do účastnických fondů, obhospodařování majetku v účastnických fondech a vyplácení dávek doplňkového penzijního spoření.</a:t>
            </a:r>
          </a:p>
          <a:p>
            <a:pPr marL="266700" indent="-266700">
              <a:buClr>
                <a:srgbClr val="307871"/>
              </a:buClr>
              <a:buFont typeface="Arial" pitchFamily="34" charset="0"/>
              <a:buChar char="•"/>
            </a:pPr>
            <a:r>
              <a:rPr lang="cs-CZ" sz="2400" dirty="0"/>
              <a:t>Tuto činnost může vykonávat jen právnická osoba, které bylo Českou národní bankou uděleno povolení k činnosti penzijní společnosti podle zákona č. 427/2011 Sb., zákon o doplňkovém penzijním spoření.</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8</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Dávky</a:t>
            </a:r>
            <a:endParaRPr lang="en-US" dirty="0"/>
          </a:p>
        </p:txBody>
      </p:sp>
      <p:sp>
        <p:nvSpPr>
          <p:cNvPr id="3" name="Content Placeholder 2"/>
          <p:cNvSpPr>
            <a:spLocks noGrp="1"/>
          </p:cNvSpPr>
          <p:nvPr>
            <p:ph idx="1"/>
          </p:nvPr>
        </p:nvSpPr>
        <p:spPr>
          <a:xfrm>
            <a:off x="2051720" y="1200150"/>
            <a:ext cx="6768752" cy="3943350"/>
          </a:xfrm>
        </p:spPr>
        <p:txBody>
          <a:bodyPr>
            <a:normAutofit/>
          </a:bodyPr>
          <a:lstStyle/>
          <a:p>
            <a:pPr marL="266700" indent="-266700">
              <a:spcAft>
                <a:spcPts val="600"/>
              </a:spcAft>
              <a:buClr>
                <a:srgbClr val="307871"/>
              </a:buClr>
              <a:buFont typeface="Arial" pitchFamily="34" charset="0"/>
              <a:buChar char="•"/>
            </a:pPr>
            <a:r>
              <a:rPr lang="cs-CZ" sz="2400" dirty="0"/>
              <a:t>Nárok na výplatu dávky z doplňkového penzijního spoření v účastnických fondech ve III. pilíři vzniká po splnění podmínek pro danou dávku. </a:t>
            </a:r>
          </a:p>
          <a:p>
            <a:pPr marL="266700" indent="-266700">
              <a:spcAft>
                <a:spcPts val="600"/>
              </a:spcAft>
              <a:buClr>
                <a:srgbClr val="307871"/>
              </a:buClr>
              <a:buFont typeface="Arial" pitchFamily="34" charset="0"/>
              <a:buChar char="•"/>
            </a:pPr>
            <a:r>
              <a:rPr lang="cs-CZ" sz="2400" dirty="0"/>
              <a:t>Výplatu dávek zajišťuje penzijní společnost nebo životní pojišťovna.</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9</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683">
  <a:themeElements>
    <a:clrScheme name="Spring Field PowerPoint Template">
      <a:dk1>
        <a:srgbClr val="2F7F9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683</Template>
  <TotalTime>1296</TotalTime>
  <Words>1908</Words>
  <Application>Microsoft Office PowerPoint</Application>
  <PresentationFormat>Předvádění na obrazovce (16:9)</PresentationFormat>
  <Paragraphs>184</Paragraphs>
  <Slides>36</Slides>
  <Notes>0</Notes>
  <HiddenSlides>0</HiddenSlides>
  <MMClips>0</MMClips>
  <ScaleCrop>false</ScaleCrop>
  <HeadingPairs>
    <vt:vector size="6" baseType="variant">
      <vt:variant>
        <vt:lpstr>Použitá písma</vt:lpstr>
      </vt:variant>
      <vt:variant>
        <vt:i4>2</vt:i4>
      </vt:variant>
      <vt:variant>
        <vt:lpstr>Motiv</vt:lpstr>
      </vt:variant>
      <vt:variant>
        <vt:i4>2</vt:i4>
      </vt:variant>
      <vt:variant>
        <vt:lpstr>Nadpisy snímků</vt:lpstr>
      </vt:variant>
      <vt:variant>
        <vt:i4>36</vt:i4>
      </vt:variant>
    </vt:vector>
  </HeadingPairs>
  <TitlesOfParts>
    <vt:vector size="40" baseType="lpstr">
      <vt:lpstr>Arial</vt:lpstr>
      <vt:lpstr>Calibri</vt:lpstr>
      <vt:lpstr>683</vt:lpstr>
      <vt:lpstr>Custom Design</vt:lpstr>
      <vt:lpstr>Doplňkové penzijní spoření,  penzijní připojištění</vt:lpstr>
      <vt:lpstr>3 pilíře důchodového systému</vt:lpstr>
      <vt:lpstr>Současný důchodový systém</vt:lpstr>
      <vt:lpstr>III. pilíř</vt:lpstr>
      <vt:lpstr>Doplňkové penzijní spoření</vt:lpstr>
      <vt:lpstr>Penzijní připojištění – transformované fondy</vt:lpstr>
      <vt:lpstr>Účastník doplňkového penzijního spoření</vt:lpstr>
      <vt:lpstr>Penzijní společnost</vt:lpstr>
      <vt:lpstr>Dávky</vt:lpstr>
      <vt:lpstr>Dávky – doplňkové penzijní spoření</vt:lpstr>
      <vt:lpstr>Nároky z penzijního připojištění</vt:lpstr>
      <vt:lpstr>Příspěvek účastníka</vt:lpstr>
      <vt:lpstr>Příspěvek účastníka placený zaměstnavatelem za účastníka</vt:lpstr>
      <vt:lpstr>Státní příspěvek</vt:lpstr>
      <vt:lpstr>Výše státního příspěvku</vt:lpstr>
      <vt:lpstr>Prezentace aplikace PowerPoint</vt:lpstr>
      <vt:lpstr>Daňové úlevy (1)</vt:lpstr>
      <vt:lpstr>Daňové úlevy (2)</vt:lpstr>
      <vt:lpstr>Danění dávek</vt:lpstr>
      <vt:lpstr>Danění dávek – doplňk. penz. spoření</vt:lpstr>
      <vt:lpstr>Danění dávek –penzijní připojištění</vt:lpstr>
      <vt:lpstr>Vznik doplňkového penzijního spoření</vt:lpstr>
      <vt:lpstr>Zánik doplňkového penzijního spoření (1)</vt:lpstr>
      <vt:lpstr>Zánik doplňkového penzijního spoření (2)</vt:lpstr>
      <vt:lpstr>Zánik penzijního připojištění – transformovaný fond (1)</vt:lpstr>
      <vt:lpstr>Zánik penzijního připojištění – transformovaný fond (2)</vt:lpstr>
      <vt:lpstr>Prezentace aplikace PowerPoint</vt:lpstr>
      <vt:lpstr>Asociace penzijních společností</vt:lpstr>
      <vt:lpstr>Penzijní společnosti v APS ČR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vodova</dc:creator>
  <cp:lastModifiedBy>Roman Hlawiczka</cp:lastModifiedBy>
  <cp:revision>48</cp:revision>
  <dcterms:created xsi:type="dcterms:W3CDTF">2020-02-20T21:18:52Z</dcterms:created>
  <dcterms:modified xsi:type="dcterms:W3CDTF">2021-03-24T20:59:15Z</dcterms:modified>
</cp:coreProperties>
</file>