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60" r:id="rId3"/>
    <p:sldId id="257" r:id="rId4"/>
    <p:sldId id="274" r:id="rId5"/>
    <p:sldId id="290" r:id="rId6"/>
    <p:sldId id="261" r:id="rId7"/>
    <p:sldId id="293" r:id="rId8"/>
    <p:sldId id="310" r:id="rId9"/>
    <p:sldId id="291" r:id="rId10"/>
    <p:sldId id="292" r:id="rId11"/>
    <p:sldId id="275" r:id="rId12"/>
    <p:sldId id="276" r:id="rId13"/>
    <p:sldId id="314" r:id="rId14"/>
    <p:sldId id="294" r:id="rId15"/>
    <p:sldId id="277" r:id="rId16"/>
    <p:sldId id="295" r:id="rId17"/>
    <p:sldId id="297" r:id="rId18"/>
    <p:sldId id="279" r:id="rId19"/>
    <p:sldId id="316" r:id="rId20"/>
    <p:sldId id="315" r:id="rId21"/>
    <p:sldId id="317" r:id="rId22"/>
    <p:sldId id="298" r:id="rId23"/>
    <p:sldId id="299" r:id="rId24"/>
    <p:sldId id="318" r:id="rId25"/>
    <p:sldId id="319" r:id="rId26"/>
    <p:sldId id="320" r:id="rId27"/>
    <p:sldId id="281" r:id="rId28"/>
    <p:sldId id="301" r:id="rId29"/>
    <p:sldId id="321" r:id="rId30"/>
    <p:sldId id="322" r:id="rId31"/>
    <p:sldId id="323" r:id="rId32"/>
    <p:sldId id="324" r:id="rId33"/>
    <p:sldId id="258" r:id="rId3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86355-C736-4FFE-AC86-7920500B8EB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06CC8F7-770D-4CE7-AA22-8538A19FEFFC}">
      <dgm:prSet phldrT="[Text]"/>
      <dgm:spPr/>
      <dgm:t>
        <a:bodyPr/>
        <a:lstStyle/>
        <a:p>
          <a:r>
            <a:rPr lang="cs-CZ" b="1" dirty="0"/>
            <a:t>Dle způsobu emise</a:t>
          </a:r>
        </a:p>
      </dgm:t>
    </dgm:pt>
    <dgm:pt modelId="{BCD583DD-622F-4B71-83AA-BED597CA5364}" type="parTrans" cxnId="{4D508500-4798-4025-BCB1-D515D3D0A951}">
      <dgm:prSet/>
      <dgm:spPr/>
      <dgm:t>
        <a:bodyPr/>
        <a:lstStyle/>
        <a:p>
          <a:endParaRPr lang="cs-CZ"/>
        </a:p>
      </dgm:t>
    </dgm:pt>
    <dgm:pt modelId="{26341337-3EC7-4532-B614-7A2EBFD9CD8B}" type="sibTrans" cxnId="{4D508500-4798-4025-BCB1-D515D3D0A951}">
      <dgm:prSet/>
      <dgm:spPr/>
      <dgm:t>
        <a:bodyPr/>
        <a:lstStyle/>
        <a:p>
          <a:endParaRPr lang="cs-CZ"/>
        </a:p>
      </dgm:t>
    </dgm:pt>
    <dgm:pt modelId="{E2645D55-4975-4819-8BEA-3EF25DEA91D9}" type="asst">
      <dgm:prSet phldrT="[Text]"/>
      <dgm:spPr/>
      <dgm:t>
        <a:bodyPr/>
        <a:lstStyle/>
        <a:p>
          <a:r>
            <a:rPr lang="cs-CZ" dirty="0"/>
            <a:t>Hromadné</a:t>
          </a:r>
        </a:p>
      </dgm:t>
    </dgm:pt>
    <dgm:pt modelId="{1DC24156-EB49-4685-AFDA-FD0C6116E573}" type="parTrans" cxnId="{45C78241-CA0F-4CA4-867F-6F5282EFEEB2}">
      <dgm:prSet/>
      <dgm:spPr/>
      <dgm:t>
        <a:bodyPr/>
        <a:lstStyle/>
        <a:p>
          <a:endParaRPr lang="cs-CZ"/>
        </a:p>
      </dgm:t>
    </dgm:pt>
    <dgm:pt modelId="{F3963720-513B-4A5F-86FE-085488C0C105}" type="sibTrans" cxnId="{45C78241-CA0F-4CA4-867F-6F5282EFEEB2}">
      <dgm:prSet/>
      <dgm:spPr/>
      <dgm:t>
        <a:bodyPr/>
        <a:lstStyle/>
        <a:p>
          <a:endParaRPr lang="cs-CZ"/>
        </a:p>
      </dgm:t>
    </dgm:pt>
    <dgm:pt modelId="{297BC2E6-A0B6-497A-87DC-60F5FD7C0542}" type="asst">
      <dgm:prSet/>
      <dgm:spPr/>
      <dgm:t>
        <a:bodyPr/>
        <a:lstStyle/>
        <a:p>
          <a:r>
            <a:rPr lang="cs-CZ" dirty="0"/>
            <a:t>Individuální</a:t>
          </a:r>
        </a:p>
      </dgm:t>
    </dgm:pt>
    <dgm:pt modelId="{5A10C213-F76B-412B-BC8C-A3E0361FD137}" type="parTrans" cxnId="{C2467C1B-FC1C-4CCC-8E11-3867A54137EE}">
      <dgm:prSet/>
      <dgm:spPr/>
      <dgm:t>
        <a:bodyPr/>
        <a:lstStyle/>
        <a:p>
          <a:endParaRPr lang="cs-CZ"/>
        </a:p>
      </dgm:t>
    </dgm:pt>
    <dgm:pt modelId="{DFBD6C33-94D0-44CF-A88E-5B91ECA425B8}" type="sibTrans" cxnId="{C2467C1B-FC1C-4CCC-8E11-3867A54137EE}">
      <dgm:prSet/>
      <dgm:spPr/>
      <dgm:t>
        <a:bodyPr/>
        <a:lstStyle/>
        <a:p>
          <a:endParaRPr lang="cs-CZ"/>
        </a:p>
      </dgm:t>
    </dgm:pt>
    <dgm:pt modelId="{53769E19-89A8-48C7-9D61-B74A1E18D6BC}" type="pres">
      <dgm:prSet presAssocID="{0A886355-C736-4FFE-AC86-7920500B8E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E60AF5-F7BA-493D-BD84-E738B2B597D0}" type="pres">
      <dgm:prSet presAssocID="{306CC8F7-770D-4CE7-AA22-8538A19FEFFC}" presName="root1" presStyleCnt="0"/>
      <dgm:spPr/>
    </dgm:pt>
    <dgm:pt modelId="{E5335EE7-9E60-4E8D-8C5A-6D98A331F1D6}" type="pres">
      <dgm:prSet presAssocID="{306CC8F7-770D-4CE7-AA22-8538A19FEFFC}" presName="LevelOneTextNode" presStyleLbl="node0" presStyleIdx="0" presStyleCnt="1">
        <dgm:presLayoutVars>
          <dgm:chPref val="3"/>
        </dgm:presLayoutVars>
      </dgm:prSet>
      <dgm:spPr/>
    </dgm:pt>
    <dgm:pt modelId="{E0E17084-4BD2-4F67-A9F9-386A70BD42A8}" type="pres">
      <dgm:prSet presAssocID="{306CC8F7-770D-4CE7-AA22-8538A19FEFFC}" presName="level2hierChild" presStyleCnt="0"/>
      <dgm:spPr/>
    </dgm:pt>
    <dgm:pt modelId="{AFE1F704-2943-49D7-902B-1B493487A760}" type="pres">
      <dgm:prSet presAssocID="{1DC24156-EB49-4685-AFDA-FD0C6116E573}" presName="conn2-1" presStyleLbl="parChTrans1D2" presStyleIdx="0" presStyleCnt="2"/>
      <dgm:spPr/>
    </dgm:pt>
    <dgm:pt modelId="{0D66D4AE-3AC2-44E5-97E2-BE4A1CBD991D}" type="pres">
      <dgm:prSet presAssocID="{1DC24156-EB49-4685-AFDA-FD0C6116E573}" presName="connTx" presStyleLbl="parChTrans1D2" presStyleIdx="0" presStyleCnt="2"/>
      <dgm:spPr/>
    </dgm:pt>
    <dgm:pt modelId="{34163710-36DE-4F42-933D-ED18077CAAEB}" type="pres">
      <dgm:prSet presAssocID="{E2645D55-4975-4819-8BEA-3EF25DEA91D9}" presName="root2" presStyleCnt="0"/>
      <dgm:spPr/>
    </dgm:pt>
    <dgm:pt modelId="{B10331C7-0D9E-400E-883F-66748319CC12}" type="pres">
      <dgm:prSet presAssocID="{E2645D55-4975-4819-8BEA-3EF25DEA91D9}" presName="LevelTwoTextNode" presStyleLbl="asst1" presStyleIdx="0" presStyleCnt="2">
        <dgm:presLayoutVars>
          <dgm:chPref val="3"/>
        </dgm:presLayoutVars>
      </dgm:prSet>
      <dgm:spPr/>
    </dgm:pt>
    <dgm:pt modelId="{22821B74-B843-426F-BD41-C801AB2C5666}" type="pres">
      <dgm:prSet presAssocID="{E2645D55-4975-4819-8BEA-3EF25DEA91D9}" presName="level3hierChild" presStyleCnt="0"/>
      <dgm:spPr/>
    </dgm:pt>
    <dgm:pt modelId="{ECCC86E5-2EDD-43FA-9F18-C848AC0BAAF2}" type="pres">
      <dgm:prSet presAssocID="{5A10C213-F76B-412B-BC8C-A3E0361FD137}" presName="conn2-1" presStyleLbl="parChTrans1D2" presStyleIdx="1" presStyleCnt="2"/>
      <dgm:spPr/>
    </dgm:pt>
    <dgm:pt modelId="{9DF5EDCA-5CB5-4D46-8CB5-2992B6913D37}" type="pres">
      <dgm:prSet presAssocID="{5A10C213-F76B-412B-BC8C-A3E0361FD137}" presName="connTx" presStyleLbl="parChTrans1D2" presStyleIdx="1" presStyleCnt="2"/>
      <dgm:spPr/>
    </dgm:pt>
    <dgm:pt modelId="{F329257D-C7AE-450D-845B-3741230C4193}" type="pres">
      <dgm:prSet presAssocID="{297BC2E6-A0B6-497A-87DC-60F5FD7C0542}" presName="root2" presStyleCnt="0"/>
      <dgm:spPr/>
    </dgm:pt>
    <dgm:pt modelId="{FAE836F2-1010-40B3-AC76-87C1401643A7}" type="pres">
      <dgm:prSet presAssocID="{297BC2E6-A0B6-497A-87DC-60F5FD7C0542}" presName="LevelTwoTextNode" presStyleLbl="asst1" presStyleIdx="1" presStyleCnt="2">
        <dgm:presLayoutVars>
          <dgm:chPref val="3"/>
        </dgm:presLayoutVars>
      </dgm:prSet>
      <dgm:spPr/>
    </dgm:pt>
    <dgm:pt modelId="{7ACDD2F2-2218-4E8B-B4DF-5E3DFECD33B8}" type="pres">
      <dgm:prSet presAssocID="{297BC2E6-A0B6-497A-87DC-60F5FD7C0542}" presName="level3hierChild" presStyleCnt="0"/>
      <dgm:spPr/>
    </dgm:pt>
  </dgm:ptLst>
  <dgm:cxnLst>
    <dgm:cxn modelId="{4D508500-4798-4025-BCB1-D515D3D0A951}" srcId="{0A886355-C736-4FFE-AC86-7920500B8EB5}" destId="{306CC8F7-770D-4CE7-AA22-8538A19FEFFC}" srcOrd="0" destOrd="0" parTransId="{BCD583DD-622F-4B71-83AA-BED597CA5364}" sibTransId="{26341337-3EC7-4532-B614-7A2EBFD9CD8B}"/>
    <dgm:cxn modelId="{E7C2570C-EEFC-4BA3-87E1-ECAF9FC35F13}" type="presOf" srcId="{306CC8F7-770D-4CE7-AA22-8538A19FEFFC}" destId="{E5335EE7-9E60-4E8D-8C5A-6D98A331F1D6}" srcOrd="0" destOrd="0" presId="urn:microsoft.com/office/officeart/2005/8/layout/hierarchy2"/>
    <dgm:cxn modelId="{C2467C1B-FC1C-4CCC-8E11-3867A54137EE}" srcId="{306CC8F7-770D-4CE7-AA22-8538A19FEFFC}" destId="{297BC2E6-A0B6-497A-87DC-60F5FD7C0542}" srcOrd="1" destOrd="0" parTransId="{5A10C213-F76B-412B-BC8C-A3E0361FD137}" sibTransId="{DFBD6C33-94D0-44CF-A88E-5B91ECA425B8}"/>
    <dgm:cxn modelId="{AFF9D929-90B1-40CF-B928-56F197D1B716}" type="presOf" srcId="{297BC2E6-A0B6-497A-87DC-60F5FD7C0542}" destId="{FAE836F2-1010-40B3-AC76-87C1401643A7}" srcOrd="0" destOrd="0" presId="urn:microsoft.com/office/officeart/2005/8/layout/hierarchy2"/>
    <dgm:cxn modelId="{45C78241-CA0F-4CA4-867F-6F5282EFEEB2}" srcId="{306CC8F7-770D-4CE7-AA22-8538A19FEFFC}" destId="{E2645D55-4975-4819-8BEA-3EF25DEA91D9}" srcOrd="0" destOrd="0" parTransId="{1DC24156-EB49-4685-AFDA-FD0C6116E573}" sibTransId="{F3963720-513B-4A5F-86FE-085488C0C105}"/>
    <dgm:cxn modelId="{E87CE86C-D35F-4573-8A36-B848AE04DBAE}" type="presOf" srcId="{E2645D55-4975-4819-8BEA-3EF25DEA91D9}" destId="{B10331C7-0D9E-400E-883F-66748319CC12}" srcOrd="0" destOrd="0" presId="urn:microsoft.com/office/officeart/2005/8/layout/hierarchy2"/>
    <dgm:cxn modelId="{795EEC52-C6E5-4096-BB88-AD7C9D2B2115}" type="presOf" srcId="{5A10C213-F76B-412B-BC8C-A3E0361FD137}" destId="{ECCC86E5-2EDD-43FA-9F18-C848AC0BAAF2}" srcOrd="0" destOrd="0" presId="urn:microsoft.com/office/officeart/2005/8/layout/hierarchy2"/>
    <dgm:cxn modelId="{C5D9727D-5665-42BB-B657-CB8FE6DB4FA6}" type="presOf" srcId="{1DC24156-EB49-4685-AFDA-FD0C6116E573}" destId="{0D66D4AE-3AC2-44E5-97E2-BE4A1CBD991D}" srcOrd="1" destOrd="0" presId="urn:microsoft.com/office/officeart/2005/8/layout/hierarchy2"/>
    <dgm:cxn modelId="{6159418A-CC90-456A-8D4E-3A8B6DA255ED}" type="presOf" srcId="{5A10C213-F76B-412B-BC8C-A3E0361FD137}" destId="{9DF5EDCA-5CB5-4D46-8CB5-2992B6913D37}" srcOrd="1" destOrd="0" presId="urn:microsoft.com/office/officeart/2005/8/layout/hierarchy2"/>
    <dgm:cxn modelId="{D93155E0-A2A1-4986-83FA-0C24B519E723}" type="presOf" srcId="{1DC24156-EB49-4685-AFDA-FD0C6116E573}" destId="{AFE1F704-2943-49D7-902B-1B493487A760}" srcOrd="0" destOrd="0" presId="urn:microsoft.com/office/officeart/2005/8/layout/hierarchy2"/>
    <dgm:cxn modelId="{676448E5-0403-4314-9210-BBCB683627BD}" type="presOf" srcId="{0A886355-C736-4FFE-AC86-7920500B8EB5}" destId="{53769E19-89A8-48C7-9D61-B74A1E18D6BC}" srcOrd="0" destOrd="0" presId="urn:microsoft.com/office/officeart/2005/8/layout/hierarchy2"/>
    <dgm:cxn modelId="{814768AE-B691-4F25-802D-1B4B232166ED}" type="presParOf" srcId="{53769E19-89A8-48C7-9D61-B74A1E18D6BC}" destId="{C9E60AF5-F7BA-493D-BD84-E738B2B597D0}" srcOrd="0" destOrd="0" presId="urn:microsoft.com/office/officeart/2005/8/layout/hierarchy2"/>
    <dgm:cxn modelId="{2B34D8B2-6C9A-4F9C-895A-5E652684BCC3}" type="presParOf" srcId="{C9E60AF5-F7BA-493D-BD84-E738B2B597D0}" destId="{E5335EE7-9E60-4E8D-8C5A-6D98A331F1D6}" srcOrd="0" destOrd="0" presId="urn:microsoft.com/office/officeart/2005/8/layout/hierarchy2"/>
    <dgm:cxn modelId="{DDBD928D-BF4C-49A8-BC84-26CC8E3A3B1F}" type="presParOf" srcId="{C9E60AF5-F7BA-493D-BD84-E738B2B597D0}" destId="{E0E17084-4BD2-4F67-A9F9-386A70BD42A8}" srcOrd="1" destOrd="0" presId="urn:microsoft.com/office/officeart/2005/8/layout/hierarchy2"/>
    <dgm:cxn modelId="{6164DACC-0C95-4F5E-A0D6-728461F1D5E3}" type="presParOf" srcId="{E0E17084-4BD2-4F67-A9F9-386A70BD42A8}" destId="{AFE1F704-2943-49D7-902B-1B493487A760}" srcOrd="0" destOrd="0" presId="urn:microsoft.com/office/officeart/2005/8/layout/hierarchy2"/>
    <dgm:cxn modelId="{790472E4-4F46-43D0-A4A3-6F23B1CD3717}" type="presParOf" srcId="{AFE1F704-2943-49D7-902B-1B493487A760}" destId="{0D66D4AE-3AC2-44E5-97E2-BE4A1CBD991D}" srcOrd="0" destOrd="0" presId="urn:microsoft.com/office/officeart/2005/8/layout/hierarchy2"/>
    <dgm:cxn modelId="{C9C4F4AD-AB47-4495-A58F-82BA1C6B20D9}" type="presParOf" srcId="{E0E17084-4BD2-4F67-A9F9-386A70BD42A8}" destId="{34163710-36DE-4F42-933D-ED18077CAAEB}" srcOrd="1" destOrd="0" presId="urn:microsoft.com/office/officeart/2005/8/layout/hierarchy2"/>
    <dgm:cxn modelId="{E16E4ECB-E0B9-4BCA-9A80-652DBE192326}" type="presParOf" srcId="{34163710-36DE-4F42-933D-ED18077CAAEB}" destId="{B10331C7-0D9E-400E-883F-66748319CC12}" srcOrd="0" destOrd="0" presId="urn:microsoft.com/office/officeart/2005/8/layout/hierarchy2"/>
    <dgm:cxn modelId="{17DEECAA-406B-42BF-A95F-5AC11E17D037}" type="presParOf" srcId="{34163710-36DE-4F42-933D-ED18077CAAEB}" destId="{22821B74-B843-426F-BD41-C801AB2C5666}" srcOrd="1" destOrd="0" presId="urn:microsoft.com/office/officeart/2005/8/layout/hierarchy2"/>
    <dgm:cxn modelId="{BA2316D8-4066-40B0-BC37-BAC365A14355}" type="presParOf" srcId="{E0E17084-4BD2-4F67-A9F9-386A70BD42A8}" destId="{ECCC86E5-2EDD-43FA-9F18-C848AC0BAAF2}" srcOrd="2" destOrd="0" presId="urn:microsoft.com/office/officeart/2005/8/layout/hierarchy2"/>
    <dgm:cxn modelId="{31D601B2-C16C-4DB8-B371-8DEF2AE53754}" type="presParOf" srcId="{ECCC86E5-2EDD-43FA-9F18-C848AC0BAAF2}" destId="{9DF5EDCA-5CB5-4D46-8CB5-2992B6913D37}" srcOrd="0" destOrd="0" presId="urn:microsoft.com/office/officeart/2005/8/layout/hierarchy2"/>
    <dgm:cxn modelId="{D992F6CD-C706-4B91-A4E7-D3EE495DF193}" type="presParOf" srcId="{E0E17084-4BD2-4F67-A9F9-386A70BD42A8}" destId="{F329257D-C7AE-450D-845B-3741230C4193}" srcOrd="3" destOrd="0" presId="urn:microsoft.com/office/officeart/2005/8/layout/hierarchy2"/>
    <dgm:cxn modelId="{DD581B1A-4D5C-4944-ADB2-1E67B60DE147}" type="presParOf" srcId="{F329257D-C7AE-450D-845B-3741230C4193}" destId="{FAE836F2-1010-40B3-AC76-87C1401643A7}" srcOrd="0" destOrd="0" presId="urn:microsoft.com/office/officeart/2005/8/layout/hierarchy2"/>
    <dgm:cxn modelId="{8CBC9A39-EBB1-41F4-A230-4630D7CE2D17}" type="presParOf" srcId="{F329257D-C7AE-450D-845B-3741230C4193}" destId="{7ACDD2F2-2218-4E8B-B4DF-5E3DFECD33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86355-C736-4FFE-AC86-7920500B8EB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06CC8F7-770D-4CE7-AA22-8538A19FEFFC}">
      <dgm:prSet phldrT="[Text]"/>
      <dgm:spPr/>
      <dgm:t>
        <a:bodyPr/>
        <a:lstStyle/>
        <a:p>
          <a:r>
            <a:rPr lang="cs-CZ" b="1" dirty="0"/>
            <a:t>Dle doby splatnosti</a:t>
          </a:r>
        </a:p>
      </dgm:t>
    </dgm:pt>
    <dgm:pt modelId="{BCD583DD-622F-4B71-83AA-BED597CA5364}" type="parTrans" cxnId="{4D508500-4798-4025-BCB1-D515D3D0A951}">
      <dgm:prSet/>
      <dgm:spPr/>
      <dgm:t>
        <a:bodyPr/>
        <a:lstStyle/>
        <a:p>
          <a:endParaRPr lang="cs-CZ"/>
        </a:p>
      </dgm:t>
    </dgm:pt>
    <dgm:pt modelId="{26341337-3EC7-4532-B614-7A2EBFD9CD8B}" type="sibTrans" cxnId="{4D508500-4798-4025-BCB1-D515D3D0A951}">
      <dgm:prSet/>
      <dgm:spPr/>
      <dgm:t>
        <a:bodyPr/>
        <a:lstStyle/>
        <a:p>
          <a:endParaRPr lang="cs-CZ"/>
        </a:p>
      </dgm:t>
    </dgm:pt>
    <dgm:pt modelId="{E2645D55-4975-4819-8BEA-3EF25DEA91D9}" type="asst">
      <dgm:prSet phldrT="[Text]"/>
      <dgm:spPr/>
      <dgm:t>
        <a:bodyPr/>
        <a:lstStyle/>
        <a:p>
          <a:r>
            <a:rPr lang="cs-CZ" dirty="0"/>
            <a:t>Krátkodobé</a:t>
          </a:r>
        </a:p>
      </dgm:t>
    </dgm:pt>
    <dgm:pt modelId="{1DC24156-EB49-4685-AFDA-FD0C6116E573}" type="parTrans" cxnId="{45C78241-CA0F-4CA4-867F-6F5282EFEEB2}">
      <dgm:prSet/>
      <dgm:spPr/>
      <dgm:t>
        <a:bodyPr/>
        <a:lstStyle/>
        <a:p>
          <a:endParaRPr lang="cs-CZ"/>
        </a:p>
      </dgm:t>
    </dgm:pt>
    <dgm:pt modelId="{F3963720-513B-4A5F-86FE-085488C0C105}" type="sibTrans" cxnId="{45C78241-CA0F-4CA4-867F-6F5282EFEEB2}">
      <dgm:prSet/>
      <dgm:spPr/>
      <dgm:t>
        <a:bodyPr/>
        <a:lstStyle/>
        <a:p>
          <a:endParaRPr lang="cs-CZ"/>
        </a:p>
      </dgm:t>
    </dgm:pt>
    <dgm:pt modelId="{297BC2E6-A0B6-497A-87DC-60F5FD7C0542}" type="asst">
      <dgm:prSet/>
      <dgm:spPr/>
      <dgm:t>
        <a:bodyPr/>
        <a:lstStyle/>
        <a:p>
          <a:r>
            <a:rPr lang="cs-CZ" dirty="0"/>
            <a:t>Dlouhodobé</a:t>
          </a:r>
        </a:p>
      </dgm:t>
    </dgm:pt>
    <dgm:pt modelId="{5A10C213-F76B-412B-BC8C-A3E0361FD137}" type="parTrans" cxnId="{C2467C1B-FC1C-4CCC-8E11-3867A54137EE}">
      <dgm:prSet/>
      <dgm:spPr/>
      <dgm:t>
        <a:bodyPr/>
        <a:lstStyle/>
        <a:p>
          <a:endParaRPr lang="cs-CZ"/>
        </a:p>
      </dgm:t>
    </dgm:pt>
    <dgm:pt modelId="{DFBD6C33-94D0-44CF-A88E-5B91ECA425B8}" type="sibTrans" cxnId="{C2467C1B-FC1C-4CCC-8E11-3867A54137EE}">
      <dgm:prSet/>
      <dgm:spPr/>
      <dgm:t>
        <a:bodyPr/>
        <a:lstStyle/>
        <a:p>
          <a:endParaRPr lang="cs-CZ"/>
        </a:p>
      </dgm:t>
    </dgm:pt>
    <dgm:pt modelId="{A02E4CFE-D4FB-4E83-BF0F-9ABECFC042EC}" type="pres">
      <dgm:prSet presAssocID="{0A886355-C736-4FFE-AC86-7920500B8E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68D809-A21D-41BF-8E0E-1C9598A3B2FB}" type="pres">
      <dgm:prSet presAssocID="{306CC8F7-770D-4CE7-AA22-8538A19FEFFC}" presName="root1" presStyleCnt="0"/>
      <dgm:spPr/>
    </dgm:pt>
    <dgm:pt modelId="{57F476D8-4D44-4F0E-ADDD-3DF5165FC629}" type="pres">
      <dgm:prSet presAssocID="{306CC8F7-770D-4CE7-AA22-8538A19FEFFC}" presName="LevelOneTextNode" presStyleLbl="node0" presStyleIdx="0" presStyleCnt="1">
        <dgm:presLayoutVars>
          <dgm:chPref val="3"/>
        </dgm:presLayoutVars>
      </dgm:prSet>
      <dgm:spPr/>
    </dgm:pt>
    <dgm:pt modelId="{FB95813C-10E7-49DB-87EC-78C45C862234}" type="pres">
      <dgm:prSet presAssocID="{306CC8F7-770D-4CE7-AA22-8538A19FEFFC}" presName="level2hierChild" presStyleCnt="0"/>
      <dgm:spPr/>
    </dgm:pt>
    <dgm:pt modelId="{AC01FF13-2497-48EB-A24E-2C7EDB83F0DD}" type="pres">
      <dgm:prSet presAssocID="{1DC24156-EB49-4685-AFDA-FD0C6116E573}" presName="conn2-1" presStyleLbl="parChTrans1D2" presStyleIdx="0" presStyleCnt="2"/>
      <dgm:spPr/>
    </dgm:pt>
    <dgm:pt modelId="{B753DAF7-708B-4F3C-BA1A-388F5FC50D18}" type="pres">
      <dgm:prSet presAssocID="{1DC24156-EB49-4685-AFDA-FD0C6116E573}" presName="connTx" presStyleLbl="parChTrans1D2" presStyleIdx="0" presStyleCnt="2"/>
      <dgm:spPr/>
    </dgm:pt>
    <dgm:pt modelId="{7869FF7A-D57E-4E45-BFA5-ABD759534E78}" type="pres">
      <dgm:prSet presAssocID="{E2645D55-4975-4819-8BEA-3EF25DEA91D9}" presName="root2" presStyleCnt="0"/>
      <dgm:spPr/>
    </dgm:pt>
    <dgm:pt modelId="{E5C0E8E7-4200-485D-B308-6FA6B2B7D290}" type="pres">
      <dgm:prSet presAssocID="{E2645D55-4975-4819-8BEA-3EF25DEA91D9}" presName="LevelTwoTextNode" presStyleLbl="asst1" presStyleIdx="0" presStyleCnt="2">
        <dgm:presLayoutVars>
          <dgm:chPref val="3"/>
        </dgm:presLayoutVars>
      </dgm:prSet>
      <dgm:spPr/>
    </dgm:pt>
    <dgm:pt modelId="{931421BF-E691-47A9-9FE6-E0ED19D72DDA}" type="pres">
      <dgm:prSet presAssocID="{E2645D55-4975-4819-8BEA-3EF25DEA91D9}" presName="level3hierChild" presStyleCnt="0"/>
      <dgm:spPr/>
    </dgm:pt>
    <dgm:pt modelId="{4768B098-6459-4756-A105-A7CC5F5780A4}" type="pres">
      <dgm:prSet presAssocID="{5A10C213-F76B-412B-BC8C-A3E0361FD137}" presName="conn2-1" presStyleLbl="parChTrans1D2" presStyleIdx="1" presStyleCnt="2"/>
      <dgm:spPr/>
    </dgm:pt>
    <dgm:pt modelId="{297B6A9F-29F5-4D58-81EA-B5F968CE5DCB}" type="pres">
      <dgm:prSet presAssocID="{5A10C213-F76B-412B-BC8C-A3E0361FD137}" presName="connTx" presStyleLbl="parChTrans1D2" presStyleIdx="1" presStyleCnt="2"/>
      <dgm:spPr/>
    </dgm:pt>
    <dgm:pt modelId="{C24EA4CB-64DF-4FEB-9068-FF2281BD86D1}" type="pres">
      <dgm:prSet presAssocID="{297BC2E6-A0B6-497A-87DC-60F5FD7C0542}" presName="root2" presStyleCnt="0"/>
      <dgm:spPr/>
    </dgm:pt>
    <dgm:pt modelId="{B7BD0C9B-F3F5-4EBE-896A-A54E242975C1}" type="pres">
      <dgm:prSet presAssocID="{297BC2E6-A0B6-497A-87DC-60F5FD7C0542}" presName="LevelTwoTextNode" presStyleLbl="asst1" presStyleIdx="1" presStyleCnt="2">
        <dgm:presLayoutVars>
          <dgm:chPref val="3"/>
        </dgm:presLayoutVars>
      </dgm:prSet>
      <dgm:spPr/>
    </dgm:pt>
    <dgm:pt modelId="{B2C8DC7A-6972-417B-9A9E-4B5F94AAFD95}" type="pres">
      <dgm:prSet presAssocID="{297BC2E6-A0B6-497A-87DC-60F5FD7C0542}" presName="level3hierChild" presStyleCnt="0"/>
      <dgm:spPr/>
    </dgm:pt>
  </dgm:ptLst>
  <dgm:cxnLst>
    <dgm:cxn modelId="{4D508500-4798-4025-BCB1-D515D3D0A951}" srcId="{0A886355-C736-4FFE-AC86-7920500B8EB5}" destId="{306CC8F7-770D-4CE7-AA22-8538A19FEFFC}" srcOrd="0" destOrd="0" parTransId="{BCD583DD-622F-4B71-83AA-BED597CA5364}" sibTransId="{26341337-3EC7-4532-B614-7A2EBFD9CD8B}"/>
    <dgm:cxn modelId="{C2467C1B-FC1C-4CCC-8E11-3867A54137EE}" srcId="{306CC8F7-770D-4CE7-AA22-8538A19FEFFC}" destId="{297BC2E6-A0B6-497A-87DC-60F5FD7C0542}" srcOrd="1" destOrd="0" parTransId="{5A10C213-F76B-412B-BC8C-A3E0361FD137}" sibTransId="{DFBD6C33-94D0-44CF-A88E-5B91ECA425B8}"/>
    <dgm:cxn modelId="{45C78241-CA0F-4CA4-867F-6F5282EFEEB2}" srcId="{306CC8F7-770D-4CE7-AA22-8538A19FEFFC}" destId="{E2645D55-4975-4819-8BEA-3EF25DEA91D9}" srcOrd="0" destOrd="0" parTransId="{1DC24156-EB49-4685-AFDA-FD0C6116E573}" sibTransId="{F3963720-513B-4A5F-86FE-085488C0C105}"/>
    <dgm:cxn modelId="{1391EF6F-A4AC-4CD9-ABCD-001C09B4A633}" type="presOf" srcId="{1DC24156-EB49-4685-AFDA-FD0C6116E573}" destId="{AC01FF13-2497-48EB-A24E-2C7EDB83F0DD}" srcOrd="0" destOrd="0" presId="urn:microsoft.com/office/officeart/2005/8/layout/hierarchy2"/>
    <dgm:cxn modelId="{1E774993-6B19-4043-BAF7-26057EFE995D}" type="presOf" srcId="{297BC2E6-A0B6-497A-87DC-60F5FD7C0542}" destId="{B7BD0C9B-F3F5-4EBE-896A-A54E242975C1}" srcOrd="0" destOrd="0" presId="urn:microsoft.com/office/officeart/2005/8/layout/hierarchy2"/>
    <dgm:cxn modelId="{905C9DA3-CC8A-4262-BCFD-A2AC89319735}" type="presOf" srcId="{5A10C213-F76B-412B-BC8C-A3E0361FD137}" destId="{4768B098-6459-4756-A105-A7CC5F5780A4}" srcOrd="0" destOrd="0" presId="urn:microsoft.com/office/officeart/2005/8/layout/hierarchy2"/>
    <dgm:cxn modelId="{B97647AE-00A3-4749-94EC-B890C92854DB}" type="presOf" srcId="{0A886355-C736-4FFE-AC86-7920500B8EB5}" destId="{A02E4CFE-D4FB-4E83-BF0F-9ABECFC042EC}" srcOrd="0" destOrd="0" presId="urn:microsoft.com/office/officeart/2005/8/layout/hierarchy2"/>
    <dgm:cxn modelId="{6DBDA6B4-FF27-4D8F-A7F5-7C9045BA09F4}" type="presOf" srcId="{E2645D55-4975-4819-8BEA-3EF25DEA91D9}" destId="{E5C0E8E7-4200-485D-B308-6FA6B2B7D290}" srcOrd="0" destOrd="0" presId="urn:microsoft.com/office/officeart/2005/8/layout/hierarchy2"/>
    <dgm:cxn modelId="{47AEB7CF-A5A3-4623-8D0F-C30D73B13B06}" type="presOf" srcId="{5A10C213-F76B-412B-BC8C-A3E0361FD137}" destId="{297B6A9F-29F5-4D58-81EA-B5F968CE5DCB}" srcOrd="1" destOrd="0" presId="urn:microsoft.com/office/officeart/2005/8/layout/hierarchy2"/>
    <dgm:cxn modelId="{F0F010E7-DE3A-46B4-9391-D5BDCAD4DE87}" type="presOf" srcId="{1DC24156-EB49-4685-AFDA-FD0C6116E573}" destId="{B753DAF7-708B-4F3C-BA1A-388F5FC50D18}" srcOrd="1" destOrd="0" presId="urn:microsoft.com/office/officeart/2005/8/layout/hierarchy2"/>
    <dgm:cxn modelId="{55249CFC-3644-4485-B501-CD801D6B0B2D}" type="presOf" srcId="{306CC8F7-770D-4CE7-AA22-8538A19FEFFC}" destId="{57F476D8-4D44-4F0E-ADDD-3DF5165FC629}" srcOrd="0" destOrd="0" presId="urn:microsoft.com/office/officeart/2005/8/layout/hierarchy2"/>
    <dgm:cxn modelId="{6741308D-D0CE-4866-8340-394B7A6F06CE}" type="presParOf" srcId="{A02E4CFE-D4FB-4E83-BF0F-9ABECFC042EC}" destId="{ED68D809-A21D-41BF-8E0E-1C9598A3B2FB}" srcOrd="0" destOrd="0" presId="urn:microsoft.com/office/officeart/2005/8/layout/hierarchy2"/>
    <dgm:cxn modelId="{39C62A3F-A0C7-4B22-A112-AFAED03A5F18}" type="presParOf" srcId="{ED68D809-A21D-41BF-8E0E-1C9598A3B2FB}" destId="{57F476D8-4D44-4F0E-ADDD-3DF5165FC629}" srcOrd="0" destOrd="0" presId="urn:microsoft.com/office/officeart/2005/8/layout/hierarchy2"/>
    <dgm:cxn modelId="{C96E13E9-9456-4524-BAEC-FD08B9A84F0F}" type="presParOf" srcId="{ED68D809-A21D-41BF-8E0E-1C9598A3B2FB}" destId="{FB95813C-10E7-49DB-87EC-78C45C862234}" srcOrd="1" destOrd="0" presId="urn:microsoft.com/office/officeart/2005/8/layout/hierarchy2"/>
    <dgm:cxn modelId="{221F4AA9-3CF0-4419-903C-4ADCD5D291DE}" type="presParOf" srcId="{FB95813C-10E7-49DB-87EC-78C45C862234}" destId="{AC01FF13-2497-48EB-A24E-2C7EDB83F0DD}" srcOrd="0" destOrd="0" presId="urn:microsoft.com/office/officeart/2005/8/layout/hierarchy2"/>
    <dgm:cxn modelId="{34CCF81C-44CC-4D04-9937-4D5F1355D704}" type="presParOf" srcId="{AC01FF13-2497-48EB-A24E-2C7EDB83F0DD}" destId="{B753DAF7-708B-4F3C-BA1A-388F5FC50D18}" srcOrd="0" destOrd="0" presId="urn:microsoft.com/office/officeart/2005/8/layout/hierarchy2"/>
    <dgm:cxn modelId="{9BBA318D-0F5A-4E70-B79C-C432CEECA47F}" type="presParOf" srcId="{FB95813C-10E7-49DB-87EC-78C45C862234}" destId="{7869FF7A-D57E-4E45-BFA5-ABD759534E78}" srcOrd="1" destOrd="0" presId="urn:microsoft.com/office/officeart/2005/8/layout/hierarchy2"/>
    <dgm:cxn modelId="{210035DC-6F56-4717-8975-E71FB7DEF76F}" type="presParOf" srcId="{7869FF7A-D57E-4E45-BFA5-ABD759534E78}" destId="{E5C0E8E7-4200-485D-B308-6FA6B2B7D290}" srcOrd="0" destOrd="0" presId="urn:microsoft.com/office/officeart/2005/8/layout/hierarchy2"/>
    <dgm:cxn modelId="{431866F9-934B-4B62-B916-26C61BC34141}" type="presParOf" srcId="{7869FF7A-D57E-4E45-BFA5-ABD759534E78}" destId="{931421BF-E691-47A9-9FE6-E0ED19D72DDA}" srcOrd="1" destOrd="0" presId="urn:microsoft.com/office/officeart/2005/8/layout/hierarchy2"/>
    <dgm:cxn modelId="{871A9F6D-C64E-4B30-9AB1-9B3FDE733402}" type="presParOf" srcId="{FB95813C-10E7-49DB-87EC-78C45C862234}" destId="{4768B098-6459-4756-A105-A7CC5F5780A4}" srcOrd="2" destOrd="0" presId="urn:microsoft.com/office/officeart/2005/8/layout/hierarchy2"/>
    <dgm:cxn modelId="{573B43AC-9BD3-46A7-AD68-0B77CC73D3AA}" type="presParOf" srcId="{4768B098-6459-4756-A105-A7CC5F5780A4}" destId="{297B6A9F-29F5-4D58-81EA-B5F968CE5DCB}" srcOrd="0" destOrd="0" presId="urn:microsoft.com/office/officeart/2005/8/layout/hierarchy2"/>
    <dgm:cxn modelId="{F86FD36C-D78F-4A5F-8421-AA96DADECD65}" type="presParOf" srcId="{FB95813C-10E7-49DB-87EC-78C45C862234}" destId="{C24EA4CB-64DF-4FEB-9068-FF2281BD86D1}" srcOrd="3" destOrd="0" presId="urn:microsoft.com/office/officeart/2005/8/layout/hierarchy2"/>
    <dgm:cxn modelId="{58A53EF4-CC70-489C-BAF2-E01959F3F157}" type="presParOf" srcId="{C24EA4CB-64DF-4FEB-9068-FF2281BD86D1}" destId="{B7BD0C9B-F3F5-4EBE-896A-A54E242975C1}" srcOrd="0" destOrd="0" presId="urn:microsoft.com/office/officeart/2005/8/layout/hierarchy2"/>
    <dgm:cxn modelId="{F9C46A08-417A-43F6-A687-766B3045DFC4}" type="presParOf" srcId="{C24EA4CB-64DF-4FEB-9068-FF2281BD86D1}" destId="{B2C8DC7A-6972-417B-9A9E-4B5F94AAFD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86355-C736-4FFE-AC86-7920500B8EB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06CC8F7-770D-4CE7-AA22-8538A19FEFFC}">
      <dgm:prSet phldrT="[Text]" custT="1"/>
      <dgm:spPr/>
      <dgm:t>
        <a:bodyPr/>
        <a:lstStyle/>
        <a:p>
          <a:r>
            <a:rPr lang="cs-CZ" sz="1800" b="1" dirty="0"/>
            <a:t>Dle ztělesněného práva</a:t>
          </a:r>
        </a:p>
      </dgm:t>
    </dgm:pt>
    <dgm:pt modelId="{BCD583DD-622F-4B71-83AA-BED597CA5364}" type="parTrans" cxnId="{4D508500-4798-4025-BCB1-D515D3D0A951}">
      <dgm:prSet/>
      <dgm:spPr/>
      <dgm:t>
        <a:bodyPr/>
        <a:lstStyle/>
        <a:p>
          <a:endParaRPr lang="cs-CZ"/>
        </a:p>
      </dgm:t>
    </dgm:pt>
    <dgm:pt modelId="{26341337-3EC7-4532-B614-7A2EBFD9CD8B}" type="sibTrans" cxnId="{4D508500-4798-4025-BCB1-D515D3D0A951}">
      <dgm:prSet/>
      <dgm:spPr/>
      <dgm:t>
        <a:bodyPr/>
        <a:lstStyle/>
        <a:p>
          <a:endParaRPr lang="cs-CZ"/>
        </a:p>
      </dgm:t>
    </dgm:pt>
    <dgm:pt modelId="{E2645D55-4975-4819-8BEA-3EF25DEA91D9}" type="asst">
      <dgm:prSet phldrT="[Text]" custT="1"/>
      <dgm:spPr/>
      <dgm:t>
        <a:bodyPr/>
        <a:lstStyle/>
        <a:p>
          <a:r>
            <a:rPr lang="cs-CZ" sz="2000" dirty="0"/>
            <a:t>Majetkové</a:t>
          </a:r>
        </a:p>
      </dgm:t>
    </dgm:pt>
    <dgm:pt modelId="{1DC24156-EB49-4685-AFDA-FD0C6116E573}" type="parTrans" cxnId="{45C78241-CA0F-4CA4-867F-6F5282EFEEB2}">
      <dgm:prSet/>
      <dgm:spPr/>
      <dgm:t>
        <a:bodyPr/>
        <a:lstStyle/>
        <a:p>
          <a:endParaRPr lang="cs-CZ"/>
        </a:p>
      </dgm:t>
    </dgm:pt>
    <dgm:pt modelId="{F3963720-513B-4A5F-86FE-085488C0C105}" type="sibTrans" cxnId="{45C78241-CA0F-4CA4-867F-6F5282EFEEB2}">
      <dgm:prSet/>
      <dgm:spPr/>
      <dgm:t>
        <a:bodyPr/>
        <a:lstStyle/>
        <a:p>
          <a:endParaRPr lang="cs-CZ"/>
        </a:p>
      </dgm:t>
    </dgm:pt>
    <dgm:pt modelId="{297BC2E6-A0B6-497A-87DC-60F5FD7C0542}" type="asst">
      <dgm:prSet custT="1"/>
      <dgm:spPr/>
      <dgm:t>
        <a:bodyPr/>
        <a:lstStyle/>
        <a:p>
          <a:r>
            <a:rPr lang="cs-CZ" sz="2000" dirty="0"/>
            <a:t>Dlužnické</a:t>
          </a:r>
        </a:p>
      </dgm:t>
    </dgm:pt>
    <dgm:pt modelId="{5A10C213-F76B-412B-BC8C-A3E0361FD137}" type="parTrans" cxnId="{C2467C1B-FC1C-4CCC-8E11-3867A54137EE}">
      <dgm:prSet/>
      <dgm:spPr/>
      <dgm:t>
        <a:bodyPr/>
        <a:lstStyle/>
        <a:p>
          <a:endParaRPr lang="cs-CZ"/>
        </a:p>
      </dgm:t>
    </dgm:pt>
    <dgm:pt modelId="{DFBD6C33-94D0-44CF-A88E-5B91ECA425B8}" type="sibTrans" cxnId="{C2467C1B-FC1C-4CCC-8E11-3867A54137EE}">
      <dgm:prSet/>
      <dgm:spPr/>
      <dgm:t>
        <a:bodyPr/>
        <a:lstStyle/>
        <a:p>
          <a:endParaRPr lang="cs-CZ"/>
        </a:p>
      </dgm:t>
    </dgm:pt>
    <dgm:pt modelId="{03B7EDB3-7CDE-4C33-888B-771D57B1B021}" type="pres">
      <dgm:prSet presAssocID="{0A886355-C736-4FFE-AC86-7920500B8E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75817B-57B3-4B1D-B627-98E99B08E4DA}" type="pres">
      <dgm:prSet presAssocID="{306CC8F7-770D-4CE7-AA22-8538A19FEFFC}" presName="root1" presStyleCnt="0"/>
      <dgm:spPr/>
    </dgm:pt>
    <dgm:pt modelId="{FDCF7B96-0E00-4BDC-BCB3-8DDB44F29A97}" type="pres">
      <dgm:prSet presAssocID="{306CC8F7-770D-4CE7-AA22-8538A19FEFFC}" presName="LevelOneTextNode" presStyleLbl="node0" presStyleIdx="0" presStyleCnt="1">
        <dgm:presLayoutVars>
          <dgm:chPref val="3"/>
        </dgm:presLayoutVars>
      </dgm:prSet>
      <dgm:spPr/>
    </dgm:pt>
    <dgm:pt modelId="{7E9A5AF7-CA7A-4508-8B8F-EB59182BBCA7}" type="pres">
      <dgm:prSet presAssocID="{306CC8F7-770D-4CE7-AA22-8538A19FEFFC}" presName="level2hierChild" presStyleCnt="0"/>
      <dgm:spPr/>
    </dgm:pt>
    <dgm:pt modelId="{6F6AEC34-D2FB-46FB-AC75-82A8C96565D6}" type="pres">
      <dgm:prSet presAssocID="{1DC24156-EB49-4685-AFDA-FD0C6116E573}" presName="conn2-1" presStyleLbl="parChTrans1D2" presStyleIdx="0" presStyleCnt="2"/>
      <dgm:spPr/>
    </dgm:pt>
    <dgm:pt modelId="{891C18C6-372F-4972-9E6B-73A4A560031F}" type="pres">
      <dgm:prSet presAssocID="{1DC24156-EB49-4685-AFDA-FD0C6116E573}" presName="connTx" presStyleLbl="parChTrans1D2" presStyleIdx="0" presStyleCnt="2"/>
      <dgm:spPr/>
    </dgm:pt>
    <dgm:pt modelId="{8D99D188-302B-4A51-861D-C5AC0774D858}" type="pres">
      <dgm:prSet presAssocID="{E2645D55-4975-4819-8BEA-3EF25DEA91D9}" presName="root2" presStyleCnt="0"/>
      <dgm:spPr/>
    </dgm:pt>
    <dgm:pt modelId="{D9F2D6B7-DF00-4242-9DB6-129E556D4E24}" type="pres">
      <dgm:prSet presAssocID="{E2645D55-4975-4819-8BEA-3EF25DEA91D9}" presName="LevelTwoTextNode" presStyleLbl="asst1" presStyleIdx="0" presStyleCnt="2">
        <dgm:presLayoutVars>
          <dgm:chPref val="3"/>
        </dgm:presLayoutVars>
      </dgm:prSet>
      <dgm:spPr/>
    </dgm:pt>
    <dgm:pt modelId="{BA07F16C-E76B-40B3-9B9C-306EF5F26353}" type="pres">
      <dgm:prSet presAssocID="{E2645D55-4975-4819-8BEA-3EF25DEA91D9}" presName="level3hierChild" presStyleCnt="0"/>
      <dgm:spPr/>
    </dgm:pt>
    <dgm:pt modelId="{3BC6AE59-BF44-4233-A805-900FD28F298F}" type="pres">
      <dgm:prSet presAssocID="{5A10C213-F76B-412B-BC8C-A3E0361FD137}" presName="conn2-1" presStyleLbl="parChTrans1D2" presStyleIdx="1" presStyleCnt="2"/>
      <dgm:spPr/>
    </dgm:pt>
    <dgm:pt modelId="{99CF60AF-432E-4500-AC80-B22C3EDFE77A}" type="pres">
      <dgm:prSet presAssocID="{5A10C213-F76B-412B-BC8C-A3E0361FD137}" presName="connTx" presStyleLbl="parChTrans1D2" presStyleIdx="1" presStyleCnt="2"/>
      <dgm:spPr/>
    </dgm:pt>
    <dgm:pt modelId="{1E9A435A-88D1-4B4A-A168-CA433A35C2A7}" type="pres">
      <dgm:prSet presAssocID="{297BC2E6-A0B6-497A-87DC-60F5FD7C0542}" presName="root2" presStyleCnt="0"/>
      <dgm:spPr/>
    </dgm:pt>
    <dgm:pt modelId="{DF7CC4F3-15FE-481B-ABE9-EC4A8166F9F2}" type="pres">
      <dgm:prSet presAssocID="{297BC2E6-A0B6-497A-87DC-60F5FD7C0542}" presName="LevelTwoTextNode" presStyleLbl="asst1" presStyleIdx="1" presStyleCnt="2">
        <dgm:presLayoutVars>
          <dgm:chPref val="3"/>
        </dgm:presLayoutVars>
      </dgm:prSet>
      <dgm:spPr/>
    </dgm:pt>
    <dgm:pt modelId="{508F53D5-FF0D-40EB-AE21-01063514FB73}" type="pres">
      <dgm:prSet presAssocID="{297BC2E6-A0B6-497A-87DC-60F5FD7C0542}" presName="level3hierChild" presStyleCnt="0"/>
      <dgm:spPr/>
    </dgm:pt>
  </dgm:ptLst>
  <dgm:cxnLst>
    <dgm:cxn modelId="{4D508500-4798-4025-BCB1-D515D3D0A951}" srcId="{0A886355-C736-4FFE-AC86-7920500B8EB5}" destId="{306CC8F7-770D-4CE7-AA22-8538A19FEFFC}" srcOrd="0" destOrd="0" parTransId="{BCD583DD-622F-4B71-83AA-BED597CA5364}" sibTransId="{26341337-3EC7-4532-B614-7A2EBFD9CD8B}"/>
    <dgm:cxn modelId="{C2467C1B-FC1C-4CCC-8E11-3867A54137EE}" srcId="{306CC8F7-770D-4CE7-AA22-8538A19FEFFC}" destId="{297BC2E6-A0B6-497A-87DC-60F5FD7C0542}" srcOrd="1" destOrd="0" parTransId="{5A10C213-F76B-412B-BC8C-A3E0361FD137}" sibTransId="{DFBD6C33-94D0-44CF-A88E-5B91ECA425B8}"/>
    <dgm:cxn modelId="{45C78241-CA0F-4CA4-867F-6F5282EFEEB2}" srcId="{306CC8F7-770D-4CE7-AA22-8538A19FEFFC}" destId="{E2645D55-4975-4819-8BEA-3EF25DEA91D9}" srcOrd="0" destOrd="0" parTransId="{1DC24156-EB49-4685-AFDA-FD0C6116E573}" sibTransId="{F3963720-513B-4A5F-86FE-085488C0C105}"/>
    <dgm:cxn modelId="{7677A986-1099-4082-8336-C506568A031D}" type="presOf" srcId="{297BC2E6-A0B6-497A-87DC-60F5FD7C0542}" destId="{DF7CC4F3-15FE-481B-ABE9-EC4A8166F9F2}" srcOrd="0" destOrd="0" presId="urn:microsoft.com/office/officeart/2005/8/layout/hierarchy2"/>
    <dgm:cxn modelId="{39F595A2-A3AA-450E-8BCC-394DFA32D1BB}" type="presOf" srcId="{306CC8F7-770D-4CE7-AA22-8538A19FEFFC}" destId="{FDCF7B96-0E00-4BDC-BCB3-8DDB44F29A97}" srcOrd="0" destOrd="0" presId="urn:microsoft.com/office/officeart/2005/8/layout/hierarchy2"/>
    <dgm:cxn modelId="{9B6032CC-3B15-4C97-B19A-41DA7F789DB1}" type="presOf" srcId="{1DC24156-EB49-4685-AFDA-FD0C6116E573}" destId="{6F6AEC34-D2FB-46FB-AC75-82A8C96565D6}" srcOrd="0" destOrd="0" presId="urn:microsoft.com/office/officeart/2005/8/layout/hierarchy2"/>
    <dgm:cxn modelId="{D9438ACC-11F7-48F3-B0F9-1D94D45B8D2A}" type="presOf" srcId="{5A10C213-F76B-412B-BC8C-A3E0361FD137}" destId="{99CF60AF-432E-4500-AC80-B22C3EDFE77A}" srcOrd="1" destOrd="0" presId="urn:microsoft.com/office/officeart/2005/8/layout/hierarchy2"/>
    <dgm:cxn modelId="{5BAD9ED0-4018-4A73-BDC8-C42B56A764ED}" type="presOf" srcId="{1DC24156-EB49-4685-AFDA-FD0C6116E573}" destId="{891C18C6-372F-4972-9E6B-73A4A560031F}" srcOrd="1" destOrd="0" presId="urn:microsoft.com/office/officeart/2005/8/layout/hierarchy2"/>
    <dgm:cxn modelId="{083152ED-0CAA-447C-A963-4CC41CE96309}" type="presOf" srcId="{0A886355-C736-4FFE-AC86-7920500B8EB5}" destId="{03B7EDB3-7CDE-4C33-888B-771D57B1B021}" srcOrd="0" destOrd="0" presId="urn:microsoft.com/office/officeart/2005/8/layout/hierarchy2"/>
    <dgm:cxn modelId="{F3CC92EF-CC65-4526-BCD3-6532758B586F}" type="presOf" srcId="{E2645D55-4975-4819-8BEA-3EF25DEA91D9}" destId="{D9F2D6B7-DF00-4242-9DB6-129E556D4E24}" srcOrd="0" destOrd="0" presId="urn:microsoft.com/office/officeart/2005/8/layout/hierarchy2"/>
    <dgm:cxn modelId="{F16B49FB-3C9E-45EE-BF49-C35CCB152236}" type="presOf" srcId="{5A10C213-F76B-412B-BC8C-A3E0361FD137}" destId="{3BC6AE59-BF44-4233-A805-900FD28F298F}" srcOrd="0" destOrd="0" presId="urn:microsoft.com/office/officeart/2005/8/layout/hierarchy2"/>
    <dgm:cxn modelId="{AD98C9C6-4A7B-42E8-82DE-217044D4CAB1}" type="presParOf" srcId="{03B7EDB3-7CDE-4C33-888B-771D57B1B021}" destId="{3B75817B-57B3-4B1D-B627-98E99B08E4DA}" srcOrd="0" destOrd="0" presId="urn:microsoft.com/office/officeart/2005/8/layout/hierarchy2"/>
    <dgm:cxn modelId="{BF8F6C20-6A20-40ED-BAEB-A04CCF0B3886}" type="presParOf" srcId="{3B75817B-57B3-4B1D-B627-98E99B08E4DA}" destId="{FDCF7B96-0E00-4BDC-BCB3-8DDB44F29A97}" srcOrd="0" destOrd="0" presId="urn:microsoft.com/office/officeart/2005/8/layout/hierarchy2"/>
    <dgm:cxn modelId="{A12F4AA0-C206-404C-A8AA-B46B306B3812}" type="presParOf" srcId="{3B75817B-57B3-4B1D-B627-98E99B08E4DA}" destId="{7E9A5AF7-CA7A-4508-8B8F-EB59182BBCA7}" srcOrd="1" destOrd="0" presId="urn:microsoft.com/office/officeart/2005/8/layout/hierarchy2"/>
    <dgm:cxn modelId="{9FB54A6B-AF7D-4BA3-BA8C-0AB7E2488754}" type="presParOf" srcId="{7E9A5AF7-CA7A-4508-8B8F-EB59182BBCA7}" destId="{6F6AEC34-D2FB-46FB-AC75-82A8C96565D6}" srcOrd="0" destOrd="0" presId="urn:microsoft.com/office/officeart/2005/8/layout/hierarchy2"/>
    <dgm:cxn modelId="{D87C146D-3CDC-405D-A563-934F03B920B3}" type="presParOf" srcId="{6F6AEC34-D2FB-46FB-AC75-82A8C96565D6}" destId="{891C18C6-372F-4972-9E6B-73A4A560031F}" srcOrd="0" destOrd="0" presId="urn:microsoft.com/office/officeart/2005/8/layout/hierarchy2"/>
    <dgm:cxn modelId="{45C425FB-B1E2-41D8-95B3-7EC9F33C04E8}" type="presParOf" srcId="{7E9A5AF7-CA7A-4508-8B8F-EB59182BBCA7}" destId="{8D99D188-302B-4A51-861D-C5AC0774D858}" srcOrd="1" destOrd="0" presId="urn:microsoft.com/office/officeart/2005/8/layout/hierarchy2"/>
    <dgm:cxn modelId="{ACD9E8A7-AE90-4C0C-BF14-B394F2DCBABD}" type="presParOf" srcId="{8D99D188-302B-4A51-861D-C5AC0774D858}" destId="{D9F2D6B7-DF00-4242-9DB6-129E556D4E24}" srcOrd="0" destOrd="0" presId="urn:microsoft.com/office/officeart/2005/8/layout/hierarchy2"/>
    <dgm:cxn modelId="{9B56BA50-51FA-4553-8AF3-B23EDE7FB7AD}" type="presParOf" srcId="{8D99D188-302B-4A51-861D-C5AC0774D858}" destId="{BA07F16C-E76B-40B3-9B9C-306EF5F26353}" srcOrd="1" destOrd="0" presId="urn:microsoft.com/office/officeart/2005/8/layout/hierarchy2"/>
    <dgm:cxn modelId="{B23D6CF4-FA0D-4F8B-A67E-571B3CCE598B}" type="presParOf" srcId="{7E9A5AF7-CA7A-4508-8B8F-EB59182BBCA7}" destId="{3BC6AE59-BF44-4233-A805-900FD28F298F}" srcOrd="2" destOrd="0" presId="urn:microsoft.com/office/officeart/2005/8/layout/hierarchy2"/>
    <dgm:cxn modelId="{2259D9ED-6880-4132-92B1-B8848874E6B6}" type="presParOf" srcId="{3BC6AE59-BF44-4233-A805-900FD28F298F}" destId="{99CF60AF-432E-4500-AC80-B22C3EDFE77A}" srcOrd="0" destOrd="0" presId="urn:microsoft.com/office/officeart/2005/8/layout/hierarchy2"/>
    <dgm:cxn modelId="{42000D8C-0314-4884-8B0B-37098C9BFF30}" type="presParOf" srcId="{7E9A5AF7-CA7A-4508-8B8F-EB59182BBCA7}" destId="{1E9A435A-88D1-4B4A-A168-CA433A35C2A7}" srcOrd="3" destOrd="0" presId="urn:microsoft.com/office/officeart/2005/8/layout/hierarchy2"/>
    <dgm:cxn modelId="{EB17DA04-6D6F-458D-8D10-31C370DCC0E6}" type="presParOf" srcId="{1E9A435A-88D1-4B4A-A168-CA433A35C2A7}" destId="{DF7CC4F3-15FE-481B-ABE9-EC4A8166F9F2}" srcOrd="0" destOrd="0" presId="urn:microsoft.com/office/officeart/2005/8/layout/hierarchy2"/>
    <dgm:cxn modelId="{0718C0A0-E913-455F-9C4A-F836F2017149}" type="presParOf" srcId="{1E9A435A-88D1-4B4A-A168-CA433A35C2A7}" destId="{508F53D5-FF0D-40EB-AE21-01063514FB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77E54-837D-4C4C-8E68-29ED8ED47A2D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5F05290-2BE6-4351-A9D3-2B9724138888}">
      <dgm:prSet phldrT="[Text]" custT="1"/>
      <dgm:spPr/>
      <dgm:t>
        <a:bodyPr/>
        <a:lstStyle/>
        <a:p>
          <a:r>
            <a:rPr lang="cs-CZ" sz="1600" b="1" dirty="0"/>
            <a:t>Dle charakteru výnosů</a:t>
          </a:r>
        </a:p>
      </dgm:t>
    </dgm:pt>
    <dgm:pt modelId="{6EB44999-7384-4947-BC96-AF6D5B09CC75}" type="parTrans" cxnId="{0A5D5247-6072-4FF2-BA2C-DD9C7E2CAFEE}">
      <dgm:prSet/>
      <dgm:spPr/>
      <dgm:t>
        <a:bodyPr/>
        <a:lstStyle/>
        <a:p>
          <a:endParaRPr lang="cs-CZ"/>
        </a:p>
      </dgm:t>
    </dgm:pt>
    <dgm:pt modelId="{EE548560-E690-47E5-8E0F-A9FC7D0F0B82}" type="sibTrans" cxnId="{0A5D5247-6072-4FF2-BA2C-DD9C7E2CAFEE}">
      <dgm:prSet/>
      <dgm:spPr/>
      <dgm:t>
        <a:bodyPr/>
        <a:lstStyle/>
        <a:p>
          <a:endParaRPr lang="cs-CZ"/>
        </a:p>
      </dgm:t>
    </dgm:pt>
    <dgm:pt modelId="{A34F9336-68BB-429A-B82A-C3D96236513F}">
      <dgm:prSet phldrT="[Text]"/>
      <dgm:spPr/>
      <dgm:t>
        <a:bodyPr/>
        <a:lstStyle/>
        <a:p>
          <a:r>
            <a:rPr lang="cs-CZ" dirty="0"/>
            <a:t>Stálý výnos</a:t>
          </a:r>
        </a:p>
      </dgm:t>
    </dgm:pt>
    <dgm:pt modelId="{E7FA0D24-C489-4634-98D2-96228589BE43}" type="parTrans" cxnId="{40BE0054-BF66-458E-BBF2-8EC10DEC70E0}">
      <dgm:prSet/>
      <dgm:spPr/>
      <dgm:t>
        <a:bodyPr/>
        <a:lstStyle/>
        <a:p>
          <a:endParaRPr lang="cs-CZ"/>
        </a:p>
      </dgm:t>
    </dgm:pt>
    <dgm:pt modelId="{ABB22024-61E3-438B-B5A2-79DAD02BDF4C}" type="sibTrans" cxnId="{40BE0054-BF66-458E-BBF2-8EC10DEC70E0}">
      <dgm:prSet/>
      <dgm:spPr/>
      <dgm:t>
        <a:bodyPr/>
        <a:lstStyle/>
        <a:p>
          <a:endParaRPr lang="cs-CZ"/>
        </a:p>
      </dgm:t>
    </dgm:pt>
    <dgm:pt modelId="{6DA9CB9B-F8E7-47B8-B73D-DBE5A571EE9C}">
      <dgm:prSet phldrT="[Text]"/>
      <dgm:spPr/>
      <dgm:t>
        <a:bodyPr/>
        <a:lstStyle/>
        <a:p>
          <a:r>
            <a:rPr lang="cs-CZ" dirty="0"/>
            <a:t>Proměnlivý výnos</a:t>
          </a:r>
        </a:p>
      </dgm:t>
    </dgm:pt>
    <dgm:pt modelId="{966DB1D8-DE3A-47C2-A700-B8DF25B1825E}" type="parTrans" cxnId="{5F5F5CA1-278A-469E-9944-0D23484090B7}">
      <dgm:prSet/>
      <dgm:spPr/>
      <dgm:t>
        <a:bodyPr/>
        <a:lstStyle/>
        <a:p>
          <a:endParaRPr lang="cs-CZ"/>
        </a:p>
      </dgm:t>
    </dgm:pt>
    <dgm:pt modelId="{BE0A94A2-B029-48B5-900A-5DCF12662573}" type="sibTrans" cxnId="{5F5F5CA1-278A-469E-9944-0D23484090B7}">
      <dgm:prSet/>
      <dgm:spPr/>
      <dgm:t>
        <a:bodyPr/>
        <a:lstStyle/>
        <a:p>
          <a:endParaRPr lang="cs-CZ"/>
        </a:p>
      </dgm:t>
    </dgm:pt>
    <dgm:pt modelId="{36F03675-DF5B-4CF9-9B1A-D301CEB4F886}">
      <dgm:prSet phldrT="[Text]"/>
      <dgm:spPr/>
      <dgm:t>
        <a:bodyPr/>
        <a:lstStyle/>
        <a:p>
          <a:r>
            <a:rPr lang="cs-CZ" dirty="0"/>
            <a:t>Neúročené cenné papíry</a:t>
          </a:r>
        </a:p>
      </dgm:t>
    </dgm:pt>
    <dgm:pt modelId="{553330A4-AFFC-43BC-829E-EFDF6516098A}" type="parTrans" cxnId="{DB6ED81A-418B-4EDD-AA22-CC506EF6C6BF}">
      <dgm:prSet/>
      <dgm:spPr/>
      <dgm:t>
        <a:bodyPr/>
        <a:lstStyle/>
        <a:p>
          <a:endParaRPr lang="cs-CZ"/>
        </a:p>
      </dgm:t>
    </dgm:pt>
    <dgm:pt modelId="{51DA4B1C-1719-45D6-B25E-075561B3B4C1}" type="sibTrans" cxnId="{DB6ED81A-418B-4EDD-AA22-CC506EF6C6BF}">
      <dgm:prSet/>
      <dgm:spPr/>
      <dgm:t>
        <a:bodyPr/>
        <a:lstStyle/>
        <a:p>
          <a:endParaRPr lang="cs-CZ"/>
        </a:p>
      </dgm:t>
    </dgm:pt>
    <dgm:pt modelId="{422512C3-4040-416B-BCCC-AEF9F2BD63D7}" type="pres">
      <dgm:prSet presAssocID="{6B277E54-837D-4C4C-8E68-29ED8ED47A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6A7F0B7-4791-4BE3-8537-4686AB8B1294}" type="pres">
      <dgm:prSet presAssocID="{D5F05290-2BE6-4351-A9D3-2B9724138888}" presName="root1" presStyleCnt="0"/>
      <dgm:spPr/>
    </dgm:pt>
    <dgm:pt modelId="{081131DB-0919-4A76-8750-FBDB01C1A471}" type="pres">
      <dgm:prSet presAssocID="{D5F05290-2BE6-4351-A9D3-2B9724138888}" presName="LevelOneTextNode" presStyleLbl="node0" presStyleIdx="0" presStyleCnt="1" custScaleX="131716" custScaleY="121821">
        <dgm:presLayoutVars>
          <dgm:chPref val="3"/>
        </dgm:presLayoutVars>
      </dgm:prSet>
      <dgm:spPr/>
    </dgm:pt>
    <dgm:pt modelId="{76CB8B31-07BD-4D67-8C3D-ECB921B459BC}" type="pres">
      <dgm:prSet presAssocID="{D5F05290-2BE6-4351-A9D3-2B9724138888}" presName="level2hierChild" presStyleCnt="0"/>
      <dgm:spPr/>
    </dgm:pt>
    <dgm:pt modelId="{B1A6C7B4-B0C8-4473-84BD-2666466CC4AF}" type="pres">
      <dgm:prSet presAssocID="{E7FA0D24-C489-4634-98D2-96228589BE43}" presName="conn2-1" presStyleLbl="parChTrans1D2" presStyleIdx="0" presStyleCnt="3"/>
      <dgm:spPr/>
    </dgm:pt>
    <dgm:pt modelId="{299DE51C-4A65-4801-B0EE-250410624782}" type="pres">
      <dgm:prSet presAssocID="{E7FA0D24-C489-4634-98D2-96228589BE43}" presName="connTx" presStyleLbl="parChTrans1D2" presStyleIdx="0" presStyleCnt="3"/>
      <dgm:spPr/>
    </dgm:pt>
    <dgm:pt modelId="{2898B3E5-306B-4DC3-81EA-0743EC241ECE}" type="pres">
      <dgm:prSet presAssocID="{A34F9336-68BB-429A-B82A-C3D96236513F}" presName="root2" presStyleCnt="0"/>
      <dgm:spPr/>
    </dgm:pt>
    <dgm:pt modelId="{93866042-7C13-4AFB-9542-6667C79AAF77}" type="pres">
      <dgm:prSet presAssocID="{A34F9336-68BB-429A-B82A-C3D96236513F}" presName="LevelTwoTextNode" presStyleLbl="node2" presStyleIdx="0" presStyleCnt="3">
        <dgm:presLayoutVars>
          <dgm:chPref val="3"/>
        </dgm:presLayoutVars>
      </dgm:prSet>
      <dgm:spPr/>
    </dgm:pt>
    <dgm:pt modelId="{D8F06BDE-CE4C-4A4E-852F-9CC57930EC47}" type="pres">
      <dgm:prSet presAssocID="{A34F9336-68BB-429A-B82A-C3D96236513F}" presName="level3hierChild" presStyleCnt="0"/>
      <dgm:spPr/>
    </dgm:pt>
    <dgm:pt modelId="{BEE10AC2-AA6C-4339-865F-404F4E4AE958}" type="pres">
      <dgm:prSet presAssocID="{966DB1D8-DE3A-47C2-A700-B8DF25B1825E}" presName="conn2-1" presStyleLbl="parChTrans1D2" presStyleIdx="1" presStyleCnt="3"/>
      <dgm:spPr/>
    </dgm:pt>
    <dgm:pt modelId="{3499EE8F-2B87-4BA6-8C89-507CBB3FABC2}" type="pres">
      <dgm:prSet presAssocID="{966DB1D8-DE3A-47C2-A700-B8DF25B1825E}" presName="connTx" presStyleLbl="parChTrans1D2" presStyleIdx="1" presStyleCnt="3"/>
      <dgm:spPr/>
    </dgm:pt>
    <dgm:pt modelId="{B26AC0A8-23AB-45D3-8029-3F1CF2C6B16F}" type="pres">
      <dgm:prSet presAssocID="{6DA9CB9B-F8E7-47B8-B73D-DBE5A571EE9C}" presName="root2" presStyleCnt="0"/>
      <dgm:spPr/>
    </dgm:pt>
    <dgm:pt modelId="{737CE141-4D09-49F5-AD43-9A400E8FAC2A}" type="pres">
      <dgm:prSet presAssocID="{6DA9CB9B-F8E7-47B8-B73D-DBE5A571EE9C}" presName="LevelTwoTextNode" presStyleLbl="node2" presStyleIdx="1" presStyleCnt="3">
        <dgm:presLayoutVars>
          <dgm:chPref val="3"/>
        </dgm:presLayoutVars>
      </dgm:prSet>
      <dgm:spPr/>
    </dgm:pt>
    <dgm:pt modelId="{9B58AD52-F45E-473C-84D8-7D1BBFB2B46A}" type="pres">
      <dgm:prSet presAssocID="{6DA9CB9B-F8E7-47B8-B73D-DBE5A571EE9C}" presName="level3hierChild" presStyleCnt="0"/>
      <dgm:spPr/>
    </dgm:pt>
    <dgm:pt modelId="{F7D1415D-6E01-478C-8B40-374199D5F6BC}" type="pres">
      <dgm:prSet presAssocID="{553330A4-AFFC-43BC-829E-EFDF6516098A}" presName="conn2-1" presStyleLbl="parChTrans1D2" presStyleIdx="2" presStyleCnt="3"/>
      <dgm:spPr/>
    </dgm:pt>
    <dgm:pt modelId="{EE9DAE73-AE4D-4ECF-B5F6-B412DF9E9A5C}" type="pres">
      <dgm:prSet presAssocID="{553330A4-AFFC-43BC-829E-EFDF6516098A}" presName="connTx" presStyleLbl="parChTrans1D2" presStyleIdx="2" presStyleCnt="3"/>
      <dgm:spPr/>
    </dgm:pt>
    <dgm:pt modelId="{FD03176E-69FC-4D5C-970A-858A33DE0E6A}" type="pres">
      <dgm:prSet presAssocID="{36F03675-DF5B-4CF9-9B1A-D301CEB4F886}" presName="root2" presStyleCnt="0"/>
      <dgm:spPr/>
    </dgm:pt>
    <dgm:pt modelId="{5D1EF465-3673-489B-8806-D550C75CFA55}" type="pres">
      <dgm:prSet presAssocID="{36F03675-DF5B-4CF9-9B1A-D301CEB4F886}" presName="LevelTwoTextNode" presStyleLbl="node2" presStyleIdx="2" presStyleCnt="3">
        <dgm:presLayoutVars>
          <dgm:chPref val="3"/>
        </dgm:presLayoutVars>
      </dgm:prSet>
      <dgm:spPr/>
    </dgm:pt>
    <dgm:pt modelId="{7BC3132D-FF67-4F83-A6DC-B08911FD8B44}" type="pres">
      <dgm:prSet presAssocID="{36F03675-DF5B-4CF9-9B1A-D301CEB4F886}" presName="level3hierChild" presStyleCnt="0"/>
      <dgm:spPr/>
    </dgm:pt>
  </dgm:ptLst>
  <dgm:cxnLst>
    <dgm:cxn modelId="{08E5520E-CB5A-4EF7-9B02-A06B0A84DE70}" type="presOf" srcId="{966DB1D8-DE3A-47C2-A700-B8DF25B1825E}" destId="{3499EE8F-2B87-4BA6-8C89-507CBB3FABC2}" srcOrd="1" destOrd="0" presId="urn:microsoft.com/office/officeart/2005/8/layout/hierarchy2"/>
    <dgm:cxn modelId="{5EAD4311-72CC-4D41-82F8-E748F593EF04}" type="presOf" srcId="{E7FA0D24-C489-4634-98D2-96228589BE43}" destId="{B1A6C7B4-B0C8-4473-84BD-2666466CC4AF}" srcOrd="0" destOrd="0" presId="urn:microsoft.com/office/officeart/2005/8/layout/hierarchy2"/>
    <dgm:cxn modelId="{DB6ED81A-418B-4EDD-AA22-CC506EF6C6BF}" srcId="{D5F05290-2BE6-4351-A9D3-2B9724138888}" destId="{36F03675-DF5B-4CF9-9B1A-D301CEB4F886}" srcOrd="2" destOrd="0" parTransId="{553330A4-AFFC-43BC-829E-EFDF6516098A}" sibTransId="{51DA4B1C-1719-45D6-B25E-075561B3B4C1}"/>
    <dgm:cxn modelId="{0C6E3626-79A4-4775-97B9-E83C4E676C05}" type="presOf" srcId="{36F03675-DF5B-4CF9-9B1A-D301CEB4F886}" destId="{5D1EF465-3673-489B-8806-D550C75CFA55}" srcOrd="0" destOrd="0" presId="urn:microsoft.com/office/officeart/2005/8/layout/hierarchy2"/>
    <dgm:cxn modelId="{B0AD2227-15E1-45FF-ABCC-F281D8FC4697}" type="presOf" srcId="{6DA9CB9B-F8E7-47B8-B73D-DBE5A571EE9C}" destId="{737CE141-4D09-49F5-AD43-9A400E8FAC2A}" srcOrd="0" destOrd="0" presId="urn:microsoft.com/office/officeart/2005/8/layout/hierarchy2"/>
    <dgm:cxn modelId="{A3CB5433-6BEE-4487-91EF-3E8DB9DF0493}" type="presOf" srcId="{E7FA0D24-C489-4634-98D2-96228589BE43}" destId="{299DE51C-4A65-4801-B0EE-250410624782}" srcOrd="1" destOrd="0" presId="urn:microsoft.com/office/officeart/2005/8/layout/hierarchy2"/>
    <dgm:cxn modelId="{22BCF733-15D9-4545-8ED0-F4CCD1D073D4}" type="presOf" srcId="{966DB1D8-DE3A-47C2-A700-B8DF25B1825E}" destId="{BEE10AC2-AA6C-4339-865F-404F4E4AE958}" srcOrd="0" destOrd="0" presId="urn:microsoft.com/office/officeart/2005/8/layout/hierarchy2"/>
    <dgm:cxn modelId="{0A5D5247-6072-4FF2-BA2C-DD9C7E2CAFEE}" srcId="{6B277E54-837D-4C4C-8E68-29ED8ED47A2D}" destId="{D5F05290-2BE6-4351-A9D3-2B9724138888}" srcOrd="0" destOrd="0" parTransId="{6EB44999-7384-4947-BC96-AF6D5B09CC75}" sibTransId="{EE548560-E690-47E5-8E0F-A9FC7D0F0B82}"/>
    <dgm:cxn modelId="{E472536D-F3D9-49CE-B996-61D88C8EAD5A}" type="presOf" srcId="{D5F05290-2BE6-4351-A9D3-2B9724138888}" destId="{081131DB-0919-4A76-8750-FBDB01C1A471}" srcOrd="0" destOrd="0" presId="urn:microsoft.com/office/officeart/2005/8/layout/hierarchy2"/>
    <dgm:cxn modelId="{40BE0054-BF66-458E-BBF2-8EC10DEC70E0}" srcId="{D5F05290-2BE6-4351-A9D3-2B9724138888}" destId="{A34F9336-68BB-429A-B82A-C3D96236513F}" srcOrd="0" destOrd="0" parTransId="{E7FA0D24-C489-4634-98D2-96228589BE43}" sibTransId="{ABB22024-61E3-438B-B5A2-79DAD02BDF4C}"/>
    <dgm:cxn modelId="{B098E199-E794-485B-B2E4-3ED6299D4A7F}" type="presOf" srcId="{553330A4-AFFC-43BC-829E-EFDF6516098A}" destId="{EE9DAE73-AE4D-4ECF-B5F6-B412DF9E9A5C}" srcOrd="1" destOrd="0" presId="urn:microsoft.com/office/officeart/2005/8/layout/hierarchy2"/>
    <dgm:cxn modelId="{5F5F5CA1-278A-469E-9944-0D23484090B7}" srcId="{D5F05290-2BE6-4351-A9D3-2B9724138888}" destId="{6DA9CB9B-F8E7-47B8-B73D-DBE5A571EE9C}" srcOrd="1" destOrd="0" parTransId="{966DB1D8-DE3A-47C2-A700-B8DF25B1825E}" sibTransId="{BE0A94A2-B029-48B5-900A-5DCF12662573}"/>
    <dgm:cxn modelId="{6E836FA1-66B5-4384-84BC-9B74274B77C6}" type="presOf" srcId="{6B277E54-837D-4C4C-8E68-29ED8ED47A2D}" destId="{422512C3-4040-416B-BCCC-AEF9F2BD63D7}" srcOrd="0" destOrd="0" presId="urn:microsoft.com/office/officeart/2005/8/layout/hierarchy2"/>
    <dgm:cxn modelId="{E31C59F4-DD9E-4078-9756-4D1C487F9865}" type="presOf" srcId="{553330A4-AFFC-43BC-829E-EFDF6516098A}" destId="{F7D1415D-6E01-478C-8B40-374199D5F6BC}" srcOrd="0" destOrd="0" presId="urn:microsoft.com/office/officeart/2005/8/layout/hierarchy2"/>
    <dgm:cxn modelId="{709B43F7-4F17-46B3-AE69-B0629931ED2F}" type="presOf" srcId="{A34F9336-68BB-429A-B82A-C3D96236513F}" destId="{93866042-7C13-4AFB-9542-6667C79AAF77}" srcOrd="0" destOrd="0" presId="urn:microsoft.com/office/officeart/2005/8/layout/hierarchy2"/>
    <dgm:cxn modelId="{429FDB8A-6BC2-46F1-857B-E00F57048C20}" type="presParOf" srcId="{422512C3-4040-416B-BCCC-AEF9F2BD63D7}" destId="{46A7F0B7-4791-4BE3-8537-4686AB8B1294}" srcOrd="0" destOrd="0" presId="urn:microsoft.com/office/officeart/2005/8/layout/hierarchy2"/>
    <dgm:cxn modelId="{773ADC47-CEDE-4522-A5C4-F67CC6EE8BB0}" type="presParOf" srcId="{46A7F0B7-4791-4BE3-8537-4686AB8B1294}" destId="{081131DB-0919-4A76-8750-FBDB01C1A471}" srcOrd="0" destOrd="0" presId="urn:microsoft.com/office/officeart/2005/8/layout/hierarchy2"/>
    <dgm:cxn modelId="{5077A0B8-3166-44AC-A982-A6B3EED7AAA4}" type="presParOf" srcId="{46A7F0B7-4791-4BE3-8537-4686AB8B1294}" destId="{76CB8B31-07BD-4D67-8C3D-ECB921B459BC}" srcOrd="1" destOrd="0" presId="urn:microsoft.com/office/officeart/2005/8/layout/hierarchy2"/>
    <dgm:cxn modelId="{B23F2A53-5E69-4BC0-B448-EAE5C870F6CA}" type="presParOf" srcId="{76CB8B31-07BD-4D67-8C3D-ECB921B459BC}" destId="{B1A6C7B4-B0C8-4473-84BD-2666466CC4AF}" srcOrd="0" destOrd="0" presId="urn:microsoft.com/office/officeart/2005/8/layout/hierarchy2"/>
    <dgm:cxn modelId="{2573F78D-5062-40C1-8AC3-FE07A5DBCB43}" type="presParOf" srcId="{B1A6C7B4-B0C8-4473-84BD-2666466CC4AF}" destId="{299DE51C-4A65-4801-B0EE-250410624782}" srcOrd="0" destOrd="0" presId="urn:microsoft.com/office/officeart/2005/8/layout/hierarchy2"/>
    <dgm:cxn modelId="{01E40742-C8A7-4CAA-A887-BE52311F4A32}" type="presParOf" srcId="{76CB8B31-07BD-4D67-8C3D-ECB921B459BC}" destId="{2898B3E5-306B-4DC3-81EA-0743EC241ECE}" srcOrd="1" destOrd="0" presId="urn:microsoft.com/office/officeart/2005/8/layout/hierarchy2"/>
    <dgm:cxn modelId="{5730A550-074D-4C6D-A4CA-5A224E5230A0}" type="presParOf" srcId="{2898B3E5-306B-4DC3-81EA-0743EC241ECE}" destId="{93866042-7C13-4AFB-9542-6667C79AAF77}" srcOrd="0" destOrd="0" presId="urn:microsoft.com/office/officeart/2005/8/layout/hierarchy2"/>
    <dgm:cxn modelId="{E5FD7E43-1139-434F-B703-1FF7B5625BFB}" type="presParOf" srcId="{2898B3E5-306B-4DC3-81EA-0743EC241ECE}" destId="{D8F06BDE-CE4C-4A4E-852F-9CC57930EC47}" srcOrd="1" destOrd="0" presId="urn:microsoft.com/office/officeart/2005/8/layout/hierarchy2"/>
    <dgm:cxn modelId="{41D6F5B7-6016-47A4-A18B-FBD412B164AF}" type="presParOf" srcId="{76CB8B31-07BD-4D67-8C3D-ECB921B459BC}" destId="{BEE10AC2-AA6C-4339-865F-404F4E4AE958}" srcOrd="2" destOrd="0" presId="urn:microsoft.com/office/officeart/2005/8/layout/hierarchy2"/>
    <dgm:cxn modelId="{80552C87-6D93-47FD-8038-7DFE8F2E93DF}" type="presParOf" srcId="{BEE10AC2-AA6C-4339-865F-404F4E4AE958}" destId="{3499EE8F-2B87-4BA6-8C89-507CBB3FABC2}" srcOrd="0" destOrd="0" presId="urn:microsoft.com/office/officeart/2005/8/layout/hierarchy2"/>
    <dgm:cxn modelId="{3A79D8D0-8764-4DB1-9848-44D27CC89B50}" type="presParOf" srcId="{76CB8B31-07BD-4D67-8C3D-ECB921B459BC}" destId="{B26AC0A8-23AB-45D3-8029-3F1CF2C6B16F}" srcOrd="3" destOrd="0" presId="urn:microsoft.com/office/officeart/2005/8/layout/hierarchy2"/>
    <dgm:cxn modelId="{F4423572-6C80-45A3-84FB-140A7CB7AF36}" type="presParOf" srcId="{B26AC0A8-23AB-45D3-8029-3F1CF2C6B16F}" destId="{737CE141-4D09-49F5-AD43-9A400E8FAC2A}" srcOrd="0" destOrd="0" presId="urn:microsoft.com/office/officeart/2005/8/layout/hierarchy2"/>
    <dgm:cxn modelId="{1DDD1554-5169-404F-8BF4-80F364F3C95B}" type="presParOf" srcId="{B26AC0A8-23AB-45D3-8029-3F1CF2C6B16F}" destId="{9B58AD52-F45E-473C-84D8-7D1BBFB2B46A}" srcOrd="1" destOrd="0" presId="urn:microsoft.com/office/officeart/2005/8/layout/hierarchy2"/>
    <dgm:cxn modelId="{B72A2DE8-DD76-483B-BEE9-172444E7E248}" type="presParOf" srcId="{76CB8B31-07BD-4D67-8C3D-ECB921B459BC}" destId="{F7D1415D-6E01-478C-8B40-374199D5F6BC}" srcOrd="4" destOrd="0" presId="urn:microsoft.com/office/officeart/2005/8/layout/hierarchy2"/>
    <dgm:cxn modelId="{2A0FB5B2-C06E-49E2-8D38-99C4AEA9300D}" type="presParOf" srcId="{F7D1415D-6E01-478C-8B40-374199D5F6BC}" destId="{EE9DAE73-AE4D-4ECF-B5F6-B412DF9E9A5C}" srcOrd="0" destOrd="0" presId="urn:microsoft.com/office/officeart/2005/8/layout/hierarchy2"/>
    <dgm:cxn modelId="{CD8EBE79-F3B3-47FD-92EA-C36EF9271F0A}" type="presParOf" srcId="{76CB8B31-07BD-4D67-8C3D-ECB921B459BC}" destId="{FD03176E-69FC-4D5C-970A-858A33DE0E6A}" srcOrd="5" destOrd="0" presId="urn:microsoft.com/office/officeart/2005/8/layout/hierarchy2"/>
    <dgm:cxn modelId="{7BBFF661-5BEE-41A4-BD29-9EEC3829BCC4}" type="presParOf" srcId="{FD03176E-69FC-4D5C-970A-858A33DE0E6A}" destId="{5D1EF465-3673-489B-8806-D550C75CFA55}" srcOrd="0" destOrd="0" presId="urn:microsoft.com/office/officeart/2005/8/layout/hierarchy2"/>
    <dgm:cxn modelId="{53AC067D-A6BA-423B-9BAA-7911BAFDF14A}" type="presParOf" srcId="{FD03176E-69FC-4D5C-970A-858A33DE0E6A}" destId="{7BC3132D-FF67-4F83-A6DC-B08911FD8B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35EE7-9E60-4E8D-8C5A-6D98A331F1D6}">
      <dsp:nvSpPr>
        <dsp:cNvPr id="0" name=""/>
        <dsp:cNvSpPr/>
      </dsp:nvSpPr>
      <dsp:spPr>
        <a:xfrm>
          <a:off x="140" y="473504"/>
          <a:ext cx="1449902" cy="72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Dle způsobu emise</a:t>
          </a:r>
        </a:p>
      </dsp:txBody>
      <dsp:txXfrm>
        <a:off x="21373" y="494737"/>
        <a:ext cx="1407436" cy="682485"/>
      </dsp:txXfrm>
    </dsp:sp>
    <dsp:sp modelId="{AFE1F704-2943-49D7-902B-1B493487A760}">
      <dsp:nvSpPr>
        <dsp:cNvPr id="0" name=""/>
        <dsp:cNvSpPr/>
      </dsp:nvSpPr>
      <dsp:spPr>
        <a:xfrm rot="19457599">
          <a:off x="1382911" y="588533"/>
          <a:ext cx="714224" cy="78046"/>
        </a:xfrm>
        <a:custGeom>
          <a:avLst/>
          <a:gdLst/>
          <a:ahLst/>
          <a:cxnLst/>
          <a:rect l="0" t="0" r="0" b="0"/>
          <a:pathLst>
            <a:path>
              <a:moveTo>
                <a:pt x="0" y="39023"/>
              </a:moveTo>
              <a:lnTo>
                <a:pt x="714224" y="3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68" y="609700"/>
        <a:ext cx="35711" cy="35711"/>
      </dsp:txXfrm>
    </dsp:sp>
    <dsp:sp modelId="{B10331C7-0D9E-400E-883F-66748319CC12}">
      <dsp:nvSpPr>
        <dsp:cNvPr id="0" name=""/>
        <dsp:cNvSpPr/>
      </dsp:nvSpPr>
      <dsp:spPr>
        <a:xfrm>
          <a:off x="2030004" y="56657"/>
          <a:ext cx="1449902" cy="72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Hromadné</a:t>
          </a:r>
        </a:p>
      </dsp:txBody>
      <dsp:txXfrm>
        <a:off x="2051237" y="77890"/>
        <a:ext cx="1407436" cy="682485"/>
      </dsp:txXfrm>
    </dsp:sp>
    <dsp:sp modelId="{ECCC86E5-2EDD-43FA-9F18-C848AC0BAAF2}">
      <dsp:nvSpPr>
        <dsp:cNvPr id="0" name=""/>
        <dsp:cNvSpPr/>
      </dsp:nvSpPr>
      <dsp:spPr>
        <a:xfrm rot="2142401">
          <a:off x="1382911" y="1005380"/>
          <a:ext cx="714224" cy="78046"/>
        </a:xfrm>
        <a:custGeom>
          <a:avLst/>
          <a:gdLst/>
          <a:ahLst/>
          <a:cxnLst/>
          <a:rect l="0" t="0" r="0" b="0"/>
          <a:pathLst>
            <a:path>
              <a:moveTo>
                <a:pt x="0" y="39023"/>
              </a:moveTo>
              <a:lnTo>
                <a:pt x="714224" y="3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68" y="1026547"/>
        <a:ext cx="35711" cy="35711"/>
      </dsp:txXfrm>
    </dsp:sp>
    <dsp:sp modelId="{FAE836F2-1010-40B3-AC76-87C1401643A7}">
      <dsp:nvSpPr>
        <dsp:cNvPr id="0" name=""/>
        <dsp:cNvSpPr/>
      </dsp:nvSpPr>
      <dsp:spPr>
        <a:xfrm>
          <a:off x="2030004" y="890351"/>
          <a:ext cx="1449902" cy="72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Individuální</a:t>
          </a:r>
        </a:p>
      </dsp:txBody>
      <dsp:txXfrm>
        <a:off x="2051237" y="911584"/>
        <a:ext cx="1407436" cy="682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476D8-4D44-4F0E-ADDD-3DF5165FC629}">
      <dsp:nvSpPr>
        <dsp:cNvPr id="0" name=""/>
        <dsp:cNvSpPr/>
      </dsp:nvSpPr>
      <dsp:spPr>
        <a:xfrm>
          <a:off x="506" y="418651"/>
          <a:ext cx="1349728" cy="6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Dle doby splatnosti</a:t>
          </a:r>
        </a:p>
      </dsp:txBody>
      <dsp:txXfrm>
        <a:off x="20272" y="438417"/>
        <a:ext cx="1310196" cy="635332"/>
      </dsp:txXfrm>
    </dsp:sp>
    <dsp:sp modelId="{AC01FF13-2497-48EB-A24E-2C7EDB83F0DD}">
      <dsp:nvSpPr>
        <dsp:cNvPr id="0" name=""/>
        <dsp:cNvSpPr/>
      </dsp:nvSpPr>
      <dsp:spPr>
        <a:xfrm rot="19457599">
          <a:off x="1287740" y="521894"/>
          <a:ext cx="664878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664878" y="401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603558" y="545438"/>
        <a:ext cx="33243" cy="33243"/>
      </dsp:txXfrm>
    </dsp:sp>
    <dsp:sp modelId="{E5C0E8E7-4200-485D-B308-6FA6B2B7D290}">
      <dsp:nvSpPr>
        <dsp:cNvPr id="0" name=""/>
        <dsp:cNvSpPr/>
      </dsp:nvSpPr>
      <dsp:spPr>
        <a:xfrm>
          <a:off x="1890125" y="30605"/>
          <a:ext cx="1349728" cy="6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Krátkodobé</a:t>
          </a:r>
        </a:p>
      </dsp:txBody>
      <dsp:txXfrm>
        <a:off x="1909891" y="50371"/>
        <a:ext cx="1310196" cy="635332"/>
      </dsp:txXfrm>
    </dsp:sp>
    <dsp:sp modelId="{4768B098-6459-4756-A105-A7CC5F5780A4}">
      <dsp:nvSpPr>
        <dsp:cNvPr id="0" name=""/>
        <dsp:cNvSpPr/>
      </dsp:nvSpPr>
      <dsp:spPr>
        <a:xfrm rot="2142401">
          <a:off x="1287740" y="909941"/>
          <a:ext cx="664878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664878" y="401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603558" y="933485"/>
        <a:ext cx="33243" cy="33243"/>
      </dsp:txXfrm>
    </dsp:sp>
    <dsp:sp modelId="{B7BD0C9B-F3F5-4EBE-896A-A54E242975C1}">
      <dsp:nvSpPr>
        <dsp:cNvPr id="0" name=""/>
        <dsp:cNvSpPr/>
      </dsp:nvSpPr>
      <dsp:spPr>
        <a:xfrm>
          <a:off x="1890125" y="806698"/>
          <a:ext cx="1349728" cy="6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Dlouhodobé</a:t>
          </a:r>
        </a:p>
      </dsp:txBody>
      <dsp:txXfrm>
        <a:off x="1909891" y="826464"/>
        <a:ext cx="1310196" cy="635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7B96-0E00-4BDC-BCB3-8DDB44F29A97}">
      <dsp:nvSpPr>
        <dsp:cNvPr id="0" name=""/>
        <dsp:cNvSpPr/>
      </dsp:nvSpPr>
      <dsp:spPr>
        <a:xfrm>
          <a:off x="1839" y="473858"/>
          <a:ext cx="1448486" cy="72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Dle ztělesněného práva</a:t>
          </a:r>
        </a:p>
      </dsp:txBody>
      <dsp:txXfrm>
        <a:off x="23051" y="495070"/>
        <a:ext cx="1406062" cy="681819"/>
      </dsp:txXfrm>
    </dsp:sp>
    <dsp:sp modelId="{6F6AEC34-D2FB-46FB-AC75-82A8C96565D6}">
      <dsp:nvSpPr>
        <dsp:cNvPr id="0" name=""/>
        <dsp:cNvSpPr/>
      </dsp:nvSpPr>
      <dsp:spPr>
        <a:xfrm rot="19457599">
          <a:off x="1383260" y="588774"/>
          <a:ext cx="713526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713526" y="38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85" y="609921"/>
        <a:ext cx="35676" cy="35676"/>
      </dsp:txXfrm>
    </dsp:sp>
    <dsp:sp modelId="{D9F2D6B7-DF00-4242-9DB6-129E556D4E24}">
      <dsp:nvSpPr>
        <dsp:cNvPr id="0" name=""/>
        <dsp:cNvSpPr/>
      </dsp:nvSpPr>
      <dsp:spPr>
        <a:xfrm>
          <a:off x="2029721" y="57418"/>
          <a:ext cx="1448486" cy="72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Majetkové</a:t>
          </a:r>
        </a:p>
      </dsp:txBody>
      <dsp:txXfrm>
        <a:off x="2050933" y="78630"/>
        <a:ext cx="1406062" cy="681819"/>
      </dsp:txXfrm>
    </dsp:sp>
    <dsp:sp modelId="{3BC6AE59-BF44-4233-A805-900FD28F298F}">
      <dsp:nvSpPr>
        <dsp:cNvPr id="0" name=""/>
        <dsp:cNvSpPr/>
      </dsp:nvSpPr>
      <dsp:spPr>
        <a:xfrm rot="2142401">
          <a:off x="1383260" y="1005214"/>
          <a:ext cx="713526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713526" y="38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85" y="1026361"/>
        <a:ext cx="35676" cy="35676"/>
      </dsp:txXfrm>
    </dsp:sp>
    <dsp:sp modelId="{DF7CC4F3-15FE-481B-ABE9-EC4A8166F9F2}">
      <dsp:nvSpPr>
        <dsp:cNvPr id="0" name=""/>
        <dsp:cNvSpPr/>
      </dsp:nvSpPr>
      <dsp:spPr>
        <a:xfrm>
          <a:off x="2029721" y="890298"/>
          <a:ext cx="1448486" cy="72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Dlužnické</a:t>
          </a:r>
        </a:p>
      </dsp:txBody>
      <dsp:txXfrm>
        <a:off x="2050933" y="911510"/>
        <a:ext cx="1406062" cy="6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31DB-0919-4A76-8750-FBDB01C1A471}">
      <dsp:nvSpPr>
        <dsp:cNvPr id="0" name=""/>
        <dsp:cNvSpPr/>
      </dsp:nvSpPr>
      <dsp:spPr>
        <a:xfrm>
          <a:off x="1988" y="648071"/>
          <a:ext cx="1557139" cy="72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Dle charakteru výnosů</a:t>
          </a:r>
        </a:p>
      </dsp:txBody>
      <dsp:txXfrm>
        <a:off x="23078" y="669161"/>
        <a:ext cx="1514959" cy="677900"/>
      </dsp:txXfrm>
    </dsp:sp>
    <dsp:sp modelId="{B1A6C7B4-B0C8-4473-84BD-2666466CC4AF}">
      <dsp:nvSpPr>
        <dsp:cNvPr id="0" name=""/>
        <dsp:cNvSpPr/>
      </dsp:nvSpPr>
      <dsp:spPr>
        <a:xfrm rot="18289469">
          <a:off x="1381534" y="641845"/>
          <a:ext cx="82806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828063" y="26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74864" y="647529"/>
        <a:ext cx="41403" cy="41403"/>
      </dsp:txXfrm>
    </dsp:sp>
    <dsp:sp modelId="{93866042-7C13-4AFB-9542-6667C79AAF77}">
      <dsp:nvSpPr>
        <dsp:cNvPr id="0" name=""/>
        <dsp:cNvSpPr/>
      </dsp:nvSpPr>
      <dsp:spPr>
        <a:xfrm>
          <a:off x="2032005" y="32801"/>
          <a:ext cx="1182194" cy="59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Stálý výnos</a:t>
          </a:r>
        </a:p>
      </dsp:txBody>
      <dsp:txXfrm>
        <a:off x="2049318" y="50114"/>
        <a:ext cx="1147568" cy="556471"/>
      </dsp:txXfrm>
    </dsp:sp>
    <dsp:sp modelId="{BEE10AC2-AA6C-4339-865F-404F4E4AE958}">
      <dsp:nvSpPr>
        <dsp:cNvPr id="0" name=""/>
        <dsp:cNvSpPr/>
      </dsp:nvSpPr>
      <dsp:spPr>
        <a:xfrm>
          <a:off x="1559127" y="981726"/>
          <a:ext cx="472877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472877" y="26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83744" y="996290"/>
        <a:ext cx="23643" cy="23643"/>
      </dsp:txXfrm>
    </dsp:sp>
    <dsp:sp modelId="{737CE141-4D09-49F5-AD43-9A400E8FAC2A}">
      <dsp:nvSpPr>
        <dsp:cNvPr id="0" name=""/>
        <dsp:cNvSpPr/>
      </dsp:nvSpPr>
      <dsp:spPr>
        <a:xfrm>
          <a:off x="2032005" y="712563"/>
          <a:ext cx="1182194" cy="59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Proměnlivý výnos</a:t>
          </a:r>
        </a:p>
      </dsp:txBody>
      <dsp:txXfrm>
        <a:off x="2049318" y="729876"/>
        <a:ext cx="1147568" cy="556471"/>
      </dsp:txXfrm>
    </dsp:sp>
    <dsp:sp modelId="{F7D1415D-6E01-478C-8B40-374199D5F6BC}">
      <dsp:nvSpPr>
        <dsp:cNvPr id="0" name=""/>
        <dsp:cNvSpPr/>
      </dsp:nvSpPr>
      <dsp:spPr>
        <a:xfrm rot="3310531">
          <a:off x="1381534" y="1321607"/>
          <a:ext cx="82806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828063" y="26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74864" y="1327291"/>
        <a:ext cx="41403" cy="41403"/>
      </dsp:txXfrm>
    </dsp:sp>
    <dsp:sp modelId="{5D1EF465-3673-489B-8806-D550C75CFA55}">
      <dsp:nvSpPr>
        <dsp:cNvPr id="0" name=""/>
        <dsp:cNvSpPr/>
      </dsp:nvSpPr>
      <dsp:spPr>
        <a:xfrm>
          <a:off x="2032005" y="1392325"/>
          <a:ext cx="1182194" cy="59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Neúročené cenné papíry</a:t>
          </a:r>
        </a:p>
      </dsp:txBody>
      <dsp:txXfrm>
        <a:off x="2049318" y="1409638"/>
        <a:ext cx="1147568" cy="55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Cenné papíry,</a:t>
            </a:r>
            <a:b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</a:br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otevřené podílové fondy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Depozitní certifikát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Úročené cenné papíry potvrzující uložení peněžních prostředků do bank nebo jiných depozitních institucí na přesně stanovené období.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Banky je vydávají s cílem získat krátkodobé a střednědobé volné peněžní prostředky zejména od obyvatel, ale také od podnikatelských subjektů a velkých investorů.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Pro klienty bank představují alternativu termínových bankovních vkladů; pro banky jsou depozitní certifikáty výhodnější z hlediska řízení likvidity, protože klient nemůže požádat o jejich vyplacení před dobou splatnosti.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Depozitní certifikáty jsou emitovány v různých nominálních hodnotách, přičemž výše nominální hodnoty určuje cílovou skupinu investorů.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Doba splatnosti se pohybuje od jednoho do několika měsíců, i když někdy se emitují střednědobé depozitní certifikáty s dobou splatnosti větší než rok.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Úrokové sazby depozitních certifikátů vycházejí ze situace na peněžním trhu, jsou stanoveny na ročním základě formou pevného procenta z nominální hodnoty.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Prodej depozitních certifikátů je většinou založen na diskontním principu.</a:t>
            </a:r>
            <a:endParaRPr lang="en-GB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Hypoteční zástavní listy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Jsou dluhopisy, jejichž jmenovitá hodnota a poměrný výnos jsou plně kryty pohledávkami z hypotečních úvěrů nebo částí těchto pohledávek (řádné krytí), popř. náhradním způsobem (náhradní krytí – hotovost, státní dluhopisy).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Pro řádné krytí jmenovité hodnoty hypotečních zástavních listů mohou být použity pouze pohledávky z hypotečních úvěrů, které nepřevyšují 70 % ceny zastavené nemovitosti.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Vydávané bankami s cílem získat finanční prostředky na poskytování hypoték.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Jsou vhodné pro konzervativní investory, kteří nemají příliš velké zkušenosti s kapitálovými trhy a nechtějí poskupovat velké riziko.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/>
              <a:t>Akcie je cenný papír, který opravňuje majitele (akcionáře)</a:t>
            </a:r>
          </a:p>
          <a:p>
            <a:pPr lvl="1" algn="just"/>
            <a:r>
              <a:rPr lang="cs-CZ" sz="2000" dirty="0"/>
              <a:t>a) podílet se na řízení akciové společnosti (formou účasti na valné hromadě),</a:t>
            </a:r>
          </a:p>
          <a:p>
            <a:pPr lvl="1" algn="just"/>
            <a:r>
              <a:rPr lang="cs-CZ" sz="2000" dirty="0"/>
              <a:t>b) podílet se na zisku akciové společnosti (formou dividend),</a:t>
            </a:r>
          </a:p>
          <a:p>
            <a:pPr lvl="1" algn="just"/>
            <a:r>
              <a:rPr lang="cs-CZ" sz="2000" dirty="0"/>
              <a:t>c) podílet se na likvidačním zůstatku společnosti (v případě likvidace a.s.).</a:t>
            </a:r>
          </a:p>
          <a:p>
            <a:pPr algn="just"/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11510"/>
            <a:ext cx="7639072" cy="41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015890"/>
              </p:ext>
            </p:extLst>
          </p:nvPr>
        </p:nvGraphicFramePr>
        <p:xfrm>
          <a:off x="228001" y="570629"/>
          <a:ext cx="8748972" cy="396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8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kern="1200" baseline="0" noProof="0" dirty="0"/>
                        <a:t>Akcie dle svého životního cyklu</a:t>
                      </a:r>
                      <a:endParaRPr lang="cs-CZ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96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Růstové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Nevyplácejí zpravidla dividendy, vysoký potenciál růstu, nadprůměrně rizikové.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583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Cyklické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Akcie cyklických odvětví (strojírenství, papírenský průmysl, …). 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83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Defenzivní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Málo závislé na hospodářském cyklu, podprůměrně rizikové.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95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Spekulativní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Akcie mladých společností, vysoce rizikové, možnost vysokého výnosu.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Podílové listy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Podílový list je cenný papír osvědčující podíl majitele na majetku podílového fondu</a:t>
            </a:r>
            <a:r>
              <a:rPr lang="cs-CZ" sz="2400" dirty="0"/>
              <a:t> (který byl za peníze vložené majiteli zakoupen – např. akcie nebo dluhopisy).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 podílové fondy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b="1" dirty="0"/>
              <a:t>Otevřený podílový fond  </a:t>
            </a:r>
            <a:r>
              <a:rPr lang="cs-CZ" sz="2200" dirty="0"/>
              <a:t>vzniká tak, že mnoho malých i větších investorů spojí své úspory a svěří je do správy profesionálnímu správci – investiční společnosti. To znamená, že investoři si nakoupí cenné papíry – podílové listy otevřeného podílového fondu, který tato investiční společnost spravuje.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b="1" dirty="0"/>
              <a:t>Investiční společnost </a:t>
            </a:r>
            <a:r>
              <a:rPr lang="cs-CZ" sz="2200" dirty="0"/>
              <a:t>tyto svěřené prostředky investuje do akcií nebo dluhopisů. </a:t>
            </a:r>
          </a:p>
          <a:p>
            <a:pPr lvl="1" algn="just"/>
            <a:r>
              <a:rPr lang="cs-CZ" sz="1800" dirty="0"/>
              <a:t>Vzroste-li časem kurz akcií a dluhopisů, vzroste i cena každého podílového listu. </a:t>
            </a:r>
          </a:p>
          <a:p>
            <a:pPr lvl="1" algn="just"/>
            <a:r>
              <a:rPr lang="cs-CZ" sz="1800" dirty="0"/>
              <a:t>Inkasuje-li fond výnosy z dluhopisů a dividendy z akcií, cena každého podílového listu opět vzroste. </a:t>
            </a:r>
          </a:p>
          <a:p>
            <a:pPr lvl="1" algn="just"/>
            <a:r>
              <a:rPr lang="cs-CZ" sz="1800" dirty="0"/>
              <a:t>Klesne-li přechodně kurz akcií nebo dluhopisů, odrazí se tento pokles i na poklesu ceny podílových listů.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b="1" dirty="0"/>
              <a:t>Podílové listy </a:t>
            </a:r>
            <a:r>
              <a:rPr lang="cs-CZ" sz="2200" dirty="0"/>
              <a:t>otevřených podílových fondů lze kdykoliv od investiční společnosti nakoupit (jakékoliv množství) a zároveň kdykoliv je lze investiční společnosti zpátky odprodat a své peníze tak dostat zpět včetně zhodnocení. </a:t>
            </a:r>
          </a:p>
          <a:p>
            <a:pPr lvl="1" algn="just"/>
            <a:r>
              <a:rPr lang="cs-CZ" sz="1800" dirty="0"/>
              <a:t>Prodej i zpětný odkup podílových listů se totiž provádí za aktuální kurz podílového listu, který odpovídá tržní hodnotě majetku připadajícím na jeden podílový list.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jsou OPF výhodné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Dobrá dostupnost</a:t>
            </a:r>
            <a:r>
              <a:rPr lang="cs-CZ" sz="1700" dirty="0"/>
              <a:t>. Většina otevřených podílových fondů je dostupná širokému okruhu domácností, protože investovat můžete již 3 – 5 tisíc Kč (první investice) a další vklady jsou možné již od 100 Kč.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Velký výběr</a:t>
            </a:r>
            <a:r>
              <a:rPr lang="cs-CZ" sz="1700" dirty="0"/>
              <a:t>. Každý si může vybrat fond, který mu nejvíce vyhovuje podle toho, na jak dlouho chce investovat, jak vysokého výnosu by chtěl dosáhnout a jak velké investiční riziko je ochoten nést.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Vysoká likvidita</a:t>
            </a:r>
            <a:r>
              <a:rPr lang="cs-CZ" sz="1700" dirty="0"/>
              <a:t>. Své peníze uložené ve fondech lze kdykoliv vybrat bez výpovědi a většinou i bez sankčních poplatků. Investiční společnost musí aktuální hodnotu investice vrátit nejpozději do 30 dnů, v praxi to často bývá podstatně dříve (3 – 14 dnů).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Vyšší výnosy</a:t>
            </a:r>
            <a:r>
              <a:rPr lang="cs-CZ" sz="1700" dirty="0"/>
              <a:t>. Průměrný výnos cenných papírů je dlouhodobě vyšší než výnos z bankovních vkladů a je stejný, investujete-li 5 tisíc Kč nebo 5 miliónů Kč (na rozdíl od termínovaných vkladů v bankách, které mívají úrokové sazby odstupňované podle výše vkladu).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jsou OPF výhodné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Rozložení rizika</a:t>
            </a:r>
            <a:r>
              <a:rPr lang="cs-CZ" sz="2400" dirty="0"/>
              <a:t>. Fondy za svěřené peníze nakupují různé cenné papíry a vytvářejí tak portfolio, ve kterém je pokles jednoho cenného papíru eliminován růstem hodnoty jiného cenného papíru. Hodnota investice proto nekolísá tak hodně, jako kdybyste kupovali akcie nebo dluhopisy přímo.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Daňová výhodnost</a:t>
            </a:r>
            <a:r>
              <a:rPr lang="cs-CZ" sz="2400" dirty="0"/>
              <a:t>.  Při prodeji  podílových listů po testovacím období se z výnosu neplatí daň (na rozdíl od úroků z vkladů v bankách, které jsou vždy zdaňovány 15 %).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Profesionální správa</a:t>
            </a:r>
            <a:r>
              <a:rPr lang="cs-CZ" sz="2400" dirty="0"/>
              <a:t>. Investováním do fondů si najímáte finanční odborníky, kteří se o Vaše peníze profesionálně starají a jsou zainteresováni na dobrém zhodnocování Vašich investovaných úspor.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jsou OPF výhodné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Transakční náklady</a:t>
            </a:r>
            <a:r>
              <a:rPr lang="cs-CZ" sz="2400" dirty="0"/>
              <a:t>. Fondy nakupují cenné papíry v mnohem větším množství, a proto platí za každý nakupovaný cenný papír nižší poplatky než jednotlivý investor.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Dostatek informací</a:t>
            </a:r>
            <a:r>
              <a:rPr lang="cs-CZ" sz="2400" dirty="0"/>
              <a:t>. Aktuální ceny (kurzy) podílových listů fondů si lze každý den přečíst v novinách, zjistit na internetových stránkách správců nebo telefonickým dotazem na informační linky správců, případně se zeptat svého finančního poradce.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Nové možnosti</a:t>
            </a:r>
            <a:r>
              <a:rPr lang="cs-CZ" sz="2400" dirty="0"/>
              <a:t>. Fondy umožňují využívat i takových investic, které by jinak klientovi zůstaly nedostupné. Fondy klientovi také umožňují stát se spoluvlastníkem největších firem na světě.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Cenný papír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en-GB" sz="1600" dirty="0"/>
          </a:p>
          <a:p>
            <a:pPr algn="ctr"/>
            <a:r>
              <a:rPr lang="cs-CZ" sz="2400" dirty="0"/>
              <a:t>finanční dokument, prokazující finanční závazky emitenta (vydavatele) vůči majiteli cenného papíru</a:t>
            </a:r>
          </a:p>
          <a:p>
            <a:pPr algn="ctr"/>
            <a:endParaRPr lang="cs-CZ" sz="2400" dirty="0"/>
          </a:p>
          <a:p>
            <a:pPr algn="ctr"/>
            <a:r>
              <a:rPr lang="cs-CZ" sz="2000" b="1" dirty="0"/>
              <a:t>X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peněžní pohledávka nebo majetkový nárok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196616"/>
              </p:ext>
            </p:extLst>
          </p:nvPr>
        </p:nvGraphicFramePr>
        <p:xfrm>
          <a:off x="0" y="20721"/>
          <a:ext cx="9036496" cy="5056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241">
                <a:tc>
                  <a:txBody>
                    <a:bodyPr/>
                    <a:lstStyle/>
                    <a:p>
                      <a:endParaRPr lang="cs-CZ" sz="1200" noProof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200" noProof="0"/>
                        <a:t>Otevřený podílový</a:t>
                      </a:r>
                      <a:r>
                        <a:rPr lang="cs-CZ" sz="1200" baseline="0" noProof="0"/>
                        <a:t> fond</a:t>
                      </a:r>
                      <a:endParaRPr lang="cs-CZ" sz="12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77">
                <a:tc>
                  <a:txBody>
                    <a:bodyPr/>
                    <a:lstStyle/>
                    <a:p>
                      <a:endParaRPr lang="cs-CZ" sz="1200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Peněžního trhu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Dluhopisový (obligační)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Smíšený</a:t>
                      </a:r>
                      <a:r>
                        <a:rPr lang="cs-CZ" sz="1200" b="1" baseline="0" noProof="0"/>
                        <a:t> (balancovaný)</a:t>
                      </a:r>
                      <a:endParaRPr lang="cs-CZ" sz="12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Akciový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02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Charakter investování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Velmi konzervativní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Konzervativní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Zlatá střední cesta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Agresivní</a:t>
                      </a:r>
                      <a:r>
                        <a:rPr lang="cs-CZ" sz="1200" baseline="0" noProof="0"/>
                        <a:t> (dynamický)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670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Kolísání výnosů v čase (volatilita)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velmi nízké (jako</a:t>
                      </a:r>
                    </a:p>
                    <a:p>
                      <a:r>
                        <a:rPr kumimoji="0" lang="cs-CZ" sz="1200" kern="1200" baseline="0" noProof="0"/>
                        <a:t>termínované vklady v bankách) 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Střední (při změnách ú.s.)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Střední až vysoké (dáno podílem</a:t>
                      </a:r>
                      <a:r>
                        <a:rPr lang="cs-CZ" sz="1200" baseline="0" noProof="0"/>
                        <a:t> </a:t>
                      </a:r>
                      <a:r>
                        <a:rPr lang="cs-CZ" sz="1200" noProof="0"/>
                        <a:t>akcií v portfoliu fondu)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Vysoké (dáno charakterem akcií v portfoliu - </a:t>
                      </a:r>
                      <a:r>
                        <a:rPr kumimoji="0" lang="cs-CZ" sz="1200" kern="1200" baseline="0" noProof="0"/>
                        <a:t>u akcií</a:t>
                      </a:r>
                    </a:p>
                    <a:p>
                      <a:r>
                        <a:rPr kumimoji="0" lang="cs-CZ" sz="1200" kern="1200" baseline="0" noProof="0"/>
                        <a:t>velkých firem nižší</a:t>
                      </a:r>
                    </a:p>
                    <a:p>
                      <a:r>
                        <a:rPr kumimoji="0" lang="cs-CZ" sz="1200" kern="1200" baseline="0" noProof="0"/>
                        <a:t>než u akcií malých</a:t>
                      </a:r>
                    </a:p>
                    <a:p>
                      <a:r>
                        <a:rPr kumimoji="0" lang="cs-CZ" sz="1200" kern="1200" baseline="0" noProof="0"/>
                        <a:t>firem)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24">
                <a:tc>
                  <a:txBody>
                    <a:bodyPr/>
                    <a:lstStyle/>
                    <a:p>
                      <a:r>
                        <a:rPr lang="cs-CZ" sz="1200" b="1" noProof="0"/>
                        <a:t>Očekávaný výnos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mírně nad inflací a</a:t>
                      </a:r>
                    </a:p>
                    <a:p>
                      <a:r>
                        <a:rPr kumimoji="0" lang="cs-CZ" sz="1200" kern="1200" baseline="0" noProof="0"/>
                        <a:t>nad ú. s. bank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 dlouhodobém</a:t>
                      </a:r>
                    </a:p>
                    <a:p>
                      <a:r>
                        <a:rPr kumimoji="0" lang="cs-CZ" sz="1200" kern="1200" baseline="0" noProof="0"/>
                        <a:t>průměru vyšší</a:t>
                      </a:r>
                    </a:p>
                    <a:p>
                      <a:r>
                        <a:rPr kumimoji="0" lang="cs-CZ" sz="1200" kern="1200" baseline="0" noProof="0"/>
                        <a:t>než u fondů peněžního trhu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mezi výnosností</a:t>
                      </a:r>
                    </a:p>
                    <a:p>
                      <a:r>
                        <a:rPr kumimoji="0" lang="cs-CZ" sz="1200" kern="1200" baseline="0" noProof="0"/>
                        <a:t>dluhopisových a</a:t>
                      </a:r>
                    </a:p>
                    <a:p>
                      <a:r>
                        <a:rPr kumimoji="0" lang="cs-CZ" sz="1200" kern="1200" baseline="0" noProof="0"/>
                        <a:t>akciových fondů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 dlouhodobém průměru vysoce překračující úrokové sazby bank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05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Investiční riziko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nejnižší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nízké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střední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vysoké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46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Likvidita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cs-CZ" sz="1200" kern="1200" baseline="0" noProof="0"/>
                        <a:t>velmi dobrá, zaručená zákonem a statutem fondu</a:t>
                      </a:r>
                      <a:endParaRPr lang="cs-CZ" sz="12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Doporučený investiční horizont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krátkodobý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střednědobý</a:t>
                      </a:r>
                    </a:p>
                    <a:p>
                      <a:r>
                        <a:rPr kumimoji="0" lang="cs-CZ" sz="1200" kern="1200" baseline="0" noProof="0"/>
                        <a:t>(1 až 3 roky)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dlouhodobý (minimálně 3 - 5 let)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dlouhodobý (alespoň 5 – 7 let)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879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Převažující typ CP nakupovaných fondem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státní pokladniční poukázky, krátkodobé</a:t>
                      </a:r>
                    </a:p>
                    <a:p>
                      <a:r>
                        <a:rPr kumimoji="0" lang="cs-CZ" sz="1200" kern="1200" baseline="0" noProof="0"/>
                        <a:t>vysoce kvalitní dluhopisy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státní a firemní</a:t>
                      </a:r>
                    </a:p>
                    <a:p>
                      <a:r>
                        <a:rPr kumimoji="0" lang="cs-CZ" sz="1200" kern="1200" baseline="0" noProof="0"/>
                        <a:t>dluhopisy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akcie a dluhopisy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 dirty="0"/>
                        <a:t>akcie obchodované</a:t>
                      </a:r>
                    </a:p>
                    <a:p>
                      <a:r>
                        <a:rPr kumimoji="0" lang="cs-CZ" sz="1200" kern="1200" baseline="0" noProof="0" dirty="0"/>
                        <a:t>na burzách a ostatních</a:t>
                      </a:r>
                    </a:p>
                    <a:p>
                      <a:r>
                        <a:rPr kumimoji="0" lang="cs-CZ" sz="1200" kern="1200" baseline="0" noProof="0" dirty="0"/>
                        <a:t>veřejných trzích</a:t>
                      </a:r>
                      <a:endParaRPr lang="cs-CZ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druhy fondů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Odvětvové – investují výhradně do akcií vybraného odvětví (např. fond ropného průmyslu, fond nových technologií).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Garantované – po určité době (např. 5 let) vyplatí investorovi výnos dle podmínek ve statutu fondu, ale navíc garantují, že po této době vrátí investorovi minimálně to, co vložil = s garantovanými fondy nelze prodělat.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Indexové – nesnaží se překonat akciový index, ale kopírují ho. Za peníze podílníků nakupují cenné papíry přesně v takovém poměru, jako jsou obsaženy ve srovnávacím akciovém indexu.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err="1"/>
              <a:t>Hedgové</a:t>
            </a:r>
            <a:r>
              <a:rPr lang="cs-CZ" sz="2400" dirty="0"/>
              <a:t> – fondy obchodující s deriváty CP. Využívají je ke spekulacím, ne k zajištění.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Doporučený investiční horizont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31590"/>
            <a:ext cx="6015671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/>
          </a:bodyPr>
          <a:lstStyle/>
          <a:p>
            <a:r>
              <a:rPr lang="cs-CZ" dirty="0"/>
              <a:t>Výběr vhodného fondu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03598"/>
            <a:ext cx="8105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/>
          </a:bodyPr>
          <a:lstStyle/>
          <a:p>
            <a:r>
              <a:rPr lang="cs-CZ" dirty="0"/>
              <a:t>Základní druhy fondů</a:t>
            </a:r>
            <a:endParaRPr lang="en-US" dirty="0"/>
          </a:p>
        </p:txBody>
      </p:sp>
      <p:pic>
        <p:nvPicPr>
          <p:cNvPr id="6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03598"/>
            <a:ext cx="6343885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Srovnání základních druhů cenných papírů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75606"/>
            <a:ext cx="7376104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Depozitní stvrzenky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Depozitní stvrzenky jsou cenné papíry, které jsou obchodovány na domácím finančním trhu, avšak zastupují (jsou kryty) akcie emitované zahraniční akciovou společností.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Depozitní stvrzenky tak umožňují domácím investorům zprostředkované vlastnit podíl na zahraničních společnostech, jejichž akcie nejsou na domácí burze obchodovány přímo.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Depozitní stvrzenky se vyskytují v několika základních formách: ADR, GDR, EDR, NYS.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Klíčovou výhodou pro investory je skutečnost, že stvrzenky umožňují mezinárodní diverzifikaci při setrvání na domácím trhu se známými podmínkami a předpisy pro obchodování a vypořádání obchodu.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Protože stvrzenky jsou převážné emitovány v domácí měně, je výrazně omezeno i měnové riziko.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Zdaňování cenných papírů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Rozlišujeme:</a:t>
            </a:r>
          </a:p>
          <a:p>
            <a:pPr lvl="1" algn="just"/>
            <a:r>
              <a:rPr lang="cs-CZ" sz="2400" dirty="0"/>
              <a:t>příjmy z prodeje CP</a:t>
            </a:r>
          </a:p>
          <a:p>
            <a:pPr lvl="1" algn="just"/>
            <a:r>
              <a:rPr lang="cs-CZ" sz="2400" dirty="0"/>
              <a:t>příjmy z titulu držby CP (dividendy, úroky)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Zdaňování výnosu z držby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Týká se především akcií, dluhopisů, podílových listů.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Způsob zdanění je stejný pro fyzickou osobu podnikající i nepodnikající.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Jedná se o příjmy podle §8 - Příjmy z kapitálového majetku.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Zpravidla jde o podíl na zisku, dividendu a úrok.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Daněny jsou srážkovou daní ve výši 15 procent, a to nejčastěji u zdroje. </a:t>
            </a:r>
          </a:p>
          <a:p>
            <a:pPr lvl="1" algn="just"/>
            <a:r>
              <a:rPr lang="cs-CZ" sz="2000" dirty="0"/>
              <a:t>Daň sráží a odvádí vyplácející společnost. </a:t>
            </a:r>
          </a:p>
          <a:p>
            <a:pPr lvl="1" algn="just"/>
            <a:r>
              <a:rPr lang="cs-CZ" sz="2000" dirty="0"/>
              <a:t>Příjemce již výnos do daňového základu nezahrnuje, a tento příjem tedy není důvodem pro podání daňového přiznání.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Výnos z prodeje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b="1" dirty="0"/>
              <a:t>CP nezařazené do obchodního majetku</a:t>
            </a:r>
          </a:p>
          <a:p>
            <a:pPr lvl="1" algn="just"/>
            <a:r>
              <a:rPr lang="cs-CZ" sz="1800" dirty="0"/>
              <a:t>Příjmy z prodeje cenných papírů jsou příjmy podle §10 - Ostatní příjmy. </a:t>
            </a:r>
          </a:p>
          <a:p>
            <a:pPr lvl="1" algn="just"/>
            <a:r>
              <a:rPr lang="cs-CZ" sz="1800" dirty="0"/>
              <a:t>Tyto příjmy se snižují o nabývací cenu těchto cenných papírů (včetně poplatků za transakce při nákupu a prodeji). </a:t>
            </a:r>
          </a:p>
          <a:p>
            <a:pPr lvl="1" algn="just"/>
            <a:r>
              <a:rPr lang="cs-CZ" sz="1800" dirty="0"/>
              <a:t>Dále lze zisk z prodeje cenných papírů snížit o případnou ztrátu z prodeje cenných papírů vzniklou v témže zdaňovacím období za podmínky, že příjem z prodeje těchto cenných papírů nebyl osvobozen od daně. </a:t>
            </a:r>
          </a:p>
          <a:p>
            <a:pPr lvl="1" algn="just"/>
            <a:r>
              <a:rPr lang="cs-CZ" sz="1800" dirty="0"/>
              <a:t>Daň se tedy platí pouze ze zisku z prodeje. </a:t>
            </a:r>
          </a:p>
          <a:p>
            <a:pPr lvl="1" algn="just"/>
            <a:r>
              <a:rPr lang="cs-CZ" sz="1800" dirty="0"/>
              <a:t>Sazba daně je 15 procent.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06375"/>
            <a:ext cx="7308304" cy="857250"/>
          </a:xfrm>
        </p:spPr>
        <p:txBody>
          <a:bodyPr>
            <a:noAutofit/>
          </a:bodyPr>
          <a:lstStyle/>
          <a:p>
            <a:r>
              <a:rPr lang="cs-CZ" sz="3200" dirty="0"/>
              <a:t>Některé ze základních typů klasifikací jsou: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5732190"/>
              </p:ext>
            </p:extLst>
          </p:nvPr>
        </p:nvGraphicFramePr>
        <p:xfrm>
          <a:off x="5292080" y="1203598"/>
          <a:ext cx="3480048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5706739"/>
              </p:ext>
            </p:extLst>
          </p:nvPr>
        </p:nvGraphicFramePr>
        <p:xfrm>
          <a:off x="1235460" y="1275606"/>
          <a:ext cx="32403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5075269"/>
              </p:ext>
            </p:extLst>
          </p:nvPr>
        </p:nvGraphicFramePr>
        <p:xfrm>
          <a:off x="5364088" y="3147814"/>
          <a:ext cx="3480048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9886698"/>
              </p:ext>
            </p:extLst>
          </p:nvPr>
        </p:nvGraphicFramePr>
        <p:xfrm>
          <a:off x="1259632" y="2931790"/>
          <a:ext cx="32161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pro osvobození od daně (§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Úhrn u jednoho poplatníka nepřekročí částku </a:t>
            </a:r>
            <a:r>
              <a:rPr lang="cs-CZ" sz="2700" b="1" dirty="0"/>
              <a:t>100 000 Kč </a:t>
            </a:r>
            <a:r>
              <a:rPr lang="cs-CZ" sz="2700" dirty="0"/>
              <a:t>v rámci jednoho zdaňovacího období.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Splnění tzv. časového testu - doba mezi nabytím a převodem těchto cenných papírů překročí </a:t>
            </a:r>
            <a:r>
              <a:rPr lang="cs-CZ" sz="2700" b="1" dirty="0"/>
              <a:t>3 roky</a:t>
            </a:r>
            <a:r>
              <a:rPr lang="cs-CZ" sz="2700" dirty="0"/>
              <a:t> (platí především pro akcie a dluhopisy).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Osvobození od daně se nevztahuje na příjmy z úplatného převodu cenných papírů, které jsou nebo byly součástí obchodního majetku, a to ve lhůtě do tří let od ukončení činnosti, v rámci které plyne příjem ze samostatné činnosti (§ 4).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Osvobozeny nejsou příjmy, jež plynou poplatníkovi z budoucího úplatného převodu cenného papíru, který byl uskutečněn do 3 let od nabytí, a také z budoucího úplatného převodu cenného papíru, který je nebo byl součástí obchodního majetku do tří let od ukončení činnosti, ze které plyne příjem ze samostatné činnosti, a to i v případě, že kupní smlouva bude uzavřena až po třech letech od nabytí cenného papíru či po třech letech od ukončení této činnosti.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Příjem do 100 tisíc Kč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Velmi důležité však je, že hranice 100 tisíc Kč je zavedena pro příjem, nikoliv pro zisk z dané transakce (příjem - výdaj).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Pokud tuto částku překročí, zdaňují se veškeré příjmy z převodu cenných papírů s výjimkou příjmů osvobozených od daně.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cenných papírů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763446"/>
              </p:ext>
            </p:extLst>
          </p:nvPr>
        </p:nvGraphicFramePr>
        <p:xfrm>
          <a:off x="653336" y="1563638"/>
          <a:ext cx="8490664" cy="298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05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Dlužnické CP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Majetkové CP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Dluhopisy (obligace)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cs-CZ" sz="2000" dirty="0"/>
                        <a:t> Akcie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dirty="0"/>
                        <a:t> Směnky a šeky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- </a:t>
                      </a:r>
                      <a:r>
                        <a:rPr lang="cs-CZ" sz="2000" dirty="0" err="1"/>
                        <a:t>Zatimní</a:t>
                      </a:r>
                      <a:r>
                        <a:rPr lang="cs-CZ" sz="2000" dirty="0"/>
                        <a:t> listy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Státní pokladniční poukázky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cs-CZ" sz="2000" dirty="0"/>
                        <a:t> Podílové listy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Depozitní</a:t>
                      </a:r>
                      <a:r>
                        <a:rPr lang="cs-CZ" sz="2000" baseline="0" dirty="0"/>
                        <a:t> certifikáty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cs-CZ" sz="2000" dirty="0"/>
                        <a:t> Depozitní stvrzenky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Hypoteční zástavní listy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Dluhopisy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Dluhopis (obligace) je cenný papír, který vyjadřuje dlužnický závazek emitenta vůči oprávněnému majiteli dluhopisu.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Majitel dluhopisu má nárok požadovat po emitentovi splacení nominální hodnoty v době splatnosti dluhopisu a v určených termínech i stanovených výnosů.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V době splatnosti dochází ke splacení nominální hodnoty dluhopisu, z hlediska délky doby do splatnosti rozlišujeme dluhopisy: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Krátkodobé</a:t>
            </a:r>
            <a:r>
              <a:rPr lang="cs-CZ" sz="1600" dirty="0"/>
              <a:t> – mají splatnost stanovenou do jednoho roku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Střednědobé</a:t>
            </a:r>
            <a:r>
              <a:rPr lang="cs-CZ" sz="1600" dirty="0"/>
              <a:t> – mají splatnost od jednoho do čtyř let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Dlouhodobé</a:t>
            </a:r>
            <a:r>
              <a:rPr lang="cs-CZ" sz="1600" dirty="0"/>
              <a:t> – se splatností delší než čtyři roky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Věčné</a:t>
            </a:r>
            <a:r>
              <a:rPr lang="cs-CZ" sz="1600" dirty="0"/>
              <a:t> </a:t>
            </a:r>
            <a:r>
              <a:rPr lang="cs-CZ" sz="1600" b="1" dirty="0"/>
              <a:t>renty </a:t>
            </a:r>
            <a:r>
              <a:rPr lang="cs-CZ" sz="1600" dirty="0"/>
              <a:t>– speciální druhy dluhopisů, které nemají stanovenou splatnost, to znamená, že u nich nikdy nedochází ke splacení nominální hodnoty, jsou vypláceny pouze úrokové výnosy.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dluhopisů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Státní dluhopisy </a:t>
            </a:r>
            <a:r>
              <a:rPr lang="cs-CZ" sz="2100" dirty="0"/>
              <a:t>slouží k financování ročního schodku státního rozpočtu. Jejich splatnost bývá 2 roky až 20 let (v zahraničí i déle – např. až 50 let).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Firemní dluhopisy </a:t>
            </a:r>
            <a:r>
              <a:rPr lang="cs-CZ" sz="2100" dirty="0"/>
              <a:t>vydávají (emitují) podniky – firmy. Jsou pro ně alternativní možností (vedle bankovních úvěrů) jak získat finanční zdroje na dlouhou dobu.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Komunální dluhopisy </a:t>
            </a:r>
            <a:r>
              <a:rPr lang="cs-CZ" sz="2100" dirty="0"/>
              <a:t>jsou dluhopisy, které vydávají obce (municipality) a financují jimi většinou své investiční záměry.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err="1"/>
              <a:t>Junk</a:t>
            </a:r>
            <a:r>
              <a:rPr lang="cs-CZ" sz="2100" b="1" dirty="0"/>
              <a:t> </a:t>
            </a:r>
            <a:r>
              <a:rPr lang="cs-CZ" sz="2100" b="1" dirty="0" err="1"/>
              <a:t>bonds</a:t>
            </a:r>
            <a:r>
              <a:rPr lang="cs-CZ" sz="2100" b="1" dirty="0"/>
              <a:t> </a:t>
            </a:r>
            <a:r>
              <a:rPr lang="cs-CZ" sz="2100" dirty="0"/>
              <a:t>(prašivé obligace) jsou dluhopisy se spekulativním ratingem. Tyto dluhopisy vydává podnik, u kterého je vysoké riziko nedodržení závazků (nesplacení dluhopisu). Jsou tedy vysoce rizikové a proto emitent musí nabídnout vysoký výnos (kupón).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Členění dluhopisů podle druhu kupónu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dluhopisy </a:t>
            </a:r>
            <a:r>
              <a:rPr lang="cs-CZ" sz="2000" b="1" dirty="0"/>
              <a:t>s pevným (fixním) kupónem </a:t>
            </a:r>
            <a:r>
              <a:rPr lang="cs-CZ" sz="2000" dirty="0"/>
              <a:t>– emitent vyplácí po celou dobu života dluhopisu výnos (kupón) ve stejné výši.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dluhopisy </a:t>
            </a:r>
            <a:r>
              <a:rPr lang="cs-CZ" sz="2000" b="1" dirty="0"/>
              <a:t>s pohyblivým (variabilním) kupónem </a:t>
            </a:r>
            <a:r>
              <a:rPr lang="cs-CZ" sz="2000" dirty="0"/>
              <a:t>– výše kupónu se mění v závislosti na vývoji úrokových sazeb nebo inflaci (musí být stanoveno při emisi dluhopisu).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Dluhopisy </a:t>
            </a:r>
            <a:r>
              <a:rPr lang="cs-CZ" sz="2000" b="1" dirty="0"/>
              <a:t>s nulovou úrokovou (kuponovou) sazbou </a:t>
            </a:r>
            <a:r>
              <a:rPr lang="cs-CZ" sz="2000" dirty="0"/>
              <a:t>(nulovým kuponem) – označují se také </a:t>
            </a:r>
            <a:r>
              <a:rPr lang="cs-CZ" sz="2000" dirty="0" err="1"/>
              <a:t>zerobondy</a:t>
            </a:r>
            <a:r>
              <a:rPr lang="cs-CZ" sz="2000" dirty="0"/>
              <a:t>, nedávají majiteli během doby do splatnosti žádný úrokový výnos.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Směnka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Cenný papír napsaný v přesně stanovené formě, ze kterého vyplývá na jedné straně bezpodmínečný písemně potvrzený platební závazek dlužníka zaplatit částku uvedenou na směnce a na druhé straně právo majitele směnky požadovat ve stanovené době tuto úhradu.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Doba splatnosti směnky je obvykle do jednoho roku.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Směnky patří mezi nejpoužívanější a nejstarší nástroje peněžního trhu.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Směnky se podle obsahu a způsobu vyrovnání člení na dva základní druhy: </a:t>
            </a:r>
          </a:p>
          <a:p>
            <a:pPr lvl="1" algn="just"/>
            <a:r>
              <a:rPr lang="cs-CZ" sz="1900" i="1" dirty="0"/>
              <a:t>Směnka vlastní </a:t>
            </a:r>
            <a:r>
              <a:rPr lang="cs-CZ" sz="1900" dirty="0"/>
              <a:t>je krátkodobý cenný papír, v kterém se výstavce (emitent, trasant) směnky bezpodmínečně zavazuje (slibuje), že zaplatí v určitý čas stanovenou sumu věřiteli (remitentovi), který je na směnce uveden, nebo na jeho řad. </a:t>
            </a:r>
          </a:p>
          <a:p>
            <a:pPr lvl="1" algn="just"/>
            <a:r>
              <a:rPr lang="cs-CZ" sz="1900" i="1" dirty="0"/>
              <a:t>Směnka cizí </a:t>
            </a:r>
            <a:r>
              <a:rPr lang="cs-CZ" sz="1900" dirty="0"/>
              <a:t>je krátkodobý cenný papír, ve kterém výstavce (emitent, trasant) směnky přikazuje třetí osobě (</a:t>
            </a:r>
            <a:r>
              <a:rPr lang="cs-CZ" sz="1900" dirty="0" err="1"/>
              <a:t>směnečníkovi</a:t>
            </a:r>
            <a:r>
              <a:rPr lang="cs-CZ" sz="1900" dirty="0"/>
              <a:t>, trasátovi), aby věřiteli (remitentovi), nebo na jeho řad, zaplatil v určitý čas stanovenou sumu.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Pokladniční poukázka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70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Krátkodobé, úvěrové a diskontované cenné papíry, které představují přímý závazek s krátkou dobou splatnosti a slouží ke krytí deficitu ve státním rozpočtu.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Doba splatnosti je maximálně 1 rok, většinou se emitují na období 3, 6 a 9 měsíců.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Obvykle se emitují v pravidelných sériích, nicméně v případě nečekané potřeby finančních prostředků se mohou emitovat i mimořádně.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Česku emituje státní pokladniční poukázky Ministerstvo financí ČR prostřednictvím ČNB, primární prodej probíhá aukčním způsobem.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Pokladniční poukázky jsou vysoce likvidní, dobře obchodovatelné cenné papíry, které mají nízké riziko, a proto nižší výnos než jiné druhy cenných papírů.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Prodávají se s diskontem, tj. za nižší cenu než je jmenovitá hodnota a v době splatnosti je vyplacena vlastníkovi celá nominální hodnota.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1503</TotalTime>
  <Words>2541</Words>
  <Application>Microsoft Office PowerPoint</Application>
  <PresentationFormat>Předvádění na obrazovce (16:9)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683</vt:lpstr>
      <vt:lpstr>Custom Design</vt:lpstr>
      <vt:lpstr>Cenné papíry, otevřené podílové fondy</vt:lpstr>
      <vt:lpstr>Cenný papír</vt:lpstr>
      <vt:lpstr>Některé ze základních typů klasifikací jsou:</vt:lpstr>
      <vt:lpstr>Druhy cenných papírů</vt:lpstr>
      <vt:lpstr>Dluhopisy</vt:lpstr>
      <vt:lpstr>Druhy dluhopisů</vt:lpstr>
      <vt:lpstr>Členění dluhopisů podle druhu kupónu</vt:lpstr>
      <vt:lpstr>Směnka</vt:lpstr>
      <vt:lpstr>Pokladniční poukázka</vt:lpstr>
      <vt:lpstr>Depozitní certifikát</vt:lpstr>
      <vt:lpstr>Hypoteční zástavní listy</vt:lpstr>
      <vt:lpstr>Akcie</vt:lpstr>
      <vt:lpstr>Prezentace aplikace PowerPoint</vt:lpstr>
      <vt:lpstr>Prezentace aplikace PowerPoint</vt:lpstr>
      <vt:lpstr>Podílové listy</vt:lpstr>
      <vt:lpstr>Otevřené podílové fondy</vt:lpstr>
      <vt:lpstr>Proč jsou OPF výhodné (1)</vt:lpstr>
      <vt:lpstr>Proč jsou OPF výhodné (2)</vt:lpstr>
      <vt:lpstr>Proč jsou OPF výhodné (3)</vt:lpstr>
      <vt:lpstr>Prezentace aplikace PowerPoint</vt:lpstr>
      <vt:lpstr>Další druhy fondů</vt:lpstr>
      <vt:lpstr>Doporučený investiční horizont</vt:lpstr>
      <vt:lpstr>Výběr vhodného fondu</vt:lpstr>
      <vt:lpstr>Základní druhy fondů</vt:lpstr>
      <vt:lpstr>Srovnání základních druhů cenných papírů</vt:lpstr>
      <vt:lpstr>Depozitní stvrzenky</vt:lpstr>
      <vt:lpstr>Zdaňování cenných papírů</vt:lpstr>
      <vt:lpstr>Zdaňování výnosu z držby CP</vt:lpstr>
      <vt:lpstr>Výnos z prodeje CP</vt:lpstr>
      <vt:lpstr>Podmínky pro osvobození od daně (§ 4)</vt:lpstr>
      <vt:lpstr>Příjem do 100 tisíc Kč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74</cp:revision>
  <dcterms:created xsi:type="dcterms:W3CDTF">2020-02-20T21:18:52Z</dcterms:created>
  <dcterms:modified xsi:type="dcterms:W3CDTF">2021-09-01T09:41:55Z</dcterms:modified>
</cp:coreProperties>
</file>