
<file path=[Content_Types].xml><?xml version="1.0" encoding="utf-8"?>
<Types xmlns="http://schemas.openxmlformats.org/package/2006/content-types">
  <Default Extension="jpe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8" r:id="rId5"/>
    <p:sldId id="268" r:id="rId6"/>
    <p:sldId id="334" r:id="rId7"/>
    <p:sldId id="335" r:id="rId8"/>
    <p:sldId id="336" r:id="rId9"/>
    <p:sldId id="338" r:id="rId10"/>
    <p:sldId id="337" r:id="rId11"/>
    <p:sldId id="263" r:id="rId12"/>
    <p:sldId id="259" r:id="rId13"/>
    <p:sldId id="260" r:id="rId14"/>
    <p:sldId id="261" r:id="rId15"/>
    <p:sldId id="264" r:id="rId16"/>
    <p:sldId id="265" r:id="rId17"/>
    <p:sldId id="269" r:id="rId18"/>
    <p:sldId id="270" r:id="rId19"/>
    <p:sldId id="271" r:id="rId20"/>
    <p:sldId id="266" r:id="rId21"/>
    <p:sldId id="267" r:id="rId22"/>
    <p:sldId id="272" r:id="rId23"/>
    <p:sldId id="273" r:id="rId24"/>
    <p:sldId id="274" r:id="rId25"/>
    <p:sldId id="275" r:id="rId26"/>
    <p:sldId id="276" r:id="rId27"/>
    <p:sldId id="277" r:id="rId28"/>
    <p:sldId id="278" r:id="rId29"/>
    <p:sldId id="279"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993777-BBCF-48B8-8CBD-02A58A6593AE}"/>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7AB0CBD3-211B-403B-A186-EEB321EED8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67B57023-0BF6-4D6F-9667-AEEE38545934}"/>
              </a:ext>
            </a:extLst>
          </p:cNvPr>
          <p:cNvSpPr>
            <a:spLocks noGrp="1"/>
          </p:cNvSpPr>
          <p:nvPr>
            <p:ph type="dt" sz="half" idx="10"/>
          </p:nvPr>
        </p:nvSpPr>
        <p:spPr/>
        <p:txBody>
          <a:bodyPr/>
          <a:lstStyle/>
          <a:p>
            <a:fld id="{98A35E93-31C2-4349-9125-9EB3355A1D54}" type="datetimeFigureOut">
              <a:rPr lang="cs-CZ" smtClean="0"/>
              <a:t>06.05.2021</a:t>
            </a:fld>
            <a:endParaRPr lang="cs-CZ"/>
          </a:p>
        </p:txBody>
      </p:sp>
      <p:sp>
        <p:nvSpPr>
          <p:cNvPr id="5" name="Zástupný symbol pro zápatí 4">
            <a:extLst>
              <a:ext uri="{FF2B5EF4-FFF2-40B4-BE49-F238E27FC236}">
                <a16:creationId xmlns:a16="http://schemas.microsoft.com/office/drawing/2014/main" id="{F03B829F-37D6-422B-AA61-D380B3B6811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BA82C85-AC19-4608-AD6B-0C757630577F}"/>
              </a:ext>
            </a:extLst>
          </p:cNvPr>
          <p:cNvSpPr>
            <a:spLocks noGrp="1"/>
          </p:cNvSpPr>
          <p:nvPr>
            <p:ph type="sldNum" sz="quarter" idx="12"/>
          </p:nvPr>
        </p:nvSpPr>
        <p:spPr/>
        <p:txBody>
          <a:bodyPr/>
          <a:lstStyle/>
          <a:p>
            <a:fld id="{4CED7E7B-0CA5-48A6-8085-A0F1B8BBC583}" type="slidenum">
              <a:rPr lang="cs-CZ" smtClean="0"/>
              <a:t>‹#›</a:t>
            </a:fld>
            <a:endParaRPr lang="cs-CZ"/>
          </a:p>
        </p:txBody>
      </p:sp>
    </p:spTree>
    <p:extLst>
      <p:ext uri="{BB962C8B-B14F-4D97-AF65-F5344CB8AC3E}">
        <p14:creationId xmlns:p14="http://schemas.microsoft.com/office/powerpoint/2010/main" val="2708982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549662-195C-4B1B-8C6F-2272A44CDF3D}"/>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85CCCE14-4863-42F1-B7FE-8E8438E1C82C}"/>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6B9D15C-1B3C-412C-9392-9155E41928C1}"/>
              </a:ext>
            </a:extLst>
          </p:cNvPr>
          <p:cNvSpPr>
            <a:spLocks noGrp="1"/>
          </p:cNvSpPr>
          <p:nvPr>
            <p:ph type="dt" sz="half" idx="10"/>
          </p:nvPr>
        </p:nvSpPr>
        <p:spPr/>
        <p:txBody>
          <a:bodyPr/>
          <a:lstStyle/>
          <a:p>
            <a:fld id="{98A35E93-31C2-4349-9125-9EB3355A1D54}" type="datetimeFigureOut">
              <a:rPr lang="cs-CZ" smtClean="0"/>
              <a:t>06.05.2021</a:t>
            </a:fld>
            <a:endParaRPr lang="cs-CZ"/>
          </a:p>
        </p:txBody>
      </p:sp>
      <p:sp>
        <p:nvSpPr>
          <p:cNvPr id="5" name="Zástupný symbol pro zápatí 4">
            <a:extLst>
              <a:ext uri="{FF2B5EF4-FFF2-40B4-BE49-F238E27FC236}">
                <a16:creationId xmlns:a16="http://schemas.microsoft.com/office/drawing/2014/main" id="{DEF333DD-08A4-4A08-BF2C-8CFB0B6363B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483AA61-23AB-402D-9F6E-605D60DCDCF5}"/>
              </a:ext>
            </a:extLst>
          </p:cNvPr>
          <p:cNvSpPr>
            <a:spLocks noGrp="1"/>
          </p:cNvSpPr>
          <p:nvPr>
            <p:ph type="sldNum" sz="quarter" idx="12"/>
          </p:nvPr>
        </p:nvSpPr>
        <p:spPr/>
        <p:txBody>
          <a:bodyPr/>
          <a:lstStyle/>
          <a:p>
            <a:fld id="{4CED7E7B-0CA5-48A6-8085-A0F1B8BBC583}" type="slidenum">
              <a:rPr lang="cs-CZ" smtClean="0"/>
              <a:t>‹#›</a:t>
            </a:fld>
            <a:endParaRPr lang="cs-CZ"/>
          </a:p>
        </p:txBody>
      </p:sp>
    </p:spTree>
    <p:extLst>
      <p:ext uri="{BB962C8B-B14F-4D97-AF65-F5344CB8AC3E}">
        <p14:creationId xmlns:p14="http://schemas.microsoft.com/office/powerpoint/2010/main" val="1110992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371F1FAE-A414-495C-BA8E-FC6F53F55133}"/>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0A27FDA8-A522-4B86-9FB3-4CC5EADF059C}"/>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681CC9B-696A-453C-B34C-D0FBCD3CC8C2}"/>
              </a:ext>
            </a:extLst>
          </p:cNvPr>
          <p:cNvSpPr>
            <a:spLocks noGrp="1"/>
          </p:cNvSpPr>
          <p:nvPr>
            <p:ph type="dt" sz="half" idx="10"/>
          </p:nvPr>
        </p:nvSpPr>
        <p:spPr/>
        <p:txBody>
          <a:bodyPr/>
          <a:lstStyle/>
          <a:p>
            <a:fld id="{98A35E93-31C2-4349-9125-9EB3355A1D54}" type="datetimeFigureOut">
              <a:rPr lang="cs-CZ" smtClean="0"/>
              <a:t>06.05.2021</a:t>
            </a:fld>
            <a:endParaRPr lang="cs-CZ"/>
          </a:p>
        </p:txBody>
      </p:sp>
      <p:sp>
        <p:nvSpPr>
          <p:cNvPr id="5" name="Zástupný symbol pro zápatí 4">
            <a:extLst>
              <a:ext uri="{FF2B5EF4-FFF2-40B4-BE49-F238E27FC236}">
                <a16:creationId xmlns:a16="http://schemas.microsoft.com/office/drawing/2014/main" id="{24C09B67-2310-4E79-805B-3F97D8B4AE4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9114312-D798-4167-88B2-2258AEE9F412}"/>
              </a:ext>
            </a:extLst>
          </p:cNvPr>
          <p:cNvSpPr>
            <a:spLocks noGrp="1"/>
          </p:cNvSpPr>
          <p:nvPr>
            <p:ph type="sldNum" sz="quarter" idx="12"/>
          </p:nvPr>
        </p:nvSpPr>
        <p:spPr/>
        <p:txBody>
          <a:bodyPr/>
          <a:lstStyle/>
          <a:p>
            <a:fld id="{4CED7E7B-0CA5-48A6-8085-A0F1B8BBC583}" type="slidenum">
              <a:rPr lang="cs-CZ" smtClean="0"/>
              <a:t>‹#›</a:t>
            </a:fld>
            <a:endParaRPr lang="cs-CZ"/>
          </a:p>
        </p:txBody>
      </p:sp>
    </p:spTree>
    <p:extLst>
      <p:ext uri="{BB962C8B-B14F-4D97-AF65-F5344CB8AC3E}">
        <p14:creationId xmlns:p14="http://schemas.microsoft.com/office/powerpoint/2010/main" val="3132872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6394E7-E5FE-40DA-9A14-AEA04295729A}"/>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665A760D-E192-49CB-8263-2607E6A53A1F}"/>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D02894B-752B-4810-8164-2E57901A1184}"/>
              </a:ext>
            </a:extLst>
          </p:cNvPr>
          <p:cNvSpPr>
            <a:spLocks noGrp="1"/>
          </p:cNvSpPr>
          <p:nvPr>
            <p:ph type="dt" sz="half" idx="10"/>
          </p:nvPr>
        </p:nvSpPr>
        <p:spPr/>
        <p:txBody>
          <a:bodyPr/>
          <a:lstStyle/>
          <a:p>
            <a:fld id="{98A35E93-31C2-4349-9125-9EB3355A1D54}" type="datetimeFigureOut">
              <a:rPr lang="cs-CZ" smtClean="0"/>
              <a:t>06.05.2021</a:t>
            </a:fld>
            <a:endParaRPr lang="cs-CZ"/>
          </a:p>
        </p:txBody>
      </p:sp>
      <p:sp>
        <p:nvSpPr>
          <p:cNvPr id="5" name="Zástupný symbol pro zápatí 4">
            <a:extLst>
              <a:ext uri="{FF2B5EF4-FFF2-40B4-BE49-F238E27FC236}">
                <a16:creationId xmlns:a16="http://schemas.microsoft.com/office/drawing/2014/main" id="{A0BF952F-6B04-4714-BB95-B1EE770107F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27098ED-7D94-473F-AFD6-2426D9852AF9}"/>
              </a:ext>
            </a:extLst>
          </p:cNvPr>
          <p:cNvSpPr>
            <a:spLocks noGrp="1"/>
          </p:cNvSpPr>
          <p:nvPr>
            <p:ph type="sldNum" sz="quarter" idx="12"/>
          </p:nvPr>
        </p:nvSpPr>
        <p:spPr/>
        <p:txBody>
          <a:bodyPr/>
          <a:lstStyle/>
          <a:p>
            <a:fld id="{4CED7E7B-0CA5-48A6-8085-A0F1B8BBC583}" type="slidenum">
              <a:rPr lang="cs-CZ" smtClean="0"/>
              <a:t>‹#›</a:t>
            </a:fld>
            <a:endParaRPr lang="cs-CZ"/>
          </a:p>
        </p:txBody>
      </p:sp>
    </p:spTree>
    <p:extLst>
      <p:ext uri="{BB962C8B-B14F-4D97-AF65-F5344CB8AC3E}">
        <p14:creationId xmlns:p14="http://schemas.microsoft.com/office/powerpoint/2010/main" val="2168651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960838-5294-494C-BD16-8820F54C12CA}"/>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BDEF0625-09A9-4837-A88F-B65262FA4A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789FF4CE-41FE-4445-AE7C-940F545E642C}"/>
              </a:ext>
            </a:extLst>
          </p:cNvPr>
          <p:cNvSpPr>
            <a:spLocks noGrp="1"/>
          </p:cNvSpPr>
          <p:nvPr>
            <p:ph type="dt" sz="half" idx="10"/>
          </p:nvPr>
        </p:nvSpPr>
        <p:spPr/>
        <p:txBody>
          <a:bodyPr/>
          <a:lstStyle/>
          <a:p>
            <a:fld id="{98A35E93-31C2-4349-9125-9EB3355A1D54}" type="datetimeFigureOut">
              <a:rPr lang="cs-CZ" smtClean="0"/>
              <a:t>06.05.2021</a:t>
            </a:fld>
            <a:endParaRPr lang="cs-CZ"/>
          </a:p>
        </p:txBody>
      </p:sp>
      <p:sp>
        <p:nvSpPr>
          <p:cNvPr id="5" name="Zástupný symbol pro zápatí 4">
            <a:extLst>
              <a:ext uri="{FF2B5EF4-FFF2-40B4-BE49-F238E27FC236}">
                <a16:creationId xmlns:a16="http://schemas.microsoft.com/office/drawing/2014/main" id="{57DFABC2-4DD9-4680-8928-3EE6FA57438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243D2A6-51AE-4A3C-AEB8-41EDF8DAFE29}"/>
              </a:ext>
            </a:extLst>
          </p:cNvPr>
          <p:cNvSpPr>
            <a:spLocks noGrp="1"/>
          </p:cNvSpPr>
          <p:nvPr>
            <p:ph type="sldNum" sz="quarter" idx="12"/>
          </p:nvPr>
        </p:nvSpPr>
        <p:spPr/>
        <p:txBody>
          <a:bodyPr/>
          <a:lstStyle/>
          <a:p>
            <a:fld id="{4CED7E7B-0CA5-48A6-8085-A0F1B8BBC583}" type="slidenum">
              <a:rPr lang="cs-CZ" smtClean="0"/>
              <a:t>‹#›</a:t>
            </a:fld>
            <a:endParaRPr lang="cs-CZ"/>
          </a:p>
        </p:txBody>
      </p:sp>
    </p:spTree>
    <p:extLst>
      <p:ext uri="{BB962C8B-B14F-4D97-AF65-F5344CB8AC3E}">
        <p14:creationId xmlns:p14="http://schemas.microsoft.com/office/powerpoint/2010/main" val="2478922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EABB5F-F7F7-41E8-8555-821B46A35F45}"/>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392D1C7A-6D60-4C79-AC8A-2AB8077B4A09}"/>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CB8E6A0E-41DF-41D2-B4D6-C72B52BA7223}"/>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D43AEB64-DA33-4774-9043-190BD1BE33B1}"/>
              </a:ext>
            </a:extLst>
          </p:cNvPr>
          <p:cNvSpPr>
            <a:spLocks noGrp="1"/>
          </p:cNvSpPr>
          <p:nvPr>
            <p:ph type="dt" sz="half" idx="10"/>
          </p:nvPr>
        </p:nvSpPr>
        <p:spPr/>
        <p:txBody>
          <a:bodyPr/>
          <a:lstStyle/>
          <a:p>
            <a:fld id="{98A35E93-31C2-4349-9125-9EB3355A1D54}" type="datetimeFigureOut">
              <a:rPr lang="cs-CZ" smtClean="0"/>
              <a:t>06.05.2021</a:t>
            </a:fld>
            <a:endParaRPr lang="cs-CZ"/>
          </a:p>
        </p:txBody>
      </p:sp>
      <p:sp>
        <p:nvSpPr>
          <p:cNvPr id="6" name="Zástupný symbol pro zápatí 5">
            <a:extLst>
              <a:ext uri="{FF2B5EF4-FFF2-40B4-BE49-F238E27FC236}">
                <a16:creationId xmlns:a16="http://schemas.microsoft.com/office/drawing/2014/main" id="{ABE647D6-2851-4ECC-A6D8-034D8AA5E48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932B84D-BE90-41CA-9787-A1A087B4E7A5}"/>
              </a:ext>
            </a:extLst>
          </p:cNvPr>
          <p:cNvSpPr>
            <a:spLocks noGrp="1"/>
          </p:cNvSpPr>
          <p:nvPr>
            <p:ph type="sldNum" sz="quarter" idx="12"/>
          </p:nvPr>
        </p:nvSpPr>
        <p:spPr/>
        <p:txBody>
          <a:bodyPr/>
          <a:lstStyle/>
          <a:p>
            <a:fld id="{4CED7E7B-0CA5-48A6-8085-A0F1B8BBC583}" type="slidenum">
              <a:rPr lang="cs-CZ" smtClean="0"/>
              <a:t>‹#›</a:t>
            </a:fld>
            <a:endParaRPr lang="cs-CZ"/>
          </a:p>
        </p:txBody>
      </p:sp>
    </p:spTree>
    <p:extLst>
      <p:ext uri="{BB962C8B-B14F-4D97-AF65-F5344CB8AC3E}">
        <p14:creationId xmlns:p14="http://schemas.microsoft.com/office/powerpoint/2010/main" val="3824596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03049C-61B6-4D92-9A5F-88AA9792A494}"/>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8AEEDA75-DEB1-4D81-9D3D-E5DD6CFA2A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76FB8E3A-5A89-48EF-BBA0-00AA5DDC4F52}"/>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D040273C-06CA-4621-8B5F-8BDE5D487B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94031E01-2DF5-401A-8A01-5C2B60198C24}"/>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EE2CC28B-D7F3-4B22-B52B-C0AC583D86CE}"/>
              </a:ext>
            </a:extLst>
          </p:cNvPr>
          <p:cNvSpPr>
            <a:spLocks noGrp="1"/>
          </p:cNvSpPr>
          <p:nvPr>
            <p:ph type="dt" sz="half" idx="10"/>
          </p:nvPr>
        </p:nvSpPr>
        <p:spPr/>
        <p:txBody>
          <a:bodyPr/>
          <a:lstStyle/>
          <a:p>
            <a:fld id="{98A35E93-31C2-4349-9125-9EB3355A1D54}" type="datetimeFigureOut">
              <a:rPr lang="cs-CZ" smtClean="0"/>
              <a:t>06.05.2021</a:t>
            </a:fld>
            <a:endParaRPr lang="cs-CZ"/>
          </a:p>
        </p:txBody>
      </p:sp>
      <p:sp>
        <p:nvSpPr>
          <p:cNvPr id="8" name="Zástupný symbol pro zápatí 7">
            <a:extLst>
              <a:ext uri="{FF2B5EF4-FFF2-40B4-BE49-F238E27FC236}">
                <a16:creationId xmlns:a16="http://schemas.microsoft.com/office/drawing/2014/main" id="{A3EC6FDF-292E-4C92-B179-23C2E1845F23}"/>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8686FBE2-D837-48C6-A281-F80CAAD56A8E}"/>
              </a:ext>
            </a:extLst>
          </p:cNvPr>
          <p:cNvSpPr>
            <a:spLocks noGrp="1"/>
          </p:cNvSpPr>
          <p:nvPr>
            <p:ph type="sldNum" sz="quarter" idx="12"/>
          </p:nvPr>
        </p:nvSpPr>
        <p:spPr/>
        <p:txBody>
          <a:bodyPr/>
          <a:lstStyle/>
          <a:p>
            <a:fld id="{4CED7E7B-0CA5-48A6-8085-A0F1B8BBC583}" type="slidenum">
              <a:rPr lang="cs-CZ" smtClean="0"/>
              <a:t>‹#›</a:t>
            </a:fld>
            <a:endParaRPr lang="cs-CZ"/>
          </a:p>
        </p:txBody>
      </p:sp>
    </p:spTree>
    <p:extLst>
      <p:ext uri="{BB962C8B-B14F-4D97-AF65-F5344CB8AC3E}">
        <p14:creationId xmlns:p14="http://schemas.microsoft.com/office/powerpoint/2010/main" val="296330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D14751-94F8-4CED-A491-7D4674222CA4}"/>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3D1758B9-F63E-452A-AD53-54D9F669B12C}"/>
              </a:ext>
            </a:extLst>
          </p:cNvPr>
          <p:cNvSpPr>
            <a:spLocks noGrp="1"/>
          </p:cNvSpPr>
          <p:nvPr>
            <p:ph type="dt" sz="half" idx="10"/>
          </p:nvPr>
        </p:nvSpPr>
        <p:spPr/>
        <p:txBody>
          <a:bodyPr/>
          <a:lstStyle/>
          <a:p>
            <a:fld id="{98A35E93-31C2-4349-9125-9EB3355A1D54}" type="datetimeFigureOut">
              <a:rPr lang="cs-CZ" smtClean="0"/>
              <a:t>06.05.2021</a:t>
            </a:fld>
            <a:endParaRPr lang="cs-CZ"/>
          </a:p>
        </p:txBody>
      </p:sp>
      <p:sp>
        <p:nvSpPr>
          <p:cNvPr id="4" name="Zástupný symbol pro zápatí 3">
            <a:extLst>
              <a:ext uri="{FF2B5EF4-FFF2-40B4-BE49-F238E27FC236}">
                <a16:creationId xmlns:a16="http://schemas.microsoft.com/office/drawing/2014/main" id="{1E4A032E-80D5-42B6-99E3-891AABB6504F}"/>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EA15676D-4536-4573-B4FF-23AD6B0B431D}"/>
              </a:ext>
            </a:extLst>
          </p:cNvPr>
          <p:cNvSpPr>
            <a:spLocks noGrp="1"/>
          </p:cNvSpPr>
          <p:nvPr>
            <p:ph type="sldNum" sz="quarter" idx="12"/>
          </p:nvPr>
        </p:nvSpPr>
        <p:spPr/>
        <p:txBody>
          <a:bodyPr/>
          <a:lstStyle/>
          <a:p>
            <a:fld id="{4CED7E7B-0CA5-48A6-8085-A0F1B8BBC583}" type="slidenum">
              <a:rPr lang="cs-CZ" smtClean="0"/>
              <a:t>‹#›</a:t>
            </a:fld>
            <a:endParaRPr lang="cs-CZ"/>
          </a:p>
        </p:txBody>
      </p:sp>
    </p:spTree>
    <p:extLst>
      <p:ext uri="{BB962C8B-B14F-4D97-AF65-F5344CB8AC3E}">
        <p14:creationId xmlns:p14="http://schemas.microsoft.com/office/powerpoint/2010/main" val="596519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0574DD63-76B3-40D9-B956-29B2625FC901}"/>
              </a:ext>
            </a:extLst>
          </p:cNvPr>
          <p:cNvSpPr>
            <a:spLocks noGrp="1"/>
          </p:cNvSpPr>
          <p:nvPr>
            <p:ph type="dt" sz="half" idx="10"/>
          </p:nvPr>
        </p:nvSpPr>
        <p:spPr/>
        <p:txBody>
          <a:bodyPr/>
          <a:lstStyle/>
          <a:p>
            <a:fld id="{98A35E93-31C2-4349-9125-9EB3355A1D54}" type="datetimeFigureOut">
              <a:rPr lang="cs-CZ" smtClean="0"/>
              <a:t>06.05.2021</a:t>
            </a:fld>
            <a:endParaRPr lang="cs-CZ"/>
          </a:p>
        </p:txBody>
      </p:sp>
      <p:sp>
        <p:nvSpPr>
          <p:cNvPr id="3" name="Zástupný symbol pro zápatí 2">
            <a:extLst>
              <a:ext uri="{FF2B5EF4-FFF2-40B4-BE49-F238E27FC236}">
                <a16:creationId xmlns:a16="http://schemas.microsoft.com/office/drawing/2014/main" id="{E01F533D-94DB-4CE2-A5D4-ACEF365531F8}"/>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66D51129-3D94-458F-8FF8-DF19EF973277}"/>
              </a:ext>
            </a:extLst>
          </p:cNvPr>
          <p:cNvSpPr>
            <a:spLocks noGrp="1"/>
          </p:cNvSpPr>
          <p:nvPr>
            <p:ph type="sldNum" sz="quarter" idx="12"/>
          </p:nvPr>
        </p:nvSpPr>
        <p:spPr/>
        <p:txBody>
          <a:bodyPr/>
          <a:lstStyle/>
          <a:p>
            <a:fld id="{4CED7E7B-0CA5-48A6-8085-A0F1B8BBC583}" type="slidenum">
              <a:rPr lang="cs-CZ" smtClean="0"/>
              <a:t>‹#›</a:t>
            </a:fld>
            <a:endParaRPr lang="cs-CZ"/>
          </a:p>
        </p:txBody>
      </p:sp>
    </p:spTree>
    <p:extLst>
      <p:ext uri="{BB962C8B-B14F-4D97-AF65-F5344CB8AC3E}">
        <p14:creationId xmlns:p14="http://schemas.microsoft.com/office/powerpoint/2010/main" val="2056716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CF42AD-D24F-4A6A-9CD9-FAEE97159BD6}"/>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7263EC2E-AC74-45B2-B0F9-60DD56BFC6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AA60861E-A787-417B-AEEB-F5645CFF45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A2F34A94-16FE-407C-A610-04E0C8232EA2}"/>
              </a:ext>
            </a:extLst>
          </p:cNvPr>
          <p:cNvSpPr>
            <a:spLocks noGrp="1"/>
          </p:cNvSpPr>
          <p:nvPr>
            <p:ph type="dt" sz="half" idx="10"/>
          </p:nvPr>
        </p:nvSpPr>
        <p:spPr/>
        <p:txBody>
          <a:bodyPr/>
          <a:lstStyle/>
          <a:p>
            <a:fld id="{98A35E93-31C2-4349-9125-9EB3355A1D54}" type="datetimeFigureOut">
              <a:rPr lang="cs-CZ" smtClean="0"/>
              <a:t>06.05.2021</a:t>
            </a:fld>
            <a:endParaRPr lang="cs-CZ"/>
          </a:p>
        </p:txBody>
      </p:sp>
      <p:sp>
        <p:nvSpPr>
          <p:cNvPr id="6" name="Zástupný symbol pro zápatí 5">
            <a:extLst>
              <a:ext uri="{FF2B5EF4-FFF2-40B4-BE49-F238E27FC236}">
                <a16:creationId xmlns:a16="http://schemas.microsoft.com/office/drawing/2014/main" id="{08929890-A059-4D9E-9631-D1E8C38E389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F9867365-7C1B-4760-B5EE-4F5D4EF3BBAC}"/>
              </a:ext>
            </a:extLst>
          </p:cNvPr>
          <p:cNvSpPr>
            <a:spLocks noGrp="1"/>
          </p:cNvSpPr>
          <p:nvPr>
            <p:ph type="sldNum" sz="quarter" idx="12"/>
          </p:nvPr>
        </p:nvSpPr>
        <p:spPr/>
        <p:txBody>
          <a:bodyPr/>
          <a:lstStyle/>
          <a:p>
            <a:fld id="{4CED7E7B-0CA5-48A6-8085-A0F1B8BBC583}" type="slidenum">
              <a:rPr lang="cs-CZ" smtClean="0"/>
              <a:t>‹#›</a:t>
            </a:fld>
            <a:endParaRPr lang="cs-CZ"/>
          </a:p>
        </p:txBody>
      </p:sp>
    </p:spTree>
    <p:extLst>
      <p:ext uri="{BB962C8B-B14F-4D97-AF65-F5344CB8AC3E}">
        <p14:creationId xmlns:p14="http://schemas.microsoft.com/office/powerpoint/2010/main" val="3925803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2A71F4-06C3-4CBA-ADEC-573297F6891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F6D48FA9-F368-496E-86D6-DAA0B751D5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3F199C2B-1A95-4014-AE10-2B872D07CD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BF8CBD16-8C0B-46C7-BF32-B717D8A03DC4}"/>
              </a:ext>
            </a:extLst>
          </p:cNvPr>
          <p:cNvSpPr>
            <a:spLocks noGrp="1"/>
          </p:cNvSpPr>
          <p:nvPr>
            <p:ph type="dt" sz="half" idx="10"/>
          </p:nvPr>
        </p:nvSpPr>
        <p:spPr/>
        <p:txBody>
          <a:bodyPr/>
          <a:lstStyle/>
          <a:p>
            <a:fld id="{98A35E93-31C2-4349-9125-9EB3355A1D54}" type="datetimeFigureOut">
              <a:rPr lang="cs-CZ" smtClean="0"/>
              <a:t>06.05.2021</a:t>
            </a:fld>
            <a:endParaRPr lang="cs-CZ"/>
          </a:p>
        </p:txBody>
      </p:sp>
      <p:sp>
        <p:nvSpPr>
          <p:cNvPr id="6" name="Zástupný symbol pro zápatí 5">
            <a:extLst>
              <a:ext uri="{FF2B5EF4-FFF2-40B4-BE49-F238E27FC236}">
                <a16:creationId xmlns:a16="http://schemas.microsoft.com/office/drawing/2014/main" id="{A9524A3D-9901-4B46-A6E6-077EEFF0D97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AE03EFE-8073-44A6-A78D-C4C035ECC975}"/>
              </a:ext>
            </a:extLst>
          </p:cNvPr>
          <p:cNvSpPr>
            <a:spLocks noGrp="1"/>
          </p:cNvSpPr>
          <p:nvPr>
            <p:ph type="sldNum" sz="quarter" idx="12"/>
          </p:nvPr>
        </p:nvSpPr>
        <p:spPr/>
        <p:txBody>
          <a:bodyPr/>
          <a:lstStyle/>
          <a:p>
            <a:fld id="{4CED7E7B-0CA5-48A6-8085-A0F1B8BBC583}" type="slidenum">
              <a:rPr lang="cs-CZ" smtClean="0"/>
              <a:t>‹#›</a:t>
            </a:fld>
            <a:endParaRPr lang="cs-CZ"/>
          </a:p>
        </p:txBody>
      </p:sp>
    </p:spTree>
    <p:extLst>
      <p:ext uri="{BB962C8B-B14F-4D97-AF65-F5344CB8AC3E}">
        <p14:creationId xmlns:p14="http://schemas.microsoft.com/office/powerpoint/2010/main" val="43152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6D936744-89DE-4F73-B903-DCB20F36D1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0811C506-4024-448A-A2D5-B085959EAD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A5FB806-8B72-4358-91BE-6D5E4B14F2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A35E93-31C2-4349-9125-9EB3355A1D54}" type="datetimeFigureOut">
              <a:rPr lang="cs-CZ" smtClean="0"/>
              <a:t>06.05.2021</a:t>
            </a:fld>
            <a:endParaRPr lang="cs-CZ"/>
          </a:p>
        </p:txBody>
      </p:sp>
      <p:sp>
        <p:nvSpPr>
          <p:cNvPr id="5" name="Zástupný symbol pro zápatí 4">
            <a:extLst>
              <a:ext uri="{FF2B5EF4-FFF2-40B4-BE49-F238E27FC236}">
                <a16:creationId xmlns:a16="http://schemas.microsoft.com/office/drawing/2014/main" id="{B0BEDAE6-C134-4A58-8C5E-DD777ED11D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EB194421-6B82-471D-AB7C-712298DD0E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ED7E7B-0CA5-48A6-8085-A0F1B8BBC583}" type="slidenum">
              <a:rPr lang="cs-CZ" smtClean="0"/>
              <a:t>‹#›</a:t>
            </a:fld>
            <a:endParaRPr lang="cs-CZ"/>
          </a:p>
        </p:txBody>
      </p:sp>
    </p:spTree>
    <p:extLst>
      <p:ext uri="{BB962C8B-B14F-4D97-AF65-F5344CB8AC3E}">
        <p14:creationId xmlns:p14="http://schemas.microsoft.com/office/powerpoint/2010/main" val="737341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cnb.cz/cs/dohled-financni-trh/legislativni-zakladna/investicni-spolecnosti-a-investicni-fondy/pravni-predpisy/" TargetMode="External"/><Relationship Id="rId2" Type="http://schemas.openxmlformats.org/officeDocument/2006/relationships/hyperlink" Target="https://www.mfcr.cz/cs/soukromy-sektor/kapitalovy-trh/podnikani-na-kapitalovem-trhu" TargetMode="External"/><Relationship Id="rId1" Type="http://schemas.openxmlformats.org/officeDocument/2006/relationships/slideLayout" Target="../slideLayouts/slideLayout2.xml"/><Relationship Id="rId4" Type="http://schemas.openxmlformats.org/officeDocument/2006/relationships/hyperlink" Target="https://www.cnb.cz/cs/dohled-financni-trh/vykon-dohledu/upozorneni-pro-verejnost/informace-o-opatrenich-proti-legalizaci-vynosu-z-trestne-cinnosti-a-financovani-terorismu-aml-cft/index.htm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tmp"/><Relationship Id="rId1" Type="http://schemas.openxmlformats.org/officeDocument/2006/relationships/slideLayout" Target="../slideLayouts/slideLayout2.xml"/><Relationship Id="rId5" Type="http://schemas.openxmlformats.org/officeDocument/2006/relationships/image" Target="../media/image28.tmp"/><Relationship Id="rId4" Type="http://schemas.openxmlformats.org/officeDocument/2006/relationships/image" Target="../media/image27.tmp"/></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A293F4-2A27-44B0-8EC8-F44CAD07972D}"/>
              </a:ext>
            </a:extLst>
          </p:cNvPr>
          <p:cNvSpPr>
            <a:spLocks noGrp="1"/>
          </p:cNvSpPr>
          <p:nvPr>
            <p:ph type="ctrTitle"/>
          </p:nvPr>
        </p:nvSpPr>
        <p:spPr/>
        <p:txBody>
          <a:bodyPr/>
          <a:lstStyle/>
          <a:p>
            <a:r>
              <a:rPr lang="cs-CZ" dirty="0"/>
              <a:t>Investice</a:t>
            </a:r>
          </a:p>
        </p:txBody>
      </p:sp>
      <p:sp>
        <p:nvSpPr>
          <p:cNvPr id="3" name="Podnadpis 2">
            <a:extLst>
              <a:ext uri="{FF2B5EF4-FFF2-40B4-BE49-F238E27FC236}">
                <a16:creationId xmlns:a16="http://schemas.microsoft.com/office/drawing/2014/main" id="{F9169E44-7A16-4527-B643-4F95FBE31C2B}"/>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1342349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DC40BF-A516-4B14-B93F-7BC3E525F84C}"/>
              </a:ext>
            </a:extLst>
          </p:cNvPr>
          <p:cNvSpPr>
            <a:spLocks noGrp="1"/>
          </p:cNvSpPr>
          <p:nvPr>
            <p:ph type="title"/>
          </p:nvPr>
        </p:nvSpPr>
        <p:spPr/>
        <p:txBody>
          <a:bodyPr/>
          <a:lstStyle/>
          <a:p>
            <a:r>
              <a:rPr lang="cs-CZ" dirty="0"/>
              <a:t>Investiční dotazník</a:t>
            </a:r>
            <a:br>
              <a:rPr lang="cs-CZ" dirty="0"/>
            </a:br>
            <a:r>
              <a:rPr lang="cs-CZ" dirty="0"/>
              <a:t>výsledek</a:t>
            </a:r>
          </a:p>
        </p:txBody>
      </p:sp>
      <p:pic>
        <p:nvPicPr>
          <p:cNvPr id="5" name="Zástupný obsah 4">
            <a:extLst>
              <a:ext uri="{FF2B5EF4-FFF2-40B4-BE49-F238E27FC236}">
                <a16:creationId xmlns:a16="http://schemas.microsoft.com/office/drawing/2014/main" id="{6879A9EF-960C-4850-BEE2-2BBC25CAE8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455737"/>
            <a:ext cx="10515600" cy="1091113"/>
          </a:xfrm>
        </p:spPr>
      </p:pic>
    </p:spTree>
    <p:extLst>
      <p:ext uri="{BB962C8B-B14F-4D97-AF65-F5344CB8AC3E}">
        <p14:creationId xmlns:p14="http://schemas.microsoft.com/office/powerpoint/2010/main" val="4287593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3703D0-90A9-4105-89D3-A840335F9B25}"/>
              </a:ext>
            </a:extLst>
          </p:cNvPr>
          <p:cNvSpPr>
            <a:spLocks noGrp="1"/>
          </p:cNvSpPr>
          <p:nvPr>
            <p:ph type="title"/>
          </p:nvPr>
        </p:nvSpPr>
        <p:spPr/>
        <p:txBody>
          <a:bodyPr/>
          <a:lstStyle/>
          <a:p>
            <a:r>
              <a:rPr lang="cs-CZ" dirty="0"/>
              <a:t>Pravidelná investice</a:t>
            </a:r>
          </a:p>
        </p:txBody>
      </p:sp>
      <p:pic>
        <p:nvPicPr>
          <p:cNvPr id="5" name="Zástupný obsah 4">
            <a:extLst>
              <a:ext uri="{FF2B5EF4-FFF2-40B4-BE49-F238E27FC236}">
                <a16:creationId xmlns:a16="http://schemas.microsoft.com/office/drawing/2014/main" id="{6DDD22A5-B77B-4068-B1E9-C016329084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7282" y="1825625"/>
            <a:ext cx="8217435" cy="4351338"/>
          </a:xfrm>
        </p:spPr>
      </p:pic>
    </p:spTree>
    <p:extLst>
      <p:ext uri="{BB962C8B-B14F-4D97-AF65-F5344CB8AC3E}">
        <p14:creationId xmlns:p14="http://schemas.microsoft.com/office/powerpoint/2010/main" val="3219573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4803C1-A39E-4E31-A459-BAB3DCDFD9EB}"/>
              </a:ext>
            </a:extLst>
          </p:cNvPr>
          <p:cNvSpPr>
            <a:spLocks noGrp="1"/>
          </p:cNvSpPr>
          <p:nvPr>
            <p:ph type="title"/>
          </p:nvPr>
        </p:nvSpPr>
        <p:spPr/>
        <p:txBody>
          <a:bodyPr/>
          <a:lstStyle/>
          <a:p>
            <a:r>
              <a:rPr lang="cs-CZ" dirty="0"/>
              <a:t>Jednorázová investice</a:t>
            </a:r>
          </a:p>
        </p:txBody>
      </p:sp>
      <p:pic>
        <p:nvPicPr>
          <p:cNvPr id="5" name="Zástupný obsah 4">
            <a:extLst>
              <a:ext uri="{FF2B5EF4-FFF2-40B4-BE49-F238E27FC236}">
                <a16:creationId xmlns:a16="http://schemas.microsoft.com/office/drawing/2014/main" id="{284196FA-440C-4186-9CD0-1BB9508B9C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1154" y="1825625"/>
            <a:ext cx="8409692" cy="4351338"/>
          </a:xfrm>
        </p:spPr>
      </p:pic>
    </p:spTree>
    <p:extLst>
      <p:ext uri="{BB962C8B-B14F-4D97-AF65-F5344CB8AC3E}">
        <p14:creationId xmlns:p14="http://schemas.microsoft.com/office/powerpoint/2010/main" val="2573219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B7B8E1-AFB9-42D5-A6C4-304CFB5FD6FD}"/>
              </a:ext>
            </a:extLst>
          </p:cNvPr>
          <p:cNvSpPr>
            <a:spLocks noGrp="1"/>
          </p:cNvSpPr>
          <p:nvPr>
            <p:ph type="title"/>
          </p:nvPr>
        </p:nvSpPr>
        <p:spPr/>
        <p:txBody>
          <a:bodyPr/>
          <a:lstStyle/>
          <a:p>
            <a:r>
              <a:rPr lang="cs-CZ" dirty="0"/>
              <a:t>Spořit nebo investovat?</a:t>
            </a:r>
          </a:p>
        </p:txBody>
      </p:sp>
      <p:pic>
        <p:nvPicPr>
          <p:cNvPr id="5" name="Zástupný obsah 4">
            <a:extLst>
              <a:ext uri="{FF2B5EF4-FFF2-40B4-BE49-F238E27FC236}">
                <a16:creationId xmlns:a16="http://schemas.microsoft.com/office/drawing/2014/main" id="{0852E160-611C-45AE-A868-FB696143AC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2201" y="1825625"/>
            <a:ext cx="6847598" cy="4351338"/>
          </a:xfrm>
        </p:spPr>
      </p:pic>
    </p:spTree>
    <p:extLst>
      <p:ext uri="{BB962C8B-B14F-4D97-AF65-F5344CB8AC3E}">
        <p14:creationId xmlns:p14="http://schemas.microsoft.com/office/powerpoint/2010/main" val="2637871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605129-C7CA-4F11-BEDA-824B098F7183}"/>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CF397315-31EF-4404-9DD8-319924993F6F}"/>
              </a:ext>
            </a:extLst>
          </p:cNvPr>
          <p:cNvSpPr>
            <a:spLocks noGrp="1"/>
          </p:cNvSpPr>
          <p:nvPr>
            <p:ph idx="1"/>
          </p:nvPr>
        </p:nvSpPr>
        <p:spPr/>
        <p:txBody>
          <a:bodyPr/>
          <a:lstStyle/>
          <a:p>
            <a:pPr marL="0" indent="0" algn="ctr">
              <a:buNone/>
            </a:pPr>
            <a:r>
              <a:rPr lang="cs-CZ" b="1" i="0" dirty="0">
                <a:solidFill>
                  <a:srgbClr val="313537"/>
                </a:solidFill>
                <a:effectLst/>
                <a:latin typeface="AMIKO"/>
              </a:rPr>
              <a:t>Na běžném účtu v bance klient inflaci neporazí. Musí své finanční prostředky investovat.</a:t>
            </a:r>
            <a:endParaRPr lang="cs-CZ" dirty="0"/>
          </a:p>
        </p:txBody>
      </p:sp>
    </p:spTree>
    <p:extLst>
      <p:ext uri="{BB962C8B-B14F-4D97-AF65-F5344CB8AC3E}">
        <p14:creationId xmlns:p14="http://schemas.microsoft.com/office/powerpoint/2010/main" val="2798017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567EBB-83CD-454A-B506-2E8034B1A9D6}"/>
              </a:ext>
            </a:extLst>
          </p:cNvPr>
          <p:cNvSpPr>
            <a:spLocks noGrp="1"/>
          </p:cNvSpPr>
          <p:nvPr>
            <p:ph type="title"/>
          </p:nvPr>
        </p:nvSpPr>
        <p:spPr/>
        <p:txBody>
          <a:bodyPr/>
          <a:lstStyle/>
          <a:p>
            <a:r>
              <a:rPr lang="cs-CZ" b="1" i="0" dirty="0">
                <a:solidFill>
                  <a:srgbClr val="313537"/>
                </a:solidFill>
                <a:effectLst/>
                <a:latin typeface="AMIKO"/>
              </a:rPr>
              <a:t>Co jsou vlastně investice?</a:t>
            </a:r>
            <a:endParaRPr lang="cs-CZ" dirty="0"/>
          </a:p>
        </p:txBody>
      </p:sp>
      <p:sp>
        <p:nvSpPr>
          <p:cNvPr id="3" name="Zástupný obsah 2">
            <a:extLst>
              <a:ext uri="{FF2B5EF4-FFF2-40B4-BE49-F238E27FC236}">
                <a16:creationId xmlns:a16="http://schemas.microsoft.com/office/drawing/2014/main" id="{C78AE3C5-FA88-4D6C-A4A0-C9B41A93CD70}"/>
              </a:ext>
            </a:extLst>
          </p:cNvPr>
          <p:cNvSpPr>
            <a:spLocks noGrp="1"/>
          </p:cNvSpPr>
          <p:nvPr>
            <p:ph idx="1"/>
          </p:nvPr>
        </p:nvSpPr>
        <p:spPr/>
        <p:txBody>
          <a:bodyPr/>
          <a:lstStyle/>
          <a:p>
            <a:pPr marL="0" indent="0">
              <a:buNone/>
            </a:pPr>
            <a:r>
              <a:rPr lang="cs-CZ" b="0" i="0" dirty="0">
                <a:solidFill>
                  <a:srgbClr val="313537"/>
                </a:solidFill>
                <a:effectLst/>
                <a:latin typeface="AMIKO"/>
              </a:rPr>
              <a:t>Investice je, když se vzdáte současné spotřeby za účelem </a:t>
            </a:r>
            <a:r>
              <a:rPr lang="cs-CZ" b="1" i="0" dirty="0">
                <a:solidFill>
                  <a:srgbClr val="313537"/>
                </a:solidFill>
                <a:effectLst/>
                <a:latin typeface="AMIKO"/>
              </a:rPr>
              <a:t>nejisté </a:t>
            </a:r>
            <a:r>
              <a:rPr lang="cs-CZ" b="0" i="0" dirty="0">
                <a:solidFill>
                  <a:srgbClr val="313537"/>
                </a:solidFill>
                <a:effectLst/>
                <a:latin typeface="AMIKO"/>
              </a:rPr>
              <a:t>budoucí spotřeby. Jiná definice zní, že investice je </a:t>
            </a:r>
            <a:r>
              <a:rPr lang="cs-CZ" b="1" i="0" dirty="0">
                <a:solidFill>
                  <a:srgbClr val="313537"/>
                </a:solidFill>
                <a:effectLst/>
                <a:latin typeface="AMIKO"/>
              </a:rPr>
              <a:t>jakákoliv činnost, při které obětujete přesně stanovené množství peněz dnes za očekávaný, ale nejistý tok peněžních prostředků </a:t>
            </a:r>
            <a:r>
              <a:rPr lang="cs-CZ" b="0" i="0" dirty="0">
                <a:solidFill>
                  <a:srgbClr val="313537"/>
                </a:solidFill>
                <a:effectLst/>
                <a:latin typeface="AMIKO"/>
              </a:rPr>
              <a:t>kdykoliv v budoucnosti (nebo k přesnému datu v budoucnosti).</a:t>
            </a:r>
            <a:endParaRPr lang="cs-CZ" dirty="0"/>
          </a:p>
        </p:txBody>
      </p:sp>
    </p:spTree>
    <p:extLst>
      <p:ext uri="{BB962C8B-B14F-4D97-AF65-F5344CB8AC3E}">
        <p14:creationId xmlns:p14="http://schemas.microsoft.com/office/powerpoint/2010/main" val="150669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86C6AF-7B11-476B-968C-A2ECB7B7E43B}"/>
              </a:ext>
            </a:extLst>
          </p:cNvPr>
          <p:cNvSpPr>
            <a:spLocks noGrp="1"/>
          </p:cNvSpPr>
          <p:nvPr>
            <p:ph type="title"/>
          </p:nvPr>
        </p:nvSpPr>
        <p:spPr/>
        <p:txBody>
          <a:bodyPr/>
          <a:lstStyle/>
          <a:p>
            <a:r>
              <a:rPr lang="pl-PL" b="1" i="0" dirty="0">
                <a:solidFill>
                  <a:srgbClr val="313537"/>
                </a:solidFill>
                <a:effectLst/>
                <a:latin typeface="AMIKO"/>
              </a:rPr>
              <a:t>Finanční trh, jak je na tom?</a:t>
            </a:r>
            <a:endParaRPr lang="cs-CZ" dirty="0"/>
          </a:p>
        </p:txBody>
      </p:sp>
      <p:sp>
        <p:nvSpPr>
          <p:cNvPr id="3" name="Zástupný obsah 2">
            <a:extLst>
              <a:ext uri="{FF2B5EF4-FFF2-40B4-BE49-F238E27FC236}">
                <a16:creationId xmlns:a16="http://schemas.microsoft.com/office/drawing/2014/main" id="{1F480BBA-22D9-4418-90AD-55433D244E02}"/>
              </a:ext>
            </a:extLst>
          </p:cNvPr>
          <p:cNvSpPr>
            <a:spLocks noGrp="1"/>
          </p:cNvSpPr>
          <p:nvPr>
            <p:ph idx="1"/>
          </p:nvPr>
        </p:nvSpPr>
        <p:spPr/>
        <p:txBody>
          <a:bodyPr>
            <a:normAutofit fontScale="85000" lnSpcReduction="20000"/>
          </a:bodyPr>
          <a:lstStyle/>
          <a:p>
            <a:pPr algn="l" fontAlgn="base"/>
            <a:r>
              <a:rPr lang="cs-CZ" b="0" i="0" dirty="0">
                <a:solidFill>
                  <a:srgbClr val="313537"/>
                </a:solidFill>
                <a:effectLst/>
                <a:latin typeface="AMIKO"/>
              </a:rPr>
              <a:t>Na finančním trhu se setkává nabídka volných finančních zdrojů a poptávka po nich. </a:t>
            </a:r>
          </a:p>
          <a:p>
            <a:pPr algn="just" fontAlgn="base"/>
            <a:r>
              <a:rPr lang="cs-CZ" b="0" i="0" dirty="0">
                <a:solidFill>
                  <a:srgbClr val="313537"/>
                </a:solidFill>
                <a:effectLst/>
                <a:latin typeface="AMIKO"/>
              </a:rPr>
              <a:t>Ti, kteří mají úspory, je nabízejí těm, kterým volné finanční prostředky zrovna chybí. To znamená firmám, státu, domácnostem, které si chtějí vzít hypotéku apod. Finanční trhy nabízejí celou škálu možností, jak s úsporami nakládat.</a:t>
            </a:r>
          </a:p>
          <a:p>
            <a:pPr algn="just" fontAlgn="base"/>
            <a:r>
              <a:rPr lang="cs-CZ" b="1" i="0" dirty="0">
                <a:solidFill>
                  <a:srgbClr val="FF6319"/>
                </a:solidFill>
                <a:effectLst/>
                <a:latin typeface="AMIKO"/>
              </a:rPr>
              <a:t>Volba konkrétní investice zásadně ovlivní to, jak budeme připraveni na různé životní situace. </a:t>
            </a:r>
            <a:r>
              <a:rPr lang="cs-CZ" b="0" i="0" dirty="0">
                <a:solidFill>
                  <a:srgbClr val="313537"/>
                </a:solidFill>
                <a:effectLst/>
                <a:latin typeface="AMIKO"/>
              </a:rPr>
              <a:t>Zda třeba nepřijdeme o velkou část kupní síly úspor proto, že jsme je nechali ležet na běžném účtu, kde se do nich zakousla inflace. Nebo zda neproděláme proto, že jsme vsadili vše jen na akcie, a peníze nutně potřebujeme zrovna v době poklesu trhů. Nebo zda neztratíme celoživotní úspory tím, že nakoupíme dluhopisy vydané předluženou firmou, která následně zbankrotuje, a námi držené dluhopisy nesplatí.</a:t>
            </a:r>
          </a:p>
          <a:p>
            <a:pPr algn="l" fontAlgn="base"/>
            <a:r>
              <a:rPr lang="cs-CZ" b="1" i="0" dirty="0">
                <a:solidFill>
                  <a:srgbClr val="FF6319"/>
                </a:solidFill>
                <a:effectLst/>
                <a:latin typeface="AMIKO"/>
              </a:rPr>
              <a:t>U investic zkrátka neexistuje žádná jistota, nicméně i tak je potřeba se v této oblasti orientovat a umět se co nejlépe rozhodnout, jaký nástroj na daný požadavek klienta je nejvhodnější využít.</a:t>
            </a:r>
            <a:endParaRPr lang="cs-CZ" b="0" i="0" dirty="0">
              <a:solidFill>
                <a:srgbClr val="313537"/>
              </a:solidFill>
              <a:effectLst/>
              <a:latin typeface="AMIKO"/>
            </a:endParaRPr>
          </a:p>
          <a:p>
            <a:endParaRPr lang="cs-CZ" dirty="0"/>
          </a:p>
        </p:txBody>
      </p:sp>
    </p:spTree>
    <p:extLst>
      <p:ext uri="{BB962C8B-B14F-4D97-AF65-F5344CB8AC3E}">
        <p14:creationId xmlns:p14="http://schemas.microsoft.com/office/powerpoint/2010/main" val="3475947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D7436B-4F38-44A5-A91A-959AE1C12AFA}"/>
              </a:ext>
            </a:extLst>
          </p:cNvPr>
          <p:cNvSpPr>
            <a:spLocks noGrp="1"/>
          </p:cNvSpPr>
          <p:nvPr>
            <p:ph type="title"/>
          </p:nvPr>
        </p:nvSpPr>
        <p:spPr/>
        <p:txBody>
          <a:bodyPr/>
          <a:lstStyle/>
          <a:p>
            <a:r>
              <a:rPr lang="cs-CZ" b="1" i="0" dirty="0">
                <a:solidFill>
                  <a:srgbClr val="313537"/>
                </a:solidFill>
                <a:effectLst/>
                <a:latin typeface="AMIKO"/>
              </a:rPr>
              <a:t>Výnos, riziko, likvidita...</a:t>
            </a:r>
            <a:br>
              <a:rPr lang="cs-CZ" b="1" i="0" dirty="0">
                <a:solidFill>
                  <a:srgbClr val="313537"/>
                </a:solidFill>
                <a:effectLst/>
                <a:latin typeface="AMIKO"/>
              </a:rPr>
            </a:br>
            <a:r>
              <a:rPr lang="pl-PL" sz="2800" b="1" i="0" dirty="0">
                <a:solidFill>
                  <a:srgbClr val="FF6319"/>
                </a:solidFill>
                <a:effectLst/>
                <a:latin typeface="AMIKO"/>
              </a:rPr>
              <a:t>Na co si dávat pozor?</a:t>
            </a:r>
            <a:endParaRPr lang="cs-CZ" sz="2800" dirty="0"/>
          </a:p>
        </p:txBody>
      </p:sp>
      <p:sp>
        <p:nvSpPr>
          <p:cNvPr id="3" name="Zástupný obsah 2">
            <a:extLst>
              <a:ext uri="{FF2B5EF4-FFF2-40B4-BE49-F238E27FC236}">
                <a16:creationId xmlns:a16="http://schemas.microsoft.com/office/drawing/2014/main" id="{057F68D3-B157-4101-A32B-1C6582DDE679}"/>
              </a:ext>
            </a:extLst>
          </p:cNvPr>
          <p:cNvSpPr>
            <a:spLocks noGrp="1"/>
          </p:cNvSpPr>
          <p:nvPr>
            <p:ph idx="1"/>
          </p:nvPr>
        </p:nvSpPr>
        <p:spPr/>
        <p:txBody>
          <a:bodyPr/>
          <a:lstStyle/>
          <a:p>
            <a:r>
              <a:rPr lang="cs-CZ" b="0" i="0" dirty="0">
                <a:solidFill>
                  <a:srgbClr val="313537"/>
                </a:solidFill>
                <a:effectLst/>
                <a:latin typeface="AMIKO"/>
              </a:rPr>
              <a:t>Je potřeba zdůraznit, že ŽÁDNÁ investiční příležitost na trhu nenabízí to, co bychom všichni chtěli – vysoký výnos, nulové riziko a zároveň možnost investici okamžitě zpeněžit neboli likviditu.</a:t>
            </a:r>
            <a:endParaRPr lang="cs-CZ" dirty="0">
              <a:solidFill>
                <a:srgbClr val="313537"/>
              </a:solidFill>
              <a:latin typeface="AMIKO"/>
            </a:endParaRPr>
          </a:p>
          <a:p>
            <a:r>
              <a:rPr lang="cs-CZ" b="0" i="0" dirty="0">
                <a:solidFill>
                  <a:srgbClr val="313537"/>
                </a:solidFill>
                <a:effectLst/>
                <a:latin typeface="AMIKO"/>
              </a:rPr>
              <a:t>Výnos, riziko a likvidita se někdy znázorňují jako vrcholy tzv. investičního trojúhelníku.</a:t>
            </a:r>
          </a:p>
          <a:p>
            <a:r>
              <a:rPr lang="cs-CZ" b="0" i="0" dirty="0">
                <a:solidFill>
                  <a:srgbClr val="313537"/>
                </a:solidFill>
                <a:effectLst/>
                <a:latin typeface="AMIKO"/>
              </a:rPr>
              <a:t>Ten znázorňuje, že mezi těmito parametry se můžete různě pohybovat, ale když maximalizujete jeden, musíte slevit z druhého.</a:t>
            </a:r>
          </a:p>
          <a:p>
            <a:r>
              <a:rPr lang="cs-CZ" b="0" i="0" dirty="0">
                <a:solidFill>
                  <a:srgbClr val="313537"/>
                </a:solidFill>
                <a:effectLst/>
                <a:latin typeface="AMIKO"/>
              </a:rPr>
              <a:t>Když chcete bezpečnou investici, budete se muset smířit s nižším výnosem.</a:t>
            </a:r>
            <a:endParaRPr lang="cs-CZ" dirty="0"/>
          </a:p>
        </p:txBody>
      </p:sp>
    </p:spTree>
    <p:extLst>
      <p:ext uri="{BB962C8B-B14F-4D97-AF65-F5344CB8AC3E}">
        <p14:creationId xmlns:p14="http://schemas.microsoft.com/office/powerpoint/2010/main" val="3732403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990F1A-CF97-4E60-8433-0C252865E53F}"/>
              </a:ext>
            </a:extLst>
          </p:cNvPr>
          <p:cNvSpPr>
            <a:spLocks noGrp="1"/>
          </p:cNvSpPr>
          <p:nvPr>
            <p:ph type="title"/>
          </p:nvPr>
        </p:nvSpPr>
        <p:spPr/>
        <p:txBody>
          <a:bodyPr/>
          <a:lstStyle/>
          <a:p>
            <a:r>
              <a:rPr lang="cs-CZ" b="1" dirty="0">
                <a:solidFill>
                  <a:srgbClr val="313537"/>
                </a:solidFill>
                <a:latin typeface="AMIKO"/>
              </a:rPr>
              <a:t>D</a:t>
            </a:r>
            <a:r>
              <a:rPr lang="cs-CZ" b="1" i="0" dirty="0">
                <a:solidFill>
                  <a:srgbClr val="313537"/>
                </a:solidFill>
                <a:effectLst/>
                <a:latin typeface="AMIKO"/>
              </a:rPr>
              <a:t>ůležité upozornění</a:t>
            </a:r>
            <a:endParaRPr lang="cs-CZ" dirty="0"/>
          </a:p>
        </p:txBody>
      </p:sp>
      <p:sp>
        <p:nvSpPr>
          <p:cNvPr id="3" name="Zástupný obsah 2">
            <a:extLst>
              <a:ext uri="{FF2B5EF4-FFF2-40B4-BE49-F238E27FC236}">
                <a16:creationId xmlns:a16="http://schemas.microsoft.com/office/drawing/2014/main" id="{AFBE1BDF-6B0E-4009-AE7B-9FA66D699407}"/>
              </a:ext>
            </a:extLst>
          </p:cNvPr>
          <p:cNvSpPr>
            <a:spLocks noGrp="1"/>
          </p:cNvSpPr>
          <p:nvPr>
            <p:ph idx="1"/>
          </p:nvPr>
        </p:nvSpPr>
        <p:spPr/>
        <p:txBody>
          <a:bodyPr/>
          <a:lstStyle/>
          <a:p>
            <a:pPr algn="just" fontAlgn="base" latinLnBrk="0"/>
            <a:r>
              <a:rPr lang="cs-CZ" b="1" i="0" dirty="0">
                <a:solidFill>
                  <a:srgbClr val="313537"/>
                </a:solidFill>
                <a:effectLst/>
                <a:latin typeface="AMIKO"/>
              </a:rPr>
              <a:t>To, že klient podstoupí vysoké riziko, ještě automaticky neznamená, že také vydělá. </a:t>
            </a:r>
            <a:endParaRPr lang="cs-CZ" b="0" i="0" dirty="0">
              <a:solidFill>
                <a:srgbClr val="313537"/>
              </a:solidFill>
              <a:effectLst/>
              <a:latin typeface="AMIKO"/>
            </a:endParaRPr>
          </a:p>
          <a:p>
            <a:pPr algn="just" fontAlgn="base" latinLnBrk="0"/>
            <a:r>
              <a:rPr lang="cs-CZ" b="1" i="0" dirty="0">
                <a:solidFill>
                  <a:srgbClr val="313537"/>
                </a:solidFill>
                <a:effectLst/>
                <a:latin typeface="AMIKO"/>
              </a:rPr>
              <a:t>Kdyby to tak fungovalo, byl by dobrý nápad najít si co nejriskantnější spekulaci na burze a vrhnout se do ní po hlavě. </a:t>
            </a:r>
            <a:endParaRPr lang="cs-CZ" b="0" i="0" dirty="0">
              <a:solidFill>
                <a:srgbClr val="313537"/>
              </a:solidFill>
              <a:effectLst/>
              <a:latin typeface="AMIKO"/>
            </a:endParaRPr>
          </a:p>
          <a:p>
            <a:endParaRPr lang="cs-CZ" dirty="0"/>
          </a:p>
        </p:txBody>
      </p:sp>
    </p:spTree>
    <p:extLst>
      <p:ext uri="{BB962C8B-B14F-4D97-AF65-F5344CB8AC3E}">
        <p14:creationId xmlns:p14="http://schemas.microsoft.com/office/powerpoint/2010/main" val="4034265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7D920D-94CB-4542-81C8-D3D75BCE6A18}"/>
              </a:ext>
            </a:extLst>
          </p:cNvPr>
          <p:cNvSpPr>
            <a:spLocks noGrp="1"/>
          </p:cNvSpPr>
          <p:nvPr>
            <p:ph type="title"/>
          </p:nvPr>
        </p:nvSpPr>
        <p:spPr/>
        <p:txBody>
          <a:bodyPr/>
          <a:lstStyle/>
          <a:p>
            <a:r>
              <a:rPr lang="cs-CZ" b="1" i="0" dirty="0">
                <a:solidFill>
                  <a:srgbClr val="313537"/>
                </a:solidFill>
                <a:effectLst/>
                <a:latin typeface="AMIKO"/>
              </a:rPr>
              <a:t>Investiční trojúhelník aneb co je výnos, riziko a likvidita?</a:t>
            </a:r>
            <a:endParaRPr lang="cs-CZ" dirty="0"/>
          </a:p>
        </p:txBody>
      </p:sp>
      <p:pic>
        <p:nvPicPr>
          <p:cNvPr id="5" name="Zástupný obsah 4">
            <a:extLst>
              <a:ext uri="{FF2B5EF4-FFF2-40B4-BE49-F238E27FC236}">
                <a16:creationId xmlns:a16="http://schemas.microsoft.com/office/drawing/2014/main" id="{BDAD01BA-996D-4216-AB38-E11E24B384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77456" y="2435248"/>
            <a:ext cx="4237087" cy="3132091"/>
          </a:xfrm>
        </p:spPr>
      </p:pic>
    </p:spTree>
    <p:extLst>
      <p:ext uri="{BB962C8B-B14F-4D97-AF65-F5344CB8AC3E}">
        <p14:creationId xmlns:p14="http://schemas.microsoft.com/office/powerpoint/2010/main" val="4033238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9E6CB3-175B-4D41-8759-10528796B489}"/>
              </a:ext>
            </a:extLst>
          </p:cNvPr>
          <p:cNvSpPr>
            <a:spLocks noGrp="1"/>
          </p:cNvSpPr>
          <p:nvPr>
            <p:ph type="title"/>
          </p:nvPr>
        </p:nvSpPr>
        <p:spPr/>
        <p:txBody>
          <a:bodyPr/>
          <a:lstStyle/>
          <a:p>
            <a:r>
              <a:rPr lang="cs-CZ" dirty="0"/>
              <a:t>Dům finančních jistot</a:t>
            </a:r>
          </a:p>
        </p:txBody>
      </p:sp>
      <p:pic>
        <p:nvPicPr>
          <p:cNvPr id="5" name="Zástupný obsah 4">
            <a:extLst>
              <a:ext uri="{FF2B5EF4-FFF2-40B4-BE49-F238E27FC236}">
                <a16:creationId xmlns:a16="http://schemas.microsoft.com/office/drawing/2014/main" id="{4D5F9870-F270-44DC-998A-CAAFD06D99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28946" y="1825625"/>
            <a:ext cx="5734108" cy="4351338"/>
          </a:xfrm>
        </p:spPr>
      </p:pic>
    </p:spTree>
    <p:extLst>
      <p:ext uri="{BB962C8B-B14F-4D97-AF65-F5344CB8AC3E}">
        <p14:creationId xmlns:p14="http://schemas.microsoft.com/office/powerpoint/2010/main" val="3101016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33464A-3A31-47B3-9D85-74486ED99365}"/>
              </a:ext>
            </a:extLst>
          </p:cNvPr>
          <p:cNvSpPr>
            <a:spLocks noGrp="1"/>
          </p:cNvSpPr>
          <p:nvPr>
            <p:ph type="title"/>
          </p:nvPr>
        </p:nvSpPr>
        <p:spPr/>
        <p:txBody>
          <a:bodyPr/>
          <a:lstStyle/>
          <a:p>
            <a:r>
              <a:rPr lang="cs-CZ" dirty="0"/>
              <a:t>VÝNOS</a:t>
            </a:r>
          </a:p>
        </p:txBody>
      </p:sp>
      <p:pic>
        <p:nvPicPr>
          <p:cNvPr id="5" name="Zástupný obsah 4" descr="Obsah obrázku text&#10;&#10;Popis byl vytvořen automaticky">
            <a:extLst>
              <a:ext uri="{FF2B5EF4-FFF2-40B4-BE49-F238E27FC236}">
                <a16:creationId xmlns:a16="http://schemas.microsoft.com/office/drawing/2014/main" id="{9BEA4247-543C-4F19-ACD8-21DE783E7B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1447800"/>
            <a:ext cx="8763000" cy="3833765"/>
          </a:xfrm>
        </p:spPr>
      </p:pic>
    </p:spTree>
    <p:extLst>
      <p:ext uri="{BB962C8B-B14F-4D97-AF65-F5344CB8AC3E}">
        <p14:creationId xmlns:p14="http://schemas.microsoft.com/office/powerpoint/2010/main" val="3373421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3933F2-9867-4F4B-AC65-B4ABFCAE89BC}"/>
              </a:ext>
            </a:extLst>
          </p:cNvPr>
          <p:cNvSpPr>
            <a:spLocks noGrp="1"/>
          </p:cNvSpPr>
          <p:nvPr>
            <p:ph type="title"/>
          </p:nvPr>
        </p:nvSpPr>
        <p:spPr/>
        <p:txBody>
          <a:bodyPr/>
          <a:lstStyle/>
          <a:p>
            <a:r>
              <a:rPr lang="cs-CZ" dirty="0"/>
              <a:t>RIZIKO</a:t>
            </a:r>
          </a:p>
        </p:txBody>
      </p:sp>
      <p:pic>
        <p:nvPicPr>
          <p:cNvPr id="5" name="Zástupný obsah 4" descr="Obsah obrázku text&#10;&#10;Popis byl vytvořen automaticky">
            <a:extLst>
              <a:ext uri="{FF2B5EF4-FFF2-40B4-BE49-F238E27FC236}">
                <a16:creationId xmlns:a16="http://schemas.microsoft.com/office/drawing/2014/main" id="{247AD96B-F3D6-4DCD-92E2-75DEEB2FAA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199" y="1876425"/>
            <a:ext cx="8867775" cy="3600450"/>
          </a:xfrm>
        </p:spPr>
      </p:pic>
    </p:spTree>
    <p:extLst>
      <p:ext uri="{BB962C8B-B14F-4D97-AF65-F5344CB8AC3E}">
        <p14:creationId xmlns:p14="http://schemas.microsoft.com/office/powerpoint/2010/main" val="2177268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D295B9-889B-4327-8ED7-AD0C4D1DE572}"/>
              </a:ext>
            </a:extLst>
          </p:cNvPr>
          <p:cNvSpPr>
            <a:spLocks noGrp="1"/>
          </p:cNvSpPr>
          <p:nvPr>
            <p:ph type="title"/>
          </p:nvPr>
        </p:nvSpPr>
        <p:spPr/>
        <p:txBody>
          <a:bodyPr/>
          <a:lstStyle/>
          <a:p>
            <a:r>
              <a:rPr lang="cs-CZ" dirty="0"/>
              <a:t>LIKVIDITA</a:t>
            </a:r>
          </a:p>
        </p:txBody>
      </p:sp>
      <p:pic>
        <p:nvPicPr>
          <p:cNvPr id="5" name="Zástupný obsah 4" descr="Obsah obrázku text&#10;&#10;Popis byl vytvořen automaticky">
            <a:extLst>
              <a:ext uri="{FF2B5EF4-FFF2-40B4-BE49-F238E27FC236}">
                <a16:creationId xmlns:a16="http://schemas.microsoft.com/office/drawing/2014/main" id="{D8DDCB80-9F3E-4FE4-8C4B-AD426DD2AC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1" y="1962149"/>
            <a:ext cx="9334500" cy="3629025"/>
          </a:xfrm>
        </p:spPr>
      </p:pic>
    </p:spTree>
    <p:extLst>
      <p:ext uri="{BB962C8B-B14F-4D97-AF65-F5344CB8AC3E}">
        <p14:creationId xmlns:p14="http://schemas.microsoft.com/office/powerpoint/2010/main" val="1587199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F4BCFA-358E-4D66-B22C-DC5EAED22116}"/>
              </a:ext>
            </a:extLst>
          </p:cNvPr>
          <p:cNvSpPr>
            <a:spLocks noGrp="1"/>
          </p:cNvSpPr>
          <p:nvPr>
            <p:ph type="title"/>
          </p:nvPr>
        </p:nvSpPr>
        <p:spPr/>
        <p:txBody>
          <a:bodyPr/>
          <a:lstStyle/>
          <a:p>
            <a:r>
              <a:rPr lang="cs-CZ" b="1" i="0" dirty="0">
                <a:solidFill>
                  <a:srgbClr val="313537"/>
                </a:solidFill>
                <a:effectLst/>
                <a:latin typeface="AMIKO"/>
              </a:rPr>
              <a:t>Časový horizont a investování</a:t>
            </a:r>
            <a:endParaRPr lang="cs-CZ" dirty="0"/>
          </a:p>
        </p:txBody>
      </p:sp>
      <p:sp>
        <p:nvSpPr>
          <p:cNvPr id="3" name="Zástupný obsah 2">
            <a:extLst>
              <a:ext uri="{FF2B5EF4-FFF2-40B4-BE49-F238E27FC236}">
                <a16:creationId xmlns:a16="http://schemas.microsoft.com/office/drawing/2014/main" id="{71CAF9AF-E66A-4D60-88C2-EC27330E1639}"/>
              </a:ext>
            </a:extLst>
          </p:cNvPr>
          <p:cNvSpPr>
            <a:spLocks noGrp="1"/>
          </p:cNvSpPr>
          <p:nvPr>
            <p:ph idx="1"/>
          </p:nvPr>
        </p:nvSpPr>
        <p:spPr/>
        <p:txBody>
          <a:bodyPr>
            <a:normAutofit fontScale="85000" lnSpcReduction="10000"/>
          </a:bodyPr>
          <a:lstStyle/>
          <a:p>
            <a:pPr algn="just" fontAlgn="base"/>
            <a:r>
              <a:rPr lang="cs-CZ" b="0" i="0" dirty="0">
                <a:solidFill>
                  <a:srgbClr val="313537"/>
                </a:solidFill>
                <a:effectLst/>
                <a:latin typeface="AMIKO"/>
              </a:rPr>
              <a:t>Důležitým parametrem při rozhodování, kam investovat, je čas. </a:t>
            </a:r>
            <a:r>
              <a:rPr lang="cs-CZ" b="0" i="0" dirty="0">
                <a:solidFill>
                  <a:srgbClr val="FF6319"/>
                </a:solidFill>
                <a:effectLst/>
                <a:latin typeface="AMIKO"/>
              </a:rPr>
              <a:t>Při dlouhodobém investování se v plné síle projeví efekt složeného úročení či obecněji reinvestice výnosů</a:t>
            </a:r>
            <a:r>
              <a:rPr lang="cs-CZ" b="0" i="0" dirty="0">
                <a:solidFill>
                  <a:srgbClr val="313537"/>
                </a:solidFill>
                <a:effectLst/>
                <a:latin typeface="AMIKO"/>
              </a:rPr>
              <a:t>. Když například za přijaté dividendy nakoupíte další akcie, dostáváte vlastně výnosy z výnosů, které se na sebe postupně nabalují jako sněhová koule…</a:t>
            </a:r>
          </a:p>
          <a:p>
            <a:pPr algn="just" fontAlgn="base"/>
            <a:r>
              <a:rPr lang="cs-CZ" b="0" i="0" dirty="0">
                <a:solidFill>
                  <a:srgbClr val="313537"/>
                </a:solidFill>
                <a:effectLst/>
                <a:latin typeface="AMIKO"/>
              </a:rPr>
              <a:t>Také platí, že čím </a:t>
            </a:r>
            <a:r>
              <a:rPr lang="cs-CZ" b="1" i="0" dirty="0">
                <a:solidFill>
                  <a:srgbClr val="FF6319"/>
                </a:solidFill>
                <a:effectLst/>
                <a:latin typeface="AMIKO"/>
              </a:rPr>
              <a:t>delší dobu můžete nechat své peníze investované – čím delší máte investiční horizont – tím rizikovější investici můžete zvolit</a:t>
            </a:r>
            <a:r>
              <a:rPr lang="cs-CZ" b="0" i="0" dirty="0">
                <a:solidFill>
                  <a:srgbClr val="FF6319"/>
                </a:solidFill>
                <a:effectLst/>
                <a:latin typeface="AMIKO"/>
              </a:rPr>
              <a:t>.</a:t>
            </a:r>
            <a:r>
              <a:rPr lang="cs-CZ" b="0" i="0" dirty="0">
                <a:solidFill>
                  <a:srgbClr val="313537"/>
                </a:solidFill>
                <a:effectLst/>
                <a:latin typeface="AMIKO"/>
              </a:rPr>
              <a:t> Budete mít čas, aby byl případný pokles vyrovnán růstem. Krátkodobé kolísání vás tedy nemusí tolik zajímat. V dlouhodobém horizontu také chceme ochránit úspory před inflací. Ten, kdo všechny peníze nechá na účtu v bance, je má sice uloženy „bezrizikově“, ale ve skutečnosti podstupuje velké riziko ztráty kupní síly. Investiční horizont není to jediné, co rozhoduje o optimálním složení klientova portfolia. Záleží na účelu investice, zkušenostech klienta atd. Portfolio na předpokládaný horizont 5 let každopádně bude vypadat jinak než portfolio na 20 let.</a:t>
            </a:r>
          </a:p>
          <a:p>
            <a:endParaRPr lang="cs-CZ" dirty="0"/>
          </a:p>
        </p:txBody>
      </p:sp>
    </p:spTree>
    <p:extLst>
      <p:ext uri="{BB962C8B-B14F-4D97-AF65-F5344CB8AC3E}">
        <p14:creationId xmlns:p14="http://schemas.microsoft.com/office/powerpoint/2010/main" val="3368191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84A126-97B7-437F-AF47-ADDF690B3FC8}"/>
              </a:ext>
            </a:extLst>
          </p:cNvPr>
          <p:cNvSpPr>
            <a:spLocks noGrp="1"/>
          </p:cNvSpPr>
          <p:nvPr>
            <p:ph type="title"/>
          </p:nvPr>
        </p:nvSpPr>
        <p:spPr/>
        <p:txBody>
          <a:bodyPr/>
          <a:lstStyle/>
          <a:p>
            <a:r>
              <a:rPr lang="cs-CZ" b="1" i="0" dirty="0">
                <a:solidFill>
                  <a:srgbClr val="313537"/>
                </a:solidFill>
                <a:effectLst/>
                <a:latin typeface="AMIKO"/>
              </a:rPr>
              <a:t>Jak investice reguluje stát...</a:t>
            </a:r>
            <a:endParaRPr lang="cs-CZ" dirty="0"/>
          </a:p>
        </p:txBody>
      </p:sp>
      <p:sp>
        <p:nvSpPr>
          <p:cNvPr id="3" name="Zástupný obsah 2">
            <a:extLst>
              <a:ext uri="{FF2B5EF4-FFF2-40B4-BE49-F238E27FC236}">
                <a16:creationId xmlns:a16="http://schemas.microsoft.com/office/drawing/2014/main" id="{4B5792D8-F760-43DE-BC47-E12BD62A1265}"/>
              </a:ext>
            </a:extLst>
          </p:cNvPr>
          <p:cNvSpPr>
            <a:spLocks noGrp="1"/>
          </p:cNvSpPr>
          <p:nvPr>
            <p:ph idx="1"/>
          </p:nvPr>
        </p:nvSpPr>
        <p:spPr/>
        <p:txBody>
          <a:bodyPr/>
          <a:lstStyle/>
          <a:p>
            <a:pPr algn="just" fontAlgn="base"/>
            <a:r>
              <a:rPr lang="cs-CZ" b="1" i="0" dirty="0">
                <a:solidFill>
                  <a:srgbClr val="FF6319"/>
                </a:solidFill>
                <a:effectLst/>
                <a:latin typeface="AMIKO"/>
              </a:rPr>
              <a:t>Finanční trhy podléhají velmi přísné regulaci. Nemůže na nich podnikat každý, k založení banky, pojišťovny či investiční společnosti je potřeba licence.</a:t>
            </a:r>
            <a:r>
              <a:rPr lang="cs-CZ" b="0" i="0" dirty="0">
                <a:solidFill>
                  <a:srgbClr val="313537"/>
                </a:solidFill>
                <a:effectLst/>
                <a:latin typeface="AMIKO"/>
              </a:rPr>
              <a:t> Bez příslušného povolení je zakázáno přijímat vklady od veřejnosti a poskytovat investiční služby.</a:t>
            </a:r>
          </a:p>
          <a:p>
            <a:pPr algn="just" fontAlgn="base"/>
            <a:r>
              <a:rPr lang="cs-CZ" b="0" i="0" dirty="0">
                <a:solidFill>
                  <a:srgbClr val="313537"/>
                </a:solidFill>
                <a:effectLst/>
                <a:latin typeface="AMIKO"/>
              </a:rPr>
              <a:t>Tyto subjekty na finančním trhu licencuje a dohled nad nimi vykonává Česká národní banka. </a:t>
            </a:r>
          </a:p>
          <a:p>
            <a:pPr algn="just" fontAlgn="base"/>
            <a:r>
              <a:rPr lang="cs-CZ" b="1" i="0" dirty="0">
                <a:solidFill>
                  <a:srgbClr val="FF6319"/>
                </a:solidFill>
                <a:effectLst/>
                <a:latin typeface="AMIKO"/>
              </a:rPr>
              <a:t>Každá firma či fyzická osoba poskytující poradenství či jiné investiční služby musí být k nalezení v registru na webu ČNB.</a:t>
            </a:r>
            <a:endParaRPr lang="cs-CZ" b="0" i="0" dirty="0">
              <a:solidFill>
                <a:srgbClr val="313537"/>
              </a:solidFill>
              <a:effectLst/>
              <a:latin typeface="AMIKO"/>
            </a:endParaRPr>
          </a:p>
          <a:p>
            <a:endParaRPr lang="cs-CZ" dirty="0"/>
          </a:p>
        </p:txBody>
      </p:sp>
    </p:spTree>
    <p:extLst>
      <p:ext uri="{BB962C8B-B14F-4D97-AF65-F5344CB8AC3E}">
        <p14:creationId xmlns:p14="http://schemas.microsoft.com/office/powerpoint/2010/main" val="3873443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55B0F7-25E8-4B44-92F4-D4B1AA151B54}"/>
              </a:ext>
            </a:extLst>
          </p:cNvPr>
          <p:cNvSpPr>
            <a:spLocks noGrp="1"/>
          </p:cNvSpPr>
          <p:nvPr>
            <p:ph type="title"/>
          </p:nvPr>
        </p:nvSpPr>
        <p:spPr/>
        <p:txBody>
          <a:bodyPr/>
          <a:lstStyle/>
          <a:p>
            <a:r>
              <a:rPr lang="cs-CZ" b="1" i="0" dirty="0">
                <a:solidFill>
                  <a:srgbClr val="FF6319"/>
                </a:solidFill>
                <a:effectLst/>
                <a:latin typeface="AMIKO"/>
              </a:rPr>
              <a:t>Právní předpisy v oblasti finančního trhu</a:t>
            </a:r>
            <a:endParaRPr lang="cs-CZ" dirty="0"/>
          </a:p>
        </p:txBody>
      </p:sp>
      <p:sp>
        <p:nvSpPr>
          <p:cNvPr id="3" name="Zástupný obsah 2">
            <a:extLst>
              <a:ext uri="{FF2B5EF4-FFF2-40B4-BE49-F238E27FC236}">
                <a16:creationId xmlns:a16="http://schemas.microsoft.com/office/drawing/2014/main" id="{C9310440-6F1A-43B0-A94B-A3D5A71085A8}"/>
              </a:ext>
            </a:extLst>
          </p:cNvPr>
          <p:cNvSpPr>
            <a:spLocks noGrp="1"/>
          </p:cNvSpPr>
          <p:nvPr>
            <p:ph idx="1"/>
          </p:nvPr>
        </p:nvSpPr>
        <p:spPr/>
        <p:txBody>
          <a:bodyPr>
            <a:normAutofit fontScale="92500" lnSpcReduction="10000"/>
          </a:bodyPr>
          <a:lstStyle/>
          <a:p>
            <a:pPr marL="0" indent="0" algn="l" fontAlgn="base">
              <a:buNone/>
            </a:pPr>
            <a:r>
              <a:rPr lang="cs-CZ" b="1" i="0" dirty="0">
                <a:solidFill>
                  <a:srgbClr val="FF6319"/>
                </a:solidFill>
                <a:effectLst/>
                <a:latin typeface="AMIKO"/>
              </a:rPr>
              <a:t>Mezi důležité právní předpisy v oblasti finančního trhu patří kromě jiných:</a:t>
            </a:r>
            <a:endParaRPr lang="cs-CZ" b="1" i="0" dirty="0">
              <a:solidFill>
                <a:srgbClr val="313537"/>
              </a:solidFill>
              <a:effectLst/>
              <a:latin typeface="merriweather"/>
            </a:endParaRPr>
          </a:p>
          <a:p>
            <a:pPr algn="l" fontAlgn="base">
              <a:buFont typeface="Arial" panose="020B0604020202020204" pitchFamily="34" charset="0"/>
              <a:buChar char="•"/>
            </a:pPr>
            <a:r>
              <a:rPr lang="cs-CZ" b="0" i="0" dirty="0">
                <a:solidFill>
                  <a:srgbClr val="FFFFFF"/>
                </a:solidFill>
                <a:effectLst/>
                <a:latin typeface="inherit"/>
              </a:rPr>
              <a:t>1</a:t>
            </a:r>
          </a:p>
          <a:p>
            <a:pPr algn="l" fontAlgn="base">
              <a:buFont typeface="Arial" panose="020B0604020202020204" pitchFamily="34" charset="0"/>
              <a:buChar char="•"/>
            </a:pPr>
            <a:r>
              <a:rPr lang="cs-CZ" b="0" i="0" dirty="0">
                <a:solidFill>
                  <a:srgbClr val="313537"/>
                </a:solidFill>
                <a:effectLst/>
                <a:latin typeface="lato"/>
              </a:rPr>
              <a:t>1 </a:t>
            </a:r>
            <a:r>
              <a:rPr lang="cs-CZ" b="0" i="0" dirty="0">
                <a:solidFill>
                  <a:srgbClr val="FF6319"/>
                </a:solidFill>
                <a:effectLst/>
                <a:latin typeface="AMIKO"/>
                <a:hlinkClick r:id="rId2"/>
              </a:rPr>
              <a:t>Zákon o podnikání na kapitálovém trhu</a:t>
            </a:r>
            <a:endParaRPr lang="cs-CZ" b="0" i="0" dirty="0">
              <a:solidFill>
                <a:srgbClr val="313537"/>
              </a:solidFill>
              <a:effectLst/>
              <a:latin typeface="merriweather"/>
            </a:endParaRPr>
          </a:p>
          <a:p>
            <a:pPr algn="l" fontAlgn="base">
              <a:buFont typeface="Arial" panose="020B0604020202020204" pitchFamily="34" charset="0"/>
              <a:buChar char="•"/>
            </a:pPr>
            <a:r>
              <a:rPr lang="cs-CZ" b="0" i="0" dirty="0">
                <a:solidFill>
                  <a:srgbClr val="FFFFFF"/>
                </a:solidFill>
                <a:effectLst/>
                <a:latin typeface="inherit"/>
              </a:rPr>
              <a:t>2</a:t>
            </a:r>
          </a:p>
          <a:p>
            <a:pPr algn="l" fontAlgn="base">
              <a:buFont typeface="Arial" panose="020B0604020202020204" pitchFamily="34" charset="0"/>
              <a:buChar char="•"/>
            </a:pPr>
            <a:r>
              <a:rPr lang="cs-CZ" b="0" i="0" dirty="0">
                <a:solidFill>
                  <a:srgbClr val="313537"/>
                </a:solidFill>
                <a:effectLst/>
                <a:latin typeface="lato"/>
              </a:rPr>
              <a:t>2 </a:t>
            </a:r>
            <a:r>
              <a:rPr lang="cs-CZ" b="0" i="0" dirty="0">
                <a:solidFill>
                  <a:srgbClr val="FF6319"/>
                </a:solidFill>
                <a:effectLst/>
                <a:latin typeface="AMIKO"/>
                <a:hlinkClick r:id="rId3"/>
              </a:rPr>
              <a:t>Zákon o investičních společnostech a investičních fondech</a:t>
            </a:r>
            <a:endParaRPr lang="cs-CZ" b="0" i="0" dirty="0">
              <a:solidFill>
                <a:srgbClr val="313537"/>
              </a:solidFill>
              <a:effectLst/>
              <a:latin typeface="merriweather"/>
            </a:endParaRPr>
          </a:p>
          <a:p>
            <a:pPr algn="l" fontAlgn="base">
              <a:buFont typeface="Arial" panose="020B0604020202020204" pitchFamily="34" charset="0"/>
              <a:buChar char="•"/>
            </a:pPr>
            <a:r>
              <a:rPr lang="cs-CZ" b="0" i="0" dirty="0">
                <a:solidFill>
                  <a:srgbClr val="FFFFFF"/>
                </a:solidFill>
                <a:effectLst/>
                <a:latin typeface="inherit"/>
              </a:rPr>
              <a:t>3</a:t>
            </a:r>
          </a:p>
          <a:p>
            <a:pPr algn="l" fontAlgn="base">
              <a:buFont typeface="Arial" panose="020B0604020202020204" pitchFamily="34" charset="0"/>
              <a:buChar char="•"/>
            </a:pPr>
            <a:r>
              <a:rPr lang="cs-CZ" b="0" i="0" dirty="0">
                <a:solidFill>
                  <a:srgbClr val="313537"/>
                </a:solidFill>
                <a:effectLst/>
                <a:latin typeface="lato"/>
              </a:rPr>
              <a:t>3 </a:t>
            </a:r>
            <a:r>
              <a:rPr lang="cs-CZ" b="0" i="0" dirty="0">
                <a:solidFill>
                  <a:srgbClr val="FF6319"/>
                </a:solidFill>
                <a:effectLst/>
                <a:latin typeface="AMIKO"/>
                <a:hlinkClick r:id="rId4"/>
              </a:rPr>
              <a:t>Zákon proti praní špinavých peněz</a:t>
            </a:r>
            <a:endParaRPr lang="cs-CZ" b="0" i="0" dirty="0">
              <a:solidFill>
                <a:srgbClr val="313537"/>
              </a:solidFill>
              <a:effectLst/>
              <a:latin typeface="merriweather"/>
            </a:endParaRPr>
          </a:p>
          <a:p>
            <a:pPr algn="l" fontAlgn="base">
              <a:buFont typeface="Arial" panose="020B0604020202020204" pitchFamily="34" charset="0"/>
              <a:buChar char="•"/>
            </a:pPr>
            <a:r>
              <a:rPr lang="cs-CZ" b="0" i="0" dirty="0">
                <a:solidFill>
                  <a:srgbClr val="FFFFFF"/>
                </a:solidFill>
                <a:effectLst/>
                <a:latin typeface="inherit"/>
              </a:rPr>
              <a:t>4</a:t>
            </a:r>
          </a:p>
          <a:p>
            <a:pPr algn="l" fontAlgn="base">
              <a:buFont typeface="Arial" panose="020B0604020202020204" pitchFamily="34" charset="0"/>
              <a:buChar char="•"/>
            </a:pPr>
            <a:r>
              <a:rPr lang="cs-CZ" b="0" i="0" dirty="0">
                <a:solidFill>
                  <a:srgbClr val="313537"/>
                </a:solidFill>
                <a:effectLst/>
                <a:latin typeface="lato"/>
              </a:rPr>
              <a:t>4 </a:t>
            </a:r>
            <a:r>
              <a:rPr lang="cs-CZ" b="0" i="0" dirty="0">
                <a:solidFill>
                  <a:srgbClr val="313537"/>
                </a:solidFill>
                <a:effectLst/>
                <a:latin typeface="merriweather"/>
              </a:rPr>
              <a:t>Další podrobnosti upravuje řada vyhlášek vydávaných především Českou národní bankou...</a:t>
            </a:r>
          </a:p>
          <a:p>
            <a:endParaRPr lang="cs-CZ" dirty="0"/>
          </a:p>
        </p:txBody>
      </p:sp>
    </p:spTree>
    <p:extLst>
      <p:ext uri="{BB962C8B-B14F-4D97-AF65-F5344CB8AC3E}">
        <p14:creationId xmlns:p14="http://schemas.microsoft.com/office/powerpoint/2010/main" val="231058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3F363E-EB66-411D-A4E9-DF1B65B87CC4}"/>
              </a:ext>
            </a:extLst>
          </p:cNvPr>
          <p:cNvSpPr>
            <a:spLocks noGrp="1"/>
          </p:cNvSpPr>
          <p:nvPr>
            <p:ph type="title"/>
          </p:nvPr>
        </p:nvSpPr>
        <p:spPr/>
        <p:txBody>
          <a:bodyPr/>
          <a:lstStyle/>
          <a:p>
            <a:r>
              <a:rPr lang="cs-CZ" dirty="0"/>
              <a:t>Připomenutí</a:t>
            </a:r>
          </a:p>
        </p:txBody>
      </p:sp>
      <p:sp>
        <p:nvSpPr>
          <p:cNvPr id="3" name="Zástupný obsah 2">
            <a:extLst>
              <a:ext uri="{FF2B5EF4-FFF2-40B4-BE49-F238E27FC236}">
                <a16:creationId xmlns:a16="http://schemas.microsoft.com/office/drawing/2014/main" id="{30EA546C-CA83-44DC-B960-52BDE1C77792}"/>
              </a:ext>
            </a:extLst>
          </p:cNvPr>
          <p:cNvSpPr>
            <a:spLocks noGrp="1"/>
          </p:cNvSpPr>
          <p:nvPr>
            <p:ph idx="1"/>
          </p:nvPr>
        </p:nvSpPr>
        <p:spPr/>
        <p:txBody>
          <a:bodyPr/>
          <a:lstStyle/>
          <a:p>
            <a:r>
              <a:rPr lang="cs-CZ" b="0" i="0" dirty="0">
                <a:solidFill>
                  <a:srgbClr val="313537"/>
                </a:solidFill>
                <a:effectLst/>
                <a:latin typeface="AMIKO"/>
              </a:rPr>
              <a:t>Mnoho klientů si ještě z 90. let pamatuje aféry, jako bylo např. tunelování privatizačních fondů a má dodnes k investování nedůvěru.</a:t>
            </a:r>
            <a:endParaRPr lang="cs-CZ" dirty="0">
              <a:solidFill>
                <a:srgbClr val="313537"/>
              </a:solidFill>
              <a:latin typeface="AMIKO"/>
            </a:endParaRPr>
          </a:p>
          <a:p>
            <a:r>
              <a:rPr lang="cs-CZ" b="0" i="0" dirty="0">
                <a:solidFill>
                  <a:srgbClr val="313537"/>
                </a:solidFill>
                <a:effectLst/>
                <a:latin typeface="AMIKO"/>
              </a:rPr>
              <a:t>Jak jejich obavy rozptýlit?</a:t>
            </a:r>
          </a:p>
          <a:p>
            <a:r>
              <a:rPr lang="cs-CZ" b="0" i="0" dirty="0">
                <a:solidFill>
                  <a:srgbClr val="313537"/>
                </a:solidFill>
                <a:effectLst/>
                <a:latin typeface="AMIKO"/>
              </a:rPr>
              <a:t>Snadno!!!</a:t>
            </a:r>
            <a:endParaRPr lang="cs-CZ" dirty="0">
              <a:solidFill>
                <a:srgbClr val="313537"/>
              </a:solidFill>
              <a:latin typeface="AMIKO"/>
            </a:endParaRPr>
          </a:p>
          <a:p>
            <a:r>
              <a:rPr lang="cs-CZ" b="0" i="0" dirty="0">
                <a:solidFill>
                  <a:srgbClr val="313537"/>
                </a:solidFill>
                <a:effectLst/>
                <a:latin typeface="AMIKO"/>
              </a:rPr>
              <a:t>Legislativa v oblasti investic je dnes úplně jinde než tehdy a podílové fondy v naší nabídce fungují podle pravidel platných v celé EU.</a:t>
            </a:r>
          </a:p>
          <a:p>
            <a:endParaRPr lang="cs-CZ" dirty="0"/>
          </a:p>
        </p:txBody>
      </p:sp>
    </p:spTree>
    <p:extLst>
      <p:ext uri="{BB962C8B-B14F-4D97-AF65-F5344CB8AC3E}">
        <p14:creationId xmlns:p14="http://schemas.microsoft.com/office/powerpoint/2010/main" val="3313547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7344AA-6060-4663-A007-0AD1B75BDFBA}"/>
              </a:ext>
            </a:extLst>
          </p:cNvPr>
          <p:cNvSpPr>
            <a:spLocks noGrp="1"/>
          </p:cNvSpPr>
          <p:nvPr>
            <p:ph type="title"/>
          </p:nvPr>
        </p:nvSpPr>
        <p:spPr/>
        <p:txBody>
          <a:bodyPr/>
          <a:lstStyle/>
          <a:p>
            <a:r>
              <a:rPr lang="cs-CZ" b="1" i="0" dirty="0">
                <a:solidFill>
                  <a:srgbClr val="313537"/>
                </a:solidFill>
                <a:effectLst/>
                <a:latin typeface="AMIKO"/>
              </a:rPr>
              <a:t>Pojištění vkladů – Garanční systém finančního trhu</a:t>
            </a:r>
            <a:endParaRPr lang="cs-CZ" dirty="0"/>
          </a:p>
        </p:txBody>
      </p:sp>
      <p:sp>
        <p:nvSpPr>
          <p:cNvPr id="3" name="Zástupný obsah 2">
            <a:extLst>
              <a:ext uri="{FF2B5EF4-FFF2-40B4-BE49-F238E27FC236}">
                <a16:creationId xmlns:a16="http://schemas.microsoft.com/office/drawing/2014/main" id="{9E9B3BF6-0604-48F6-BC04-7934F7594382}"/>
              </a:ext>
            </a:extLst>
          </p:cNvPr>
          <p:cNvSpPr>
            <a:spLocks noGrp="1"/>
          </p:cNvSpPr>
          <p:nvPr>
            <p:ph idx="1"/>
          </p:nvPr>
        </p:nvSpPr>
        <p:spPr/>
        <p:txBody>
          <a:bodyPr/>
          <a:lstStyle/>
          <a:p>
            <a:pPr marL="0" indent="0">
              <a:buNone/>
            </a:pPr>
            <a:endParaRPr lang="cs-CZ" b="0" i="0" dirty="0">
              <a:solidFill>
                <a:srgbClr val="313537"/>
              </a:solidFill>
              <a:effectLst/>
              <a:latin typeface="AMIKO"/>
            </a:endParaRPr>
          </a:p>
          <a:p>
            <a:pPr marL="0" indent="0">
              <a:buNone/>
            </a:pPr>
            <a:endParaRPr lang="cs-CZ" dirty="0">
              <a:solidFill>
                <a:srgbClr val="313537"/>
              </a:solidFill>
              <a:latin typeface="AMIKO"/>
            </a:endParaRPr>
          </a:p>
          <a:p>
            <a:pPr marL="0" indent="0">
              <a:buNone/>
            </a:pPr>
            <a:r>
              <a:rPr lang="cs-CZ" b="0" i="0" dirty="0">
                <a:solidFill>
                  <a:srgbClr val="313537"/>
                </a:solidFill>
                <a:effectLst/>
                <a:latin typeface="AMIKO"/>
              </a:rPr>
              <a:t>Častým zdrojem zmatení je otázka, jaké peníze má klient garantovány státem a jaké nikoliv.</a:t>
            </a:r>
          </a:p>
          <a:p>
            <a:endParaRPr lang="cs-CZ" dirty="0"/>
          </a:p>
        </p:txBody>
      </p:sp>
    </p:spTree>
    <p:extLst>
      <p:ext uri="{BB962C8B-B14F-4D97-AF65-F5344CB8AC3E}">
        <p14:creationId xmlns:p14="http://schemas.microsoft.com/office/powerpoint/2010/main" val="2336362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E27F66-4F40-43E2-BADC-F9727B3BBE29}"/>
              </a:ext>
            </a:extLst>
          </p:cNvPr>
          <p:cNvSpPr>
            <a:spLocks noGrp="1"/>
          </p:cNvSpPr>
          <p:nvPr>
            <p:ph type="title"/>
          </p:nvPr>
        </p:nvSpPr>
        <p:spPr/>
        <p:txBody>
          <a:bodyPr/>
          <a:lstStyle/>
          <a:p>
            <a:endParaRPr lang="cs-CZ"/>
          </a:p>
        </p:txBody>
      </p:sp>
      <p:pic>
        <p:nvPicPr>
          <p:cNvPr id="5" name="Zástupný obsah 4" descr="Obsah obrázku text&#10;&#10;Popis byl vytvořen automaticky">
            <a:extLst>
              <a:ext uri="{FF2B5EF4-FFF2-40B4-BE49-F238E27FC236}">
                <a16:creationId xmlns:a16="http://schemas.microsoft.com/office/drawing/2014/main" id="{A7DD8F8B-89E2-41AA-AF4C-2C516E2410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2153" y="1905338"/>
            <a:ext cx="2837872" cy="1618912"/>
          </a:xfrm>
        </p:spPr>
      </p:pic>
      <p:pic>
        <p:nvPicPr>
          <p:cNvPr id="7" name="Obrázek 6" descr="Obsah obrázku text&#10;&#10;Popis byl vytvořen automaticky">
            <a:extLst>
              <a:ext uri="{FF2B5EF4-FFF2-40B4-BE49-F238E27FC236}">
                <a16:creationId xmlns:a16="http://schemas.microsoft.com/office/drawing/2014/main" id="{C1169CCF-D45F-46CE-9598-EEF4ABB929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9625" y="3124200"/>
            <a:ext cx="4095750" cy="2861927"/>
          </a:xfrm>
          <a:prstGeom prst="rect">
            <a:avLst/>
          </a:prstGeom>
        </p:spPr>
      </p:pic>
    </p:spTree>
    <p:extLst>
      <p:ext uri="{BB962C8B-B14F-4D97-AF65-F5344CB8AC3E}">
        <p14:creationId xmlns:p14="http://schemas.microsoft.com/office/powerpoint/2010/main" val="2421368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F40F30-54EA-4018-AA44-14CCFC9D9F4C}"/>
              </a:ext>
            </a:extLst>
          </p:cNvPr>
          <p:cNvSpPr>
            <a:spLocks noGrp="1"/>
          </p:cNvSpPr>
          <p:nvPr>
            <p:ph type="title"/>
          </p:nvPr>
        </p:nvSpPr>
        <p:spPr/>
        <p:txBody>
          <a:bodyPr/>
          <a:lstStyle/>
          <a:p>
            <a:endParaRPr lang="cs-CZ"/>
          </a:p>
        </p:txBody>
      </p:sp>
      <p:pic>
        <p:nvPicPr>
          <p:cNvPr id="5" name="Zástupný obsah 4" descr="Obsah obrázku text&#10;&#10;Popis byl vytvořen automaticky">
            <a:extLst>
              <a:ext uri="{FF2B5EF4-FFF2-40B4-BE49-F238E27FC236}">
                <a16:creationId xmlns:a16="http://schemas.microsoft.com/office/drawing/2014/main" id="{78A4BCC8-DDBA-4A48-A89A-D2FA3D15CC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1031" y="2163970"/>
            <a:ext cx="2743438" cy="1265030"/>
          </a:xfrm>
        </p:spPr>
      </p:pic>
      <p:pic>
        <p:nvPicPr>
          <p:cNvPr id="7" name="Obrázek 6" descr="Obsah obrázku text&#10;&#10;Popis byl vytvořen automaticky">
            <a:extLst>
              <a:ext uri="{FF2B5EF4-FFF2-40B4-BE49-F238E27FC236}">
                <a16:creationId xmlns:a16="http://schemas.microsoft.com/office/drawing/2014/main" id="{9EA184B4-B9B0-4DA6-850F-7B750D73ED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8724" y="2962275"/>
            <a:ext cx="5076825" cy="2739474"/>
          </a:xfrm>
          <a:prstGeom prst="rect">
            <a:avLst/>
          </a:prstGeom>
        </p:spPr>
      </p:pic>
    </p:spTree>
    <p:extLst>
      <p:ext uri="{BB962C8B-B14F-4D97-AF65-F5344CB8AC3E}">
        <p14:creationId xmlns:p14="http://schemas.microsoft.com/office/powerpoint/2010/main" val="745958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32E690-D0D9-4374-AE22-DE27795C65A2}"/>
              </a:ext>
            </a:extLst>
          </p:cNvPr>
          <p:cNvSpPr>
            <a:spLocks noGrp="1"/>
          </p:cNvSpPr>
          <p:nvPr>
            <p:ph type="title"/>
          </p:nvPr>
        </p:nvSpPr>
        <p:spPr/>
        <p:txBody>
          <a:bodyPr/>
          <a:lstStyle/>
          <a:p>
            <a:r>
              <a:rPr lang="cs-CZ" b="0" i="1" dirty="0">
                <a:solidFill>
                  <a:srgbClr val="313537"/>
                </a:solidFill>
                <a:effectLst/>
                <a:latin typeface="AMIKO"/>
              </a:rPr>
              <a:t>Proč bych měl vůbec investovat?</a:t>
            </a:r>
            <a:endParaRPr lang="cs-CZ" dirty="0"/>
          </a:p>
        </p:txBody>
      </p:sp>
      <p:sp>
        <p:nvSpPr>
          <p:cNvPr id="3" name="Zástupný obsah 2">
            <a:extLst>
              <a:ext uri="{FF2B5EF4-FFF2-40B4-BE49-F238E27FC236}">
                <a16:creationId xmlns:a16="http://schemas.microsoft.com/office/drawing/2014/main" id="{CFDD4381-B49F-4FC6-B152-1312C55FF73B}"/>
              </a:ext>
            </a:extLst>
          </p:cNvPr>
          <p:cNvSpPr>
            <a:spLocks noGrp="1"/>
          </p:cNvSpPr>
          <p:nvPr>
            <p:ph idx="1"/>
          </p:nvPr>
        </p:nvSpPr>
        <p:spPr/>
        <p:txBody>
          <a:bodyPr/>
          <a:lstStyle/>
          <a:p>
            <a:r>
              <a:rPr lang="cs-CZ" b="0" i="0" dirty="0">
                <a:solidFill>
                  <a:srgbClr val="313537"/>
                </a:solidFill>
                <a:effectLst/>
                <a:latin typeface="AMIKO"/>
              </a:rPr>
              <a:t>graf, který ukazuje, za jak dlouho se sníží kupní síla úspor na polovinu při různé míře inflace. </a:t>
            </a:r>
            <a:r>
              <a:rPr lang="cs-CZ" b="1" i="0" dirty="0">
                <a:solidFill>
                  <a:srgbClr val="313537"/>
                </a:solidFill>
                <a:effectLst/>
                <a:latin typeface="AMIKO"/>
              </a:rPr>
              <a:t> </a:t>
            </a:r>
          </a:p>
          <a:p>
            <a:r>
              <a:rPr lang="cs-CZ" b="1" dirty="0">
                <a:solidFill>
                  <a:srgbClr val="313537"/>
                </a:solidFill>
                <a:latin typeface="AMIKO"/>
              </a:rPr>
              <a:t> </a:t>
            </a:r>
            <a:endParaRPr lang="cs-CZ" dirty="0"/>
          </a:p>
        </p:txBody>
      </p:sp>
      <p:pic>
        <p:nvPicPr>
          <p:cNvPr id="5" name="Obrázek 4">
            <a:extLst>
              <a:ext uri="{FF2B5EF4-FFF2-40B4-BE49-F238E27FC236}">
                <a16:creationId xmlns:a16="http://schemas.microsoft.com/office/drawing/2014/main" id="{A4154F95-3F2B-4A31-BA4F-88055D846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4996" y="2785877"/>
            <a:ext cx="6492803" cy="3612193"/>
          </a:xfrm>
          <a:prstGeom prst="rect">
            <a:avLst/>
          </a:prstGeom>
        </p:spPr>
      </p:pic>
    </p:spTree>
    <p:extLst>
      <p:ext uri="{BB962C8B-B14F-4D97-AF65-F5344CB8AC3E}">
        <p14:creationId xmlns:p14="http://schemas.microsoft.com/office/powerpoint/2010/main" val="2643296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F932F6-A3D0-4DA6-AB04-03CE2D029C75}"/>
              </a:ext>
            </a:extLst>
          </p:cNvPr>
          <p:cNvSpPr>
            <a:spLocks noGrp="1"/>
          </p:cNvSpPr>
          <p:nvPr>
            <p:ph type="title"/>
          </p:nvPr>
        </p:nvSpPr>
        <p:spPr/>
        <p:txBody>
          <a:bodyPr/>
          <a:lstStyle/>
          <a:p>
            <a:r>
              <a:rPr lang="cs-CZ" dirty="0"/>
              <a:t>Garanční systém</a:t>
            </a:r>
          </a:p>
        </p:txBody>
      </p:sp>
      <p:sp>
        <p:nvSpPr>
          <p:cNvPr id="3" name="Zástupný obsah 2">
            <a:extLst>
              <a:ext uri="{FF2B5EF4-FFF2-40B4-BE49-F238E27FC236}">
                <a16:creationId xmlns:a16="http://schemas.microsoft.com/office/drawing/2014/main" id="{7B5183F1-3C53-46E1-94A0-D1812E780A51}"/>
              </a:ext>
            </a:extLst>
          </p:cNvPr>
          <p:cNvSpPr>
            <a:spLocks noGrp="1"/>
          </p:cNvSpPr>
          <p:nvPr>
            <p:ph idx="1"/>
          </p:nvPr>
        </p:nvSpPr>
        <p:spPr/>
        <p:txBody>
          <a:bodyPr/>
          <a:lstStyle/>
          <a:p>
            <a:pPr algn="just" fontAlgn="base"/>
            <a:r>
              <a:rPr lang="cs-CZ" b="0" i="0" dirty="0">
                <a:solidFill>
                  <a:srgbClr val="313537"/>
                </a:solidFill>
                <a:effectLst/>
                <a:latin typeface="AMIKO"/>
              </a:rPr>
              <a:t>zpravidla zasahuje v případě úpadku menších institucí, jako jsou např. družstevní záložny. Velké banky jsou jednoduše příliš velké a úpadek některé z nich by se řešil jinak (např. fúzí s jinou bankou či zestátněním). Český bankovní sektor je ale na evropské poměry velice zdravý, stabilní a ziskový. Strašit klienty krachem bank tedy skutečně není třeba.</a:t>
            </a:r>
          </a:p>
          <a:p>
            <a:pPr algn="just" fontAlgn="base"/>
            <a:r>
              <a:rPr lang="cs-CZ" b="0" i="0" dirty="0">
                <a:solidFill>
                  <a:srgbClr val="313537"/>
                </a:solidFill>
                <a:effectLst/>
                <a:latin typeface="AMIKO"/>
              </a:rPr>
              <a:t>Zahraniční banky, které v ČR nemají samostatnou dceřinou firmu, ale jen pobočku, jsou pojištěny ve své domovské zemi, např. mBank v Polsku. Podmínky pojištění jsou ale v celé EU podobné.</a:t>
            </a:r>
          </a:p>
          <a:p>
            <a:endParaRPr lang="cs-CZ" dirty="0"/>
          </a:p>
        </p:txBody>
      </p:sp>
    </p:spTree>
    <p:extLst>
      <p:ext uri="{BB962C8B-B14F-4D97-AF65-F5344CB8AC3E}">
        <p14:creationId xmlns:p14="http://schemas.microsoft.com/office/powerpoint/2010/main" val="4678205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F832CE-53E0-46C2-BFF7-0888A1362A78}"/>
              </a:ext>
            </a:extLst>
          </p:cNvPr>
          <p:cNvSpPr>
            <a:spLocks noGrp="1"/>
          </p:cNvSpPr>
          <p:nvPr>
            <p:ph type="title"/>
          </p:nvPr>
        </p:nvSpPr>
        <p:spPr/>
        <p:txBody>
          <a:bodyPr/>
          <a:lstStyle/>
          <a:p>
            <a:r>
              <a:rPr lang="cs-CZ" b="1" i="0" dirty="0">
                <a:solidFill>
                  <a:srgbClr val="2D363A"/>
                </a:solidFill>
                <a:effectLst/>
                <a:latin typeface="AMIKO"/>
              </a:rPr>
              <a:t>Investiční nástroje</a:t>
            </a:r>
            <a:br>
              <a:rPr lang="cs-CZ" b="1" i="0" dirty="0">
                <a:solidFill>
                  <a:srgbClr val="2D363A"/>
                </a:solidFill>
                <a:effectLst/>
                <a:latin typeface="AMIKO"/>
              </a:rPr>
            </a:br>
            <a:endParaRPr lang="cs-CZ" dirty="0"/>
          </a:p>
        </p:txBody>
      </p:sp>
      <p:sp>
        <p:nvSpPr>
          <p:cNvPr id="3" name="Zástupný obsah 2">
            <a:extLst>
              <a:ext uri="{FF2B5EF4-FFF2-40B4-BE49-F238E27FC236}">
                <a16:creationId xmlns:a16="http://schemas.microsoft.com/office/drawing/2014/main" id="{13353B75-97E3-459B-B731-76EA798A621C}"/>
              </a:ext>
            </a:extLst>
          </p:cNvPr>
          <p:cNvSpPr>
            <a:spLocks noGrp="1"/>
          </p:cNvSpPr>
          <p:nvPr>
            <p:ph idx="1"/>
          </p:nvPr>
        </p:nvSpPr>
        <p:spPr/>
        <p:txBody>
          <a:bodyPr>
            <a:normAutofit fontScale="92500" lnSpcReduction="10000"/>
          </a:bodyPr>
          <a:lstStyle/>
          <a:p>
            <a:pPr algn="just" fontAlgn="base"/>
            <a:r>
              <a:rPr lang="cs-CZ" b="0" i="0" dirty="0">
                <a:solidFill>
                  <a:srgbClr val="313537"/>
                </a:solidFill>
                <a:effectLst/>
                <a:latin typeface="merriweather"/>
              </a:rPr>
              <a:t>Investovat se dá do ledasčeho, od </a:t>
            </a:r>
            <a:r>
              <a:rPr lang="cs-CZ" b="1" i="0" dirty="0">
                <a:solidFill>
                  <a:srgbClr val="313537"/>
                </a:solidFill>
                <a:effectLst/>
                <a:latin typeface="AMIKO"/>
              </a:rPr>
              <a:t>akcií </a:t>
            </a:r>
            <a:r>
              <a:rPr lang="cs-CZ" b="0" i="0" dirty="0">
                <a:solidFill>
                  <a:srgbClr val="313537"/>
                </a:solidFill>
                <a:effectLst/>
                <a:latin typeface="merriweather"/>
              </a:rPr>
              <a:t>přes </a:t>
            </a:r>
            <a:r>
              <a:rPr lang="cs-CZ" b="1" i="0" dirty="0">
                <a:solidFill>
                  <a:srgbClr val="313537"/>
                </a:solidFill>
                <a:effectLst/>
                <a:latin typeface="AMIKO"/>
              </a:rPr>
              <a:t>nemovitosti </a:t>
            </a:r>
            <a:r>
              <a:rPr lang="cs-CZ" b="0" i="0" dirty="0">
                <a:solidFill>
                  <a:srgbClr val="313537"/>
                </a:solidFill>
                <a:effectLst/>
                <a:latin typeface="merriweather"/>
              </a:rPr>
              <a:t>až </a:t>
            </a:r>
            <a:r>
              <a:rPr lang="cs-CZ" b="1" i="0" dirty="0">
                <a:solidFill>
                  <a:srgbClr val="313537"/>
                </a:solidFill>
                <a:effectLst/>
                <a:latin typeface="AMIKO"/>
              </a:rPr>
              <a:t>třeba po víno</a:t>
            </a:r>
            <a:r>
              <a:rPr lang="cs-CZ" b="0" i="0" dirty="0">
                <a:solidFill>
                  <a:srgbClr val="313537"/>
                </a:solidFill>
                <a:effectLst/>
                <a:latin typeface="merriweather"/>
              </a:rPr>
              <a:t>. Regulace se vztahuje zejména na nabízení finančních investic, takže v zákoně o podnikání na kapitálovém trhu najdete investiční nástroje rozdělené na:</a:t>
            </a:r>
          </a:p>
          <a:p>
            <a:pPr algn="l" fontAlgn="base">
              <a:buFont typeface="Arial" panose="020B0604020202020204" pitchFamily="34" charset="0"/>
              <a:buChar char="•"/>
            </a:pPr>
            <a:r>
              <a:rPr lang="cs-CZ" b="0" i="0" dirty="0">
                <a:solidFill>
                  <a:srgbClr val="FFFFFF"/>
                </a:solidFill>
                <a:effectLst/>
                <a:latin typeface="inherit"/>
              </a:rPr>
              <a:t>1</a:t>
            </a:r>
          </a:p>
          <a:p>
            <a:pPr algn="l" fontAlgn="base">
              <a:buFont typeface="Arial" panose="020B0604020202020204" pitchFamily="34" charset="0"/>
              <a:buChar char="•"/>
            </a:pPr>
            <a:r>
              <a:rPr lang="cs-CZ" b="0" i="0" dirty="0">
                <a:solidFill>
                  <a:srgbClr val="313537"/>
                </a:solidFill>
                <a:effectLst/>
                <a:latin typeface="lato"/>
              </a:rPr>
              <a:t>1 </a:t>
            </a:r>
            <a:r>
              <a:rPr lang="cs-CZ" b="1" i="0" dirty="0">
                <a:solidFill>
                  <a:srgbClr val="313537"/>
                </a:solidFill>
                <a:effectLst/>
                <a:latin typeface="AMIKO"/>
              </a:rPr>
              <a:t>Investiční cenné papíry</a:t>
            </a:r>
            <a:r>
              <a:rPr lang="cs-CZ" b="0" i="0" dirty="0">
                <a:solidFill>
                  <a:srgbClr val="313537"/>
                </a:solidFill>
                <a:effectLst/>
                <a:latin typeface="merriweather"/>
              </a:rPr>
              <a:t>, tj. především akcie a dluhopisy</a:t>
            </a:r>
          </a:p>
          <a:p>
            <a:pPr algn="l" fontAlgn="base">
              <a:buFont typeface="Arial" panose="020B0604020202020204" pitchFamily="34" charset="0"/>
              <a:buChar char="•"/>
            </a:pPr>
            <a:r>
              <a:rPr lang="cs-CZ" b="0" i="0" dirty="0">
                <a:solidFill>
                  <a:srgbClr val="FFFFFF"/>
                </a:solidFill>
                <a:effectLst/>
                <a:latin typeface="inherit"/>
              </a:rPr>
              <a:t>2</a:t>
            </a:r>
          </a:p>
          <a:p>
            <a:pPr algn="l" fontAlgn="base">
              <a:buFont typeface="Arial" panose="020B0604020202020204" pitchFamily="34" charset="0"/>
              <a:buChar char="•"/>
            </a:pPr>
            <a:r>
              <a:rPr lang="cs-CZ" b="0" i="0" dirty="0">
                <a:solidFill>
                  <a:srgbClr val="313537"/>
                </a:solidFill>
                <a:effectLst/>
                <a:latin typeface="lato"/>
              </a:rPr>
              <a:t>2 </a:t>
            </a:r>
            <a:r>
              <a:rPr lang="cs-CZ" b="1" i="0" dirty="0">
                <a:solidFill>
                  <a:srgbClr val="313537"/>
                </a:solidFill>
                <a:effectLst/>
                <a:latin typeface="AMIKO"/>
              </a:rPr>
              <a:t>Cenné papíry kolektivního investování</a:t>
            </a:r>
            <a:r>
              <a:rPr lang="cs-CZ" b="0" i="0" dirty="0">
                <a:solidFill>
                  <a:srgbClr val="313537"/>
                </a:solidFill>
                <a:effectLst/>
                <a:latin typeface="merriweather"/>
              </a:rPr>
              <a:t>, tj. podílové listy fondů</a:t>
            </a:r>
          </a:p>
          <a:p>
            <a:pPr algn="l" fontAlgn="base">
              <a:buFont typeface="Arial" panose="020B0604020202020204" pitchFamily="34" charset="0"/>
              <a:buChar char="•"/>
            </a:pPr>
            <a:r>
              <a:rPr lang="cs-CZ" b="0" i="0" dirty="0">
                <a:solidFill>
                  <a:srgbClr val="FFFFFF"/>
                </a:solidFill>
                <a:effectLst/>
                <a:latin typeface="inherit"/>
              </a:rPr>
              <a:t>3</a:t>
            </a:r>
          </a:p>
          <a:p>
            <a:pPr algn="l" fontAlgn="base">
              <a:buFont typeface="Arial" panose="020B0604020202020204" pitchFamily="34" charset="0"/>
              <a:buChar char="•"/>
            </a:pPr>
            <a:r>
              <a:rPr lang="cs-CZ" b="0" i="0" dirty="0">
                <a:solidFill>
                  <a:srgbClr val="313537"/>
                </a:solidFill>
                <a:effectLst/>
                <a:latin typeface="lato"/>
              </a:rPr>
              <a:t>3 </a:t>
            </a:r>
            <a:r>
              <a:rPr lang="cs-CZ" b="0" i="0" dirty="0">
                <a:solidFill>
                  <a:srgbClr val="313537"/>
                </a:solidFill>
                <a:effectLst/>
                <a:latin typeface="merriweather"/>
              </a:rPr>
              <a:t>Další nástroje, jako jsou </a:t>
            </a:r>
            <a:r>
              <a:rPr lang="cs-CZ" b="1" i="0" dirty="0">
                <a:solidFill>
                  <a:srgbClr val="313537"/>
                </a:solidFill>
                <a:effectLst/>
                <a:latin typeface="AMIKO"/>
              </a:rPr>
              <a:t>finanční deriváty</a:t>
            </a:r>
            <a:endParaRPr lang="cs-CZ" b="0" i="0" dirty="0">
              <a:solidFill>
                <a:srgbClr val="313537"/>
              </a:solidFill>
              <a:effectLst/>
              <a:latin typeface="merriweather"/>
            </a:endParaRPr>
          </a:p>
          <a:p>
            <a:endParaRPr lang="cs-CZ" dirty="0"/>
          </a:p>
        </p:txBody>
      </p:sp>
    </p:spTree>
    <p:extLst>
      <p:ext uri="{BB962C8B-B14F-4D97-AF65-F5344CB8AC3E}">
        <p14:creationId xmlns:p14="http://schemas.microsoft.com/office/powerpoint/2010/main" val="1529758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8B180F-0F08-46B8-A817-95CB05CA001B}"/>
              </a:ext>
            </a:extLst>
          </p:cNvPr>
          <p:cNvSpPr>
            <a:spLocks noGrp="1"/>
          </p:cNvSpPr>
          <p:nvPr>
            <p:ph type="title"/>
          </p:nvPr>
        </p:nvSpPr>
        <p:spPr/>
        <p:txBody>
          <a:bodyPr/>
          <a:lstStyle/>
          <a:p>
            <a:r>
              <a:rPr lang="cs-CZ" b="1" i="0" dirty="0">
                <a:solidFill>
                  <a:srgbClr val="FF6319"/>
                </a:solidFill>
                <a:effectLst/>
                <a:latin typeface="AMIKO"/>
              </a:rPr>
              <a:t>Akcie</a:t>
            </a:r>
            <a:endParaRPr lang="cs-CZ" dirty="0"/>
          </a:p>
        </p:txBody>
      </p:sp>
      <p:sp>
        <p:nvSpPr>
          <p:cNvPr id="3" name="Zástupný obsah 2">
            <a:extLst>
              <a:ext uri="{FF2B5EF4-FFF2-40B4-BE49-F238E27FC236}">
                <a16:creationId xmlns:a16="http://schemas.microsoft.com/office/drawing/2014/main" id="{DB65F040-7708-4B67-AC37-71474B8C1D51}"/>
              </a:ext>
            </a:extLst>
          </p:cNvPr>
          <p:cNvSpPr>
            <a:spLocks noGrp="1"/>
          </p:cNvSpPr>
          <p:nvPr>
            <p:ph idx="1"/>
          </p:nvPr>
        </p:nvSpPr>
        <p:spPr/>
        <p:txBody>
          <a:bodyPr>
            <a:normAutofit lnSpcReduction="10000"/>
          </a:bodyPr>
          <a:lstStyle/>
          <a:p>
            <a:pPr algn="just" fontAlgn="base"/>
            <a:r>
              <a:rPr lang="cs-CZ" b="0" i="0" dirty="0">
                <a:solidFill>
                  <a:srgbClr val="313537"/>
                </a:solidFill>
                <a:effectLst/>
                <a:latin typeface="merriweather"/>
              </a:rPr>
              <a:t>Akciové trhy </a:t>
            </a:r>
            <a:r>
              <a:rPr lang="cs-CZ" b="1" i="0" dirty="0">
                <a:solidFill>
                  <a:srgbClr val="313537"/>
                </a:solidFill>
                <a:effectLst/>
                <a:latin typeface="AMIKO"/>
              </a:rPr>
              <a:t>mají dlouhou tradici</a:t>
            </a:r>
            <a:r>
              <a:rPr lang="cs-CZ" b="0" i="0" dirty="0">
                <a:solidFill>
                  <a:srgbClr val="313537"/>
                </a:solidFill>
                <a:effectLst/>
                <a:latin typeface="merriweather"/>
              </a:rPr>
              <a:t> – </a:t>
            </a:r>
            <a:r>
              <a:rPr lang="cs-CZ" b="0" i="0" dirty="0">
                <a:solidFill>
                  <a:srgbClr val="FF6319"/>
                </a:solidFill>
                <a:effectLst/>
                <a:latin typeface="AMIKO"/>
              </a:rPr>
              <a:t>přibližně 400 let</a:t>
            </a:r>
            <a:r>
              <a:rPr lang="cs-CZ" b="0" i="0" dirty="0">
                <a:solidFill>
                  <a:srgbClr val="313537"/>
                </a:solidFill>
                <a:effectLst/>
                <a:latin typeface="merriweather"/>
              </a:rPr>
              <a:t> - stručný přehled základních principů.</a:t>
            </a:r>
          </a:p>
          <a:p>
            <a:pPr algn="just" fontAlgn="base"/>
            <a:r>
              <a:rPr lang="cs-CZ" b="1" i="0" dirty="0">
                <a:solidFill>
                  <a:srgbClr val="FF6319"/>
                </a:solidFill>
                <a:effectLst/>
                <a:latin typeface="AMIKO"/>
              </a:rPr>
              <a:t>Akcie je cenný papír, který ztělesňuje tři práva:</a:t>
            </a:r>
            <a:endParaRPr lang="cs-CZ" b="0" i="0" dirty="0">
              <a:solidFill>
                <a:srgbClr val="313537"/>
              </a:solidFill>
              <a:effectLst/>
              <a:latin typeface="merriweather"/>
            </a:endParaRPr>
          </a:p>
          <a:p>
            <a:pPr algn="l" fontAlgn="base">
              <a:buFont typeface="Arial" panose="020B0604020202020204" pitchFamily="34" charset="0"/>
              <a:buChar char="•"/>
            </a:pPr>
            <a:r>
              <a:rPr lang="cs-CZ" b="0" i="0" dirty="0">
                <a:solidFill>
                  <a:srgbClr val="FFFFFF"/>
                </a:solidFill>
                <a:effectLst/>
                <a:latin typeface="inherit"/>
              </a:rPr>
              <a:t>1</a:t>
            </a:r>
          </a:p>
          <a:p>
            <a:pPr algn="l" fontAlgn="base">
              <a:buFont typeface="Arial" panose="020B0604020202020204" pitchFamily="34" charset="0"/>
              <a:buChar char="•"/>
            </a:pPr>
            <a:r>
              <a:rPr lang="cs-CZ" b="0" i="0" dirty="0">
                <a:solidFill>
                  <a:srgbClr val="313537"/>
                </a:solidFill>
                <a:effectLst/>
                <a:latin typeface="lato"/>
              </a:rPr>
              <a:t>1 </a:t>
            </a:r>
            <a:r>
              <a:rPr lang="cs-CZ" b="1" i="0" dirty="0">
                <a:solidFill>
                  <a:srgbClr val="313537"/>
                </a:solidFill>
                <a:effectLst/>
                <a:latin typeface="AMIKO"/>
              </a:rPr>
              <a:t>Vlastnické právo</a:t>
            </a:r>
            <a:r>
              <a:rPr lang="cs-CZ" b="0" i="0" dirty="0">
                <a:solidFill>
                  <a:srgbClr val="313537"/>
                </a:solidFill>
                <a:effectLst/>
                <a:latin typeface="merriweather"/>
              </a:rPr>
              <a:t> k podílu na akciové společnosti</a:t>
            </a:r>
          </a:p>
          <a:p>
            <a:pPr algn="l" fontAlgn="base">
              <a:buFont typeface="Arial" panose="020B0604020202020204" pitchFamily="34" charset="0"/>
              <a:buChar char="•"/>
            </a:pPr>
            <a:r>
              <a:rPr lang="cs-CZ" b="0" i="0" dirty="0">
                <a:solidFill>
                  <a:srgbClr val="FFFFFF"/>
                </a:solidFill>
                <a:effectLst/>
                <a:latin typeface="inherit"/>
              </a:rPr>
              <a:t>2</a:t>
            </a:r>
          </a:p>
          <a:p>
            <a:pPr algn="l" fontAlgn="base">
              <a:buFont typeface="Arial" panose="020B0604020202020204" pitchFamily="34" charset="0"/>
              <a:buChar char="•"/>
            </a:pPr>
            <a:r>
              <a:rPr lang="cs-CZ" b="0" i="0" dirty="0">
                <a:solidFill>
                  <a:srgbClr val="313537"/>
                </a:solidFill>
                <a:effectLst/>
                <a:latin typeface="lato"/>
              </a:rPr>
              <a:t>2 </a:t>
            </a:r>
            <a:r>
              <a:rPr lang="cs-CZ" b="0" i="0" dirty="0">
                <a:solidFill>
                  <a:srgbClr val="313537"/>
                </a:solidFill>
                <a:effectLst/>
                <a:latin typeface="merriweather"/>
              </a:rPr>
              <a:t>Právo na </a:t>
            </a:r>
            <a:r>
              <a:rPr lang="cs-CZ" b="1" i="0" dirty="0">
                <a:solidFill>
                  <a:srgbClr val="313537"/>
                </a:solidFill>
                <a:effectLst/>
                <a:latin typeface="AMIKO"/>
              </a:rPr>
              <a:t>účast na řízení firmy</a:t>
            </a:r>
            <a:r>
              <a:rPr lang="cs-CZ" b="0" i="0" dirty="0">
                <a:solidFill>
                  <a:srgbClr val="313537"/>
                </a:solidFill>
                <a:effectLst/>
                <a:latin typeface="merriweather"/>
              </a:rPr>
              <a:t> formou hlasování na valné hromadě</a:t>
            </a:r>
          </a:p>
          <a:p>
            <a:pPr algn="l" fontAlgn="base">
              <a:buFont typeface="Arial" panose="020B0604020202020204" pitchFamily="34" charset="0"/>
              <a:buChar char="•"/>
            </a:pPr>
            <a:r>
              <a:rPr lang="cs-CZ" b="0" i="0" dirty="0">
                <a:solidFill>
                  <a:srgbClr val="FFFFFF"/>
                </a:solidFill>
                <a:effectLst/>
                <a:latin typeface="inherit"/>
              </a:rPr>
              <a:t>3</a:t>
            </a:r>
          </a:p>
          <a:p>
            <a:pPr algn="l" fontAlgn="base">
              <a:buFont typeface="Arial" panose="020B0604020202020204" pitchFamily="34" charset="0"/>
              <a:buChar char="•"/>
            </a:pPr>
            <a:r>
              <a:rPr lang="cs-CZ" b="0" i="0" dirty="0">
                <a:solidFill>
                  <a:srgbClr val="313537"/>
                </a:solidFill>
                <a:effectLst/>
                <a:latin typeface="lato"/>
              </a:rPr>
              <a:t>3 </a:t>
            </a:r>
            <a:r>
              <a:rPr lang="cs-CZ" b="1" i="0" dirty="0">
                <a:solidFill>
                  <a:srgbClr val="313537"/>
                </a:solidFill>
                <a:effectLst/>
                <a:latin typeface="AMIKO"/>
              </a:rPr>
              <a:t>Právo na podíl na zisku</a:t>
            </a:r>
            <a:r>
              <a:rPr lang="cs-CZ" b="0" i="0" dirty="0">
                <a:solidFill>
                  <a:srgbClr val="313537"/>
                </a:solidFill>
                <a:effectLst/>
                <a:latin typeface="merriweather"/>
              </a:rPr>
              <a:t> (tzn. právo na dividendu)</a:t>
            </a:r>
          </a:p>
          <a:p>
            <a:endParaRPr lang="cs-CZ" dirty="0"/>
          </a:p>
        </p:txBody>
      </p:sp>
    </p:spTree>
    <p:extLst>
      <p:ext uri="{BB962C8B-B14F-4D97-AF65-F5344CB8AC3E}">
        <p14:creationId xmlns:p14="http://schemas.microsoft.com/office/powerpoint/2010/main" val="1678736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98E66F-DE8D-4A8D-8225-F996CFA61CE3}"/>
              </a:ext>
            </a:extLst>
          </p:cNvPr>
          <p:cNvSpPr>
            <a:spLocks noGrp="1"/>
          </p:cNvSpPr>
          <p:nvPr>
            <p:ph type="title"/>
          </p:nvPr>
        </p:nvSpPr>
        <p:spPr/>
        <p:txBody>
          <a:bodyPr/>
          <a:lstStyle/>
          <a:p>
            <a:r>
              <a:rPr lang="pl-PL" b="0" i="0" dirty="0">
                <a:solidFill>
                  <a:srgbClr val="FF6319"/>
                </a:solidFill>
                <a:effectLst/>
                <a:latin typeface="AMIKO"/>
              </a:rPr>
              <a:t>Akcie veřejně obchodované na burze</a:t>
            </a:r>
            <a:r>
              <a:rPr lang="pl-PL" b="0" i="0" dirty="0">
                <a:solidFill>
                  <a:srgbClr val="313537"/>
                </a:solidFill>
                <a:effectLst/>
                <a:latin typeface="AMIKO"/>
              </a:rPr>
              <a:t>.</a:t>
            </a:r>
            <a:endParaRPr lang="cs-CZ" dirty="0"/>
          </a:p>
        </p:txBody>
      </p:sp>
      <p:sp>
        <p:nvSpPr>
          <p:cNvPr id="3" name="Zástupný obsah 2">
            <a:extLst>
              <a:ext uri="{FF2B5EF4-FFF2-40B4-BE49-F238E27FC236}">
                <a16:creationId xmlns:a16="http://schemas.microsoft.com/office/drawing/2014/main" id="{F9B39D03-85AF-4935-8B4D-2211B0AA91F9}"/>
              </a:ext>
            </a:extLst>
          </p:cNvPr>
          <p:cNvSpPr>
            <a:spLocks noGrp="1"/>
          </p:cNvSpPr>
          <p:nvPr>
            <p:ph idx="1"/>
          </p:nvPr>
        </p:nvSpPr>
        <p:spPr/>
        <p:txBody>
          <a:bodyPr>
            <a:normAutofit fontScale="62500" lnSpcReduction="20000"/>
          </a:bodyPr>
          <a:lstStyle/>
          <a:p>
            <a:pPr algn="just" fontAlgn="base"/>
            <a:r>
              <a:rPr lang="cs-CZ" b="1" i="0" dirty="0">
                <a:solidFill>
                  <a:srgbClr val="313537"/>
                </a:solidFill>
                <a:effectLst/>
                <a:latin typeface="AMIKO"/>
              </a:rPr>
              <a:t>Veřejné obchodování umožňuje investorům kdykoliv zjistit aktuální cenu jejich investice a poskytuje jim likviditu.</a:t>
            </a:r>
            <a:endParaRPr lang="cs-CZ" b="0" i="0" dirty="0">
              <a:solidFill>
                <a:srgbClr val="313537"/>
              </a:solidFill>
              <a:effectLst/>
              <a:latin typeface="merriweather"/>
            </a:endParaRPr>
          </a:p>
          <a:p>
            <a:pPr algn="just" fontAlgn="base"/>
            <a:r>
              <a:rPr lang="cs-CZ" b="0" i="0" dirty="0">
                <a:solidFill>
                  <a:srgbClr val="313537"/>
                </a:solidFill>
                <a:effectLst/>
                <a:latin typeface="merriweather"/>
              </a:rPr>
              <a:t>Úspěch firmy a její ziskovost nejsou zaručeny, takže investování do akcií je spojeno s rizikem. </a:t>
            </a:r>
            <a:r>
              <a:rPr lang="cs-CZ" b="1" i="0" dirty="0">
                <a:solidFill>
                  <a:srgbClr val="313537"/>
                </a:solidFill>
                <a:effectLst/>
                <a:latin typeface="AMIKO"/>
              </a:rPr>
              <a:t>O ceně akcie nerozhoduje jen aktuální ziskovost, ale i to, jak investoři vnímají budoucí potenciál firmy</a:t>
            </a:r>
            <a:r>
              <a:rPr lang="cs-CZ" b="0" i="0" dirty="0">
                <a:solidFill>
                  <a:srgbClr val="313537"/>
                </a:solidFill>
                <a:effectLst/>
                <a:latin typeface="merriweather"/>
              </a:rPr>
              <a:t>. Protože situace na trhu i nálady investorů se mění, i kvalitní akcie může výrazně kolísat v ceně. </a:t>
            </a:r>
          </a:p>
          <a:p>
            <a:pPr marL="0" indent="0" algn="just" fontAlgn="base">
              <a:buNone/>
            </a:pPr>
            <a:r>
              <a:rPr lang="cs-CZ" b="0" i="0" dirty="0">
                <a:solidFill>
                  <a:srgbClr val="313537"/>
                </a:solidFill>
                <a:effectLst/>
                <a:latin typeface="merriweather"/>
              </a:rPr>
              <a:t>Nabídku a poptávku po akciích ovlivňují:</a:t>
            </a:r>
          </a:p>
          <a:p>
            <a:pPr algn="l" fontAlgn="base">
              <a:buFont typeface="Arial" panose="020B0604020202020204" pitchFamily="34" charset="0"/>
              <a:buChar char="•"/>
            </a:pPr>
            <a:r>
              <a:rPr lang="cs-CZ" b="0" i="0" dirty="0">
                <a:solidFill>
                  <a:srgbClr val="FFFFFF"/>
                </a:solidFill>
                <a:effectLst/>
                <a:latin typeface="inherit"/>
              </a:rPr>
              <a:t>1</a:t>
            </a:r>
          </a:p>
          <a:p>
            <a:pPr algn="l" fontAlgn="base">
              <a:buFont typeface="Arial" panose="020B0604020202020204" pitchFamily="34" charset="0"/>
              <a:buChar char="•"/>
            </a:pPr>
            <a:r>
              <a:rPr lang="cs-CZ" b="0" i="0" dirty="0">
                <a:solidFill>
                  <a:srgbClr val="313537"/>
                </a:solidFill>
                <a:effectLst/>
                <a:latin typeface="lato"/>
              </a:rPr>
              <a:t>1 </a:t>
            </a:r>
            <a:r>
              <a:rPr lang="cs-CZ" b="1" i="0" dirty="0">
                <a:solidFill>
                  <a:srgbClr val="313537"/>
                </a:solidFill>
                <a:effectLst/>
                <a:latin typeface="AMIKO"/>
              </a:rPr>
              <a:t>Hospodaření firmy</a:t>
            </a:r>
            <a:r>
              <a:rPr lang="cs-CZ" b="0" i="0" dirty="0">
                <a:solidFill>
                  <a:srgbClr val="313537"/>
                </a:solidFill>
                <a:effectLst/>
                <a:latin typeface="merriweather"/>
              </a:rPr>
              <a:t> (tržby, ziskovost, zadluženost atd.)</a:t>
            </a:r>
          </a:p>
          <a:p>
            <a:pPr algn="l" fontAlgn="base">
              <a:buFont typeface="Arial" panose="020B0604020202020204" pitchFamily="34" charset="0"/>
              <a:buChar char="•"/>
            </a:pPr>
            <a:r>
              <a:rPr lang="cs-CZ" b="0" i="0" dirty="0">
                <a:solidFill>
                  <a:srgbClr val="FFFFFF"/>
                </a:solidFill>
                <a:effectLst/>
                <a:latin typeface="inherit"/>
              </a:rPr>
              <a:t>2</a:t>
            </a:r>
          </a:p>
          <a:p>
            <a:pPr algn="l" fontAlgn="base">
              <a:buFont typeface="Arial" panose="020B0604020202020204" pitchFamily="34" charset="0"/>
              <a:buChar char="•"/>
            </a:pPr>
            <a:r>
              <a:rPr lang="cs-CZ" b="0" i="0" dirty="0">
                <a:solidFill>
                  <a:srgbClr val="313537"/>
                </a:solidFill>
                <a:effectLst/>
                <a:latin typeface="lato"/>
              </a:rPr>
              <a:t>2 </a:t>
            </a:r>
            <a:r>
              <a:rPr lang="cs-CZ" b="1" i="0" dirty="0">
                <a:solidFill>
                  <a:srgbClr val="313537"/>
                </a:solidFill>
                <a:effectLst/>
                <a:latin typeface="AMIKO"/>
              </a:rPr>
              <a:t>Situace v daném odvětví a konkurenceschopnost</a:t>
            </a:r>
            <a:r>
              <a:rPr lang="cs-CZ" b="0" i="0" dirty="0">
                <a:solidFill>
                  <a:srgbClr val="313537"/>
                </a:solidFill>
                <a:effectLst/>
                <a:latin typeface="merriweather"/>
              </a:rPr>
              <a:t> firmy</a:t>
            </a:r>
          </a:p>
          <a:p>
            <a:pPr algn="l" fontAlgn="base">
              <a:buFont typeface="Arial" panose="020B0604020202020204" pitchFamily="34" charset="0"/>
              <a:buChar char="•"/>
            </a:pPr>
            <a:r>
              <a:rPr lang="cs-CZ" b="0" i="0" dirty="0">
                <a:solidFill>
                  <a:srgbClr val="FFFFFF"/>
                </a:solidFill>
                <a:effectLst/>
                <a:latin typeface="inherit"/>
              </a:rPr>
              <a:t>3</a:t>
            </a:r>
          </a:p>
          <a:p>
            <a:pPr algn="l" fontAlgn="base">
              <a:buFont typeface="Arial" panose="020B0604020202020204" pitchFamily="34" charset="0"/>
              <a:buChar char="•"/>
            </a:pPr>
            <a:r>
              <a:rPr lang="cs-CZ" b="0" i="0" dirty="0">
                <a:solidFill>
                  <a:srgbClr val="313537"/>
                </a:solidFill>
                <a:effectLst/>
                <a:latin typeface="lato"/>
              </a:rPr>
              <a:t>3 </a:t>
            </a:r>
            <a:r>
              <a:rPr lang="cs-CZ" b="1" i="0" dirty="0">
                <a:solidFill>
                  <a:srgbClr val="313537"/>
                </a:solidFill>
                <a:effectLst/>
                <a:latin typeface="AMIKO"/>
              </a:rPr>
              <a:t>Hospodářský cyklus</a:t>
            </a:r>
            <a:r>
              <a:rPr lang="cs-CZ" b="0" i="0" dirty="0">
                <a:solidFill>
                  <a:srgbClr val="313537"/>
                </a:solidFill>
                <a:effectLst/>
                <a:latin typeface="merriweather"/>
              </a:rPr>
              <a:t> a další makroekonomické vlivy</a:t>
            </a:r>
          </a:p>
          <a:p>
            <a:pPr algn="l" fontAlgn="base">
              <a:buFont typeface="Arial" panose="020B0604020202020204" pitchFamily="34" charset="0"/>
              <a:buChar char="•"/>
            </a:pPr>
            <a:r>
              <a:rPr lang="cs-CZ" b="0" i="0" dirty="0">
                <a:solidFill>
                  <a:srgbClr val="FFFFFF"/>
                </a:solidFill>
                <a:effectLst/>
                <a:latin typeface="inherit"/>
              </a:rPr>
              <a:t>4</a:t>
            </a:r>
          </a:p>
          <a:p>
            <a:pPr algn="l" fontAlgn="base">
              <a:buFont typeface="Arial" panose="020B0604020202020204" pitchFamily="34" charset="0"/>
              <a:buChar char="•"/>
            </a:pPr>
            <a:r>
              <a:rPr lang="cs-CZ" b="0" i="0" dirty="0">
                <a:solidFill>
                  <a:srgbClr val="313537"/>
                </a:solidFill>
                <a:effectLst/>
                <a:latin typeface="lato"/>
              </a:rPr>
              <a:t>4 </a:t>
            </a:r>
            <a:r>
              <a:rPr lang="cs-CZ" b="1" i="0" dirty="0">
                <a:solidFill>
                  <a:srgbClr val="313537"/>
                </a:solidFill>
                <a:effectLst/>
                <a:latin typeface="AMIKO"/>
              </a:rPr>
              <a:t>Psychologie investorů</a:t>
            </a:r>
            <a:endParaRPr lang="cs-CZ" b="0" i="0" dirty="0">
              <a:solidFill>
                <a:srgbClr val="313537"/>
              </a:solidFill>
              <a:effectLst/>
              <a:latin typeface="merriweather"/>
            </a:endParaRPr>
          </a:p>
          <a:p>
            <a:endParaRPr lang="cs-CZ" dirty="0"/>
          </a:p>
        </p:txBody>
      </p:sp>
    </p:spTree>
    <p:extLst>
      <p:ext uri="{BB962C8B-B14F-4D97-AF65-F5344CB8AC3E}">
        <p14:creationId xmlns:p14="http://schemas.microsoft.com/office/powerpoint/2010/main" val="11783256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29C4DC-A825-4482-9F66-326407DA6F0E}"/>
              </a:ext>
            </a:extLst>
          </p:cNvPr>
          <p:cNvSpPr>
            <a:spLocks noGrp="1"/>
          </p:cNvSpPr>
          <p:nvPr>
            <p:ph type="title"/>
          </p:nvPr>
        </p:nvSpPr>
        <p:spPr/>
        <p:txBody>
          <a:bodyPr/>
          <a:lstStyle/>
          <a:p>
            <a:endParaRPr lang="cs-CZ"/>
          </a:p>
        </p:txBody>
      </p:sp>
      <p:pic>
        <p:nvPicPr>
          <p:cNvPr id="5" name="Zástupný obsah 4" descr="Obsah obrázku text&#10;&#10;Popis byl vytvořen automaticky">
            <a:extLst>
              <a:ext uri="{FF2B5EF4-FFF2-40B4-BE49-F238E27FC236}">
                <a16:creationId xmlns:a16="http://schemas.microsoft.com/office/drawing/2014/main" id="{409FEA68-A81D-4F82-9779-0F5E7A6B38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2529" y="2179643"/>
            <a:ext cx="2133785" cy="624894"/>
          </a:xfrm>
        </p:spPr>
      </p:pic>
      <p:pic>
        <p:nvPicPr>
          <p:cNvPr id="7" name="Obrázek 6" descr="Obsah obrázku text&#10;&#10;Popis byl vytvořen automaticky">
            <a:extLst>
              <a:ext uri="{FF2B5EF4-FFF2-40B4-BE49-F238E27FC236}">
                <a16:creationId xmlns:a16="http://schemas.microsoft.com/office/drawing/2014/main" id="{E6E1DA9D-0703-41C4-A3C3-A42E3042FC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3830" y="2601158"/>
            <a:ext cx="3656724" cy="2772446"/>
          </a:xfrm>
          <a:prstGeom prst="rect">
            <a:avLst/>
          </a:prstGeom>
        </p:spPr>
      </p:pic>
    </p:spTree>
    <p:extLst>
      <p:ext uri="{BB962C8B-B14F-4D97-AF65-F5344CB8AC3E}">
        <p14:creationId xmlns:p14="http://schemas.microsoft.com/office/powerpoint/2010/main" val="3458654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C60168-966B-46DE-ACE6-6EEC4AC05E44}"/>
              </a:ext>
            </a:extLst>
          </p:cNvPr>
          <p:cNvSpPr>
            <a:spLocks noGrp="1"/>
          </p:cNvSpPr>
          <p:nvPr>
            <p:ph type="title"/>
          </p:nvPr>
        </p:nvSpPr>
        <p:spPr/>
        <p:txBody>
          <a:bodyPr/>
          <a:lstStyle/>
          <a:p>
            <a:endParaRPr lang="cs-CZ"/>
          </a:p>
        </p:txBody>
      </p:sp>
      <p:pic>
        <p:nvPicPr>
          <p:cNvPr id="5" name="Zástupný obsah 4" descr="Obsah obrázku text&#10;&#10;Popis byl vytvořen automaticky">
            <a:extLst>
              <a:ext uri="{FF2B5EF4-FFF2-40B4-BE49-F238E27FC236}">
                <a16:creationId xmlns:a16="http://schemas.microsoft.com/office/drawing/2014/main" id="{1B69C924-D188-4260-9395-1CE704BB1D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4913" y="2294974"/>
            <a:ext cx="2370025" cy="731583"/>
          </a:xfrm>
        </p:spPr>
      </p:pic>
      <p:pic>
        <p:nvPicPr>
          <p:cNvPr id="7" name="Obrázek 6" descr="Obsah obrázku text&#10;&#10;Popis byl vytvořen automaticky">
            <a:extLst>
              <a:ext uri="{FF2B5EF4-FFF2-40B4-BE49-F238E27FC236}">
                <a16:creationId xmlns:a16="http://schemas.microsoft.com/office/drawing/2014/main" id="{1F5F5C7B-FC33-4D27-8158-4C0F0E910D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126" y="2480228"/>
            <a:ext cx="2857748" cy="1897544"/>
          </a:xfrm>
          <a:prstGeom prst="rect">
            <a:avLst/>
          </a:prstGeom>
        </p:spPr>
      </p:pic>
    </p:spTree>
    <p:extLst>
      <p:ext uri="{BB962C8B-B14F-4D97-AF65-F5344CB8AC3E}">
        <p14:creationId xmlns:p14="http://schemas.microsoft.com/office/powerpoint/2010/main" val="10506280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2CDD1A-75E0-48A9-9B99-96FDF99DDCF4}"/>
              </a:ext>
            </a:extLst>
          </p:cNvPr>
          <p:cNvSpPr>
            <a:spLocks noGrp="1"/>
          </p:cNvSpPr>
          <p:nvPr>
            <p:ph type="title"/>
          </p:nvPr>
        </p:nvSpPr>
        <p:spPr/>
        <p:txBody>
          <a:bodyPr/>
          <a:lstStyle/>
          <a:p>
            <a:r>
              <a:rPr lang="cs-CZ" b="1" i="0" dirty="0">
                <a:solidFill>
                  <a:srgbClr val="313537"/>
                </a:solidFill>
                <a:effectLst/>
                <a:latin typeface="AMIKO"/>
              </a:rPr>
              <a:t>Co je to index?</a:t>
            </a:r>
            <a:endParaRPr lang="cs-CZ" dirty="0"/>
          </a:p>
        </p:txBody>
      </p:sp>
      <p:sp>
        <p:nvSpPr>
          <p:cNvPr id="3" name="Zástupný obsah 2">
            <a:extLst>
              <a:ext uri="{FF2B5EF4-FFF2-40B4-BE49-F238E27FC236}">
                <a16:creationId xmlns:a16="http://schemas.microsoft.com/office/drawing/2014/main" id="{DC9551E6-FEEB-4935-A88E-8BB667B18112}"/>
              </a:ext>
            </a:extLst>
          </p:cNvPr>
          <p:cNvSpPr>
            <a:spLocks noGrp="1"/>
          </p:cNvSpPr>
          <p:nvPr>
            <p:ph idx="1"/>
          </p:nvPr>
        </p:nvSpPr>
        <p:spPr/>
        <p:txBody>
          <a:bodyPr/>
          <a:lstStyle/>
          <a:p>
            <a:pPr algn="just" fontAlgn="base"/>
            <a:r>
              <a:rPr lang="cs-CZ" b="1" i="0" dirty="0">
                <a:solidFill>
                  <a:srgbClr val="FF6319"/>
                </a:solidFill>
                <a:effectLst/>
                <a:latin typeface="AMIKO"/>
              </a:rPr>
              <a:t>Pokud chcete rychlou představu, jak se vyvíjí trh jako celek, poskytne vám ji index. </a:t>
            </a:r>
            <a:endParaRPr lang="cs-CZ" b="0" i="0" dirty="0">
              <a:solidFill>
                <a:srgbClr val="313537"/>
              </a:solidFill>
              <a:effectLst/>
              <a:latin typeface="AMIKO"/>
            </a:endParaRPr>
          </a:p>
          <a:p>
            <a:pPr algn="just" fontAlgn="base"/>
            <a:r>
              <a:rPr lang="cs-CZ" b="0" i="0" dirty="0">
                <a:solidFill>
                  <a:srgbClr val="313537"/>
                </a:solidFill>
                <a:effectLst/>
                <a:latin typeface="AMIKO"/>
              </a:rPr>
              <a:t>Jedním z nejznámějších akciových indexů vůbec je</a:t>
            </a:r>
            <a:r>
              <a:rPr lang="cs-CZ" b="1" i="0" dirty="0">
                <a:solidFill>
                  <a:srgbClr val="FF6319"/>
                </a:solidFill>
                <a:effectLst/>
                <a:latin typeface="AMIKO"/>
              </a:rPr>
              <a:t> S&amp;P 500</a:t>
            </a:r>
            <a:r>
              <a:rPr lang="cs-CZ" b="0" i="0" dirty="0">
                <a:solidFill>
                  <a:srgbClr val="313537"/>
                </a:solidFill>
                <a:effectLst/>
                <a:latin typeface="AMIKO"/>
              </a:rPr>
              <a:t>. Ten sleduje ceny pěti stovek předních firem obchodovaných na trhu v USA. Patří sem některé z největších globálních megafirem, jejichž značky zná prakticky každý (Apple, Microsoft, Amazon, Google, Exxon Mobil…).</a:t>
            </a:r>
          </a:p>
          <a:p>
            <a:endParaRPr lang="cs-CZ" dirty="0"/>
          </a:p>
        </p:txBody>
      </p:sp>
    </p:spTree>
    <p:extLst>
      <p:ext uri="{BB962C8B-B14F-4D97-AF65-F5344CB8AC3E}">
        <p14:creationId xmlns:p14="http://schemas.microsoft.com/office/powerpoint/2010/main" val="14753413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28820D-0C24-4611-883B-25503BB352D7}"/>
              </a:ext>
            </a:extLst>
          </p:cNvPr>
          <p:cNvSpPr>
            <a:spLocks noGrp="1"/>
          </p:cNvSpPr>
          <p:nvPr>
            <p:ph type="title"/>
          </p:nvPr>
        </p:nvSpPr>
        <p:spPr/>
        <p:txBody>
          <a:bodyPr/>
          <a:lstStyle/>
          <a:p>
            <a:r>
              <a:rPr lang="cs-CZ" b="1" i="0" dirty="0">
                <a:solidFill>
                  <a:srgbClr val="313537"/>
                </a:solidFill>
                <a:effectLst/>
                <a:latin typeface="AMIKO"/>
              </a:rPr>
              <a:t>Býčí nebo medvědí trh</a:t>
            </a:r>
            <a:endParaRPr lang="cs-CZ" dirty="0"/>
          </a:p>
        </p:txBody>
      </p:sp>
      <p:pic>
        <p:nvPicPr>
          <p:cNvPr id="9" name="Zástupný obsah 8" descr="Obsah obrázku tráva, exteriér, strom, země&#10;&#10;Popis byl vytvořen automaticky">
            <a:extLst>
              <a:ext uri="{FF2B5EF4-FFF2-40B4-BE49-F238E27FC236}">
                <a16:creationId xmlns:a16="http://schemas.microsoft.com/office/drawing/2014/main" id="{4D689980-6A6B-4408-B140-D1990F2366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7500" y="1898080"/>
            <a:ext cx="5076825" cy="2712019"/>
          </a:xfrm>
        </p:spPr>
      </p:pic>
      <p:sp>
        <p:nvSpPr>
          <p:cNvPr id="11" name="TextovéPole 10">
            <a:extLst>
              <a:ext uri="{FF2B5EF4-FFF2-40B4-BE49-F238E27FC236}">
                <a16:creationId xmlns:a16="http://schemas.microsoft.com/office/drawing/2014/main" id="{12C16460-7110-4FC6-A9A6-652A3D28A6A3}"/>
              </a:ext>
            </a:extLst>
          </p:cNvPr>
          <p:cNvSpPr txBox="1"/>
          <p:nvPr/>
        </p:nvSpPr>
        <p:spPr>
          <a:xfrm>
            <a:off x="2657382" y="5129944"/>
            <a:ext cx="6096000" cy="646331"/>
          </a:xfrm>
          <a:prstGeom prst="rect">
            <a:avLst/>
          </a:prstGeom>
          <a:noFill/>
        </p:spPr>
        <p:txBody>
          <a:bodyPr wrap="square">
            <a:spAutoFit/>
          </a:bodyPr>
          <a:lstStyle/>
          <a:p>
            <a:r>
              <a:rPr lang="cs-CZ" b="0" i="0" dirty="0">
                <a:solidFill>
                  <a:srgbClr val="313537"/>
                </a:solidFill>
                <a:effectLst/>
                <a:latin typeface="AMIKO"/>
              </a:rPr>
              <a:t>Býk útočí rohy zespoda nahoru, zatímco medvěd zasadí ránu tlapou shora dolů. Tolik praví investiční folklor.</a:t>
            </a:r>
            <a:endParaRPr lang="cs-CZ" dirty="0"/>
          </a:p>
        </p:txBody>
      </p:sp>
    </p:spTree>
    <p:extLst>
      <p:ext uri="{BB962C8B-B14F-4D97-AF65-F5344CB8AC3E}">
        <p14:creationId xmlns:p14="http://schemas.microsoft.com/office/powerpoint/2010/main" val="15652781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138E67-459A-4603-BBA8-CE3B0A5EC7CE}"/>
              </a:ext>
            </a:extLst>
          </p:cNvPr>
          <p:cNvSpPr>
            <a:spLocks noGrp="1"/>
          </p:cNvSpPr>
          <p:nvPr>
            <p:ph type="title"/>
          </p:nvPr>
        </p:nvSpPr>
        <p:spPr/>
        <p:txBody>
          <a:bodyPr/>
          <a:lstStyle/>
          <a:p>
            <a:r>
              <a:rPr lang="cs-CZ" b="1" i="0" dirty="0">
                <a:solidFill>
                  <a:srgbClr val="313537"/>
                </a:solidFill>
                <a:effectLst/>
                <a:latin typeface="AMIKO"/>
              </a:rPr>
              <a:t>Býčí nebo medvědí trh</a:t>
            </a:r>
            <a:br>
              <a:rPr lang="cs-CZ" b="0" i="0" dirty="0">
                <a:solidFill>
                  <a:srgbClr val="313537"/>
                </a:solidFill>
                <a:effectLst/>
                <a:latin typeface="AMIKO"/>
              </a:rPr>
            </a:br>
            <a:endParaRPr lang="cs-CZ" dirty="0"/>
          </a:p>
        </p:txBody>
      </p:sp>
      <p:sp>
        <p:nvSpPr>
          <p:cNvPr id="3" name="Zástupný obsah 2">
            <a:extLst>
              <a:ext uri="{FF2B5EF4-FFF2-40B4-BE49-F238E27FC236}">
                <a16:creationId xmlns:a16="http://schemas.microsoft.com/office/drawing/2014/main" id="{8C08AAEC-581F-4BE7-8366-552C6FF145F2}"/>
              </a:ext>
            </a:extLst>
          </p:cNvPr>
          <p:cNvSpPr>
            <a:spLocks noGrp="1"/>
          </p:cNvSpPr>
          <p:nvPr>
            <p:ph idx="1"/>
          </p:nvPr>
        </p:nvSpPr>
        <p:spPr/>
        <p:txBody>
          <a:bodyPr>
            <a:normAutofit/>
          </a:bodyPr>
          <a:lstStyle/>
          <a:p>
            <a:pPr algn="just" fontAlgn="base"/>
            <a:r>
              <a:rPr lang="cs-CZ" b="0" i="0" dirty="0">
                <a:solidFill>
                  <a:srgbClr val="313537"/>
                </a:solidFill>
                <a:effectLst/>
                <a:latin typeface="AMIKO"/>
              </a:rPr>
              <a:t>Pro poklesy a růsty na burze (zvláště ty dlouhodobé) se vžilo označení ze zvířecí říše. </a:t>
            </a:r>
            <a:r>
              <a:rPr lang="cs-CZ" b="0" i="0" dirty="0">
                <a:solidFill>
                  <a:srgbClr val="FF6319"/>
                </a:solidFill>
                <a:effectLst/>
                <a:latin typeface="AMIKO"/>
              </a:rPr>
              <a:t>V novinách se tak o rostoucím trhu můžete dočíst jako o trhu býčím, ten klesající je zase medvědí.</a:t>
            </a:r>
            <a:r>
              <a:rPr lang="cs-CZ" b="0" i="0" dirty="0">
                <a:solidFill>
                  <a:srgbClr val="313537"/>
                </a:solidFill>
                <a:effectLst/>
                <a:latin typeface="AMIKO"/>
              </a:rPr>
              <a:t> Portfolio složené pouze z akcií se obecně doporučuje pouze investorům, kteří mají dlouhodobý horizont, zpravidla déle než 10 let, a zároveň jsou připraveni snášet zmíněné čas od času výrazné kolísání.</a:t>
            </a:r>
          </a:p>
          <a:p>
            <a:pPr algn="just" fontAlgn="base"/>
            <a:r>
              <a:rPr lang="cs-CZ" b="0" i="0" dirty="0">
                <a:solidFill>
                  <a:srgbClr val="313537"/>
                </a:solidFill>
                <a:effectLst/>
                <a:latin typeface="AMIKO"/>
              </a:rPr>
              <a:t>Odměnou za trpělivost a pevné nervy jim potom může být výnos podstatně vyšší, než jaký můžete dosáhnout na méně rizikových investicích, např. dluhopisech (i konzervativní fondy určené na kratší horizonty mohou mít v portfoliu nějaké akcie).</a:t>
            </a:r>
          </a:p>
          <a:p>
            <a:endParaRPr lang="cs-CZ" dirty="0"/>
          </a:p>
        </p:txBody>
      </p:sp>
    </p:spTree>
    <p:extLst>
      <p:ext uri="{BB962C8B-B14F-4D97-AF65-F5344CB8AC3E}">
        <p14:creationId xmlns:p14="http://schemas.microsoft.com/office/powerpoint/2010/main" val="12414106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4886F0-6F83-4A8E-896C-7CE814BFEBE0}"/>
              </a:ext>
            </a:extLst>
          </p:cNvPr>
          <p:cNvSpPr>
            <a:spLocks noGrp="1"/>
          </p:cNvSpPr>
          <p:nvPr>
            <p:ph type="title"/>
          </p:nvPr>
        </p:nvSpPr>
        <p:spPr/>
        <p:txBody>
          <a:bodyPr/>
          <a:lstStyle/>
          <a:p>
            <a:r>
              <a:rPr lang="cs-CZ" b="1" i="0" dirty="0">
                <a:solidFill>
                  <a:srgbClr val="313537"/>
                </a:solidFill>
                <a:effectLst/>
                <a:latin typeface="AMIKO"/>
              </a:rPr>
              <a:t>Podle čeho vybrat ty „správné“ akcie, které nejvíc vydělají?</a:t>
            </a:r>
            <a:endParaRPr lang="cs-CZ" dirty="0"/>
          </a:p>
        </p:txBody>
      </p:sp>
      <p:sp>
        <p:nvSpPr>
          <p:cNvPr id="3" name="Zástupný obsah 2">
            <a:extLst>
              <a:ext uri="{FF2B5EF4-FFF2-40B4-BE49-F238E27FC236}">
                <a16:creationId xmlns:a16="http://schemas.microsoft.com/office/drawing/2014/main" id="{DFAED7DE-25DE-40F6-B2D3-6B44CC00919B}"/>
              </a:ext>
            </a:extLst>
          </p:cNvPr>
          <p:cNvSpPr>
            <a:spLocks noGrp="1"/>
          </p:cNvSpPr>
          <p:nvPr>
            <p:ph idx="1"/>
          </p:nvPr>
        </p:nvSpPr>
        <p:spPr/>
        <p:txBody>
          <a:bodyPr/>
          <a:lstStyle/>
          <a:p>
            <a:pPr algn="just" fontAlgn="base"/>
            <a:r>
              <a:rPr lang="cs-CZ" b="0" i="0" dirty="0">
                <a:solidFill>
                  <a:srgbClr val="313537"/>
                </a:solidFill>
                <a:effectLst/>
                <a:latin typeface="AMIKO"/>
              </a:rPr>
              <a:t>O tom by se právě daly popsat v úvodu zmíněné stohy papírů. </a:t>
            </a:r>
            <a:r>
              <a:rPr lang="cs-CZ" b="0" i="0" dirty="0">
                <a:solidFill>
                  <a:srgbClr val="FF6319"/>
                </a:solidFill>
                <a:effectLst/>
                <a:latin typeface="AMIKO"/>
              </a:rPr>
              <a:t>V novinách se často dočtete o P/E neboli poměru ceny akcie k ziskovosti firmy – čím vyšší násobek, tím „dražší“ akcie je. </a:t>
            </a:r>
            <a:endParaRPr lang="cs-CZ" b="0" i="0" dirty="0">
              <a:solidFill>
                <a:srgbClr val="313537"/>
              </a:solidFill>
              <a:effectLst/>
              <a:latin typeface="AMIKO"/>
            </a:endParaRPr>
          </a:p>
          <a:p>
            <a:pPr algn="just" fontAlgn="base"/>
            <a:r>
              <a:rPr lang="cs-CZ" b="0" i="0" dirty="0">
                <a:solidFill>
                  <a:srgbClr val="313537"/>
                </a:solidFill>
                <a:effectLst/>
                <a:latin typeface="AMIKO"/>
              </a:rPr>
              <a:t>P/E je ale jen jedním z mnoha desítek různých ukazatelů, které je třeba umět interpretovat.</a:t>
            </a:r>
          </a:p>
          <a:p>
            <a:pPr algn="just" fontAlgn="base"/>
            <a:r>
              <a:rPr lang="cs-CZ" b="0" i="0" dirty="0">
                <a:solidFill>
                  <a:srgbClr val="313537"/>
                </a:solidFill>
                <a:effectLst/>
                <a:latin typeface="AMIKO"/>
              </a:rPr>
              <a:t>Investování do akcií totiž není ani tak o adrenalinu, jak by se mohlo zdát z filmů typu Wall Street. Ve skutečnosti je mnohem důležitější ovládat účetnictví a umět číst mezi řádky ve výročních zprávách firem.</a:t>
            </a:r>
          </a:p>
          <a:p>
            <a:endParaRPr lang="cs-CZ" dirty="0"/>
          </a:p>
        </p:txBody>
      </p:sp>
    </p:spTree>
    <p:extLst>
      <p:ext uri="{BB962C8B-B14F-4D97-AF65-F5344CB8AC3E}">
        <p14:creationId xmlns:p14="http://schemas.microsoft.com/office/powerpoint/2010/main" val="2049589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845303-0034-417B-9018-BBB63D2AFB85}"/>
              </a:ext>
            </a:extLst>
          </p:cNvPr>
          <p:cNvSpPr>
            <a:spLocks noGrp="1"/>
          </p:cNvSpPr>
          <p:nvPr>
            <p:ph type="title"/>
          </p:nvPr>
        </p:nvSpPr>
        <p:spPr/>
        <p:txBody>
          <a:bodyPr>
            <a:normAutofit fontScale="90000"/>
          </a:bodyPr>
          <a:lstStyle/>
          <a:p>
            <a:r>
              <a:rPr lang="cs-CZ" b="1" i="0" dirty="0">
                <a:solidFill>
                  <a:srgbClr val="313537"/>
                </a:solidFill>
                <a:effectLst/>
                <a:latin typeface="AMIKO"/>
              </a:rPr>
              <a:t>Na běžném účtu v bance klient inflaci neporazí. Musí své finanční prostředky investovat.</a:t>
            </a:r>
            <a:endParaRPr lang="cs-CZ" dirty="0"/>
          </a:p>
        </p:txBody>
      </p:sp>
      <p:sp>
        <p:nvSpPr>
          <p:cNvPr id="3" name="Zástupný obsah 2">
            <a:extLst>
              <a:ext uri="{FF2B5EF4-FFF2-40B4-BE49-F238E27FC236}">
                <a16:creationId xmlns:a16="http://schemas.microsoft.com/office/drawing/2014/main" id="{43001D3C-64C7-48F2-A3E9-545EDDE00394}"/>
              </a:ext>
            </a:extLst>
          </p:cNvPr>
          <p:cNvSpPr>
            <a:spLocks noGrp="1"/>
          </p:cNvSpPr>
          <p:nvPr>
            <p:ph idx="1"/>
          </p:nvPr>
        </p:nvSpPr>
        <p:spPr/>
        <p:txBody>
          <a:bodyPr/>
          <a:lstStyle/>
          <a:p>
            <a:pPr algn="just" fontAlgn="base"/>
            <a:r>
              <a:rPr lang="cs-CZ" b="1" i="0" dirty="0">
                <a:solidFill>
                  <a:srgbClr val="313537"/>
                </a:solidFill>
                <a:effectLst/>
                <a:latin typeface="AMIKO"/>
              </a:rPr>
              <a:t>Věděli jste, že...</a:t>
            </a:r>
            <a:endParaRPr lang="cs-CZ" b="0" i="0" dirty="0">
              <a:solidFill>
                <a:srgbClr val="313537"/>
              </a:solidFill>
              <a:effectLst/>
              <a:latin typeface="AMIKO"/>
            </a:endParaRPr>
          </a:p>
          <a:p>
            <a:pPr algn="just" fontAlgn="base"/>
            <a:r>
              <a:rPr lang="cs-CZ" b="0" i="0" dirty="0">
                <a:solidFill>
                  <a:srgbClr val="313537"/>
                </a:solidFill>
                <a:effectLst/>
                <a:latin typeface="AMIKO"/>
              </a:rPr>
              <a:t>…americké akcie na dlouhém horizontu přinesly </a:t>
            </a:r>
            <a:r>
              <a:rPr lang="cs-CZ" b="0" i="0" dirty="0" err="1">
                <a:solidFill>
                  <a:srgbClr val="313537"/>
                </a:solidFill>
                <a:effectLst/>
                <a:latin typeface="AMIKO"/>
              </a:rPr>
              <a:t>nadinflační</a:t>
            </a:r>
            <a:r>
              <a:rPr lang="cs-CZ" b="0" i="0" dirty="0">
                <a:solidFill>
                  <a:srgbClr val="313537"/>
                </a:solidFill>
                <a:effectLst/>
                <a:latin typeface="AMIKO"/>
              </a:rPr>
              <a:t> </a:t>
            </a:r>
            <a:r>
              <a:rPr lang="cs-CZ" b="0" i="0" dirty="0">
                <a:solidFill>
                  <a:srgbClr val="FF6319"/>
                </a:solidFill>
                <a:effectLst/>
                <a:latin typeface="AMIKO"/>
              </a:rPr>
              <a:t>výnos 6,4 % </a:t>
            </a:r>
            <a:r>
              <a:rPr lang="cs-CZ" b="0" i="0" dirty="0" err="1">
                <a:solidFill>
                  <a:srgbClr val="FF6319"/>
                </a:solidFill>
                <a:effectLst/>
                <a:latin typeface="AMIKO"/>
              </a:rPr>
              <a:t>p.a</a:t>
            </a:r>
            <a:r>
              <a:rPr lang="cs-CZ" b="0" i="0" dirty="0">
                <a:solidFill>
                  <a:srgbClr val="FF6319"/>
                </a:solidFill>
                <a:effectLst/>
                <a:latin typeface="AMIKO"/>
              </a:rPr>
              <a:t>.</a:t>
            </a:r>
            <a:r>
              <a:rPr lang="cs-CZ" b="0" i="0" dirty="0">
                <a:solidFill>
                  <a:srgbClr val="313537"/>
                </a:solidFill>
                <a:effectLst/>
                <a:latin typeface="AMIKO"/>
              </a:rPr>
              <a:t>?</a:t>
            </a:r>
          </a:p>
          <a:p>
            <a:pPr algn="just" fontAlgn="base"/>
            <a:r>
              <a:rPr lang="cs-CZ" b="0" i="0" dirty="0">
                <a:solidFill>
                  <a:srgbClr val="313537"/>
                </a:solidFill>
                <a:effectLst/>
                <a:latin typeface="AMIKO"/>
              </a:rPr>
              <a:t>…britské akcie na dlouhém horizontu přinesly </a:t>
            </a:r>
            <a:r>
              <a:rPr lang="cs-CZ" b="0" i="0" dirty="0" err="1">
                <a:solidFill>
                  <a:srgbClr val="313537"/>
                </a:solidFill>
                <a:effectLst/>
                <a:latin typeface="AMIKO"/>
              </a:rPr>
              <a:t>nadinflační</a:t>
            </a:r>
            <a:r>
              <a:rPr lang="cs-CZ" b="0" i="0" dirty="0">
                <a:solidFill>
                  <a:srgbClr val="313537"/>
                </a:solidFill>
                <a:effectLst/>
                <a:latin typeface="AMIKO"/>
              </a:rPr>
              <a:t> </a:t>
            </a:r>
            <a:r>
              <a:rPr lang="cs-CZ" b="0" i="0" dirty="0">
                <a:solidFill>
                  <a:srgbClr val="FF6319"/>
                </a:solidFill>
                <a:effectLst/>
                <a:latin typeface="AMIKO"/>
              </a:rPr>
              <a:t>výnos 5,4 % </a:t>
            </a:r>
            <a:r>
              <a:rPr lang="cs-CZ" b="0" i="0" dirty="0" err="1">
                <a:solidFill>
                  <a:srgbClr val="FF6319"/>
                </a:solidFill>
                <a:effectLst/>
                <a:latin typeface="AMIKO"/>
              </a:rPr>
              <a:t>p.a</a:t>
            </a:r>
            <a:r>
              <a:rPr lang="cs-CZ" b="0" i="0" dirty="0">
                <a:solidFill>
                  <a:srgbClr val="FF6319"/>
                </a:solidFill>
                <a:effectLst/>
                <a:latin typeface="AMIKO"/>
              </a:rPr>
              <a:t>.</a:t>
            </a:r>
            <a:r>
              <a:rPr lang="cs-CZ" b="0" i="0" dirty="0">
                <a:solidFill>
                  <a:srgbClr val="313537"/>
                </a:solidFill>
                <a:effectLst/>
                <a:latin typeface="AMIKO"/>
              </a:rPr>
              <a:t>?</a:t>
            </a:r>
          </a:p>
          <a:p>
            <a:pPr algn="just" fontAlgn="base"/>
            <a:r>
              <a:rPr lang="cs-CZ" b="0" i="0" dirty="0">
                <a:solidFill>
                  <a:srgbClr val="313537"/>
                </a:solidFill>
                <a:effectLst/>
                <a:latin typeface="AMIKO"/>
              </a:rPr>
              <a:t>A takto bychom mohli pokračovat. </a:t>
            </a:r>
            <a:r>
              <a:rPr lang="cs-CZ" b="0" i="0" dirty="0">
                <a:solidFill>
                  <a:srgbClr val="FF6319"/>
                </a:solidFill>
                <a:effectLst/>
                <a:latin typeface="AMIKO"/>
              </a:rPr>
              <a:t>Obecně platí, že akcie na dlouhém horizontu přinesly štědré </a:t>
            </a:r>
            <a:r>
              <a:rPr lang="cs-CZ" b="0" i="0" dirty="0" err="1">
                <a:solidFill>
                  <a:srgbClr val="FF6319"/>
                </a:solidFill>
                <a:effectLst/>
                <a:latin typeface="AMIKO"/>
              </a:rPr>
              <a:t>nadinflační</a:t>
            </a:r>
            <a:r>
              <a:rPr lang="cs-CZ" b="0" i="0" dirty="0">
                <a:solidFill>
                  <a:srgbClr val="FF6319"/>
                </a:solidFill>
                <a:effectLst/>
                <a:latin typeface="AMIKO"/>
              </a:rPr>
              <a:t> výnosy.</a:t>
            </a:r>
            <a:endParaRPr lang="cs-CZ" b="0" i="0" dirty="0">
              <a:solidFill>
                <a:srgbClr val="313537"/>
              </a:solidFill>
              <a:effectLst/>
              <a:latin typeface="AMIKO"/>
            </a:endParaRPr>
          </a:p>
          <a:p>
            <a:r>
              <a:rPr lang="cs-CZ"/>
              <a:t> </a:t>
            </a:r>
          </a:p>
        </p:txBody>
      </p:sp>
    </p:spTree>
    <p:extLst>
      <p:ext uri="{BB962C8B-B14F-4D97-AF65-F5344CB8AC3E}">
        <p14:creationId xmlns:p14="http://schemas.microsoft.com/office/powerpoint/2010/main" val="41178546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41D59C-CCD3-4F3A-8BDF-CFE49418235F}"/>
              </a:ext>
            </a:extLst>
          </p:cNvPr>
          <p:cNvSpPr>
            <a:spLocks noGrp="1"/>
          </p:cNvSpPr>
          <p:nvPr>
            <p:ph type="title"/>
          </p:nvPr>
        </p:nvSpPr>
        <p:spPr/>
        <p:txBody>
          <a:bodyPr/>
          <a:lstStyle/>
          <a:p>
            <a:r>
              <a:rPr lang="cs-CZ" b="1" i="0" dirty="0">
                <a:solidFill>
                  <a:srgbClr val="FF6319"/>
                </a:solidFill>
                <a:effectLst/>
                <a:latin typeface="AMIKO"/>
              </a:rPr>
              <a:t>Dluhopisy</a:t>
            </a:r>
            <a:endParaRPr lang="cs-CZ" dirty="0"/>
          </a:p>
        </p:txBody>
      </p:sp>
      <p:sp>
        <p:nvSpPr>
          <p:cNvPr id="3" name="Zástupný obsah 2">
            <a:extLst>
              <a:ext uri="{FF2B5EF4-FFF2-40B4-BE49-F238E27FC236}">
                <a16:creationId xmlns:a16="http://schemas.microsoft.com/office/drawing/2014/main" id="{030BE5D6-85D8-44EE-B8CD-8F6D5EE9375B}"/>
              </a:ext>
            </a:extLst>
          </p:cNvPr>
          <p:cNvSpPr>
            <a:spLocks noGrp="1"/>
          </p:cNvSpPr>
          <p:nvPr>
            <p:ph idx="1"/>
          </p:nvPr>
        </p:nvSpPr>
        <p:spPr/>
        <p:txBody>
          <a:bodyPr/>
          <a:lstStyle/>
          <a:p>
            <a:pPr algn="just" fontAlgn="base"/>
            <a:r>
              <a:rPr lang="cs-CZ" b="0" i="0" dirty="0">
                <a:solidFill>
                  <a:srgbClr val="000000"/>
                </a:solidFill>
                <a:effectLst/>
                <a:latin typeface="AMIKO"/>
              </a:rPr>
              <a:t>Dluhopis je cenný papír, kterým se dlužník zavazuje splatit jeho držitelům (tedy věřitelům) určitou částku ke konkrétnímu datu - většinou to bývá jeden rok a déle. </a:t>
            </a:r>
            <a:endParaRPr lang="cs-CZ" b="0" i="0" dirty="0">
              <a:solidFill>
                <a:srgbClr val="313537"/>
              </a:solidFill>
              <a:effectLst/>
              <a:latin typeface="AMIKO"/>
            </a:endParaRPr>
          </a:p>
          <a:p>
            <a:pPr algn="just" fontAlgn="base"/>
            <a:r>
              <a:rPr lang="cs-CZ" b="0" i="0" dirty="0">
                <a:solidFill>
                  <a:srgbClr val="313537"/>
                </a:solidFill>
                <a:effectLst/>
                <a:latin typeface="AMIKO"/>
              </a:rPr>
              <a:t>Dluhopisy </a:t>
            </a:r>
            <a:r>
              <a:rPr lang="cs-CZ" b="1" i="0" dirty="0">
                <a:solidFill>
                  <a:srgbClr val="313537"/>
                </a:solidFill>
                <a:effectLst/>
                <a:latin typeface="AMIKO"/>
              </a:rPr>
              <a:t>jsou obvykle bezpečnější investice než akcie. </a:t>
            </a:r>
            <a:r>
              <a:rPr lang="cs-CZ" b="0" i="0" dirty="0">
                <a:solidFill>
                  <a:srgbClr val="313537"/>
                </a:solidFill>
                <a:effectLst/>
                <a:latin typeface="AMIKO"/>
              </a:rPr>
              <a:t>V případě státních dluhopisů je schopnost splácet dána schopností státu vybírat daně (pokud tedy nejde zrovna o Řecko). </a:t>
            </a:r>
            <a:r>
              <a:rPr lang="cs-CZ" b="1" i="0" dirty="0">
                <a:solidFill>
                  <a:srgbClr val="313537"/>
                </a:solidFill>
                <a:effectLst/>
                <a:latin typeface="AMIKO"/>
              </a:rPr>
              <a:t>V případě firemních dluhopisů platí, že při likvidaci nebo úpadku firmy se nejprve splácejí dluhy – až pak dostanou akcionáři to, co zbyde.</a:t>
            </a:r>
            <a:endParaRPr lang="cs-CZ" b="0" i="0" dirty="0">
              <a:solidFill>
                <a:srgbClr val="313537"/>
              </a:solidFill>
              <a:effectLst/>
              <a:latin typeface="AMIKO"/>
            </a:endParaRPr>
          </a:p>
          <a:p>
            <a:endParaRPr lang="cs-CZ" dirty="0"/>
          </a:p>
        </p:txBody>
      </p:sp>
    </p:spTree>
    <p:extLst>
      <p:ext uri="{BB962C8B-B14F-4D97-AF65-F5344CB8AC3E}">
        <p14:creationId xmlns:p14="http://schemas.microsoft.com/office/powerpoint/2010/main" val="22551842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74759E-DC2D-400E-855F-26A9C4DD4E41}"/>
              </a:ext>
            </a:extLst>
          </p:cNvPr>
          <p:cNvSpPr>
            <a:spLocks noGrp="1"/>
          </p:cNvSpPr>
          <p:nvPr>
            <p:ph type="title"/>
          </p:nvPr>
        </p:nvSpPr>
        <p:spPr/>
        <p:txBody>
          <a:bodyPr/>
          <a:lstStyle/>
          <a:p>
            <a:r>
              <a:rPr lang="cs-CZ" dirty="0"/>
              <a:t>Dluhopisy</a:t>
            </a:r>
          </a:p>
        </p:txBody>
      </p:sp>
      <p:pic>
        <p:nvPicPr>
          <p:cNvPr id="5" name="Zástupný obsah 4">
            <a:extLst>
              <a:ext uri="{FF2B5EF4-FFF2-40B4-BE49-F238E27FC236}">
                <a16:creationId xmlns:a16="http://schemas.microsoft.com/office/drawing/2014/main" id="{0D87F8B7-7EAC-45AE-9EB8-36D663FF0A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7981" y="2359041"/>
            <a:ext cx="6376512" cy="3890839"/>
          </a:xfrm>
        </p:spPr>
      </p:pic>
    </p:spTree>
    <p:extLst>
      <p:ext uri="{BB962C8B-B14F-4D97-AF65-F5344CB8AC3E}">
        <p14:creationId xmlns:p14="http://schemas.microsoft.com/office/powerpoint/2010/main" val="27405816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25F407-0EC5-40F7-887C-FEDD4F7F958F}"/>
              </a:ext>
            </a:extLst>
          </p:cNvPr>
          <p:cNvSpPr>
            <a:spLocks noGrp="1"/>
          </p:cNvSpPr>
          <p:nvPr>
            <p:ph type="title"/>
          </p:nvPr>
        </p:nvSpPr>
        <p:spPr/>
        <p:txBody>
          <a:bodyPr/>
          <a:lstStyle/>
          <a:p>
            <a:r>
              <a:rPr lang="cs-CZ" b="1" i="0" dirty="0">
                <a:solidFill>
                  <a:srgbClr val="313537"/>
                </a:solidFill>
                <a:effectLst/>
                <a:latin typeface="AMIKO"/>
              </a:rPr>
              <a:t>Kdo nejčastěji vydává dluhopisy:</a:t>
            </a:r>
            <a:endParaRPr lang="cs-CZ" dirty="0"/>
          </a:p>
        </p:txBody>
      </p:sp>
      <p:sp>
        <p:nvSpPr>
          <p:cNvPr id="3" name="Zástupný obsah 2">
            <a:extLst>
              <a:ext uri="{FF2B5EF4-FFF2-40B4-BE49-F238E27FC236}">
                <a16:creationId xmlns:a16="http://schemas.microsoft.com/office/drawing/2014/main" id="{3521910F-779A-4A45-84E3-5009335CB675}"/>
              </a:ext>
            </a:extLst>
          </p:cNvPr>
          <p:cNvSpPr>
            <a:spLocks noGrp="1"/>
          </p:cNvSpPr>
          <p:nvPr>
            <p:ph idx="1"/>
          </p:nvPr>
        </p:nvSpPr>
        <p:spPr/>
        <p:txBody>
          <a:bodyPr>
            <a:normAutofit fontScale="92500"/>
          </a:bodyPr>
          <a:lstStyle/>
          <a:p>
            <a:pPr algn="l" fontAlgn="base">
              <a:buFont typeface="Arial" panose="020B0604020202020204" pitchFamily="34" charset="0"/>
              <a:buChar char="•"/>
            </a:pPr>
            <a:r>
              <a:rPr lang="cs-CZ" b="0" i="0" dirty="0">
                <a:solidFill>
                  <a:srgbClr val="313537"/>
                </a:solidFill>
                <a:effectLst/>
                <a:latin typeface="merriweather"/>
              </a:rPr>
              <a:t>1 Vlády (státní dluhopisy) - jedná se o nejrozšířenější typ dluhopisu.</a:t>
            </a:r>
          </a:p>
          <a:p>
            <a:pPr algn="l" fontAlgn="base">
              <a:buFont typeface="Arial" panose="020B0604020202020204" pitchFamily="34" charset="0"/>
              <a:buChar char="•"/>
            </a:pPr>
            <a:r>
              <a:rPr lang="cs-CZ" b="0" i="0" dirty="0">
                <a:solidFill>
                  <a:srgbClr val="FFFFFF"/>
                </a:solidFill>
                <a:effectLst/>
                <a:latin typeface="inherit"/>
              </a:rPr>
              <a:t>2</a:t>
            </a:r>
          </a:p>
          <a:p>
            <a:pPr algn="l" fontAlgn="base">
              <a:buFont typeface="Arial" panose="020B0604020202020204" pitchFamily="34" charset="0"/>
              <a:buChar char="•"/>
            </a:pPr>
            <a:r>
              <a:rPr lang="cs-CZ" b="0" i="0" dirty="0">
                <a:solidFill>
                  <a:srgbClr val="313537"/>
                </a:solidFill>
                <a:effectLst/>
                <a:latin typeface="lato"/>
              </a:rPr>
              <a:t>2 </a:t>
            </a:r>
            <a:r>
              <a:rPr lang="cs-CZ" b="0" i="0" dirty="0">
                <a:solidFill>
                  <a:srgbClr val="313537"/>
                </a:solidFill>
                <a:effectLst/>
                <a:latin typeface="merriweather"/>
              </a:rPr>
              <a:t>Firmy (korporátní dluhopisy).</a:t>
            </a:r>
          </a:p>
          <a:p>
            <a:pPr algn="l" fontAlgn="base">
              <a:buFont typeface="Arial" panose="020B0604020202020204" pitchFamily="34" charset="0"/>
              <a:buChar char="•"/>
            </a:pPr>
            <a:r>
              <a:rPr lang="cs-CZ" b="0" i="0" dirty="0">
                <a:solidFill>
                  <a:srgbClr val="FFFFFF"/>
                </a:solidFill>
                <a:effectLst/>
                <a:latin typeface="inherit"/>
              </a:rPr>
              <a:t>3</a:t>
            </a:r>
          </a:p>
          <a:p>
            <a:pPr algn="l" fontAlgn="base">
              <a:buFont typeface="Arial" panose="020B0604020202020204" pitchFamily="34" charset="0"/>
              <a:buChar char="•"/>
            </a:pPr>
            <a:r>
              <a:rPr lang="cs-CZ" b="0" i="0" dirty="0">
                <a:solidFill>
                  <a:srgbClr val="313537"/>
                </a:solidFill>
                <a:effectLst/>
                <a:latin typeface="lato"/>
              </a:rPr>
              <a:t>3 </a:t>
            </a:r>
            <a:r>
              <a:rPr lang="cs-CZ" b="0" i="0" dirty="0">
                <a:solidFill>
                  <a:srgbClr val="313537"/>
                </a:solidFill>
                <a:effectLst/>
                <a:latin typeface="merriweather"/>
              </a:rPr>
              <a:t>Banky (kromě běžných dluhopisů i tzv. hypoteční zástavní listy).</a:t>
            </a:r>
          </a:p>
          <a:p>
            <a:pPr algn="l" fontAlgn="base">
              <a:buFont typeface="Arial" panose="020B0604020202020204" pitchFamily="34" charset="0"/>
              <a:buChar char="•"/>
            </a:pPr>
            <a:r>
              <a:rPr lang="cs-CZ" b="0" i="0" dirty="0">
                <a:solidFill>
                  <a:srgbClr val="FFFFFF"/>
                </a:solidFill>
                <a:effectLst/>
                <a:latin typeface="inherit"/>
              </a:rPr>
              <a:t>4</a:t>
            </a:r>
          </a:p>
          <a:p>
            <a:pPr algn="l" fontAlgn="base">
              <a:buFont typeface="Arial" panose="020B0604020202020204" pitchFamily="34" charset="0"/>
              <a:buChar char="•"/>
            </a:pPr>
            <a:r>
              <a:rPr lang="cs-CZ" b="0" i="0" dirty="0">
                <a:solidFill>
                  <a:srgbClr val="313537"/>
                </a:solidFill>
                <a:effectLst/>
                <a:latin typeface="lato"/>
              </a:rPr>
              <a:t>4 </a:t>
            </a:r>
            <a:r>
              <a:rPr lang="cs-CZ" b="0" i="0" dirty="0">
                <a:solidFill>
                  <a:srgbClr val="313537"/>
                </a:solidFill>
                <a:effectLst/>
                <a:latin typeface="merriweather"/>
              </a:rPr>
              <a:t>Někdy i další subjekty: kraje, města a obce, nadnárodní organizace atd.</a:t>
            </a:r>
          </a:p>
          <a:p>
            <a:pPr algn="just" fontAlgn="base"/>
            <a:r>
              <a:rPr lang="cs-CZ" b="1" i="0" dirty="0">
                <a:solidFill>
                  <a:srgbClr val="313537"/>
                </a:solidFill>
                <a:effectLst/>
                <a:latin typeface="AMIKO"/>
              </a:rPr>
              <a:t>Od roku 2012 po změně legislativy může vydávat dluhopisy prakticky kdokoliv. </a:t>
            </a:r>
            <a:endParaRPr lang="cs-CZ" b="0" i="0" dirty="0">
              <a:solidFill>
                <a:srgbClr val="313537"/>
              </a:solidFill>
              <a:effectLst/>
              <a:latin typeface="merriweather"/>
            </a:endParaRPr>
          </a:p>
          <a:p>
            <a:endParaRPr lang="cs-CZ" dirty="0"/>
          </a:p>
        </p:txBody>
      </p:sp>
    </p:spTree>
    <p:extLst>
      <p:ext uri="{BB962C8B-B14F-4D97-AF65-F5344CB8AC3E}">
        <p14:creationId xmlns:p14="http://schemas.microsoft.com/office/powerpoint/2010/main" val="37554878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585ACF-D3D2-4F39-9954-2FFF7042CF80}"/>
              </a:ext>
            </a:extLst>
          </p:cNvPr>
          <p:cNvSpPr>
            <a:spLocks noGrp="1"/>
          </p:cNvSpPr>
          <p:nvPr>
            <p:ph type="title"/>
          </p:nvPr>
        </p:nvSpPr>
        <p:spPr/>
        <p:txBody>
          <a:bodyPr/>
          <a:lstStyle/>
          <a:p>
            <a:r>
              <a:rPr lang="cs-CZ" b="1" i="0" dirty="0">
                <a:solidFill>
                  <a:srgbClr val="313537"/>
                </a:solidFill>
                <a:effectLst/>
                <a:latin typeface="AMIKO"/>
              </a:rPr>
              <a:t>Základní parametry dluhopisu:</a:t>
            </a:r>
            <a:endParaRPr lang="cs-CZ" dirty="0"/>
          </a:p>
        </p:txBody>
      </p:sp>
      <p:sp>
        <p:nvSpPr>
          <p:cNvPr id="3" name="Zástupný obsah 2">
            <a:extLst>
              <a:ext uri="{FF2B5EF4-FFF2-40B4-BE49-F238E27FC236}">
                <a16:creationId xmlns:a16="http://schemas.microsoft.com/office/drawing/2014/main" id="{D40311B5-5934-4A6C-9FF3-833F1D300A38}"/>
              </a:ext>
            </a:extLst>
          </p:cNvPr>
          <p:cNvSpPr>
            <a:spLocks noGrp="1"/>
          </p:cNvSpPr>
          <p:nvPr>
            <p:ph idx="1"/>
          </p:nvPr>
        </p:nvSpPr>
        <p:spPr/>
        <p:txBody>
          <a:bodyPr>
            <a:normAutofit lnSpcReduction="10000"/>
          </a:bodyPr>
          <a:lstStyle/>
          <a:p>
            <a:r>
              <a:rPr lang="cs-CZ" b="1" i="0" dirty="0">
                <a:solidFill>
                  <a:srgbClr val="FF6319"/>
                </a:solidFill>
                <a:effectLst/>
                <a:latin typeface="AMIKO"/>
              </a:rPr>
              <a:t>Každý vydaný dluhopis má základní parametry, podle kterých se investor orientuje:</a:t>
            </a:r>
          </a:p>
          <a:p>
            <a:pPr lvl="1"/>
            <a:r>
              <a:rPr lang="cs-CZ" b="1" dirty="0">
                <a:solidFill>
                  <a:srgbClr val="FF6319"/>
                </a:solidFill>
                <a:latin typeface="AMIKO"/>
              </a:rPr>
              <a:t>Emitent </a:t>
            </a:r>
          </a:p>
          <a:p>
            <a:pPr lvl="1"/>
            <a:endParaRPr lang="cs-CZ" b="1" dirty="0">
              <a:solidFill>
                <a:srgbClr val="FF6319"/>
              </a:solidFill>
              <a:latin typeface="AMIKO"/>
            </a:endParaRPr>
          </a:p>
          <a:p>
            <a:pPr lvl="1"/>
            <a:endParaRPr lang="cs-CZ" b="1" dirty="0">
              <a:solidFill>
                <a:srgbClr val="FF6319"/>
              </a:solidFill>
              <a:latin typeface="AMIKO"/>
            </a:endParaRPr>
          </a:p>
          <a:p>
            <a:pPr lvl="1"/>
            <a:r>
              <a:rPr lang="cs-CZ" b="1" dirty="0">
                <a:solidFill>
                  <a:srgbClr val="FF6319"/>
                </a:solidFill>
                <a:latin typeface="AMIKO"/>
              </a:rPr>
              <a:t>Kuponová sazba </a:t>
            </a:r>
          </a:p>
          <a:p>
            <a:pPr lvl="1"/>
            <a:endParaRPr lang="cs-CZ" b="1" dirty="0">
              <a:solidFill>
                <a:srgbClr val="FF6319"/>
              </a:solidFill>
              <a:latin typeface="AMIKO"/>
            </a:endParaRPr>
          </a:p>
          <a:p>
            <a:pPr lvl="1"/>
            <a:endParaRPr lang="cs-CZ" b="1" dirty="0">
              <a:solidFill>
                <a:srgbClr val="FF6319"/>
              </a:solidFill>
              <a:latin typeface="AMIKO"/>
            </a:endParaRPr>
          </a:p>
          <a:p>
            <a:pPr lvl="1"/>
            <a:r>
              <a:rPr lang="cs-CZ" b="1" dirty="0">
                <a:solidFill>
                  <a:srgbClr val="FF6319"/>
                </a:solidFill>
                <a:latin typeface="AMIKO"/>
              </a:rPr>
              <a:t>Datum splatnosti</a:t>
            </a:r>
          </a:p>
          <a:p>
            <a:pPr lvl="1"/>
            <a:endParaRPr lang="cs-CZ" b="1" dirty="0">
              <a:solidFill>
                <a:srgbClr val="FF6319"/>
              </a:solidFill>
              <a:latin typeface="AMIKO"/>
            </a:endParaRPr>
          </a:p>
          <a:p>
            <a:pPr lvl="1"/>
            <a:r>
              <a:rPr lang="cs-CZ" b="1" dirty="0">
                <a:solidFill>
                  <a:srgbClr val="FF6319"/>
                </a:solidFill>
                <a:latin typeface="AMIKO"/>
              </a:rPr>
              <a:t>Nominální hodnota</a:t>
            </a:r>
            <a:endParaRPr lang="cs-CZ" dirty="0"/>
          </a:p>
        </p:txBody>
      </p:sp>
      <p:pic>
        <p:nvPicPr>
          <p:cNvPr id="5" name="Obrázek 4">
            <a:extLst>
              <a:ext uri="{FF2B5EF4-FFF2-40B4-BE49-F238E27FC236}">
                <a16:creationId xmlns:a16="http://schemas.microsoft.com/office/drawing/2014/main" id="{DD88DCFA-A012-437E-A34A-291D9A951F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5864" y="2577226"/>
            <a:ext cx="2071784" cy="382230"/>
          </a:xfrm>
          <a:prstGeom prst="rect">
            <a:avLst/>
          </a:prstGeom>
        </p:spPr>
      </p:pic>
      <p:pic>
        <p:nvPicPr>
          <p:cNvPr id="7" name="Obrázek 6" descr="Obsah obrázku text&#10;&#10;Popis byl vytvořen automaticky">
            <a:extLst>
              <a:ext uri="{FF2B5EF4-FFF2-40B4-BE49-F238E27FC236}">
                <a16:creationId xmlns:a16="http://schemas.microsoft.com/office/drawing/2014/main" id="{E5303C5E-151C-4B03-AAEB-E0D0052155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5864" y="3279585"/>
            <a:ext cx="3056133" cy="947115"/>
          </a:xfrm>
          <a:prstGeom prst="rect">
            <a:avLst/>
          </a:prstGeom>
        </p:spPr>
      </p:pic>
      <p:pic>
        <p:nvPicPr>
          <p:cNvPr id="9" name="Obrázek 8" descr="Obsah obrázku text&#10;&#10;Popis byl vytvořen automaticky">
            <a:extLst>
              <a:ext uri="{FF2B5EF4-FFF2-40B4-BE49-F238E27FC236}">
                <a16:creationId xmlns:a16="http://schemas.microsoft.com/office/drawing/2014/main" id="{A4019EAF-D820-42AE-96FB-552F60734B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5864" y="4546829"/>
            <a:ext cx="3056133" cy="762066"/>
          </a:xfrm>
          <a:prstGeom prst="rect">
            <a:avLst/>
          </a:prstGeom>
        </p:spPr>
      </p:pic>
      <p:pic>
        <p:nvPicPr>
          <p:cNvPr id="11" name="Obrázek 10">
            <a:extLst>
              <a:ext uri="{FF2B5EF4-FFF2-40B4-BE49-F238E27FC236}">
                <a16:creationId xmlns:a16="http://schemas.microsoft.com/office/drawing/2014/main" id="{FCC02237-5F83-4B56-B474-F315BCE3A2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5864" y="5493954"/>
            <a:ext cx="3056133" cy="463786"/>
          </a:xfrm>
          <a:prstGeom prst="rect">
            <a:avLst/>
          </a:prstGeom>
        </p:spPr>
      </p:pic>
    </p:spTree>
    <p:extLst>
      <p:ext uri="{BB962C8B-B14F-4D97-AF65-F5344CB8AC3E}">
        <p14:creationId xmlns:p14="http://schemas.microsoft.com/office/powerpoint/2010/main" val="4608170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B88C17-4D82-4F3A-8EC2-0BE64785E3E9}"/>
              </a:ext>
            </a:extLst>
          </p:cNvPr>
          <p:cNvSpPr>
            <a:spLocks noGrp="1"/>
          </p:cNvSpPr>
          <p:nvPr>
            <p:ph type="title"/>
          </p:nvPr>
        </p:nvSpPr>
        <p:spPr/>
        <p:txBody>
          <a:bodyPr/>
          <a:lstStyle/>
          <a:p>
            <a:r>
              <a:rPr lang="cs-CZ" b="0" i="0" dirty="0">
                <a:solidFill>
                  <a:srgbClr val="FF6319"/>
                </a:solidFill>
                <a:effectLst/>
                <a:latin typeface="AMIKO"/>
              </a:rPr>
              <a:t>Investor musí vždy brát v úvahu kreditní riziko</a:t>
            </a:r>
            <a:r>
              <a:rPr lang="cs-CZ" b="1" dirty="0">
                <a:solidFill>
                  <a:srgbClr val="FF6319"/>
                </a:solidFill>
                <a:latin typeface="AMIKO"/>
              </a:rPr>
              <a:t> - </a:t>
            </a:r>
            <a:r>
              <a:rPr lang="cs-CZ" b="1" i="0" dirty="0">
                <a:solidFill>
                  <a:srgbClr val="FF6319"/>
                </a:solidFill>
                <a:effectLst/>
                <a:latin typeface="AMIKO"/>
              </a:rPr>
              <a:t>možnost nesplacení dluhopisu. </a:t>
            </a:r>
            <a:endParaRPr lang="cs-CZ" dirty="0"/>
          </a:p>
        </p:txBody>
      </p:sp>
      <p:sp>
        <p:nvSpPr>
          <p:cNvPr id="3" name="Zástupný obsah 2">
            <a:extLst>
              <a:ext uri="{FF2B5EF4-FFF2-40B4-BE49-F238E27FC236}">
                <a16:creationId xmlns:a16="http://schemas.microsoft.com/office/drawing/2014/main" id="{3D8E8C25-A7D1-488D-A139-1F968CECEDB8}"/>
              </a:ext>
            </a:extLst>
          </p:cNvPr>
          <p:cNvSpPr>
            <a:spLocks noGrp="1"/>
          </p:cNvSpPr>
          <p:nvPr>
            <p:ph idx="1"/>
          </p:nvPr>
        </p:nvSpPr>
        <p:spPr/>
        <p:txBody>
          <a:bodyPr>
            <a:normAutofit lnSpcReduction="10000"/>
          </a:bodyPr>
          <a:lstStyle/>
          <a:p>
            <a:pPr algn="just" fontAlgn="base"/>
            <a:r>
              <a:rPr lang="cs-CZ" b="0" i="0" dirty="0">
                <a:solidFill>
                  <a:srgbClr val="313537"/>
                </a:solidFill>
                <a:effectLst/>
                <a:latin typeface="AMIKO"/>
              </a:rPr>
              <a:t>Může se stát, že emitent nevyplatí včas úroky, nevrátí část jistiny, v nejhorším případě nesplatí vůbec nic. Čím méně kvalitní je emitent dluhopisu, tedy čím vyšší je kreditní riziko, tím vyšší výnos musí nabídnout, aby mu věřitelé půjčili své finanční prostředky. </a:t>
            </a:r>
          </a:p>
          <a:p>
            <a:pPr algn="just" fontAlgn="base"/>
            <a:r>
              <a:rPr lang="cs-CZ" b="0" i="0" dirty="0">
                <a:solidFill>
                  <a:srgbClr val="313537"/>
                </a:solidFill>
                <a:effectLst/>
                <a:latin typeface="AMIKO"/>
              </a:rPr>
              <a:t>Zmíněný stát si může půjčit třeba za 1 nebo 2 % p. a., zatímco začínající firma musí nabídnout třeba 10 %, aby jí někdo byl ochoten půjčit. Mezi oběma extrémy je samozřejmě nespočet dalších možností. Vyhodnotit správně rizika konkrétního emitenta vyžaduje určité znalosti. </a:t>
            </a:r>
            <a:r>
              <a:rPr lang="cs-CZ" b="1" i="0" dirty="0">
                <a:solidFill>
                  <a:srgbClr val="FF6319"/>
                </a:solidFill>
                <a:effectLst/>
                <a:latin typeface="AMIKO"/>
              </a:rPr>
              <a:t>Proto to v praxi, stejně jako u akcií, nejčastěji necháváme na manažerech podílových fondů.</a:t>
            </a:r>
            <a:r>
              <a:rPr lang="cs-CZ" b="0" i="0" dirty="0">
                <a:solidFill>
                  <a:srgbClr val="313537"/>
                </a:solidFill>
                <a:effectLst/>
                <a:latin typeface="AMIKO"/>
              </a:rPr>
              <a:t> Pozor každopádně na „garantované“ nabídky vysokého zúročení!</a:t>
            </a:r>
          </a:p>
          <a:p>
            <a:endParaRPr lang="cs-CZ" dirty="0"/>
          </a:p>
        </p:txBody>
      </p:sp>
    </p:spTree>
    <p:extLst>
      <p:ext uri="{BB962C8B-B14F-4D97-AF65-F5344CB8AC3E}">
        <p14:creationId xmlns:p14="http://schemas.microsoft.com/office/powerpoint/2010/main" val="34663727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F0CE04-8430-4441-9248-6D85E0DE8333}"/>
              </a:ext>
            </a:extLst>
          </p:cNvPr>
          <p:cNvSpPr>
            <a:spLocks noGrp="1"/>
          </p:cNvSpPr>
          <p:nvPr>
            <p:ph type="title"/>
          </p:nvPr>
        </p:nvSpPr>
        <p:spPr/>
        <p:txBody>
          <a:bodyPr/>
          <a:lstStyle/>
          <a:p>
            <a:r>
              <a:rPr lang="cs-CZ" b="1" i="0" dirty="0">
                <a:solidFill>
                  <a:srgbClr val="313537"/>
                </a:solidFill>
                <a:effectLst/>
                <a:latin typeface="AMIKO"/>
              </a:rPr>
              <a:t>Chování cen dluhopisů</a:t>
            </a:r>
            <a:endParaRPr lang="cs-CZ" dirty="0"/>
          </a:p>
        </p:txBody>
      </p:sp>
      <p:sp>
        <p:nvSpPr>
          <p:cNvPr id="3" name="Zástupný obsah 2">
            <a:extLst>
              <a:ext uri="{FF2B5EF4-FFF2-40B4-BE49-F238E27FC236}">
                <a16:creationId xmlns:a16="http://schemas.microsoft.com/office/drawing/2014/main" id="{49090761-445F-4AFC-BFF6-ECDD2C608271}"/>
              </a:ext>
            </a:extLst>
          </p:cNvPr>
          <p:cNvSpPr>
            <a:spLocks noGrp="1"/>
          </p:cNvSpPr>
          <p:nvPr>
            <p:ph idx="1"/>
          </p:nvPr>
        </p:nvSpPr>
        <p:spPr/>
        <p:txBody>
          <a:bodyPr/>
          <a:lstStyle/>
          <a:p>
            <a:pPr algn="just" fontAlgn="base"/>
            <a:r>
              <a:rPr lang="cs-CZ" b="1" i="0" dirty="0">
                <a:solidFill>
                  <a:srgbClr val="FF6319"/>
                </a:solidFill>
                <a:effectLst/>
                <a:latin typeface="AMIKO"/>
              </a:rPr>
              <a:t>Kolik emitent vyplatí při splatnosti dluhopisu je jasně dané – nominální hodnotu (společně s posledním kuponem). Dluhopis má ale i tržní cenu, která v době jeho životnosti může nezanedbatelně kolísat. Právě to je podstatou takzvaného úrokového rizika.</a:t>
            </a:r>
            <a:endParaRPr lang="cs-CZ" b="0" i="0" dirty="0">
              <a:solidFill>
                <a:srgbClr val="313537"/>
              </a:solidFill>
              <a:effectLst/>
              <a:latin typeface="AMIKO"/>
            </a:endParaRPr>
          </a:p>
          <a:p>
            <a:pPr algn="just" fontAlgn="base"/>
            <a:r>
              <a:rPr lang="cs-CZ" b="0" i="0" dirty="0">
                <a:solidFill>
                  <a:srgbClr val="313537"/>
                </a:solidFill>
                <a:effectLst/>
                <a:latin typeface="AMIKO"/>
              </a:rPr>
              <a:t>Zásadní je tedy uvědomit si rozdíl mezi </a:t>
            </a:r>
            <a:r>
              <a:rPr lang="cs-CZ" b="1" i="0" dirty="0">
                <a:solidFill>
                  <a:srgbClr val="FF6319"/>
                </a:solidFill>
                <a:effectLst/>
                <a:latin typeface="AMIKO"/>
              </a:rPr>
              <a:t>nominální hodnotou dluhopisu</a:t>
            </a:r>
            <a:r>
              <a:rPr lang="cs-CZ" b="0" i="0" dirty="0">
                <a:solidFill>
                  <a:srgbClr val="313537"/>
                </a:solidFill>
                <a:effectLst/>
                <a:latin typeface="AMIKO"/>
              </a:rPr>
              <a:t> a jeho </a:t>
            </a:r>
            <a:r>
              <a:rPr lang="cs-CZ" b="1" i="0" dirty="0">
                <a:solidFill>
                  <a:srgbClr val="FF6319"/>
                </a:solidFill>
                <a:effectLst/>
                <a:latin typeface="AMIKO"/>
              </a:rPr>
              <a:t>tržní cenou.</a:t>
            </a:r>
            <a:endParaRPr lang="cs-CZ" b="0" i="0" dirty="0">
              <a:solidFill>
                <a:srgbClr val="313537"/>
              </a:solidFill>
              <a:effectLst/>
              <a:latin typeface="AMIKO"/>
            </a:endParaRPr>
          </a:p>
          <a:p>
            <a:endParaRPr lang="cs-CZ" dirty="0"/>
          </a:p>
        </p:txBody>
      </p:sp>
    </p:spTree>
    <p:extLst>
      <p:ext uri="{BB962C8B-B14F-4D97-AF65-F5344CB8AC3E}">
        <p14:creationId xmlns:p14="http://schemas.microsoft.com/office/powerpoint/2010/main" val="12055731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797638-EA8C-46F8-9E39-7FF5A831A662}"/>
              </a:ext>
            </a:extLst>
          </p:cNvPr>
          <p:cNvSpPr>
            <a:spLocks noGrp="1"/>
          </p:cNvSpPr>
          <p:nvPr>
            <p:ph type="title"/>
          </p:nvPr>
        </p:nvSpPr>
        <p:spPr/>
        <p:txBody>
          <a:bodyPr/>
          <a:lstStyle/>
          <a:p>
            <a:endParaRPr lang="cs-CZ"/>
          </a:p>
        </p:txBody>
      </p:sp>
      <p:pic>
        <p:nvPicPr>
          <p:cNvPr id="5" name="Zástupný obsah 4" descr="Obsah obrázku text&#10;&#10;Popis byl vytvořen automaticky">
            <a:extLst>
              <a:ext uri="{FF2B5EF4-FFF2-40B4-BE49-F238E27FC236}">
                <a16:creationId xmlns:a16="http://schemas.microsoft.com/office/drawing/2014/main" id="{A0FB39F0-574F-4138-A374-B8A259ACB7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0703" y="2339007"/>
            <a:ext cx="2716353" cy="609653"/>
          </a:xfrm>
        </p:spPr>
      </p:pic>
      <p:pic>
        <p:nvPicPr>
          <p:cNvPr id="7" name="Obrázek 6" descr="Obsah obrázku text&#10;&#10;Popis byl vytvořen automaticky">
            <a:extLst>
              <a:ext uri="{FF2B5EF4-FFF2-40B4-BE49-F238E27FC236}">
                <a16:creationId xmlns:a16="http://schemas.microsoft.com/office/drawing/2014/main" id="{89D9C1E8-D714-4EF5-9C58-0E496DDE97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0454" y="2457366"/>
            <a:ext cx="4003674" cy="1943268"/>
          </a:xfrm>
          <a:prstGeom prst="rect">
            <a:avLst/>
          </a:prstGeom>
        </p:spPr>
      </p:pic>
    </p:spTree>
    <p:extLst>
      <p:ext uri="{BB962C8B-B14F-4D97-AF65-F5344CB8AC3E}">
        <p14:creationId xmlns:p14="http://schemas.microsoft.com/office/powerpoint/2010/main" val="34357564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C16212-A584-4E6E-9321-3656BB3452C3}"/>
              </a:ext>
            </a:extLst>
          </p:cNvPr>
          <p:cNvSpPr>
            <a:spLocks noGrp="1"/>
          </p:cNvSpPr>
          <p:nvPr>
            <p:ph type="title"/>
          </p:nvPr>
        </p:nvSpPr>
        <p:spPr/>
        <p:txBody>
          <a:bodyPr/>
          <a:lstStyle/>
          <a:p>
            <a:endParaRPr lang="cs-CZ"/>
          </a:p>
        </p:txBody>
      </p:sp>
      <p:pic>
        <p:nvPicPr>
          <p:cNvPr id="5" name="Zástupný obsah 4">
            <a:extLst>
              <a:ext uri="{FF2B5EF4-FFF2-40B4-BE49-F238E27FC236}">
                <a16:creationId xmlns:a16="http://schemas.microsoft.com/office/drawing/2014/main" id="{CCBB83BC-A38F-4802-9607-E3699F5C07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2713" y="2607560"/>
            <a:ext cx="1741192" cy="449619"/>
          </a:xfrm>
        </p:spPr>
      </p:pic>
      <p:pic>
        <p:nvPicPr>
          <p:cNvPr id="7" name="Obrázek 6" descr="Obsah obrázku text&#10;&#10;Popis byl vytvořen automaticky">
            <a:extLst>
              <a:ext uri="{FF2B5EF4-FFF2-40B4-BE49-F238E27FC236}">
                <a16:creationId xmlns:a16="http://schemas.microsoft.com/office/drawing/2014/main" id="{5E932C2C-98D5-4721-9321-98228778CB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1246" y="2902453"/>
            <a:ext cx="2842506" cy="2278577"/>
          </a:xfrm>
          <a:prstGeom prst="rect">
            <a:avLst/>
          </a:prstGeom>
        </p:spPr>
      </p:pic>
    </p:spTree>
    <p:extLst>
      <p:ext uri="{BB962C8B-B14F-4D97-AF65-F5344CB8AC3E}">
        <p14:creationId xmlns:p14="http://schemas.microsoft.com/office/powerpoint/2010/main" val="20294391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D5EB72-E7E7-4EEE-AA4C-47959A998A5D}"/>
              </a:ext>
            </a:extLst>
          </p:cNvPr>
          <p:cNvSpPr>
            <a:spLocks noGrp="1"/>
          </p:cNvSpPr>
          <p:nvPr>
            <p:ph type="title"/>
          </p:nvPr>
        </p:nvSpPr>
        <p:spPr/>
        <p:txBody>
          <a:bodyPr/>
          <a:lstStyle/>
          <a:p>
            <a:r>
              <a:rPr lang="cs-CZ" dirty="0"/>
              <a:t>Důležité</a:t>
            </a:r>
          </a:p>
        </p:txBody>
      </p:sp>
      <p:sp>
        <p:nvSpPr>
          <p:cNvPr id="3" name="Zástupný obsah 2">
            <a:extLst>
              <a:ext uri="{FF2B5EF4-FFF2-40B4-BE49-F238E27FC236}">
                <a16:creationId xmlns:a16="http://schemas.microsoft.com/office/drawing/2014/main" id="{110CD888-8813-4DAF-A655-A4A7EBB505D4}"/>
              </a:ext>
            </a:extLst>
          </p:cNvPr>
          <p:cNvSpPr>
            <a:spLocks noGrp="1"/>
          </p:cNvSpPr>
          <p:nvPr>
            <p:ph idx="1"/>
          </p:nvPr>
        </p:nvSpPr>
        <p:spPr/>
        <p:txBody>
          <a:bodyPr/>
          <a:lstStyle/>
          <a:p>
            <a:r>
              <a:rPr lang="cs-CZ" b="0" i="0" dirty="0">
                <a:solidFill>
                  <a:srgbClr val="313537"/>
                </a:solidFill>
                <a:effectLst/>
                <a:latin typeface="AMIKO"/>
              </a:rPr>
              <a:t>Úrokové riziko nás zajímá, pokud </a:t>
            </a:r>
            <a:r>
              <a:rPr lang="cs-CZ" b="1" i="0" dirty="0">
                <a:solidFill>
                  <a:srgbClr val="FF6319"/>
                </a:solidFill>
                <a:effectLst/>
                <a:latin typeface="AMIKO"/>
              </a:rPr>
              <a:t>chceme dluhopis prodat před splatností</a:t>
            </a:r>
            <a:r>
              <a:rPr lang="cs-CZ" b="0" i="0" dirty="0">
                <a:solidFill>
                  <a:srgbClr val="313537"/>
                </a:solidFill>
                <a:effectLst/>
                <a:latin typeface="AMIKO"/>
              </a:rPr>
              <a:t>. Můžeme na tom vydělat i prodělat, protože ceny dluhopisů kolísají.</a:t>
            </a:r>
          </a:p>
          <a:p>
            <a:endParaRPr lang="cs-CZ" dirty="0">
              <a:solidFill>
                <a:srgbClr val="313537"/>
              </a:solidFill>
              <a:latin typeface="AMIKO"/>
            </a:endParaRPr>
          </a:p>
          <a:p>
            <a:r>
              <a:rPr lang="cs-CZ" b="1" i="0" dirty="0">
                <a:solidFill>
                  <a:srgbClr val="FF6319"/>
                </a:solidFill>
                <a:effectLst/>
                <a:latin typeface="AMIKO"/>
              </a:rPr>
              <a:t>Zásadní je vědět, že když stoupnou úrokové sazby, ceny dříve vydaných dluhopisů klesnou a naopak, při poklesu sazeb ceny stoupnou.</a:t>
            </a:r>
            <a:endParaRPr lang="cs-CZ" b="1" i="0" dirty="0">
              <a:solidFill>
                <a:srgbClr val="313537"/>
              </a:solidFill>
              <a:effectLst/>
              <a:latin typeface="AMIKO"/>
            </a:endParaRPr>
          </a:p>
          <a:p>
            <a:r>
              <a:rPr lang="cs-CZ" dirty="0">
                <a:solidFill>
                  <a:srgbClr val="313537"/>
                </a:solidFill>
                <a:latin typeface="AMIKO"/>
              </a:rPr>
              <a:t>I</a:t>
            </a:r>
            <a:r>
              <a:rPr lang="cs-CZ" b="0" i="0" dirty="0">
                <a:solidFill>
                  <a:srgbClr val="313537"/>
                </a:solidFill>
                <a:effectLst/>
                <a:latin typeface="AMIKO"/>
              </a:rPr>
              <a:t>nvestory nezajímá ani tak kuponová sazba, ale </a:t>
            </a:r>
            <a:r>
              <a:rPr lang="cs-CZ" b="1" i="0" dirty="0">
                <a:solidFill>
                  <a:srgbClr val="313537"/>
                </a:solidFill>
                <a:effectLst/>
                <a:latin typeface="AMIKO"/>
              </a:rPr>
              <a:t>ukazatel nazvaný </a:t>
            </a:r>
            <a:r>
              <a:rPr lang="cs-CZ" b="1" i="0" u="sng" dirty="0">
                <a:solidFill>
                  <a:srgbClr val="313537"/>
                </a:solidFill>
                <a:effectLst/>
                <a:latin typeface="AMIKO"/>
              </a:rPr>
              <a:t>výnos do splatnosti</a:t>
            </a:r>
            <a:r>
              <a:rPr lang="cs-CZ" b="1" i="0" dirty="0">
                <a:solidFill>
                  <a:srgbClr val="313537"/>
                </a:solidFill>
                <a:effectLst/>
                <a:latin typeface="AMIKO"/>
              </a:rPr>
              <a:t> (YTM).</a:t>
            </a:r>
            <a:endParaRPr lang="cs-CZ" dirty="0"/>
          </a:p>
        </p:txBody>
      </p:sp>
    </p:spTree>
    <p:extLst>
      <p:ext uri="{BB962C8B-B14F-4D97-AF65-F5344CB8AC3E}">
        <p14:creationId xmlns:p14="http://schemas.microsoft.com/office/powerpoint/2010/main" val="26008631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64D3A3-870B-4676-BCDD-12FD17D43C12}"/>
              </a:ext>
            </a:extLst>
          </p:cNvPr>
          <p:cNvSpPr>
            <a:spLocks noGrp="1"/>
          </p:cNvSpPr>
          <p:nvPr>
            <p:ph type="title"/>
          </p:nvPr>
        </p:nvSpPr>
        <p:spPr/>
        <p:txBody>
          <a:bodyPr/>
          <a:lstStyle/>
          <a:p>
            <a:r>
              <a:rPr lang="cs-CZ" b="1" i="0" dirty="0">
                <a:solidFill>
                  <a:srgbClr val="FF6319"/>
                </a:solidFill>
                <a:effectLst/>
                <a:latin typeface="AMIKO"/>
              </a:rPr>
              <a:t>Další možnosti investování</a:t>
            </a:r>
            <a:endParaRPr lang="cs-CZ" dirty="0"/>
          </a:p>
        </p:txBody>
      </p:sp>
      <p:sp>
        <p:nvSpPr>
          <p:cNvPr id="3" name="Zástupný obsah 2">
            <a:extLst>
              <a:ext uri="{FF2B5EF4-FFF2-40B4-BE49-F238E27FC236}">
                <a16:creationId xmlns:a16="http://schemas.microsoft.com/office/drawing/2014/main" id="{56FB9D8B-ECAF-4CEC-A8A9-2E1822FA3C4F}"/>
              </a:ext>
            </a:extLst>
          </p:cNvPr>
          <p:cNvSpPr>
            <a:spLocks noGrp="1"/>
          </p:cNvSpPr>
          <p:nvPr>
            <p:ph idx="1"/>
          </p:nvPr>
        </p:nvSpPr>
        <p:spPr/>
        <p:txBody>
          <a:bodyPr/>
          <a:lstStyle/>
          <a:p>
            <a:pPr algn="just" fontAlgn="base"/>
            <a:r>
              <a:rPr lang="cs-CZ" b="1" i="0" dirty="0">
                <a:solidFill>
                  <a:srgbClr val="313537"/>
                </a:solidFill>
                <a:effectLst/>
                <a:latin typeface="AMIKO"/>
              </a:rPr>
              <a:t>Nemovitosti</a:t>
            </a:r>
            <a:endParaRPr lang="cs-CZ" b="0" i="0" dirty="0">
              <a:solidFill>
                <a:srgbClr val="313537"/>
              </a:solidFill>
              <a:effectLst/>
              <a:latin typeface="AMIKO"/>
            </a:endParaRPr>
          </a:p>
          <a:p>
            <a:pPr algn="just" fontAlgn="base"/>
            <a:r>
              <a:rPr lang="cs-CZ" b="0" i="0" dirty="0">
                <a:solidFill>
                  <a:srgbClr val="313537"/>
                </a:solidFill>
                <a:effectLst/>
                <a:latin typeface="AMIKO"/>
              </a:rPr>
              <a:t>Je to jeden z vůbec nejstarších druhů investic, střechu nad hlavou ostatně potřeboval už pračlověk. Poměrně často se setkáte s klientem, který si bude chtít pořídit investiční byt a inkasovat pravidelně nájem. Podobně jako u akcií a dluhopisů, i tady je výnosová míra funkcí kupní ceny. </a:t>
            </a:r>
          </a:p>
          <a:p>
            <a:pPr algn="just" fontAlgn="base"/>
            <a:r>
              <a:rPr lang="cs-CZ" b="0" i="0" dirty="0">
                <a:solidFill>
                  <a:srgbClr val="313537"/>
                </a:solidFill>
                <a:effectLst/>
                <a:latin typeface="AMIKO"/>
              </a:rPr>
              <a:t>Jako investici lze každopádně vnímat i pořízení vlastního bydlení.</a:t>
            </a:r>
          </a:p>
          <a:p>
            <a:endParaRPr lang="cs-CZ" dirty="0"/>
          </a:p>
        </p:txBody>
      </p:sp>
    </p:spTree>
    <p:extLst>
      <p:ext uri="{BB962C8B-B14F-4D97-AF65-F5344CB8AC3E}">
        <p14:creationId xmlns:p14="http://schemas.microsoft.com/office/powerpoint/2010/main" val="91574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43DA03-F509-4E2B-AC3E-A2B404C960BC}"/>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708509A2-33E2-4D66-A7BD-CB6F9BCCA115}"/>
              </a:ext>
            </a:extLst>
          </p:cNvPr>
          <p:cNvSpPr>
            <a:spLocks noGrp="1"/>
          </p:cNvSpPr>
          <p:nvPr>
            <p:ph idx="1"/>
          </p:nvPr>
        </p:nvSpPr>
        <p:spPr/>
        <p:txBody>
          <a:bodyPr/>
          <a:lstStyle/>
          <a:p>
            <a:pPr marL="0" indent="0" algn="ctr" fontAlgn="base" latinLnBrk="0">
              <a:buNone/>
            </a:pPr>
            <a:r>
              <a:rPr lang="cs-CZ" sz="3200" b="0" i="0" dirty="0">
                <a:solidFill>
                  <a:srgbClr val="313537"/>
                </a:solidFill>
                <a:effectLst/>
                <a:latin typeface="AMIKO"/>
              </a:rPr>
              <a:t>To samozřejmě neznamená, že má investor dát do akcií veškerý svůj majetek. </a:t>
            </a:r>
          </a:p>
          <a:p>
            <a:pPr marL="0" indent="0" algn="ctr" fontAlgn="base" latinLnBrk="0">
              <a:buNone/>
            </a:pPr>
            <a:r>
              <a:rPr lang="cs-CZ" sz="3200" b="0" i="0" dirty="0">
                <a:solidFill>
                  <a:srgbClr val="313537"/>
                </a:solidFill>
                <a:effectLst/>
                <a:latin typeface="AMIKO"/>
              </a:rPr>
              <a:t>Nicméně platí, že akcie potřebuje mít v portfoliu téměř každý klient. </a:t>
            </a:r>
          </a:p>
          <a:p>
            <a:pPr marL="0" indent="0" algn="ctr" fontAlgn="base" latinLnBrk="0">
              <a:buNone/>
            </a:pPr>
            <a:r>
              <a:rPr lang="cs-CZ" sz="3200" dirty="0">
                <a:solidFill>
                  <a:srgbClr val="313537"/>
                </a:solidFill>
                <a:latin typeface="AMIKO"/>
              </a:rPr>
              <a:t> </a:t>
            </a:r>
            <a:r>
              <a:rPr lang="cs-CZ" sz="3200" b="0" i="0" dirty="0">
                <a:solidFill>
                  <a:srgbClr val="313537"/>
                </a:solidFill>
                <a:effectLst/>
                <a:latin typeface="AMIKO"/>
              </a:rPr>
              <a:t>Otázka obvykle nezní jestli, ale kolik.</a:t>
            </a:r>
          </a:p>
          <a:p>
            <a:pPr marL="0" indent="0">
              <a:buNone/>
            </a:pPr>
            <a:endParaRPr lang="cs-CZ" dirty="0"/>
          </a:p>
        </p:txBody>
      </p:sp>
    </p:spTree>
    <p:extLst>
      <p:ext uri="{BB962C8B-B14F-4D97-AF65-F5344CB8AC3E}">
        <p14:creationId xmlns:p14="http://schemas.microsoft.com/office/powerpoint/2010/main" val="34672390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B8EAAD-D1FC-4B78-9EAA-D2415DC27DF5}"/>
              </a:ext>
            </a:extLst>
          </p:cNvPr>
          <p:cNvSpPr>
            <a:spLocks noGrp="1"/>
          </p:cNvSpPr>
          <p:nvPr>
            <p:ph type="title"/>
          </p:nvPr>
        </p:nvSpPr>
        <p:spPr/>
        <p:txBody>
          <a:bodyPr/>
          <a:lstStyle/>
          <a:p>
            <a:r>
              <a:rPr lang="cs-CZ" b="1" i="0" dirty="0">
                <a:solidFill>
                  <a:srgbClr val="313537"/>
                </a:solidFill>
                <a:effectLst/>
                <a:latin typeface="AMIKO"/>
              </a:rPr>
              <a:t>Komodity</a:t>
            </a:r>
            <a:endParaRPr lang="cs-CZ" dirty="0"/>
          </a:p>
        </p:txBody>
      </p:sp>
      <p:sp>
        <p:nvSpPr>
          <p:cNvPr id="3" name="Zástupný obsah 2">
            <a:extLst>
              <a:ext uri="{FF2B5EF4-FFF2-40B4-BE49-F238E27FC236}">
                <a16:creationId xmlns:a16="http://schemas.microsoft.com/office/drawing/2014/main" id="{2D87F929-131B-4535-90AD-5FB9AC9FF0F4}"/>
              </a:ext>
            </a:extLst>
          </p:cNvPr>
          <p:cNvSpPr>
            <a:spLocks noGrp="1"/>
          </p:cNvSpPr>
          <p:nvPr>
            <p:ph idx="1"/>
          </p:nvPr>
        </p:nvSpPr>
        <p:spPr/>
        <p:txBody>
          <a:bodyPr/>
          <a:lstStyle/>
          <a:p>
            <a:pPr algn="just" fontAlgn="base"/>
            <a:r>
              <a:rPr lang="cs-CZ" b="0" dirty="0">
                <a:effectLst/>
                <a:latin typeface="merriweather"/>
              </a:rPr>
              <a:t>Hlavní zemědělské plodiny, průmyslové kovy, ropa či zemní plyn se obchodují na komoditních burzách a existují i fondy, které se na ně zaměřují. Ceny komodit jsou citlivé na poptávku a nabídku, která je zase daná mj. hospodářským cyklem. Jde tedy o poměrně rizikovou investici.</a:t>
            </a:r>
          </a:p>
          <a:p>
            <a:br>
              <a:rPr lang="cs-CZ" b="0" dirty="0">
                <a:effectLst/>
                <a:latin typeface="merriweather"/>
              </a:rPr>
            </a:br>
            <a:endParaRPr lang="cs-CZ" dirty="0"/>
          </a:p>
        </p:txBody>
      </p:sp>
    </p:spTree>
    <p:extLst>
      <p:ext uri="{BB962C8B-B14F-4D97-AF65-F5344CB8AC3E}">
        <p14:creationId xmlns:p14="http://schemas.microsoft.com/office/powerpoint/2010/main" val="604930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AA0147-99D8-4486-A257-B791B4E8D1FB}"/>
              </a:ext>
            </a:extLst>
          </p:cNvPr>
          <p:cNvSpPr>
            <a:spLocks noGrp="1"/>
          </p:cNvSpPr>
          <p:nvPr>
            <p:ph type="title"/>
          </p:nvPr>
        </p:nvSpPr>
        <p:spPr/>
        <p:txBody>
          <a:bodyPr/>
          <a:lstStyle/>
          <a:p>
            <a:r>
              <a:rPr lang="cs-CZ" b="1" i="0" dirty="0">
                <a:solidFill>
                  <a:srgbClr val="313537"/>
                </a:solidFill>
                <a:effectLst/>
                <a:latin typeface="AMIKO"/>
              </a:rPr>
              <a:t>Drahé kovy</a:t>
            </a:r>
            <a:br>
              <a:rPr lang="cs-CZ" b="0" i="0" dirty="0">
                <a:solidFill>
                  <a:srgbClr val="313537"/>
                </a:solidFill>
                <a:effectLst/>
                <a:latin typeface="AMIKO"/>
              </a:rPr>
            </a:br>
            <a:endParaRPr lang="cs-CZ" dirty="0"/>
          </a:p>
        </p:txBody>
      </p:sp>
      <p:sp>
        <p:nvSpPr>
          <p:cNvPr id="3" name="Zástupný obsah 2">
            <a:extLst>
              <a:ext uri="{FF2B5EF4-FFF2-40B4-BE49-F238E27FC236}">
                <a16:creationId xmlns:a16="http://schemas.microsoft.com/office/drawing/2014/main" id="{0324DB37-EA94-4F34-A7ED-CB753867B712}"/>
              </a:ext>
            </a:extLst>
          </p:cNvPr>
          <p:cNvSpPr>
            <a:spLocks noGrp="1"/>
          </p:cNvSpPr>
          <p:nvPr>
            <p:ph idx="1"/>
          </p:nvPr>
        </p:nvSpPr>
        <p:spPr/>
        <p:txBody>
          <a:bodyPr>
            <a:normAutofit lnSpcReduction="10000"/>
          </a:bodyPr>
          <a:lstStyle/>
          <a:p>
            <a:pPr marL="0" indent="0" algn="just" fontAlgn="base">
              <a:buNone/>
            </a:pPr>
            <a:r>
              <a:rPr lang="cs-CZ" b="0" i="0" dirty="0">
                <a:solidFill>
                  <a:srgbClr val="313537"/>
                </a:solidFill>
                <a:effectLst/>
                <a:latin typeface="AMIKO"/>
              </a:rPr>
              <a:t>Zvláštní postavení mezi komoditami mají drahé kovy – především zlato a stříbro, které historicky fungovaly jako peníze. I když se během finanční krize objevila řada prodejců zlata, kteří strašili klienty „krachem všeho“, je namístě velká opatrnost. </a:t>
            </a:r>
          </a:p>
          <a:p>
            <a:pPr marL="0" indent="0" algn="just" fontAlgn="base">
              <a:buNone/>
            </a:pPr>
            <a:r>
              <a:rPr lang="cs-CZ" b="0" i="0" dirty="0">
                <a:solidFill>
                  <a:srgbClr val="313537"/>
                </a:solidFill>
                <a:effectLst/>
                <a:latin typeface="AMIKO"/>
              </a:rPr>
              <a:t>Když už klient chce zlato, měl by v něm mít jen malou část portfolia jako určitou „pojistku“ pro nejhorší scénáře (např. do 5 %). I přes historický význam jde pořád o rizikovou komoditu a pravděpodobnost toho, že se zlato vrátí do své někdejší role globálně používané měny, je nízká. Stříbro je potom na rozdíl od zlata zatíženo daní z přidané hodnoty. Zmínit ještě můžeme diamanty, které jsou kromě DPH zatíženy navíc ještě vysokými maržemi prodejců a malou likviditou.</a:t>
            </a:r>
          </a:p>
          <a:p>
            <a:endParaRPr lang="cs-CZ" dirty="0"/>
          </a:p>
        </p:txBody>
      </p:sp>
    </p:spTree>
    <p:extLst>
      <p:ext uri="{BB962C8B-B14F-4D97-AF65-F5344CB8AC3E}">
        <p14:creationId xmlns:p14="http://schemas.microsoft.com/office/powerpoint/2010/main" val="12177826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E30601-9837-49F3-9AA7-C485E9E14D34}"/>
              </a:ext>
            </a:extLst>
          </p:cNvPr>
          <p:cNvSpPr>
            <a:spLocks noGrp="1"/>
          </p:cNvSpPr>
          <p:nvPr>
            <p:ph type="title"/>
          </p:nvPr>
        </p:nvSpPr>
        <p:spPr/>
        <p:txBody>
          <a:bodyPr/>
          <a:lstStyle/>
          <a:p>
            <a:r>
              <a:rPr lang="cs-CZ" b="1" i="0" dirty="0">
                <a:solidFill>
                  <a:srgbClr val="313537"/>
                </a:solidFill>
                <a:effectLst/>
                <a:latin typeface="AMIKO"/>
              </a:rPr>
              <a:t>Alternativní investice</a:t>
            </a:r>
            <a:endParaRPr lang="cs-CZ" dirty="0"/>
          </a:p>
        </p:txBody>
      </p:sp>
      <p:sp>
        <p:nvSpPr>
          <p:cNvPr id="3" name="Zástupný obsah 2">
            <a:extLst>
              <a:ext uri="{FF2B5EF4-FFF2-40B4-BE49-F238E27FC236}">
                <a16:creationId xmlns:a16="http://schemas.microsoft.com/office/drawing/2014/main" id="{693CB930-ADFE-41AA-A30B-2C2FEE228492}"/>
              </a:ext>
            </a:extLst>
          </p:cNvPr>
          <p:cNvSpPr>
            <a:spLocks noGrp="1"/>
          </p:cNvSpPr>
          <p:nvPr>
            <p:ph idx="1"/>
          </p:nvPr>
        </p:nvSpPr>
        <p:spPr/>
        <p:txBody>
          <a:bodyPr/>
          <a:lstStyle/>
          <a:p>
            <a:r>
              <a:rPr lang="cs-CZ" b="0" i="0" dirty="0">
                <a:solidFill>
                  <a:srgbClr val="313537"/>
                </a:solidFill>
                <a:effectLst/>
                <a:latin typeface="AMIKO"/>
              </a:rPr>
              <a:t>Obrazy a další umělecké předměty, archivní vína, </a:t>
            </a:r>
            <a:r>
              <a:rPr lang="cs-CZ" b="0" i="0" dirty="0" err="1">
                <a:solidFill>
                  <a:srgbClr val="313537"/>
                </a:solidFill>
                <a:effectLst/>
                <a:latin typeface="AMIKO"/>
              </a:rPr>
              <a:t>old</a:t>
            </a:r>
            <a:r>
              <a:rPr lang="cs-CZ" b="0" i="0" dirty="0">
                <a:solidFill>
                  <a:srgbClr val="313537"/>
                </a:solidFill>
                <a:effectLst/>
                <a:latin typeface="AMIKO"/>
              </a:rPr>
              <a:t> </a:t>
            </a:r>
            <a:r>
              <a:rPr lang="cs-CZ" b="0" i="0" dirty="0" err="1">
                <a:solidFill>
                  <a:srgbClr val="313537"/>
                </a:solidFill>
                <a:effectLst/>
                <a:latin typeface="AMIKO"/>
              </a:rPr>
              <a:t>timers</a:t>
            </a:r>
            <a:r>
              <a:rPr lang="cs-CZ" b="0" i="0" dirty="0">
                <a:solidFill>
                  <a:srgbClr val="313537"/>
                </a:solidFill>
                <a:effectLst/>
                <a:latin typeface="AMIKO"/>
              </a:rPr>
              <a:t>, </a:t>
            </a:r>
            <a:r>
              <a:rPr lang="cs-CZ" b="0" i="0" dirty="0" err="1">
                <a:solidFill>
                  <a:srgbClr val="313537"/>
                </a:solidFill>
                <a:effectLst/>
                <a:latin typeface="AMIKO"/>
              </a:rPr>
              <a:t>young</a:t>
            </a:r>
            <a:r>
              <a:rPr lang="cs-CZ" b="0" i="0" dirty="0">
                <a:solidFill>
                  <a:srgbClr val="313537"/>
                </a:solidFill>
                <a:effectLst/>
                <a:latin typeface="AMIKO"/>
              </a:rPr>
              <a:t> </a:t>
            </a:r>
            <a:r>
              <a:rPr lang="cs-CZ" b="0" i="0" dirty="0" err="1">
                <a:solidFill>
                  <a:srgbClr val="313537"/>
                </a:solidFill>
                <a:effectLst/>
                <a:latin typeface="AMIKO"/>
              </a:rPr>
              <a:t>timers</a:t>
            </a:r>
            <a:r>
              <a:rPr lang="cs-CZ" b="0" i="0" dirty="0">
                <a:solidFill>
                  <a:srgbClr val="313537"/>
                </a:solidFill>
                <a:effectLst/>
                <a:latin typeface="AMIKO"/>
              </a:rPr>
              <a:t> apod. Do škatulky alternativních investic se někdy řadí i investice do začínajících firem prostřednictvím tzv. </a:t>
            </a:r>
            <a:r>
              <a:rPr lang="cs-CZ" b="0" i="0" dirty="0" err="1">
                <a:solidFill>
                  <a:srgbClr val="313537"/>
                </a:solidFill>
                <a:effectLst/>
                <a:latin typeface="AMIKO"/>
              </a:rPr>
              <a:t>private</a:t>
            </a:r>
            <a:r>
              <a:rPr lang="cs-CZ" b="0" i="0" dirty="0">
                <a:solidFill>
                  <a:srgbClr val="313537"/>
                </a:solidFill>
                <a:effectLst/>
                <a:latin typeface="AMIKO"/>
              </a:rPr>
              <a:t> </a:t>
            </a:r>
            <a:r>
              <a:rPr lang="cs-CZ" b="0" i="0" dirty="0" err="1">
                <a:solidFill>
                  <a:srgbClr val="313537"/>
                </a:solidFill>
                <a:effectLst/>
                <a:latin typeface="AMIKO"/>
              </a:rPr>
              <a:t>equity</a:t>
            </a:r>
            <a:r>
              <a:rPr lang="cs-CZ" b="0" i="0" dirty="0">
                <a:solidFill>
                  <a:srgbClr val="313537"/>
                </a:solidFill>
                <a:effectLst/>
                <a:latin typeface="AMIKO"/>
              </a:rPr>
              <a:t> fondů, investice do zemědělské půdy a mnoho dalšího.</a:t>
            </a:r>
            <a:endParaRPr lang="cs-CZ" dirty="0"/>
          </a:p>
        </p:txBody>
      </p:sp>
    </p:spTree>
    <p:extLst>
      <p:ext uri="{BB962C8B-B14F-4D97-AF65-F5344CB8AC3E}">
        <p14:creationId xmlns:p14="http://schemas.microsoft.com/office/powerpoint/2010/main" val="38325533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D0873B-BEB9-4202-9B31-E058FAE7A75A}"/>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D7990261-AA5D-4593-93C6-3F86BC708AD0}"/>
              </a:ext>
            </a:extLst>
          </p:cNvPr>
          <p:cNvSpPr>
            <a:spLocks noGrp="1"/>
          </p:cNvSpPr>
          <p:nvPr>
            <p:ph idx="1"/>
          </p:nvPr>
        </p:nvSpPr>
        <p:spPr/>
        <p:txBody>
          <a:bodyPr/>
          <a:lstStyle/>
          <a:p>
            <a:r>
              <a:rPr lang="cs-CZ" b="0" i="0" dirty="0">
                <a:solidFill>
                  <a:srgbClr val="313537"/>
                </a:solidFill>
                <a:effectLst/>
                <a:latin typeface="AMIKO"/>
              </a:rPr>
              <a:t>Drahé kovy, další komodity či starožitnosti se od akcií, dluhopisů a nemovitostí liší v jednom podstatném ohledu. Zatímco akcie může nést průběžný příjem formou dividendy, dluhopis nese úroky a nemovitost nájemní výnos, komodity či umění takový </a:t>
            </a:r>
            <a:r>
              <a:rPr lang="cs-CZ" b="1" i="0" dirty="0">
                <a:solidFill>
                  <a:srgbClr val="FF6319"/>
                </a:solidFill>
                <a:effectLst/>
                <a:latin typeface="AMIKO"/>
              </a:rPr>
              <a:t>pravidelný příjem nenesou</a:t>
            </a:r>
            <a:r>
              <a:rPr lang="cs-CZ" b="0" i="0" dirty="0">
                <a:solidFill>
                  <a:srgbClr val="313537"/>
                </a:solidFill>
                <a:effectLst/>
                <a:latin typeface="AMIKO"/>
              </a:rPr>
              <a:t>. Naopak, jsou s nimi spojeny náklady na skladování a zabezpečení. </a:t>
            </a:r>
            <a:r>
              <a:rPr lang="cs-CZ" b="1" i="0" dirty="0">
                <a:solidFill>
                  <a:srgbClr val="313537"/>
                </a:solidFill>
                <a:effectLst/>
                <a:latin typeface="AMIKO"/>
              </a:rPr>
              <a:t>Výnos pro investora závisí pouze na tom, jestli se je podaří prodat za vyšší cenu– tedy jestli poptávka po nich časem stoupne, nebo ne. </a:t>
            </a:r>
            <a:r>
              <a:rPr lang="cs-CZ" b="0" i="0" dirty="0">
                <a:solidFill>
                  <a:srgbClr val="313537"/>
                </a:solidFill>
                <a:effectLst/>
                <a:latin typeface="AMIKO"/>
              </a:rPr>
              <a:t>Každý z různých druhů aktiv má jiný potenciál výnosu a jsou s ním spojena jiná rizika. Kombinací různých investic se dá sestavit portfolio tak, aby odpovídalo cílům, které si klient klade.</a:t>
            </a:r>
            <a:endParaRPr lang="cs-CZ" dirty="0"/>
          </a:p>
        </p:txBody>
      </p:sp>
    </p:spTree>
    <p:extLst>
      <p:ext uri="{BB962C8B-B14F-4D97-AF65-F5344CB8AC3E}">
        <p14:creationId xmlns:p14="http://schemas.microsoft.com/office/powerpoint/2010/main" val="19308240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BB453B-213F-49FC-8CAD-AD5BAB82F317}"/>
              </a:ext>
            </a:extLst>
          </p:cNvPr>
          <p:cNvSpPr>
            <a:spLocks noGrp="1"/>
          </p:cNvSpPr>
          <p:nvPr>
            <p:ph type="title"/>
          </p:nvPr>
        </p:nvSpPr>
        <p:spPr/>
        <p:txBody>
          <a:bodyPr/>
          <a:lstStyle/>
          <a:p>
            <a:r>
              <a:rPr lang="cs-CZ" b="1" dirty="0">
                <a:solidFill>
                  <a:srgbClr val="313537"/>
                </a:solidFill>
                <a:latin typeface="AMIKO"/>
              </a:rPr>
              <a:t>N</a:t>
            </a:r>
            <a:r>
              <a:rPr lang="cs-CZ" b="1" i="0" dirty="0">
                <a:solidFill>
                  <a:srgbClr val="313537"/>
                </a:solidFill>
                <a:effectLst/>
                <a:latin typeface="AMIKO"/>
              </a:rPr>
              <a:t>ejdůležitější informace</a:t>
            </a:r>
            <a:endParaRPr lang="cs-CZ" dirty="0"/>
          </a:p>
        </p:txBody>
      </p:sp>
      <p:sp>
        <p:nvSpPr>
          <p:cNvPr id="3" name="Zástupný obsah 2">
            <a:extLst>
              <a:ext uri="{FF2B5EF4-FFF2-40B4-BE49-F238E27FC236}">
                <a16:creationId xmlns:a16="http://schemas.microsoft.com/office/drawing/2014/main" id="{09469D87-5E01-44D6-9E0E-AFCA30C6FD5B}"/>
              </a:ext>
            </a:extLst>
          </p:cNvPr>
          <p:cNvSpPr>
            <a:spLocks noGrp="1"/>
          </p:cNvSpPr>
          <p:nvPr>
            <p:ph idx="1"/>
          </p:nvPr>
        </p:nvSpPr>
        <p:spPr/>
        <p:txBody>
          <a:bodyPr/>
          <a:lstStyle/>
          <a:p>
            <a:pPr marL="0" indent="0" algn="l" fontAlgn="base">
              <a:buNone/>
            </a:pPr>
            <a:r>
              <a:rPr lang="cs-CZ" b="0" i="0" dirty="0">
                <a:solidFill>
                  <a:srgbClr val="313537"/>
                </a:solidFill>
                <a:effectLst/>
                <a:latin typeface="merriweather"/>
              </a:rPr>
              <a:t>1 Podílové fondy nejčastěji investují do akcií a dluhopisů.</a:t>
            </a:r>
          </a:p>
          <a:p>
            <a:pPr algn="l" fontAlgn="base">
              <a:buFont typeface="Arial" panose="020B0604020202020204" pitchFamily="34" charset="0"/>
              <a:buChar char="•"/>
            </a:pPr>
            <a:r>
              <a:rPr lang="cs-CZ" b="0" i="0" dirty="0">
                <a:solidFill>
                  <a:srgbClr val="FFFFFF"/>
                </a:solidFill>
                <a:effectLst/>
                <a:latin typeface="inherit"/>
              </a:rPr>
              <a:t>2</a:t>
            </a:r>
          </a:p>
          <a:p>
            <a:pPr marL="0" indent="0" algn="l" fontAlgn="base">
              <a:buNone/>
            </a:pPr>
            <a:r>
              <a:rPr lang="cs-CZ" b="0" i="0" dirty="0">
                <a:solidFill>
                  <a:srgbClr val="313537"/>
                </a:solidFill>
                <a:effectLst/>
                <a:latin typeface="lato"/>
              </a:rPr>
              <a:t>2 </a:t>
            </a:r>
            <a:r>
              <a:rPr lang="cs-CZ" b="0" i="0" dirty="0">
                <a:solidFill>
                  <a:srgbClr val="313537"/>
                </a:solidFill>
                <a:effectLst/>
                <a:latin typeface="merriweather"/>
              </a:rPr>
              <a:t>Cenné papíry už zpravidla nemají papírovou podobu, ale existují ve formě záznamu v nějaké databázi.</a:t>
            </a:r>
          </a:p>
          <a:p>
            <a:endParaRPr lang="cs-CZ" dirty="0"/>
          </a:p>
        </p:txBody>
      </p:sp>
    </p:spTree>
    <p:extLst>
      <p:ext uri="{BB962C8B-B14F-4D97-AF65-F5344CB8AC3E}">
        <p14:creationId xmlns:p14="http://schemas.microsoft.com/office/powerpoint/2010/main" val="8042765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4C55E6-13CC-4879-9E00-D41F073E0682}"/>
              </a:ext>
            </a:extLst>
          </p:cNvPr>
          <p:cNvSpPr>
            <a:spLocks noGrp="1"/>
          </p:cNvSpPr>
          <p:nvPr>
            <p:ph type="title"/>
          </p:nvPr>
        </p:nvSpPr>
        <p:spPr/>
        <p:txBody>
          <a:bodyPr/>
          <a:lstStyle/>
          <a:p>
            <a:r>
              <a:rPr lang="cs-CZ" b="1" i="0" dirty="0">
                <a:solidFill>
                  <a:srgbClr val="FF6319"/>
                </a:solidFill>
                <a:effectLst/>
                <a:latin typeface="AMIKO"/>
              </a:rPr>
              <a:t>Akcie definují tato 3 práva:</a:t>
            </a:r>
            <a:endParaRPr lang="cs-CZ" dirty="0"/>
          </a:p>
        </p:txBody>
      </p:sp>
      <p:sp>
        <p:nvSpPr>
          <p:cNvPr id="3" name="Zástupný obsah 2">
            <a:extLst>
              <a:ext uri="{FF2B5EF4-FFF2-40B4-BE49-F238E27FC236}">
                <a16:creationId xmlns:a16="http://schemas.microsoft.com/office/drawing/2014/main" id="{50757F67-016A-4EE0-8816-2E1EFB2E6BBF}"/>
              </a:ext>
            </a:extLst>
          </p:cNvPr>
          <p:cNvSpPr>
            <a:spLocks noGrp="1"/>
          </p:cNvSpPr>
          <p:nvPr>
            <p:ph idx="1"/>
          </p:nvPr>
        </p:nvSpPr>
        <p:spPr/>
        <p:txBody>
          <a:bodyPr/>
          <a:lstStyle/>
          <a:p>
            <a:pPr marL="0" indent="0" algn="l" fontAlgn="base">
              <a:buNone/>
            </a:pPr>
            <a:r>
              <a:rPr lang="cs-CZ" b="0" i="0" dirty="0">
                <a:solidFill>
                  <a:srgbClr val="313537"/>
                </a:solidFill>
                <a:effectLst/>
                <a:latin typeface="merriweather"/>
              </a:rPr>
              <a:t>1 Vlastnické právo k podílu na akciové společnosti.</a:t>
            </a:r>
          </a:p>
          <a:p>
            <a:pPr algn="l" fontAlgn="base">
              <a:buFont typeface="Arial" panose="020B0604020202020204" pitchFamily="34" charset="0"/>
              <a:buChar char="•"/>
            </a:pPr>
            <a:r>
              <a:rPr lang="cs-CZ" b="0" i="0" dirty="0">
                <a:solidFill>
                  <a:srgbClr val="FFFFFF"/>
                </a:solidFill>
                <a:effectLst/>
                <a:latin typeface="inherit"/>
              </a:rPr>
              <a:t>2</a:t>
            </a:r>
          </a:p>
          <a:p>
            <a:pPr marL="0" indent="0" algn="l" fontAlgn="base">
              <a:buNone/>
            </a:pPr>
            <a:r>
              <a:rPr lang="cs-CZ" b="0" i="0" dirty="0">
                <a:solidFill>
                  <a:srgbClr val="313537"/>
                </a:solidFill>
                <a:effectLst/>
                <a:latin typeface="lato"/>
              </a:rPr>
              <a:t>2 </a:t>
            </a:r>
            <a:r>
              <a:rPr lang="cs-CZ" b="0" i="0" dirty="0">
                <a:solidFill>
                  <a:srgbClr val="313537"/>
                </a:solidFill>
                <a:effectLst/>
                <a:latin typeface="merriweather"/>
              </a:rPr>
              <a:t>Právo na účast na řízení firmy formou hlasování na valné hromadě.</a:t>
            </a:r>
          </a:p>
          <a:p>
            <a:pPr algn="l" fontAlgn="base">
              <a:buFont typeface="Arial" panose="020B0604020202020204" pitchFamily="34" charset="0"/>
              <a:buChar char="•"/>
            </a:pPr>
            <a:r>
              <a:rPr lang="cs-CZ" b="0" i="0" dirty="0">
                <a:solidFill>
                  <a:srgbClr val="FFFFFF"/>
                </a:solidFill>
                <a:effectLst/>
                <a:latin typeface="inherit"/>
              </a:rPr>
              <a:t>3</a:t>
            </a:r>
          </a:p>
          <a:p>
            <a:pPr marL="0" indent="0" algn="l" fontAlgn="base">
              <a:buNone/>
            </a:pPr>
            <a:r>
              <a:rPr lang="cs-CZ" b="0" i="0" dirty="0">
                <a:solidFill>
                  <a:srgbClr val="313537"/>
                </a:solidFill>
                <a:effectLst/>
                <a:latin typeface="lato"/>
              </a:rPr>
              <a:t>3 </a:t>
            </a:r>
            <a:r>
              <a:rPr lang="cs-CZ" b="0" i="0" dirty="0">
                <a:solidFill>
                  <a:srgbClr val="313537"/>
                </a:solidFill>
                <a:effectLst/>
                <a:latin typeface="merriweather"/>
              </a:rPr>
              <a:t>Právo na podíl na zisku (na dividendu).</a:t>
            </a:r>
          </a:p>
        </p:txBody>
      </p:sp>
    </p:spTree>
    <p:extLst>
      <p:ext uri="{BB962C8B-B14F-4D97-AF65-F5344CB8AC3E}">
        <p14:creationId xmlns:p14="http://schemas.microsoft.com/office/powerpoint/2010/main" val="25662210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170EF0-401B-41A2-83FF-5FF2FFA10871}"/>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89394E30-43F3-4B71-87F3-26F3B2BD8266}"/>
              </a:ext>
            </a:extLst>
          </p:cNvPr>
          <p:cNvSpPr>
            <a:spLocks noGrp="1"/>
          </p:cNvSpPr>
          <p:nvPr>
            <p:ph idx="1"/>
          </p:nvPr>
        </p:nvSpPr>
        <p:spPr/>
        <p:txBody>
          <a:bodyPr/>
          <a:lstStyle/>
          <a:p>
            <a:r>
              <a:rPr lang="cs-CZ" b="0" i="0" dirty="0">
                <a:solidFill>
                  <a:srgbClr val="313537"/>
                </a:solidFill>
                <a:effectLst/>
                <a:latin typeface="AMIKO"/>
              </a:rPr>
              <a:t>Veřejné obchodování na burze umožňuje investorům kdykoliv zjistit aktuální cenu jejich investice a poskytuje jim likviditu. O ceně akcie nerozhoduje jen aktuální ziskovost, ale i to, jak investoři vnímají budoucí potenciál firmy – například jak firma hospodaří, v jakém odvětví se nachází apod.</a:t>
            </a:r>
            <a:endParaRPr lang="cs-CZ" dirty="0"/>
          </a:p>
        </p:txBody>
      </p:sp>
    </p:spTree>
    <p:extLst>
      <p:ext uri="{BB962C8B-B14F-4D97-AF65-F5344CB8AC3E}">
        <p14:creationId xmlns:p14="http://schemas.microsoft.com/office/powerpoint/2010/main" val="15014191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89C25A-ED01-49BD-B438-315A1E19A264}"/>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9D4F44A9-04FA-41FF-B565-F502D9FEC9AE}"/>
              </a:ext>
            </a:extLst>
          </p:cNvPr>
          <p:cNvSpPr>
            <a:spLocks noGrp="1"/>
          </p:cNvSpPr>
          <p:nvPr>
            <p:ph idx="1"/>
          </p:nvPr>
        </p:nvSpPr>
        <p:spPr/>
        <p:txBody>
          <a:bodyPr>
            <a:normAutofit fontScale="92500" lnSpcReduction="20000"/>
          </a:bodyPr>
          <a:lstStyle/>
          <a:p>
            <a:pPr algn="just" fontAlgn="base">
              <a:buFont typeface="Arial" panose="020B0604020202020204" pitchFamily="34" charset="0"/>
              <a:buChar char="•"/>
            </a:pPr>
            <a:r>
              <a:rPr lang="cs-CZ" b="0" i="0" dirty="0">
                <a:solidFill>
                  <a:srgbClr val="313537"/>
                </a:solidFill>
                <a:effectLst/>
                <a:latin typeface="AMIKO"/>
              </a:rPr>
              <a:t>Burzu označujeme jako </a:t>
            </a:r>
            <a:r>
              <a:rPr lang="cs-CZ" b="1" i="0" dirty="0">
                <a:solidFill>
                  <a:srgbClr val="313537"/>
                </a:solidFill>
                <a:effectLst/>
                <a:latin typeface="AMIKO"/>
              </a:rPr>
              <a:t>sekundární trh </a:t>
            </a:r>
            <a:r>
              <a:rPr lang="cs-CZ" b="0" i="0" dirty="0">
                <a:solidFill>
                  <a:srgbClr val="313537"/>
                </a:solidFill>
                <a:effectLst/>
                <a:latin typeface="AMIKO"/>
              </a:rPr>
              <a:t>cenných papírů. Vstup firmy na burzu neboli emisi nových akcií (IPO) potom jako </a:t>
            </a:r>
            <a:r>
              <a:rPr lang="cs-CZ" b="1" i="0" dirty="0">
                <a:solidFill>
                  <a:srgbClr val="313537"/>
                </a:solidFill>
                <a:effectLst/>
                <a:latin typeface="AMIKO"/>
              </a:rPr>
              <a:t>trh primární</a:t>
            </a:r>
            <a:r>
              <a:rPr lang="cs-CZ" b="0" i="0" dirty="0">
                <a:solidFill>
                  <a:srgbClr val="313537"/>
                </a:solidFill>
                <a:effectLst/>
                <a:latin typeface="AMIKO"/>
              </a:rPr>
              <a:t>. </a:t>
            </a:r>
          </a:p>
          <a:p>
            <a:pPr algn="just" fontAlgn="base">
              <a:buFont typeface="Arial" panose="020B0604020202020204" pitchFamily="34" charset="0"/>
              <a:buChar char="•"/>
            </a:pPr>
            <a:r>
              <a:rPr lang="cs-CZ" b="0" i="0" dirty="0">
                <a:solidFill>
                  <a:srgbClr val="313537"/>
                </a:solidFill>
                <a:effectLst/>
                <a:latin typeface="AMIKO"/>
              </a:rPr>
              <a:t>Na burzu obvykle vstupují firmy, které dosáhly </a:t>
            </a:r>
            <a:r>
              <a:rPr lang="cs-CZ" b="1" i="0" dirty="0">
                <a:solidFill>
                  <a:srgbClr val="313537"/>
                </a:solidFill>
                <a:effectLst/>
                <a:latin typeface="AMIKO"/>
              </a:rPr>
              <a:t>určité velikosti a pozice na trhu</a:t>
            </a:r>
            <a:r>
              <a:rPr lang="cs-CZ" b="0" i="0" dirty="0">
                <a:solidFill>
                  <a:srgbClr val="313537"/>
                </a:solidFill>
                <a:effectLst/>
                <a:latin typeface="AMIKO"/>
              </a:rPr>
              <a:t> a chtějí od investorů získat kapitál na další expanzi a dále se rozvíjet.</a:t>
            </a:r>
          </a:p>
          <a:p>
            <a:pPr algn="just" fontAlgn="base">
              <a:buFont typeface="Arial" panose="020B0604020202020204" pitchFamily="34" charset="0"/>
              <a:buChar char="•"/>
            </a:pPr>
            <a:r>
              <a:rPr lang="cs-CZ" b="0" i="0" dirty="0">
                <a:solidFill>
                  <a:srgbClr val="313537"/>
                </a:solidFill>
                <a:effectLst/>
                <a:latin typeface="AMIKO"/>
              </a:rPr>
              <a:t>Představu o tom, jak se vyvíjí trh jako celek, vám poskytne index. Jedním z nejznámějších je index amerických akcií S&amp;P 500.</a:t>
            </a:r>
          </a:p>
          <a:p>
            <a:pPr algn="just" fontAlgn="base">
              <a:buFont typeface="Arial" panose="020B0604020202020204" pitchFamily="34" charset="0"/>
              <a:buChar char="•"/>
            </a:pPr>
            <a:r>
              <a:rPr lang="cs-CZ" b="0" i="0" dirty="0">
                <a:solidFill>
                  <a:srgbClr val="313537"/>
                </a:solidFill>
                <a:effectLst/>
                <a:latin typeface="AMIKO"/>
              </a:rPr>
              <a:t>Jako býčí označujeme rostoucí trh, jako medvědí potom trh klesající.</a:t>
            </a:r>
          </a:p>
          <a:p>
            <a:pPr algn="just" fontAlgn="base">
              <a:buFont typeface="Arial" panose="020B0604020202020204" pitchFamily="34" charset="0"/>
              <a:buChar char="•"/>
            </a:pPr>
            <a:r>
              <a:rPr lang="cs-CZ" b="0" i="0" dirty="0">
                <a:solidFill>
                  <a:srgbClr val="313537"/>
                </a:solidFill>
                <a:effectLst/>
                <a:latin typeface="AMIKO"/>
              </a:rPr>
              <a:t>Jak správně vybrat ty „vhodné“ akcie je komplikovaná záležitost, je mnoho ukazatelů a nejčastěji se setkáte s tzv. P/E. Je důležité ovládat účetnictví a umět číst mezi řádky ve výročních zprávách firem. Ale i s touto dovedností je investování do jednotlivých akcií o poznání rizikovější než investice do akciového podílového fondu.</a:t>
            </a:r>
          </a:p>
          <a:p>
            <a:endParaRPr lang="cs-CZ" dirty="0"/>
          </a:p>
        </p:txBody>
      </p:sp>
    </p:spTree>
    <p:extLst>
      <p:ext uri="{BB962C8B-B14F-4D97-AF65-F5344CB8AC3E}">
        <p14:creationId xmlns:p14="http://schemas.microsoft.com/office/powerpoint/2010/main" val="35747609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126089-B084-42A8-BA7A-614B4BB80801}"/>
              </a:ext>
            </a:extLst>
          </p:cNvPr>
          <p:cNvSpPr>
            <a:spLocks noGrp="1"/>
          </p:cNvSpPr>
          <p:nvPr>
            <p:ph type="title"/>
          </p:nvPr>
        </p:nvSpPr>
        <p:spPr/>
        <p:txBody>
          <a:bodyPr/>
          <a:lstStyle/>
          <a:p>
            <a:r>
              <a:rPr lang="pt-BR" b="1" i="0" dirty="0">
                <a:solidFill>
                  <a:srgbClr val="2D363A"/>
                </a:solidFill>
                <a:effectLst/>
                <a:latin typeface="AMIKO"/>
              </a:rPr>
              <a:t>Zdanění investic a právní otázky</a:t>
            </a:r>
            <a:br>
              <a:rPr lang="pt-BR" b="1" i="0" dirty="0">
                <a:solidFill>
                  <a:srgbClr val="2D363A"/>
                </a:solidFill>
                <a:effectLst/>
                <a:latin typeface="AMIKO"/>
              </a:rPr>
            </a:br>
            <a:endParaRPr lang="cs-CZ" dirty="0"/>
          </a:p>
        </p:txBody>
      </p:sp>
      <p:sp>
        <p:nvSpPr>
          <p:cNvPr id="3" name="Zástupný obsah 2">
            <a:extLst>
              <a:ext uri="{FF2B5EF4-FFF2-40B4-BE49-F238E27FC236}">
                <a16:creationId xmlns:a16="http://schemas.microsoft.com/office/drawing/2014/main" id="{A2FFB534-A953-44F6-8A33-67435D46D1B0}"/>
              </a:ext>
            </a:extLst>
          </p:cNvPr>
          <p:cNvSpPr>
            <a:spLocks noGrp="1"/>
          </p:cNvSpPr>
          <p:nvPr>
            <p:ph idx="1"/>
          </p:nvPr>
        </p:nvSpPr>
        <p:spPr/>
        <p:txBody>
          <a:bodyPr>
            <a:normAutofit fontScale="92500" lnSpcReduction="20000"/>
          </a:bodyPr>
          <a:lstStyle/>
          <a:p>
            <a:pPr marL="0" indent="0">
              <a:buNone/>
            </a:pPr>
            <a:r>
              <a:rPr lang="cs-CZ" b="0" i="0" dirty="0">
                <a:solidFill>
                  <a:srgbClr val="313537"/>
                </a:solidFill>
                <a:effectLst/>
                <a:latin typeface="AMIKO"/>
              </a:rPr>
              <a:t>Výnosy z investic je potřeba řádně zdanit. Některé jsou ale od daně osvobozeny. Jak správně zdanit příjem z prodeje akcií, podílových listů či jiných cenných papírů?</a:t>
            </a:r>
          </a:p>
          <a:p>
            <a:pPr marL="0" indent="0">
              <a:buNone/>
            </a:pPr>
            <a:endParaRPr lang="cs-CZ" dirty="0">
              <a:solidFill>
                <a:srgbClr val="313537"/>
              </a:solidFill>
              <a:latin typeface="AMIKO"/>
            </a:endParaRPr>
          </a:p>
          <a:p>
            <a:pPr algn="just" fontAlgn="base" latinLnBrk="0"/>
            <a:r>
              <a:rPr lang="cs-CZ" b="0" i="0" dirty="0">
                <a:solidFill>
                  <a:srgbClr val="313537"/>
                </a:solidFill>
                <a:effectLst/>
                <a:latin typeface="AMIKO"/>
              </a:rPr>
              <a:t>Od daně jsou </a:t>
            </a:r>
            <a:r>
              <a:rPr lang="cs-CZ" b="1" i="0" dirty="0">
                <a:solidFill>
                  <a:srgbClr val="313537"/>
                </a:solidFill>
                <a:effectLst/>
                <a:latin typeface="AMIKO"/>
              </a:rPr>
              <a:t>osvobozeny prodeje až do 100 000 Kč na poplatníka a rok</a:t>
            </a:r>
            <a:r>
              <a:rPr lang="cs-CZ" b="0" i="0" dirty="0">
                <a:solidFill>
                  <a:srgbClr val="313537"/>
                </a:solidFill>
                <a:effectLst/>
                <a:latin typeface="AMIKO"/>
              </a:rPr>
              <a:t>. Pokud klient provede za rok obchody přesahující tuto hranici a nedodrží časový test, bude muset zdanit zisk z celé částky. </a:t>
            </a:r>
            <a:r>
              <a:rPr lang="cs-CZ" b="1" i="0" dirty="0">
                <a:solidFill>
                  <a:srgbClr val="313537"/>
                </a:solidFill>
                <a:effectLst/>
                <a:latin typeface="AMIKO"/>
              </a:rPr>
              <a:t>Ziskové a ztrátové obchody lze proti sobě započíst, maximálně však do nuly </a:t>
            </a:r>
            <a:r>
              <a:rPr lang="cs-CZ" b="0" i="0" dirty="0">
                <a:solidFill>
                  <a:srgbClr val="313537"/>
                </a:solidFill>
                <a:effectLst/>
                <a:latin typeface="AMIKO"/>
              </a:rPr>
              <a:t>– pokud je klient celkově ve ztrátě, nemůže si tuto ztrátu odečíst od základu daně.</a:t>
            </a:r>
          </a:p>
          <a:p>
            <a:pPr algn="just" fontAlgn="base" latinLnBrk="0"/>
            <a:r>
              <a:rPr lang="cs-CZ" b="1" i="0" dirty="0">
                <a:solidFill>
                  <a:srgbClr val="313537"/>
                </a:solidFill>
                <a:effectLst/>
                <a:latin typeface="AMIKO"/>
              </a:rPr>
              <a:t>Právnických osob se časový test netýká; u nich zisk z investice podléhá zdanění vždy. </a:t>
            </a:r>
            <a:endParaRPr lang="cs-CZ" b="0" i="0" dirty="0">
              <a:solidFill>
                <a:srgbClr val="313537"/>
              </a:solidFill>
              <a:effectLst/>
              <a:latin typeface="AMIKO"/>
            </a:endParaRPr>
          </a:p>
          <a:p>
            <a:pPr algn="just" fontAlgn="base" latinLnBrk="0"/>
            <a:r>
              <a:rPr lang="cs-CZ" b="1" i="0" dirty="0">
                <a:solidFill>
                  <a:srgbClr val="FF6319"/>
                </a:solidFill>
                <a:effectLst/>
                <a:latin typeface="AMIKO"/>
              </a:rPr>
              <a:t>Detaily musí takový klient konzultovat se svým daňovým/účetním poradcem.</a:t>
            </a:r>
            <a:endParaRPr lang="cs-CZ" b="0" i="0" dirty="0">
              <a:solidFill>
                <a:srgbClr val="313537"/>
              </a:solidFill>
              <a:effectLst/>
              <a:latin typeface="AMIKO"/>
            </a:endParaRPr>
          </a:p>
          <a:p>
            <a:pPr marL="0" indent="0">
              <a:buNone/>
            </a:pPr>
            <a:endParaRPr lang="cs-CZ" dirty="0"/>
          </a:p>
        </p:txBody>
      </p:sp>
    </p:spTree>
    <p:extLst>
      <p:ext uri="{BB962C8B-B14F-4D97-AF65-F5344CB8AC3E}">
        <p14:creationId xmlns:p14="http://schemas.microsoft.com/office/powerpoint/2010/main" val="10067647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23B803-4A62-46AE-8CCA-D9C162B11000}"/>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0D70A625-BA1E-47A4-8D30-DA20E159F604}"/>
              </a:ext>
            </a:extLst>
          </p:cNvPr>
          <p:cNvSpPr>
            <a:spLocks noGrp="1"/>
          </p:cNvSpPr>
          <p:nvPr>
            <p:ph idx="1"/>
          </p:nvPr>
        </p:nvSpPr>
        <p:spPr/>
        <p:txBody>
          <a:bodyPr>
            <a:normAutofit fontScale="92500" lnSpcReduction="10000"/>
          </a:bodyPr>
          <a:lstStyle/>
          <a:p>
            <a:pPr algn="just" fontAlgn="base"/>
            <a:r>
              <a:rPr lang="cs-CZ" b="1" i="0" dirty="0">
                <a:solidFill>
                  <a:srgbClr val="FF6319"/>
                </a:solidFill>
                <a:effectLst/>
                <a:latin typeface="AMIKO"/>
              </a:rPr>
              <a:t>Výnosy z investic je potřeba řádně zdanit. Některé jsou ale od daně osvobozeny.</a:t>
            </a:r>
            <a:endParaRPr lang="cs-CZ" b="1" i="0" dirty="0">
              <a:solidFill>
                <a:srgbClr val="313537"/>
              </a:solidFill>
              <a:effectLst/>
              <a:latin typeface="merriweather"/>
            </a:endParaRPr>
          </a:p>
          <a:p>
            <a:pPr algn="l" fontAlgn="base">
              <a:buFont typeface="Arial" panose="020B0604020202020204" pitchFamily="34" charset="0"/>
              <a:buChar char="•"/>
            </a:pPr>
            <a:r>
              <a:rPr lang="cs-CZ" b="0" i="0" dirty="0">
                <a:solidFill>
                  <a:srgbClr val="FFFFFF"/>
                </a:solidFill>
                <a:effectLst/>
                <a:latin typeface="inherit"/>
              </a:rPr>
              <a:t>1</a:t>
            </a:r>
          </a:p>
          <a:p>
            <a:pPr algn="l" fontAlgn="base">
              <a:buFont typeface="Arial" panose="020B0604020202020204" pitchFamily="34" charset="0"/>
              <a:buChar char="•"/>
            </a:pPr>
            <a:r>
              <a:rPr lang="cs-CZ" b="0" i="0" dirty="0">
                <a:solidFill>
                  <a:srgbClr val="313537"/>
                </a:solidFill>
                <a:effectLst/>
                <a:latin typeface="lato"/>
              </a:rPr>
              <a:t>1 </a:t>
            </a:r>
            <a:r>
              <a:rPr lang="cs-CZ" b="0" i="0" dirty="0">
                <a:solidFill>
                  <a:srgbClr val="313537"/>
                </a:solidFill>
                <a:effectLst/>
                <a:latin typeface="merriweather"/>
              </a:rPr>
              <a:t>Výnos z investic do cenných papírů - osvobozen od daně z příjmu fyzických osob, pokud klient investici držel nejméně 3 roky.</a:t>
            </a:r>
          </a:p>
          <a:p>
            <a:pPr algn="l" fontAlgn="base">
              <a:buFont typeface="Arial" panose="020B0604020202020204" pitchFamily="34" charset="0"/>
              <a:buChar char="•"/>
            </a:pPr>
            <a:r>
              <a:rPr lang="cs-CZ" b="0" i="0" dirty="0">
                <a:solidFill>
                  <a:srgbClr val="FFFFFF"/>
                </a:solidFill>
                <a:effectLst/>
                <a:latin typeface="inherit"/>
              </a:rPr>
              <a:t>2</a:t>
            </a:r>
          </a:p>
          <a:p>
            <a:pPr algn="l" fontAlgn="base">
              <a:buFont typeface="Arial" panose="020B0604020202020204" pitchFamily="34" charset="0"/>
              <a:buChar char="•"/>
            </a:pPr>
            <a:r>
              <a:rPr lang="cs-CZ" b="0" i="0" dirty="0">
                <a:solidFill>
                  <a:srgbClr val="313537"/>
                </a:solidFill>
                <a:effectLst/>
                <a:latin typeface="lato"/>
              </a:rPr>
              <a:t>2 </a:t>
            </a:r>
            <a:r>
              <a:rPr lang="cs-CZ" b="0" i="0" dirty="0">
                <a:solidFill>
                  <a:srgbClr val="313537"/>
                </a:solidFill>
                <a:effectLst/>
                <a:latin typeface="merriweather"/>
              </a:rPr>
              <a:t>Pravidelné investice - pokud tedy klient na konci spoření odprodá jen část portfolia, dani se zpravidla vyhne. Pokud prodá vše, na podílových listech nakoupených za poslední 3 roky mu daňová povinnost může vzniknout.</a:t>
            </a:r>
          </a:p>
          <a:p>
            <a:pPr algn="l" fontAlgn="base">
              <a:buFont typeface="Arial" panose="020B0604020202020204" pitchFamily="34" charset="0"/>
              <a:buChar char="•"/>
            </a:pPr>
            <a:r>
              <a:rPr lang="cs-CZ" b="0" i="0" dirty="0">
                <a:solidFill>
                  <a:srgbClr val="FFFFFF"/>
                </a:solidFill>
                <a:effectLst/>
                <a:latin typeface="inherit"/>
              </a:rPr>
              <a:t>3</a:t>
            </a:r>
          </a:p>
          <a:p>
            <a:pPr algn="l" fontAlgn="base">
              <a:buFont typeface="Arial" panose="020B0604020202020204" pitchFamily="34" charset="0"/>
              <a:buChar char="•"/>
            </a:pPr>
            <a:r>
              <a:rPr lang="cs-CZ" b="0" i="0" dirty="0">
                <a:solidFill>
                  <a:srgbClr val="313537"/>
                </a:solidFill>
                <a:effectLst/>
                <a:latin typeface="lato"/>
              </a:rPr>
              <a:t>3 </a:t>
            </a:r>
            <a:r>
              <a:rPr lang="cs-CZ" b="0" i="0" dirty="0">
                <a:solidFill>
                  <a:srgbClr val="313537"/>
                </a:solidFill>
                <a:effectLst/>
                <a:latin typeface="merriweather"/>
              </a:rPr>
              <a:t>Investiční životní pojištění – podléhá dani vždy.</a:t>
            </a:r>
          </a:p>
          <a:p>
            <a:endParaRPr lang="cs-CZ" dirty="0"/>
          </a:p>
        </p:txBody>
      </p:sp>
    </p:spTree>
    <p:extLst>
      <p:ext uri="{BB962C8B-B14F-4D97-AF65-F5344CB8AC3E}">
        <p14:creationId xmlns:p14="http://schemas.microsoft.com/office/powerpoint/2010/main" val="4093448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4EEC1B-5ECB-434D-B0C1-96CEF7DF38EE}"/>
              </a:ext>
            </a:extLst>
          </p:cNvPr>
          <p:cNvSpPr>
            <a:spLocks noGrp="1"/>
          </p:cNvSpPr>
          <p:nvPr>
            <p:ph type="title"/>
          </p:nvPr>
        </p:nvSpPr>
        <p:spPr/>
        <p:txBody>
          <a:bodyPr/>
          <a:lstStyle/>
          <a:p>
            <a:r>
              <a:rPr lang="cs-CZ" dirty="0"/>
              <a:t>Investiční dotazník</a:t>
            </a:r>
          </a:p>
        </p:txBody>
      </p:sp>
      <p:pic>
        <p:nvPicPr>
          <p:cNvPr id="5" name="Zástupný obsah 4">
            <a:extLst>
              <a:ext uri="{FF2B5EF4-FFF2-40B4-BE49-F238E27FC236}">
                <a16:creationId xmlns:a16="http://schemas.microsoft.com/office/drawing/2014/main" id="{7B1822B6-5168-4DC2-AC1E-09D4022528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0387" y="1825625"/>
            <a:ext cx="9531226" cy="4351338"/>
          </a:xfrm>
        </p:spPr>
      </p:pic>
    </p:spTree>
    <p:extLst>
      <p:ext uri="{BB962C8B-B14F-4D97-AF65-F5344CB8AC3E}">
        <p14:creationId xmlns:p14="http://schemas.microsoft.com/office/powerpoint/2010/main" val="5375506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2B5E51-359E-42A0-A869-C7D82C3E5033}"/>
              </a:ext>
            </a:extLst>
          </p:cNvPr>
          <p:cNvSpPr>
            <a:spLocks noGrp="1"/>
          </p:cNvSpPr>
          <p:nvPr>
            <p:ph type="title"/>
          </p:nvPr>
        </p:nvSpPr>
        <p:spPr/>
        <p:txBody>
          <a:bodyPr/>
          <a:lstStyle/>
          <a:p>
            <a:r>
              <a:rPr lang="cs-CZ" b="1" i="0" dirty="0">
                <a:solidFill>
                  <a:srgbClr val="2D363A"/>
                </a:solidFill>
                <a:effectLst/>
                <a:latin typeface="AMIKO"/>
              </a:rPr>
              <a:t>Kolektivní investování a podílové fondy</a:t>
            </a:r>
            <a:br>
              <a:rPr lang="cs-CZ" b="1" i="0" dirty="0">
                <a:solidFill>
                  <a:srgbClr val="2D363A"/>
                </a:solidFill>
                <a:effectLst/>
                <a:latin typeface="AMIKO"/>
              </a:rPr>
            </a:br>
            <a:endParaRPr lang="cs-CZ" dirty="0"/>
          </a:p>
        </p:txBody>
      </p:sp>
      <p:sp>
        <p:nvSpPr>
          <p:cNvPr id="3" name="Zástupný obsah 2">
            <a:extLst>
              <a:ext uri="{FF2B5EF4-FFF2-40B4-BE49-F238E27FC236}">
                <a16:creationId xmlns:a16="http://schemas.microsoft.com/office/drawing/2014/main" id="{08ABD8CA-DE18-4742-B7BF-078B3383CD0E}"/>
              </a:ext>
            </a:extLst>
          </p:cNvPr>
          <p:cNvSpPr>
            <a:spLocks noGrp="1"/>
          </p:cNvSpPr>
          <p:nvPr>
            <p:ph idx="1"/>
          </p:nvPr>
        </p:nvSpPr>
        <p:spPr/>
        <p:txBody>
          <a:bodyPr/>
          <a:lstStyle/>
          <a:p>
            <a:pPr algn="just" fontAlgn="base"/>
            <a:r>
              <a:rPr lang="cs-CZ" b="0" i="0" dirty="0">
                <a:solidFill>
                  <a:srgbClr val="313537"/>
                </a:solidFill>
                <a:effectLst/>
                <a:latin typeface="AMIKO"/>
              </a:rPr>
              <a:t>Na finančním trhu se setkávají především velké instituce – </a:t>
            </a:r>
            <a:r>
              <a:rPr lang="cs-CZ" b="0" i="0" dirty="0">
                <a:solidFill>
                  <a:srgbClr val="000000"/>
                </a:solidFill>
                <a:effectLst/>
                <a:latin typeface="AMIKO"/>
              </a:rPr>
              <a:t>banky, pojišťovny, penzijní fondy atd. </a:t>
            </a:r>
            <a:endParaRPr lang="cs-CZ" b="0" i="0" dirty="0">
              <a:solidFill>
                <a:srgbClr val="313537"/>
              </a:solidFill>
              <a:effectLst/>
              <a:latin typeface="AMIKO"/>
            </a:endParaRPr>
          </a:p>
          <a:p>
            <a:pPr algn="just" fontAlgn="base"/>
            <a:r>
              <a:rPr lang="cs-CZ" b="1" i="0" dirty="0">
                <a:solidFill>
                  <a:srgbClr val="FF6319"/>
                </a:solidFill>
                <a:effectLst/>
                <a:latin typeface="AMIKO"/>
              </a:rPr>
              <a:t>Individuální investoři většinou nemají dostatek peněz na to, aby mohli investovat stejně efektivně jako ti velcí. Proto se drobní investoři začali sdružovat, aby dali dohromady větší objem kapitálu.</a:t>
            </a:r>
            <a:endParaRPr lang="cs-CZ" b="0" i="0" dirty="0">
              <a:solidFill>
                <a:srgbClr val="313537"/>
              </a:solidFill>
              <a:effectLst/>
              <a:latin typeface="AMIKO"/>
            </a:endParaRPr>
          </a:p>
          <a:p>
            <a:endParaRPr lang="cs-CZ" dirty="0"/>
          </a:p>
        </p:txBody>
      </p:sp>
    </p:spTree>
    <p:extLst>
      <p:ext uri="{BB962C8B-B14F-4D97-AF65-F5344CB8AC3E}">
        <p14:creationId xmlns:p14="http://schemas.microsoft.com/office/powerpoint/2010/main" val="39477195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E9385B-775B-4685-A32F-2E565409E7AD}"/>
              </a:ext>
            </a:extLst>
          </p:cNvPr>
          <p:cNvSpPr>
            <a:spLocks noGrp="1"/>
          </p:cNvSpPr>
          <p:nvPr>
            <p:ph type="title"/>
          </p:nvPr>
        </p:nvSpPr>
        <p:spPr/>
        <p:txBody>
          <a:bodyPr/>
          <a:lstStyle/>
          <a:p>
            <a:r>
              <a:rPr lang="pl-PL" b="1" i="0" dirty="0">
                <a:solidFill>
                  <a:srgbClr val="313537"/>
                </a:solidFill>
                <a:effectLst/>
                <a:latin typeface="AMIKO"/>
              </a:rPr>
              <a:t>Jak tedy podílové fondy fungují?</a:t>
            </a:r>
            <a:endParaRPr lang="cs-CZ" dirty="0"/>
          </a:p>
        </p:txBody>
      </p:sp>
      <p:sp>
        <p:nvSpPr>
          <p:cNvPr id="3" name="Zástupný obsah 2">
            <a:extLst>
              <a:ext uri="{FF2B5EF4-FFF2-40B4-BE49-F238E27FC236}">
                <a16:creationId xmlns:a16="http://schemas.microsoft.com/office/drawing/2014/main" id="{6B6FF459-D3BF-4021-A817-6F75DAE061A2}"/>
              </a:ext>
            </a:extLst>
          </p:cNvPr>
          <p:cNvSpPr>
            <a:spLocks noGrp="1"/>
          </p:cNvSpPr>
          <p:nvPr>
            <p:ph idx="1"/>
          </p:nvPr>
        </p:nvSpPr>
        <p:spPr/>
        <p:txBody>
          <a:bodyPr/>
          <a:lstStyle/>
          <a:p>
            <a:r>
              <a:rPr lang="cs-CZ" b="0" i="0" dirty="0">
                <a:solidFill>
                  <a:srgbClr val="FF6319"/>
                </a:solidFill>
                <a:effectLst/>
                <a:latin typeface="AMIKO"/>
              </a:rPr>
              <a:t>Schéma níže vám pomůže pochopit souvislosti, jak kolektivní investování funguje</a:t>
            </a:r>
          </a:p>
          <a:p>
            <a:endParaRPr lang="cs-CZ" dirty="0"/>
          </a:p>
        </p:txBody>
      </p:sp>
      <p:pic>
        <p:nvPicPr>
          <p:cNvPr id="5" name="Obrázek 4">
            <a:extLst>
              <a:ext uri="{FF2B5EF4-FFF2-40B4-BE49-F238E27FC236}">
                <a16:creationId xmlns:a16="http://schemas.microsoft.com/office/drawing/2014/main" id="{C0D2568C-870C-4536-9619-F4722803FF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9251" y="3315822"/>
            <a:ext cx="5273497" cy="2187130"/>
          </a:xfrm>
          <a:prstGeom prst="rect">
            <a:avLst/>
          </a:prstGeom>
        </p:spPr>
      </p:pic>
    </p:spTree>
    <p:extLst>
      <p:ext uri="{BB962C8B-B14F-4D97-AF65-F5344CB8AC3E}">
        <p14:creationId xmlns:p14="http://schemas.microsoft.com/office/powerpoint/2010/main" val="25265531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232F7F-EC80-4D2C-8D29-435549199396}"/>
              </a:ext>
            </a:extLst>
          </p:cNvPr>
          <p:cNvSpPr>
            <a:spLocks noGrp="1"/>
          </p:cNvSpPr>
          <p:nvPr>
            <p:ph type="title"/>
          </p:nvPr>
        </p:nvSpPr>
        <p:spPr/>
        <p:txBody>
          <a:bodyPr/>
          <a:lstStyle/>
          <a:p>
            <a:r>
              <a:rPr lang="cs-CZ" b="0" i="0" dirty="0">
                <a:solidFill>
                  <a:srgbClr val="313537"/>
                </a:solidFill>
                <a:effectLst/>
                <a:latin typeface="AMIKO"/>
              </a:rPr>
              <a:t>Podílový fond</a:t>
            </a:r>
            <a:endParaRPr lang="cs-CZ" dirty="0"/>
          </a:p>
        </p:txBody>
      </p:sp>
      <p:sp>
        <p:nvSpPr>
          <p:cNvPr id="3" name="Zástupný obsah 2">
            <a:extLst>
              <a:ext uri="{FF2B5EF4-FFF2-40B4-BE49-F238E27FC236}">
                <a16:creationId xmlns:a16="http://schemas.microsoft.com/office/drawing/2014/main" id="{83F8559F-5C5D-4FDA-82C0-EB7173D51189}"/>
              </a:ext>
            </a:extLst>
          </p:cNvPr>
          <p:cNvSpPr>
            <a:spLocks noGrp="1"/>
          </p:cNvSpPr>
          <p:nvPr>
            <p:ph idx="1"/>
          </p:nvPr>
        </p:nvSpPr>
        <p:spPr/>
        <p:txBody>
          <a:bodyPr/>
          <a:lstStyle/>
          <a:p>
            <a:r>
              <a:rPr lang="cs-CZ" b="0" i="0" dirty="0">
                <a:solidFill>
                  <a:srgbClr val="313537"/>
                </a:solidFill>
                <a:effectLst/>
                <a:latin typeface="AMIKO"/>
              </a:rPr>
              <a:t>Podílový fond je jednoduše soubor majetku, konkrétně cenných papírů nebo jiných investičních nástrojů. Tento majetek obhospodařuje investiční společnost, pořád ale patří jednotlivým podílníkům. Jejich podíl na majetku fondu ztělesňuje cenný papír – podílový list.</a:t>
            </a:r>
            <a:endParaRPr lang="cs-CZ" dirty="0"/>
          </a:p>
        </p:txBody>
      </p:sp>
    </p:spTree>
    <p:extLst>
      <p:ext uri="{BB962C8B-B14F-4D97-AF65-F5344CB8AC3E}">
        <p14:creationId xmlns:p14="http://schemas.microsoft.com/office/powerpoint/2010/main" val="32646781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7AFBD3-B0D5-45D7-834C-5343E73BC789}"/>
              </a:ext>
            </a:extLst>
          </p:cNvPr>
          <p:cNvSpPr>
            <a:spLocks noGrp="1"/>
          </p:cNvSpPr>
          <p:nvPr>
            <p:ph type="title"/>
          </p:nvPr>
        </p:nvSpPr>
        <p:spPr/>
        <p:txBody>
          <a:bodyPr/>
          <a:lstStyle/>
          <a:p>
            <a:r>
              <a:rPr lang="cs-CZ" b="1" i="0" dirty="0">
                <a:solidFill>
                  <a:srgbClr val="313537"/>
                </a:solidFill>
                <a:effectLst/>
                <a:latin typeface="AMIKO"/>
              </a:rPr>
              <a:t>Investování prostřednictvím kolektivních fondů má mnoho výhod...</a:t>
            </a:r>
            <a:endParaRPr lang="cs-CZ" dirty="0"/>
          </a:p>
        </p:txBody>
      </p:sp>
      <p:pic>
        <p:nvPicPr>
          <p:cNvPr id="5" name="Zástupný obsah 4">
            <a:extLst>
              <a:ext uri="{FF2B5EF4-FFF2-40B4-BE49-F238E27FC236}">
                <a16:creationId xmlns:a16="http://schemas.microsoft.com/office/drawing/2014/main" id="{68917C4D-6985-4C8E-8046-B2EF551E1B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0016" y="2045616"/>
            <a:ext cx="4446737" cy="2919691"/>
          </a:xfrm>
        </p:spPr>
      </p:pic>
    </p:spTree>
    <p:extLst>
      <p:ext uri="{BB962C8B-B14F-4D97-AF65-F5344CB8AC3E}">
        <p14:creationId xmlns:p14="http://schemas.microsoft.com/office/powerpoint/2010/main" val="39214336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34E478-5C2F-44BF-B085-AD98940F85AD}"/>
              </a:ext>
            </a:extLst>
          </p:cNvPr>
          <p:cNvSpPr>
            <a:spLocks noGrp="1"/>
          </p:cNvSpPr>
          <p:nvPr>
            <p:ph type="title"/>
          </p:nvPr>
        </p:nvSpPr>
        <p:spPr/>
        <p:txBody>
          <a:bodyPr/>
          <a:lstStyle/>
          <a:p>
            <a:endParaRPr lang="cs-CZ"/>
          </a:p>
        </p:txBody>
      </p:sp>
      <p:pic>
        <p:nvPicPr>
          <p:cNvPr id="5" name="Zástupný obsah 4">
            <a:extLst>
              <a:ext uri="{FF2B5EF4-FFF2-40B4-BE49-F238E27FC236}">
                <a16:creationId xmlns:a16="http://schemas.microsoft.com/office/drawing/2014/main" id="{D82C7E93-AC1D-43A9-9B55-1C7BF74234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8667" y="1690689"/>
            <a:ext cx="6294665" cy="3609928"/>
          </a:xfrm>
        </p:spPr>
      </p:pic>
    </p:spTree>
    <p:extLst>
      <p:ext uri="{BB962C8B-B14F-4D97-AF65-F5344CB8AC3E}">
        <p14:creationId xmlns:p14="http://schemas.microsoft.com/office/powerpoint/2010/main" val="35290953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4BD48D-45D2-497D-89A7-EBC5507D9FE2}"/>
              </a:ext>
            </a:extLst>
          </p:cNvPr>
          <p:cNvSpPr>
            <a:spLocks noGrp="1"/>
          </p:cNvSpPr>
          <p:nvPr>
            <p:ph type="title"/>
          </p:nvPr>
        </p:nvSpPr>
        <p:spPr/>
        <p:txBody>
          <a:bodyPr/>
          <a:lstStyle/>
          <a:p>
            <a:endParaRPr lang="cs-CZ" dirty="0"/>
          </a:p>
        </p:txBody>
      </p:sp>
      <p:pic>
        <p:nvPicPr>
          <p:cNvPr id="5" name="Zástupný obsah 4" descr="Obsah obrázku text&#10;&#10;Popis byl vytvořen automaticky">
            <a:extLst>
              <a:ext uri="{FF2B5EF4-FFF2-40B4-BE49-F238E27FC236}">
                <a16:creationId xmlns:a16="http://schemas.microsoft.com/office/drawing/2014/main" id="{1C4A128E-35D7-4509-B10C-88F3CBB0B7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64840" y="2412386"/>
            <a:ext cx="6462320" cy="3177815"/>
          </a:xfrm>
        </p:spPr>
      </p:pic>
    </p:spTree>
    <p:extLst>
      <p:ext uri="{BB962C8B-B14F-4D97-AF65-F5344CB8AC3E}">
        <p14:creationId xmlns:p14="http://schemas.microsoft.com/office/powerpoint/2010/main" val="16481540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7AC6F5-9C90-40CE-9CD8-52FD8FE13A5B}"/>
              </a:ext>
            </a:extLst>
          </p:cNvPr>
          <p:cNvSpPr>
            <a:spLocks noGrp="1"/>
          </p:cNvSpPr>
          <p:nvPr>
            <p:ph type="title"/>
          </p:nvPr>
        </p:nvSpPr>
        <p:spPr/>
        <p:txBody>
          <a:bodyPr/>
          <a:lstStyle/>
          <a:p>
            <a:r>
              <a:rPr lang="cs-CZ" b="1" i="0" dirty="0">
                <a:solidFill>
                  <a:srgbClr val="313537"/>
                </a:solidFill>
                <a:effectLst/>
                <a:latin typeface="AMIKO"/>
              </a:rPr>
              <a:t>Podílové fondy podle typu</a:t>
            </a:r>
            <a:endParaRPr lang="cs-CZ" dirty="0"/>
          </a:p>
        </p:txBody>
      </p:sp>
      <p:pic>
        <p:nvPicPr>
          <p:cNvPr id="5" name="Zástupný obsah 4" descr="Obsah obrázku text&#10;&#10;Popis byl vytvořen automaticky">
            <a:extLst>
              <a:ext uri="{FF2B5EF4-FFF2-40B4-BE49-F238E27FC236}">
                <a16:creationId xmlns:a16="http://schemas.microsoft.com/office/drawing/2014/main" id="{030BF5FC-3844-4434-9C1D-84B0385C68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15729" y="2458110"/>
            <a:ext cx="2560542" cy="3086367"/>
          </a:xfrm>
        </p:spPr>
      </p:pic>
    </p:spTree>
    <p:extLst>
      <p:ext uri="{BB962C8B-B14F-4D97-AF65-F5344CB8AC3E}">
        <p14:creationId xmlns:p14="http://schemas.microsoft.com/office/powerpoint/2010/main" val="36633500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DD36CA-D188-4F48-8C23-EE3332FF09DD}"/>
              </a:ext>
            </a:extLst>
          </p:cNvPr>
          <p:cNvSpPr>
            <a:spLocks noGrp="1"/>
          </p:cNvSpPr>
          <p:nvPr>
            <p:ph type="title"/>
          </p:nvPr>
        </p:nvSpPr>
        <p:spPr/>
        <p:txBody>
          <a:bodyPr/>
          <a:lstStyle/>
          <a:p>
            <a:r>
              <a:rPr lang="cs-CZ" b="1" dirty="0">
                <a:solidFill>
                  <a:srgbClr val="313537"/>
                </a:solidFill>
                <a:latin typeface="AMIKO"/>
              </a:rPr>
              <a:t>N</a:t>
            </a:r>
            <a:r>
              <a:rPr lang="cs-CZ" b="1" i="0" dirty="0">
                <a:solidFill>
                  <a:srgbClr val="313537"/>
                </a:solidFill>
                <a:effectLst/>
                <a:latin typeface="AMIKO"/>
              </a:rPr>
              <a:t>ejdůležitější informace</a:t>
            </a:r>
            <a:endParaRPr lang="cs-CZ" dirty="0"/>
          </a:p>
        </p:txBody>
      </p:sp>
      <p:sp>
        <p:nvSpPr>
          <p:cNvPr id="3" name="Zástupný obsah 2">
            <a:extLst>
              <a:ext uri="{FF2B5EF4-FFF2-40B4-BE49-F238E27FC236}">
                <a16:creationId xmlns:a16="http://schemas.microsoft.com/office/drawing/2014/main" id="{AD2C0B5E-7D39-45B9-A2B5-2C60BA3C46B3}"/>
              </a:ext>
            </a:extLst>
          </p:cNvPr>
          <p:cNvSpPr>
            <a:spLocks noGrp="1"/>
          </p:cNvSpPr>
          <p:nvPr>
            <p:ph idx="1"/>
          </p:nvPr>
        </p:nvSpPr>
        <p:spPr/>
        <p:txBody>
          <a:bodyPr>
            <a:normAutofit fontScale="92500" lnSpcReduction="10000"/>
          </a:bodyPr>
          <a:lstStyle/>
          <a:p>
            <a:pPr marL="0" indent="0" algn="just" fontAlgn="base">
              <a:buNone/>
            </a:pPr>
            <a:r>
              <a:rPr lang="cs-CZ" b="0" i="0" dirty="0">
                <a:solidFill>
                  <a:srgbClr val="313537"/>
                </a:solidFill>
                <a:effectLst/>
                <a:latin typeface="merriweather"/>
              </a:rPr>
              <a:t>1 Podílový fond je jednoduše soubor majetku, konkrétně cenných papírů nebo jiných investičních nástrojů.</a:t>
            </a:r>
          </a:p>
          <a:p>
            <a:pPr algn="l" fontAlgn="base">
              <a:buFont typeface="Arial" panose="020B0604020202020204" pitchFamily="34" charset="0"/>
              <a:buChar char="•"/>
            </a:pPr>
            <a:r>
              <a:rPr lang="cs-CZ" b="0" i="0" dirty="0">
                <a:solidFill>
                  <a:srgbClr val="FFFFFF"/>
                </a:solidFill>
                <a:effectLst/>
                <a:latin typeface="inherit"/>
              </a:rPr>
              <a:t>2</a:t>
            </a:r>
          </a:p>
          <a:p>
            <a:pPr marL="0" indent="0" algn="l" fontAlgn="base">
              <a:buNone/>
            </a:pPr>
            <a:r>
              <a:rPr lang="cs-CZ" b="0" i="0" dirty="0">
                <a:solidFill>
                  <a:srgbClr val="313537"/>
                </a:solidFill>
                <a:effectLst/>
                <a:latin typeface="lato"/>
              </a:rPr>
              <a:t>2 </a:t>
            </a:r>
            <a:r>
              <a:rPr lang="cs-CZ" b="0" i="0" dirty="0">
                <a:solidFill>
                  <a:srgbClr val="313537"/>
                </a:solidFill>
                <a:effectLst/>
                <a:latin typeface="merriweather"/>
              </a:rPr>
              <a:t>Tento majetek obhospodařuje investiční společnost, pořád ale patří jednotlivým podílníkům.</a:t>
            </a:r>
          </a:p>
          <a:p>
            <a:pPr algn="l" fontAlgn="base">
              <a:buFont typeface="Arial" panose="020B0604020202020204" pitchFamily="34" charset="0"/>
              <a:buChar char="•"/>
            </a:pPr>
            <a:r>
              <a:rPr lang="cs-CZ" b="0" i="0" dirty="0">
                <a:solidFill>
                  <a:srgbClr val="FFFFFF"/>
                </a:solidFill>
                <a:effectLst/>
                <a:latin typeface="inherit"/>
              </a:rPr>
              <a:t>3</a:t>
            </a:r>
          </a:p>
          <a:p>
            <a:pPr marL="0" indent="0" algn="l" fontAlgn="base">
              <a:buNone/>
            </a:pPr>
            <a:r>
              <a:rPr lang="cs-CZ" b="0" i="0" dirty="0">
                <a:solidFill>
                  <a:srgbClr val="313537"/>
                </a:solidFill>
                <a:effectLst/>
                <a:latin typeface="lato"/>
              </a:rPr>
              <a:t>3 </a:t>
            </a:r>
            <a:r>
              <a:rPr lang="cs-CZ" b="0" i="0" dirty="0">
                <a:solidFill>
                  <a:srgbClr val="313537"/>
                </a:solidFill>
                <a:effectLst/>
                <a:latin typeface="merriweather"/>
              </a:rPr>
              <a:t>Jejich podíl na majetku fondu ztělesňuje cenný papír – podílový list.</a:t>
            </a:r>
          </a:p>
          <a:p>
            <a:pPr algn="l" fontAlgn="base">
              <a:buFont typeface="Arial" panose="020B0604020202020204" pitchFamily="34" charset="0"/>
              <a:buChar char="•"/>
            </a:pPr>
            <a:r>
              <a:rPr lang="cs-CZ" b="0" i="0" dirty="0">
                <a:solidFill>
                  <a:srgbClr val="FFFFFF"/>
                </a:solidFill>
                <a:effectLst/>
                <a:latin typeface="inherit"/>
              </a:rPr>
              <a:t>4</a:t>
            </a:r>
          </a:p>
          <a:p>
            <a:pPr marL="0" indent="0" algn="l" fontAlgn="base">
              <a:buNone/>
            </a:pPr>
            <a:r>
              <a:rPr lang="cs-CZ" b="0" i="0" dirty="0">
                <a:solidFill>
                  <a:srgbClr val="313537"/>
                </a:solidFill>
                <a:effectLst/>
                <a:latin typeface="lato"/>
              </a:rPr>
              <a:t>4 K</a:t>
            </a:r>
            <a:r>
              <a:rPr lang="cs-CZ" b="0" i="0" dirty="0">
                <a:solidFill>
                  <a:srgbClr val="313537"/>
                </a:solidFill>
                <a:effectLst/>
                <a:latin typeface="merriweather"/>
              </a:rPr>
              <a:t>dyž klient pošle fondu peníze, zvýší tím majetek ve fondu a proti tomuto majetku fond klientovi vydá nové podílové listy.</a:t>
            </a:r>
          </a:p>
          <a:p>
            <a:endParaRPr lang="cs-CZ" dirty="0"/>
          </a:p>
        </p:txBody>
      </p:sp>
    </p:spTree>
    <p:extLst>
      <p:ext uri="{BB962C8B-B14F-4D97-AF65-F5344CB8AC3E}">
        <p14:creationId xmlns:p14="http://schemas.microsoft.com/office/powerpoint/2010/main" val="5792315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EFB539-69D9-40BC-8E44-D3F85572CCC2}"/>
              </a:ext>
            </a:extLst>
          </p:cNvPr>
          <p:cNvSpPr>
            <a:spLocks noGrp="1"/>
          </p:cNvSpPr>
          <p:nvPr>
            <p:ph type="title"/>
          </p:nvPr>
        </p:nvSpPr>
        <p:spPr/>
        <p:txBody>
          <a:bodyPr/>
          <a:lstStyle/>
          <a:p>
            <a:r>
              <a:rPr lang="cs-CZ" b="1" i="0" dirty="0">
                <a:solidFill>
                  <a:srgbClr val="2D363A"/>
                </a:solidFill>
                <a:effectLst/>
                <a:latin typeface="AMIKO"/>
              </a:rPr>
              <a:t>Výběr vhodného fondu a tvorba portfolia</a:t>
            </a:r>
            <a:br>
              <a:rPr lang="cs-CZ" b="1" i="0" dirty="0">
                <a:solidFill>
                  <a:srgbClr val="2D363A"/>
                </a:solidFill>
                <a:effectLst/>
                <a:latin typeface="AMIKO"/>
              </a:rPr>
            </a:br>
            <a:endParaRPr lang="cs-CZ" dirty="0"/>
          </a:p>
        </p:txBody>
      </p:sp>
      <p:sp>
        <p:nvSpPr>
          <p:cNvPr id="3" name="Zástupný obsah 2">
            <a:extLst>
              <a:ext uri="{FF2B5EF4-FFF2-40B4-BE49-F238E27FC236}">
                <a16:creationId xmlns:a16="http://schemas.microsoft.com/office/drawing/2014/main" id="{23B61E38-E72D-420C-B413-0B24CCB1FBDB}"/>
              </a:ext>
            </a:extLst>
          </p:cNvPr>
          <p:cNvSpPr>
            <a:spLocks noGrp="1"/>
          </p:cNvSpPr>
          <p:nvPr>
            <p:ph idx="1"/>
          </p:nvPr>
        </p:nvSpPr>
        <p:spPr/>
        <p:txBody>
          <a:bodyPr/>
          <a:lstStyle/>
          <a:p>
            <a:r>
              <a:rPr lang="cs-CZ" b="1" i="0" dirty="0">
                <a:solidFill>
                  <a:srgbClr val="FF6319"/>
                </a:solidFill>
                <a:effectLst/>
                <a:latin typeface="AMIKO"/>
              </a:rPr>
              <a:t>Volba vhodného podílového fondu závisí především na klientově investičním horizontu, jeho vztahu k riziku a na tom, jak fond zapadá do jeho celkového portfolia.</a:t>
            </a:r>
          </a:p>
          <a:p>
            <a:pPr algn="just" fontAlgn="base"/>
            <a:r>
              <a:rPr lang="cs-CZ" b="1" i="0" dirty="0">
                <a:solidFill>
                  <a:srgbClr val="313537"/>
                </a:solidFill>
                <a:effectLst/>
                <a:latin typeface="AMIKO"/>
              </a:rPr>
              <a:t>Jak to tedy je?</a:t>
            </a:r>
            <a:endParaRPr lang="cs-CZ" b="0" i="0" dirty="0">
              <a:solidFill>
                <a:srgbClr val="313537"/>
              </a:solidFill>
              <a:effectLst/>
              <a:latin typeface="AMIKO"/>
            </a:endParaRPr>
          </a:p>
          <a:p>
            <a:pPr algn="just" fontAlgn="base"/>
            <a:r>
              <a:rPr lang="cs-CZ" b="0" i="0" dirty="0">
                <a:solidFill>
                  <a:srgbClr val="313537"/>
                </a:solidFill>
                <a:effectLst/>
                <a:latin typeface="AMIKO"/>
              </a:rPr>
              <a:t>V podkladech fondů vždy najdete poučku, že </a:t>
            </a:r>
            <a:r>
              <a:rPr lang="cs-CZ" b="1" i="0" dirty="0">
                <a:solidFill>
                  <a:srgbClr val="FF6319"/>
                </a:solidFill>
                <a:effectLst/>
                <a:latin typeface="AMIKO"/>
              </a:rPr>
              <a:t>minulé výnosy nezaručují výnosy budoucí</a:t>
            </a:r>
            <a:r>
              <a:rPr lang="cs-CZ" b="0" i="0" dirty="0">
                <a:solidFill>
                  <a:srgbClr val="313537"/>
                </a:solidFill>
                <a:effectLst/>
                <a:latin typeface="AMIKO"/>
              </a:rPr>
              <a:t>. Klienti mají někdy sklon vybírat si fondy podle toho, který zrovna v poslední době raketově vyrostl. V nepřeberné nabídce různých strategií, sektorů a zemí se vždy nějaká taková hvězda najde.</a:t>
            </a:r>
          </a:p>
          <a:p>
            <a:endParaRPr lang="cs-CZ" dirty="0"/>
          </a:p>
        </p:txBody>
      </p:sp>
    </p:spTree>
    <p:extLst>
      <p:ext uri="{BB962C8B-B14F-4D97-AF65-F5344CB8AC3E}">
        <p14:creationId xmlns:p14="http://schemas.microsoft.com/office/powerpoint/2010/main" val="6472217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918733-09D7-46D2-A527-ACAC95F1E372}"/>
              </a:ext>
            </a:extLst>
          </p:cNvPr>
          <p:cNvSpPr>
            <a:spLocks noGrp="1"/>
          </p:cNvSpPr>
          <p:nvPr>
            <p:ph type="title"/>
          </p:nvPr>
        </p:nvSpPr>
        <p:spPr/>
        <p:txBody>
          <a:bodyPr/>
          <a:lstStyle/>
          <a:p>
            <a:r>
              <a:rPr lang="cs-CZ" b="1" i="0" dirty="0">
                <a:solidFill>
                  <a:srgbClr val="313537"/>
                </a:solidFill>
                <a:effectLst/>
                <a:latin typeface="AMIKO"/>
              </a:rPr>
              <a:t>Tvorba portfolia</a:t>
            </a:r>
            <a:endParaRPr lang="cs-CZ" dirty="0"/>
          </a:p>
        </p:txBody>
      </p:sp>
      <p:sp>
        <p:nvSpPr>
          <p:cNvPr id="3" name="Zástupný obsah 2">
            <a:extLst>
              <a:ext uri="{FF2B5EF4-FFF2-40B4-BE49-F238E27FC236}">
                <a16:creationId xmlns:a16="http://schemas.microsoft.com/office/drawing/2014/main" id="{B22C87C5-8D20-48C5-A37D-52A1F49A5F9C}"/>
              </a:ext>
            </a:extLst>
          </p:cNvPr>
          <p:cNvSpPr>
            <a:spLocks noGrp="1"/>
          </p:cNvSpPr>
          <p:nvPr>
            <p:ph idx="1"/>
          </p:nvPr>
        </p:nvSpPr>
        <p:spPr/>
        <p:txBody>
          <a:bodyPr/>
          <a:lstStyle/>
          <a:p>
            <a:r>
              <a:rPr lang="cs-CZ" b="1" i="0" dirty="0">
                <a:solidFill>
                  <a:srgbClr val="FF6319"/>
                </a:solidFill>
                <a:effectLst/>
                <a:latin typeface="AMIKO"/>
              </a:rPr>
              <a:t>Strategie "kup a drž„</a:t>
            </a:r>
          </a:p>
          <a:p>
            <a:r>
              <a:rPr lang="cs-CZ" b="0" i="0" dirty="0">
                <a:solidFill>
                  <a:srgbClr val="313537"/>
                </a:solidFill>
                <a:effectLst/>
                <a:latin typeface="AMIKO"/>
              </a:rPr>
              <a:t>Podílové fondy jsou ze své podstaty vhodné spíše pro pasivní investory. To znamená takové, kteří chtějí široce diverzifikovanou investici a nechtějí v portfoliu provádět žádné převratné změny. </a:t>
            </a:r>
            <a:endParaRPr lang="cs-CZ" dirty="0"/>
          </a:p>
        </p:txBody>
      </p:sp>
    </p:spTree>
    <p:extLst>
      <p:ext uri="{BB962C8B-B14F-4D97-AF65-F5344CB8AC3E}">
        <p14:creationId xmlns:p14="http://schemas.microsoft.com/office/powerpoint/2010/main" val="109643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E8EFEC-1C1B-49C3-8C48-035A649C3B36}"/>
              </a:ext>
            </a:extLst>
          </p:cNvPr>
          <p:cNvSpPr>
            <a:spLocks noGrp="1"/>
          </p:cNvSpPr>
          <p:nvPr>
            <p:ph type="title"/>
          </p:nvPr>
        </p:nvSpPr>
        <p:spPr/>
        <p:txBody>
          <a:bodyPr/>
          <a:lstStyle/>
          <a:p>
            <a:r>
              <a:rPr lang="cs-CZ" dirty="0"/>
              <a:t>Investiční dotazník</a:t>
            </a:r>
          </a:p>
        </p:txBody>
      </p:sp>
      <p:pic>
        <p:nvPicPr>
          <p:cNvPr id="7" name="Zástupný obsah 6">
            <a:extLst>
              <a:ext uri="{FF2B5EF4-FFF2-40B4-BE49-F238E27FC236}">
                <a16:creationId xmlns:a16="http://schemas.microsoft.com/office/drawing/2014/main" id="{D558E22E-F3D3-4568-9664-4B6FBA2F48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3980" y="1825625"/>
            <a:ext cx="9684040" cy="4351338"/>
          </a:xfrm>
        </p:spPr>
      </p:pic>
    </p:spTree>
    <p:extLst>
      <p:ext uri="{BB962C8B-B14F-4D97-AF65-F5344CB8AC3E}">
        <p14:creationId xmlns:p14="http://schemas.microsoft.com/office/powerpoint/2010/main" val="36639513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65B0E2-FACD-44BD-9265-BDEBAAF50CF2}"/>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AC7B6399-E94C-40E2-AC66-F266510590D8}"/>
              </a:ext>
            </a:extLst>
          </p:cNvPr>
          <p:cNvSpPr>
            <a:spLocks noGrp="1"/>
          </p:cNvSpPr>
          <p:nvPr>
            <p:ph idx="1"/>
          </p:nvPr>
        </p:nvSpPr>
        <p:spPr/>
        <p:txBody>
          <a:bodyPr>
            <a:normAutofit fontScale="92500" lnSpcReduction="10000"/>
          </a:bodyPr>
          <a:lstStyle/>
          <a:p>
            <a:pPr algn="l" fontAlgn="base"/>
            <a:r>
              <a:rPr lang="cs-CZ" b="1" i="0" dirty="0">
                <a:solidFill>
                  <a:srgbClr val="FF6319"/>
                </a:solidFill>
                <a:effectLst/>
                <a:latin typeface="AMIKO"/>
              </a:rPr>
              <a:t>Míru rizika v portfoliu ovlivňují:</a:t>
            </a:r>
            <a:endParaRPr lang="cs-CZ" b="0" i="0" dirty="0">
              <a:solidFill>
                <a:srgbClr val="313537"/>
              </a:solidFill>
              <a:effectLst/>
              <a:latin typeface="merriweather"/>
            </a:endParaRPr>
          </a:p>
          <a:p>
            <a:pPr algn="l" fontAlgn="base">
              <a:buFont typeface="Arial" panose="020B0604020202020204" pitchFamily="34" charset="0"/>
              <a:buChar char="•"/>
            </a:pPr>
            <a:r>
              <a:rPr lang="cs-CZ" b="0" i="0" dirty="0">
                <a:solidFill>
                  <a:srgbClr val="FFFFFF"/>
                </a:solidFill>
                <a:effectLst/>
                <a:latin typeface="inherit"/>
              </a:rPr>
              <a:t>1</a:t>
            </a:r>
          </a:p>
          <a:p>
            <a:pPr algn="l" fontAlgn="base">
              <a:buFont typeface="Arial" panose="020B0604020202020204" pitchFamily="34" charset="0"/>
              <a:buChar char="•"/>
            </a:pPr>
            <a:r>
              <a:rPr lang="cs-CZ" b="0" i="0" dirty="0">
                <a:solidFill>
                  <a:srgbClr val="313537"/>
                </a:solidFill>
                <a:effectLst/>
                <a:latin typeface="lato"/>
              </a:rPr>
              <a:t>1 </a:t>
            </a:r>
            <a:r>
              <a:rPr lang="cs-CZ" b="1" i="0" dirty="0">
                <a:solidFill>
                  <a:srgbClr val="313537"/>
                </a:solidFill>
                <a:effectLst/>
                <a:latin typeface="AMIKO"/>
              </a:rPr>
              <a:t>Znalosti a zkušenosti klienta</a:t>
            </a:r>
            <a:r>
              <a:rPr lang="cs-CZ" b="0" i="0" dirty="0">
                <a:solidFill>
                  <a:srgbClr val="313537"/>
                </a:solidFill>
                <a:effectLst/>
                <a:latin typeface="merriweather"/>
              </a:rPr>
              <a:t> – úplný nováček obvykle snese menší riziko než ostřílený burzián.</a:t>
            </a:r>
          </a:p>
          <a:p>
            <a:pPr algn="l" fontAlgn="base">
              <a:buFont typeface="Arial" panose="020B0604020202020204" pitchFamily="34" charset="0"/>
              <a:buChar char="•"/>
            </a:pPr>
            <a:r>
              <a:rPr lang="cs-CZ" b="0" i="0" dirty="0">
                <a:solidFill>
                  <a:srgbClr val="FFFFFF"/>
                </a:solidFill>
                <a:effectLst/>
                <a:latin typeface="inherit"/>
              </a:rPr>
              <a:t>2</a:t>
            </a:r>
          </a:p>
          <a:p>
            <a:pPr algn="l" fontAlgn="base">
              <a:buFont typeface="Arial" panose="020B0604020202020204" pitchFamily="34" charset="0"/>
              <a:buChar char="•"/>
            </a:pPr>
            <a:r>
              <a:rPr lang="cs-CZ" b="0" i="0" dirty="0">
                <a:solidFill>
                  <a:srgbClr val="313537"/>
                </a:solidFill>
                <a:effectLst/>
                <a:latin typeface="lato"/>
              </a:rPr>
              <a:t>2 </a:t>
            </a:r>
            <a:r>
              <a:rPr lang="cs-CZ" b="1" i="0" dirty="0">
                <a:solidFill>
                  <a:srgbClr val="313537"/>
                </a:solidFill>
                <a:effectLst/>
                <a:latin typeface="AMIKO"/>
              </a:rPr>
              <a:t>Výše příjmů a majetku</a:t>
            </a:r>
            <a:r>
              <a:rPr lang="cs-CZ" b="0" i="0" dirty="0">
                <a:solidFill>
                  <a:srgbClr val="313537"/>
                </a:solidFill>
                <a:effectLst/>
                <a:latin typeface="merriweather"/>
              </a:rPr>
              <a:t> – kdo vyhrál v loterii 100 milionů, snese dynamičtější portfolio než ten, kdo počítá každou korunu.</a:t>
            </a:r>
          </a:p>
          <a:p>
            <a:pPr algn="l" fontAlgn="base">
              <a:buFont typeface="Arial" panose="020B0604020202020204" pitchFamily="34" charset="0"/>
              <a:buChar char="•"/>
            </a:pPr>
            <a:r>
              <a:rPr lang="cs-CZ" b="0" i="0" dirty="0">
                <a:solidFill>
                  <a:srgbClr val="FFFFFF"/>
                </a:solidFill>
                <a:effectLst/>
                <a:latin typeface="inherit"/>
              </a:rPr>
              <a:t>3</a:t>
            </a:r>
          </a:p>
          <a:p>
            <a:pPr algn="l" fontAlgn="base">
              <a:buFont typeface="Arial" panose="020B0604020202020204" pitchFamily="34" charset="0"/>
              <a:buChar char="•"/>
            </a:pPr>
            <a:r>
              <a:rPr lang="cs-CZ" b="0" i="0" dirty="0">
                <a:solidFill>
                  <a:srgbClr val="313537"/>
                </a:solidFill>
                <a:effectLst/>
                <a:latin typeface="lato"/>
              </a:rPr>
              <a:t>3 </a:t>
            </a:r>
            <a:r>
              <a:rPr lang="cs-CZ" b="1" i="0" dirty="0">
                <a:solidFill>
                  <a:srgbClr val="313537"/>
                </a:solidFill>
                <a:effectLst/>
                <a:latin typeface="AMIKO"/>
              </a:rPr>
              <a:t>Účel investice</a:t>
            </a:r>
            <a:r>
              <a:rPr lang="cs-CZ" b="0" i="0" dirty="0">
                <a:solidFill>
                  <a:srgbClr val="313537"/>
                </a:solidFill>
                <a:effectLst/>
                <a:latin typeface="merriweather"/>
              </a:rPr>
              <a:t> – s penězi určenými na doplacení hypotéky za pouhé 3 roky asi budeme nakládat jinak než s úsporami navíc, které na nic konkrétního nepotřebujeme.</a:t>
            </a:r>
          </a:p>
          <a:p>
            <a:endParaRPr lang="cs-CZ" dirty="0"/>
          </a:p>
        </p:txBody>
      </p:sp>
    </p:spTree>
    <p:extLst>
      <p:ext uri="{BB962C8B-B14F-4D97-AF65-F5344CB8AC3E}">
        <p14:creationId xmlns:p14="http://schemas.microsoft.com/office/powerpoint/2010/main" val="10903565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F5AA62-F016-4BA4-BE38-9A8E86A9B284}"/>
              </a:ext>
            </a:extLst>
          </p:cNvPr>
          <p:cNvSpPr>
            <a:spLocks noGrp="1"/>
          </p:cNvSpPr>
          <p:nvPr>
            <p:ph type="title"/>
          </p:nvPr>
        </p:nvSpPr>
        <p:spPr/>
        <p:txBody>
          <a:bodyPr/>
          <a:lstStyle/>
          <a:p>
            <a:r>
              <a:rPr lang="cs-CZ" b="1" i="0" dirty="0">
                <a:solidFill>
                  <a:srgbClr val="FF6319"/>
                </a:solidFill>
                <a:effectLst/>
                <a:latin typeface="AMIKO"/>
              </a:rPr>
              <a:t>Jak správně nastavit poměr rizikových a bezpečných investic v klientově portfoliu?</a:t>
            </a:r>
            <a:endParaRPr lang="cs-CZ" dirty="0"/>
          </a:p>
        </p:txBody>
      </p:sp>
      <p:sp>
        <p:nvSpPr>
          <p:cNvPr id="3" name="Zástupný obsah 2">
            <a:extLst>
              <a:ext uri="{FF2B5EF4-FFF2-40B4-BE49-F238E27FC236}">
                <a16:creationId xmlns:a16="http://schemas.microsoft.com/office/drawing/2014/main" id="{887E53EF-6E22-43DB-9290-86B15E8213F4}"/>
              </a:ext>
            </a:extLst>
          </p:cNvPr>
          <p:cNvSpPr>
            <a:spLocks noGrp="1"/>
          </p:cNvSpPr>
          <p:nvPr>
            <p:ph idx="1"/>
          </p:nvPr>
        </p:nvSpPr>
        <p:spPr/>
        <p:txBody>
          <a:bodyPr/>
          <a:lstStyle/>
          <a:p>
            <a:r>
              <a:rPr lang="cs-CZ" b="0" i="0" dirty="0">
                <a:solidFill>
                  <a:srgbClr val="313537"/>
                </a:solidFill>
                <a:effectLst/>
                <a:latin typeface="AMIKO"/>
              </a:rPr>
              <a:t>Klient může z dotazníku vyjít jako „konzervativní“, ale to ještě nutně neznamená, že nesmí vůbec investovat do akcií. Naopak „dynamický“ klient nemusí vždy mít akcií 100 %. </a:t>
            </a:r>
            <a:endParaRPr lang="cs-CZ" dirty="0"/>
          </a:p>
        </p:txBody>
      </p:sp>
    </p:spTree>
    <p:extLst>
      <p:ext uri="{BB962C8B-B14F-4D97-AF65-F5344CB8AC3E}">
        <p14:creationId xmlns:p14="http://schemas.microsoft.com/office/powerpoint/2010/main" val="23947641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BD641F-8D9B-4538-BE16-0A1308C13367}"/>
              </a:ext>
            </a:extLst>
          </p:cNvPr>
          <p:cNvSpPr>
            <a:spLocks noGrp="1"/>
          </p:cNvSpPr>
          <p:nvPr>
            <p:ph type="title"/>
          </p:nvPr>
        </p:nvSpPr>
        <p:spPr/>
        <p:txBody>
          <a:bodyPr/>
          <a:lstStyle/>
          <a:p>
            <a:r>
              <a:rPr lang="cs-CZ" b="1" i="0" dirty="0">
                <a:solidFill>
                  <a:srgbClr val="FF6319"/>
                </a:solidFill>
                <a:effectLst/>
                <a:latin typeface="AMIKO"/>
              </a:rPr>
              <a:t>Několik obecných úvah:</a:t>
            </a:r>
            <a:br>
              <a:rPr lang="cs-CZ" b="0" i="0" dirty="0">
                <a:solidFill>
                  <a:srgbClr val="313537"/>
                </a:solidFill>
                <a:effectLst/>
                <a:latin typeface="merriweather"/>
              </a:rPr>
            </a:br>
            <a:endParaRPr lang="cs-CZ" dirty="0"/>
          </a:p>
        </p:txBody>
      </p:sp>
      <p:sp>
        <p:nvSpPr>
          <p:cNvPr id="3" name="Zástupný obsah 2">
            <a:extLst>
              <a:ext uri="{FF2B5EF4-FFF2-40B4-BE49-F238E27FC236}">
                <a16:creationId xmlns:a16="http://schemas.microsoft.com/office/drawing/2014/main" id="{83E51786-C458-42BC-B362-B001A6633906}"/>
              </a:ext>
            </a:extLst>
          </p:cNvPr>
          <p:cNvSpPr>
            <a:spLocks noGrp="1"/>
          </p:cNvSpPr>
          <p:nvPr>
            <p:ph idx="1"/>
          </p:nvPr>
        </p:nvSpPr>
        <p:spPr/>
        <p:txBody>
          <a:bodyPr>
            <a:normAutofit fontScale="62500" lnSpcReduction="20000"/>
          </a:bodyPr>
          <a:lstStyle/>
          <a:p>
            <a:pPr algn="l" fontAlgn="base">
              <a:buFont typeface="Arial" panose="020B0604020202020204" pitchFamily="34" charset="0"/>
              <a:buChar char="•"/>
            </a:pPr>
            <a:r>
              <a:rPr lang="cs-CZ" b="0" i="0" dirty="0">
                <a:solidFill>
                  <a:srgbClr val="FFFFFF"/>
                </a:solidFill>
                <a:effectLst/>
                <a:latin typeface="inherit"/>
              </a:rPr>
              <a:t>1</a:t>
            </a:r>
          </a:p>
          <a:p>
            <a:pPr algn="l" fontAlgn="base">
              <a:buFont typeface="Arial" panose="020B0604020202020204" pitchFamily="34" charset="0"/>
              <a:buChar char="•"/>
            </a:pPr>
            <a:r>
              <a:rPr lang="cs-CZ" b="0" i="0" dirty="0">
                <a:solidFill>
                  <a:srgbClr val="313537"/>
                </a:solidFill>
                <a:effectLst/>
                <a:latin typeface="lato"/>
              </a:rPr>
              <a:t>1 </a:t>
            </a:r>
            <a:r>
              <a:rPr lang="cs-CZ" b="0" i="0" dirty="0">
                <a:solidFill>
                  <a:srgbClr val="313537"/>
                </a:solidFill>
                <a:effectLst/>
                <a:latin typeface="merriweather"/>
              </a:rPr>
              <a:t>Neriskujte zbytečně. Výše jsme zmínili peníze určené na doplacení hypotéky při blížící se refixaci, pořízení nové nemovitosti apod. Ty má smysl zaparkovat např. na termínovaný vklad.</a:t>
            </a:r>
          </a:p>
          <a:p>
            <a:pPr algn="l" fontAlgn="base">
              <a:buFont typeface="Arial" panose="020B0604020202020204" pitchFamily="34" charset="0"/>
              <a:buChar char="•"/>
            </a:pPr>
            <a:r>
              <a:rPr lang="cs-CZ" b="0" i="0" dirty="0">
                <a:solidFill>
                  <a:srgbClr val="FFFFFF"/>
                </a:solidFill>
                <a:effectLst/>
                <a:latin typeface="inherit"/>
              </a:rPr>
              <a:t>2</a:t>
            </a:r>
          </a:p>
          <a:p>
            <a:pPr algn="l" fontAlgn="base">
              <a:buFont typeface="Arial" panose="020B0604020202020204" pitchFamily="34" charset="0"/>
              <a:buChar char="•"/>
            </a:pPr>
            <a:r>
              <a:rPr lang="cs-CZ" b="0" i="0" dirty="0">
                <a:solidFill>
                  <a:srgbClr val="313537"/>
                </a:solidFill>
                <a:effectLst/>
                <a:latin typeface="lato"/>
              </a:rPr>
              <a:t>2 </a:t>
            </a:r>
            <a:r>
              <a:rPr lang="cs-CZ" b="0" i="0" dirty="0">
                <a:solidFill>
                  <a:srgbClr val="313537"/>
                </a:solidFill>
                <a:effectLst/>
                <a:latin typeface="merriweather"/>
              </a:rPr>
              <a:t>Při pravidelné investici na dlouhé investiční horizonty, např. 20 let či do penze, může i opatrnější klient investovat poměrně dynamicky. Zvlášť když vezmeme v úvahu, že mnoho klientů má navíc transformovaný fond a další konzervativní produkty.</a:t>
            </a:r>
          </a:p>
          <a:p>
            <a:pPr algn="l" fontAlgn="base">
              <a:buFont typeface="Arial" panose="020B0604020202020204" pitchFamily="34" charset="0"/>
              <a:buChar char="•"/>
            </a:pPr>
            <a:r>
              <a:rPr lang="cs-CZ" b="0" i="0" dirty="0">
                <a:solidFill>
                  <a:srgbClr val="FFFFFF"/>
                </a:solidFill>
                <a:effectLst/>
                <a:latin typeface="inherit"/>
              </a:rPr>
              <a:t>3</a:t>
            </a:r>
          </a:p>
          <a:p>
            <a:pPr algn="l" fontAlgn="base">
              <a:buFont typeface="Arial" panose="020B0604020202020204" pitchFamily="34" charset="0"/>
              <a:buChar char="•"/>
            </a:pPr>
            <a:r>
              <a:rPr lang="cs-CZ" b="0" i="0" dirty="0">
                <a:solidFill>
                  <a:srgbClr val="313537"/>
                </a:solidFill>
                <a:effectLst/>
                <a:latin typeface="lato"/>
              </a:rPr>
              <a:t>3 </a:t>
            </a:r>
            <a:r>
              <a:rPr lang="cs-CZ" b="0" i="0" dirty="0">
                <a:solidFill>
                  <a:srgbClr val="313537"/>
                </a:solidFill>
                <a:effectLst/>
                <a:latin typeface="merriweather"/>
              </a:rPr>
              <a:t>Podle jedné studie investují světoví milionáři v průměru 40 % svého majetku do akcií a dalších rizikových aktiv, zbylých 60 % mají uloženo konzervativně (v hotovosti, dluhopisech a nemovitostech). To je docela dobrý výchozí bod k diskuzi s klientem – konkrétní podíly pak už záleží na tom, jestli je klient spíše odvážnější, či opatrnější (více averzní k riziku).</a:t>
            </a:r>
          </a:p>
          <a:p>
            <a:pPr algn="l" fontAlgn="base">
              <a:buFont typeface="Arial" panose="020B0604020202020204" pitchFamily="34" charset="0"/>
              <a:buChar char="•"/>
            </a:pPr>
            <a:r>
              <a:rPr lang="cs-CZ" b="0" i="0" dirty="0">
                <a:solidFill>
                  <a:srgbClr val="FFFFFF"/>
                </a:solidFill>
                <a:effectLst/>
                <a:latin typeface="inherit"/>
              </a:rPr>
              <a:t>4</a:t>
            </a:r>
          </a:p>
          <a:p>
            <a:pPr algn="l" fontAlgn="base">
              <a:buFont typeface="Arial" panose="020B0604020202020204" pitchFamily="34" charset="0"/>
              <a:buChar char="•"/>
            </a:pPr>
            <a:r>
              <a:rPr lang="cs-CZ" b="0" i="0" dirty="0">
                <a:solidFill>
                  <a:srgbClr val="313537"/>
                </a:solidFill>
                <a:effectLst/>
                <a:latin typeface="lato"/>
              </a:rPr>
              <a:t>4 </a:t>
            </a:r>
            <a:r>
              <a:rPr lang="cs-CZ" b="0" i="0" dirty="0">
                <a:solidFill>
                  <a:srgbClr val="313537"/>
                </a:solidFill>
                <a:effectLst/>
                <a:latin typeface="merriweather"/>
              </a:rPr>
              <a:t>Tradiční „vyvážené“ portfolio má kolem 50 % akcií. Na 10 let to ve většině případů pro vyváženého klienta zřejmě bude „tak akorát“. Na pětiletý horizont už to pro většinu klientů bude příliš.</a:t>
            </a:r>
          </a:p>
          <a:p>
            <a:pPr algn="l" fontAlgn="base">
              <a:buFont typeface="Arial" panose="020B0604020202020204" pitchFamily="34" charset="0"/>
              <a:buChar char="•"/>
            </a:pPr>
            <a:r>
              <a:rPr lang="cs-CZ" b="0" i="0" dirty="0">
                <a:solidFill>
                  <a:srgbClr val="FFFFFF"/>
                </a:solidFill>
                <a:effectLst/>
                <a:latin typeface="inherit"/>
              </a:rPr>
              <a:t>5</a:t>
            </a:r>
          </a:p>
          <a:p>
            <a:endParaRPr lang="cs-CZ" dirty="0"/>
          </a:p>
        </p:txBody>
      </p:sp>
    </p:spTree>
    <p:extLst>
      <p:ext uri="{BB962C8B-B14F-4D97-AF65-F5344CB8AC3E}">
        <p14:creationId xmlns:p14="http://schemas.microsoft.com/office/powerpoint/2010/main" val="15741559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A8CDC3-B47B-443C-AB81-9E39D34E9B55}"/>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9E754BD8-81B5-4EB8-B8A1-4586356D1A2C}"/>
              </a:ext>
            </a:extLst>
          </p:cNvPr>
          <p:cNvSpPr>
            <a:spLocks noGrp="1"/>
          </p:cNvSpPr>
          <p:nvPr>
            <p:ph idx="1"/>
          </p:nvPr>
        </p:nvSpPr>
        <p:spPr/>
        <p:txBody>
          <a:bodyPr/>
          <a:lstStyle/>
          <a:p>
            <a:pPr marL="0" indent="0" algn="just" fontAlgn="base">
              <a:buNone/>
            </a:pPr>
            <a:r>
              <a:rPr lang="cs-CZ" b="0" i="0" dirty="0">
                <a:solidFill>
                  <a:srgbClr val="313537"/>
                </a:solidFill>
                <a:effectLst/>
                <a:latin typeface="merriweather"/>
              </a:rPr>
              <a:t>5 Na horizonty do 5 let by akcie a další riziková aktiva měla být spíš malým doplňkem portfolia.</a:t>
            </a:r>
          </a:p>
          <a:p>
            <a:pPr algn="l" fontAlgn="base">
              <a:buFont typeface="Arial" panose="020B0604020202020204" pitchFamily="34" charset="0"/>
              <a:buChar char="•"/>
            </a:pPr>
            <a:r>
              <a:rPr lang="cs-CZ" b="0" i="0" dirty="0">
                <a:solidFill>
                  <a:srgbClr val="FFFFFF"/>
                </a:solidFill>
                <a:effectLst/>
                <a:latin typeface="inherit"/>
              </a:rPr>
              <a:t>6</a:t>
            </a:r>
          </a:p>
          <a:p>
            <a:pPr marL="0" indent="0" algn="l" fontAlgn="base">
              <a:buNone/>
            </a:pPr>
            <a:r>
              <a:rPr lang="cs-CZ" b="0" i="0" dirty="0">
                <a:solidFill>
                  <a:srgbClr val="313537"/>
                </a:solidFill>
                <a:effectLst/>
                <a:latin typeface="lato"/>
              </a:rPr>
              <a:t>6 </a:t>
            </a:r>
            <a:r>
              <a:rPr lang="cs-CZ" b="0" i="0" dirty="0">
                <a:solidFill>
                  <a:srgbClr val="313537"/>
                </a:solidFill>
                <a:effectLst/>
                <a:latin typeface="merriweather"/>
              </a:rPr>
              <a:t>Výše jsme zmínili, že není dluhopis jako dluhopis. Na to pozor – při nízkých úrokových sazbách není řešení automaticky dát klientům do vyváženého portfolia rizikovější dluhopisy s vyšším výnosem (</a:t>
            </a:r>
            <a:r>
              <a:rPr lang="cs-CZ" b="0" i="0" dirty="0" err="1">
                <a:solidFill>
                  <a:srgbClr val="313537"/>
                </a:solidFill>
                <a:effectLst/>
                <a:latin typeface="merriweather"/>
              </a:rPr>
              <a:t>high</a:t>
            </a:r>
            <a:r>
              <a:rPr lang="cs-CZ" b="0" i="0" dirty="0">
                <a:solidFill>
                  <a:srgbClr val="313537"/>
                </a:solidFill>
                <a:effectLst/>
                <a:latin typeface="merriweather"/>
              </a:rPr>
              <a:t> </a:t>
            </a:r>
            <a:r>
              <a:rPr lang="cs-CZ" b="0" i="0" dirty="0" err="1">
                <a:solidFill>
                  <a:srgbClr val="313537"/>
                </a:solidFill>
                <a:effectLst/>
                <a:latin typeface="merriweather"/>
              </a:rPr>
              <a:t>yield</a:t>
            </a:r>
            <a:r>
              <a:rPr lang="cs-CZ" b="0" i="0" dirty="0">
                <a:solidFill>
                  <a:srgbClr val="313537"/>
                </a:solidFill>
                <a:effectLst/>
                <a:latin typeface="merriweather"/>
              </a:rPr>
              <a:t>). Rizikovost portfolia se tím může posunout za únosnou mez.</a:t>
            </a:r>
          </a:p>
          <a:p>
            <a:endParaRPr lang="cs-CZ" dirty="0"/>
          </a:p>
        </p:txBody>
      </p:sp>
    </p:spTree>
    <p:extLst>
      <p:ext uri="{BB962C8B-B14F-4D97-AF65-F5344CB8AC3E}">
        <p14:creationId xmlns:p14="http://schemas.microsoft.com/office/powerpoint/2010/main" val="15593008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CAA1BD-AD4E-4121-8627-D1410840C5C2}"/>
              </a:ext>
            </a:extLst>
          </p:cNvPr>
          <p:cNvSpPr>
            <a:spLocks noGrp="1"/>
          </p:cNvSpPr>
          <p:nvPr>
            <p:ph type="title"/>
          </p:nvPr>
        </p:nvSpPr>
        <p:spPr/>
        <p:txBody>
          <a:bodyPr/>
          <a:lstStyle/>
          <a:p>
            <a:r>
              <a:rPr lang="cs-CZ" b="1" i="0" dirty="0">
                <a:solidFill>
                  <a:srgbClr val="313537"/>
                </a:solidFill>
                <a:effectLst/>
                <a:latin typeface="AMIKO"/>
              </a:rPr>
              <a:t>Jak funguje diverzifikace</a:t>
            </a:r>
            <a:endParaRPr lang="cs-CZ" dirty="0"/>
          </a:p>
        </p:txBody>
      </p:sp>
      <p:sp>
        <p:nvSpPr>
          <p:cNvPr id="3" name="Zástupný obsah 2">
            <a:extLst>
              <a:ext uri="{FF2B5EF4-FFF2-40B4-BE49-F238E27FC236}">
                <a16:creationId xmlns:a16="http://schemas.microsoft.com/office/drawing/2014/main" id="{07EF4205-254C-4176-9B5A-E1B96431A72B}"/>
              </a:ext>
            </a:extLst>
          </p:cNvPr>
          <p:cNvSpPr>
            <a:spLocks noGrp="1"/>
          </p:cNvSpPr>
          <p:nvPr>
            <p:ph idx="1"/>
          </p:nvPr>
        </p:nvSpPr>
        <p:spPr/>
        <p:txBody>
          <a:bodyPr/>
          <a:lstStyle/>
          <a:p>
            <a:pPr algn="just" fontAlgn="base"/>
            <a:r>
              <a:rPr lang="cs-CZ" b="0" i="0" dirty="0">
                <a:solidFill>
                  <a:srgbClr val="313537"/>
                </a:solidFill>
                <a:effectLst/>
                <a:latin typeface="AMIKO"/>
              </a:rPr>
              <a:t>Diverzifikace portfolia je způsob, jak snížit riziko poklesu hodnoty investic. Diverzifikaci běžně provádí i zkušení individuální investoři, manažeři podílových fondů apod. </a:t>
            </a:r>
          </a:p>
          <a:p>
            <a:pPr algn="just" fontAlgn="base"/>
            <a:r>
              <a:rPr lang="cs-CZ" b="0" i="0" dirty="0">
                <a:solidFill>
                  <a:srgbClr val="313537"/>
                </a:solidFill>
                <a:effectLst/>
                <a:latin typeface="AMIKO"/>
              </a:rPr>
              <a:t>Laicky řečeno, pod diverzifikací si lze představit koupi více druhů cenných papírů, jejichž cena reaguje různě např. na aktuální fázi ekonomického cyklu, zvyšující se politická či měnová rizika v určitém koutu světa, rostoucí či klesající ceny komodit apod.</a:t>
            </a:r>
          </a:p>
          <a:p>
            <a:endParaRPr lang="cs-CZ" dirty="0"/>
          </a:p>
        </p:txBody>
      </p:sp>
    </p:spTree>
    <p:extLst>
      <p:ext uri="{BB962C8B-B14F-4D97-AF65-F5344CB8AC3E}">
        <p14:creationId xmlns:p14="http://schemas.microsoft.com/office/powerpoint/2010/main" val="32608302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0B3BEE-E8A0-4883-AFBB-A0244F698344}"/>
              </a:ext>
            </a:extLst>
          </p:cNvPr>
          <p:cNvSpPr>
            <a:spLocks noGrp="1"/>
          </p:cNvSpPr>
          <p:nvPr>
            <p:ph type="title"/>
          </p:nvPr>
        </p:nvSpPr>
        <p:spPr/>
        <p:txBody>
          <a:bodyPr/>
          <a:lstStyle/>
          <a:p>
            <a:r>
              <a:rPr lang="cs-CZ" b="1" i="0" dirty="0">
                <a:solidFill>
                  <a:srgbClr val="FF6319"/>
                </a:solidFill>
                <a:effectLst/>
                <a:latin typeface="AMIKO"/>
              </a:rPr>
              <a:t>Možné směry diverzifikace jsou různé:</a:t>
            </a:r>
            <a:endParaRPr lang="cs-CZ" dirty="0"/>
          </a:p>
        </p:txBody>
      </p:sp>
      <p:sp>
        <p:nvSpPr>
          <p:cNvPr id="3" name="Zástupný obsah 2">
            <a:extLst>
              <a:ext uri="{FF2B5EF4-FFF2-40B4-BE49-F238E27FC236}">
                <a16:creationId xmlns:a16="http://schemas.microsoft.com/office/drawing/2014/main" id="{61F0F098-3BF2-4ADE-8E6C-BC0781E28BC7}"/>
              </a:ext>
            </a:extLst>
          </p:cNvPr>
          <p:cNvSpPr>
            <a:spLocks noGrp="1"/>
          </p:cNvSpPr>
          <p:nvPr>
            <p:ph idx="1"/>
          </p:nvPr>
        </p:nvSpPr>
        <p:spPr/>
        <p:txBody>
          <a:bodyPr>
            <a:normAutofit fontScale="85000" lnSpcReduction="20000"/>
          </a:bodyPr>
          <a:lstStyle/>
          <a:p>
            <a:pPr marL="0" indent="0" algn="l" fontAlgn="base">
              <a:buNone/>
            </a:pPr>
            <a:r>
              <a:rPr lang="cs-CZ" b="0" i="0" dirty="0">
                <a:solidFill>
                  <a:srgbClr val="313537"/>
                </a:solidFill>
                <a:effectLst/>
                <a:latin typeface="merriweather"/>
              </a:rPr>
              <a:t>1 Třídy aktiv (akcie, dluhopisy, nemovitosti…).</a:t>
            </a:r>
          </a:p>
          <a:p>
            <a:pPr algn="l" fontAlgn="base">
              <a:buFont typeface="Arial" panose="020B0604020202020204" pitchFamily="34" charset="0"/>
              <a:buChar char="•"/>
            </a:pPr>
            <a:r>
              <a:rPr lang="cs-CZ" b="0" i="0" dirty="0">
                <a:solidFill>
                  <a:srgbClr val="FFFFFF"/>
                </a:solidFill>
                <a:effectLst/>
                <a:latin typeface="inherit"/>
              </a:rPr>
              <a:t>2</a:t>
            </a:r>
          </a:p>
          <a:p>
            <a:pPr marL="0" indent="0" algn="l" fontAlgn="base">
              <a:buNone/>
            </a:pPr>
            <a:r>
              <a:rPr lang="cs-CZ" b="0" i="0" dirty="0">
                <a:solidFill>
                  <a:srgbClr val="313537"/>
                </a:solidFill>
                <a:effectLst/>
                <a:latin typeface="lato"/>
              </a:rPr>
              <a:t>2 </a:t>
            </a:r>
            <a:r>
              <a:rPr lang="cs-CZ" b="0" i="0" dirty="0">
                <a:solidFill>
                  <a:srgbClr val="313537"/>
                </a:solidFill>
                <a:effectLst/>
                <a:latin typeface="merriweather"/>
              </a:rPr>
              <a:t>Regiony (rozvinuté vs. rozvíjející se trhy).</a:t>
            </a:r>
          </a:p>
          <a:p>
            <a:pPr algn="l" fontAlgn="base">
              <a:buFont typeface="Arial" panose="020B0604020202020204" pitchFamily="34" charset="0"/>
              <a:buChar char="•"/>
            </a:pPr>
            <a:r>
              <a:rPr lang="cs-CZ" b="0" i="0" dirty="0">
                <a:solidFill>
                  <a:srgbClr val="FFFFFF"/>
                </a:solidFill>
                <a:effectLst/>
                <a:latin typeface="inherit"/>
              </a:rPr>
              <a:t>3</a:t>
            </a:r>
          </a:p>
          <a:p>
            <a:pPr marL="0" indent="0" algn="l" fontAlgn="base">
              <a:buNone/>
            </a:pPr>
            <a:r>
              <a:rPr lang="cs-CZ" b="0" i="0" dirty="0">
                <a:solidFill>
                  <a:srgbClr val="313537"/>
                </a:solidFill>
                <a:effectLst/>
                <a:latin typeface="lato"/>
              </a:rPr>
              <a:t>3 </a:t>
            </a:r>
            <a:r>
              <a:rPr lang="cs-CZ" b="0" i="0" dirty="0">
                <a:solidFill>
                  <a:srgbClr val="313537"/>
                </a:solidFill>
                <a:effectLst/>
                <a:latin typeface="merriweather"/>
              </a:rPr>
              <a:t>Sektory (firmy vyrábějící spotřební zboží, IT, energetika…).</a:t>
            </a:r>
          </a:p>
          <a:p>
            <a:pPr algn="l" fontAlgn="base">
              <a:buFont typeface="Arial" panose="020B0604020202020204" pitchFamily="34" charset="0"/>
              <a:buChar char="•"/>
            </a:pPr>
            <a:r>
              <a:rPr lang="cs-CZ" b="0" i="0" dirty="0">
                <a:solidFill>
                  <a:srgbClr val="FFFFFF"/>
                </a:solidFill>
                <a:effectLst/>
                <a:latin typeface="inherit"/>
              </a:rPr>
              <a:t>4</a:t>
            </a:r>
          </a:p>
          <a:p>
            <a:pPr marL="0" indent="0" algn="l" fontAlgn="base">
              <a:buNone/>
            </a:pPr>
            <a:r>
              <a:rPr lang="cs-CZ" b="0" i="0" dirty="0">
                <a:solidFill>
                  <a:srgbClr val="313537"/>
                </a:solidFill>
                <a:effectLst/>
                <a:latin typeface="lato"/>
              </a:rPr>
              <a:t>4 </a:t>
            </a:r>
            <a:r>
              <a:rPr lang="cs-CZ" b="0" i="0" dirty="0">
                <a:solidFill>
                  <a:srgbClr val="313537"/>
                </a:solidFill>
                <a:effectLst/>
                <a:latin typeface="merriweather"/>
              </a:rPr>
              <a:t>Velikosti firem (velké, střední, malé).</a:t>
            </a:r>
          </a:p>
          <a:p>
            <a:pPr algn="l" fontAlgn="base">
              <a:buFont typeface="Arial" panose="020B0604020202020204" pitchFamily="34" charset="0"/>
              <a:buChar char="•"/>
            </a:pPr>
            <a:r>
              <a:rPr lang="cs-CZ" b="0" i="0" dirty="0">
                <a:solidFill>
                  <a:srgbClr val="FFFFFF"/>
                </a:solidFill>
                <a:effectLst/>
                <a:latin typeface="inherit"/>
              </a:rPr>
              <a:t>5</a:t>
            </a:r>
          </a:p>
          <a:p>
            <a:pPr marL="0" indent="0" algn="l" fontAlgn="base">
              <a:buNone/>
            </a:pPr>
            <a:r>
              <a:rPr lang="cs-CZ" b="0" i="0" dirty="0">
                <a:solidFill>
                  <a:srgbClr val="313537"/>
                </a:solidFill>
                <a:effectLst/>
                <a:latin typeface="lato"/>
              </a:rPr>
              <a:t>5 </a:t>
            </a:r>
            <a:r>
              <a:rPr lang="cs-CZ" b="0" i="0" dirty="0">
                <a:solidFill>
                  <a:srgbClr val="313537"/>
                </a:solidFill>
                <a:effectLst/>
                <a:latin typeface="merriweather"/>
              </a:rPr>
              <a:t>Měny (koruna, euro, dolar…).</a:t>
            </a:r>
          </a:p>
          <a:p>
            <a:pPr algn="l" fontAlgn="base">
              <a:buFont typeface="Arial" panose="020B0604020202020204" pitchFamily="34" charset="0"/>
              <a:buChar char="•"/>
            </a:pPr>
            <a:r>
              <a:rPr lang="cs-CZ" b="0" i="0" dirty="0">
                <a:solidFill>
                  <a:srgbClr val="FFFFFF"/>
                </a:solidFill>
                <a:effectLst/>
                <a:latin typeface="inherit"/>
              </a:rPr>
              <a:t>6</a:t>
            </a:r>
          </a:p>
          <a:p>
            <a:pPr marL="0" indent="0" algn="l" fontAlgn="base">
              <a:buNone/>
            </a:pPr>
            <a:r>
              <a:rPr lang="cs-CZ" b="0" i="0" dirty="0">
                <a:solidFill>
                  <a:srgbClr val="313537"/>
                </a:solidFill>
                <a:effectLst/>
                <a:latin typeface="lato"/>
              </a:rPr>
              <a:t>6 </a:t>
            </a:r>
            <a:r>
              <a:rPr lang="cs-CZ" b="0" i="0" dirty="0">
                <a:solidFill>
                  <a:srgbClr val="313537"/>
                </a:solidFill>
                <a:effectLst/>
                <a:latin typeface="merriweather"/>
              </a:rPr>
              <a:t>Atd.</a:t>
            </a:r>
          </a:p>
          <a:p>
            <a:endParaRPr lang="cs-CZ" dirty="0"/>
          </a:p>
        </p:txBody>
      </p:sp>
    </p:spTree>
    <p:extLst>
      <p:ext uri="{BB962C8B-B14F-4D97-AF65-F5344CB8AC3E}">
        <p14:creationId xmlns:p14="http://schemas.microsoft.com/office/powerpoint/2010/main" val="30500397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3FF493-DDBF-4E0A-8AC8-E815DE67A302}"/>
              </a:ext>
            </a:extLst>
          </p:cNvPr>
          <p:cNvSpPr>
            <a:spLocks noGrp="1"/>
          </p:cNvSpPr>
          <p:nvPr>
            <p:ph type="title"/>
          </p:nvPr>
        </p:nvSpPr>
        <p:spPr/>
        <p:txBody>
          <a:bodyPr/>
          <a:lstStyle/>
          <a:p>
            <a:r>
              <a:rPr lang="cs-CZ" b="1" i="0" dirty="0">
                <a:solidFill>
                  <a:srgbClr val="313537"/>
                </a:solidFill>
                <a:effectLst/>
                <a:latin typeface="AMIKO"/>
              </a:rPr>
              <a:t>Pravidelné investování</a:t>
            </a:r>
            <a:endParaRPr lang="cs-CZ" dirty="0"/>
          </a:p>
        </p:txBody>
      </p:sp>
      <p:sp>
        <p:nvSpPr>
          <p:cNvPr id="3" name="Zástupný obsah 2">
            <a:extLst>
              <a:ext uri="{FF2B5EF4-FFF2-40B4-BE49-F238E27FC236}">
                <a16:creationId xmlns:a16="http://schemas.microsoft.com/office/drawing/2014/main" id="{E1863D7A-F750-41C9-8550-ABA024C765C2}"/>
              </a:ext>
            </a:extLst>
          </p:cNvPr>
          <p:cNvSpPr>
            <a:spLocks noGrp="1"/>
          </p:cNvSpPr>
          <p:nvPr>
            <p:ph idx="1"/>
          </p:nvPr>
        </p:nvSpPr>
        <p:spPr/>
        <p:txBody>
          <a:bodyPr/>
          <a:lstStyle/>
          <a:p>
            <a:pPr algn="just" fontAlgn="base"/>
            <a:r>
              <a:rPr lang="cs-CZ" b="1" i="0" dirty="0">
                <a:solidFill>
                  <a:srgbClr val="FF6319"/>
                </a:solidFill>
                <a:effectLst/>
                <a:latin typeface="AMIKO"/>
              </a:rPr>
              <a:t>Strategie průměrování nákladů spočívá v tom, že </a:t>
            </a:r>
            <a:r>
              <a:rPr lang="cs-CZ" b="1" i="0" u="sng" dirty="0">
                <a:solidFill>
                  <a:srgbClr val="FF6319"/>
                </a:solidFill>
                <a:effectLst/>
                <a:latin typeface="AMIKO"/>
              </a:rPr>
              <a:t>investujete fixní částku v pravidelných intervalech, například jednou měsíčně</a:t>
            </a:r>
            <a:r>
              <a:rPr lang="cs-CZ" b="1" i="0" dirty="0">
                <a:solidFill>
                  <a:srgbClr val="FF6319"/>
                </a:solidFill>
                <a:effectLst/>
                <a:latin typeface="AMIKO"/>
              </a:rPr>
              <a:t>. Pokud cena aktiv padá, získáváte více akcií (nebo jiných investic) za stejnou sumu peněz.</a:t>
            </a:r>
            <a:endParaRPr lang="cs-CZ" b="0" i="0" dirty="0">
              <a:solidFill>
                <a:srgbClr val="313537"/>
              </a:solidFill>
              <a:effectLst/>
              <a:latin typeface="AMIKO"/>
            </a:endParaRPr>
          </a:p>
          <a:p>
            <a:pPr algn="just" fontAlgn="base"/>
            <a:r>
              <a:rPr lang="cs-CZ" b="0" i="0" dirty="0">
                <a:solidFill>
                  <a:srgbClr val="000000"/>
                </a:solidFill>
                <a:effectLst/>
                <a:latin typeface="AMIKO"/>
              </a:rPr>
              <a:t>Díky tomu při poklesu trhů investor nakoupí více akcií či podílových listů za nižší cenu. Výsledná průměrná cena, za kterou investici nakoupí, tak může být nižší a pravidelný investor tak může dosáhnout vyššího průměrného výnosu než ten, kdo investoval jednorázově. </a:t>
            </a:r>
            <a:endParaRPr lang="cs-CZ" b="0" i="0" dirty="0">
              <a:solidFill>
                <a:srgbClr val="313537"/>
              </a:solidFill>
              <a:effectLst/>
              <a:latin typeface="AMIKO"/>
            </a:endParaRPr>
          </a:p>
          <a:p>
            <a:endParaRPr lang="cs-CZ" dirty="0"/>
          </a:p>
        </p:txBody>
      </p:sp>
    </p:spTree>
    <p:extLst>
      <p:ext uri="{BB962C8B-B14F-4D97-AF65-F5344CB8AC3E}">
        <p14:creationId xmlns:p14="http://schemas.microsoft.com/office/powerpoint/2010/main" val="29629036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88C12A-3D12-4AF9-B1BA-CF410870382C}"/>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0038F04F-5BF4-4FC8-AB38-2E3D7BA74235}"/>
              </a:ext>
            </a:extLst>
          </p:cNvPr>
          <p:cNvSpPr>
            <a:spLocks noGrp="1"/>
          </p:cNvSpPr>
          <p:nvPr>
            <p:ph idx="1"/>
          </p:nvPr>
        </p:nvSpPr>
        <p:spPr/>
        <p:txBody>
          <a:bodyPr>
            <a:normAutofit/>
          </a:bodyPr>
          <a:lstStyle/>
          <a:p>
            <a:pPr marL="0" indent="0" algn="ctr">
              <a:buNone/>
            </a:pPr>
            <a:r>
              <a:rPr lang="cs-CZ" sz="4400" dirty="0"/>
              <a:t>DĚKUJI ZA POZORNOST</a:t>
            </a:r>
          </a:p>
        </p:txBody>
      </p:sp>
    </p:spTree>
    <p:extLst>
      <p:ext uri="{BB962C8B-B14F-4D97-AF65-F5344CB8AC3E}">
        <p14:creationId xmlns:p14="http://schemas.microsoft.com/office/powerpoint/2010/main" val="26841004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BF321D-3C3E-4622-9FCF-EEA8F145E65D}"/>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95191DAE-13EC-4287-B315-CD2268008A06}"/>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40762885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0908F3-3B4D-4A1A-AE04-7D0F50E91A84}"/>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40EF7C8E-90D5-44E1-AC02-4E5884E01EF4}"/>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2223436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518C2A-060A-490F-80ED-E4B8F2B26AF7}"/>
              </a:ext>
            </a:extLst>
          </p:cNvPr>
          <p:cNvSpPr>
            <a:spLocks noGrp="1"/>
          </p:cNvSpPr>
          <p:nvPr>
            <p:ph type="title"/>
          </p:nvPr>
        </p:nvSpPr>
        <p:spPr/>
        <p:txBody>
          <a:bodyPr/>
          <a:lstStyle/>
          <a:p>
            <a:r>
              <a:rPr lang="cs-CZ" dirty="0"/>
              <a:t>Investiční dotazník</a:t>
            </a:r>
          </a:p>
        </p:txBody>
      </p:sp>
      <p:pic>
        <p:nvPicPr>
          <p:cNvPr id="5" name="Zástupný obsah 4" descr="Obsah obrázku text&#10;&#10;Popis byl vytvořen automaticky">
            <a:extLst>
              <a:ext uri="{FF2B5EF4-FFF2-40B4-BE49-F238E27FC236}">
                <a16:creationId xmlns:a16="http://schemas.microsoft.com/office/drawing/2014/main" id="{86C05327-C4E6-4C44-8554-8A85155010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1619" y="1825625"/>
            <a:ext cx="8608762" cy="4351338"/>
          </a:xfrm>
        </p:spPr>
      </p:pic>
    </p:spTree>
    <p:extLst>
      <p:ext uri="{BB962C8B-B14F-4D97-AF65-F5344CB8AC3E}">
        <p14:creationId xmlns:p14="http://schemas.microsoft.com/office/powerpoint/2010/main" val="2925380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518C2A-060A-490F-80ED-E4B8F2B26AF7}"/>
              </a:ext>
            </a:extLst>
          </p:cNvPr>
          <p:cNvSpPr>
            <a:spLocks noGrp="1"/>
          </p:cNvSpPr>
          <p:nvPr>
            <p:ph type="title"/>
          </p:nvPr>
        </p:nvSpPr>
        <p:spPr/>
        <p:txBody>
          <a:bodyPr/>
          <a:lstStyle/>
          <a:p>
            <a:r>
              <a:rPr lang="cs-CZ" dirty="0"/>
              <a:t>Investiční dotazník</a:t>
            </a:r>
          </a:p>
        </p:txBody>
      </p:sp>
      <p:pic>
        <p:nvPicPr>
          <p:cNvPr id="5" name="Zástupný obsah 4">
            <a:extLst>
              <a:ext uri="{FF2B5EF4-FFF2-40B4-BE49-F238E27FC236}">
                <a16:creationId xmlns:a16="http://schemas.microsoft.com/office/drawing/2014/main" id="{087CDF41-2EEA-4EE4-B728-E1B829F4FE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628259"/>
            <a:ext cx="10515600" cy="2746070"/>
          </a:xfrm>
        </p:spPr>
      </p:pic>
    </p:spTree>
    <p:extLst>
      <p:ext uri="{BB962C8B-B14F-4D97-AF65-F5344CB8AC3E}">
        <p14:creationId xmlns:p14="http://schemas.microsoft.com/office/powerpoint/2010/main" val="4040270323"/>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3913</Words>
  <Application>Microsoft Office PowerPoint</Application>
  <PresentationFormat>Širokoúhlá obrazovka</PresentationFormat>
  <Paragraphs>254</Paragraphs>
  <Slides>79</Slides>
  <Notes>0</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79</vt:i4>
      </vt:variant>
    </vt:vector>
  </HeadingPairs>
  <TitlesOfParts>
    <vt:vector size="87" baseType="lpstr">
      <vt:lpstr>AMIKO</vt:lpstr>
      <vt:lpstr>Arial</vt:lpstr>
      <vt:lpstr>Calibri</vt:lpstr>
      <vt:lpstr>Calibri Light</vt:lpstr>
      <vt:lpstr>inherit</vt:lpstr>
      <vt:lpstr>lato</vt:lpstr>
      <vt:lpstr>merriweather</vt:lpstr>
      <vt:lpstr>Motiv Office</vt:lpstr>
      <vt:lpstr>Investice</vt:lpstr>
      <vt:lpstr>Dům finančních jistot</vt:lpstr>
      <vt:lpstr>Proč bych měl vůbec investovat?</vt:lpstr>
      <vt:lpstr>Na běžném účtu v bance klient inflaci neporazí. Musí své finanční prostředky investovat.</vt:lpstr>
      <vt:lpstr>Prezentace aplikace PowerPoint</vt:lpstr>
      <vt:lpstr>Investiční dotazník</vt:lpstr>
      <vt:lpstr>Investiční dotazník</vt:lpstr>
      <vt:lpstr>Investiční dotazník</vt:lpstr>
      <vt:lpstr>Investiční dotazník</vt:lpstr>
      <vt:lpstr>Investiční dotazník výsledek</vt:lpstr>
      <vt:lpstr>Pravidelná investice</vt:lpstr>
      <vt:lpstr>Jednorázová investice</vt:lpstr>
      <vt:lpstr>Spořit nebo investovat?</vt:lpstr>
      <vt:lpstr>Prezentace aplikace PowerPoint</vt:lpstr>
      <vt:lpstr>Co jsou vlastně investice?</vt:lpstr>
      <vt:lpstr>Finanční trh, jak je na tom?</vt:lpstr>
      <vt:lpstr>Výnos, riziko, likvidita... Na co si dávat pozor?</vt:lpstr>
      <vt:lpstr>Důležité upozornění</vt:lpstr>
      <vt:lpstr>Investiční trojúhelník aneb co je výnos, riziko a likvidita?</vt:lpstr>
      <vt:lpstr>VÝNOS</vt:lpstr>
      <vt:lpstr>RIZIKO</vt:lpstr>
      <vt:lpstr>LIKVIDITA</vt:lpstr>
      <vt:lpstr>Časový horizont a investování</vt:lpstr>
      <vt:lpstr>Jak investice reguluje stát...</vt:lpstr>
      <vt:lpstr>Právní předpisy v oblasti finančního trhu</vt:lpstr>
      <vt:lpstr>Připomenutí</vt:lpstr>
      <vt:lpstr>Pojištění vkladů – Garanční systém finančního trhu</vt:lpstr>
      <vt:lpstr>Prezentace aplikace PowerPoint</vt:lpstr>
      <vt:lpstr>Prezentace aplikace PowerPoint</vt:lpstr>
      <vt:lpstr>Garanční systém</vt:lpstr>
      <vt:lpstr>Investiční nástroje </vt:lpstr>
      <vt:lpstr>Akcie</vt:lpstr>
      <vt:lpstr>Akcie veřejně obchodované na burze.</vt:lpstr>
      <vt:lpstr>Prezentace aplikace PowerPoint</vt:lpstr>
      <vt:lpstr>Prezentace aplikace PowerPoint</vt:lpstr>
      <vt:lpstr>Co je to index?</vt:lpstr>
      <vt:lpstr>Býčí nebo medvědí trh</vt:lpstr>
      <vt:lpstr>Býčí nebo medvědí trh </vt:lpstr>
      <vt:lpstr>Podle čeho vybrat ty „správné“ akcie, které nejvíc vydělají?</vt:lpstr>
      <vt:lpstr>Dluhopisy</vt:lpstr>
      <vt:lpstr>Dluhopisy</vt:lpstr>
      <vt:lpstr>Kdo nejčastěji vydává dluhopisy:</vt:lpstr>
      <vt:lpstr>Základní parametry dluhopisu:</vt:lpstr>
      <vt:lpstr>Investor musí vždy brát v úvahu kreditní riziko - možnost nesplacení dluhopisu. </vt:lpstr>
      <vt:lpstr>Chování cen dluhopisů</vt:lpstr>
      <vt:lpstr>Prezentace aplikace PowerPoint</vt:lpstr>
      <vt:lpstr>Prezentace aplikace PowerPoint</vt:lpstr>
      <vt:lpstr>Důležité</vt:lpstr>
      <vt:lpstr>Další možnosti investování</vt:lpstr>
      <vt:lpstr>Komodity</vt:lpstr>
      <vt:lpstr>Drahé kovy </vt:lpstr>
      <vt:lpstr>Alternativní investice</vt:lpstr>
      <vt:lpstr>Prezentace aplikace PowerPoint</vt:lpstr>
      <vt:lpstr>Nejdůležitější informace</vt:lpstr>
      <vt:lpstr>Akcie definují tato 3 práva:</vt:lpstr>
      <vt:lpstr>Prezentace aplikace PowerPoint</vt:lpstr>
      <vt:lpstr>Prezentace aplikace PowerPoint</vt:lpstr>
      <vt:lpstr>Zdanění investic a právní otázky </vt:lpstr>
      <vt:lpstr>Prezentace aplikace PowerPoint</vt:lpstr>
      <vt:lpstr>Kolektivní investování a podílové fondy </vt:lpstr>
      <vt:lpstr>Jak tedy podílové fondy fungují?</vt:lpstr>
      <vt:lpstr>Podílový fond</vt:lpstr>
      <vt:lpstr>Investování prostřednictvím kolektivních fondů má mnoho výhod...</vt:lpstr>
      <vt:lpstr>Prezentace aplikace PowerPoint</vt:lpstr>
      <vt:lpstr>Prezentace aplikace PowerPoint</vt:lpstr>
      <vt:lpstr>Podílové fondy podle typu</vt:lpstr>
      <vt:lpstr>Nejdůležitější informace</vt:lpstr>
      <vt:lpstr>Výběr vhodného fondu a tvorba portfolia </vt:lpstr>
      <vt:lpstr>Tvorba portfolia</vt:lpstr>
      <vt:lpstr>Prezentace aplikace PowerPoint</vt:lpstr>
      <vt:lpstr>Jak správně nastavit poměr rizikových a bezpečných investic v klientově portfoliu?</vt:lpstr>
      <vt:lpstr>Několik obecných úvah: </vt:lpstr>
      <vt:lpstr>Prezentace aplikace PowerPoint</vt:lpstr>
      <vt:lpstr>Jak funguje diverzifikace</vt:lpstr>
      <vt:lpstr>Možné směry diverzifikace jsou různé:</vt:lpstr>
      <vt:lpstr>Pravidelné investování</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Investice</dc:title>
  <dc:creator>Roman Hlawiczka</dc:creator>
  <cp:lastModifiedBy>Roman Hlawiczka</cp:lastModifiedBy>
  <cp:revision>14</cp:revision>
  <dcterms:created xsi:type="dcterms:W3CDTF">2021-05-05T15:27:40Z</dcterms:created>
  <dcterms:modified xsi:type="dcterms:W3CDTF">2021-05-06T08:48:37Z</dcterms:modified>
</cp:coreProperties>
</file>