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338" r:id="rId4"/>
    <p:sldId id="408" r:id="rId5"/>
    <p:sldId id="277" r:id="rId6"/>
    <p:sldId id="409" r:id="rId7"/>
    <p:sldId id="410" r:id="rId8"/>
    <p:sldId id="411" r:id="rId9"/>
    <p:sldId id="412" r:id="rId10"/>
    <p:sldId id="413" r:id="rId11"/>
    <p:sldId id="414" r:id="rId12"/>
    <p:sldId id="415" r:id="rId13"/>
    <p:sldId id="416" r:id="rId14"/>
    <p:sldId id="417" r:id="rId15"/>
    <p:sldId id="418" r:id="rId16"/>
    <p:sldId id="419" r:id="rId17"/>
    <p:sldId id="420" r:id="rId18"/>
    <p:sldId id="424" r:id="rId19"/>
    <p:sldId id="425" r:id="rId20"/>
    <p:sldId id="426" r:id="rId21"/>
    <p:sldId id="427" r:id="rId22"/>
    <p:sldId id="428" r:id="rId23"/>
    <p:sldId id="429" r:id="rId24"/>
    <p:sldId id="430" r:id="rId25"/>
    <p:sldId id="421" r:id="rId26"/>
    <p:sldId id="422" r:id="rId27"/>
    <p:sldId id="423" r:id="rId28"/>
    <p:sldId id="407" r:id="rId29"/>
    <p:sldId id="403" r:id="rId30"/>
    <p:sldId id="273" r:id="rId3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21" autoAdjust="0"/>
  </p:normalViewPr>
  <p:slideViewPr>
    <p:cSldViewPr>
      <p:cViewPr varScale="1">
        <p:scale>
          <a:sx n="93" d="100"/>
          <a:sy n="93" d="100"/>
        </p:scale>
        <p:origin x="544" y="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19. 4. 2021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966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2161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615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9726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6706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49422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1881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55737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49322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12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4125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41443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0593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92587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2593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51884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8522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43267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24498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2905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6223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1404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8659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180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148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5875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5928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2800" b="1" dirty="0">
                <a:solidFill>
                  <a:schemeClr val="bg1"/>
                </a:solidFill>
              </a:rPr>
              <a:t>POSTAVENÍ ROZPOČTU NÁKLADŮ V SYSTÉMU PLÁNŮ A ROZPOČTŮ</a:t>
            </a:r>
            <a:endParaRPr lang="cs-CZ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463809" y="3651870"/>
            <a:ext cx="3680191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Přednáška č. </a:t>
            </a:r>
            <a:r>
              <a:rPr lang="cs-CZ" altLang="cs-CZ" sz="12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cs-CZ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920880" cy="360040"/>
          </a:xfrm>
        </p:spPr>
        <p:txBody>
          <a:bodyPr/>
          <a:lstStyle/>
          <a:p>
            <a:r>
              <a:rPr lang="pl-PL" sz="3200" b="1" dirty="0" smtClean="0"/>
              <a:t>Typy rozpočtů</a:t>
            </a:r>
            <a:endParaRPr lang="en-GB" sz="3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611560" y="1024283"/>
            <a:ext cx="80648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u="sng" dirty="0"/>
              <a:t>Dle rozsahu zobrazování a zachycování nákladů a výnosů</a:t>
            </a:r>
            <a:r>
              <a:rPr lang="cs-CZ" sz="2000" u="sng" dirty="0" smtClean="0"/>
              <a:t>:</a:t>
            </a:r>
          </a:p>
          <a:p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/>
              <a:t>rozpočty zahrnující veškeré podnikové náklady a </a:t>
            </a:r>
            <a:r>
              <a:rPr lang="cs-CZ" sz="2000" dirty="0" smtClean="0"/>
              <a:t>výnosy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/>
              <a:t>rozpočty zahrnující pouze část podnikových nákladů a </a:t>
            </a:r>
            <a:r>
              <a:rPr lang="cs-CZ" sz="2000" dirty="0" smtClean="0"/>
              <a:t>výnosů</a:t>
            </a:r>
            <a:endParaRPr lang="cs-CZ" sz="2000" dirty="0"/>
          </a:p>
          <a:p>
            <a:pPr lvl="0"/>
            <a:endParaRPr lang="cs-CZ" sz="2000" dirty="0" smtClean="0"/>
          </a:p>
          <a:p>
            <a:r>
              <a:rPr lang="cs-CZ" sz="2000" u="sng" dirty="0" smtClean="0"/>
              <a:t>Dle </a:t>
            </a:r>
            <a:r>
              <a:rPr lang="cs-CZ" sz="2000" u="sng" dirty="0"/>
              <a:t>počtu variant plánu</a:t>
            </a:r>
            <a:r>
              <a:rPr lang="cs-CZ" sz="2000" u="sng" dirty="0" smtClean="0"/>
              <a:t>:</a:t>
            </a:r>
          </a:p>
          <a:p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/>
              <a:t>pevný </a:t>
            </a:r>
            <a:r>
              <a:rPr lang="cs-CZ" sz="2000" dirty="0" smtClean="0"/>
              <a:t>rozpočet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/>
              <a:t>variantní </a:t>
            </a:r>
            <a:r>
              <a:rPr lang="cs-CZ" sz="2000" dirty="0" smtClean="0"/>
              <a:t>rozpočet</a:t>
            </a: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642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920880" cy="360040"/>
          </a:xfrm>
        </p:spPr>
        <p:txBody>
          <a:bodyPr/>
          <a:lstStyle/>
          <a:p>
            <a:r>
              <a:rPr lang="pl-PL" sz="3200" b="1" dirty="0" smtClean="0"/>
              <a:t>Krátkodobý rozpočet</a:t>
            </a:r>
            <a:endParaRPr lang="en-GB" sz="3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80648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</a:t>
            </a:r>
            <a:r>
              <a:rPr lang="cs-CZ" dirty="0" smtClean="0"/>
              <a:t>estavuje se </a:t>
            </a:r>
            <a:r>
              <a:rPr lang="cs-CZ" dirty="0"/>
              <a:t>na období kratší než jeden rok a je primárně zaměřen na režijní náklady jednotlivých útvarů uvnitř podniku (vnitropodnikové útvary</a:t>
            </a:r>
            <a:r>
              <a:rPr lang="cs-CZ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zabývá se zejména </a:t>
            </a:r>
            <a:r>
              <a:rPr lang="cs-CZ" dirty="0"/>
              <a:t>tokovými veličinami (například náklady a výnosy zobrazené ve výkazu zisku a ztrát</a:t>
            </a:r>
            <a:r>
              <a:rPr lang="cs-CZ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stavové </a:t>
            </a:r>
            <a:r>
              <a:rPr lang="cs-CZ" dirty="0"/>
              <a:t>veličiny (například aktiva a pasiva zobrazená v rozvaze) jsou pouze doplňkovými </a:t>
            </a:r>
            <a:r>
              <a:rPr lang="cs-CZ" dirty="0" smtClean="0"/>
              <a:t>veličinami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 </a:t>
            </a:r>
            <a:r>
              <a:rPr lang="cs-CZ" dirty="0"/>
              <a:t>rámci krátkodobých rozpočtů rozeznáváme dva typy </a:t>
            </a:r>
            <a:r>
              <a:rPr lang="cs-CZ" dirty="0" smtClean="0"/>
              <a:t>rozpočtů: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a </a:t>
            </a:r>
            <a:r>
              <a:rPr lang="cs-CZ" b="1" dirty="0"/>
              <a:t>to vnitropodnikový rozpočet a </a:t>
            </a:r>
            <a:endParaRPr lang="cs-CZ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podnikový </a:t>
            </a:r>
            <a:r>
              <a:rPr lang="cs-CZ" b="1" dirty="0"/>
              <a:t>rozpočet.</a:t>
            </a:r>
            <a:endParaRPr lang="en-US" b="1" dirty="0"/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578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20144" y="1203598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920880" cy="360040"/>
          </a:xfrm>
        </p:spPr>
        <p:txBody>
          <a:bodyPr/>
          <a:lstStyle/>
          <a:p>
            <a:r>
              <a:rPr lang="pl-PL" sz="3200" b="1" dirty="0" smtClean="0"/>
              <a:t>Vnitropodnikový rozpočet</a:t>
            </a:r>
            <a:endParaRPr lang="en-GB" sz="3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449459" y="1275606"/>
            <a:ext cx="80648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je zaměřen na vnitropodnikové útvary, jejich činnosti a </a:t>
            </a:r>
            <a:r>
              <a:rPr lang="cs-CZ" sz="2000" dirty="0" smtClean="0"/>
              <a:t>řízení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jde </a:t>
            </a:r>
            <a:r>
              <a:rPr lang="cs-CZ" sz="2000" dirty="0"/>
              <a:t>převážně o vymezení a stanovení úkolů dle odpovědnosti za náklady, výnosy a další hodnotové </a:t>
            </a:r>
            <a:r>
              <a:rPr lang="cs-CZ" sz="2000" dirty="0" smtClean="0"/>
              <a:t>veličiny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týká se </a:t>
            </a:r>
            <a:r>
              <a:rPr lang="cs-CZ" sz="2000" dirty="0"/>
              <a:t>zejména jednicových nákladů (dle kalkulace či norem) a nákladů </a:t>
            </a:r>
            <a:r>
              <a:rPr lang="cs-CZ" sz="2000" dirty="0" smtClean="0"/>
              <a:t>režijních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zahrnuje </a:t>
            </a:r>
            <a:r>
              <a:rPr lang="cs-CZ" sz="2000" dirty="0"/>
              <a:t>v sobě rozpočet výkonů, peněžních příjmů a výdajů, výnosů a nákladů, aktiv a pasiv a režijních </a:t>
            </a:r>
            <a:r>
              <a:rPr lang="cs-CZ" sz="2000" dirty="0" smtClean="0"/>
              <a:t>nákladů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8225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20144" y="1203598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920880" cy="360040"/>
          </a:xfrm>
        </p:spPr>
        <p:txBody>
          <a:bodyPr/>
          <a:lstStyle/>
          <a:p>
            <a:r>
              <a:rPr lang="pl-PL" sz="3200" b="1" dirty="0" smtClean="0"/>
              <a:t>Vnitropodnikové rozpočty</a:t>
            </a:r>
            <a:endParaRPr lang="en-GB" sz="3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467544" y="1169662"/>
            <a:ext cx="80648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rozpočty jednotlivých podnikových výkonů (výrobků, služeb apod.),</a:t>
            </a: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rozpočty </a:t>
            </a:r>
            <a:r>
              <a:rPr lang="cs-CZ" sz="2000" dirty="0"/>
              <a:t>peněžních příjmů,</a:t>
            </a: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rozpočty </a:t>
            </a:r>
            <a:r>
              <a:rPr lang="cs-CZ" sz="2000" dirty="0"/>
              <a:t>peněžních výdajů,</a:t>
            </a: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rozpočty </a:t>
            </a:r>
            <a:r>
              <a:rPr lang="cs-CZ" sz="2000" dirty="0"/>
              <a:t>tokových veličin,</a:t>
            </a: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rozpočty </a:t>
            </a:r>
            <a:r>
              <a:rPr lang="cs-CZ" sz="2000" dirty="0"/>
              <a:t>stavových veličin,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rozpočty </a:t>
            </a:r>
            <a:r>
              <a:rPr lang="cs-CZ" sz="2000" dirty="0"/>
              <a:t>režijních nákladů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7938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20144" y="1203598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920880" cy="360040"/>
          </a:xfrm>
        </p:spPr>
        <p:txBody>
          <a:bodyPr/>
          <a:lstStyle/>
          <a:p>
            <a:r>
              <a:rPr lang="pl-PL" sz="3200" b="1" dirty="0" smtClean="0"/>
              <a:t>Podnikový rozpočet</a:t>
            </a:r>
            <a:endParaRPr lang="en-GB" sz="3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420144" y="1228988"/>
            <a:ext cx="806489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není </a:t>
            </a:r>
            <a:r>
              <a:rPr lang="cs-CZ" sz="2000" dirty="0"/>
              <a:t>zaměřen na jednotlivé vnitropodnikové útvary podniku, ale na podnik jako </a:t>
            </a:r>
            <a:r>
              <a:rPr lang="cs-CZ" sz="2000" dirty="0" smtClean="0"/>
              <a:t>celek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u="sng" dirty="0" smtClean="0"/>
              <a:t>podnikový </a:t>
            </a:r>
            <a:r>
              <a:rPr lang="cs-CZ" sz="2000" u="sng" dirty="0"/>
              <a:t>rozpočet je složen z</a:t>
            </a:r>
            <a:r>
              <a:rPr lang="cs-CZ" sz="2000" u="sng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rozpočtové výsledovky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rozpočtové </a:t>
            </a:r>
            <a:r>
              <a:rPr lang="cs-CZ" sz="2000" dirty="0" smtClean="0"/>
              <a:t>rozvahy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rozpočtu peněžních toků (rozpočet cash </a:t>
            </a:r>
            <a:r>
              <a:rPr lang="cs-CZ" sz="2000" dirty="0" err="1"/>
              <a:t>flow</a:t>
            </a:r>
            <a:r>
              <a:rPr lang="cs-CZ" sz="2000" dirty="0" smtClean="0"/>
              <a:t>)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37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20144" y="1203598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920880" cy="360040"/>
          </a:xfrm>
        </p:spPr>
        <p:txBody>
          <a:bodyPr/>
          <a:lstStyle/>
          <a:p>
            <a:r>
              <a:rPr lang="pl-PL" sz="3200" b="1" dirty="0" smtClean="0"/>
              <a:t>Rozpočtová výsledovka</a:t>
            </a:r>
            <a:endParaRPr lang="en-GB" sz="3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420144" y="1228988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hlavním </a:t>
            </a:r>
            <a:r>
              <a:rPr lang="cs-CZ" dirty="0"/>
              <a:t>ukazatelem je hospodářský </a:t>
            </a:r>
            <a:r>
              <a:rPr lang="cs-CZ" dirty="0" smtClean="0"/>
              <a:t>výsledek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primární </a:t>
            </a:r>
            <a:r>
              <a:rPr lang="cs-CZ" dirty="0"/>
              <a:t>pozornost je věnována výsledku hospodaření z hlavní výdělečné </a:t>
            </a:r>
            <a:r>
              <a:rPr lang="cs-CZ" dirty="0" smtClean="0"/>
              <a:t>činnosti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u="sng" dirty="0" smtClean="0"/>
              <a:t>nejvýznamnější </a:t>
            </a:r>
            <a:r>
              <a:rPr lang="cs-CZ" u="sng" dirty="0"/>
              <a:t>část rozpočtové </a:t>
            </a:r>
            <a:r>
              <a:rPr lang="cs-CZ" u="sng" dirty="0" smtClean="0"/>
              <a:t>výsledovky </a:t>
            </a:r>
            <a:r>
              <a:rPr lang="cs-CZ" u="sng" dirty="0"/>
              <a:t>je </a:t>
            </a:r>
            <a:r>
              <a:rPr lang="cs-CZ" u="sng" dirty="0" smtClean="0"/>
              <a:t>tvořena: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u="sng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rozpočtem </a:t>
            </a:r>
            <a:r>
              <a:rPr lang="cs-CZ" dirty="0"/>
              <a:t>výnosů (vycházející z plánu prodeje) </a:t>
            </a:r>
            <a:endParaRPr lang="cs-CZ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následně </a:t>
            </a:r>
            <a:r>
              <a:rPr lang="cs-CZ" dirty="0"/>
              <a:t>z rozpočtu jednicových nákladů (vycházející z plánu výroby</a:t>
            </a:r>
            <a:r>
              <a:rPr lang="cs-CZ" dirty="0" smtClean="0"/>
              <a:t>),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rozpočtu </a:t>
            </a:r>
            <a:r>
              <a:rPr lang="cs-CZ" dirty="0"/>
              <a:t>přímých nákladů na konkrétní druh výkonu a rozpočtu režijních nákladů.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92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20144" y="1203598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920880" cy="360040"/>
          </a:xfrm>
        </p:spPr>
        <p:txBody>
          <a:bodyPr/>
          <a:lstStyle/>
          <a:p>
            <a:r>
              <a:rPr lang="pl-PL" sz="3200" b="1" dirty="0" smtClean="0"/>
              <a:t>Rozpočtová rozvaha</a:t>
            </a:r>
            <a:endParaRPr lang="en-GB" sz="3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420144" y="1228988"/>
            <a:ext cx="806489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zaměřuje se </a:t>
            </a:r>
            <a:r>
              <a:rPr lang="cs-CZ" sz="2000" dirty="0"/>
              <a:t>na změnu stavu aktiv a </a:t>
            </a:r>
            <a:r>
              <a:rPr lang="cs-CZ" sz="2000" dirty="0" smtClean="0"/>
              <a:t>pasiv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v krátkodobých a takticky orientovaných rozpočtech se sestavuje </a:t>
            </a:r>
            <a:r>
              <a:rPr lang="cs-CZ" sz="2000" b="1" dirty="0"/>
              <a:t>rozvaha, která je méně podrobná než příslušný účetní výkaz finančního účetnictví</a:t>
            </a:r>
            <a:endParaRPr lang="cs-CZ" sz="2000" dirty="0"/>
          </a:p>
          <a:p>
            <a:pPr algn="just"/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v rámci oběžných aktiv a krátkodobých závazků je zpracováván na základě rozpočtu peněžních toků s cílem zjištění tzv. pracovního kapitálu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rozpočet pracovního kapitálu spojuje rozvahu s rozpočtem peněžních toků</a:t>
            </a:r>
            <a:endParaRPr lang="en-GB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65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20144" y="1203598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920880" cy="360040"/>
          </a:xfrm>
        </p:spPr>
        <p:txBody>
          <a:bodyPr/>
          <a:lstStyle/>
          <a:p>
            <a:r>
              <a:rPr lang="pl-PL" sz="3000" b="1" dirty="0" smtClean="0"/>
              <a:t>Rozpočet peněžních toků (rozpočet cash flow)</a:t>
            </a:r>
            <a:endParaRPr lang="en-GB" sz="3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420144" y="1228988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je </a:t>
            </a:r>
            <a:r>
              <a:rPr lang="cs-CZ" sz="2000" dirty="0"/>
              <a:t>zaměřen na koordinaci vztahů mezi jednotlivými činnostmi v podniku, jež jsou hlavním zdrojem či nositelem peněžních popř. finančních </a:t>
            </a:r>
            <a:r>
              <a:rPr lang="cs-CZ" sz="2000" dirty="0" smtClean="0"/>
              <a:t>prostředků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jeho </a:t>
            </a:r>
            <a:r>
              <a:rPr lang="cs-CZ" sz="2000" dirty="0"/>
              <a:t>hlavní funkcí je zajišťování likvidity podniku a platební schopnosti </a:t>
            </a:r>
            <a:r>
              <a:rPr lang="cs-CZ" sz="2000" dirty="0" smtClean="0"/>
              <a:t>podniku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rozpočet </a:t>
            </a:r>
            <a:r>
              <a:rPr lang="cs-CZ" sz="2000" dirty="0"/>
              <a:t>peněžních toků se člení na </a:t>
            </a:r>
            <a:r>
              <a:rPr lang="cs-CZ" sz="2000" b="1" dirty="0"/>
              <a:t>provozní činnost, investiční činnost a finanční </a:t>
            </a:r>
            <a:r>
              <a:rPr lang="cs-CZ" sz="2000" b="1" dirty="0" smtClean="0"/>
              <a:t>činnost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7800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20144" y="1203598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920880" cy="360040"/>
          </a:xfrm>
        </p:spPr>
        <p:txBody>
          <a:bodyPr/>
          <a:lstStyle/>
          <a:p>
            <a:endParaRPr lang="en-GB" sz="3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73498"/>
            <a:ext cx="7304985" cy="451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2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20144" y="1203598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920880" cy="360040"/>
          </a:xfrm>
        </p:spPr>
        <p:txBody>
          <a:bodyPr/>
          <a:lstStyle/>
          <a:p>
            <a:endParaRPr lang="en-GB" sz="3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49" y="123478"/>
            <a:ext cx="6840760" cy="458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3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8064896" cy="720080"/>
          </a:xfrm>
        </p:spPr>
        <p:txBody>
          <a:bodyPr/>
          <a:lstStyle/>
          <a:p>
            <a:r>
              <a:rPr lang="cs-CZ" altLang="cs-CZ" sz="3200" b="1" dirty="0" smtClean="0"/>
              <a:t>Plánování (plán)</a:t>
            </a:r>
            <a:endParaRPr lang="cs-CZ" alt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1010711"/>
            <a:ext cx="81369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v </a:t>
            </a:r>
            <a:r>
              <a:rPr lang="cs-CZ" dirty="0"/>
              <a:t>jednotlivých jazykových oblastech se setkáváme s tím, že není zcela rozlišen pojem rozpočet a </a:t>
            </a:r>
            <a:r>
              <a:rPr lang="cs-CZ" dirty="0" smtClean="0"/>
              <a:t>plán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 smtClean="0"/>
              <a:t>plánování </a:t>
            </a:r>
            <a:r>
              <a:rPr lang="cs-CZ" b="1" dirty="0"/>
              <a:t>pojímá šířeji než rozpočetnictví</a:t>
            </a:r>
            <a:r>
              <a:rPr lang="cs-CZ" dirty="0"/>
              <a:t>, zejména z těchto důvodů</a:t>
            </a:r>
            <a:r>
              <a:rPr lang="cs-CZ" dirty="0" smtClean="0"/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b="1" dirty="0" smtClean="0"/>
              <a:t>je </a:t>
            </a:r>
            <a:r>
              <a:rPr lang="cs-CZ" b="1" dirty="0"/>
              <a:t>nástrojem prosazování tzv. podnikových politik</a:t>
            </a:r>
            <a:r>
              <a:rPr lang="cs-CZ" dirty="0"/>
              <a:t> nebo jinak vymezených strategických a taktických cílů a </a:t>
            </a:r>
            <a:r>
              <a:rPr lang="cs-CZ" dirty="0" smtClean="0"/>
              <a:t>koncepcí</a:t>
            </a:r>
            <a:endParaRPr lang="cs-CZ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někdy </a:t>
            </a:r>
            <a:r>
              <a:rPr lang="cs-CZ" dirty="0"/>
              <a:t>vymezuje pouze věcné úkoly, například pouze pomocí kvantitativních </a:t>
            </a:r>
            <a:r>
              <a:rPr lang="cs-CZ" dirty="0" smtClean="0"/>
              <a:t>ukazatelů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20144" y="1203598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920880" cy="360040"/>
          </a:xfrm>
        </p:spPr>
        <p:txBody>
          <a:bodyPr/>
          <a:lstStyle/>
          <a:p>
            <a:endParaRPr lang="en-GB" sz="3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24553"/>
            <a:ext cx="6912768" cy="459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5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20144" y="1203598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920880" cy="360040"/>
          </a:xfrm>
        </p:spPr>
        <p:txBody>
          <a:bodyPr/>
          <a:lstStyle/>
          <a:p>
            <a:endParaRPr lang="en-GB" sz="3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195488"/>
            <a:ext cx="6264695" cy="457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1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20144" y="1203598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920880" cy="360040"/>
          </a:xfrm>
        </p:spPr>
        <p:txBody>
          <a:bodyPr/>
          <a:lstStyle/>
          <a:p>
            <a:endParaRPr lang="en-GB" sz="3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95487"/>
            <a:ext cx="6843269" cy="452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2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20144" y="1203598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920880" cy="360040"/>
          </a:xfrm>
        </p:spPr>
        <p:txBody>
          <a:bodyPr/>
          <a:lstStyle/>
          <a:p>
            <a:endParaRPr lang="en-GB" sz="3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68" y="293028"/>
            <a:ext cx="5003996" cy="441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8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20144" y="1203598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920880" cy="360040"/>
          </a:xfrm>
        </p:spPr>
        <p:txBody>
          <a:bodyPr/>
          <a:lstStyle/>
          <a:p>
            <a:endParaRPr lang="en-GB" sz="3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37615"/>
            <a:ext cx="5472608" cy="457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6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04962" y="1131590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488832" cy="360039"/>
          </a:xfrm>
        </p:spPr>
        <p:txBody>
          <a:bodyPr/>
          <a:lstStyle/>
          <a:p>
            <a:r>
              <a:rPr lang="cs-CZ" sz="3200" b="1" dirty="0" smtClean="0"/>
              <a:t>Dlouhodobé rozpočty</a:t>
            </a:r>
            <a:endParaRPr lang="cs-CZ" alt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404962" y="1163513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Dlouhodobé rozpočty jsou v podniku sestavovány na období delší než jeden rok a vychází z dlouhodobých cílů podniku. </a:t>
            </a:r>
            <a:endParaRPr lang="cs-CZ" dirty="0" smtClean="0"/>
          </a:p>
          <a:p>
            <a:pPr algn="just"/>
            <a:endParaRPr lang="cs-CZ" dirty="0" smtClean="0"/>
          </a:p>
          <a:p>
            <a:pPr algn="just"/>
            <a:endParaRPr lang="cs-CZ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 smtClean="0"/>
              <a:t>Rozpočty </a:t>
            </a:r>
            <a:r>
              <a:rPr lang="cs-CZ" b="1" dirty="0"/>
              <a:t>dlouhodobého </a:t>
            </a:r>
            <a:r>
              <a:rPr lang="cs-CZ" b="1" dirty="0" smtClean="0"/>
              <a:t>charakteru</a:t>
            </a: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jež jsou zaměřeny pouze </a:t>
            </a:r>
            <a:r>
              <a:rPr lang="cs-CZ" dirty="0"/>
              <a:t>na oblasti, popř. činnosti, které mohou ovlivnit chod celého podniku v delším časovém </a:t>
            </a:r>
            <a:r>
              <a:rPr lang="cs-CZ" dirty="0" smtClean="0"/>
              <a:t>období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jsou </a:t>
            </a:r>
            <a:r>
              <a:rPr lang="cs-CZ" dirty="0"/>
              <a:t>zaměřeny především na investiční rozpočty, kapitálové rozpočty a rozpočty výdajů na vědu a </a:t>
            </a:r>
            <a:r>
              <a:rPr lang="cs-CZ" dirty="0" smtClean="0"/>
              <a:t>výzkum</a:t>
            </a:r>
            <a:endParaRPr lang="en-US" dirty="0"/>
          </a:p>
          <a:p>
            <a:pPr algn="just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24051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488832" cy="360039"/>
          </a:xfrm>
        </p:spPr>
        <p:txBody>
          <a:bodyPr/>
          <a:lstStyle/>
          <a:p>
            <a:r>
              <a:rPr lang="cs-CZ" sz="3200" b="1" dirty="0" smtClean="0"/>
              <a:t>Dlouhodobé rozpočty</a:t>
            </a:r>
            <a:endParaRPr lang="cs-CZ" alt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401322" y="1022027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b="1" dirty="0" smtClean="0"/>
              <a:t>Velitelský </a:t>
            </a:r>
            <a:r>
              <a:rPr lang="cs-CZ" b="1" dirty="0"/>
              <a:t>rozpočet (tzv. Master </a:t>
            </a:r>
            <a:r>
              <a:rPr lang="cs-CZ" b="1" dirty="0" smtClean="0"/>
              <a:t>Budget)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cs-CZ" b="1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sestavován </a:t>
            </a:r>
            <a:r>
              <a:rPr lang="cs-CZ" dirty="0"/>
              <a:t>jako obecný rozpočet, který v sobě zahrnuje rozpočtovou výsledovku, rozpočtovou rozvahu a rozpočet peněžních toků v dlouhodobém </a:t>
            </a:r>
            <a:r>
              <a:rPr lang="cs-CZ" dirty="0" smtClean="0"/>
              <a:t>horizontu</a:t>
            </a:r>
            <a:endParaRPr lang="cs-CZ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cs-CZ" b="1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b="1" dirty="0" smtClean="0"/>
              <a:t>Rozpočet </a:t>
            </a:r>
            <a:r>
              <a:rPr lang="cs-CZ" b="1" dirty="0"/>
              <a:t>vývoje </a:t>
            </a:r>
            <a:r>
              <a:rPr lang="cs-CZ" b="1" dirty="0" smtClean="0"/>
              <a:t>nákladů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cs-CZ" b="1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dirty="0"/>
              <a:t>sledující řízení nákladů z dlouhodobého </a:t>
            </a:r>
            <a:r>
              <a:rPr lang="cs-CZ" dirty="0" smtClean="0"/>
              <a:t>hlediska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je </a:t>
            </a:r>
            <a:r>
              <a:rPr lang="cs-CZ" dirty="0"/>
              <a:t>zaměřen na možnosti ovlivňování vývoje jednotlivých nákladů v podniku. </a:t>
            </a:r>
            <a:endParaRPr lang="en-US" dirty="0"/>
          </a:p>
          <a:p>
            <a:pPr algn="just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46891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488832" cy="360039"/>
          </a:xfrm>
        </p:spPr>
        <p:txBody>
          <a:bodyPr/>
          <a:lstStyle/>
          <a:p>
            <a:r>
              <a:rPr lang="cs-CZ" sz="3200" b="1" dirty="0" smtClean="0"/>
              <a:t>Další dlouhodobé rozpočty</a:t>
            </a:r>
            <a:endParaRPr lang="cs-CZ" alt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401322" y="1022027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dirty="0"/>
              <a:t>Klouzavý </a:t>
            </a:r>
            <a:r>
              <a:rPr lang="cs-CZ" b="1" dirty="0" smtClean="0"/>
              <a:t>rozpočet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v </a:t>
            </a:r>
            <a:r>
              <a:rPr lang="cs-CZ" dirty="0"/>
              <a:t>jehož rámci je sestavován detailní rozpočet na nejbližší časové období a pouze okrajový či rámcový rozpočet pro další časová období. </a:t>
            </a:r>
            <a:endParaRPr lang="en-US" dirty="0"/>
          </a:p>
          <a:p>
            <a:pPr lvl="0"/>
            <a:endParaRPr lang="cs-CZ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Pevný rozpočet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který </a:t>
            </a:r>
            <a:r>
              <a:rPr lang="cs-CZ" dirty="0"/>
              <a:t>je využíván ve výrobě se stálým využitím výrobní kapacity a kde je velmi náročné měření výkonů.</a:t>
            </a:r>
            <a:endParaRPr lang="en-US" dirty="0"/>
          </a:p>
          <a:p>
            <a:pPr lvl="0"/>
            <a:endParaRPr lang="cs-CZ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Pružný </a:t>
            </a:r>
            <a:r>
              <a:rPr lang="cs-CZ" b="1" dirty="0"/>
              <a:t>(variantní) </a:t>
            </a:r>
            <a:r>
              <a:rPr lang="cs-CZ" b="1" dirty="0" smtClean="0"/>
              <a:t>rozpočet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který </a:t>
            </a:r>
            <a:r>
              <a:rPr lang="cs-CZ" dirty="0"/>
              <a:t>je sestavován pro různé úrovně výkonů útvarů. Hlavní myšlenka spočívá v rozdělení nákladů na variabilní a fixní složku.</a:t>
            </a:r>
            <a:endParaRPr lang="en-US" dirty="0"/>
          </a:p>
          <a:p>
            <a:pPr algn="just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02544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8208912" cy="504055"/>
          </a:xfrm>
        </p:spPr>
        <p:txBody>
          <a:bodyPr/>
          <a:lstStyle/>
          <a:p>
            <a:r>
              <a:rPr lang="cs-CZ" b="1" dirty="0" smtClean="0"/>
              <a:t>Rozpočtování </a:t>
            </a:r>
            <a:r>
              <a:rPr lang="cs-CZ" b="1" dirty="0"/>
              <a:t>režijních nákladů </a:t>
            </a:r>
            <a:r>
              <a:rPr lang="cs-CZ" b="1" dirty="0" smtClean="0"/>
              <a:t>průběhu </a:t>
            </a:r>
            <a:r>
              <a:rPr lang="cs-CZ" b="1" dirty="0"/>
              <a:t>v minulosti </a:t>
            </a:r>
            <a:endParaRPr lang="en-GB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1131590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dirty="0"/>
          </a:p>
          <a:p>
            <a:pPr algn="just"/>
            <a:r>
              <a:rPr lang="cs-CZ" dirty="0" smtClean="0"/>
              <a:t>V </a:t>
            </a:r>
            <a:r>
              <a:rPr lang="cs-CZ" dirty="0"/>
              <a:t>praxi se </a:t>
            </a:r>
            <a:r>
              <a:rPr lang="cs-CZ" dirty="0" smtClean="0"/>
              <a:t>využívá několik metod pro rozpočtování režie, mezi které lze zařadit:</a:t>
            </a:r>
          </a:p>
          <a:p>
            <a:pPr algn="just"/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grafické </a:t>
            </a:r>
            <a:r>
              <a:rPr lang="cs-CZ" dirty="0"/>
              <a:t>zjištění přímky odhadem, </a:t>
            </a: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extrapolace </a:t>
            </a:r>
            <a:r>
              <a:rPr lang="cs-CZ" dirty="0"/>
              <a:t>(interpolace) na základě dvou reprezentativních údajů o skutečnosti, </a:t>
            </a: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statistické </a:t>
            </a:r>
            <a:r>
              <a:rPr lang="cs-CZ" dirty="0"/>
              <a:t>metody, </a:t>
            </a: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metoda </a:t>
            </a:r>
            <a:r>
              <a:rPr lang="cs-CZ" dirty="0"/>
              <a:t>variátorů. </a:t>
            </a: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413571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632848" cy="432047"/>
          </a:xfrm>
        </p:spPr>
        <p:txBody>
          <a:bodyPr/>
          <a:lstStyle/>
          <a:p>
            <a:r>
              <a:rPr lang="cs-CZ" b="1" dirty="0"/>
              <a:t>Rozpočet podle zdůvodněného odhadu budoucího vývoje </a:t>
            </a:r>
            <a:endParaRPr lang="en-GB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5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metoda </a:t>
            </a:r>
            <a:r>
              <a:rPr lang="cs-CZ" dirty="0"/>
              <a:t>je založena na odhadu budoucího vývoje a příčin vzniku jednotlivých </a:t>
            </a:r>
            <a:r>
              <a:rPr lang="cs-CZ" dirty="0" smtClean="0"/>
              <a:t>položek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informace </a:t>
            </a:r>
            <a:r>
              <a:rPr lang="cs-CZ" dirty="0"/>
              <a:t>jsou využity ke zdůvodnění a propočtu odpovídající výše režijní </a:t>
            </a:r>
            <a:r>
              <a:rPr lang="cs-CZ" dirty="0" smtClean="0"/>
              <a:t>položky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vhodná </a:t>
            </a:r>
            <a:r>
              <a:rPr lang="cs-CZ" dirty="0"/>
              <a:t>zejména tehdy, když </a:t>
            </a:r>
            <a:endParaRPr lang="cs-CZ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dochází </a:t>
            </a:r>
            <a:r>
              <a:rPr lang="cs-CZ" dirty="0"/>
              <a:t>k nepravidelnostem při vzniku režijní položky, </a:t>
            </a:r>
            <a:endParaRPr lang="cs-CZ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útvar </a:t>
            </a:r>
            <a:r>
              <a:rPr lang="cs-CZ" dirty="0"/>
              <a:t>nemůže vznik režijního nákladu ovlivnit </a:t>
            </a:r>
            <a:endParaRPr lang="cs-CZ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mtClean="0"/>
              <a:t>anebo </a:t>
            </a:r>
            <a:r>
              <a:rPr lang="cs-CZ" dirty="0"/>
              <a:t>výše nákladů není podle útvaru měřitelná</a:t>
            </a:r>
            <a:r>
              <a:rPr lang="cs-CZ"/>
              <a:t>, </a:t>
            </a:r>
            <a:endParaRPr lang="cs-CZ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mtClean="0"/>
              <a:t>případně </a:t>
            </a:r>
            <a:r>
              <a:rPr lang="cs-CZ" dirty="0"/>
              <a:t>by měření bylo </a:t>
            </a:r>
            <a:r>
              <a:rPr lang="cs-CZ" dirty="0" smtClean="0"/>
              <a:t>nehospodárné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73725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8064896" cy="720080"/>
          </a:xfrm>
        </p:spPr>
        <p:txBody>
          <a:bodyPr/>
          <a:lstStyle/>
          <a:p>
            <a:r>
              <a:rPr lang="cs-CZ" altLang="cs-CZ" sz="3200" b="1" dirty="0" smtClean="0"/>
              <a:t>Rozpočet</a:t>
            </a:r>
            <a:endParaRPr lang="cs-CZ" alt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5"/>
            <a:ext cx="79208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Rozpočet </a:t>
            </a:r>
            <a:r>
              <a:rPr lang="cs-CZ" dirty="0"/>
              <a:t>má přímou nebo nepřímou vazbu na podnikové politiky, a to pomocí plánových úkolů. </a:t>
            </a:r>
            <a:endParaRPr lang="cs-CZ" dirty="0" smtClean="0"/>
          </a:p>
          <a:p>
            <a:endParaRPr lang="cs-CZ" b="1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stanovují </a:t>
            </a:r>
            <a:r>
              <a:rPr lang="cs-CZ" b="1" dirty="0"/>
              <a:t>se jím hodnotové ukazatele v peněžních </a:t>
            </a:r>
            <a:r>
              <a:rPr lang="cs-CZ" b="1" dirty="0" smtClean="0"/>
              <a:t>jednotkách,</a:t>
            </a:r>
            <a:endParaRPr lang="cs-CZ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musí </a:t>
            </a:r>
            <a:r>
              <a:rPr lang="cs-CZ" dirty="0"/>
              <a:t>stanovit určité </a:t>
            </a:r>
            <a:r>
              <a:rPr lang="cs-CZ" dirty="0" smtClean="0"/>
              <a:t>úkoly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sestavuje </a:t>
            </a:r>
            <a:r>
              <a:rPr lang="cs-CZ" dirty="0"/>
              <a:t>se </a:t>
            </a:r>
            <a:r>
              <a:rPr lang="cs-CZ" b="1" dirty="0"/>
              <a:t>na určité časové období</a:t>
            </a:r>
            <a:r>
              <a:rPr lang="cs-CZ" dirty="0"/>
              <a:t>,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nepoužívá </a:t>
            </a:r>
            <a:r>
              <a:rPr lang="cs-CZ" dirty="0"/>
              <a:t>pouze skutečné propočtené veličiny (např. normy přímých nákladů pro sestavení kalkulací), ale někdy i veličiny odhadované. </a:t>
            </a:r>
            <a:endParaRPr lang="en-GB" dirty="0"/>
          </a:p>
          <a:p>
            <a:endParaRPr lang="en-GB" dirty="0"/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7272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067694"/>
            <a:ext cx="6696744" cy="1368152"/>
          </a:xfrm>
        </p:spPr>
        <p:txBody>
          <a:bodyPr/>
          <a:lstStyle/>
          <a:p>
            <a:pPr algn="ctr"/>
            <a:r>
              <a:rPr lang="cs-CZ" altLang="cs-CZ" sz="4000" b="1" dirty="0" smtClean="0">
                <a:solidFill>
                  <a:srgbClr val="00544D"/>
                </a:solidFill>
              </a:rPr>
              <a:t>Děkuji za pozornost 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139443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9"/>
            <a:ext cx="7776864" cy="576064"/>
          </a:xfrm>
        </p:spPr>
        <p:txBody>
          <a:bodyPr/>
          <a:lstStyle/>
          <a:p>
            <a:r>
              <a:rPr lang="cs-CZ" altLang="cs-CZ" sz="3200" b="1" dirty="0" smtClean="0"/>
              <a:t>Funkce rozpočtu</a:t>
            </a:r>
            <a:endParaRPr lang="cs-CZ" alt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1131590"/>
            <a:ext cx="835292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u="sng" dirty="0"/>
              <a:t>Rozpočet zajišťuje v podniku tyto funkce</a:t>
            </a:r>
            <a:r>
              <a:rPr lang="cs-CZ" sz="2000" u="sng" dirty="0" smtClean="0"/>
              <a:t>:</a:t>
            </a:r>
          </a:p>
          <a:p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/>
              <a:t>stanovuje a vymezuje nákladové úkoly vnitropodnikových </a:t>
            </a:r>
            <a:r>
              <a:rPr lang="cs-CZ" sz="2000" dirty="0" smtClean="0"/>
              <a:t>útvarů,</a:t>
            </a:r>
            <a:endParaRPr lang="cs-CZ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kontroluje </a:t>
            </a:r>
            <a:r>
              <a:rPr lang="cs-CZ" sz="2000" dirty="0"/>
              <a:t>úroveň hospodárnosti vnitropodnikových </a:t>
            </a:r>
            <a:r>
              <a:rPr lang="cs-CZ" sz="2000" dirty="0" smtClean="0"/>
              <a:t>útvarů,</a:t>
            </a:r>
            <a:endParaRPr lang="cs-CZ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umožňuje </a:t>
            </a:r>
            <a:r>
              <a:rPr lang="cs-CZ" sz="2000" dirty="0"/>
              <a:t>poskytnout informace o určování režijních sazeb potřebných při sestavování předběžných kalkulací.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55162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9"/>
            <a:ext cx="7776864" cy="576064"/>
          </a:xfrm>
        </p:spPr>
        <p:txBody>
          <a:bodyPr/>
          <a:lstStyle/>
          <a:p>
            <a:r>
              <a:rPr lang="cs-CZ" altLang="cs-CZ" sz="3200" b="1" dirty="0" smtClean="0"/>
              <a:t>Normy</a:t>
            </a:r>
            <a:endParaRPr lang="cs-CZ" alt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1194632"/>
            <a:ext cx="806489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ve většině případů </a:t>
            </a:r>
            <a:r>
              <a:rPr lang="cs-CZ" sz="2000" dirty="0" smtClean="0"/>
              <a:t>se používá </a:t>
            </a:r>
            <a:r>
              <a:rPr lang="cs-CZ" sz="2000" dirty="0"/>
              <a:t>u rozpočtování přímých </a:t>
            </a:r>
            <a:r>
              <a:rPr lang="cs-CZ" sz="2000" dirty="0" smtClean="0"/>
              <a:t>nákladů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jedná </a:t>
            </a:r>
            <a:r>
              <a:rPr lang="cs-CZ" sz="2000" dirty="0"/>
              <a:t>se o vztahovou či směrnou veličinu týkající se například spotřeby materiálu, práce apod., která je vyjádřena v naturálních </a:t>
            </a:r>
            <a:r>
              <a:rPr lang="cs-CZ" sz="2000" dirty="0" smtClean="0"/>
              <a:t>jednotkách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následně </a:t>
            </a:r>
            <a:r>
              <a:rPr lang="cs-CZ" sz="2000" dirty="0"/>
              <a:t>je skrze vztahovou veličinu převedena na peněžní </a:t>
            </a:r>
            <a:r>
              <a:rPr lang="cs-CZ" sz="2000" dirty="0" smtClean="0"/>
              <a:t>jednotky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příkladem </a:t>
            </a:r>
            <a:r>
              <a:rPr lang="cs-CZ" sz="2000" dirty="0"/>
              <a:t>může být například hodina, kg, </a:t>
            </a:r>
            <a:r>
              <a:rPr lang="cs-CZ" sz="2000" dirty="0" smtClean="0"/>
              <a:t>kWh</a:t>
            </a:r>
            <a:r>
              <a:rPr lang="cs-CZ" sz="2000" dirty="0"/>
              <a:t> </a:t>
            </a:r>
            <a:r>
              <a:rPr lang="cs-CZ" sz="2000" dirty="0" smtClean="0"/>
              <a:t>apod.</a:t>
            </a: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9792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9"/>
            <a:ext cx="7776864" cy="576064"/>
          </a:xfrm>
        </p:spPr>
        <p:txBody>
          <a:bodyPr/>
          <a:lstStyle/>
          <a:p>
            <a:r>
              <a:rPr lang="cs-CZ" altLang="cs-CZ" sz="3200" b="1" dirty="0" smtClean="0"/>
              <a:t>Limit</a:t>
            </a:r>
            <a:endParaRPr lang="cs-CZ" alt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779696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je využíván </a:t>
            </a:r>
            <a:r>
              <a:rPr lang="cs-CZ" sz="2000" dirty="0"/>
              <a:t>ve vztahu k rozpočtování nepřímých či režijních </a:t>
            </a:r>
            <a:r>
              <a:rPr lang="cs-CZ" sz="2000" dirty="0" smtClean="0"/>
              <a:t>nákladů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vyjadřuje </a:t>
            </a:r>
            <a:r>
              <a:rPr lang="cs-CZ" sz="2000" dirty="0"/>
              <a:t>horní nebo dolní mez či hranici, která je stanovena v hodnotových i v naturálních </a:t>
            </a:r>
            <a:r>
              <a:rPr lang="cs-CZ" sz="2000" dirty="0" smtClean="0"/>
              <a:t>jednotkách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jedná-li </a:t>
            </a:r>
            <a:r>
              <a:rPr lang="cs-CZ" sz="2000" dirty="0"/>
              <a:t>se o limit </a:t>
            </a:r>
            <a:r>
              <a:rPr lang="cs-CZ" sz="2000" b="1" dirty="0"/>
              <a:t>nákladů</a:t>
            </a:r>
            <a:r>
              <a:rPr lang="cs-CZ" sz="2000" dirty="0"/>
              <a:t>, hovoříme o </a:t>
            </a:r>
            <a:r>
              <a:rPr lang="cs-CZ" sz="2000" b="1" dirty="0"/>
              <a:t>horním omezení </a:t>
            </a:r>
            <a:r>
              <a:rPr lang="cs-CZ" sz="2000" b="1" dirty="0" smtClean="0"/>
              <a:t>nákladů</a:t>
            </a:r>
            <a:endParaRPr lang="cs-CZ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v </a:t>
            </a:r>
            <a:r>
              <a:rPr lang="cs-CZ" sz="2000" dirty="0"/>
              <a:t>případě limitu </a:t>
            </a:r>
            <a:r>
              <a:rPr lang="cs-CZ" sz="2000" b="1" dirty="0"/>
              <a:t>výnosů</a:t>
            </a:r>
            <a:r>
              <a:rPr lang="cs-CZ" sz="2000" dirty="0"/>
              <a:t> hovoříme o </a:t>
            </a:r>
            <a:r>
              <a:rPr lang="cs-CZ" sz="2000" b="1" dirty="0"/>
              <a:t>dolním omezení </a:t>
            </a:r>
            <a:r>
              <a:rPr lang="cs-CZ" sz="2000" b="1" dirty="0" smtClean="0"/>
              <a:t>výnosů</a:t>
            </a:r>
            <a:r>
              <a:rPr lang="cs-CZ" sz="2000" dirty="0" smtClean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určujeme</a:t>
            </a:r>
            <a:r>
              <a:rPr lang="cs-CZ" sz="2000" dirty="0"/>
              <a:t>, kolik by měly činit maximálně náklady a kolik by měly činit minimálně </a:t>
            </a:r>
            <a:r>
              <a:rPr lang="cs-CZ" sz="2000" dirty="0" smtClean="0"/>
              <a:t>výnosy </a:t>
            </a:r>
            <a:r>
              <a:rPr lang="cs-CZ" dirty="0" smtClean="0"/>
              <a:t>(snahou </a:t>
            </a:r>
            <a:r>
              <a:rPr lang="cs-CZ" dirty="0"/>
              <a:t>každého podniku </a:t>
            </a:r>
            <a:r>
              <a:rPr lang="cs-CZ" dirty="0" smtClean="0"/>
              <a:t>o minimalizaci nákladů a maximalizaci výnosů)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55336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920880" cy="360040"/>
          </a:xfrm>
        </p:spPr>
        <p:txBody>
          <a:bodyPr/>
          <a:lstStyle/>
          <a:p>
            <a:r>
              <a:rPr lang="pl-PL" sz="3200" b="1" dirty="0" smtClean="0"/>
              <a:t>Fáze rozpočtů</a:t>
            </a:r>
            <a:endParaRPr lang="en-GB" sz="3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539552" y="1059582"/>
            <a:ext cx="80648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/>
              <a:t>Rozpočtovací</a:t>
            </a:r>
            <a:r>
              <a:rPr lang="cs-CZ" sz="2000" dirty="0"/>
              <a:t> proces v sobě zahrnuje několik fází, a to</a:t>
            </a:r>
            <a:r>
              <a:rPr lang="cs-CZ" sz="2000" dirty="0" smtClean="0"/>
              <a:t>:</a:t>
            </a:r>
          </a:p>
          <a:p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přípravu </a:t>
            </a:r>
            <a:r>
              <a:rPr lang="cs-CZ" sz="2000" dirty="0" smtClean="0"/>
              <a:t>rozpočtů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tvorbu </a:t>
            </a:r>
            <a:r>
              <a:rPr lang="cs-CZ" sz="2000" dirty="0" smtClean="0"/>
              <a:t>rozpočtů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kontrolu plnění rozpočtů včetně jeho průběhu </a:t>
            </a:r>
            <a:r>
              <a:rPr lang="cs-CZ" sz="2000" dirty="0" smtClean="0"/>
              <a:t>a identifikace odchylek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odstranění </a:t>
            </a:r>
            <a:r>
              <a:rPr lang="cs-CZ" sz="2000" dirty="0" smtClean="0"/>
              <a:t>odchylek</a:t>
            </a: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88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920880" cy="360040"/>
          </a:xfrm>
        </p:spPr>
        <p:txBody>
          <a:bodyPr/>
          <a:lstStyle/>
          <a:p>
            <a:r>
              <a:rPr lang="pl-PL" sz="3200" b="1" dirty="0" smtClean="0"/>
              <a:t>Kontrola rozpočtů</a:t>
            </a:r>
            <a:endParaRPr lang="en-GB" sz="3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611560" y="1024283"/>
            <a:ext cx="806489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/>
              <a:t>Aby byl zajištěn účel rozpočetnictví, nelze pouze rozpočet sestavit, ale musí dojít také k jeho následné kontrole. Ta může být v podniku zajištěna 4 způsoby, a to</a:t>
            </a:r>
            <a:r>
              <a:rPr lang="cs-CZ" sz="2000" dirty="0" smtClean="0"/>
              <a:t>:</a:t>
            </a:r>
          </a:p>
          <a:p>
            <a:pPr algn="just"/>
            <a:endParaRPr lang="en-US" sz="20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porovnáním skutečného stavu s absolutním </a:t>
            </a:r>
            <a:r>
              <a:rPr lang="cs-CZ" sz="2000" dirty="0" smtClean="0"/>
              <a:t>rozpočtem,</a:t>
            </a:r>
            <a:endParaRPr lang="cs-CZ" sz="20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porovnáním </a:t>
            </a:r>
            <a:r>
              <a:rPr lang="cs-CZ" sz="2000" dirty="0"/>
              <a:t>skutečného stavu s rozpočtem přepočteným na skutečný objem </a:t>
            </a:r>
            <a:r>
              <a:rPr lang="cs-CZ" sz="2000" dirty="0" smtClean="0"/>
              <a:t>výkonů,</a:t>
            </a:r>
            <a:endParaRPr lang="cs-CZ" sz="20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porovnáním </a:t>
            </a:r>
            <a:r>
              <a:rPr lang="cs-CZ" sz="2000" dirty="0"/>
              <a:t>skutečného stavu s rozpočtem </a:t>
            </a:r>
            <a:r>
              <a:rPr lang="cs-CZ" sz="2000" dirty="0" smtClean="0"/>
              <a:t>variantním,</a:t>
            </a:r>
            <a:endParaRPr lang="cs-CZ" sz="20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zajištěním </a:t>
            </a:r>
            <a:r>
              <a:rPr lang="cs-CZ" sz="2000" dirty="0"/>
              <a:t>následné kontroly jednicových nákladů dle kalkulace standardních nákladů.</a:t>
            </a: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969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920880" cy="360040"/>
          </a:xfrm>
        </p:spPr>
        <p:txBody>
          <a:bodyPr/>
          <a:lstStyle/>
          <a:p>
            <a:r>
              <a:rPr lang="pl-PL" sz="3200" b="1" dirty="0" smtClean="0"/>
              <a:t>Typy rozpočtů</a:t>
            </a:r>
            <a:endParaRPr lang="en-GB" sz="3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611560" y="1024283"/>
            <a:ext cx="806489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u="sng" dirty="0"/>
              <a:t>Dle časového období, na které jsou rozpočty sestavovány, se </a:t>
            </a:r>
            <a:r>
              <a:rPr lang="cs-CZ" sz="2000" u="sng" dirty="0" smtClean="0"/>
              <a:t>nejčastěji </a:t>
            </a:r>
            <a:r>
              <a:rPr lang="cs-CZ" sz="2000" u="sng" dirty="0"/>
              <a:t>rozlišují</a:t>
            </a:r>
            <a:r>
              <a:rPr lang="cs-CZ" sz="2000" u="sng" dirty="0" smtClean="0"/>
              <a:t>:</a:t>
            </a:r>
          </a:p>
          <a:p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/>
              <a:t>krátkodobé rozpočty (tzv. taktické rozpočty</a:t>
            </a:r>
            <a:r>
              <a:rPr lang="cs-CZ" sz="2000" dirty="0" smtClean="0"/>
              <a:t>)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/>
              <a:t>dlouhodobé rozpočty (tzv. strategické rozpočty</a:t>
            </a:r>
            <a:r>
              <a:rPr lang="cs-CZ" sz="2000" dirty="0" smtClean="0"/>
              <a:t>)</a:t>
            </a:r>
          </a:p>
          <a:p>
            <a:pPr lvl="0"/>
            <a:endParaRPr lang="en-US" sz="2000" dirty="0"/>
          </a:p>
          <a:p>
            <a:r>
              <a:rPr lang="cs-CZ" sz="2000" u="sng" dirty="0"/>
              <a:t>Dle stupně řízení, na které se podnikové rozpočty sestavuji</a:t>
            </a:r>
            <a:r>
              <a:rPr lang="cs-CZ" sz="2000" u="sng" dirty="0" smtClean="0"/>
              <a:t>:</a:t>
            </a:r>
          </a:p>
          <a:p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/>
              <a:t>základní </a:t>
            </a:r>
            <a:r>
              <a:rPr lang="cs-CZ" sz="2000" dirty="0" smtClean="0"/>
              <a:t>rozpočet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/>
              <a:t>souhrnný </a:t>
            </a:r>
            <a:r>
              <a:rPr lang="cs-CZ" sz="2000" dirty="0" smtClean="0"/>
              <a:t>rozpočet</a:t>
            </a: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225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4909</TotalTime>
  <Words>1170</Words>
  <Application>Microsoft Office PowerPoint</Application>
  <PresentationFormat>Předvádění na obrazovce (16:9)</PresentationFormat>
  <Paragraphs>264</Paragraphs>
  <Slides>30</Slides>
  <Notes>28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SLU</vt:lpstr>
      <vt:lpstr>POSTAVENÍ ROZPOČTU NÁKLADŮ V SYSTÉMU PLÁNŮ A ROZPOČTŮ</vt:lpstr>
      <vt:lpstr>Plánování (plán)</vt:lpstr>
      <vt:lpstr>Rozpočet</vt:lpstr>
      <vt:lpstr>Funkce rozpočtu</vt:lpstr>
      <vt:lpstr>Normy</vt:lpstr>
      <vt:lpstr>Limit</vt:lpstr>
      <vt:lpstr>Fáze rozpočtů</vt:lpstr>
      <vt:lpstr>Kontrola rozpočtů</vt:lpstr>
      <vt:lpstr>Typy rozpočtů</vt:lpstr>
      <vt:lpstr>Typy rozpočtů</vt:lpstr>
      <vt:lpstr>Krátkodobý rozpočet</vt:lpstr>
      <vt:lpstr>Vnitropodnikový rozpočet</vt:lpstr>
      <vt:lpstr>Vnitropodnikové rozpočty</vt:lpstr>
      <vt:lpstr>Podnikový rozpočet</vt:lpstr>
      <vt:lpstr>Rozpočtová výsledovka</vt:lpstr>
      <vt:lpstr>Rozpočtová rozvaha</vt:lpstr>
      <vt:lpstr>Rozpočet peněžních toků (rozpočet cash flow)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Dlouhodobé rozpočty</vt:lpstr>
      <vt:lpstr>Dlouhodobé rozpočty</vt:lpstr>
      <vt:lpstr>Další dlouhodobé rozpočty</vt:lpstr>
      <vt:lpstr>Rozpočtování režijních nákladů průběhu v minulosti </vt:lpstr>
      <vt:lpstr>Rozpočet podle zdůvodněného odhadu budoucího vývoje </vt:lpstr>
      <vt:lpstr>Děkuji za pozornost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Vymetal</cp:lastModifiedBy>
  <cp:revision>400</cp:revision>
  <dcterms:created xsi:type="dcterms:W3CDTF">2016-07-06T15:42:34Z</dcterms:created>
  <dcterms:modified xsi:type="dcterms:W3CDTF">2021-04-19T05:10:28Z</dcterms:modified>
</cp:coreProperties>
</file>