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22" r:id="rId3"/>
    <p:sldId id="423" r:id="rId4"/>
    <p:sldId id="424" r:id="rId5"/>
    <p:sldId id="425" r:id="rId6"/>
    <p:sldId id="426" r:id="rId7"/>
    <p:sldId id="257" r:id="rId8"/>
    <p:sldId id="410" r:id="rId9"/>
    <p:sldId id="411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338" r:id="rId19"/>
    <p:sldId id="408" r:id="rId20"/>
    <p:sldId id="409" r:id="rId21"/>
    <p:sldId id="27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59" autoAdjust="0"/>
  </p:normalViewPr>
  <p:slideViewPr>
    <p:cSldViewPr>
      <p:cViewPr varScale="1">
        <p:scale>
          <a:sx n="88" d="100"/>
          <a:sy n="88" d="100"/>
        </p:scale>
        <p:origin x="684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19. 4. 2021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667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902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403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609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961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165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146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15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384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13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015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11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297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248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788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569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5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2800" b="1" dirty="0">
                <a:solidFill>
                  <a:schemeClr val="bg1"/>
                </a:solidFill>
              </a:rPr>
              <a:t>FORMY, SESTAVENÍ A KONTROLA ROZPOČTU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Variantní (alternativní, flexibilní) rozpočet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přepočet </a:t>
            </a:r>
            <a:r>
              <a:rPr lang="cs-CZ" sz="2000" b="1" dirty="0"/>
              <a:t>variabilních nákladů se provádí lineárně,</a:t>
            </a:r>
            <a:r>
              <a:rPr lang="cs-CZ" sz="2000" dirty="0"/>
              <a:t> tj. předpokládá se jejich proporcionální </a:t>
            </a:r>
            <a:r>
              <a:rPr lang="cs-CZ" sz="2000" dirty="0" smtClean="0"/>
              <a:t>vývoj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</a:t>
            </a:r>
            <a:r>
              <a:rPr lang="cs-CZ" sz="2000" dirty="0" smtClean="0"/>
              <a:t>ento vývoj </a:t>
            </a:r>
            <a:r>
              <a:rPr lang="cs-CZ" sz="2000" dirty="0"/>
              <a:t>nákladů můžeme sledovat zejména u krátkodobé kontroly nákladů, ale z dlouhodobého hlediska může být vývoj podproporcionální i </a:t>
            </a:r>
            <a:r>
              <a:rPr lang="cs-CZ" sz="2000" dirty="0" smtClean="0"/>
              <a:t>nadproporcionální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dalším </a:t>
            </a:r>
            <a:r>
              <a:rPr lang="cs-CZ" sz="2000" dirty="0"/>
              <a:t>důvodem pro krátkodobou kontrolu je pojetí fixních nákladů, které jsou fixní pouze při krátkodobém přístupu, při delším období se mění obvykle jejich přírůstek </a:t>
            </a:r>
            <a:r>
              <a:rPr lang="cs-CZ" sz="2000" dirty="0" smtClean="0"/>
              <a:t>skokem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1480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Přírůstkový (inkrementální) rozpočet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Tento typ rozpočtu vychází </a:t>
            </a:r>
            <a:r>
              <a:rPr lang="cs-CZ" sz="2000" dirty="0" smtClean="0"/>
              <a:t>z: 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 </a:t>
            </a:r>
            <a:r>
              <a:rPr lang="cs-CZ" sz="2000" dirty="0"/>
              <a:t>rozpočtu za minulé období,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ze </a:t>
            </a:r>
            <a:r>
              <a:rPr lang="cs-CZ" sz="2000" b="1" dirty="0"/>
              <a:t>skutečných výsledků za minulé období</a:t>
            </a:r>
            <a:r>
              <a:rPr lang="cs-CZ" sz="2000" dirty="0"/>
              <a:t>, zejména za poslední </a:t>
            </a:r>
            <a:r>
              <a:rPr lang="cs-CZ" sz="2000" dirty="0" smtClean="0"/>
              <a:t>období</a:t>
            </a:r>
            <a:endParaRPr lang="cs-CZ" sz="2000" dirty="0"/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tyto údaje se při stanovení rozpočtu na příští období upraví o určitý procentní podíl, který vychází ze změny rozpočtovaného objemu činnosti a z cenových změn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předností </a:t>
            </a:r>
            <a:r>
              <a:rPr lang="cs-CZ" sz="2000" dirty="0"/>
              <a:t>tohoto rozpočtu je </a:t>
            </a:r>
            <a:r>
              <a:rPr lang="cs-CZ" sz="2000" b="1" dirty="0"/>
              <a:t>jeho jednoduchost</a:t>
            </a:r>
            <a:r>
              <a:rPr lang="cs-CZ" sz="2000" dirty="0"/>
              <a:t>, snadné využívání softwarových programů </a:t>
            </a:r>
            <a:r>
              <a:rPr lang="cs-CZ" sz="2000" dirty="0" smtClean="0"/>
              <a:t>pro </a:t>
            </a:r>
            <a:r>
              <a:rPr lang="cs-CZ" sz="2000" dirty="0"/>
              <a:t>počítače, má omezené nároky na zapojení manažerů do rozpočtování a relativně nízké náklady na </a:t>
            </a:r>
            <a:r>
              <a:rPr lang="cs-CZ" sz="2000" dirty="0" smtClean="0"/>
              <a:t>rozpočtování</a:t>
            </a:r>
            <a:endParaRPr lang="cs-CZ" sz="2000" dirty="0"/>
          </a:p>
          <a:p>
            <a:r>
              <a:rPr lang="cs-CZ" sz="2000" dirty="0"/>
              <a:t>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8913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Rozpočet vycházející od </a:t>
            </a:r>
            <a:r>
              <a:rPr lang="cs-CZ" altLang="cs-CZ" sz="3200" b="1" dirty="0" smtClean="0"/>
              <a:t>nuly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všechny </a:t>
            </a:r>
            <a:r>
              <a:rPr lang="cs-CZ" sz="2000" b="1" dirty="0"/>
              <a:t>činnosti </a:t>
            </a:r>
            <a:r>
              <a:rPr lang="cs-CZ" sz="2000" b="1" dirty="0" smtClean="0"/>
              <a:t>se hodnotí </a:t>
            </a:r>
            <a:r>
              <a:rPr lang="cs-CZ" sz="2000" b="1" dirty="0"/>
              <a:t>nově</a:t>
            </a:r>
            <a:r>
              <a:rPr lang="cs-CZ" sz="2000" dirty="0"/>
              <a:t>, jako by se rozpočet sestavoval pro novou dosud neexistující činnost a jako by neexistovaly údaje o nákladech za předchozí </a:t>
            </a:r>
            <a:r>
              <a:rPr lang="cs-CZ" sz="2000" dirty="0" smtClean="0"/>
              <a:t>období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Sestavuje se zejména u:</a:t>
            </a: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činností které </a:t>
            </a:r>
            <a:r>
              <a:rPr lang="cs-CZ" sz="2000" dirty="0"/>
              <a:t>poskytují služby, </a:t>
            </a: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útvarů</a:t>
            </a:r>
            <a:r>
              <a:rPr lang="cs-CZ" sz="2000" dirty="0"/>
              <a:t>, jejichž výše výdajů závisí na rozhodnutí vyššího stupně </a:t>
            </a:r>
            <a:r>
              <a:rPr lang="cs-CZ" sz="2000" dirty="0" smtClean="0"/>
              <a:t>řízení,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nevýrobních </a:t>
            </a:r>
            <a:r>
              <a:rPr lang="cs-CZ" sz="2000" dirty="0"/>
              <a:t>činnosti </a:t>
            </a: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a </a:t>
            </a:r>
            <a:r>
              <a:rPr lang="cs-CZ" sz="2000" dirty="0"/>
              <a:t>u ostatních útvarů při rozpočtování režijních nákladů. </a:t>
            </a:r>
            <a:endParaRPr lang="cs-CZ" sz="2000" dirty="0" smtClean="0"/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Velmi </a:t>
            </a:r>
            <a:r>
              <a:rPr lang="cs-CZ" sz="2000" dirty="0"/>
              <a:t>dobré zkušenosti má použití u podniků </a:t>
            </a:r>
            <a:r>
              <a:rPr lang="cs-CZ" sz="2000" dirty="0" smtClean="0"/>
              <a:t>samosprávy.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162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2800" b="1" dirty="0"/>
              <a:t>Rozpočet sestavovaný za pevně vymezené období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ejména </a:t>
            </a:r>
            <a:r>
              <a:rPr lang="cs-CZ" sz="2000" dirty="0"/>
              <a:t>u krátkodobého rozpočtování se vychází z předpokladu, že </a:t>
            </a:r>
            <a:r>
              <a:rPr lang="cs-CZ" sz="2000" b="1" dirty="0"/>
              <a:t>rozpočet se sestavuje za vymezené </a:t>
            </a:r>
            <a:r>
              <a:rPr lang="cs-CZ" sz="2000" b="1" dirty="0" smtClean="0"/>
              <a:t>rozpočtované </a:t>
            </a:r>
            <a:r>
              <a:rPr lang="cs-CZ" sz="2000" b="1" dirty="0"/>
              <a:t>období</a:t>
            </a:r>
            <a:r>
              <a:rPr lang="cs-CZ" sz="2000" dirty="0"/>
              <a:t> (např. roční</a:t>
            </a:r>
            <a:r>
              <a:rPr lang="cs-CZ" sz="2000" dirty="0" smtClean="0"/>
              <a:t>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mnohdy bývá </a:t>
            </a:r>
            <a:r>
              <a:rPr lang="cs-CZ" sz="2000" dirty="0"/>
              <a:t>tento základní časový úsek rozdělen na dílčí časové úseky (např. </a:t>
            </a:r>
            <a:r>
              <a:rPr lang="cs-CZ" sz="2000" dirty="0" smtClean="0"/>
              <a:t>čtvrtletí)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čím </a:t>
            </a:r>
            <a:r>
              <a:rPr lang="cs-CZ" sz="2000" dirty="0"/>
              <a:t>jsou dílčí časové úseky vzdálenější od doby sestavení základního rozpočtu, tím méně přesné </a:t>
            </a:r>
            <a:r>
              <a:rPr lang="cs-CZ" sz="2000" dirty="0" smtClean="0"/>
              <a:t>bývají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 tohoto důvodu se </a:t>
            </a:r>
            <a:r>
              <a:rPr lang="cs-CZ" sz="2000" dirty="0"/>
              <a:t>sestavuje klouzavý </a:t>
            </a:r>
            <a:r>
              <a:rPr lang="cs-CZ" sz="2000" dirty="0" smtClean="0"/>
              <a:t>rozpočet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99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2800" b="1" dirty="0"/>
              <a:t>Rozpočet sestavovaný za klouzavé období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Sestavování tohoto rozpočtu má několik zásad: </a:t>
            </a:r>
            <a:endParaRPr lang="cs-CZ" dirty="0" smtClean="0"/>
          </a:p>
          <a:p>
            <a:pPr algn="just"/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na </a:t>
            </a:r>
            <a:r>
              <a:rPr lang="cs-CZ" b="1" dirty="0"/>
              <a:t>základní období a povinně i na kratší časové </a:t>
            </a:r>
            <a:r>
              <a:rPr lang="cs-CZ" b="1" dirty="0" smtClean="0"/>
              <a:t>úseky</a:t>
            </a:r>
            <a:r>
              <a:rPr lang="cs-CZ" dirty="0" smtClean="0"/>
              <a:t> </a:t>
            </a: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kratší </a:t>
            </a:r>
            <a:r>
              <a:rPr lang="cs-CZ" dirty="0"/>
              <a:t>úseky neplní pouze pasivní funkci rozpisu, ale aktivní roli aktualizace </a:t>
            </a:r>
            <a:r>
              <a:rPr lang="cs-CZ" dirty="0" smtClean="0"/>
              <a:t>rozpočtu</a:t>
            </a: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konci kratšího úseku (např. čtvrtletí) a počátku dalšího se úkoly na další období zpřesňují tím, že se bere do úvahy dosavadní plnění a budoucí očekávané změny podmínek, ke kterým </a:t>
            </a:r>
            <a:r>
              <a:rPr lang="cs-CZ" dirty="0" smtClean="0"/>
              <a:t>mezitím </a:t>
            </a:r>
            <a:r>
              <a:rPr lang="cs-CZ" dirty="0"/>
              <a:t>došlo, nebo které jsou pravděpodobné, </a:t>
            </a:r>
            <a:endParaRPr lang="cs-CZ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b="1" dirty="0"/>
              <a:t>zachování základního </a:t>
            </a:r>
            <a:r>
              <a:rPr lang="cs-CZ" b="1" dirty="0" smtClean="0"/>
              <a:t>rozpočtované </a:t>
            </a:r>
            <a:r>
              <a:rPr lang="cs-CZ" b="1" dirty="0"/>
              <a:t>období </a:t>
            </a:r>
            <a:r>
              <a:rPr lang="cs-CZ" dirty="0"/>
              <a:t>se připojí rozpočet následujícího krátkého období (např. čtvrtletí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4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2800" b="1" dirty="0"/>
              <a:t>Rozpočet vymezující úkoly globálně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T</a:t>
            </a:r>
            <a:r>
              <a:rPr lang="cs-CZ" dirty="0" smtClean="0"/>
              <a:t>radiční </a:t>
            </a:r>
            <a:r>
              <a:rPr lang="cs-CZ" dirty="0"/>
              <a:t>postup při vnitropodnikovém rozpočtování </a:t>
            </a:r>
            <a:r>
              <a:rPr lang="cs-CZ" b="1" dirty="0"/>
              <a:t>stanoví globální </a:t>
            </a:r>
            <a:r>
              <a:rPr lang="cs-CZ" b="1" dirty="0" smtClean="0"/>
              <a:t>úkoly: </a:t>
            </a:r>
          </a:p>
          <a:p>
            <a:pPr algn="just"/>
            <a:endParaRPr lang="cs-CZ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jednotlivých položkách pro celkovou činnost </a:t>
            </a:r>
            <a:r>
              <a:rPr lang="cs-CZ" dirty="0" smtClean="0"/>
              <a:t>útvaru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jednotlivých položkách pro celkovou </a:t>
            </a:r>
            <a:r>
              <a:rPr lang="cs-CZ" dirty="0"/>
              <a:t>skupinu útvaru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jednotlivých položkách pro </a:t>
            </a:r>
            <a:r>
              <a:rPr lang="cs-CZ" dirty="0"/>
              <a:t>jinak </a:t>
            </a:r>
            <a:r>
              <a:rPr lang="cs-CZ" dirty="0" smtClean="0"/>
              <a:t>vymezená místa </a:t>
            </a:r>
            <a:r>
              <a:rPr lang="cs-CZ" dirty="0"/>
              <a:t>vzniku nákladů</a:t>
            </a:r>
          </a:p>
        </p:txBody>
      </p:sp>
    </p:spTree>
    <p:extLst>
      <p:ext uri="{BB962C8B-B14F-4D97-AF65-F5344CB8AC3E}">
        <p14:creationId xmlns:p14="http://schemas.microsoft.com/office/powerpoint/2010/main" val="31040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Rozpočet limitní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stanovuje </a:t>
            </a:r>
            <a:r>
              <a:rPr lang="cs-CZ" b="1" dirty="0"/>
              <a:t>úkol formou částky nákladů, která nemá být </a:t>
            </a:r>
            <a:r>
              <a:rPr lang="cs-CZ" b="1" dirty="0" smtClean="0"/>
              <a:t>překročena – tzv. limitem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limit </a:t>
            </a:r>
            <a:r>
              <a:rPr lang="cs-CZ" dirty="0"/>
              <a:t>je absolutně nebo relativně nepřekročitelnou částkou pro dané rozpočtované </a:t>
            </a:r>
            <a:r>
              <a:rPr lang="cs-CZ" dirty="0" smtClean="0"/>
              <a:t>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případné </a:t>
            </a:r>
            <a:r>
              <a:rPr lang="cs-CZ" dirty="0"/>
              <a:t>překročení povoluje nadřízený vedoucí, a to </a:t>
            </a:r>
            <a:r>
              <a:rPr lang="cs-CZ" dirty="0" smtClean="0"/>
              <a:t>buď: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formou </a:t>
            </a:r>
            <a:r>
              <a:rPr lang="cs-CZ" dirty="0"/>
              <a:t>explicitního souhlasu s výdajem specifické částky,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dodatečného </a:t>
            </a:r>
            <a:r>
              <a:rPr lang="cs-CZ" dirty="0"/>
              <a:t>zvýšení limitu pro výdaje daného typu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nebo </a:t>
            </a:r>
            <a:r>
              <a:rPr lang="cs-CZ" dirty="0"/>
              <a:t>zvýšením limitu na dané období pro celý útvar bez ohledu na </a:t>
            </a:r>
            <a:r>
              <a:rPr lang="cs-CZ" dirty="0" smtClean="0"/>
              <a:t>specifikaci </a:t>
            </a:r>
            <a:r>
              <a:rPr lang="cs-CZ" dirty="0"/>
              <a:t>položky, u které došlo k </a:t>
            </a:r>
            <a:r>
              <a:rPr lang="cs-CZ" dirty="0" smtClean="0"/>
              <a:t>překročení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6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sz="3200" b="1" dirty="0"/>
              <a:t>Rozpočty indikativní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b="1" dirty="0"/>
              <a:t>opakem </a:t>
            </a:r>
            <a:r>
              <a:rPr lang="cs-CZ" b="1" dirty="0" smtClean="0"/>
              <a:t>rozpočtu limitního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stanoví se jim odhadovaná</a:t>
            </a:r>
            <a:r>
              <a:rPr lang="cs-CZ" dirty="0"/>
              <a:t>, předpokládaná nebo propočtená částka, jejíž nedodržení může mít důsledek pouze pro systém stimulace (prémiování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Kontrola plnění rozpočtu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základem </a:t>
            </a:r>
            <a:r>
              <a:rPr lang="cs-CZ" dirty="0"/>
              <a:t>kontroly plnění rozpočtů </a:t>
            </a:r>
            <a:r>
              <a:rPr lang="cs-CZ" b="1" dirty="0"/>
              <a:t>je kvantifikace a analýza rozdílů (tzv. odchylek)</a:t>
            </a:r>
            <a:r>
              <a:rPr lang="cs-CZ" dirty="0"/>
              <a:t> mezi skutečně dosaženou a rozpočtovanou úrovní konkrétní </a:t>
            </a:r>
            <a:r>
              <a:rPr lang="cs-CZ" dirty="0" smtClean="0"/>
              <a:t>veličiny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snadnější </a:t>
            </a:r>
            <a:r>
              <a:rPr lang="cs-CZ" dirty="0"/>
              <a:t>je kontrola a vyhodnocování krátkodobých rozpočtů, protože s prodlužujícím se časovým horizontem dochází ke komplikovanému vyčíslení výše odchylek, ale i jejich dvou nejdůležitějších </a:t>
            </a:r>
            <a:r>
              <a:rPr lang="cs-CZ" dirty="0" smtClean="0"/>
              <a:t>charakteristik: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příčiny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cs-CZ" dirty="0" smtClean="0"/>
              <a:t>a odpovědnosti</a:t>
            </a:r>
            <a:endParaRPr lang="cs-CZ" dirty="0"/>
          </a:p>
          <a:p>
            <a:endParaRPr lang="en-GB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Kontrola plnění rozpočtu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843558"/>
            <a:ext cx="85689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950" b="1" dirty="0"/>
              <a:t>Při zjišťování odchylek se skutečné veličiny srovnávají</a:t>
            </a:r>
            <a:r>
              <a:rPr lang="cs-CZ" sz="1950" dirty="0"/>
              <a:t> zpravidla se třemi typy rozpočtů: </a:t>
            </a:r>
            <a:endParaRPr lang="cs-CZ" sz="1950" dirty="0" smtClean="0"/>
          </a:p>
          <a:p>
            <a:pPr algn="just"/>
            <a:endParaRPr lang="cs-CZ" sz="195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50" b="1" dirty="0" smtClean="0"/>
              <a:t> </a:t>
            </a:r>
            <a:r>
              <a:rPr lang="cs-CZ" sz="1950" b="1" dirty="0"/>
              <a:t>s absolutním </a:t>
            </a:r>
            <a:r>
              <a:rPr lang="cs-CZ" sz="1950" b="1" dirty="0" smtClean="0"/>
              <a:t>rozpočtem</a:t>
            </a:r>
            <a:endParaRPr lang="cs-CZ" sz="19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5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50" b="1" dirty="0" smtClean="0"/>
              <a:t>s </a:t>
            </a:r>
            <a:r>
              <a:rPr lang="cs-CZ" sz="1950" b="1" dirty="0"/>
              <a:t>rozpočtem lineárně přepočteným na skutečný objem aktivity</a:t>
            </a:r>
            <a:r>
              <a:rPr lang="cs-CZ" sz="1950" dirty="0"/>
              <a:t> (např. na skutečný objem a sortiment vyrobených nebo prodaných výkonů, ujetých kilometrů, hodin poskytnutých služeb apod</a:t>
            </a:r>
            <a:r>
              <a:rPr lang="cs-CZ" sz="1950" dirty="0" smtClean="0"/>
              <a:t>.)</a:t>
            </a:r>
            <a:endParaRPr lang="cs-CZ" sz="19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5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50" b="1" dirty="0" smtClean="0"/>
              <a:t>s </a:t>
            </a:r>
            <a:r>
              <a:rPr lang="cs-CZ" sz="1950" b="1" dirty="0"/>
              <a:t>variantním rozpočtem,</a:t>
            </a:r>
            <a:r>
              <a:rPr lang="cs-CZ" sz="1950" dirty="0"/>
              <a:t> při kterém je respektována závislost, resp. nezávislost hodnocené veličiny ve vztahu k objemu aktivity, jako příklad je možno uvést stanovení nákladového úkolu na různé objemy vyrobených výrobků, který respektuje fixnost a variabilitu </a:t>
            </a:r>
            <a:r>
              <a:rPr lang="cs-CZ" sz="1950" dirty="0" smtClean="0"/>
              <a:t>nákladů</a:t>
            </a:r>
            <a:endParaRPr lang="cs-CZ" sz="1950" dirty="0"/>
          </a:p>
          <a:p>
            <a:endParaRPr lang="en-GB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964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962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sz="3200" b="1" dirty="0" smtClean="0"/>
              <a:t>Dlouhodobé rozpočty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04962" y="1163513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Dlouhodobé rozpočty jsou v podniku sestavovány na období delší než jeden rok a vychází z dlouhodobých cílů podniku.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Rozpočty </a:t>
            </a:r>
            <a:r>
              <a:rPr lang="cs-CZ" b="1" dirty="0"/>
              <a:t>dlouhodobého </a:t>
            </a:r>
            <a:r>
              <a:rPr lang="cs-CZ" b="1" dirty="0" smtClean="0"/>
              <a:t>charakteru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jež jsou zaměřeny pouze </a:t>
            </a:r>
            <a:r>
              <a:rPr lang="cs-CZ" dirty="0"/>
              <a:t>na oblasti, popř. činnosti, které mohou ovlivnit chod celého podniku v delším časovém </a:t>
            </a:r>
            <a:r>
              <a:rPr lang="cs-CZ" dirty="0" smtClean="0"/>
              <a:t>období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zaměřeny především na investiční rozpočty, kapitálové rozpočty a rozpočty výdajů na vědu a </a:t>
            </a:r>
            <a:r>
              <a:rPr lang="cs-CZ" dirty="0" smtClean="0"/>
              <a:t>výzkum</a:t>
            </a:r>
            <a:endParaRPr lang="en-US" dirty="0"/>
          </a:p>
          <a:p>
            <a:pPr algn="just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093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Základní 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03598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1" dirty="0" smtClean="0"/>
              <a:t>kvalitativní odchylky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vznikají </a:t>
            </a:r>
            <a:r>
              <a:rPr lang="cs-CZ" dirty="0"/>
              <a:t>jako rozdíl mezi rozpočtovanou a skutečnou úrovní dosažené ceny, mzdového ocenění a jiných parametrů souvisejících s oceněním hodnocené </a:t>
            </a:r>
            <a:r>
              <a:rPr lang="cs-CZ" dirty="0" smtClean="0"/>
              <a:t>veličiny</a:t>
            </a: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1" dirty="0" smtClean="0"/>
              <a:t>kvantitativní odchylky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vznikají </a:t>
            </a:r>
            <a:r>
              <a:rPr lang="cs-CZ" dirty="0"/>
              <a:t>naopak z rozdílu mezi rozpočtovanou a skutečnou úrovní naturální spotřeby, prodaných výkonů a jiných parametrů, které souvisejí s věcnou podstatou hodnocené </a:t>
            </a:r>
            <a:r>
              <a:rPr lang="cs-CZ" dirty="0" smtClean="0"/>
              <a:t>veličiny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4433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sz="3200" b="1" dirty="0" smtClean="0"/>
              <a:t>Dlouhodobé rozpočty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01322" y="1022027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Velitelský </a:t>
            </a:r>
            <a:r>
              <a:rPr lang="cs-CZ" b="1" dirty="0"/>
              <a:t>rozpočet (tzv. Master </a:t>
            </a:r>
            <a:r>
              <a:rPr lang="cs-CZ" b="1" dirty="0" smtClean="0"/>
              <a:t>Budget)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sestavován </a:t>
            </a:r>
            <a:r>
              <a:rPr lang="cs-CZ" dirty="0"/>
              <a:t>jako obecný rozpočet, který v sobě zahrnuje rozpočtovou výsledovku, rozpočtovou rozvahu a rozpočet peněžních toků v dlouhodobém </a:t>
            </a:r>
            <a:r>
              <a:rPr lang="cs-CZ" dirty="0" smtClean="0"/>
              <a:t>horizontu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Rozpočet </a:t>
            </a:r>
            <a:r>
              <a:rPr lang="cs-CZ" b="1" dirty="0"/>
              <a:t>vývoje </a:t>
            </a:r>
            <a:r>
              <a:rPr lang="cs-CZ" b="1" dirty="0" smtClean="0"/>
              <a:t>nákladů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 sleduje </a:t>
            </a:r>
            <a:r>
              <a:rPr lang="cs-CZ" dirty="0"/>
              <a:t>řízení nákladů z dlouhodobého </a:t>
            </a:r>
            <a:r>
              <a:rPr lang="cs-CZ" dirty="0" smtClean="0"/>
              <a:t>hlediska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zaměřen na možnosti ovlivňování vývoje jednotlivých nákladů v podniku. </a:t>
            </a:r>
            <a:endParaRPr lang="en-US" dirty="0"/>
          </a:p>
          <a:p>
            <a:pPr algn="just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56597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sz="3200" b="1" dirty="0" smtClean="0"/>
              <a:t>Další dlouhodobé rozpočty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01322" y="1022027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Klouzavý </a:t>
            </a:r>
            <a:r>
              <a:rPr lang="cs-CZ" b="1" dirty="0" smtClean="0"/>
              <a:t>rozpočet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jehož rámci je sestavován detailní rozpočet na nejbližší časové období a pouze okrajový či rámcový rozpočet pro další časová období. </a:t>
            </a:r>
            <a:endParaRPr lang="en-US" dirty="0"/>
          </a:p>
          <a:p>
            <a:pPr lvl="0"/>
            <a:endParaRPr lang="cs-CZ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Pevný rozpočet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využíván ve výrobě se stálým využitím výrobní kapacity a kde je velmi náročné měření výkonů.</a:t>
            </a:r>
            <a:endParaRPr lang="en-US" dirty="0"/>
          </a:p>
          <a:p>
            <a:pPr lvl="0"/>
            <a:endParaRPr lang="cs-CZ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Pružný </a:t>
            </a:r>
            <a:r>
              <a:rPr lang="cs-CZ" b="1" dirty="0"/>
              <a:t>(variantní) </a:t>
            </a:r>
            <a:r>
              <a:rPr lang="cs-CZ" b="1" dirty="0" smtClean="0"/>
              <a:t>rozpočet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sestavován pro různé úrovně výkonů útvarů. Hlavní myšlenka spočívá v rozdělení nákladů na variabilní a fixní složku.</a:t>
            </a:r>
            <a:endParaRPr lang="en-US" dirty="0"/>
          </a:p>
          <a:p>
            <a:pPr algn="just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882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208912" cy="504055"/>
          </a:xfrm>
        </p:spPr>
        <p:txBody>
          <a:bodyPr/>
          <a:lstStyle/>
          <a:p>
            <a:r>
              <a:rPr lang="cs-CZ" b="1" dirty="0" smtClean="0"/>
              <a:t>Rozpočtování </a:t>
            </a:r>
            <a:r>
              <a:rPr lang="cs-CZ" b="1" dirty="0"/>
              <a:t>režijních </a:t>
            </a:r>
            <a:r>
              <a:rPr lang="cs-CZ" b="1" dirty="0" smtClean="0"/>
              <a:t>nákladů</a:t>
            </a:r>
            <a:endParaRPr lang="en-GB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V </a:t>
            </a:r>
            <a:r>
              <a:rPr lang="cs-CZ" b="1" dirty="0"/>
              <a:t>praxi se </a:t>
            </a:r>
            <a:r>
              <a:rPr lang="cs-CZ" b="1" dirty="0" smtClean="0"/>
              <a:t>využívá několik metod pro rozpočtování režie, mezi které lze zařadit:</a:t>
            </a:r>
          </a:p>
          <a:p>
            <a:pPr algn="just"/>
            <a:endParaRPr lang="cs-CZ" dirty="0" smtClean="0"/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grafické </a:t>
            </a:r>
            <a:r>
              <a:rPr lang="cs-CZ" dirty="0"/>
              <a:t>zjištění přímky odhadem,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extrapolace </a:t>
            </a:r>
            <a:r>
              <a:rPr lang="cs-CZ" dirty="0"/>
              <a:t>(interpolace) na základě dvou reprezentativních údajů o skutečnosti,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statistické </a:t>
            </a:r>
            <a:r>
              <a:rPr lang="cs-CZ" dirty="0"/>
              <a:t>metody,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metoda </a:t>
            </a:r>
            <a:r>
              <a:rPr lang="cs-CZ" dirty="0"/>
              <a:t>variátorů.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3522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208912" cy="504055"/>
          </a:xfrm>
        </p:spPr>
        <p:txBody>
          <a:bodyPr/>
          <a:lstStyle/>
          <a:p>
            <a:r>
              <a:rPr lang="cs-CZ" b="1" dirty="0" smtClean="0"/>
              <a:t>Metoda variátorů</a:t>
            </a:r>
            <a:endParaRPr lang="en-GB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Určení vzájemného poměru variabilních a fixních nákladů přímo z účtů je poměrně náročné.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 tohoto důvodu se jako nástroj pro určení nákladového úkolu v oblasti režijních nákladů často používá </a:t>
            </a:r>
            <a:r>
              <a:rPr lang="cs-CZ" b="1" u="sng" dirty="0" smtClean="0"/>
              <a:t>tzv. variátor.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Pomocí variátoru lze vyjádřit stupeň závislosti vynaložených režijních nákladů na konkrétní vztahové veličině.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Vyjadřuje, o kolik % vzroste (klesne) výše režijních nákladů, jestliže vztahová veličina vzroste (klesne) o několik 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77936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Klasifikace </a:t>
            </a:r>
            <a:r>
              <a:rPr lang="cs-CZ" altLang="cs-CZ" sz="3200" b="1" dirty="0"/>
              <a:t>a technika sestavení rozpočtu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1659" y="915566"/>
            <a:ext cx="813690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Při rozpočtování se musí rozlišovat nejméně tyto dílčí typy: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Pevný rozpočet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Variantní (alternativní, flexibilní) rozpočet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Přírůstkový </a:t>
            </a:r>
            <a:r>
              <a:rPr lang="cs-CZ" dirty="0"/>
              <a:t>(inkrementální) rozpočet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Rozpočet vycházející od nuly (ZBB – Zero Based Budget)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Rozpočet sestavovaný za pevně vymezené období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Rozpočet sestavovaný za klouzavé období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Rozpočet vymezující úkoly globálně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Rozpočet vymezující úkoly podle dílčích aktivit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Rozpočet limitní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indikativní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Pevný rozpočet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je </a:t>
            </a:r>
            <a:r>
              <a:rPr lang="cs-CZ" b="1" dirty="0"/>
              <a:t>stanoven pro jedinou úroveň činnosti</a:t>
            </a:r>
            <a:r>
              <a:rPr lang="cs-CZ" dirty="0"/>
              <a:t>, tj. stanovený objem </a:t>
            </a:r>
            <a:r>
              <a:rPr lang="cs-CZ" dirty="0" smtClean="0"/>
              <a:t>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nerozlišuje </a:t>
            </a:r>
            <a:r>
              <a:rPr lang="cs-CZ" b="1" dirty="0"/>
              <a:t>variabilní a fixní složky nákladů</a:t>
            </a:r>
            <a:r>
              <a:rPr lang="cs-CZ" dirty="0"/>
              <a:t>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jeho </a:t>
            </a:r>
            <a:r>
              <a:rPr lang="cs-CZ" dirty="0"/>
              <a:t>použití není vhodné při kolísavém objemu činnosti a v situaci, kdy se skutečný objem může podstatně lišit od rozpočtované úrovně.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Kontrola </a:t>
            </a:r>
            <a:r>
              <a:rPr lang="cs-CZ" dirty="0"/>
              <a:t>se provádí dvěma způsoby: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ozpočet </a:t>
            </a:r>
            <a:r>
              <a:rPr lang="cs-CZ" dirty="0"/>
              <a:t>se </a:t>
            </a:r>
            <a:r>
              <a:rPr lang="cs-CZ" dirty="0" smtClean="0"/>
              <a:t>nepřepočítává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ozpočet </a:t>
            </a:r>
            <a:r>
              <a:rPr lang="cs-CZ" dirty="0"/>
              <a:t>se přepočítává jako </a:t>
            </a:r>
            <a:r>
              <a:rPr lang="cs-CZ" dirty="0" smtClean="0"/>
              <a:t>celek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5899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Variantní (alternativní, flexibilní) rozpočet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6709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vychází </a:t>
            </a:r>
            <a:r>
              <a:rPr lang="cs-CZ" b="1" dirty="0"/>
              <a:t>z členění nákladů na variabilní a fixní a předpokládá možnost odchýlení skutečného a rozpočtovaného objemu</a:t>
            </a:r>
            <a:r>
              <a:rPr lang="cs-CZ" dirty="0"/>
              <a:t> činnosti.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důležitý </a:t>
            </a:r>
            <a:r>
              <a:rPr lang="cs-CZ" dirty="0"/>
              <a:t>pro kontrolu režijních nákladů, a to zejména v rámci vnitropodnikového odpovědnostního řízení.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vychází </a:t>
            </a:r>
            <a:r>
              <a:rPr lang="cs-CZ" dirty="0"/>
              <a:t>z předpokladu, že manažer na střední úrovni řízení </a:t>
            </a:r>
            <a:r>
              <a:rPr lang="cs-CZ" b="1" dirty="0"/>
              <a:t>může ovlivnit </a:t>
            </a:r>
            <a:r>
              <a:rPr lang="cs-CZ" dirty="0"/>
              <a:t>variabilní náklady, avšak fixní náklady ovlivňuje manažer na vyšší úrovni řízení.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pokud </a:t>
            </a:r>
            <a:r>
              <a:rPr lang="cs-CZ" dirty="0"/>
              <a:t>dojde k překročení objemu činnosti podle rozpočtu, vychází se z předpokladu, že útvar je oprávněn úměrně vynakládat vyšší variabilní </a:t>
            </a:r>
            <a:r>
              <a:rPr lang="cs-CZ" dirty="0" smtClean="0"/>
              <a:t>náklady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4665</TotalTime>
  <Words>1260</Words>
  <Application>Microsoft Office PowerPoint</Application>
  <PresentationFormat>Předvádění na obrazovce (16:9)</PresentationFormat>
  <Paragraphs>199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SLU</vt:lpstr>
      <vt:lpstr>FORMY, SESTAVENÍ A KONTROLA ROZPOČTU</vt:lpstr>
      <vt:lpstr>Dlouhodobé rozpočty</vt:lpstr>
      <vt:lpstr>Dlouhodobé rozpočty</vt:lpstr>
      <vt:lpstr>Další dlouhodobé rozpočty</vt:lpstr>
      <vt:lpstr>Rozpočtování režijních nákladů</vt:lpstr>
      <vt:lpstr>Metoda variátorů</vt:lpstr>
      <vt:lpstr>Klasifikace a technika sestavení rozpočtu </vt:lpstr>
      <vt:lpstr>Pevný rozpočet</vt:lpstr>
      <vt:lpstr>Variantní (alternativní, flexibilní) rozpočet</vt:lpstr>
      <vt:lpstr>Variantní (alternativní, flexibilní) rozpočet</vt:lpstr>
      <vt:lpstr>Přírůstkový (inkrementální) rozpočet </vt:lpstr>
      <vt:lpstr>Rozpočet vycházející od nuly</vt:lpstr>
      <vt:lpstr>Rozpočet sestavovaný za pevně vymezené období </vt:lpstr>
      <vt:lpstr>Rozpočet sestavovaný za klouzavé období </vt:lpstr>
      <vt:lpstr>Rozpočet vymezující úkoly globálně </vt:lpstr>
      <vt:lpstr>Rozpočet limitní </vt:lpstr>
      <vt:lpstr>Rozpočty indikativní </vt:lpstr>
      <vt:lpstr>Kontrola plnění rozpočtu</vt:lpstr>
      <vt:lpstr>Kontrola plnění rozpočtu</vt:lpstr>
      <vt:lpstr>Základní typy odchylek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374</cp:revision>
  <dcterms:created xsi:type="dcterms:W3CDTF">2016-07-06T15:42:34Z</dcterms:created>
  <dcterms:modified xsi:type="dcterms:W3CDTF">2021-04-19T11:56:59Z</dcterms:modified>
</cp:coreProperties>
</file>