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51" r:id="rId3"/>
    <p:sldId id="328" r:id="rId4"/>
    <p:sldId id="335" r:id="rId5"/>
    <p:sldId id="331" r:id="rId6"/>
    <p:sldId id="332" r:id="rId7"/>
    <p:sldId id="334" r:id="rId8"/>
    <p:sldId id="333" r:id="rId9"/>
    <p:sldId id="336" r:id="rId10"/>
    <p:sldId id="337" r:id="rId11"/>
    <p:sldId id="350" r:id="rId12"/>
    <p:sldId id="329" r:id="rId13"/>
    <p:sldId id="338" r:id="rId14"/>
    <p:sldId id="352" r:id="rId15"/>
    <p:sldId id="339" r:id="rId16"/>
    <p:sldId id="341" r:id="rId17"/>
    <p:sldId id="340" r:id="rId18"/>
    <p:sldId id="342" r:id="rId19"/>
    <p:sldId id="343" r:id="rId20"/>
    <p:sldId id="344" r:id="rId21"/>
    <p:sldId id="345" r:id="rId22"/>
    <p:sldId id="346" r:id="rId23"/>
    <p:sldId id="347" r:id="rId24"/>
    <p:sldId id="349" r:id="rId25"/>
    <p:sldId id="263" r:id="rId26"/>
  </p:sldIdLst>
  <p:sldSz cx="9144000" cy="5143500" type="screen16x9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Stavárek" initials="DS" lastIdx="1" clrIdx="0">
    <p:extLst>
      <p:ext uri="{19B8F6BF-5375-455C-9EA6-DF929625EA0E}">
        <p15:presenceInfo xmlns:p15="http://schemas.microsoft.com/office/powerpoint/2012/main" userId="Daniel Stavár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307871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22" autoAdjust="0"/>
    <p:restoredTop sz="85814" autoAdjust="0"/>
  </p:normalViewPr>
  <p:slideViewPr>
    <p:cSldViewPr>
      <p:cViewPr varScale="1">
        <p:scale>
          <a:sx n="130" d="100"/>
          <a:sy n="130" d="100"/>
        </p:scale>
        <p:origin x="82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4E260-DEB0-4530-B574-F7AD67709E7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A7487-55A1-4517-A7B8-94FE5CC5F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696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417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179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2439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244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375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90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8279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2850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182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693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294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5386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78212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3283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257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431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391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632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569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75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437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28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63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3096344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cs-CZ" altLang="cs-CZ" sz="105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simakova@opf.slu.cz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887" y="555517"/>
            <a:ext cx="1957742" cy="150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6796" y="1127333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1200" dirty="0"/>
            </a:br>
            <a:endParaRPr lang="en-US" alt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 err="1"/>
              <a:t>Decentralized</a:t>
            </a:r>
            <a:r>
              <a:rPr lang="cs-CZ" b="1" dirty="0"/>
              <a:t> </a:t>
            </a:r>
            <a:r>
              <a:rPr lang="cs-CZ" b="1" dirty="0" err="1"/>
              <a:t>Multinational</a:t>
            </a:r>
            <a:r>
              <a:rPr lang="cs-CZ" b="1" dirty="0"/>
              <a:t> </a:t>
            </a:r>
            <a:r>
              <a:rPr lang="cs-CZ" b="1" dirty="0" err="1"/>
              <a:t>Financial</a:t>
            </a:r>
            <a:r>
              <a:rPr lang="cs-CZ" b="1" dirty="0"/>
              <a:t> Management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4"/>
          <a:srcRect l="10625" t="23400" r="25588" b="19200"/>
          <a:stretch/>
        </p:blipFill>
        <p:spPr>
          <a:xfrm>
            <a:off x="160051" y="771550"/>
            <a:ext cx="768202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359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851670"/>
            <a:ext cx="8064896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Clr>
                <a:srgbClr val="307871"/>
              </a:buClr>
              <a:buNone/>
            </a:pPr>
            <a:r>
              <a:rPr lang="cs-CZ" sz="2400" b="1" dirty="0"/>
              <a:t>???</a:t>
            </a:r>
            <a:r>
              <a:rPr lang="cs-CZ" sz="2400" b="1" dirty="0" err="1"/>
              <a:t>Which</a:t>
            </a:r>
            <a:r>
              <a:rPr lang="cs-CZ" sz="2400" b="1" dirty="0"/>
              <a:t> type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multinational</a:t>
            </a:r>
            <a:r>
              <a:rPr lang="cs-CZ" sz="2400" b="1" dirty="0"/>
              <a:t> </a:t>
            </a:r>
            <a:r>
              <a:rPr lang="cs-CZ" sz="2400" b="1" dirty="0" err="1"/>
              <a:t>financial</a:t>
            </a:r>
            <a:r>
              <a:rPr lang="cs-CZ" sz="2400" b="1" dirty="0"/>
              <a:t> management </a:t>
            </a:r>
            <a:r>
              <a:rPr lang="cs-CZ" sz="2400" b="1" dirty="0" err="1"/>
              <a:t>brings</a:t>
            </a:r>
            <a:r>
              <a:rPr lang="cs-CZ" sz="2400" b="1" dirty="0"/>
              <a:t> </a:t>
            </a:r>
            <a:r>
              <a:rPr lang="cs-CZ" sz="2400" b="1" dirty="0" err="1"/>
              <a:t>higher</a:t>
            </a:r>
            <a:r>
              <a:rPr lang="cs-CZ" sz="2400" b="1" dirty="0"/>
              <a:t> </a:t>
            </a:r>
            <a:r>
              <a:rPr lang="cs-CZ" sz="2400" b="1" dirty="0" err="1"/>
              <a:t>agency</a:t>
            </a:r>
            <a:r>
              <a:rPr lang="cs-CZ" sz="2400" b="1" dirty="0"/>
              <a:t> </a:t>
            </a:r>
            <a:r>
              <a:rPr lang="cs-CZ" sz="2400" b="1" dirty="0" err="1"/>
              <a:t>cost</a:t>
            </a:r>
            <a:r>
              <a:rPr lang="cs-CZ" sz="2400" b="1" dirty="0"/>
              <a:t>???</a:t>
            </a:r>
            <a:r>
              <a:rPr lang="en-US" sz="2400" b="1" dirty="0"/>
              <a:t> </a:t>
            </a:r>
            <a:endParaRPr lang="cs-CZ" sz="2400" b="1" dirty="0"/>
          </a:p>
          <a:p>
            <a:pPr marL="0" indent="0" algn="ctr">
              <a:buClr>
                <a:srgbClr val="307871"/>
              </a:buClr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Clr>
                <a:srgbClr val="307871"/>
              </a:buClr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  <a:endParaRPr lang="en-US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b="1" dirty="0" err="1"/>
              <a:t>Questions</a:t>
            </a:r>
            <a:r>
              <a:rPr lang="cs-CZ" b="1" dirty="0"/>
              <a:t> and </a:t>
            </a:r>
            <a:r>
              <a:rPr lang="cs-CZ" b="1" dirty="0" err="1"/>
              <a:t>Applications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2627784" y="4731990"/>
            <a:ext cx="3816424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476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628700"/>
                <a:ext cx="8064896" cy="144016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r>
                  <a:rPr lang="en-US" sz="1800" dirty="0"/>
                  <a:t>The</a:t>
                </a:r>
                <a:r>
                  <a:rPr lang="cs-CZ" sz="1800" dirty="0"/>
                  <a:t> </a:t>
                </a:r>
                <a:r>
                  <a:rPr lang="en-US" sz="1800" dirty="0"/>
                  <a:t>basic model of the valuation of MNC is based on a model that works with purely domestic income:</a:t>
                </a:r>
                <a14:m>
                  <m:oMath xmlns:m="http://schemas.openxmlformats.org/officeDocument/2006/math">
                    <m:r>
                      <a:rPr lang="cs-CZ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limLoc m:val="undOvr"/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{"/>
                            <m:endChr m:val="}"/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0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cs-CZ" sz="20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  <m:t>𝐶𝐹</m:t>
                                    </m:r>
                                  </m:e>
                                  <m:sub>
                                    <m: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cs-CZ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  <m:t>(1+</m:t>
                                    </m:r>
                                    <m: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nary>
                  </m:oMath>
                </a14:m>
                <a:endParaRPr lang="cs-CZ" altLang="cs-CZ" sz="2000" dirty="0"/>
              </a:p>
              <a:p>
                <a:r>
                  <a:rPr lang="en-US" sz="1800" dirty="0"/>
                  <a:t>Transfer of cash flow in foreign currency on the domestic currency units</a:t>
                </a:r>
                <a:r>
                  <a:rPr lang="cs-CZ" sz="1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800" i="1">
                          <a:latin typeface="Cambria Math" panose="02040503050406030204" pitchFamily="18" charset="0"/>
                        </a:rPr>
                        <m:t>)=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𝑥𝐸</m:t>
                              </m:r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altLang="cs-CZ" sz="2000" dirty="0"/>
              </a:p>
              <a:p>
                <a:r>
                  <a:rPr lang="cs-CZ" altLang="cs-CZ" sz="1800" dirty="0"/>
                  <a:t>Model </a:t>
                </a:r>
                <a:r>
                  <a:rPr lang="cs-CZ" altLang="cs-CZ" sz="1800" dirty="0" err="1"/>
                  <a:t>for</a:t>
                </a:r>
                <a:r>
                  <a:rPr lang="cs-CZ" altLang="cs-CZ" sz="1800" dirty="0"/>
                  <a:t> MNC: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18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p>
                                    <m:e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</m:nary>
                                  <m:d>
                                    <m:dPr>
                                      <m:ctrlP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800" i="1">
                                              <a:latin typeface="Cambria Math" panose="02040503050406030204" pitchFamily="18" charset="0"/>
                                            </a:rPr>
                                            <m:t>𝐶𝐹</m:t>
                                          </m:r>
                                        </m:e>
                                        <m:sub>
                                          <m:r>
                                            <a:rPr lang="cs-CZ" sz="18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cs-CZ" sz="180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cs-CZ" sz="18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𝑥𝐸</m:t>
                                  </m:r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(1+</m:t>
                                      </m:r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cs-CZ" sz="2000" dirty="0"/>
              </a:p>
              <a:p>
                <a:pPr marL="0" indent="0">
                  <a:buNone/>
                </a:pPr>
                <a:endParaRPr lang="en-US" altLang="cs-CZ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628700"/>
                <a:ext cx="8064896" cy="1440160"/>
              </a:xfrm>
              <a:prstGeom prst="rect">
                <a:avLst/>
              </a:prstGeom>
              <a:blipFill rotWithShape="0">
                <a:blip r:embed="rId3"/>
                <a:stretch>
                  <a:fillRect l="-529" t="-2119" b="-1122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b="1" dirty="0"/>
              <a:t>MNC </a:t>
            </a:r>
            <a:r>
              <a:rPr lang="cs-CZ" b="1" dirty="0" err="1"/>
              <a:t>Pricing</a:t>
            </a:r>
            <a:r>
              <a:rPr lang="cs-CZ" b="1" dirty="0"/>
              <a:t> Model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520" y="3804672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307871"/>
              </a:buClr>
            </a:pPr>
            <a:r>
              <a:rPr lang="cs-CZ" sz="900" i="1" dirty="0"/>
              <a:t>V	</a:t>
            </a:r>
            <a:r>
              <a:rPr lang="cs-CZ" sz="900" i="1" dirty="0" err="1"/>
              <a:t>Value</a:t>
            </a:r>
            <a:r>
              <a:rPr lang="cs-CZ" sz="900" i="1" dirty="0"/>
              <a:t> </a:t>
            </a:r>
            <a:r>
              <a:rPr lang="cs-CZ" sz="900" i="1" dirty="0" err="1"/>
              <a:t>of</a:t>
            </a:r>
            <a:r>
              <a:rPr lang="cs-CZ" sz="900" i="1" dirty="0"/>
              <a:t> MNC</a:t>
            </a:r>
          </a:p>
          <a:p>
            <a:pPr>
              <a:buClr>
                <a:srgbClr val="307871"/>
              </a:buClr>
            </a:pPr>
            <a:r>
              <a:rPr lang="cs-CZ" sz="900" i="1" dirty="0"/>
              <a:t>E(</a:t>
            </a:r>
            <a:r>
              <a:rPr lang="cs-CZ" sz="900" i="1" dirty="0" err="1"/>
              <a:t>CF</a:t>
            </a:r>
            <a:r>
              <a:rPr lang="cs-CZ" sz="900" i="1" baseline="-25000" dirty="0" err="1"/>
              <a:t>t</a:t>
            </a:r>
            <a:r>
              <a:rPr lang="cs-CZ" sz="900" i="1" dirty="0"/>
              <a:t>)	</a:t>
            </a:r>
            <a:r>
              <a:rPr lang="cs-CZ" sz="900" i="1" dirty="0" err="1"/>
              <a:t>expected</a:t>
            </a:r>
            <a:r>
              <a:rPr lang="cs-CZ" sz="900" i="1" dirty="0"/>
              <a:t> cash flow in </a:t>
            </a:r>
            <a:r>
              <a:rPr lang="cs-CZ" sz="900" i="1" dirty="0" err="1"/>
              <a:t>given</a:t>
            </a:r>
            <a:r>
              <a:rPr lang="cs-CZ" sz="900" i="1" dirty="0"/>
              <a:t> period (</a:t>
            </a:r>
            <a:r>
              <a:rPr lang="cs-CZ" sz="900" i="1" dirty="0" err="1"/>
              <a:t>CF</a:t>
            </a:r>
            <a:r>
              <a:rPr lang="cs-CZ" sz="900" i="1" baseline="-25000" dirty="0" err="1"/>
              <a:t>d,t</a:t>
            </a:r>
            <a:r>
              <a:rPr lang="cs-CZ" sz="900" i="1" dirty="0"/>
              <a:t> in  </a:t>
            </a:r>
            <a:r>
              <a:rPr lang="cs-CZ" sz="900" i="1" dirty="0" err="1"/>
              <a:t>domestic</a:t>
            </a:r>
            <a:r>
              <a:rPr lang="cs-CZ" sz="900" i="1" dirty="0"/>
              <a:t> </a:t>
            </a:r>
            <a:r>
              <a:rPr lang="cs-CZ" sz="900" i="1" dirty="0" err="1"/>
              <a:t>currency</a:t>
            </a:r>
            <a:r>
              <a:rPr lang="cs-CZ" sz="900" i="1" dirty="0"/>
              <a:t>, </a:t>
            </a:r>
            <a:r>
              <a:rPr lang="cs-CZ" sz="900" i="1" dirty="0" err="1"/>
              <a:t>CF</a:t>
            </a:r>
            <a:r>
              <a:rPr lang="cs-CZ" sz="900" i="1" baseline="-25000" dirty="0" err="1"/>
              <a:t>j,t</a:t>
            </a:r>
            <a:r>
              <a:rPr lang="cs-CZ" sz="900" i="1" baseline="-25000" dirty="0"/>
              <a:t> </a:t>
            </a:r>
            <a:endParaRPr lang="cs-CZ" sz="900" i="1" dirty="0"/>
          </a:p>
          <a:p>
            <a:pPr>
              <a:buClr>
                <a:srgbClr val="307871"/>
              </a:buClr>
            </a:pPr>
            <a:r>
              <a:rPr lang="cs-CZ" sz="900" i="1" dirty="0"/>
              <a:t>n 	period </a:t>
            </a:r>
            <a:r>
              <a:rPr lang="cs-CZ" sz="900" i="1" dirty="0" err="1"/>
              <a:t>of</a:t>
            </a:r>
            <a:r>
              <a:rPr lang="cs-CZ" sz="900" i="1" dirty="0"/>
              <a:t> </a:t>
            </a:r>
            <a:r>
              <a:rPr lang="cs-CZ" sz="900" i="1" dirty="0" err="1"/>
              <a:t>expected</a:t>
            </a:r>
            <a:r>
              <a:rPr lang="cs-CZ" sz="900" i="1" dirty="0"/>
              <a:t> cash flow </a:t>
            </a:r>
          </a:p>
          <a:p>
            <a:pPr>
              <a:buClr>
                <a:srgbClr val="307871"/>
              </a:buClr>
            </a:pPr>
            <a:r>
              <a:rPr lang="cs-CZ" sz="900" i="1" dirty="0"/>
              <a:t>k 	</a:t>
            </a:r>
            <a:r>
              <a:rPr lang="en-US" sz="900" dirty="0"/>
              <a:t>the weighted average cost of capital</a:t>
            </a:r>
            <a:r>
              <a:rPr lang="cs-CZ" sz="900" dirty="0"/>
              <a:t> (WACC)</a:t>
            </a:r>
            <a:r>
              <a:rPr lang="en-US" sz="900" dirty="0"/>
              <a:t>, including he required rate of return for shareholders and creditors</a:t>
            </a:r>
            <a:r>
              <a:rPr lang="cs-CZ" sz="900" i="1" dirty="0"/>
              <a:t> </a:t>
            </a:r>
          </a:p>
          <a:p>
            <a:pPr>
              <a:buClr>
                <a:srgbClr val="307871"/>
              </a:buClr>
            </a:pPr>
            <a:r>
              <a:rPr lang="cs-CZ" sz="900" i="1" dirty="0" err="1"/>
              <a:t>CF</a:t>
            </a:r>
            <a:r>
              <a:rPr lang="cs-CZ" sz="900" i="1" baseline="-25000" dirty="0" err="1"/>
              <a:t>j</a:t>
            </a:r>
            <a:r>
              <a:rPr lang="cs-CZ" sz="900" i="1" dirty="0"/>
              <a:t> 	</a:t>
            </a:r>
            <a:r>
              <a:rPr lang="en-US" sz="900" dirty="0"/>
              <a:t>cash flow denominated in the relevant currencies </a:t>
            </a:r>
            <a:r>
              <a:rPr lang="en-US" sz="900" i="1" dirty="0"/>
              <a:t>j</a:t>
            </a:r>
            <a:endParaRPr lang="cs-CZ" sz="900" i="1" dirty="0"/>
          </a:p>
          <a:p>
            <a:pPr>
              <a:buClr>
                <a:srgbClr val="307871"/>
              </a:buClr>
            </a:pPr>
            <a:r>
              <a:rPr lang="cs-CZ" sz="900" i="1" dirty="0" err="1"/>
              <a:t>S</a:t>
            </a:r>
            <a:r>
              <a:rPr lang="cs-CZ" sz="900" i="1" baseline="-25000" dirty="0" err="1"/>
              <a:t>j,t</a:t>
            </a:r>
            <a:r>
              <a:rPr lang="cs-CZ" sz="900" i="1" baseline="-25000" dirty="0"/>
              <a:t> 	</a:t>
            </a:r>
            <a:r>
              <a:rPr lang="en-US" sz="900" dirty="0"/>
              <a:t>expected exchange rate at which the currency can be converted into  local currency at the end of period </a:t>
            </a:r>
            <a:r>
              <a:rPr lang="en-US" sz="900" i="1" dirty="0"/>
              <a:t>t</a:t>
            </a:r>
            <a:endParaRPr lang="cs-CZ" sz="900" i="1" dirty="0"/>
          </a:p>
        </p:txBody>
      </p:sp>
    </p:spTree>
    <p:extLst>
      <p:ext uri="{BB962C8B-B14F-4D97-AF65-F5344CB8AC3E}">
        <p14:creationId xmlns:p14="http://schemas.microsoft.com/office/powerpoint/2010/main" val="800598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74898" y="987574"/>
                <a:ext cx="8922195" cy="144016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0" indent="0" algn="ctr">
                  <a:buClr>
                    <a:srgbClr val="307871"/>
                  </a:buClr>
                  <a:buNone/>
                </a:pPr>
                <a:r>
                  <a:rPr lang="en-US" sz="2000" b="1" dirty="0"/>
                  <a:t>Carolina Co. has expected cash flows of $100</a:t>
                </a:r>
                <a:r>
                  <a:rPr lang="cs-CZ" sz="2000" b="1" dirty="0"/>
                  <a:t> </a:t>
                </a:r>
                <a:r>
                  <a:rPr lang="en-US" sz="2000" b="1" dirty="0"/>
                  <a:t>000 from local business and 1 million Mexican</a:t>
                </a:r>
                <a:r>
                  <a:rPr lang="cs-CZ" sz="2000" b="1" dirty="0"/>
                  <a:t> </a:t>
                </a:r>
                <a:r>
                  <a:rPr lang="en-US" sz="2000" b="1" dirty="0"/>
                  <a:t>pesos from business in Mexico at the end of period t. Assuming that the peso’s value is expected</a:t>
                </a:r>
                <a:r>
                  <a:rPr lang="cs-CZ" sz="2000" b="1" dirty="0"/>
                  <a:t> </a:t>
                </a:r>
                <a:r>
                  <a:rPr lang="en-US" sz="2000" b="1" dirty="0"/>
                  <a:t>to be </a:t>
                </a:r>
                <a:r>
                  <a:rPr lang="cs-CZ" sz="2000" b="1" dirty="0"/>
                  <a:t>0</a:t>
                </a:r>
                <a:r>
                  <a:rPr lang="en-US" sz="2000" b="1" dirty="0"/>
                  <a:t>.09 </a:t>
                </a:r>
                <a:r>
                  <a:rPr lang="cs-CZ" sz="2000" b="1" dirty="0"/>
                  <a:t>USD/ MXN </a:t>
                </a:r>
                <a:r>
                  <a:rPr lang="en-US" sz="2000" b="1" dirty="0"/>
                  <a:t>when converted into dollars, the expected dollar cash flows are:</a:t>
                </a:r>
              </a:p>
              <a:p>
                <a:pPr marL="0" indent="0" algn="ctr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)=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𝑥𝐸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400" b="1" dirty="0"/>
              </a:p>
              <a:p>
                <a:pPr marL="0" indent="0" algn="ctr">
                  <a:buClr>
                    <a:srgbClr val="307871"/>
                  </a:buCl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𝐶𝐹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)=</m:t>
                    </m:r>
                  </m:oMath>
                </a14:m>
                <a:r>
                  <a:rPr lang="cs-CZ" sz="2400" i="1" dirty="0"/>
                  <a:t>100 000 USD + 1 000 000 MXN x 0.09USD/MXN</a:t>
                </a:r>
              </a:p>
              <a:p>
                <a:pPr marL="0" indent="0" algn="ctr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190 000 </m:t>
                      </m:r>
                      <m:r>
                        <a:rPr lang="cs-CZ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𝑈𝑆𝐷</m:t>
                      </m:r>
                    </m:oMath>
                  </m:oMathPara>
                </a14:m>
                <a:endParaRPr lang="cs-CZ" sz="2400" i="1" dirty="0">
                  <a:solidFill>
                    <a:srgbClr val="C00000"/>
                  </a:solidFill>
                </a:endParaRPr>
              </a:p>
              <a:p>
                <a:pPr marL="0" indent="0" algn="ctr">
                  <a:buClr>
                    <a:srgbClr val="307871"/>
                  </a:buClr>
                  <a:buNone/>
                </a:pPr>
                <a:endParaRPr lang="cs-CZ" sz="1400" dirty="0"/>
              </a:p>
              <a:p>
                <a:pPr marL="0" indent="0" algn="ctr">
                  <a:buClr>
                    <a:srgbClr val="307871"/>
                  </a:buClr>
                  <a:buNone/>
                </a:pPr>
                <a:r>
                  <a:rPr lang="en-US" sz="1400" dirty="0"/>
                  <a:t>The cash flows of $100,000 from U.S. business were already denominated </a:t>
                </a:r>
                <a:r>
                  <a:rPr lang="cs-CZ" sz="1400" dirty="0"/>
                  <a:t>in USD, </a:t>
                </a:r>
                <a:r>
                  <a:rPr lang="en-US" sz="1400" dirty="0"/>
                  <a:t>therefore did not have to be converted.</a:t>
                </a:r>
                <a:r>
                  <a:rPr lang="en-US" sz="2400" dirty="0"/>
                  <a:t> </a:t>
                </a:r>
                <a:endParaRPr lang="en-US" sz="1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4898" y="987574"/>
                <a:ext cx="8922195" cy="1440160"/>
              </a:xfrm>
              <a:prstGeom prst="rect">
                <a:avLst/>
              </a:prstGeom>
              <a:blipFill rotWithShape="0">
                <a:blip r:embed="rId3"/>
                <a:stretch>
                  <a:fillRect t="-2119" r="-683" b="-1605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b="1" dirty="0" err="1"/>
              <a:t>Questions</a:t>
            </a:r>
            <a:r>
              <a:rPr lang="cs-CZ" b="1" dirty="0"/>
              <a:t> and </a:t>
            </a:r>
            <a:r>
              <a:rPr lang="cs-CZ" b="1" dirty="0" err="1"/>
              <a:t>Applications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2627784" y="4731990"/>
            <a:ext cx="3816424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593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851670"/>
            <a:ext cx="8064896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Clr>
                <a:srgbClr val="307871"/>
              </a:buClr>
              <a:buNone/>
            </a:pPr>
            <a:r>
              <a:rPr lang="cs-CZ" sz="2400" b="1" dirty="0"/>
              <a:t>???</a:t>
            </a:r>
            <a:r>
              <a:rPr lang="en-US" sz="2400" b="1" dirty="0"/>
              <a:t> What are the reasons of involvement of the company into international economic activities?</a:t>
            </a:r>
            <a:r>
              <a:rPr lang="cs-CZ" sz="2400" b="1" dirty="0"/>
              <a:t>???</a:t>
            </a:r>
            <a:r>
              <a:rPr lang="en-US" sz="2400" b="1" dirty="0"/>
              <a:t> </a:t>
            </a:r>
            <a:endParaRPr lang="en-US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b="1" dirty="0" err="1"/>
              <a:t>Questions</a:t>
            </a:r>
            <a:r>
              <a:rPr lang="cs-CZ" b="1" dirty="0"/>
              <a:t> and </a:t>
            </a:r>
            <a:r>
              <a:rPr lang="cs-CZ" b="1" dirty="0" err="1"/>
              <a:t>Applications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2627784" y="4731990"/>
            <a:ext cx="3816424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55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6796" y="1127333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cs-CZ" sz="2000" dirty="0"/>
              <a:t>new </a:t>
            </a:r>
            <a:r>
              <a:rPr lang="cs-CZ" altLang="cs-CZ" sz="2000" dirty="0"/>
              <a:t>re</a:t>
            </a:r>
            <a:r>
              <a:rPr lang="en-US" altLang="cs-CZ" sz="2000" dirty="0"/>
              <a:t>sources</a:t>
            </a:r>
          </a:p>
          <a:p>
            <a:r>
              <a:rPr lang="en-US" altLang="cs-CZ" sz="2000" dirty="0"/>
              <a:t>new markets</a:t>
            </a:r>
          </a:p>
          <a:p>
            <a:r>
              <a:rPr lang="cs-CZ" altLang="cs-CZ" sz="2000" dirty="0"/>
              <a:t>i</a:t>
            </a:r>
            <a:r>
              <a:rPr lang="en-US" altLang="cs-CZ" sz="2000" dirty="0" err="1"/>
              <a:t>nternational</a:t>
            </a:r>
            <a:r>
              <a:rPr lang="en-US" altLang="cs-CZ" sz="2000" dirty="0"/>
              <a:t> diversification to reduce risk</a:t>
            </a:r>
          </a:p>
          <a:p>
            <a:r>
              <a:rPr lang="cs-CZ" altLang="cs-CZ" sz="2000" dirty="0" err="1"/>
              <a:t>multionality</a:t>
            </a:r>
            <a:r>
              <a:rPr lang="cs-CZ" altLang="cs-CZ" sz="2000" dirty="0"/>
              <a:t> </a:t>
            </a:r>
            <a:r>
              <a:rPr lang="cs-CZ" altLang="cs-CZ" sz="2000" dirty="0" err="1"/>
              <a:t>leading</a:t>
            </a:r>
            <a:r>
              <a:rPr lang="cs-CZ" altLang="cs-CZ" sz="2000" dirty="0"/>
              <a:t> to </a:t>
            </a:r>
            <a:r>
              <a:rPr lang="en-US" altLang="cs-CZ" sz="2000" dirty="0"/>
              <a:t> profitability</a:t>
            </a:r>
          </a:p>
          <a:p>
            <a:r>
              <a:rPr lang="en-US" altLang="cs-CZ" sz="2000" dirty="0"/>
              <a:t>economies of scale</a:t>
            </a:r>
          </a:p>
          <a:p>
            <a:r>
              <a:rPr lang="en-US" altLang="cs-CZ" sz="2000" dirty="0"/>
              <a:t>flexibility</a:t>
            </a:r>
          </a:p>
          <a:p>
            <a:r>
              <a:rPr lang="cs-CZ" altLang="cs-CZ" sz="2000" dirty="0" err="1"/>
              <a:t>ef</a:t>
            </a:r>
            <a:r>
              <a:rPr lang="en-US" altLang="cs-CZ" sz="2000" dirty="0" err="1"/>
              <a:t>fect</a:t>
            </a:r>
            <a:r>
              <a:rPr lang="en-US" altLang="cs-CZ" sz="2000" dirty="0"/>
              <a:t> of learning and acquiring specific assets</a:t>
            </a:r>
            <a:endParaRPr lang="cs-CZ" altLang="cs-CZ" sz="2000" dirty="0"/>
          </a:p>
          <a:p>
            <a:r>
              <a:rPr lang="cs-CZ" altLang="cs-CZ" sz="2000" dirty="0"/>
              <a:t>…</a:t>
            </a: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 err="1"/>
              <a:t>Factors</a:t>
            </a:r>
            <a:r>
              <a:rPr lang="cs-CZ" b="1" dirty="0"/>
              <a:t> </a:t>
            </a:r>
            <a:r>
              <a:rPr lang="cs-CZ" b="1" dirty="0" err="1"/>
              <a:t>Motivating</a:t>
            </a:r>
            <a:r>
              <a:rPr lang="cs-CZ" b="1" dirty="0"/>
              <a:t> MNC to Start International </a:t>
            </a:r>
            <a:r>
              <a:rPr lang="cs-CZ" b="1" dirty="0" err="1"/>
              <a:t>Activities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455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851670"/>
            <a:ext cx="8064896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Clr>
                <a:srgbClr val="307871"/>
              </a:buClr>
              <a:buNone/>
            </a:pPr>
            <a:r>
              <a:rPr lang="cs-CZ" sz="2400" b="1" dirty="0"/>
              <a:t>???</a:t>
            </a:r>
            <a:r>
              <a:rPr lang="cs-CZ" sz="2400" b="1" dirty="0" err="1"/>
              <a:t>What</a:t>
            </a:r>
            <a:r>
              <a:rPr lang="cs-CZ" sz="2400" b="1" dirty="0"/>
              <a:t> </a:t>
            </a:r>
            <a:r>
              <a:rPr lang="cs-CZ" sz="2400" b="1" dirty="0" err="1"/>
              <a:t>forms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engaging</a:t>
            </a:r>
            <a:r>
              <a:rPr lang="cs-CZ" sz="2400" b="1" dirty="0"/>
              <a:t> MNC in </a:t>
            </a:r>
            <a:r>
              <a:rPr lang="cs-CZ" sz="2400" b="1" dirty="0" err="1"/>
              <a:t>international</a:t>
            </a:r>
            <a:r>
              <a:rPr lang="cs-CZ" sz="2400" b="1" dirty="0"/>
              <a:t> business do </a:t>
            </a:r>
            <a:r>
              <a:rPr lang="cs-CZ" sz="2400" b="1" dirty="0" err="1"/>
              <a:t>you</a:t>
            </a:r>
            <a:r>
              <a:rPr lang="cs-CZ" sz="2400" b="1" dirty="0"/>
              <a:t> </a:t>
            </a:r>
            <a:r>
              <a:rPr lang="cs-CZ" sz="2400" b="1" dirty="0" err="1"/>
              <a:t>know</a:t>
            </a:r>
            <a:r>
              <a:rPr lang="cs-CZ" sz="2400" b="1" dirty="0"/>
              <a:t>??? </a:t>
            </a:r>
          </a:p>
          <a:p>
            <a:pPr marL="0" indent="0" algn="ctr">
              <a:buClr>
                <a:srgbClr val="307871"/>
              </a:buClr>
              <a:buNone/>
            </a:pPr>
            <a:endParaRPr lang="cs-CZ" sz="2400" b="1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sz="2400" b="1" dirty="0"/>
              <a:t>???</a:t>
            </a:r>
            <a:r>
              <a:rPr lang="cs-CZ" sz="2400" b="1" dirty="0" err="1"/>
              <a:t>Can</a:t>
            </a:r>
            <a:r>
              <a:rPr lang="cs-CZ" sz="2400" b="1" dirty="0"/>
              <a:t> </a:t>
            </a:r>
            <a:r>
              <a:rPr lang="cs-CZ" sz="2400" b="1" dirty="0" err="1"/>
              <a:t>you</a:t>
            </a:r>
            <a:r>
              <a:rPr lang="cs-CZ" sz="2400" b="1" dirty="0"/>
              <a:t> </a:t>
            </a:r>
            <a:r>
              <a:rPr lang="cs-CZ" sz="2400" b="1" dirty="0" err="1"/>
              <a:t>order</a:t>
            </a:r>
            <a:r>
              <a:rPr lang="cs-CZ" sz="2400" b="1" dirty="0"/>
              <a:t> </a:t>
            </a:r>
            <a:r>
              <a:rPr lang="cs-CZ" sz="2400" b="1" dirty="0" err="1"/>
              <a:t>them</a:t>
            </a:r>
            <a:r>
              <a:rPr lang="cs-CZ" sz="2400" b="1" dirty="0"/>
              <a:t> </a:t>
            </a:r>
            <a:r>
              <a:rPr lang="cs-CZ" sz="2400" b="1" dirty="0" err="1"/>
              <a:t>according</a:t>
            </a:r>
            <a:r>
              <a:rPr lang="cs-CZ" sz="2400" b="1" dirty="0"/>
              <a:t> to </a:t>
            </a:r>
            <a:r>
              <a:rPr lang="cs-CZ" sz="2400" b="1" dirty="0" err="1"/>
              <a:t>the</a:t>
            </a:r>
            <a:r>
              <a:rPr lang="cs-CZ" sz="2400" b="1" dirty="0"/>
              <a:t> risk???</a:t>
            </a:r>
            <a:r>
              <a:rPr lang="en-US" sz="2400" b="1" dirty="0"/>
              <a:t> </a:t>
            </a:r>
            <a:endParaRPr lang="en-US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b="1" dirty="0" err="1"/>
              <a:t>Questions</a:t>
            </a:r>
            <a:r>
              <a:rPr lang="cs-CZ" b="1" dirty="0"/>
              <a:t> and </a:t>
            </a:r>
            <a:r>
              <a:rPr lang="cs-CZ" b="1" dirty="0" err="1"/>
              <a:t>Applications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2627784" y="4731990"/>
            <a:ext cx="3816424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130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6796" y="1127333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cs-CZ" sz="2000" dirty="0"/>
              <a:t>International trade</a:t>
            </a:r>
          </a:p>
          <a:p>
            <a:r>
              <a:rPr lang="en-US" altLang="cs-CZ" sz="2000" dirty="0"/>
              <a:t>Licensing</a:t>
            </a:r>
          </a:p>
          <a:p>
            <a:r>
              <a:rPr lang="en-US" altLang="cs-CZ" sz="2000" dirty="0"/>
              <a:t>Franchising</a:t>
            </a:r>
          </a:p>
          <a:p>
            <a:r>
              <a:rPr lang="en-US" altLang="cs-CZ" sz="2000" dirty="0"/>
              <a:t>Joint ventures</a:t>
            </a:r>
          </a:p>
          <a:p>
            <a:r>
              <a:rPr lang="en-US" altLang="cs-CZ" sz="2000" dirty="0"/>
              <a:t>Acquisitions of existing operations</a:t>
            </a:r>
          </a:p>
          <a:p>
            <a:r>
              <a:rPr lang="en-US" altLang="cs-CZ" sz="2000" dirty="0"/>
              <a:t>Establishing new foreign subsidiaries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 err="1"/>
              <a:t>Forms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International </a:t>
            </a:r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Activities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211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6796" y="1127333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cs-CZ" sz="2000" dirty="0"/>
              <a:t>International trade is a relatively conservative approach that can be used by firms to penetrate</a:t>
            </a:r>
            <a:r>
              <a:rPr lang="cs-CZ" altLang="cs-CZ" sz="2000" dirty="0"/>
              <a:t> </a:t>
            </a:r>
            <a:r>
              <a:rPr lang="en-US" altLang="cs-CZ" sz="2000" dirty="0"/>
              <a:t>markets </a:t>
            </a:r>
            <a:endParaRPr lang="cs-CZ" altLang="cs-CZ" sz="2000" dirty="0"/>
          </a:p>
          <a:p>
            <a:pPr lvl="1"/>
            <a:r>
              <a:rPr lang="en-US" altLang="cs-CZ" sz="1600" dirty="0"/>
              <a:t>by exporting</a:t>
            </a:r>
            <a:r>
              <a:rPr lang="cs-CZ" altLang="cs-CZ" sz="1600" dirty="0"/>
              <a:t> – to </a:t>
            </a:r>
            <a:r>
              <a:rPr lang="cs-CZ" altLang="cs-CZ" sz="1600" dirty="0" err="1"/>
              <a:t>penetrate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markets</a:t>
            </a:r>
            <a:endParaRPr lang="cs-CZ" altLang="cs-CZ" sz="1600" dirty="0"/>
          </a:p>
          <a:p>
            <a:pPr lvl="1"/>
            <a:r>
              <a:rPr lang="cs-CZ" altLang="cs-CZ" sz="1600" dirty="0"/>
              <a:t>by </a:t>
            </a:r>
            <a:r>
              <a:rPr lang="cs-CZ" altLang="cs-CZ" sz="1600" dirty="0" err="1"/>
              <a:t>importing</a:t>
            </a:r>
            <a:r>
              <a:rPr lang="cs-CZ" altLang="cs-CZ" sz="1600" dirty="0"/>
              <a:t> - </a:t>
            </a:r>
            <a:r>
              <a:rPr lang="en-US" altLang="cs-CZ" sz="1600" dirty="0"/>
              <a:t>to obtain </a:t>
            </a:r>
            <a:r>
              <a:rPr lang="cs-CZ" altLang="cs-CZ" sz="1600" dirty="0" err="1"/>
              <a:t>low-cost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or</a:t>
            </a:r>
            <a:r>
              <a:rPr lang="cs-CZ" altLang="cs-CZ" sz="1600" dirty="0"/>
              <a:t> </a:t>
            </a:r>
            <a:r>
              <a:rPr lang="cs-CZ" altLang="cs-CZ" sz="1600" dirty="0" err="1"/>
              <a:t>unavailable</a:t>
            </a:r>
            <a:r>
              <a:rPr lang="cs-CZ" altLang="cs-CZ" sz="1600" dirty="0"/>
              <a:t> </a:t>
            </a:r>
            <a:r>
              <a:rPr lang="en-US" altLang="cs-CZ" sz="1600" dirty="0"/>
              <a:t>supplies </a:t>
            </a:r>
            <a:endParaRPr lang="cs-CZ" altLang="cs-CZ" sz="1600" dirty="0"/>
          </a:p>
          <a:p>
            <a:r>
              <a:rPr lang="cs-CZ" altLang="cs-CZ" sz="2000" dirty="0" err="1"/>
              <a:t>This</a:t>
            </a:r>
            <a:r>
              <a:rPr lang="cs-CZ" altLang="cs-CZ" sz="2000" dirty="0"/>
              <a:t> </a:t>
            </a:r>
            <a:r>
              <a:rPr lang="en-US" altLang="cs-CZ" sz="2000" dirty="0"/>
              <a:t>approach entails minimal risk because the firm does not place any of its capital </a:t>
            </a:r>
            <a:r>
              <a:rPr lang="cs-CZ" altLang="cs-CZ" sz="2000" dirty="0" err="1"/>
              <a:t>abroad</a:t>
            </a:r>
            <a:r>
              <a:rPr lang="cs-CZ" altLang="cs-CZ" sz="2000" dirty="0"/>
              <a:t>. (in </a:t>
            </a:r>
            <a:r>
              <a:rPr lang="cs-CZ" altLang="cs-CZ" sz="2000" dirty="0" err="1"/>
              <a:t>comparison</a:t>
            </a:r>
            <a:r>
              <a:rPr lang="cs-CZ" altLang="cs-CZ" sz="2000" dirty="0"/>
              <a:t> to </a:t>
            </a:r>
            <a:r>
              <a:rPr lang="cs-CZ" altLang="cs-CZ" sz="2000" dirty="0" err="1"/>
              <a:t>other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international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economic</a:t>
            </a:r>
            <a:r>
              <a:rPr lang="cs-CZ" altLang="cs-CZ" sz="2000" dirty="0"/>
              <a:t> </a:t>
            </a:r>
            <a:r>
              <a:rPr lang="cs-CZ" altLang="cs-CZ" sz="2000" dirty="0" err="1"/>
              <a:t>activities</a:t>
            </a:r>
            <a:r>
              <a:rPr lang="cs-CZ" altLang="cs-CZ" sz="2000" dirty="0"/>
              <a:t>)</a:t>
            </a:r>
            <a:endParaRPr lang="en-US" altLang="cs-CZ" sz="2000" dirty="0"/>
          </a:p>
          <a:p>
            <a:r>
              <a:rPr lang="en-US" altLang="cs-CZ" sz="2000" dirty="0"/>
              <a:t>If the firm experiences a decline in its exporting or importing, it can normally reduce or</a:t>
            </a:r>
            <a:r>
              <a:rPr lang="cs-CZ" altLang="cs-CZ" sz="2000" dirty="0"/>
              <a:t> </a:t>
            </a:r>
            <a:r>
              <a:rPr lang="en-US" altLang="cs-CZ" sz="2000" dirty="0"/>
              <a:t>discontinue this part of its business at a </a:t>
            </a:r>
            <a:r>
              <a:rPr lang="cs-CZ" altLang="cs-CZ" sz="2000" dirty="0" err="1"/>
              <a:t>relatively</a:t>
            </a:r>
            <a:r>
              <a:rPr lang="cs-CZ" altLang="cs-CZ" sz="2000" dirty="0"/>
              <a:t> </a:t>
            </a:r>
            <a:r>
              <a:rPr lang="en-US" altLang="cs-CZ" sz="2000" dirty="0"/>
              <a:t>low cost.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/>
              <a:t>International </a:t>
            </a:r>
            <a:r>
              <a:rPr lang="cs-CZ" b="1" dirty="0" err="1"/>
              <a:t>Trade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881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6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cs-CZ" sz="2000" dirty="0"/>
              <a:t>Licensing obligates a firm to provide its technology (copyrights, patents, trademarks, or</a:t>
            </a:r>
            <a:r>
              <a:rPr lang="cs-CZ" altLang="cs-CZ" sz="2000" dirty="0"/>
              <a:t> </a:t>
            </a:r>
            <a:r>
              <a:rPr lang="en-US" altLang="cs-CZ" sz="2000" dirty="0"/>
              <a:t>trade names) in exchange for fees or some other specified benefits</a:t>
            </a:r>
            <a:r>
              <a:rPr lang="cs-CZ" altLang="cs-CZ" sz="2000" dirty="0"/>
              <a:t>.</a:t>
            </a:r>
          </a:p>
          <a:p>
            <a:pPr lvl="1"/>
            <a:r>
              <a:rPr lang="en-US" altLang="cs-CZ" sz="1600" dirty="0"/>
              <a:t>Licensing allows firms to use</a:t>
            </a:r>
            <a:r>
              <a:rPr lang="cs-CZ" altLang="cs-CZ" sz="1600" dirty="0"/>
              <a:t> </a:t>
            </a:r>
            <a:r>
              <a:rPr lang="en-US" altLang="cs-CZ" sz="1600" dirty="0"/>
              <a:t>their technology in foreign markets without a major investment in foreign countries</a:t>
            </a:r>
            <a:r>
              <a:rPr lang="cs-CZ" altLang="cs-CZ" sz="1600" dirty="0"/>
              <a:t> </a:t>
            </a:r>
            <a:r>
              <a:rPr lang="en-US" altLang="cs-CZ" sz="1600" dirty="0"/>
              <a:t>and without the transportation costs that result from exporting. </a:t>
            </a:r>
            <a:endParaRPr lang="cs-CZ" altLang="cs-CZ" sz="1600" dirty="0"/>
          </a:p>
          <a:p>
            <a:pPr lvl="1"/>
            <a:r>
              <a:rPr lang="en-US" altLang="cs-CZ" sz="1600" dirty="0"/>
              <a:t>A major disadvantage</a:t>
            </a:r>
            <a:r>
              <a:rPr lang="cs-CZ" altLang="cs-CZ" sz="1600" dirty="0"/>
              <a:t> </a:t>
            </a:r>
            <a:r>
              <a:rPr lang="en-US" altLang="cs-CZ" sz="1600" dirty="0"/>
              <a:t>of licensing is that it is difficult for the firm providing the technology to ensure quality</a:t>
            </a:r>
            <a:r>
              <a:rPr lang="cs-CZ" altLang="cs-CZ" sz="1600" dirty="0"/>
              <a:t> </a:t>
            </a:r>
            <a:r>
              <a:rPr lang="en-US" altLang="cs-CZ" sz="1600" dirty="0"/>
              <a:t>control in the foreign production process.</a:t>
            </a:r>
            <a:endParaRPr lang="cs-CZ" altLang="cs-CZ" sz="1600" dirty="0"/>
          </a:p>
          <a:p>
            <a:endParaRPr lang="cs-CZ" altLang="cs-CZ" sz="2000" dirty="0"/>
          </a:p>
          <a:p>
            <a:r>
              <a:rPr lang="cs-CZ" altLang="cs-CZ" sz="2000" dirty="0" err="1"/>
              <a:t>Examples</a:t>
            </a:r>
            <a:r>
              <a:rPr lang="cs-CZ" altLang="cs-CZ" sz="2000" dirty="0"/>
              <a:t>: </a:t>
            </a:r>
          </a:p>
          <a:p>
            <a:pPr lvl="1"/>
            <a:r>
              <a:rPr lang="en-US" altLang="cs-CZ" sz="1600" dirty="0"/>
              <a:t>Starbucks has licensing</a:t>
            </a:r>
            <a:r>
              <a:rPr lang="cs-CZ" altLang="cs-CZ" sz="1600" dirty="0"/>
              <a:t> </a:t>
            </a:r>
            <a:r>
              <a:rPr lang="en-US" altLang="cs-CZ" sz="1600" dirty="0"/>
              <a:t>agreements with SSP (an operator of food and beverages in Europe) to sell Starbucks</a:t>
            </a:r>
            <a:r>
              <a:rPr lang="cs-CZ" altLang="cs-CZ" sz="1600" dirty="0"/>
              <a:t> </a:t>
            </a:r>
            <a:r>
              <a:rPr lang="en-US" altLang="cs-CZ" sz="1600" dirty="0"/>
              <a:t>products in train stations and airports throughout Europe. </a:t>
            </a:r>
            <a:endParaRPr lang="cs-CZ" altLang="cs-CZ" sz="1600" dirty="0"/>
          </a:p>
          <a:p>
            <a:pPr lvl="1"/>
            <a:r>
              <a:rPr lang="en-US" altLang="cs-CZ" sz="1600" dirty="0"/>
              <a:t>Sprint Nextel Corp. has a licensing</a:t>
            </a:r>
            <a:r>
              <a:rPr lang="cs-CZ" altLang="cs-CZ" sz="1600" dirty="0"/>
              <a:t> </a:t>
            </a:r>
            <a:r>
              <a:rPr lang="en-US" altLang="cs-CZ" sz="1600" dirty="0"/>
              <a:t>agreement to develop </a:t>
            </a:r>
            <a:r>
              <a:rPr lang="cs-CZ" altLang="cs-CZ" sz="1600" dirty="0"/>
              <a:t> t</a:t>
            </a:r>
            <a:r>
              <a:rPr lang="en-US" altLang="cs-CZ" sz="1600" dirty="0" err="1"/>
              <a:t>elecommunications</a:t>
            </a:r>
            <a:r>
              <a:rPr lang="en-US" altLang="cs-CZ" sz="1600" dirty="0"/>
              <a:t> services in the United Kingdom. </a:t>
            </a:r>
            <a:endParaRPr lang="cs-CZ" altLang="cs-CZ" sz="1600" dirty="0"/>
          </a:p>
          <a:p>
            <a:pPr lvl="1"/>
            <a:r>
              <a:rPr lang="en-US" altLang="cs-CZ" sz="1600" dirty="0"/>
              <a:t>IGA, Inc. has a licensing agreement</a:t>
            </a:r>
            <a:r>
              <a:rPr lang="cs-CZ" altLang="cs-CZ" sz="1600" dirty="0"/>
              <a:t> </a:t>
            </a:r>
            <a:r>
              <a:rPr lang="en-US" altLang="cs-CZ" sz="1600" dirty="0"/>
              <a:t>to operate supermarkets in China and Singapore.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 err="1"/>
              <a:t>Licensing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939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851670"/>
            <a:ext cx="8064896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Clr>
                <a:srgbClr val="307871"/>
              </a:buClr>
              <a:buNone/>
            </a:pPr>
            <a:r>
              <a:rPr lang="cs-CZ" sz="2400" b="1" dirty="0"/>
              <a:t>???</a:t>
            </a:r>
            <a:r>
              <a:rPr lang="en-US" sz="2400" b="1" dirty="0"/>
              <a:t> What do you consider as a </a:t>
            </a:r>
            <a:r>
              <a:rPr lang="en-US" sz="2400" b="1" dirty="0" err="1"/>
              <a:t>multionational</a:t>
            </a:r>
            <a:r>
              <a:rPr lang="en-US" sz="2400" b="1" dirty="0"/>
              <a:t> corporation</a:t>
            </a:r>
            <a:r>
              <a:rPr lang="cs-CZ" sz="2400" b="1" dirty="0"/>
              <a:t>???</a:t>
            </a:r>
            <a:r>
              <a:rPr lang="en-US" sz="2400" b="1" dirty="0"/>
              <a:t> </a:t>
            </a:r>
            <a:endParaRPr lang="cs-CZ" sz="2400" b="1" dirty="0"/>
          </a:p>
          <a:p>
            <a:pPr marL="0" indent="0" algn="ctr">
              <a:buClr>
                <a:srgbClr val="307871"/>
              </a:buClr>
              <a:buNone/>
            </a:pPr>
            <a:endParaRPr lang="cs-CZ" sz="2400" b="1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sz="2400" b="1" dirty="0"/>
              <a:t>???</a:t>
            </a:r>
            <a:r>
              <a:rPr lang="en-US" sz="2400" b="1" dirty="0"/>
              <a:t>What is the most common aim of any company?</a:t>
            </a:r>
            <a:r>
              <a:rPr lang="cs-CZ" sz="2400" b="1" dirty="0"/>
              <a:t>??</a:t>
            </a:r>
            <a:endParaRPr lang="en-US" sz="2400" b="1" dirty="0"/>
          </a:p>
          <a:p>
            <a:pPr marL="0" indent="0" algn="ctr">
              <a:buClr>
                <a:srgbClr val="307871"/>
              </a:buClr>
              <a:buNone/>
            </a:pPr>
            <a:endParaRPr lang="cs-CZ" sz="2400" b="1" dirty="0"/>
          </a:p>
          <a:p>
            <a:pPr marL="0" indent="0" algn="ctr">
              <a:buClr>
                <a:srgbClr val="307871"/>
              </a:buClr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b="1" dirty="0" err="1"/>
              <a:t>Questions</a:t>
            </a:r>
            <a:r>
              <a:rPr lang="cs-CZ" b="1" dirty="0"/>
              <a:t> and </a:t>
            </a:r>
            <a:r>
              <a:rPr lang="cs-CZ" b="1" dirty="0" err="1"/>
              <a:t>Applications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2627784" y="4731990"/>
            <a:ext cx="3816424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30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6796" y="1127333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cs-CZ" sz="2000" dirty="0"/>
              <a:t>Franchising obligates a firm to provide a specialized sales or service strategy, support assistance,</a:t>
            </a:r>
            <a:r>
              <a:rPr lang="cs-CZ" altLang="cs-CZ" sz="2000" dirty="0"/>
              <a:t> </a:t>
            </a:r>
            <a:r>
              <a:rPr lang="en-US" altLang="cs-CZ" sz="2000" dirty="0"/>
              <a:t>and possibly an initial investment in the franchise in exchange for periodic fees. </a:t>
            </a:r>
            <a:endParaRPr lang="cs-CZ" altLang="cs-CZ" sz="2000" dirty="0"/>
          </a:p>
          <a:p>
            <a:r>
              <a:rPr lang="en-US" altLang="cs-CZ" sz="2000" dirty="0"/>
              <a:t>Like licensing, franchising allows firms to penetrate foreign markets without a major investment</a:t>
            </a:r>
            <a:r>
              <a:rPr lang="cs-CZ" altLang="cs-CZ" sz="2000" dirty="0"/>
              <a:t> </a:t>
            </a:r>
            <a:r>
              <a:rPr lang="en-US" altLang="cs-CZ" sz="2000" dirty="0"/>
              <a:t>in foreign countries. </a:t>
            </a:r>
            <a:endParaRPr lang="cs-CZ" altLang="cs-CZ" sz="2000" dirty="0"/>
          </a:p>
          <a:p>
            <a:r>
              <a:rPr lang="cs-CZ" altLang="cs-CZ" sz="2000" dirty="0" err="1"/>
              <a:t>Examples</a:t>
            </a:r>
            <a:r>
              <a:rPr lang="cs-CZ" altLang="cs-CZ" sz="2000" dirty="0"/>
              <a:t>:</a:t>
            </a:r>
          </a:p>
          <a:p>
            <a:pPr lvl="1"/>
            <a:r>
              <a:rPr lang="en-US" altLang="cs-CZ" sz="1600" dirty="0"/>
              <a:t>McDonald’s, Pizza Hut, Subway Sandwiches, Blockbuster Video, and Dairy Queen</a:t>
            </a:r>
            <a:r>
              <a:rPr lang="cs-CZ" altLang="cs-CZ" sz="1600" dirty="0"/>
              <a:t> </a:t>
            </a:r>
            <a:r>
              <a:rPr lang="en-US" altLang="cs-CZ" sz="1600" dirty="0"/>
              <a:t>have franchises that are owned and managed by local residents in many foreign countries.</a:t>
            </a:r>
          </a:p>
          <a:p>
            <a:pPr lvl="1"/>
            <a:endParaRPr lang="en-US" alt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 err="1"/>
              <a:t>Franchising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32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0168" y="915566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cs-CZ" sz="2000" dirty="0"/>
              <a:t>A joint venture is a venture that is jointly owned and operated by two or more firms.</a:t>
            </a:r>
            <a:r>
              <a:rPr lang="cs-CZ" altLang="cs-CZ" sz="2000" dirty="0"/>
              <a:t> </a:t>
            </a:r>
            <a:endParaRPr lang="en-US" altLang="cs-CZ" sz="2000" dirty="0"/>
          </a:p>
          <a:p>
            <a:pPr lvl="1"/>
            <a:r>
              <a:rPr lang="en-US" altLang="cs-CZ" sz="1600" dirty="0"/>
              <a:t>Many firms penetrate foreign markets by engaging in a joint venture with firms that reside</a:t>
            </a:r>
            <a:r>
              <a:rPr lang="cs-CZ" altLang="cs-CZ" sz="1600" dirty="0"/>
              <a:t> </a:t>
            </a:r>
            <a:r>
              <a:rPr lang="en-US" altLang="cs-CZ" sz="1600" dirty="0"/>
              <a:t>in those markets</a:t>
            </a:r>
            <a:r>
              <a:rPr lang="cs-CZ" altLang="cs-CZ" sz="1600" dirty="0"/>
              <a:t>.</a:t>
            </a:r>
          </a:p>
          <a:p>
            <a:pPr lvl="1"/>
            <a:r>
              <a:rPr lang="en-US" altLang="cs-CZ" sz="1600" dirty="0"/>
              <a:t>Most joint ventures allow two firms to apply their respective comparative</a:t>
            </a:r>
            <a:r>
              <a:rPr lang="cs-CZ" altLang="cs-CZ" sz="1600" dirty="0"/>
              <a:t> </a:t>
            </a:r>
            <a:r>
              <a:rPr lang="en-US" altLang="cs-CZ" sz="1600" dirty="0"/>
              <a:t>advantages in a given </a:t>
            </a:r>
            <a:r>
              <a:rPr lang="en-US" altLang="cs-CZ" sz="1600" dirty="0" err="1"/>
              <a:t>projec</a:t>
            </a:r>
            <a:r>
              <a:rPr lang="cs-CZ" altLang="cs-CZ" sz="1600" dirty="0"/>
              <a:t>t</a:t>
            </a:r>
            <a:r>
              <a:rPr lang="en-US" altLang="cs-CZ" sz="2000" dirty="0"/>
              <a:t>. </a:t>
            </a:r>
            <a:endParaRPr lang="cs-CZ" altLang="cs-CZ" sz="2000" dirty="0"/>
          </a:p>
          <a:p>
            <a:r>
              <a:rPr lang="cs-CZ" altLang="cs-CZ" sz="2000" dirty="0" err="1"/>
              <a:t>Examples</a:t>
            </a:r>
            <a:r>
              <a:rPr lang="cs-CZ" altLang="cs-CZ" sz="2000" dirty="0"/>
              <a:t>:</a:t>
            </a:r>
          </a:p>
          <a:p>
            <a:pPr lvl="1"/>
            <a:r>
              <a:rPr lang="en-US" altLang="cs-CZ" sz="1600" dirty="0"/>
              <a:t>General Mills, Inc., joined in a</a:t>
            </a:r>
            <a:r>
              <a:rPr lang="cs-CZ" altLang="cs-CZ" sz="1600" dirty="0"/>
              <a:t> </a:t>
            </a:r>
            <a:r>
              <a:rPr lang="en-US" altLang="cs-CZ" sz="1600" dirty="0"/>
              <a:t>venture with Nestlé SA so that the cereals produced by General Mills could be sold</a:t>
            </a:r>
            <a:r>
              <a:rPr lang="cs-CZ" altLang="cs-CZ" sz="1600" dirty="0"/>
              <a:t> </a:t>
            </a:r>
            <a:r>
              <a:rPr lang="en-US" altLang="cs-CZ" sz="1600" dirty="0"/>
              <a:t>through the overseas sales distribution network established by Nestlé.</a:t>
            </a:r>
            <a:endParaRPr lang="cs-CZ" altLang="cs-CZ" sz="1600" dirty="0"/>
          </a:p>
          <a:p>
            <a:pPr lvl="1"/>
            <a:r>
              <a:rPr lang="en-US" altLang="cs-CZ" sz="1600" dirty="0"/>
              <a:t>Xerox Corp. </a:t>
            </a:r>
            <a:r>
              <a:rPr lang="cs-CZ" altLang="cs-CZ" sz="1600" dirty="0"/>
              <a:t>(USA) </a:t>
            </a:r>
            <a:r>
              <a:rPr lang="en-US" altLang="cs-CZ" sz="1600" dirty="0"/>
              <a:t>and Fuji Co. (Japan) engaged in a joint venture that allowed Xerox</a:t>
            </a:r>
            <a:r>
              <a:rPr lang="cs-CZ" altLang="cs-CZ" sz="1600" dirty="0"/>
              <a:t> </a:t>
            </a:r>
            <a:r>
              <a:rPr lang="en-US" altLang="cs-CZ" sz="1600" dirty="0"/>
              <a:t>Corp. to penetrate the Japanese market and allowed Fuji to enter the photocopying business.</a:t>
            </a:r>
            <a:r>
              <a:rPr lang="cs-CZ" altLang="cs-CZ" sz="1600" dirty="0"/>
              <a:t> </a:t>
            </a:r>
          </a:p>
          <a:p>
            <a:pPr lvl="1"/>
            <a:r>
              <a:rPr lang="en-US" altLang="cs-CZ" sz="1600" dirty="0"/>
              <a:t>Sara Lee Corp. and AT&amp;T have engaged in joint ventures with Mexican firms to</a:t>
            </a:r>
            <a:r>
              <a:rPr lang="cs-CZ" altLang="cs-CZ" sz="1600" dirty="0"/>
              <a:t> </a:t>
            </a:r>
            <a:r>
              <a:rPr lang="en-US" altLang="cs-CZ" sz="1600" dirty="0"/>
              <a:t>gain entry to Mexico’s markets.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/>
              <a:t>Joint </a:t>
            </a:r>
            <a:r>
              <a:rPr lang="cs-CZ" b="1" dirty="0" err="1"/>
              <a:t>Ventures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233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39292" y="750206"/>
            <a:ext cx="9075788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cs-CZ" sz="2000" dirty="0"/>
              <a:t>Firm acquire other firm in foreign countries as a </a:t>
            </a:r>
            <a:r>
              <a:rPr lang="cs-CZ" altLang="cs-CZ" sz="2000" dirty="0" err="1"/>
              <a:t>way</a:t>
            </a:r>
            <a:r>
              <a:rPr lang="en-US" altLang="cs-CZ" sz="2000" dirty="0"/>
              <a:t> </a:t>
            </a:r>
            <a:r>
              <a:rPr lang="cs-CZ" altLang="cs-CZ" sz="2000" dirty="0"/>
              <a:t>to </a:t>
            </a:r>
            <a:r>
              <a:rPr lang="cs-CZ" altLang="cs-CZ" sz="2000" dirty="0" err="1"/>
              <a:t>penetrate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abroad</a:t>
            </a:r>
            <a:endParaRPr lang="cs-CZ" altLang="cs-CZ" sz="2000" dirty="0"/>
          </a:p>
          <a:p>
            <a:pPr lvl="1"/>
            <a:r>
              <a:rPr lang="cs-CZ" altLang="cs-CZ" sz="1600" dirty="0"/>
              <a:t>a</a:t>
            </a:r>
            <a:r>
              <a:rPr lang="en-US" altLang="cs-CZ" sz="1600" dirty="0" err="1"/>
              <a:t>cquisitions</a:t>
            </a:r>
            <a:r>
              <a:rPr lang="en-US" altLang="cs-CZ" sz="1600" dirty="0"/>
              <a:t> allow firms to have full control over their foreign businesses</a:t>
            </a:r>
            <a:r>
              <a:rPr lang="cs-CZ" altLang="cs-CZ" sz="1600" dirty="0"/>
              <a:t> </a:t>
            </a:r>
            <a:r>
              <a:rPr lang="en-US" altLang="cs-CZ" sz="1600" dirty="0"/>
              <a:t>and to quickly obtain a large portion of foreign market share.</a:t>
            </a:r>
            <a:endParaRPr lang="cs-CZ" altLang="cs-CZ" sz="1600" dirty="0"/>
          </a:p>
          <a:p>
            <a:r>
              <a:rPr lang="en-US" altLang="cs-CZ" sz="2000" dirty="0"/>
              <a:t>An acquisition of an existing corporation is subject to the risk of large losses</a:t>
            </a:r>
            <a:r>
              <a:rPr lang="cs-CZ" altLang="cs-CZ" sz="2000" dirty="0"/>
              <a:t>.</a:t>
            </a:r>
          </a:p>
          <a:p>
            <a:pPr lvl="1"/>
            <a:r>
              <a:rPr lang="en-US" altLang="cs-CZ" sz="1600" dirty="0"/>
              <a:t>the large investment required</a:t>
            </a:r>
            <a:endParaRPr lang="cs-CZ" altLang="cs-CZ" sz="1600" dirty="0"/>
          </a:p>
          <a:p>
            <a:pPr lvl="1"/>
            <a:r>
              <a:rPr lang="en-US" altLang="cs-CZ" sz="1600" dirty="0"/>
              <a:t>if the foreign operations perform</a:t>
            </a:r>
            <a:r>
              <a:rPr lang="cs-CZ" altLang="cs-CZ" sz="1600" dirty="0"/>
              <a:t> </a:t>
            </a:r>
            <a:r>
              <a:rPr lang="en-US" altLang="cs-CZ" sz="1600" dirty="0"/>
              <a:t>poorly, it may be difficult to sell </a:t>
            </a:r>
            <a:r>
              <a:rPr lang="cs-CZ" altLang="cs-CZ" sz="1600" dirty="0" err="1"/>
              <a:t>it</a:t>
            </a:r>
            <a:r>
              <a:rPr lang="cs-CZ" altLang="cs-CZ" sz="1600" dirty="0"/>
              <a:t> </a:t>
            </a:r>
            <a:r>
              <a:rPr lang="en-US" altLang="cs-CZ" sz="1600" dirty="0"/>
              <a:t>at a reasonable price.</a:t>
            </a:r>
          </a:p>
          <a:p>
            <a:r>
              <a:rPr lang="en-US" altLang="cs-CZ" sz="2000" dirty="0"/>
              <a:t>Some firms engage in partial international acquisitions in order to obtain a stake in</a:t>
            </a:r>
            <a:r>
              <a:rPr lang="cs-CZ" altLang="cs-CZ" sz="2000" dirty="0"/>
              <a:t> </a:t>
            </a:r>
            <a:r>
              <a:rPr lang="en-US" altLang="cs-CZ" sz="2000" dirty="0"/>
              <a:t>foreign operations. </a:t>
            </a:r>
            <a:endParaRPr lang="cs-CZ" altLang="cs-CZ" sz="2000" dirty="0"/>
          </a:p>
          <a:p>
            <a:pPr lvl="1"/>
            <a:r>
              <a:rPr lang="cs-CZ" altLang="cs-CZ" sz="1600" dirty="0"/>
              <a:t>r</a:t>
            </a:r>
            <a:r>
              <a:rPr lang="en-US" altLang="cs-CZ" sz="1600" dirty="0" err="1"/>
              <a:t>equires</a:t>
            </a:r>
            <a:r>
              <a:rPr lang="en-US" altLang="cs-CZ" sz="1600" dirty="0"/>
              <a:t> a smaller investment than full international acquisitions</a:t>
            </a:r>
            <a:r>
              <a:rPr lang="cs-CZ" altLang="cs-CZ" sz="1600" dirty="0"/>
              <a:t> =&gt; </a:t>
            </a:r>
            <a:r>
              <a:rPr lang="en-US" altLang="cs-CZ" sz="1600" dirty="0"/>
              <a:t>less risk. </a:t>
            </a:r>
            <a:endParaRPr lang="cs-CZ" altLang="cs-CZ" sz="1600" dirty="0"/>
          </a:p>
          <a:p>
            <a:pPr lvl="1"/>
            <a:r>
              <a:rPr lang="en-US" altLang="cs-CZ" sz="1600" dirty="0"/>
              <a:t>the firm will not have</a:t>
            </a:r>
            <a:r>
              <a:rPr lang="cs-CZ" altLang="cs-CZ" sz="1600" dirty="0"/>
              <a:t> </a:t>
            </a:r>
            <a:r>
              <a:rPr lang="en-US" altLang="cs-CZ" sz="1600" dirty="0"/>
              <a:t>complete control over foreign operations that are only partially acquired.</a:t>
            </a:r>
            <a:endParaRPr lang="cs-CZ" altLang="cs-CZ" sz="1600" dirty="0"/>
          </a:p>
          <a:p>
            <a:r>
              <a:rPr lang="cs-CZ" altLang="cs-CZ" sz="2000" dirty="0" err="1"/>
              <a:t>Example</a:t>
            </a:r>
            <a:r>
              <a:rPr lang="cs-CZ" altLang="cs-CZ" sz="2000" dirty="0"/>
              <a:t> – Google, Inc. - </a:t>
            </a:r>
            <a:r>
              <a:rPr lang="cs-CZ" altLang="cs-CZ" sz="2000" dirty="0" err="1"/>
              <a:t>acquizitions</a:t>
            </a:r>
            <a:r>
              <a:rPr lang="cs-CZ" altLang="cs-CZ" sz="2000" dirty="0"/>
              <a:t> to </a:t>
            </a:r>
            <a:r>
              <a:rPr lang="cs-CZ" altLang="cs-CZ" sz="2000" dirty="0" err="1"/>
              <a:t>expand</a:t>
            </a:r>
            <a:r>
              <a:rPr lang="cs-CZ" altLang="cs-CZ" sz="2000" dirty="0"/>
              <a:t> business and </a:t>
            </a:r>
            <a:r>
              <a:rPr lang="cs-CZ" altLang="cs-CZ" sz="2000" dirty="0" err="1"/>
              <a:t>improve</a:t>
            </a:r>
            <a:r>
              <a:rPr lang="cs-CZ" altLang="cs-CZ" sz="2000" dirty="0"/>
              <a:t> technology</a:t>
            </a:r>
          </a:p>
          <a:p>
            <a:pPr lvl="1"/>
            <a:r>
              <a:rPr lang="cs-CZ" altLang="cs-CZ" sz="1400" dirty="0" err="1"/>
              <a:t>Australia</a:t>
            </a:r>
            <a:r>
              <a:rPr lang="cs-CZ" altLang="cs-CZ" sz="1400" dirty="0"/>
              <a:t> and </a:t>
            </a:r>
            <a:r>
              <a:rPr lang="cs-CZ" altLang="cs-CZ" sz="1400" dirty="0" err="1"/>
              <a:t>Brazil</a:t>
            </a:r>
            <a:r>
              <a:rPr lang="cs-CZ" altLang="cs-CZ" sz="1400" dirty="0"/>
              <a:t> (</a:t>
            </a:r>
            <a:r>
              <a:rPr lang="cs-CZ" altLang="cs-CZ" sz="1400" dirty="0" err="1"/>
              <a:t>search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engines</a:t>
            </a:r>
            <a:r>
              <a:rPr lang="cs-CZ" altLang="cs-CZ" sz="1400" dirty="0"/>
              <a:t>), </a:t>
            </a:r>
            <a:r>
              <a:rPr lang="cs-CZ" altLang="cs-CZ" sz="1400" dirty="0" err="1"/>
              <a:t>Canada</a:t>
            </a:r>
            <a:r>
              <a:rPr lang="cs-CZ" altLang="cs-CZ" sz="1400" dirty="0"/>
              <a:t> (mobile browser), </a:t>
            </a:r>
            <a:r>
              <a:rPr lang="cs-CZ" altLang="cs-CZ" sz="1400" dirty="0" err="1"/>
              <a:t>Finland</a:t>
            </a:r>
            <a:r>
              <a:rPr lang="cs-CZ" altLang="cs-CZ" sz="1400" dirty="0"/>
              <a:t> (</a:t>
            </a:r>
            <a:r>
              <a:rPr lang="cs-CZ" altLang="cs-CZ" sz="1400" dirty="0" err="1"/>
              <a:t>micro-blogging</a:t>
            </a:r>
            <a:r>
              <a:rPr lang="cs-CZ" altLang="cs-CZ" sz="1400" dirty="0"/>
              <a:t>), </a:t>
            </a:r>
            <a:r>
              <a:rPr lang="cs-CZ" altLang="cs-CZ" sz="1400" dirty="0" err="1"/>
              <a:t>Germany</a:t>
            </a:r>
            <a:r>
              <a:rPr lang="cs-CZ" altLang="cs-CZ" sz="1400" dirty="0"/>
              <a:t> (mobile software), </a:t>
            </a:r>
            <a:r>
              <a:rPr lang="cs-CZ" altLang="cs-CZ" sz="1400" dirty="0" err="1"/>
              <a:t>Russia</a:t>
            </a:r>
            <a:r>
              <a:rPr lang="cs-CZ" altLang="cs-CZ" sz="1400" dirty="0"/>
              <a:t> (online </a:t>
            </a:r>
            <a:r>
              <a:rPr lang="cs-CZ" altLang="cs-CZ" sz="1400" dirty="0" err="1"/>
              <a:t>advertising</a:t>
            </a:r>
            <a:r>
              <a:rPr lang="cs-CZ" altLang="cs-CZ" sz="1400" dirty="0"/>
              <a:t>), </a:t>
            </a:r>
            <a:r>
              <a:rPr lang="cs-CZ" altLang="cs-CZ" sz="1400" dirty="0" err="1"/>
              <a:t>South</a:t>
            </a:r>
            <a:r>
              <a:rPr lang="cs-CZ" altLang="cs-CZ" sz="1400" dirty="0"/>
              <a:t> Korea (weblog software), </a:t>
            </a:r>
            <a:r>
              <a:rPr lang="cs-CZ" altLang="cs-CZ" sz="1400" dirty="0" err="1"/>
              <a:t>Spain</a:t>
            </a:r>
            <a:r>
              <a:rPr lang="cs-CZ" altLang="cs-CZ" sz="1400" dirty="0"/>
              <a:t> (</a:t>
            </a:r>
            <a:r>
              <a:rPr lang="cs-CZ" altLang="cs-CZ" sz="1400" dirty="0" err="1"/>
              <a:t>photo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sharing</a:t>
            </a:r>
            <a:r>
              <a:rPr lang="cs-CZ" altLang="cs-CZ" sz="1400" dirty="0"/>
              <a:t>), </a:t>
            </a:r>
            <a:r>
              <a:rPr lang="cs-CZ" altLang="cs-CZ" sz="1400" dirty="0" err="1"/>
              <a:t>etc</a:t>
            </a:r>
            <a:r>
              <a:rPr lang="cs-CZ" altLang="cs-CZ" sz="1400" dirty="0"/>
              <a:t>.</a:t>
            </a:r>
            <a:endParaRPr lang="en-US" alt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 err="1"/>
              <a:t>Acquisitions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Existing</a:t>
            </a:r>
            <a:r>
              <a:rPr lang="cs-CZ" b="1" dirty="0"/>
              <a:t> </a:t>
            </a:r>
            <a:r>
              <a:rPr lang="cs-CZ" b="1" dirty="0" err="1"/>
              <a:t>Operations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20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6796" y="1127333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dirty="0"/>
              <a:t>Firms can penetrate foreign markets by establishing new operations in foreign countries</a:t>
            </a:r>
            <a:r>
              <a:rPr lang="cs-CZ" sz="2000" dirty="0"/>
              <a:t> </a:t>
            </a:r>
            <a:r>
              <a:rPr lang="en-US" sz="2000" dirty="0"/>
              <a:t>to produce and sell their products. </a:t>
            </a:r>
            <a:endParaRPr lang="cs-CZ" sz="2000" dirty="0"/>
          </a:p>
          <a:p>
            <a:pPr lvl="1"/>
            <a:r>
              <a:rPr lang="cs-CZ" sz="1600" dirty="0" err="1"/>
              <a:t>This</a:t>
            </a:r>
            <a:r>
              <a:rPr lang="cs-CZ" sz="1600" dirty="0"/>
              <a:t> </a:t>
            </a:r>
            <a:r>
              <a:rPr lang="en-US" sz="1600" dirty="0"/>
              <a:t>method requires a</a:t>
            </a:r>
            <a:r>
              <a:rPr lang="cs-CZ" sz="1600" dirty="0"/>
              <a:t> </a:t>
            </a:r>
            <a:r>
              <a:rPr lang="en-US" sz="2000" dirty="0"/>
              <a:t>large investment</a:t>
            </a:r>
            <a:r>
              <a:rPr lang="cs-CZ" sz="2000" dirty="0"/>
              <a:t> (</a:t>
            </a:r>
            <a:r>
              <a:rPr lang="en-US" altLang="cs-CZ" sz="2000" dirty="0"/>
              <a:t>the risk of large losses</a:t>
            </a:r>
            <a:r>
              <a:rPr lang="cs-CZ" altLang="cs-CZ" sz="2000" dirty="0"/>
              <a:t>)</a:t>
            </a:r>
            <a:r>
              <a:rPr lang="en-US" sz="2000" dirty="0"/>
              <a:t>. </a:t>
            </a:r>
            <a:endParaRPr lang="cs-CZ" sz="2000" dirty="0"/>
          </a:p>
          <a:p>
            <a:pPr lvl="1"/>
            <a:r>
              <a:rPr lang="en-US" sz="1600" dirty="0"/>
              <a:t>Establishing new subsidiaries may be preferred to foreign acquisitions</a:t>
            </a:r>
            <a:r>
              <a:rPr lang="cs-CZ" sz="1600" dirty="0"/>
              <a:t> </a:t>
            </a:r>
            <a:r>
              <a:rPr lang="en-US" sz="1600" dirty="0"/>
              <a:t>because the operations can be tailored exactly to the firm’s needs. </a:t>
            </a:r>
            <a:endParaRPr lang="cs-CZ" sz="1600" dirty="0"/>
          </a:p>
          <a:p>
            <a:pPr lvl="1"/>
            <a:r>
              <a:rPr lang="en-US" sz="1600" dirty="0"/>
              <a:t>a smaller</a:t>
            </a:r>
            <a:r>
              <a:rPr lang="cs-CZ" sz="1600" dirty="0"/>
              <a:t> </a:t>
            </a:r>
            <a:r>
              <a:rPr lang="en-US" sz="1600" dirty="0"/>
              <a:t>investment may be required than would be needed to purchase existing operations.</a:t>
            </a:r>
          </a:p>
          <a:p>
            <a:r>
              <a:rPr lang="cs-CZ" sz="2000" dirty="0"/>
              <a:t>T</a:t>
            </a:r>
            <a:r>
              <a:rPr lang="en-US" sz="2000" dirty="0"/>
              <a:t>he firm will not reap any rewards from the investment until the subsidiary is</a:t>
            </a:r>
            <a:r>
              <a:rPr lang="cs-CZ" sz="2000" dirty="0"/>
              <a:t> </a:t>
            </a:r>
            <a:r>
              <a:rPr lang="en-US" sz="2000" dirty="0"/>
              <a:t>built and a customer base established</a:t>
            </a:r>
            <a:r>
              <a:rPr lang="cs-CZ" sz="2000" dirty="0"/>
              <a:t>.</a:t>
            </a: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 err="1"/>
              <a:t>Establishing</a:t>
            </a:r>
            <a:r>
              <a:rPr lang="cs-CZ" b="1" dirty="0"/>
              <a:t> New </a:t>
            </a:r>
            <a:r>
              <a:rPr lang="cs-CZ" b="1" dirty="0" err="1"/>
              <a:t>Foreign</a:t>
            </a:r>
            <a:r>
              <a:rPr lang="cs-CZ" b="1" dirty="0"/>
              <a:t> </a:t>
            </a:r>
            <a:r>
              <a:rPr lang="cs-CZ" b="1" dirty="0" err="1"/>
              <a:t>Subsidiaries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101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563638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/>
              <a:t>???What </a:t>
            </a:r>
            <a:r>
              <a:rPr lang="cs-CZ" sz="2400" b="1" dirty="0"/>
              <a:t>are </a:t>
            </a:r>
            <a:r>
              <a:rPr lang="cs-CZ" sz="2400" b="1" dirty="0" err="1"/>
              <a:t>examples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presented</a:t>
            </a:r>
            <a:r>
              <a:rPr lang="cs-CZ" sz="2400" b="1" dirty="0"/>
              <a:t> </a:t>
            </a:r>
            <a:r>
              <a:rPr lang="cs-CZ" sz="2400" b="1" dirty="0" err="1"/>
              <a:t>methods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penetration</a:t>
            </a:r>
            <a:r>
              <a:rPr lang="cs-CZ" sz="2400" b="1" dirty="0"/>
              <a:t> to </a:t>
            </a:r>
            <a:r>
              <a:rPr lang="cs-CZ" sz="2400" b="1" dirty="0" err="1"/>
              <a:t>foreign</a:t>
            </a:r>
            <a:r>
              <a:rPr lang="cs-CZ" sz="2400" b="1" dirty="0"/>
              <a:t> </a:t>
            </a:r>
            <a:r>
              <a:rPr lang="cs-CZ" sz="2400" b="1" dirty="0" err="1"/>
              <a:t>markets</a:t>
            </a:r>
            <a:r>
              <a:rPr lang="cs-CZ" sz="2400" b="1" dirty="0"/>
              <a:t> in </a:t>
            </a:r>
            <a:r>
              <a:rPr lang="cs-CZ" sz="2400" b="1" dirty="0" err="1"/>
              <a:t>your</a:t>
            </a:r>
            <a:r>
              <a:rPr lang="cs-CZ" sz="2400" b="1" dirty="0"/>
              <a:t> </a:t>
            </a:r>
            <a:r>
              <a:rPr lang="cs-CZ" sz="2400" b="1" dirty="0" err="1"/>
              <a:t>home</a:t>
            </a:r>
            <a:r>
              <a:rPr lang="cs-CZ" sz="2400" b="1" dirty="0"/>
              <a:t> country</a:t>
            </a:r>
            <a:r>
              <a:rPr lang="en-US" sz="2400" b="1" dirty="0"/>
              <a:t>???</a:t>
            </a:r>
            <a:endParaRPr lang="cs-CZ" sz="2400" b="1" dirty="0"/>
          </a:p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r>
              <a:rPr lang="cs-CZ" sz="2400" b="1" dirty="0" err="1">
                <a:solidFill>
                  <a:srgbClr val="C00000"/>
                </a:solidFill>
              </a:rPr>
              <a:t>Find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other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examples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of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international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trade</a:t>
            </a:r>
            <a:r>
              <a:rPr lang="cs-CZ" sz="2400" b="1" dirty="0">
                <a:solidFill>
                  <a:srgbClr val="C00000"/>
                </a:solidFill>
              </a:rPr>
              <a:t>, </a:t>
            </a:r>
            <a:r>
              <a:rPr lang="cs-CZ" sz="2400" b="1" dirty="0" err="1">
                <a:solidFill>
                  <a:srgbClr val="C00000"/>
                </a:solidFill>
              </a:rPr>
              <a:t>licencing</a:t>
            </a:r>
            <a:r>
              <a:rPr lang="cs-CZ" sz="2400" b="1" dirty="0">
                <a:solidFill>
                  <a:srgbClr val="C00000"/>
                </a:solidFill>
              </a:rPr>
              <a:t>, </a:t>
            </a:r>
            <a:r>
              <a:rPr lang="cs-CZ" sz="2400" b="1" dirty="0" err="1">
                <a:solidFill>
                  <a:srgbClr val="C00000"/>
                </a:solidFill>
              </a:rPr>
              <a:t>franchising</a:t>
            </a:r>
            <a:r>
              <a:rPr lang="cs-CZ" sz="2400" b="1" dirty="0">
                <a:solidFill>
                  <a:srgbClr val="C00000"/>
                </a:solidFill>
              </a:rPr>
              <a:t>, joint venture, </a:t>
            </a:r>
            <a:r>
              <a:rPr lang="cs-CZ" sz="2400" b="1" dirty="0" err="1">
                <a:solidFill>
                  <a:srgbClr val="C00000"/>
                </a:solidFill>
              </a:rPr>
              <a:t>acquizition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of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foreign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operations</a:t>
            </a:r>
            <a:r>
              <a:rPr lang="cs-CZ" sz="2400" b="1" dirty="0">
                <a:solidFill>
                  <a:srgbClr val="C00000"/>
                </a:solidFill>
              </a:rPr>
              <a:t>,  and </a:t>
            </a:r>
            <a:r>
              <a:rPr lang="cs-CZ" sz="2400" b="1" dirty="0" err="1">
                <a:solidFill>
                  <a:srgbClr val="C00000"/>
                </a:solidFill>
              </a:rPr>
              <a:t>establishing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new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foreign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subsidiary</a:t>
            </a:r>
            <a:r>
              <a:rPr lang="cs-CZ" sz="2400" b="1" dirty="0">
                <a:solidFill>
                  <a:srgbClr val="C00000"/>
                </a:solidFill>
              </a:rPr>
              <a:t>. </a:t>
            </a:r>
            <a:r>
              <a:rPr lang="cs-CZ" sz="2400" b="1" dirty="0" err="1">
                <a:solidFill>
                  <a:srgbClr val="C00000"/>
                </a:solidFill>
              </a:rPr>
              <a:t>Explain</a:t>
            </a:r>
            <a:r>
              <a:rPr lang="cs-CZ" sz="2400" b="1" dirty="0">
                <a:solidFill>
                  <a:srgbClr val="C00000"/>
                </a:solidFill>
              </a:rPr>
              <a:t>, </a:t>
            </a:r>
            <a:r>
              <a:rPr lang="cs-CZ" sz="2400" b="1" dirty="0" err="1">
                <a:solidFill>
                  <a:srgbClr val="C00000"/>
                </a:solidFill>
              </a:rPr>
              <a:t>why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firms</a:t>
            </a:r>
            <a:r>
              <a:rPr lang="cs-CZ" sz="2400" b="1" dirty="0">
                <a:solidFill>
                  <a:srgbClr val="C00000"/>
                </a:solidFill>
              </a:rPr>
              <a:t> use these </a:t>
            </a:r>
            <a:r>
              <a:rPr lang="cs-CZ" sz="2400" b="1" dirty="0" err="1">
                <a:solidFill>
                  <a:srgbClr val="C00000"/>
                </a:solidFill>
              </a:rPr>
              <a:t>methods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for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the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foreign</a:t>
            </a:r>
            <a:r>
              <a:rPr lang="cs-CZ" sz="2400" b="1" dirty="0">
                <a:solidFill>
                  <a:srgbClr val="C00000"/>
                </a:solidFill>
              </a:rPr>
              <a:t> market. </a:t>
            </a:r>
            <a:endParaRPr lang="en-US" sz="2400" b="1" dirty="0">
              <a:solidFill>
                <a:srgbClr val="C00000"/>
              </a:solidFill>
            </a:endParaRPr>
          </a:p>
          <a:p>
            <a:pPr lvl="1"/>
            <a:endParaRPr lang="en-US" altLang="cs-CZ" sz="1600" dirty="0"/>
          </a:p>
          <a:p>
            <a:endParaRPr lang="en-US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b="1" dirty="0" err="1"/>
              <a:t>Questions</a:t>
            </a:r>
            <a:r>
              <a:rPr lang="cs-CZ" b="1" dirty="0"/>
              <a:t> and </a:t>
            </a:r>
            <a:r>
              <a:rPr lang="cs-CZ" b="1" dirty="0" err="1"/>
              <a:t>Applications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2627784" y="4731990"/>
            <a:ext cx="3816424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980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0825" y="1059582"/>
            <a:ext cx="868680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4000" b="1" i="1" dirty="0">
                <a:solidFill>
                  <a:srgbClr val="00544D"/>
                </a:solidFill>
                <a:latin typeface="+mj-lt"/>
              </a:rPr>
              <a:t>THANK YOU FOR YOUR ATTENTION</a:t>
            </a:r>
            <a:br>
              <a:rPr lang="cs-CZ" altLang="cs-CZ" sz="4000" b="1" i="1" dirty="0">
                <a:solidFill>
                  <a:srgbClr val="00544D"/>
                </a:solidFill>
                <a:latin typeface="Arial" panose="020B0604020202020204" pitchFamily="34" charset="0"/>
              </a:rPr>
            </a:br>
            <a:br>
              <a:rPr lang="cs-CZ" altLang="cs-CZ" sz="4000" b="1" i="1" dirty="0">
                <a:solidFill>
                  <a:srgbClr val="00544D"/>
                </a:solidFill>
                <a:latin typeface="Arial" panose="020B0604020202020204" pitchFamily="34" charset="0"/>
              </a:rPr>
            </a:br>
            <a:r>
              <a:rPr lang="cs-CZ" altLang="cs-CZ" sz="4000" b="1" i="1" dirty="0">
                <a:solidFill>
                  <a:srgbClr val="00544D"/>
                </a:solidFill>
                <a:latin typeface="Wingdings" panose="05000000000000000000" pitchFamily="2" charset="2"/>
              </a:rPr>
              <a:t>J</a:t>
            </a:r>
            <a:endParaRPr lang="cs-CZ" altLang="cs-CZ" sz="4000" b="1" i="1" dirty="0">
              <a:solidFill>
                <a:srgbClr val="00544D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7638" y="1706661"/>
            <a:ext cx="8686800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br>
              <a:rPr lang="cs-CZ" altLang="cs-CZ" sz="2400" i="1" dirty="0">
                <a:solidFill>
                  <a:srgbClr val="00544D"/>
                </a:solidFill>
                <a:latin typeface="Arial" panose="020B0604020202020204" pitchFamily="34" charset="0"/>
              </a:rPr>
            </a:br>
            <a:r>
              <a:rPr lang="cs-CZ" altLang="cs-CZ" sz="2400" i="1">
                <a:solidFill>
                  <a:srgbClr val="00544D"/>
                </a:solidFill>
                <a:latin typeface="Arial" panose="020B0604020202020204" pitchFamily="34" charset="0"/>
              </a:rPr>
              <a:t>        </a:t>
            </a:r>
            <a:endParaRPr lang="cs-CZ" altLang="cs-CZ" sz="2400" i="1" dirty="0">
              <a:solidFill>
                <a:srgbClr val="00544D"/>
              </a:solidFill>
              <a:latin typeface="+mn-lt"/>
            </a:endParaRPr>
          </a:p>
        </p:txBody>
      </p:sp>
      <p:sp>
        <p:nvSpPr>
          <p:cNvPr id="6" name="Obdélník 5"/>
          <p:cNvSpPr/>
          <p:nvPr/>
        </p:nvSpPr>
        <p:spPr>
          <a:xfrm flipV="1">
            <a:off x="7827217" y="195014"/>
            <a:ext cx="1224136" cy="8645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rev="1"/>
      <p:bldP spid="4" grpId="0" build="allAtOnce" rev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6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dirty="0"/>
              <a:t>multinational corporation (MNC) can be defined as a corporation engaged in any form of international </a:t>
            </a:r>
            <a:r>
              <a:rPr lang="cs-CZ" sz="2000" dirty="0" err="1"/>
              <a:t>economic</a:t>
            </a:r>
            <a:r>
              <a:rPr lang="cs-CZ" sz="2000" dirty="0"/>
              <a:t> </a:t>
            </a:r>
            <a:r>
              <a:rPr lang="cs-CZ" sz="2000" dirty="0" err="1"/>
              <a:t>activities</a:t>
            </a:r>
            <a:r>
              <a:rPr lang="en-US" sz="2000" dirty="0"/>
              <a:t> (Madura, 2017).</a:t>
            </a:r>
            <a:endParaRPr lang="cs-CZ" sz="2000" dirty="0"/>
          </a:p>
          <a:p>
            <a:r>
              <a:rPr lang="en-US" sz="2000" dirty="0"/>
              <a:t>The main </a:t>
            </a:r>
            <a:r>
              <a:rPr lang="cs-CZ" sz="2000" dirty="0" err="1"/>
              <a:t>goal</a:t>
            </a:r>
            <a:r>
              <a:rPr lang="en-US" sz="2000" dirty="0"/>
              <a:t> of MNC</a:t>
            </a:r>
            <a:endParaRPr lang="cs-CZ" sz="2000" dirty="0"/>
          </a:p>
          <a:p>
            <a:pPr lvl="1"/>
            <a:r>
              <a:rPr lang="en-US" sz="1800" dirty="0" err="1"/>
              <a:t>Maximiz</a:t>
            </a:r>
            <a:r>
              <a:rPr lang="cs-CZ" sz="1800" dirty="0" err="1"/>
              <a:t>ation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en-US" sz="1800" dirty="0"/>
              <a:t>the </a:t>
            </a:r>
            <a:r>
              <a:rPr lang="cs-CZ" sz="1800" dirty="0" err="1"/>
              <a:t>MNC‘s</a:t>
            </a:r>
            <a:r>
              <a:rPr lang="cs-CZ" sz="1800" dirty="0"/>
              <a:t> </a:t>
            </a:r>
            <a:r>
              <a:rPr lang="en-US" sz="1800" dirty="0"/>
              <a:t>value </a:t>
            </a:r>
            <a:endParaRPr lang="cs-CZ" sz="1800" dirty="0"/>
          </a:p>
          <a:p>
            <a:pPr lvl="1"/>
            <a:r>
              <a:rPr lang="en-US" sz="1800" dirty="0"/>
              <a:t>for MNC operating as stock </a:t>
            </a:r>
            <a:r>
              <a:rPr lang="en-US" sz="1800" dirty="0" err="1"/>
              <a:t>compan</a:t>
            </a:r>
            <a:r>
              <a:rPr lang="cs-CZ" sz="1800" dirty="0"/>
              <a:t>y</a:t>
            </a:r>
            <a:r>
              <a:rPr lang="en-US" sz="1800" dirty="0"/>
              <a:t> traded on stock exchanges </a:t>
            </a:r>
            <a:r>
              <a:rPr lang="cs-CZ" sz="1800" dirty="0"/>
              <a:t>-</a:t>
            </a:r>
            <a:r>
              <a:rPr lang="en-US" sz="1800" dirty="0"/>
              <a:t> the goal of maximizing the value of MNC while maximizing shareholder assets, thus maximizing share prices.</a:t>
            </a:r>
            <a:endParaRPr lang="cs-CZ" sz="1800" dirty="0"/>
          </a:p>
          <a:p>
            <a:r>
              <a:rPr lang="cs-CZ" sz="2000" dirty="0" err="1"/>
              <a:t>Basis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international</a:t>
            </a:r>
            <a:r>
              <a:rPr lang="cs-CZ" sz="2000" dirty="0"/>
              <a:t> </a:t>
            </a:r>
            <a:r>
              <a:rPr lang="cs-CZ" sz="2000" dirty="0" err="1"/>
              <a:t>financial</a:t>
            </a:r>
            <a:r>
              <a:rPr lang="cs-CZ" sz="2000" dirty="0"/>
              <a:t> </a:t>
            </a:r>
            <a:r>
              <a:rPr lang="cs-CZ" sz="2000" dirty="0" err="1"/>
              <a:t>mangement</a:t>
            </a:r>
            <a:endParaRPr lang="cs-CZ" sz="2000" dirty="0"/>
          </a:p>
          <a:p>
            <a:pPr lvl="1"/>
            <a:r>
              <a:rPr lang="en-US" sz="1800" dirty="0"/>
              <a:t>successfully develop business and financial strategies in more than one national business environment</a:t>
            </a:r>
            <a:endParaRPr lang="cs-CZ" altLang="cs-CZ" sz="1800" dirty="0"/>
          </a:p>
          <a:p>
            <a:pPr marL="57150" indent="0">
              <a:buNone/>
            </a:pPr>
            <a:r>
              <a:rPr lang="cs-CZ" sz="1200" dirty="0"/>
              <a:t>N</a:t>
            </a:r>
            <a:r>
              <a:rPr lang="en-US" sz="1200" dirty="0" err="1"/>
              <a:t>ote</a:t>
            </a:r>
            <a:r>
              <a:rPr lang="en-US" sz="1200" dirty="0"/>
              <a:t>: For purposes of this course</a:t>
            </a:r>
            <a:r>
              <a:rPr lang="cs-CZ" sz="1200" dirty="0"/>
              <a:t>,</a:t>
            </a:r>
            <a:r>
              <a:rPr lang="en-US" sz="1200" dirty="0"/>
              <a:t> we abstract from other possible targets of MNC, such as meeting the needs of governments, lenders, employees etc. MNC will be seen as a stock company traded on the stock </a:t>
            </a:r>
            <a:r>
              <a:rPr lang="cs-CZ" sz="1200" dirty="0"/>
              <a:t>e</a:t>
            </a:r>
            <a:r>
              <a:rPr lang="en-US" sz="1200" dirty="0" err="1"/>
              <a:t>xchange</a:t>
            </a:r>
            <a:r>
              <a:rPr lang="cs-CZ" sz="1200" dirty="0"/>
              <a:t>. </a:t>
            </a:r>
            <a:r>
              <a:rPr lang="cs-CZ" sz="1200" dirty="0" err="1"/>
              <a:t>Therefore</a:t>
            </a:r>
            <a:r>
              <a:rPr lang="en-US" sz="1200" dirty="0"/>
              <a:t> the</a:t>
            </a:r>
            <a:r>
              <a:rPr lang="cs-CZ" sz="1200" dirty="0"/>
              <a:t> </a:t>
            </a:r>
            <a:r>
              <a:rPr lang="cs-CZ" sz="1200" dirty="0" err="1"/>
              <a:t>MNC‘s</a:t>
            </a:r>
            <a:r>
              <a:rPr lang="en-US" sz="1200" dirty="0"/>
              <a:t> </a:t>
            </a:r>
            <a:r>
              <a:rPr lang="cs-CZ" sz="1200" dirty="0" err="1"/>
              <a:t>goal</a:t>
            </a:r>
            <a:r>
              <a:rPr lang="cs-CZ" sz="1200" dirty="0"/>
              <a:t> </a:t>
            </a:r>
            <a:r>
              <a:rPr lang="cs-CZ" sz="1200" dirty="0" err="1"/>
              <a:t>can</a:t>
            </a:r>
            <a:r>
              <a:rPr lang="cs-CZ" sz="1200" dirty="0"/>
              <a:t> </a:t>
            </a:r>
            <a:r>
              <a:rPr lang="cs-CZ" sz="1200" dirty="0" err="1"/>
              <a:t>be</a:t>
            </a:r>
            <a:r>
              <a:rPr lang="cs-CZ" sz="1200" dirty="0"/>
              <a:t> </a:t>
            </a:r>
            <a:r>
              <a:rPr lang="en-US" sz="1200" dirty="0" err="1"/>
              <a:t>specif</a:t>
            </a:r>
            <a:r>
              <a:rPr lang="cs-CZ" sz="1200" dirty="0" err="1"/>
              <a:t>ied</a:t>
            </a:r>
            <a:r>
              <a:rPr lang="cs-CZ" sz="1200" dirty="0"/>
              <a:t> as </a:t>
            </a:r>
            <a:r>
              <a:rPr lang="cs-CZ" sz="1200" dirty="0" err="1"/>
              <a:t>ma</a:t>
            </a:r>
            <a:r>
              <a:rPr lang="en-US" sz="1200" dirty="0" err="1"/>
              <a:t>ximizing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en-US" sz="1200" dirty="0"/>
              <a:t> shareholder property. </a:t>
            </a:r>
            <a:r>
              <a:rPr lang="cs-CZ" sz="1200" dirty="0"/>
              <a:t>M</a:t>
            </a:r>
            <a:r>
              <a:rPr lang="en-US" sz="1200" dirty="0"/>
              <a:t>NC management </a:t>
            </a:r>
            <a:r>
              <a:rPr lang="cs-CZ" sz="1200" dirty="0" err="1"/>
              <a:t>is</a:t>
            </a:r>
            <a:r>
              <a:rPr lang="cs-CZ" sz="1200" dirty="0"/>
              <a:t> </a:t>
            </a:r>
            <a:r>
              <a:rPr lang="cs-CZ" sz="1200" dirty="0" err="1"/>
              <a:t>supposed</a:t>
            </a:r>
            <a:r>
              <a:rPr lang="cs-CZ" sz="1200" dirty="0"/>
              <a:t> to make </a:t>
            </a:r>
            <a:r>
              <a:rPr lang="cs-CZ" sz="1200" dirty="0" err="1"/>
              <a:t>decisions</a:t>
            </a:r>
            <a:r>
              <a:rPr lang="cs-CZ" sz="1200" dirty="0"/>
              <a:t> </a:t>
            </a:r>
            <a:r>
              <a:rPr lang="cs-CZ" sz="1200" dirty="0" err="1"/>
              <a:t>followed</a:t>
            </a:r>
            <a:r>
              <a:rPr lang="cs-CZ" sz="1200" dirty="0"/>
              <a:t> by </a:t>
            </a:r>
            <a:r>
              <a:rPr lang="en-US" sz="1200" dirty="0" err="1"/>
              <a:t>maximiz</a:t>
            </a:r>
            <a:r>
              <a:rPr lang="cs-CZ" sz="1200" dirty="0" err="1"/>
              <a:t>ation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en-US" sz="1200" dirty="0"/>
              <a:t> share price.</a:t>
            </a:r>
            <a:endParaRPr lang="en-US" alt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b="1" dirty="0" err="1"/>
              <a:t>Multinational</a:t>
            </a:r>
            <a:r>
              <a:rPr lang="cs-CZ" b="1" dirty="0"/>
              <a:t> </a:t>
            </a:r>
            <a:r>
              <a:rPr lang="cs-CZ" b="1" dirty="0" err="1"/>
              <a:t>Corporation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02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64102"/>
            <a:ext cx="914400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Clr>
                <a:srgbClr val="307871"/>
              </a:buClr>
              <a:buNone/>
            </a:pPr>
            <a:r>
              <a:rPr lang="en-US" sz="2000" b="1" dirty="0"/>
              <a:t>Two years ago, Seattle Co. (based in the United States) established a subsidiary in Singapore so</a:t>
            </a:r>
            <a:r>
              <a:rPr lang="cs-CZ" sz="2000" b="1" dirty="0"/>
              <a:t> </a:t>
            </a:r>
            <a:r>
              <a:rPr lang="en-US" sz="2000" b="1" dirty="0"/>
              <a:t>that it could expand its business there. It hired a manager in Singapore to manage the subsidiary.</a:t>
            </a:r>
            <a:r>
              <a:rPr lang="cs-CZ" sz="2000" b="1" dirty="0"/>
              <a:t> </a:t>
            </a:r>
            <a:r>
              <a:rPr lang="en-US" sz="2000" b="1" dirty="0"/>
              <a:t>During the last two years, the sales generated by the subsidiary have not grown. Yet, the manager</a:t>
            </a:r>
            <a:r>
              <a:rPr lang="cs-CZ" sz="2000" b="1" dirty="0"/>
              <a:t> </a:t>
            </a:r>
            <a:r>
              <a:rPr lang="en-US" sz="2000" b="1" dirty="0"/>
              <a:t>of the subsidiary has hired several employees to do the work that he was assigned. The managers</a:t>
            </a:r>
            <a:r>
              <a:rPr lang="cs-CZ" sz="2000" b="1" dirty="0"/>
              <a:t> </a:t>
            </a:r>
            <a:r>
              <a:rPr lang="en-US" sz="2000" b="1" dirty="0"/>
              <a:t>of the parent company in the United States have not closely monitored the subsidiary because they</a:t>
            </a:r>
            <a:r>
              <a:rPr lang="cs-CZ" sz="2000" b="1" dirty="0"/>
              <a:t> </a:t>
            </a:r>
            <a:r>
              <a:rPr lang="en-US" sz="2000" b="1" dirty="0"/>
              <a:t>trusted the manager of the subsidiary and because the subsidiary is so far away. Now they realize</a:t>
            </a:r>
            <a:r>
              <a:rPr lang="cs-CZ" sz="2000" b="1" dirty="0"/>
              <a:t> </a:t>
            </a:r>
            <a:r>
              <a:rPr lang="en-US" sz="2000" b="1" dirty="0"/>
              <a:t>that there is an agency problem. The subsidiary is experiencing </a:t>
            </a:r>
            <a:r>
              <a:rPr lang="cs-CZ" sz="2000" b="1" dirty="0"/>
              <a:t>l</a:t>
            </a:r>
            <a:r>
              <a:rPr lang="en-US" sz="2000" b="1" dirty="0" err="1"/>
              <a:t>osses</a:t>
            </a:r>
            <a:r>
              <a:rPr lang="en-US" sz="2000" b="1" dirty="0"/>
              <a:t> every quarter, so they need</a:t>
            </a:r>
            <a:r>
              <a:rPr lang="cs-CZ" sz="2000" b="1" dirty="0"/>
              <a:t> </a:t>
            </a:r>
            <a:r>
              <a:rPr lang="en-US" sz="2000" b="1" dirty="0"/>
              <a:t>to more closely monitor the management of the subsidiary.</a:t>
            </a:r>
            <a:endParaRPr lang="cs-CZ" sz="2000" b="1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solved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  <a:endParaRPr lang="en-US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b="1" dirty="0" err="1"/>
              <a:t>Questions</a:t>
            </a:r>
            <a:r>
              <a:rPr lang="cs-CZ" b="1" dirty="0"/>
              <a:t> and </a:t>
            </a:r>
            <a:r>
              <a:rPr lang="cs-CZ" b="1" dirty="0" err="1"/>
              <a:t>Applications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2627784" y="4731990"/>
            <a:ext cx="3816424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8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c</a:t>
            </a:r>
            <a:r>
              <a:rPr lang="en-US" sz="2000" dirty="0" err="1"/>
              <a:t>onflict</a:t>
            </a:r>
            <a:r>
              <a:rPr lang="en-US" sz="2000" dirty="0"/>
              <a:t> between </a:t>
            </a:r>
            <a:r>
              <a:rPr lang="cs-CZ" sz="2000" dirty="0"/>
              <a:t>g</a:t>
            </a:r>
            <a:r>
              <a:rPr lang="en-US" sz="2000" dirty="0" err="1"/>
              <a:t>oals</a:t>
            </a:r>
            <a:r>
              <a:rPr lang="en-US" sz="2000" dirty="0"/>
              <a:t> of </a:t>
            </a:r>
            <a:r>
              <a:rPr lang="cs-CZ" sz="2000" dirty="0"/>
              <a:t>m</a:t>
            </a:r>
            <a:r>
              <a:rPr lang="en-US" sz="2000" dirty="0" err="1"/>
              <a:t>anagers</a:t>
            </a:r>
            <a:r>
              <a:rPr lang="en-US" sz="2000" dirty="0"/>
              <a:t> and </a:t>
            </a:r>
            <a:r>
              <a:rPr lang="cs-CZ" sz="2000" dirty="0" err="1"/>
              <a:t>goals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s</a:t>
            </a:r>
            <a:r>
              <a:rPr lang="en-US" sz="2000" dirty="0" err="1"/>
              <a:t>hareholders</a:t>
            </a:r>
            <a:endParaRPr lang="cs-CZ" sz="2000" dirty="0"/>
          </a:p>
          <a:p>
            <a:r>
              <a:rPr lang="en-US" sz="2000" dirty="0"/>
              <a:t>based on information asymmetry</a:t>
            </a:r>
            <a:r>
              <a:rPr lang="cs-CZ" sz="2000" dirty="0"/>
              <a:t> in </a:t>
            </a:r>
            <a:r>
              <a:rPr lang="cs-CZ" sz="2000" dirty="0" err="1"/>
              <a:t>the</a:t>
            </a:r>
            <a:r>
              <a:rPr lang="cs-CZ" sz="2000" dirty="0"/>
              <a:t> MNC</a:t>
            </a:r>
          </a:p>
          <a:p>
            <a:pPr lvl="1"/>
            <a:r>
              <a:rPr lang="en-US" sz="1600" dirty="0"/>
              <a:t>manager</a:t>
            </a:r>
            <a:r>
              <a:rPr lang="cs-CZ" sz="1600" dirty="0"/>
              <a:t>s</a:t>
            </a:r>
            <a:r>
              <a:rPr lang="en-US" sz="1600" dirty="0"/>
              <a:t> ha</a:t>
            </a:r>
            <a:r>
              <a:rPr lang="cs-CZ" sz="1600" dirty="0"/>
              <a:t>ve </a:t>
            </a:r>
            <a:r>
              <a:rPr lang="cs-CZ" sz="1600" dirty="0" err="1"/>
              <a:t>an</a:t>
            </a:r>
            <a:r>
              <a:rPr lang="cs-CZ" sz="1600" dirty="0"/>
              <a:t> </a:t>
            </a:r>
            <a:r>
              <a:rPr lang="cs-CZ" sz="1600" dirty="0" err="1"/>
              <a:t>access</a:t>
            </a:r>
            <a:r>
              <a:rPr lang="cs-CZ" sz="1600" dirty="0"/>
              <a:t> to </a:t>
            </a:r>
            <a:r>
              <a:rPr lang="en-US" sz="1600" dirty="0"/>
              <a:t>information </a:t>
            </a:r>
            <a:r>
              <a:rPr lang="cs-CZ" sz="1600" dirty="0" err="1"/>
              <a:t>from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operational</a:t>
            </a:r>
            <a:r>
              <a:rPr lang="cs-CZ" sz="1600" dirty="0"/>
              <a:t> business </a:t>
            </a:r>
            <a:r>
              <a:rPr lang="en-US" sz="1600" dirty="0"/>
              <a:t>of the company</a:t>
            </a:r>
            <a:r>
              <a:rPr lang="cs-CZ" sz="1600" dirty="0"/>
              <a:t>/</a:t>
            </a:r>
            <a:r>
              <a:rPr lang="cs-CZ" sz="1600" dirty="0" err="1"/>
              <a:t>subsidiary</a:t>
            </a:r>
            <a:endParaRPr lang="cs-CZ" sz="1600" dirty="0"/>
          </a:p>
          <a:p>
            <a:pPr lvl="1"/>
            <a:r>
              <a:rPr lang="en-US" sz="1600" dirty="0"/>
              <a:t>shareholders</a:t>
            </a:r>
            <a:r>
              <a:rPr lang="cs-CZ" sz="1600" dirty="0"/>
              <a:t> </a:t>
            </a:r>
            <a:r>
              <a:rPr lang="cs-CZ" sz="1600" dirty="0" err="1"/>
              <a:t>have</a:t>
            </a:r>
            <a:r>
              <a:rPr lang="cs-CZ" sz="1600" dirty="0"/>
              <a:t> very </a:t>
            </a:r>
            <a:r>
              <a:rPr lang="cs-CZ" sz="1600" dirty="0" err="1"/>
              <a:t>limmited</a:t>
            </a:r>
            <a:r>
              <a:rPr lang="cs-CZ" sz="1600" dirty="0"/>
              <a:t> </a:t>
            </a:r>
            <a:r>
              <a:rPr lang="cs-CZ" sz="1600" dirty="0" err="1"/>
              <a:t>access</a:t>
            </a:r>
            <a:r>
              <a:rPr lang="cs-CZ" sz="1600" dirty="0"/>
              <a:t> to </a:t>
            </a:r>
            <a:r>
              <a:rPr lang="cs-CZ" sz="1600" dirty="0" err="1"/>
              <a:t>it</a:t>
            </a:r>
            <a:endParaRPr lang="cs-CZ" sz="1600" dirty="0"/>
          </a:p>
          <a:p>
            <a:r>
              <a:rPr lang="en-US" sz="2000" dirty="0"/>
              <a:t>managers </a:t>
            </a:r>
            <a:r>
              <a:rPr lang="cs-CZ" sz="2000" dirty="0" err="1"/>
              <a:t>tend</a:t>
            </a:r>
            <a:r>
              <a:rPr lang="cs-CZ" sz="2000" dirty="0"/>
              <a:t> </a:t>
            </a:r>
            <a:r>
              <a:rPr lang="en-US" sz="2000" dirty="0"/>
              <a:t>to maximize their own benefit</a:t>
            </a:r>
            <a:r>
              <a:rPr lang="cs-CZ" sz="2000" dirty="0"/>
              <a:t> not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goal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company</a:t>
            </a:r>
            <a:endParaRPr lang="cs-CZ" sz="2000" dirty="0"/>
          </a:p>
          <a:p>
            <a:pPr lvl="1"/>
            <a:r>
              <a:rPr lang="en-US" sz="1600" dirty="0"/>
              <a:t>for example, through maximizing the size of the company, increasing managerial responsibilities and powers</a:t>
            </a:r>
            <a:r>
              <a:rPr lang="cs-CZ" sz="1600" dirty="0"/>
              <a:t>, </a:t>
            </a:r>
            <a:r>
              <a:rPr lang="en-US" sz="1600" dirty="0" err="1"/>
              <a:t>secur</a:t>
            </a:r>
            <a:r>
              <a:rPr lang="cs-CZ" sz="1600" dirty="0" err="1"/>
              <a:t>itization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en-US" sz="1600" dirty="0"/>
              <a:t> their positions, growth management benefits and rewards to promote its own social objectives, growth in prestige, etc.</a:t>
            </a:r>
            <a:endParaRPr lang="cs-CZ" sz="1600" dirty="0"/>
          </a:p>
          <a:p>
            <a:r>
              <a:rPr lang="cs-CZ" sz="2000" dirty="0" err="1"/>
              <a:t>agency</a:t>
            </a:r>
            <a:r>
              <a:rPr lang="cs-CZ" sz="2000" dirty="0"/>
              <a:t> </a:t>
            </a:r>
            <a:r>
              <a:rPr lang="cs-CZ" sz="2000" dirty="0" err="1"/>
              <a:t>costs</a:t>
            </a:r>
            <a:endParaRPr lang="cs-CZ" sz="2000" dirty="0"/>
          </a:p>
          <a:p>
            <a:pPr lvl="1"/>
            <a:r>
              <a:rPr lang="cs-CZ" sz="1600" dirty="0"/>
              <a:t>t</a:t>
            </a:r>
            <a:r>
              <a:rPr lang="en-US" sz="1600" dirty="0"/>
              <a:t>he costs of ensuring that managers maximize shareholder wealth</a:t>
            </a:r>
            <a:endParaRPr lang="cs-CZ" sz="1600" dirty="0"/>
          </a:p>
          <a:p>
            <a:pPr lvl="1"/>
            <a:r>
              <a:rPr lang="en-US" sz="1600" dirty="0"/>
              <a:t>normally larger for MNCs than for purely domestic firms</a:t>
            </a:r>
            <a:br>
              <a:rPr lang="en-US" sz="1600" dirty="0"/>
            </a:br>
            <a:br>
              <a:rPr lang="en-US" sz="2000" dirty="0"/>
            </a:b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b="1" dirty="0" err="1"/>
              <a:t>Agency</a:t>
            </a:r>
            <a:r>
              <a:rPr lang="cs-CZ" b="1" dirty="0"/>
              <a:t> </a:t>
            </a:r>
            <a:r>
              <a:rPr lang="cs-CZ" b="1" dirty="0" err="1"/>
              <a:t>Problem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728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6796" y="1127333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dirty="0"/>
              <a:t>suitable method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en-US" sz="2000" dirty="0"/>
              <a:t>control</a:t>
            </a:r>
            <a:endParaRPr lang="cs-CZ" sz="2000" dirty="0"/>
          </a:p>
          <a:p>
            <a:pPr lvl="1"/>
            <a:r>
              <a:rPr lang="cs-CZ" sz="1800" dirty="0"/>
              <a:t>proper </a:t>
            </a:r>
            <a:r>
              <a:rPr lang="cs-CZ" sz="1800" dirty="0" err="1"/>
              <a:t>governance</a:t>
            </a:r>
            <a:r>
              <a:rPr lang="cs-CZ" sz="1800" dirty="0"/>
              <a:t> </a:t>
            </a:r>
          </a:p>
          <a:p>
            <a:pPr lvl="1"/>
            <a:r>
              <a:rPr lang="en-US" sz="1800" dirty="0"/>
              <a:t>clear communication </a:t>
            </a:r>
            <a:r>
              <a:rPr lang="cs-CZ" sz="1800" dirty="0" err="1"/>
              <a:t>of</a:t>
            </a:r>
            <a:r>
              <a:rPr lang="cs-CZ" sz="1800" dirty="0"/>
              <a:t> MNC </a:t>
            </a:r>
            <a:r>
              <a:rPr lang="en-US" sz="1800" dirty="0"/>
              <a:t>goals</a:t>
            </a:r>
            <a:endParaRPr lang="cs-CZ" sz="1800" dirty="0"/>
          </a:p>
          <a:p>
            <a:pPr lvl="1"/>
            <a:r>
              <a:rPr lang="en-US" sz="1800" dirty="0"/>
              <a:t>compensation plans f</a:t>
            </a:r>
            <a:r>
              <a:rPr lang="cs-CZ" sz="1800" dirty="0" err="1"/>
              <a:t>or</a:t>
            </a:r>
            <a:r>
              <a:rPr lang="en-US" sz="1800" dirty="0"/>
              <a:t> managers</a:t>
            </a:r>
            <a:r>
              <a:rPr lang="cs-CZ" sz="1800" dirty="0"/>
              <a:t> (</a:t>
            </a:r>
            <a:r>
              <a:rPr lang="cs-CZ" sz="1800" dirty="0" err="1"/>
              <a:t>reward</a:t>
            </a:r>
            <a:r>
              <a:rPr lang="cs-CZ" sz="1800" dirty="0"/>
              <a:t>, </a:t>
            </a:r>
            <a:r>
              <a:rPr lang="en-US" sz="1800" dirty="0"/>
              <a:t>options to buy the</a:t>
            </a:r>
            <a:r>
              <a:rPr lang="cs-CZ" sz="1800" dirty="0"/>
              <a:t> MNC</a:t>
            </a:r>
            <a:r>
              <a:rPr lang="en-US" sz="1800" dirty="0"/>
              <a:t> stock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s</a:t>
            </a:r>
            <a:r>
              <a:rPr lang="en-US" sz="1800" dirty="0" err="1"/>
              <a:t>etting</a:t>
            </a:r>
            <a:r>
              <a:rPr lang="en-US" sz="1800" dirty="0"/>
              <a:t> </a:t>
            </a:r>
            <a:r>
              <a:rPr lang="cs-CZ" sz="1800" dirty="0" err="1"/>
              <a:t>regular</a:t>
            </a:r>
            <a:r>
              <a:rPr lang="cs-CZ" sz="1800" dirty="0"/>
              <a:t> business and </a:t>
            </a:r>
            <a:r>
              <a:rPr lang="cs-CZ" sz="1800" dirty="0" err="1"/>
              <a:t>control</a:t>
            </a:r>
            <a:r>
              <a:rPr lang="cs-CZ" sz="1800" dirty="0"/>
              <a:t> </a:t>
            </a:r>
            <a:r>
              <a:rPr lang="en-US" sz="1800" dirty="0"/>
              <a:t>processes </a:t>
            </a:r>
            <a:r>
              <a:rPr lang="cs-CZ" sz="1800" dirty="0"/>
              <a:t>in </a:t>
            </a:r>
            <a:r>
              <a:rPr lang="en-US" sz="1800" dirty="0"/>
              <a:t>MNC</a:t>
            </a:r>
            <a:endParaRPr lang="cs-CZ" sz="1800" dirty="0"/>
          </a:p>
          <a:p>
            <a:pPr lvl="1"/>
            <a:r>
              <a:rPr lang="en-US" sz="1800" dirty="0"/>
              <a:t>effect of stock market</a:t>
            </a:r>
            <a:br>
              <a:rPr lang="en-US" sz="1400" dirty="0"/>
            </a:br>
            <a:br>
              <a:rPr lang="en-US" sz="1200" dirty="0"/>
            </a:br>
            <a:endParaRPr lang="en-US" alt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 err="1"/>
              <a:t>Prevention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Agency</a:t>
            </a:r>
            <a:r>
              <a:rPr lang="cs-CZ" b="1" dirty="0"/>
              <a:t> </a:t>
            </a:r>
            <a:r>
              <a:rPr lang="cs-CZ" b="1" dirty="0" err="1"/>
              <a:t>Problem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004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277429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Clr>
                <a:srgbClr val="307871"/>
              </a:buClr>
              <a:buNone/>
            </a:pPr>
            <a:r>
              <a:rPr lang="cs-CZ" sz="2400" b="1" dirty="0" err="1"/>
              <a:t>Solution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the</a:t>
            </a:r>
            <a:r>
              <a:rPr lang="cs-CZ" sz="2400" b="1" dirty="0"/>
              <a:t> Seattle Co.:</a:t>
            </a:r>
          </a:p>
          <a:p>
            <a:pPr marL="0" indent="0" algn="ctr">
              <a:buClr>
                <a:srgbClr val="307871"/>
              </a:buClr>
              <a:buNone/>
            </a:pPr>
            <a:r>
              <a:rPr lang="en-US" sz="2400" b="1" dirty="0"/>
              <a:t>When Seattle Co. recognized the agency problems with its Singapore</a:t>
            </a:r>
            <a:r>
              <a:rPr lang="cs-CZ" sz="2400" b="1" dirty="0"/>
              <a:t> </a:t>
            </a:r>
            <a:r>
              <a:rPr lang="en-US" sz="2400" b="1" dirty="0"/>
              <a:t>subsidiary, it created incentives for the manager of the subsidiary that were aligned with</a:t>
            </a:r>
            <a:r>
              <a:rPr lang="cs-CZ" sz="2400" b="1" dirty="0"/>
              <a:t> </a:t>
            </a:r>
            <a:r>
              <a:rPr lang="en-US" sz="2400" b="1" dirty="0"/>
              <a:t>the parent’s goal of maximizing shareholder wealth. Specifically, it set up a compensation </a:t>
            </a:r>
            <a:r>
              <a:rPr lang="en-US" sz="2400" b="1" dirty="0" err="1"/>
              <a:t>syst</a:t>
            </a:r>
            <a:r>
              <a:rPr lang="cs-CZ" sz="2400" b="1" dirty="0"/>
              <a:t>e</a:t>
            </a:r>
            <a:r>
              <a:rPr lang="en-US" sz="2400" b="1" dirty="0"/>
              <a:t>m</a:t>
            </a:r>
            <a:r>
              <a:rPr lang="cs-CZ" sz="2400" b="1" dirty="0"/>
              <a:t> </a:t>
            </a:r>
            <a:r>
              <a:rPr lang="en-US" sz="2400" b="1" dirty="0"/>
              <a:t>so that the annual bonus paid to the manager would be based on the level of earnings at</a:t>
            </a:r>
            <a:r>
              <a:rPr lang="cs-CZ" sz="2400" b="1" dirty="0"/>
              <a:t> </a:t>
            </a:r>
            <a:r>
              <a:rPr lang="en-US" sz="2400" b="1" dirty="0"/>
              <a:t>the subsidiary. </a:t>
            </a:r>
            <a:endParaRPr lang="en-US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b="1" dirty="0" err="1"/>
              <a:t>Questions</a:t>
            </a:r>
            <a:r>
              <a:rPr lang="cs-CZ" b="1" dirty="0"/>
              <a:t> and </a:t>
            </a:r>
            <a:r>
              <a:rPr lang="cs-CZ" b="1" dirty="0" err="1"/>
              <a:t>Applications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2627784" y="4731990"/>
            <a:ext cx="3816424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735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6796" y="1127333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dirty="0"/>
              <a:t>Centralized management</a:t>
            </a:r>
          </a:p>
          <a:p>
            <a:r>
              <a:rPr lang="en-US" sz="2000" dirty="0"/>
              <a:t>Decentralized management</a:t>
            </a:r>
          </a:p>
          <a:p>
            <a:r>
              <a:rPr lang="en-US" sz="2000" dirty="0"/>
              <a:t>A combination of centralized and decentralized management</a:t>
            </a:r>
            <a:br>
              <a:rPr lang="en-US" sz="1400" dirty="0"/>
            </a:br>
            <a:br>
              <a:rPr lang="en-US" sz="1200" dirty="0"/>
            </a:br>
            <a:endParaRPr lang="en-US" alt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 err="1"/>
              <a:t>Structure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Multinational</a:t>
            </a:r>
            <a:r>
              <a:rPr lang="cs-CZ" b="1" dirty="0"/>
              <a:t> </a:t>
            </a:r>
            <a:r>
              <a:rPr lang="cs-CZ" b="1" dirty="0" err="1"/>
              <a:t>Financial</a:t>
            </a:r>
            <a:r>
              <a:rPr lang="cs-CZ" b="1" dirty="0"/>
              <a:t> Management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845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6796" y="1127333"/>
            <a:ext cx="892899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1200" dirty="0"/>
            </a:br>
            <a:endParaRPr lang="en-US" alt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2176" y="187586"/>
            <a:ext cx="8856984" cy="507703"/>
          </a:xfrm>
        </p:spPr>
        <p:txBody>
          <a:bodyPr/>
          <a:lstStyle/>
          <a:p>
            <a:r>
              <a:rPr lang="cs-CZ" b="1" dirty="0" err="1"/>
              <a:t>Centralized</a:t>
            </a:r>
            <a:r>
              <a:rPr lang="cs-CZ" b="1" dirty="0"/>
              <a:t> </a:t>
            </a:r>
            <a:r>
              <a:rPr lang="cs-CZ" b="1" dirty="0" err="1"/>
              <a:t>Multinational</a:t>
            </a:r>
            <a:r>
              <a:rPr lang="cs-CZ" b="1" dirty="0"/>
              <a:t> </a:t>
            </a:r>
            <a:r>
              <a:rPr lang="cs-CZ" b="1" dirty="0" err="1"/>
              <a:t>Financial</a:t>
            </a:r>
            <a:r>
              <a:rPr lang="cs-CZ" b="1" dirty="0"/>
              <a:t> Management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731990"/>
            <a:ext cx="4968552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Economic Activities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4"/>
          <a:srcRect l="12201" t="29000" r="27163" b="15000"/>
          <a:stretch/>
        </p:blipFill>
        <p:spPr>
          <a:xfrm>
            <a:off x="284835" y="771550"/>
            <a:ext cx="748523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4465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20058</TotalTime>
  <Words>1902</Words>
  <Application>Microsoft Office PowerPoint</Application>
  <PresentationFormat>Předvádění na obrazovce (16:9)</PresentationFormat>
  <Paragraphs>188</Paragraphs>
  <Slides>25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 Math</vt:lpstr>
      <vt:lpstr>Enriqueta</vt:lpstr>
      <vt:lpstr>Times New Roman</vt:lpstr>
      <vt:lpstr>Wingdings</vt:lpstr>
      <vt:lpstr>SLU</vt:lpstr>
      <vt:lpstr>International Economic Activities</vt:lpstr>
      <vt:lpstr>Questions and Applications</vt:lpstr>
      <vt:lpstr>Multinational Corporation</vt:lpstr>
      <vt:lpstr>Questions and Applications</vt:lpstr>
      <vt:lpstr>Agency Problem</vt:lpstr>
      <vt:lpstr>Prevention of the Agency Problem</vt:lpstr>
      <vt:lpstr>Questions and Applications</vt:lpstr>
      <vt:lpstr>Structure of the Multinational Financial Management</vt:lpstr>
      <vt:lpstr>Centralized Multinational Financial Management</vt:lpstr>
      <vt:lpstr>Decentralized Multinational Financial Management</vt:lpstr>
      <vt:lpstr>Questions and Applications</vt:lpstr>
      <vt:lpstr>MNC Pricing Model</vt:lpstr>
      <vt:lpstr>Questions and Applications</vt:lpstr>
      <vt:lpstr>Questions and Applications</vt:lpstr>
      <vt:lpstr>Factors Motivating MNC to Start International Activities</vt:lpstr>
      <vt:lpstr>Questions and Applications</vt:lpstr>
      <vt:lpstr>Forms of International Economic Activities</vt:lpstr>
      <vt:lpstr>International Trade</vt:lpstr>
      <vt:lpstr>Licensing</vt:lpstr>
      <vt:lpstr>Franchising</vt:lpstr>
      <vt:lpstr>Joint Ventures</vt:lpstr>
      <vt:lpstr>Acquisitions of Existing Operations</vt:lpstr>
      <vt:lpstr>Establishing New Foreign Subsidiaries</vt:lpstr>
      <vt:lpstr>Questions and Applications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sim0002</cp:lastModifiedBy>
  <cp:revision>383</cp:revision>
  <cp:lastPrinted>2018-02-28T09:29:14Z</cp:lastPrinted>
  <dcterms:created xsi:type="dcterms:W3CDTF">2016-07-06T15:42:34Z</dcterms:created>
  <dcterms:modified xsi:type="dcterms:W3CDTF">2020-03-02T12:20:00Z</dcterms:modified>
</cp:coreProperties>
</file>