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99" r:id="rId3"/>
    <p:sldId id="300" r:id="rId4"/>
    <p:sldId id="301" r:id="rId5"/>
    <p:sldId id="355" r:id="rId6"/>
    <p:sldId id="354" r:id="rId7"/>
    <p:sldId id="351" r:id="rId8"/>
    <p:sldId id="302" r:id="rId9"/>
    <p:sldId id="303" r:id="rId10"/>
    <p:sldId id="304" r:id="rId11"/>
    <p:sldId id="305" r:id="rId12"/>
    <p:sldId id="306" r:id="rId13"/>
    <p:sldId id="352" r:id="rId14"/>
    <p:sldId id="307" r:id="rId15"/>
    <p:sldId id="356" r:id="rId16"/>
    <p:sldId id="353"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322" r:id="rId31"/>
    <p:sldId id="323" r:id="rId32"/>
    <p:sldId id="324" r:id="rId33"/>
    <p:sldId id="325" r:id="rId34"/>
    <p:sldId id="326" r:id="rId35"/>
    <p:sldId id="263" r:id="rId36"/>
  </p:sldIdLst>
  <p:sldSz cx="9144000" cy="5143500" type="screen16x9"/>
  <p:notesSz cx="9926638" cy="679767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Stavárek" initials="DS" lastIdx="1" clrIdx="0">
    <p:extLst>
      <p:ext uri="{19B8F6BF-5375-455C-9EA6-DF929625EA0E}">
        <p15:presenceInfo xmlns:p15="http://schemas.microsoft.com/office/powerpoint/2012/main" userId="Daniel Staváre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3CC"/>
    <a:srgbClr val="307871"/>
    <a:srgbClr val="9F2B2B"/>
    <a:srgbClr val="981E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yl Středně sytá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Styl Světlá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Styl Světlá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Styl Středně sytá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Styl Světlá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Styl Středně sytá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Styl Tmavá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Styl Tmavá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87" autoAdjust="0"/>
    <p:restoredTop sz="85814" autoAdjust="0"/>
  </p:normalViewPr>
  <p:slideViewPr>
    <p:cSldViewPr>
      <p:cViewPr varScale="1">
        <p:scale>
          <a:sx n="73" d="100"/>
          <a:sy n="73" d="100"/>
        </p:scale>
        <p:origin x="389" y="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ECC66A-52B1-45B1-A673-01B1A9E964BB}" type="doc">
      <dgm:prSet loTypeId="urn:microsoft.com/office/officeart/2005/8/layout/target3" loCatId="relationship" qsTypeId="urn:microsoft.com/office/officeart/2005/8/quickstyle/3d2" qsCatId="3D" csTypeId="urn:microsoft.com/office/officeart/2005/8/colors/colorful3" csCatId="colorful" phldr="1"/>
      <dgm:spPr/>
      <dgm:t>
        <a:bodyPr/>
        <a:lstStyle/>
        <a:p>
          <a:endParaRPr lang="en-US"/>
        </a:p>
      </dgm:t>
    </dgm:pt>
    <dgm:pt modelId="{29700C82-F9E6-4ACD-894C-826EC915DC4A}">
      <dgm:prSet custT="1"/>
      <dgm:spPr/>
      <dgm:t>
        <a:bodyPr/>
        <a:lstStyle/>
        <a:p>
          <a:pPr algn="l" rtl="0"/>
          <a:r>
            <a:rPr lang="en-US" sz="1600" b="0" dirty="0"/>
            <a:t>Economic union</a:t>
          </a:r>
        </a:p>
      </dgm:t>
    </dgm:pt>
    <dgm:pt modelId="{B35D5D2C-CD1E-4448-A369-3CB7366EBB19}" type="parTrans" cxnId="{CD5DD7D4-6957-41C9-AC46-D4CF749F35F8}">
      <dgm:prSet/>
      <dgm:spPr/>
      <dgm:t>
        <a:bodyPr/>
        <a:lstStyle/>
        <a:p>
          <a:endParaRPr lang="en-US" sz="4400"/>
        </a:p>
      </dgm:t>
    </dgm:pt>
    <dgm:pt modelId="{7C4EE54A-9DA6-4F13-8454-BF5FB5121DD6}" type="sibTrans" cxnId="{CD5DD7D4-6957-41C9-AC46-D4CF749F35F8}">
      <dgm:prSet/>
      <dgm:spPr/>
      <dgm:t>
        <a:bodyPr/>
        <a:lstStyle/>
        <a:p>
          <a:endParaRPr lang="en-US" sz="4400"/>
        </a:p>
      </dgm:t>
    </dgm:pt>
    <dgm:pt modelId="{C5EAFC76-2F8E-4491-B698-6C40B8068E72}">
      <dgm:prSet custT="1"/>
      <dgm:spPr/>
      <dgm:t>
        <a:bodyPr/>
        <a:lstStyle/>
        <a:p>
          <a:pPr algn="l" rtl="0"/>
          <a:r>
            <a:rPr lang="en-US" sz="1600" b="0" dirty="0"/>
            <a:t>Common market</a:t>
          </a:r>
        </a:p>
      </dgm:t>
    </dgm:pt>
    <dgm:pt modelId="{9C11D8C8-0BF9-4C4A-915C-B9F30376C9A4}" type="parTrans" cxnId="{9A99BE04-1743-4281-B1B8-54DD3650A19B}">
      <dgm:prSet/>
      <dgm:spPr/>
      <dgm:t>
        <a:bodyPr/>
        <a:lstStyle/>
        <a:p>
          <a:endParaRPr lang="en-US" sz="4400"/>
        </a:p>
      </dgm:t>
    </dgm:pt>
    <dgm:pt modelId="{0BD6B487-9093-4646-BBE5-8494E949DBCE}" type="sibTrans" cxnId="{9A99BE04-1743-4281-B1B8-54DD3650A19B}">
      <dgm:prSet/>
      <dgm:spPr/>
      <dgm:t>
        <a:bodyPr/>
        <a:lstStyle/>
        <a:p>
          <a:endParaRPr lang="en-US" sz="4400"/>
        </a:p>
      </dgm:t>
    </dgm:pt>
    <dgm:pt modelId="{DE30616E-BE73-475A-A401-6CFB296C79DF}">
      <dgm:prSet custT="1"/>
      <dgm:spPr/>
      <dgm:t>
        <a:bodyPr/>
        <a:lstStyle/>
        <a:p>
          <a:pPr rtl="0"/>
          <a:r>
            <a:rPr lang="en-US" sz="1600" b="0" dirty="0">
              <a:effectLst/>
            </a:rPr>
            <a:t>Coordination of economic policies among members</a:t>
          </a:r>
        </a:p>
      </dgm:t>
    </dgm:pt>
    <dgm:pt modelId="{5D62198F-77C8-4ECB-BC1A-3DBF48C50AD7}" type="parTrans" cxnId="{EFF0DE1A-8AD6-464E-AC92-0E1DBD0C89A8}">
      <dgm:prSet/>
      <dgm:spPr/>
      <dgm:t>
        <a:bodyPr/>
        <a:lstStyle/>
        <a:p>
          <a:endParaRPr lang="en-US" sz="4400"/>
        </a:p>
      </dgm:t>
    </dgm:pt>
    <dgm:pt modelId="{CB426374-421D-4B6A-BC3B-9C67B42E92CD}" type="sibTrans" cxnId="{EFF0DE1A-8AD6-464E-AC92-0E1DBD0C89A8}">
      <dgm:prSet/>
      <dgm:spPr/>
      <dgm:t>
        <a:bodyPr/>
        <a:lstStyle/>
        <a:p>
          <a:endParaRPr lang="en-US" sz="4400"/>
        </a:p>
      </dgm:t>
    </dgm:pt>
    <dgm:pt modelId="{309E627D-6BB0-480C-9027-20BA4A663237}">
      <dgm:prSet custT="1"/>
      <dgm:spPr/>
      <dgm:t>
        <a:bodyPr/>
        <a:lstStyle/>
        <a:p>
          <a:pPr algn="l" rtl="0"/>
          <a:r>
            <a:rPr lang="en-US" sz="1600" b="0" dirty="0"/>
            <a:t>Free trade area (</a:t>
          </a:r>
          <a:r>
            <a:rPr lang="en-US" sz="1600" b="0" dirty="0" err="1"/>
            <a:t>FTA</a:t>
          </a:r>
          <a:r>
            <a:rPr lang="en-US" sz="1600" b="0" dirty="0"/>
            <a:t>)</a:t>
          </a:r>
        </a:p>
      </dgm:t>
    </dgm:pt>
    <dgm:pt modelId="{B1FBA8FC-E416-4E01-A351-A2DB0097BF00}" type="parTrans" cxnId="{B59D53CD-73DA-4063-9433-8F554304E44A}">
      <dgm:prSet/>
      <dgm:spPr/>
      <dgm:t>
        <a:bodyPr/>
        <a:lstStyle/>
        <a:p>
          <a:endParaRPr lang="en-US" sz="4400"/>
        </a:p>
      </dgm:t>
    </dgm:pt>
    <dgm:pt modelId="{10F72F64-FE94-4186-88A7-03253088FEE1}" type="sibTrans" cxnId="{B59D53CD-73DA-4063-9433-8F554304E44A}">
      <dgm:prSet/>
      <dgm:spPr/>
      <dgm:t>
        <a:bodyPr/>
        <a:lstStyle/>
        <a:p>
          <a:endParaRPr lang="en-US" sz="4400"/>
        </a:p>
      </dgm:t>
    </dgm:pt>
    <dgm:pt modelId="{6B4BDF6D-56E1-4B59-A125-63BCFD7C61A8}">
      <dgm:prSet custT="1"/>
      <dgm:spPr/>
      <dgm:t>
        <a:bodyPr/>
        <a:lstStyle/>
        <a:p>
          <a:pPr rtl="0"/>
          <a:r>
            <a:rPr lang="en-US" sz="1600" dirty="0"/>
            <a:t>Trading block with no trade barriers</a:t>
          </a:r>
          <a:endParaRPr lang="en-US" sz="1200" dirty="0"/>
        </a:p>
      </dgm:t>
    </dgm:pt>
    <dgm:pt modelId="{88AB02A1-E032-4815-9CC7-AB7457000A76}" type="parTrans" cxnId="{A43E2718-0DE9-4BCA-9E0D-2AB4D21A7CB2}">
      <dgm:prSet/>
      <dgm:spPr/>
      <dgm:t>
        <a:bodyPr/>
        <a:lstStyle/>
        <a:p>
          <a:endParaRPr lang="en-US" sz="4400"/>
        </a:p>
      </dgm:t>
    </dgm:pt>
    <dgm:pt modelId="{26777439-43D0-498D-9E3C-0233D53AFDA8}" type="sibTrans" cxnId="{A43E2718-0DE9-4BCA-9E0D-2AB4D21A7CB2}">
      <dgm:prSet/>
      <dgm:spPr/>
      <dgm:t>
        <a:bodyPr/>
        <a:lstStyle/>
        <a:p>
          <a:endParaRPr lang="en-US" sz="4400"/>
        </a:p>
      </dgm:t>
    </dgm:pt>
    <dgm:pt modelId="{6C0DF728-8207-4D15-9C51-A0DBBDCB7BA8}">
      <dgm:prSet custT="1"/>
      <dgm:spPr/>
      <dgm:t>
        <a:bodyPr/>
        <a:lstStyle/>
        <a:p>
          <a:pPr algn="l" rtl="0"/>
          <a:r>
            <a:rPr lang="en-US" sz="1600" b="0" dirty="0"/>
            <a:t>Customs union</a:t>
          </a:r>
        </a:p>
      </dgm:t>
    </dgm:pt>
    <dgm:pt modelId="{168F5CA2-281C-40F6-8A43-DB3E3ACF22F9}" type="parTrans" cxnId="{0EE7AD53-1966-4B32-A736-42E6D229D598}">
      <dgm:prSet/>
      <dgm:spPr/>
      <dgm:t>
        <a:bodyPr/>
        <a:lstStyle/>
        <a:p>
          <a:endParaRPr lang="en-US" sz="4400"/>
        </a:p>
      </dgm:t>
    </dgm:pt>
    <dgm:pt modelId="{3D644053-CB83-4532-B77F-3A45B202F614}" type="sibTrans" cxnId="{0EE7AD53-1966-4B32-A736-42E6D229D598}">
      <dgm:prSet/>
      <dgm:spPr/>
      <dgm:t>
        <a:bodyPr/>
        <a:lstStyle/>
        <a:p>
          <a:endParaRPr lang="en-US" sz="4400"/>
        </a:p>
      </dgm:t>
    </dgm:pt>
    <dgm:pt modelId="{9098771A-FF30-4906-A977-2EC6C361FB6F}">
      <dgm:prSet custT="1"/>
      <dgm:spPr/>
      <dgm:t>
        <a:bodyPr/>
        <a:lstStyle/>
        <a:p>
          <a:pPr rtl="0"/>
          <a:r>
            <a:rPr lang="en-US" sz="1600" dirty="0"/>
            <a:t>Common trade policy regarding nonmembers</a:t>
          </a:r>
        </a:p>
      </dgm:t>
    </dgm:pt>
    <dgm:pt modelId="{15765DC8-9E33-413A-88DB-6000E7E93D4E}" type="parTrans" cxnId="{06E4A7F9-262E-4C6C-9616-04D3C635B028}">
      <dgm:prSet/>
      <dgm:spPr/>
      <dgm:t>
        <a:bodyPr/>
        <a:lstStyle/>
        <a:p>
          <a:endParaRPr lang="en-US" sz="4400"/>
        </a:p>
      </dgm:t>
    </dgm:pt>
    <dgm:pt modelId="{FB0651B2-3BDE-486F-BB2D-64E584AE958D}" type="sibTrans" cxnId="{06E4A7F9-262E-4C6C-9616-04D3C635B028}">
      <dgm:prSet/>
      <dgm:spPr/>
      <dgm:t>
        <a:bodyPr/>
        <a:lstStyle/>
        <a:p>
          <a:endParaRPr lang="en-US" sz="4400"/>
        </a:p>
      </dgm:t>
    </dgm:pt>
    <dgm:pt modelId="{ECAA7F53-EF05-430A-BFDF-73D40BC1F43B}">
      <dgm:prSet custT="1"/>
      <dgm:spPr/>
      <dgm:t>
        <a:bodyPr/>
        <a:lstStyle/>
        <a:p>
          <a:pPr rtl="0"/>
          <a:r>
            <a:rPr lang="en-US" sz="1600" dirty="0"/>
            <a:t>Allows free movement of factors of production</a:t>
          </a:r>
        </a:p>
      </dgm:t>
    </dgm:pt>
    <dgm:pt modelId="{F9ACE95B-0CF4-4CF3-A175-33FD3B19FD90}" type="parTrans" cxnId="{52F7CE04-381D-4D95-A72A-1FF401CDF252}">
      <dgm:prSet/>
      <dgm:spPr/>
      <dgm:t>
        <a:bodyPr/>
        <a:lstStyle/>
        <a:p>
          <a:endParaRPr lang="en-US" sz="4400"/>
        </a:p>
      </dgm:t>
    </dgm:pt>
    <dgm:pt modelId="{2BD5EF39-E5B6-4A8F-9F57-4765536FE8AE}" type="sibTrans" cxnId="{52F7CE04-381D-4D95-A72A-1FF401CDF252}">
      <dgm:prSet/>
      <dgm:spPr/>
      <dgm:t>
        <a:bodyPr/>
        <a:lstStyle/>
        <a:p>
          <a:endParaRPr lang="en-US" sz="4400"/>
        </a:p>
      </dgm:t>
    </dgm:pt>
    <dgm:pt modelId="{41A1A0AB-ED48-4047-9937-D0F047E51704}" type="pres">
      <dgm:prSet presAssocID="{45ECC66A-52B1-45B1-A673-01B1A9E964BB}" presName="Name0" presStyleCnt="0">
        <dgm:presLayoutVars>
          <dgm:chMax val="7"/>
          <dgm:dir/>
          <dgm:animLvl val="lvl"/>
          <dgm:resizeHandles val="exact"/>
        </dgm:presLayoutVars>
      </dgm:prSet>
      <dgm:spPr/>
      <dgm:t>
        <a:bodyPr/>
        <a:lstStyle/>
        <a:p>
          <a:endParaRPr lang="cs-CZ"/>
        </a:p>
      </dgm:t>
    </dgm:pt>
    <dgm:pt modelId="{DCBBA3DB-5380-4776-BEB5-13281E3BD369}" type="pres">
      <dgm:prSet presAssocID="{29700C82-F9E6-4ACD-894C-826EC915DC4A}" presName="circle1" presStyleLbl="node1" presStyleIdx="0" presStyleCnt="4"/>
      <dgm:spPr/>
    </dgm:pt>
    <dgm:pt modelId="{52A1C19B-207F-48AD-800E-800A865219AE}" type="pres">
      <dgm:prSet presAssocID="{29700C82-F9E6-4ACD-894C-826EC915DC4A}" presName="space" presStyleCnt="0"/>
      <dgm:spPr/>
    </dgm:pt>
    <dgm:pt modelId="{092C0011-0AB7-4969-B2EF-384ED7AB7F5B}" type="pres">
      <dgm:prSet presAssocID="{29700C82-F9E6-4ACD-894C-826EC915DC4A}" presName="rect1" presStyleLbl="alignAcc1" presStyleIdx="0" presStyleCnt="4"/>
      <dgm:spPr/>
      <dgm:t>
        <a:bodyPr/>
        <a:lstStyle/>
        <a:p>
          <a:endParaRPr lang="cs-CZ"/>
        </a:p>
      </dgm:t>
    </dgm:pt>
    <dgm:pt modelId="{113EB4E9-582D-4B8B-A64E-30CB8F3E4032}" type="pres">
      <dgm:prSet presAssocID="{C5EAFC76-2F8E-4491-B698-6C40B8068E72}" presName="vertSpace2" presStyleLbl="node1" presStyleIdx="0" presStyleCnt="4"/>
      <dgm:spPr/>
    </dgm:pt>
    <dgm:pt modelId="{1E4C1B58-CB4C-4B95-AB2F-640EC4A1F2F1}" type="pres">
      <dgm:prSet presAssocID="{C5EAFC76-2F8E-4491-B698-6C40B8068E72}" presName="circle2" presStyleLbl="node1" presStyleIdx="1" presStyleCnt="4"/>
      <dgm:spPr/>
    </dgm:pt>
    <dgm:pt modelId="{41E88450-9768-4DF0-ABE9-1FF1FA1263A9}" type="pres">
      <dgm:prSet presAssocID="{C5EAFC76-2F8E-4491-B698-6C40B8068E72}" presName="rect2" presStyleLbl="alignAcc1" presStyleIdx="1" presStyleCnt="4"/>
      <dgm:spPr/>
      <dgm:t>
        <a:bodyPr/>
        <a:lstStyle/>
        <a:p>
          <a:endParaRPr lang="cs-CZ"/>
        </a:p>
      </dgm:t>
    </dgm:pt>
    <dgm:pt modelId="{9DB76FB1-DCA6-4A7A-87F3-B9721AD666F8}" type="pres">
      <dgm:prSet presAssocID="{6C0DF728-8207-4D15-9C51-A0DBBDCB7BA8}" presName="vertSpace3" presStyleLbl="node1" presStyleIdx="1" presStyleCnt="4"/>
      <dgm:spPr/>
    </dgm:pt>
    <dgm:pt modelId="{732F59BC-B2BC-4293-881A-133D43AA354F}" type="pres">
      <dgm:prSet presAssocID="{6C0DF728-8207-4D15-9C51-A0DBBDCB7BA8}" presName="circle3" presStyleLbl="node1" presStyleIdx="2" presStyleCnt="4"/>
      <dgm:spPr/>
    </dgm:pt>
    <dgm:pt modelId="{ACBEE933-BAAA-4D68-81C2-EE5C62994F61}" type="pres">
      <dgm:prSet presAssocID="{6C0DF728-8207-4D15-9C51-A0DBBDCB7BA8}" presName="rect3" presStyleLbl="alignAcc1" presStyleIdx="2" presStyleCnt="4"/>
      <dgm:spPr/>
      <dgm:t>
        <a:bodyPr/>
        <a:lstStyle/>
        <a:p>
          <a:endParaRPr lang="cs-CZ"/>
        </a:p>
      </dgm:t>
    </dgm:pt>
    <dgm:pt modelId="{7681E546-08DB-4430-96E0-4C3A431C50A0}" type="pres">
      <dgm:prSet presAssocID="{309E627D-6BB0-480C-9027-20BA4A663237}" presName="vertSpace4" presStyleLbl="node1" presStyleIdx="2" presStyleCnt="4"/>
      <dgm:spPr/>
    </dgm:pt>
    <dgm:pt modelId="{0E927784-5758-47EF-8C2D-E7142FEC6A12}" type="pres">
      <dgm:prSet presAssocID="{309E627D-6BB0-480C-9027-20BA4A663237}" presName="circle4" presStyleLbl="node1" presStyleIdx="3" presStyleCnt="4"/>
      <dgm:spPr/>
    </dgm:pt>
    <dgm:pt modelId="{BA6D850B-5A69-4D36-AB83-7CFEE23BA097}" type="pres">
      <dgm:prSet presAssocID="{309E627D-6BB0-480C-9027-20BA4A663237}" presName="rect4" presStyleLbl="alignAcc1" presStyleIdx="3" presStyleCnt="4"/>
      <dgm:spPr/>
      <dgm:t>
        <a:bodyPr/>
        <a:lstStyle/>
        <a:p>
          <a:endParaRPr lang="cs-CZ"/>
        </a:p>
      </dgm:t>
    </dgm:pt>
    <dgm:pt modelId="{E564535A-83C9-49F6-A8B5-11B6A3B0BB27}" type="pres">
      <dgm:prSet presAssocID="{29700C82-F9E6-4ACD-894C-826EC915DC4A}" presName="rect1ParTx" presStyleLbl="alignAcc1" presStyleIdx="3" presStyleCnt="4">
        <dgm:presLayoutVars>
          <dgm:chMax val="1"/>
          <dgm:bulletEnabled val="1"/>
        </dgm:presLayoutVars>
      </dgm:prSet>
      <dgm:spPr/>
      <dgm:t>
        <a:bodyPr/>
        <a:lstStyle/>
        <a:p>
          <a:endParaRPr lang="cs-CZ"/>
        </a:p>
      </dgm:t>
    </dgm:pt>
    <dgm:pt modelId="{FF4FB0B0-12B0-4473-9C0A-5424DDC1CAB8}" type="pres">
      <dgm:prSet presAssocID="{29700C82-F9E6-4ACD-894C-826EC915DC4A}" presName="rect1ChTx" presStyleLbl="alignAcc1" presStyleIdx="3" presStyleCnt="4">
        <dgm:presLayoutVars>
          <dgm:bulletEnabled val="1"/>
        </dgm:presLayoutVars>
      </dgm:prSet>
      <dgm:spPr/>
      <dgm:t>
        <a:bodyPr/>
        <a:lstStyle/>
        <a:p>
          <a:endParaRPr lang="cs-CZ"/>
        </a:p>
      </dgm:t>
    </dgm:pt>
    <dgm:pt modelId="{DFD4E046-D9EA-44B3-B8E2-E4F09D9834DA}" type="pres">
      <dgm:prSet presAssocID="{C5EAFC76-2F8E-4491-B698-6C40B8068E72}" presName="rect2ParTx" presStyleLbl="alignAcc1" presStyleIdx="3" presStyleCnt="4">
        <dgm:presLayoutVars>
          <dgm:chMax val="1"/>
          <dgm:bulletEnabled val="1"/>
        </dgm:presLayoutVars>
      </dgm:prSet>
      <dgm:spPr/>
      <dgm:t>
        <a:bodyPr/>
        <a:lstStyle/>
        <a:p>
          <a:endParaRPr lang="cs-CZ"/>
        </a:p>
      </dgm:t>
    </dgm:pt>
    <dgm:pt modelId="{00656C7F-C460-422C-BF12-448BAD7C4588}" type="pres">
      <dgm:prSet presAssocID="{C5EAFC76-2F8E-4491-B698-6C40B8068E72}" presName="rect2ChTx" presStyleLbl="alignAcc1" presStyleIdx="3" presStyleCnt="4">
        <dgm:presLayoutVars>
          <dgm:bulletEnabled val="1"/>
        </dgm:presLayoutVars>
      </dgm:prSet>
      <dgm:spPr/>
      <dgm:t>
        <a:bodyPr/>
        <a:lstStyle/>
        <a:p>
          <a:endParaRPr lang="cs-CZ"/>
        </a:p>
      </dgm:t>
    </dgm:pt>
    <dgm:pt modelId="{C19B21AD-2F81-4809-A711-229A74703D68}" type="pres">
      <dgm:prSet presAssocID="{6C0DF728-8207-4D15-9C51-A0DBBDCB7BA8}" presName="rect3ParTx" presStyleLbl="alignAcc1" presStyleIdx="3" presStyleCnt="4">
        <dgm:presLayoutVars>
          <dgm:chMax val="1"/>
          <dgm:bulletEnabled val="1"/>
        </dgm:presLayoutVars>
      </dgm:prSet>
      <dgm:spPr/>
      <dgm:t>
        <a:bodyPr/>
        <a:lstStyle/>
        <a:p>
          <a:endParaRPr lang="cs-CZ"/>
        </a:p>
      </dgm:t>
    </dgm:pt>
    <dgm:pt modelId="{F51B2527-3519-4C89-8395-41054BD1F274}" type="pres">
      <dgm:prSet presAssocID="{6C0DF728-8207-4D15-9C51-A0DBBDCB7BA8}" presName="rect3ChTx" presStyleLbl="alignAcc1" presStyleIdx="3" presStyleCnt="4">
        <dgm:presLayoutVars>
          <dgm:bulletEnabled val="1"/>
        </dgm:presLayoutVars>
      </dgm:prSet>
      <dgm:spPr/>
      <dgm:t>
        <a:bodyPr/>
        <a:lstStyle/>
        <a:p>
          <a:endParaRPr lang="cs-CZ"/>
        </a:p>
      </dgm:t>
    </dgm:pt>
    <dgm:pt modelId="{D817F9B9-C02F-4820-8542-91BF7B6758D4}" type="pres">
      <dgm:prSet presAssocID="{309E627D-6BB0-480C-9027-20BA4A663237}" presName="rect4ParTx" presStyleLbl="alignAcc1" presStyleIdx="3" presStyleCnt="4">
        <dgm:presLayoutVars>
          <dgm:chMax val="1"/>
          <dgm:bulletEnabled val="1"/>
        </dgm:presLayoutVars>
      </dgm:prSet>
      <dgm:spPr/>
      <dgm:t>
        <a:bodyPr/>
        <a:lstStyle/>
        <a:p>
          <a:endParaRPr lang="cs-CZ"/>
        </a:p>
      </dgm:t>
    </dgm:pt>
    <dgm:pt modelId="{3A159FCB-F494-4DFE-9B7A-C7B7CF884B8E}" type="pres">
      <dgm:prSet presAssocID="{309E627D-6BB0-480C-9027-20BA4A663237}" presName="rect4ChTx" presStyleLbl="alignAcc1" presStyleIdx="3" presStyleCnt="4">
        <dgm:presLayoutVars>
          <dgm:bulletEnabled val="1"/>
        </dgm:presLayoutVars>
      </dgm:prSet>
      <dgm:spPr/>
      <dgm:t>
        <a:bodyPr/>
        <a:lstStyle/>
        <a:p>
          <a:endParaRPr lang="cs-CZ"/>
        </a:p>
      </dgm:t>
    </dgm:pt>
  </dgm:ptLst>
  <dgm:cxnLst>
    <dgm:cxn modelId="{A43E2718-0DE9-4BCA-9E0D-2AB4D21A7CB2}" srcId="{309E627D-6BB0-480C-9027-20BA4A663237}" destId="{6B4BDF6D-56E1-4B59-A125-63BCFD7C61A8}" srcOrd="0" destOrd="0" parTransId="{88AB02A1-E032-4815-9CC7-AB7457000A76}" sibTransId="{26777439-43D0-498D-9E3C-0233D53AFDA8}"/>
    <dgm:cxn modelId="{330B1D25-DB85-45E4-8E86-AEE5F7909246}" type="presOf" srcId="{309E627D-6BB0-480C-9027-20BA4A663237}" destId="{D817F9B9-C02F-4820-8542-91BF7B6758D4}" srcOrd="1" destOrd="0" presId="urn:microsoft.com/office/officeart/2005/8/layout/target3"/>
    <dgm:cxn modelId="{093402D8-F8C0-41F3-8341-5BB9914D9FA5}" type="presOf" srcId="{6B4BDF6D-56E1-4B59-A125-63BCFD7C61A8}" destId="{3A159FCB-F494-4DFE-9B7A-C7B7CF884B8E}" srcOrd="0" destOrd="0" presId="urn:microsoft.com/office/officeart/2005/8/layout/target3"/>
    <dgm:cxn modelId="{5D871172-6372-447A-A7FD-C81A77F82B07}" type="presOf" srcId="{C5EAFC76-2F8E-4491-B698-6C40B8068E72}" destId="{DFD4E046-D9EA-44B3-B8E2-E4F09D9834DA}" srcOrd="1" destOrd="0" presId="urn:microsoft.com/office/officeart/2005/8/layout/target3"/>
    <dgm:cxn modelId="{06E4A7F9-262E-4C6C-9616-04D3C635B028}" srcId="{6C0DF728-8207-4D15-9C51-A0DBBDCB7BA8}" destId="{9098771A-FF30-4906-A977-2EC6C361FB6F}" srcOrd="0" destOrd="0" parTransId="{15765DC8-9E33-413A-88DB-6000E7E93D4E}" sibTransId="{FB0651B2-3BDE-486F-BB2D-64E584AE958D}"/>
    <dgm:cxn modelId="{EFF0DE1A-8AD6-464E-AC92-0E1DBD0C89A8}" srcId="{29700C82-F9E6-4ACD-894C-826EC915DC4A}" destId="{DE30616E-BE73-475A-A401-6CFB296C79DF}" srcOrd="0" destOrd="0" parTransId="{5D62198F-77C8-4ECB-BC1A-3DBF48C50AD7}" sibTransId="{CB426374-421D-4B6A-BC3B-9C67B42E92CD}"/>
    <dgm:cxn modelId="{B4F3A8D0-5A32-4F50-9510-C345B18773BA}" type="presOf" srcId="{29700C82-F9E6-4ACD-894C-826EC915DC4A}" destId="{E564535A-83C9-49F6-A8B5-11B6A3B0BB27}" srcOrd="1" destOrd="0" presId="urn:microsoft.com/office/officeart/2005/8/layout/target3"/>
    <dgm:cxn modelId="{52F7CE04-381D-4D95-A72A-1FF401CDF252}" srcId="{C5EAFC76-2F8E-4491-B698-6C40B8068E72}" destId="{ECAA7F53-EF05-430A-BFDF-73D40BC1F43B}" srcOrd="0" destOrd="0" parTransId="{F9ACE95B-0CF4-4CF3-A175-33FD3B19FD90}" sibTransId="{2BD5EF39-E5B6-4A8F-9F57-4765536FE8AE}"/>
    <dgm:cxn modelId="{2FA56BF4-108E-40D3-B38A-8DD958DF694E}" type="presOf" srcId="{309E627D-6BB0-480C-9027-20BA4A663237}" destId="{BA6D850B-5A69-4D36-AB83-7CFEE23BA097}" srcOrd="0" destOrd="0" presId="urn:microsoft.com/office/officeart/2005/8/layout/target3"/>
    <dgm:cxn modelId="{A248B4B5-B088-4621-9551-D9A97A69D632}" type="presOf" srcId="{6C0DF728-8207-4D15-9C51-A0DBBDCB7BA8}" destId="{C19B21AD-2F81-4809-A711-229A74703D68}" srcOrd="1" destOrd="0" presId="urn:microsoft.com/office/officeart/2005/8/layout/target3"/>
    <dgm:cxn modelId="{FBA98921-51A5-4414-A4A9-6822E8FAB2B3}" type="presOf" srcId="{45ECC66A-52B1-45B1-A673-01B1A9E964BB}" destId="{41A1A0AB-ED48-4047-9937-D0F047E51704}" srcOrd="0" destOrd="0" presId="urn:microsoft.com/office/officeart/2005/8/layout/target3"/>
    <dgm:cxn modelId="{CD5DD7D4-6957-41C9-AC46-D4CF749F35F8}" srcId="{45ECC66A-52B1-45B1-A673-01B1A9E964BB}" destId="{29700C82-F9E6-4ACD-894C-826EC915DC4A}" srcOrd="0" destOrd="0" parTransId="{B35D5D2C-CD1E-4448-A369-3CB7366EBB19}" sibTransId="{7C4EE54A-9DA6-4F13-8454-BF5FB5121DD6}"/>
    <dgm:cxn modelId="{33EBDE68-3080-4460-9A95-5C3A62FAEA37}" type="presOf" srcId="{9098771A-FF30-4906-A977-2EC6C361FB6F}" destId="{F51B2527-3519-4C89-8395-41054BD1F274}" srcOrd="0" destOrd="0" presId="urn:microsoft.com/office/officeart/2005/8/layout/target3"/>
    <dgm:cxn modelId="{61341171-9DBA-4439-9E3D-E9D4112E13B8}" type="presOf" srcId="{ECAA7F53-EF05-430A-BFDF-73D40BC1F43B}" destId="{00656C7F-C460-422C-BF12-448BAD7C4588}" srcOrd="0" destOrd="0" presId="urn:microsoft.com/office/officeart/2005/8/layout/target3"/>
    <dgm:cxn modelId="{BDB20CFC-1530-4A69-924A-706B73A97FF5}" type="presOf" srcId="{6C0DF728-8207-4D15-9C51-A0DBBDCB7BA8}" destId="{ACBEE933-BAAA-4D68-81C2-EE5C62994F61}" srcOrd="0" destOrd="0" presId="urn:microsoft.com/office/officeart/2005/8/layout/target3"/>
    <dgm:cxn modelId="{0EE7AD53-1966-4B32-A736-42E6D229D598}" srcId="{45ECC66A-52B1-45B1-A673-01B1A9E964BB}" destId="{6C0DF728-8207-4D15-9C51-A0DBBDCB7BA8}" srcOrd="2" destOrd="0" parTransId="{168F5CA2-281C-40F6-8A43-DB3E3ACF22F9}" sibTransId="{3D644053-CB83-4532-B77F-3A45B202F614}"/>
    <dgm:cxn modelId="{9A99BE04-1743-4281-B1B8-54DD3650A19B}" srcId="{45ECC66A-52B1-45B1-A673-01B1A9E964BB}" destId="{C5EAFC76-2F8E-4491-B698-6C40B8068E72}" srcOrd="1" destOrd="0" parTransId="{9C11D8C8-0BF9-4C4A-915C-B9F30376C9A4}" sibTransId="{0BD6B487-9093-4646-BBE5-8494E949DBCE}"/>
    <dgm:cxn modelId="{B59D53CD-73DA-4063-9433-8F554304E44A}" srcId="{45ECC66A-52B1-45B1-A673-01B1A9E964BB}" destId="{309E627D-6BB0-480C-9027-20BA4A663237}" srcOrd="3" destOrd="0" parTransId="{B1FBA8FC-E416-4E01-A351-A2DB0097BF00}" sibTransId="{10F72F64-FE94-4186-88A7-03253088FEE1}"/>
    <dgm:cxn modelId="{5DD7D0CF-BAA4-4252-8DEC-99C0F93EC669}" type="presOf" srcId="{C5EAFC76-2F8E-4491-B698-6C40B8068E72}" destId="{41E88450-9768-4DF0-ABE9-1FF1FA1263A9}" srcOrd="0" destOrd="0" presId="urn:microsoft.com/office/officeart/2005/8/layout/target3"/>
    <dgm:cxn modelId="{4B9D7776-217F-4BC0-A6B7-A739AF147F0F}" type="presOf" srcId="{DE30616E-BE73-475A-A401-6CFB296C79DF}" destId="{FF4FB0B0-12B0-4473-9C0A-5424DDC1CAB8}" srcOrd="0" destOrd="0" presId="urn:microsoft.com/office/officeart/2005/8/layout/target3"/>
    <dgm:cxn modelId="{7CC7120C-59BF-4D7A-BBE5-BAB83239DD30}" type="presOf" srcId="{29700C82-F9E6-4ACD-894C-826EC915DC4A}" destId="{092C0011-0AB7-4969-B2EF-384ED7AB7F5B}" srcOrd="0" destOrd="0" presId="urn:microsoft.com/office/officeart/2005/8/layout/target3"/>
    <dgm:cxn modelId="{DD133933-6239-4D95-88C4-15F1200EC43F}" type="presParOf" srcId="{41A1A0AB-ED48-4047-9937-D0F047E51704}" destId="{DCBBA3DB-5380-4776-BEB5-13281E3BD369}" srcOrd="0" destOrd="0" presId="urn:microsoft.com/office/officeart/2005/8/layout/target3"/>
    <dgm:cxn modelId="{A9461F5D-5E91-4C5E-9B05-80FD5C061F04}" type="presParOf" srcId="{41A1A0AB-ED48-4047-9937-D0F047E51704}" destId="{52A1C19B-207F-48AD-800E-800A865219AE}" srcOrd="1" destOrd="0" presId="urn:microsoft.com/office/officeart/2005/8/layout/target3"/>
    <dgm:cxn modelId="{8C9D2F0F-3F9B-4ED3-A165-8742955B300A}" type="presParOf" srcId="{41A1A0AB-ED48-4047-9937-D0F047E51704}" destId="{092C0011-0AB7-4969-B2EF-384ED7AB7F5B}" srcOrd="2" destOrd="0" presId="urn:microsoft.com/office/officeart/2005/8/layout/target3"/>
    <dgm:cxn modelId="{F7D914DB-FA07-46DF-9FC8-3BD5EB946937}" type="presParOf" srcId="{41A1A0AB-ED48-4047-9937-D0F047E51704}" destId="{113EB4E9-582D-4B8B-A64E-30CB8F3E4032}" srcOrd="3" destOrd="0" presId="urn:microsoft.com/office/officeart/2005/8/layout/target3"/>
    <dgm:cxn modelId="{752372E7-C47C-445A-8A17-F13B57ED21D5}" type="presParOf" srcId="{41A1A0AB-ED48-4047-9937-D0F047E51704}" destId="{1E4C1B58-CB4C-4B95-AB2F-640EC4A1F2F1}" srcOrd="4" destOrd="0" presId="urn:microsoft.com/office/officeart/2005/8/layout/target3"/>
    <dgm:cxn modelId="{DEDE7E2A-52B7-4D12-91BC-ADBB70706F9E}" type="presParOf" srcId="{41A1A0AB-ED48-4047-9937-D0F047E51704}" destId="{41E88450-9768-4DF0-ABE9-1FF1FA1263A9}" srcOrd="5" destOrd="0" presId="urn:microsoft.com/office/officeart/2005/8/layout/target3"/>
    <dgm:cxn modelId="{FE15444E-0351-4716-894A-7C3875557B6E}" type="presParOf" srcId="{41A1A0AB-ED48-4047-9937-D0F047E51704}" destId="{9DB76FB1-DCA6-4A7A-87F3-B9721AD666F8}" srcOrd="6" destOrd="0" presId="urn:microsoft.com/office/officeart/2005/8/layout/target3"/>
    <dgm:cxn modelId="{B6D809AD-5F05-42CB-BE61-C0A6AFF7C6CB}" type="presParOf" srcId="{41A1A0AB-ED48-4047-9937-D0F047E51704}" destId="{732F59BC-B2BC-4293-881A-133D43AA354F}" srcOrd="7" destOrd="0" presId="urn:microsoft.com/office/officeart/2005/8/layout/target3"/>
    <dgm:cxn modelId="{43DC9C2B-42ED-47A5-96B4-2C43629495EC}" type="presParOf" srcId="{41A1A0AB-ED48-4047-9937-D0F047E51704}" destId="{ACBEE933-BAAA-4D68-81C2-EE5C62994F61}" srcOrd="8" destOrd="0" presId="urn:microsoft.com/office/officeart/2005/8/layout/target3"/>
    <dgm:cxn modelId="{AB741DAF-1B16-45C5-B011-3E6AFA650A20}" type="presParOf" srcId="{41A1A0AB-ED48-4047-9937-D0F047E51704}" destId="{7681E546-08DB-4430-96E0-4C3A431C50A0}" srcOrd="9" destOrd="0" presId="urn:microsoft.com/office/officeart/2005/8/layout/target3"/>
    <dgm:cxn modelId="{4ADF900F-F2D0-4AF7-81A8-C7070C7413D4}" type="presParOf" srcId="{41A1A0AB-ED48-4047-9937-D0F047E51704}" destId="{0E927784-5758-47EF-8C2D-E7142FEC6A12}" srcOrd="10" destOrd="0" presId="urn:microsoft.com/office/officeart/2005/8/layout/target3"/>
    <dgm:cxn modelId="{F0B1AABE-D6BB-4245-85D2-3046B057A28F}" type="presParOf" srcId="{41A1A0AB-ED48-4047-9937-D0F047E51704}" destId="{BA6D850B-5A69-4D36-AB83-7CFEE23BA097}" srcOrd="11" destOrd="0" presId="urn:microsoft.com/office/officeart/2005/8/layout/target3"/>
    <dgm:cxn modelId="{B1C79F8E-1845-40B4-B7C9-FA4D717A8A1B}" type="presParOf" srcId="{41A1A0AB-ED48-4047-9937-D0F047E51704}" destId="{E564535A-83C9-49F6-A8B5-11B6A3B0BB27}" srcOrd="12" destOrd="0" presId="urn:microsoft.com/office/officeart/2005/8/layout/target3"/>
    <dgm:cxn modelId="{EA89FB08-006D-4A41-B0E0-65CC30131EA0}" type="presParOf" srcId="{41A1A0AB-ED48-4047-9937-D0F047E51704}" destId="{FF4FB0B0-12B0-4473-9C0A-5424DDC1CAB8}" srcOrd="13" destOrd="0" presId="urn:microsoft.com/office/officeart/2005/8/layout/target3"/>
    <dgm:cxn modelId="{B31B4F9E-9B4E-4B6A-BD57-F2E9D8A65671}" type="presParOf" srcId="{41A1A0AB-ED48-4047-9937-D0F047E51704}" destId="{DFD4E046-D9EA-44B3-B8E2-E4F09D9834DA}" srcOrd="14" destOrd="0" presId="urn:microsoft.com/office/officeart/2005/8/layout/target3"/>
    <dgm:cxn modelId="{650A808E-96D1-4FD3-B3B9-479E150FC31D}" type="presParOf" srcId="{41A1A0AB-ED48-4047-9937-D0F047E51704}" destId="{00656C7F-C460-422C-BF12-448BAD7C4588}" srcOrd="15" destOrd="0" presId="urn:microsoft.com/office/officeart/2005/8/layout/target3"/>
    <dgm:cxn modelId="{7DFB7DF1-194A-41BD-9E77-0443D97C1004}" type="presParOf" srcId="{41A1A0AB-ED48-4047-9937-D0F047E51704}" destId="{C19B21AD-2F81-4809-A711-229A74703D68}" srcOrd="16" destOrd="0" presId="urn:microsoft.com/office/officeart/2005/8/layout/target3"/>
    <dgm:cxn modelId="{A069F7A3-A109-4602-97E5-AC8FAD050328}" type="presParOf" srcId="{41A1A0AB-ED48-4047-9937-D0F047E51704}" destId="{F51B2527-3519-4C89-8395-41054BD1F274}" srcOrd="17" destOrd="0" presId="urn:microsoft.com/office/officeart/2005/8/layout/target3"/>
    <dgm:cxn modelId="{44556408-EADD-4771-98CD-B913E87F708C}" type="presParOf" srcId="{41A1A0AB-ED48-4047-9937-D0F047E51704}" destId="{D817F9B9-C02F-4820-8542-91BF7B6758D4}" srcOrd="18" destOrd="0" presId="urn:microsoft.com/office/officeart/2005/8/layout/target3"/>
    <dgm:cxn modelId="{19FB92A8-822B-4FA8-B550-EEAFCE2A6A68}" type="presParOf" srcId="{41A1A0AB-ED48-4047-9937-D0F047E51704}" destId="{3A159FCB-F494-4DFE-9B7A-C7B7CF884B8E}" srcOrd="19"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BA3DB-5380-4776-BEB5-13281E3BD369}">
      <dsp:nvSpPr>
        <dsp:cNvPr id="0" name=""/>
        <dsp:cNvSpPr/>
      </dsp:nvSpPr>
      <dsp:spPr>
        <a:xfrm>
          <a:off x="0" y="0"/>
          <a:ext cx="2705099" cy="2705099"/>
        </a:xfrm>
        <a:prstGeom prst="pie">
          <a:avLst>
            <a:gd name="adj1" fmla="val 5400000"/>
            <a:gd name="adj2" fmla="val 162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92C0011-0AB7-4969-B2EF-384ED7AB7F5B}">
      <dsp:nvSpPr>
        <dsp:cNvPr id="0" name=""/>
        <dsp:cNvSpPr/>
      </dsp:nvSpPr>
      <dsp:spPr>
        <a:xfrm>
          <a:off x="1352549" y="0"/>
          <a:ext cx="6434658" cy="2705099"/>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kern="1200" dirty="0"/>
            <a:t>Economic union</a:t>
          </a:r>
        </a:p>
      </dsp:txBody>
      <dsp:txXfrm>
        <a:off x="1352549" y="0"/>
        <a:ext cx="3217329" cy="574833"/>
      </dsp:txXfrm>
    </dsp:sp>
    <dsp:sp modelId="{1E4C1B58-CB4C-4B95-AB2F-640EC4A1F2F1}">
      <dsp:nvSpPr>
        <dsp:cNvPr id="0" name=""/>
        <dsp:cNvSpPr/>
      </dsp:nvSpPr>
      <dsp:spPr>
        <a:xfrm>
          <a:off x="355044" y="574833"/>
          <a:ext cx="1995010" cy="1995010"/>
        </a:xfrm>
        <a:prstGeom prst="pie">
          <a:avLst>
            <a:gd name="adj1" fmla="val 5400000"/>
            <a:gd name="adj2" fmla="val 16200000"/>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1E88450-9768-4DF0-ABE9-1FF1FA1263A9}">
      <dsp:nvSpPr>
        <dsp:cNvPr id="0" name=""/>
        <dsp:cNvSpPr/>
      </dsp:nvSpPr>
      <dsp:spPr>
        <a:xfrm>
          <a:off x="1352549" y="574833"/>
          <a:ext cx="6434658" cy="1995010"/>
        </a:xfrm>
        <a:prstGeom prst="rect">
          <a:avLst/>
        </a:prstGeom>
        <a:solidFill>
          <a:schemeClr val="lt1">
            <a:alpha val="90000"/>
            <a:hueOff val="0"/>
            <a:satOff val="0"/>
            <a:lumOff val="0"/>
            <a:alphaOff val="0"/>
          </a:schemeClr>
        </a:solidFill>
        <a:ln w="9525" cap="flat" cmpd="sng" algn="ctr">
          <a:solidFill>
            <a:schemeClr val="accent3">
              <a:hueOff val="3750088"/>
              <a:satOff val="-5627"/>
              <a:lumOff val="-91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kern="1200" dirty="0"/>
            <a:t>Common market</a:t>
          </a:r>
        </a:p>
      </dsp:txBody>
      <dsp:txXfrm>
        <a:off x="1352549" y="574833"/>
        <a:ext cx="3217329" cy="574833"/>
      </dsp:txXfrm>
    </dsp:sp>
    <dsp:sp modelId="{732F59BC-B2BC-4293-881A-133D43AA354F}">
      <dsp:nvSpPr>
        <dsp:cNvPr id="0" name=""/>
        <dsp:cNvSpPr/>
      </dsp:nvSpPr>
      <dsp:spPr>
        <a:xfrm>
          <a:off x="710088" y="1149667"/>
          <a:ext cx="1284922" cy="1284922"/>
        </a:xfrm>
        <a:prstGeom prst="pie">
          <a:avLst>
            <a:gd name="adj1" fmla="val 5400000"/>
            <a:gd name="adj2" fmla="val 16200000"/>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CBEE933-BAAA-4D68-81C2-EE5C62994F61}">
      <dsp:nvSpPr>
        <dsp:cNvPr id="0" name=""/>
        <dsp:cNvSpPr/>
      </dsp:nvSpPr>
      <dsp:spPr>
        <a:xfrm>
          <a:off x="1352549" y="1149667"/>
          <a:ext cx="6434658" cy="1284922"/>
        </a:xfrm>
        <a:prstGeom prst="rect">
          <a:avLst/>
        </a:prstGeom>
        <a:solidFill>
          <a:schemeClr val="lt1">
            <a:alpha val="90000"/>
            <a:hueOff val="0"/>
            <a:satOff val="0"/>
            <a:lumOff val="0"/>
            <a:alphaOff val="0"/>
          </a:schemeClr>
        </a:solidFill>
        <a:ln w="9525" cap="flat" cmpd="sng" algn="ctr">
          <a:solidFill>
            <a:schemeClr val="accent3">
              <a:hueOff val="7500176"/>
              <a:satOff val="-11253"/>
              <a:lumOff val="-183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kern="1200" dirty="0"/>
            <a:t>Customs union</a:t>
          </a:r>
        </a:p>
      </dsp:txBody>
      <dsp:txXfrm>
        <a:off x="1352549" y="1149667"/>
        <a:ext cx="3217329" cy="574833"/>
      </dsp:txXfrm>
    </dsp:sp>
    <dsp:sp modelId="{0E927784-5758-47EF-8C2D-E7142FEC6A12}">
      <dsp:nvSpPr>
        <dsp:cNvPr id="0" name=""/>
        <dsp:cNvSpPr/>
      </dsp:nvSpPr>
      <dsp:spPr>
        <a:xfrm>
          <a:off x="1065132" y="1724500"/>
          <a:ext cx="574833" cy="574833"/>
        </a:xfrm>
        <a:prstGeom prst="pie">
          <a:avLst>
            <a:gd name="adj1" fmla="val 5400000"/>
            <a:gd name="adj2" fmla="val 1620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A6D850B-5A69-4D36-AB83-7CFEE23BA097}">
      <dsp:nvSpPr>
        <dsp:cNvPr id="0" name=""/>
        <dsp:cNvSpPr/>
      </dsp:nvSpPr>
      <dsp:spPr>
        <a:xfrm>
          <a:off x="1352549" y="1724500"/>
          <a:ext cx="6434658" cy="574833"/>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kern="1200" dirty="0"/>
            <a:t>Free trade area (</a:t>
          </a:r>
          <a:r>
            <a:rPr lang="en-US" sz="1600" b="0" kern="1200" dirty="0" err="1"/>
            <a:t>FTA</a:t>
          </a:r>
          <a:r>
            <a:rPr lang="en-US" sz="1600" b="0" kern="1200" dirty="0"/>
            <a:t>)</a:t>
          </a:r>
        </a:p>
      </dsp:txBody>
      <dsp:txXfrm>
        <a:off x="1352549" y="1724500"/>
        <a:ext cx="3217329" cy="574833"/>
      </dsp:txXfrm>
    </dsp:sp>
    <dsp:sp modelId="{FF4FB0B0-12B0-4473-9C0A-5424DDC1CAB8}">
      <dsp:nvSpPr>
        <dsp:cNvPr id="0" name=""/>
        <dsp:cNvSpPr/>
      </dsp:nvSpPr>
      <dsp:spPr>
        <a:xfrm>
          <a:off x="4569878" y="0"/>
          <a:ext cx="3217329" cy="574833"/>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rtl="0">
            <a:lnSpc>
              <a:spcPct val="90000"/>
            </a:lnSpc>
            <a:spcBef>
              <a:spcPct val="0"/>
            </a:spcBef>
            <a:spcAft>
              <a:spcPct val="15000"/>
            </a:spcAft>
            <a:buChar char="••"/>
          </a:pPr>
          <a:r>
            <a:rPr lang="en-US" sz="1600" b="0" kern="1200" dirty="0">
              <a:effectLst/>
            </a:rPr>
            <a:t>Coordination of economic policies among members</a:t>
          </a:r>
        </a:p>
      </dsp:txBody>
      <dsp:txXfrm>
        <a:off x="4569878" y="0"/>
        <a:ext cx="3217329" cy="574833"/>
      </dsp:txXfrm>
    </dsp:sp>
    <dsp:sp modelId="{00656C7F-C460-422C-BF12-448BAD7C4588}">
      <dsp:nvSpPr>
        <dsp:cNvPr id="0" name=""/>
        <dsp:cNvSpPr/>
      </dsp:nvSpPr>
      <dsp:spPr>
        <a:xfrm>
          <a:off x="4569878" y="574833"/>
          <a:ext cx="3217329" cy="574833"/>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Allows free movement of factors of production</a:t>
          </a:r>
        </a:p>
      </dsp:txBody>
      <dsp:txXfrm>
        <a:off x="4569878" y="574833"/>
        <a:ext cx="3217329" cy="574833"/>
      </dsp:txXfrm>
    </dsp:sp>
    <dsp:sp modelId="{F51B2527-3519-4C89-8395-41054BD1F274}">
      <dsp:nvSpPr>
        <dsp:cNvPr id="0" name=""/>
        <dsp:cNvSpPr/>
      </dsp:nvSpPr>
      <dsp:spPr>
        <a:xfrm>
          <a:off x="4569878" y="1149667"/>
          <a:ext cx="3217329" cy="574833"/>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Common trade policy regarding nonmembers</a:t>
          </a:r>
        </a:p>
      </dsp:txBody>
      <dsp:txXfrm>
        <a:off x="4569878" y="1149667"/>
        <a:ext cx="3217329" cy="574833"/>
      </dsp:txXfrm>
    </dsp:sp>
    <dsp:sp modelId="{3A159FCB-F494-4DFE-9B7A-C7B7CF884B8E}">
      <dsp:nvSpPr>
        <dsp:cNvPr id="0" name=""/>
        <dsp:cNvSpPr/>
      </dsp:nvSpPr>
      <dsp:spPr>
        <a:xfrm>
          <a:off x="4569878" y="1724500"/>
          <a:ext cx="3217329" cy="574833"/>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Trading block with no trade barriers</a:t>
          </a:r>
          <a:endParaRPr lang="en-US" sz="1200" kern="1200" dirty="0"/>
        </a:p>
      </dsp:txBody>
      <dsp:txXfrm>
        <a:off x="4569878" y="1724500"/>
        <a:ext cx="3217329" cy="574833"/>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0014E260-DEB0-4530-B574-F7AD67709E79}" type="datetimeFigureOut">
              <a:rPr lang="cs-CZ" smtClean="0"/>
              <a:t>8. 3. 2021</a:t>
            </a:fld>
            <a:endParaRPr lang="cs-CZ"/>
          </a:p>
        </p:txBody>
      </p:sp>
      <p:sp>
        <p:nvSpPr>
          <p:cNvPr id="4" name="Zástupný symbol pro zápatí 3"/>
          <p:cNvSpPr>
            <a:spLocks noGrp="1"/>
          </p:cNvSpPr>
          <p:nvPr>
            <p:ph type="ftr" sz="quarter" idx="2"/>
          </p:nvPr>
        </p:nvSpPr>
        <p:spPr>
          <a:xfrm>
            <a:off x="0" y="6457410"/>
            <a:ext cx="4302625" cy="34026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5621696" y="6457410"/>
            <a:ext cx="4302625" cy="340265"/>
          </a:xfrm>
          <a:prstGeom prst="rect">
            <a:avLst/>
          </a:prstGeom>
        </p:spPr>
        <p:txBody>
          <a:bodyPr vert="horz" lIns="91440" tIns="45720" rIns="91440" bIns="45720" rtlCol="0" anchor="b"/>
          <a:lstStyle>
            <a:lvl1pPr algn="r">
              <a:defRPr sz="1200"/>
            </a:lvl1pPr>
          </a:lstStyle>
          <a:p>
            <a:fld id="{4B5A7487-55A1-4517-A7B8-94FE5CC5F95E}" type="slidenum">
              <a:rPr lang="cs-CZ" smtClean="0"/>
              <a:t>‹#›</a:t>
            </a:fld>
            <a:endParaRPr lang="cs-CZ"/>
          </a:p>
        </p:txBody>
      </p:sp>
    </p:spTree>
    <p:extLst>
      <p:ext uri="{BB962C8B-B14F-4D97-AF65-F5344CB8AC3E}">
        <p14:creationId xmlns:p14="http://schemas.microsoft.com/office/powerpoint/2010/main" val="443696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A6097986-0C26-47DE-8982-7AD2B6842259}" type="datetimeFigureOut">
              <a:rPr lang="cs-CZ" smtClean="0"/>
              <a:t>8. 3. 2021</a:t>
            </a:fld>
            <a:endParaRPr lang="cs-CZ"/>
          </a:p>
        </p:txBody>
      </p:sp>
      <p:sp>
        <p:nvSpPr>
          <p:cNvPr id="4" name="Zástupný symbol pro obrázek snímku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dirty="0"/>
          </a:p>
        </p:txBody>
      </p:sp>
    </p:spTree>
    <p:extLst>
      <p:ext uri="{BB962C8B-B14F-4D97-AF65-F5344CB8AC3E}">
        <p14:creationId xmlns:p14="http://schemas.microsoft.com/office/powerpoint/2010/main" val="2107915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dirty="0"/>
          </a:p>
        </p:txBody>
      </p:sp>
    </p:spTree>
    <p:extLst>
      <p:ext uri="{BB962C8B-B14F-4D97-AF65-F5344CB8AC3E}">
        <p14:creationId xmlns:p14="http://schemas.microsoft.com/office/powerpoint/2010/main" val="2071410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dirty="0"/>
          </a:p>
        </p:txBody>
      </p:sp>
    </p:spTree>
    <p:extLst>
      <p:ext uri="{BB962C8B-B14F-4D97-AF65-F5344CB8AC3E}">
        <p14:creationId xmlns:p14="http://schemas.microsoft.com/office/powerpoint/2010/main" val="356461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640786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dirty="0"/>
          </a:p>
        </p:txBody>
      </p:sp>
    </p:spTree>
    <p:extLst>
      <p:ext uri="{BB962C8B-B14F-4D97-AF65-F5344CB8AC3E}">
        <p14:creationId xmlns:p14="http://schemas.microsoft.com/office/powerpoint/2010/main" val="3751232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dirty="0"/>
          </a:p>
        </p:txBody>
      </p:sp>
    </p:spTree>
    <p:extLst>
      <p:ext uri="{BB962C8B-B14F-4D97-AF65-F5344CB8AC3E}">
        <p14:creationId xmlns:p14="http://schemas.microsoft.com/office/powerpoint/2010/main" val="394083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indent="-228600" eaLnBrk="1" hangingPunct="1"/>
            <a:r>
              <a:rPr lang="en-US" altLang="cs-CZ" dirty="0"/>
              <a:t>The trade theory of </a:t>
            </a:r>
            <a:r>
              <a:rPr lang="en-US" altLang="cs-CZ" b="1" dirty="0"/>
              <a:t>mercantilism</a:t>
            </a:r>
            <a:r>
              <a:rPr lang="en-US" altLang="cs-CZ" dirty="0"/>
              <a:t> argues that nations should accumulate financial wealth, usually in the form of gold, by encouraging exports and discouraging imports.</a:t>
            </a:r>
          </a:p>
          <a:p>
            <a:pPr marL="228600" indent="-228600" eaLnBrk="1" hangingPunct="1">
              <a:buFontTx/>
              <a:buChar char="•"/>
            </a:pPr>
            <a:r>
              <a:rPr lang="en-US" altLang="cs-CZ" dirty="0"/>
              <a:t>European sea-faring nations practiced mercantilism from around 1500 to the late 1700s.</a:t>
            </a:r>
          </a:p>
          <a:p>
            <a:pPr marL="228600" indent="-228600" eaLnBrk="1" hangingPunct="1">
              <a:buFontTx/>
              <a:buChar char="•"/>
            </a:pPr>
            <a:r>
              <a:rPr lang="en-US" altLang="cs-CZ" dirty="0"/>
              <a:t>These countries acquired colonies in Africa, Asia, and the Americas as sources of inexpensive raw materials and as markets for higher-priced finished goods.</a:t>
            </a:r>
          </a:p>
          <a:p>
            <a:pPr marL="228600" indent="-228600" eaLnBrk="1" hangingPunct="1">
              <a:buFontTx/>
              <a:buChar char="•"/>
            </a:pPr>
            <a:r>
              <a:rPr lang="en-US" altLang="cs-CZ" dirty="0"/>
              <a:t>Mercantilist nations used profits from this trade to create armies and navies to control colonies and protect their shipping.</a:t>
            </a:r>
          </a:p>
          <a:p>
            <a:pPr marL="228600" indent="-228600" eaLnBrk="1" hangingPunct="1"/>
            <a:r>
              <a:rPr lang="en-US" altLang="cs-CZ" dirty="0"/>
              <a:t>Mercantilism has several inherent flaws:</a:t>
            </a:r>
          </a:p>
          <a:p>
            <a:pPr marL="228600" indent="-228600" eaLnBrk="1" hangingPunct="1">
              <a:buFontTx/>
              <a:buChar char="•"/>
            </a:pPr>
            <a:r>
              <a:rPr lang="en-US" altLang="cs-CZ" dirty="0"/>
              <a:t>First, it views international trade as a </a:t>
            </a:r>
            <a:r>
              <a:rPr lang="en-US" altLang="cs-CZ" i="1" dirty="0"/>
              <a:t>zero-sum game</a:t>
            </a:r>
            <a:r>
              <a:rPr lang="en-US" altLang="cs-CZ" dirty="0"/>
              <a:t>. This is the idea that a nation benefits from trade only at the expense of other nations.</a:t>
            </a:r>
          </a:p>
          <a:p>
            <a:pPr marL="228600" indent="-228600" eaLnBrk="1" hangingPunct="1">
              <a:buFontTx/>
              <a:buChar char="•"/>
            </a:pPr>
            <a:r>
              <a:rPr lang="en-US" altLang="cs-CZ" dirty="0"/>
              <a:t>Second, market potential in the colonies was less than it could have been had people there received higher prices for their resources.</a:t>
            </a:r>
          </a:p>
          <a:p>
            <a:pPr marL="228600" indent="-228600" eaLnBrk="1" hangingPunct="1">
              <a:buFontTx/>
              <a:buChar char="•"/>
            </a:pPr>
            <a:r>
              <a:rPr lang="en-US" altLang="cs-CZ" dirty="0"/>
              <a:t>Third, mercantilist policies constrained the potential output and consumption for both the colonies and the mercantilist nations.</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dirty="0"/>
          </a:p>
        </p:txBody>
      </p:sp>
    </p:spTree>
    <p:extLst>
      <p:ext uri="{BB962C8B-B14F-4D97-AF65-F5344CB8AC3E}">
        <p14:creationId xmlns:p14="http://schemas.microsoft.com/office/powerpoint/2010/main" val="3271356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47650" indent="-247650" eaLnBrk="1" hangingPunct="1">
              <a:buFontTx/>
              <a:buChar char="•"/>
            </a:pPr>
            <a:r>
              <a:rPr lang="en-US" altLang="cs-CZ" b="1" dirty="0"/>
              <a:t>Absolute advantage</a:t>
            </a:r>
            <a:r>
              <a:rPr lang="en-US" altLang="cs-CZ" dirty="0"/>
              <a:t> is the ability of a nation to produce a good more efficiently than any other nation.</a:t>
            </a:r>
          </a:p>
          <a:p>
            <a:pPr marL="247650" indent="-247650" eaLnBrk="1" hangingPunct="1">
              <a:buFontTx/>
              <a:buChar char="•"/>
            </a:pPr>
            <a:r>
              <a:rPr lang="en-US" altLang="cs-CZ" dirty="0"/>
              <a:t>This means that the nation can produce a greater amount of output using the same amount of, or fewer, resources.</a:t>
            </a:r>
          </a:p>
          <a:p>
            <a:pPr marL="247650" indent="-247650" eaLnBrk="1" hangingPunct="1">
              <a:buFontTx/>
              <a:buChar char="•"/>
            </a:pPr>
            <a:r>
              <a:rPr lang="en-US" altLang="cs-CZ" dirty="0"/>
              <a:t>Assume that Riceland and </a:t>
            </a:r>
            <a:r>
              <a:rPr lang="en-US" altLang="cs-CZ" dirty="0" err="1"/>
              <a:t>Tealand</a:t>
            </a:r>
            <a:r>
              <a:rPr lang="en-US" altLang="cs-CZ" dirty="0"/>
              <a:t> produce rice and tea, transporting goods costs nothing, and each nation produces and consumes its own rice and tea.</a:t>
            </a:r>
          </a:p>
          <a:p>
            <a:pPr marL="704850" lvl="1" indent="-247650" eaLnBrk="1" hangingPunct="1">
              <a:buFontTx/>
              <a:buChar char="•"/>
            </a:pPr>
            <a:r>
              <a:rPr lang="en-US" altLang="cs-CZ" dirty="0"/>
              <a:t>In Riceland, one resource unit produces one ton of rice or one-fifth of a ton of tea.</a:t>
            </a:r>
          </a:p>
          <a:p>
            <a:pPr marL="704850" lvl="1" indent="-247650" eaLnBrk="1" hangingPunct="1">
              <a:buFontTx/>
              <a:buChar char="•"/>
            </a:pPr>
            <a:r>
              <a:rPr lang="en-US" altLang="cs-CZ" dirty="0"/>
              <a:t>In </a:t>
            </a:r>
            <a:r>
              <a:rPr lang="en-US" altLang="cs-CZ" dirty="0" err="1"/>
              <a:t>Tealand</a:t>
            </a:r>
            <a:r>
              <a:rPr lang="en-US" altLang="cs-CZ" dirty="0"/>
              <a:t>, one resource unit produces one-sixth ton of rice or one-third ton of tea.</a:t>
            </a:r>
          </a:p>
          <a:p>
            <a:pPr marL="247650" indent="-247650" eaLnBrk="1" hangingPunct="1">
              <a:buFontTx/>
              <a:buChar char="•"/>
            </a:pPr>
            <a:r>
              <a:rPr lang="en-US" altLang="cs-CZ" dirty="0"/>
              <a:t>This means that Riceland has an absolute advantage in rice production and </a:t>
            </a:r>
            <a:r>
              <a:rPr lang="en-US" altLang="cs-CZ" dirty="0" err="1"/>
              <a:t>Tealand</a:t>
            </a:r>
            <a:r>
              <a:rPr lang="en-US" altLang="cs-CZ" dirty="0"/>
              <a:t> has an absolute advantage in tea production.</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dirty="0"/>
          </a:p>
        </p:txBody>
      </p:sp>
    </p:spTree>
    <p:extLst>
      <p:ext uri="{BB962C8B-B14F-4D97-AF65-F5344CB8AC3E}">
        <p14:creationId xmlns:p14="http://schemas.microsoft.com/office/powerpoint/2010/main" val="555247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indent="-228600" eaLnBrk="1" hangingPunct="1">
              <a:buFontTx/>
              <a:buChar char="•"/>
            </a:pPr>
            <a:r>
              <a:rPr lang="en-US" altLang="cs-CZ" dirty="0"/>
              <a:t>Assume that Riceland and </a:t>
            </a:r>
            <a:r>
              <a:rPr lang="en-US" altLang="cs-CZ" dirty="0" err="1"/>
              <a:t>Tealand</a:t>
            </a:r>
            <a:r>
              <a:rPr lang="en-US" altLang="cs-CZ" dirty="0"/>
              <a:t> expend additional resource units to produce extra rice and tea, respectively, and then trade additional output with the other nation on a one-to-one basis.</a:t>
            </a:r>
          </a:p>
          <a:p>
            <a:pPr marL="685800" lvl="1" indent="-228600" eaLnBrk="1" hangingPunct="1">
              <a:buFontTx/>
              <a:buChar char="•"/>
            </a:pPr>
            <a:r>
              <a:rPr lang="en-US" altLang="cs-CZ" dirty="0"/>
              <a:t>This means that Riceland expends an additional resource unit to produce one extra ton of rice that it then trades with </a:t>
            </a:r>
            <a:r>
              <a:rPr lang="en-US" altLang="cs-CZ" dirty="0" err="1"/>
              <a:t>Tealand</a:t>
            </a:r>
            <a:r>
              <a:rPr lang="en-US" altLang="cs-CZ" dirty="0"/>
              <a:t> to obtain one ton of tea. Riceland gets four-fifths of a ton more tea than the one-fifth of a ton it would have produced itself with one additional resource unit.</a:t>
            </a:r>
          </a:p>
          <a:p>
            <a:pPr marL="685800" lvl="1" indent="-228600" eaLnBrk="1" hangingPunct="1">
              <a:buFontTx/>
              <a:buChar char="•"/>
            </a:pPr>
            <a:r>
              <a:rPr lang="en-US" altLang="cs-CZ" dirty="0" err="1"/>
              <a:t>Tealand</a:t>
            </a:r>
            <a:r>
              <a:rPr lang="en-US" altLang="cs-CZ" dirty="0"/>
              <a:t> expends an additional resource unit to produce an extra one-third of a ton of tea that it then trades with Riceland to obtain one-third of a ton of rice. </a:t>
            </a:r>
            <a:r>
              <a:rPr lang="en-US" altLang="cs-CZ" dirty="0" err="1"/>
              <a:t>Tealand</a:t>
            </a:r>
            <a:r>
              <a:rPr lang="en-US" altLang="cs-CZ" dirty="0"/>
              <a:t> gets one-sixth of a ton more rice than the one-sixth of a ton it would have produced itself with one additional resource unit.</a:t>
            </a:r>
          </a:p>
          <a:p>
            <a:pPr marL="228600" indent="-228600" eaLnBrk="1" hangingPunct="1">
              <a:buFontTx/>
              <a:buChar char="•"/>
            </a:pPr>
            <a:r>
              <a:rPr lang="en-US" altLang="cs-CZ" dirty="0"/>
              <a:t>Specialization and trade gives Riceland five times more tea than it would have produced itself, and gives </a:t>
            </a:r>
            <a:r>
              <a:rPr lang="en-US" altLang="cs-CZ" dirty="0" err="1"/>
              <a:t>Tealand</a:t>
            </a:r>
            <a:r>
              <a:rPr lang="en-US" altLang="cs-CZ" dirty="0"/>
              <a:t> two times more rice than it would have produced itself.</a:t>
            </a:r>
          </a:p>
          <a:p>
            <a:pPr marL="228600" indent="-228600" eaLnBrk="1" hangingPunct="1">
              <a:buFontTx/>
              <a:buChar char="•"/>
            </a:pPr>
            <a:r>
              <a:rPr lang="en-US" altLang="cs-CZ" dirty="0"/>
              <a:t>This means that if each country specializes in the area in which it has an </a:t>
            </a:r>
            <a:r>
              <a:rPr lang="en-US" altLang="cs-CZ" i="1" dirty="0"/>
              <a:t>absolute advantage</a:t>
            </a:r>
            <a:r>
              <a:rPr lang="en-US" altLang="cs-CZ" dirty="0"/>
              <a:t>, world output (and consumption) of both goods increases. In other words, each nation benefits from specialization and trade.</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dirty="0"/>
          </a:p>
        </p:txBody>
      </p:sp>
    </p:spTree>
    <p:extLst>
      <p:ext uri="{BB962C8B-B14F-4D97-AF65-F5344CB8AC3E}">
        <p14:creationId xmlns:p14="http://schemas.microsoft.com/office/powerpoint/2010/main" val="832828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indent="-228600" eaLnBrk="1" hangingPunct="1">
              <a:buFontTx/>
              <a:buChar char="•"/>
            </a:pPr>
            <a:r>
              <a:rPr lang="en-US" altLang="cs-CZ" b="1" dirty="0"/>
              <a:t>Comparative advantage</a:t>
            </a:r>
            <a:r>
              <a:rPr lang="en-US" altLang="cs-CZ" dirty="0"/>
              <a:t> is the inability of a nation to produce a good more efficiently than other nations, but an ability to produce that good more efficiently than it does any other good.</a:t>
            </a:r>
          </a:p>
          <a:p>
            <a:pPr marL="228600" indent="-228600" eaLnBrk="1" hangingPunct="1">
              <a:buFontTx/>
              <a:buChar char="•"/>
            </a:pPr>
            <a:r>
              <a:rPr lang="en-US" altLang="cs-CZ" dirty="0"/>
              <a:t>This means that a country is less efficient in the production of all goods, but it is </a:t>
            </a:r>
            <a:r>
              <a:rPr lang="en-US" altLang="cs-CZ" i="1" dirty="0"/>
              <a:t>less inefficient</a:t>
            </a:r>
            <a:r>
              <a:rPr lang="en-US" altLang="cs-CZ" dirty="0"/>
              <a:t> in the production of one good.</a:t>
            </a:r>
          </a:p>
          <a:p>
            <a:pPr marL="228600" indent="-228600" eaLnBrk="1" hangingPunct="1">
              <a:buFontTx/>
              <a:buChar char="•"/>
            </a:pPr>
            <a:r>
              <a:rPr lang="en-US" altLang="cs-CZ" dirty="0"/>
              <a:t>Again, assume two countries, two products, and transporting goods costs nothing.</a:t>
            </a:r>
          </a:p>
          <a:p>
            <a:pPr marL="685800" lvl="1" indent="-228600" eaLnBrk="1" hangingPunct="1">
              <a:buFontTx/>
              <a:buChar char="•"/>
            </a:pPr>
            <a:r>
              <a:rPr lang="en-US" altLang="cs-CZ" dirty="0"/>
              <a:t>In Riceland, one resource unit produces one ton of rice or one-half of a ton of tea.</a:t>
            </a:r>
          </a:p>
          <a:p>
            <a:pPr marL="685800" lvl="1" indent="-228600" eaLnBrk="1" hangingPunct="1">
              <a:buFontTx/>
              <a:buChar char="•"/>
            </a:pPr>
            <a:r>
              <a:rPr lang="en-US" altLang="cs-CZ" dirty="0"/>
              <a:t>In </a:t>
            </a:r>
            <a:r>
              <a:rPr lang="en-US" altLang="cs-CZ" dirty="0" err="1"/>
              <a:t>Tealand</a:t>
            </a:r>
            <a:r>
              <a:rPr lang="en-US" altLang="cs-CZ" dirty="0"/>
              <a:t>, one resource unit produces one-sixth of a ton of rice or one-third of a ton of tea.</a:t>
            </a:r>
          </a:p>
          <a:p>
            <a:pPr marL="228600" indent="-228600" eaLnBrk="1" hangingPunct="1">
              <a:buFontTx/>
              <a:buChar char="•"/>
            </a:pPr>
            <a:r>
              <a:rPr lang="en-US" altLang="cs-CZ" dirty="0"/>
              <a:t>This means that Riceland has </a:t>
            </a:r>
            <a:r>
              <a:rPr lang="en-US" altLang="cs-CZ" i="1" dirty="0"/>
              <a:t>absolute advantages</a:t>
            </a:r>
            <a:r>
              <a:rPr lang="en-US" altLang="cs-CZ" dirty="0"/>
              <a:t> in both goods because it is more efficient at producing each one.</a:t>
            </a:r>
          </a:p>
          <a:p>
            <a:pPr marL="228600" indent="-228600" eaLnBrk="1" hangingPunct="1">
              <a:buFontTx/>
              <a:buChar char="•"/>
            </a:pPr>
            <a:r>
              <a:rPr lang="en-US" altLang="cs-CZ" dirty="0"/>
              <a:t>However, </a:t>
            </a:r>
            <a:r>
              <a:rPr lang="en-US" altLang="cs-CZ" dirty="0" err="1"/>
              <a:t>Tealand</a:t>
            </a:r>
            <a:r>
              <a:rPr lang="en-US" altLang="cs-CZ" dirty="0"/>
              <a:t> has a </a:t>
            </a:r>
            <a:r>
              <a:rPr lang="en-US" altLang="cs-CZ" i="1" dirty="0"/>
              <a:t>comparative advantage</a:t>
            </a:r>
            <a:r>
              <a:rPr lang="en-US" altLang="cs-CZ" dirty="0"/>
              <a:t> in tea production because it produces tea more efficiently than it produces rice.</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dirty="0"/>
          </a:p>
        </p:txBody>
      </p:sp>
    </p:spTree>
    <p:extLst>
      <p:ext uri="{BB962C8B-B14F-4D97-AF65-F5344CB8AC3E}">
        <p14:creationId xmlns:p14="http://schemas.microsoft.com/office/powerpoint/2010/main" val="1446786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indent="-228600" eaLnBrk="1" hangingPunct="1">
              <a:buFontTx/>
              <a:buChar char="•"/>
            </a:pPr>
            <a:r>
              <a:rPr lang="en-US" altLang="cs-CZ" dirty="0"/>
              <a:t>Again, assume that Riceland and </a:t>
            </a:r>
            <a:r>
              <a:rPr lang="en-US" altLang="cs-CZ" dirty="0" err="1"/>
              <a:t>Tealand</a:t>
            </a:r>
            <a:r>
              <a:rPr lang="en-US" altLang="cs-CZ" dirty="0"/>
              <a:t> expend additional resource units to produce extra rice and tea, respectively, and then trade additional output with the other nation on a one-to-one basis.</a:t>
            </a:r>
          </a:p>
          <a:p>
            <a:pPr marL="685800" lvl="1" indent="-228600" eaLnBrk="1" hangingPunct="1">
              <a:buFontTx/>
              <a:buChar char="•"/>
            </a:pPr>
            <a:r>
              <a:rPr lang="en-US" altLang="cs-CZ" dirty="0"/>
              <a:t>This means that Riceland expends an additional resource unit to produce one extra ton of rice that it then trades with </a:t>
            </a:r>
            <a:r>
              <a:rPr lang="en-US" altLang="cs-CZ" dirty="0" err="1"/>
              <a:t>Tealand</a:t>
            </a:r>
            <a:r>
              <a:rPr lang="en-US" altLang="cs-CZ" dirty="0"/>
              <a:t> to obtain one ton of tea. Riceland gets one-half of a ton more tea than the one-half of a ton it would have produced itself with one additional resource unit.</a:t>
            </a:r>
          </a:p>
          <a:p>
            <a:pPr marL="685800" lvl="1" indent="-228600" eaLnBrk="1" hangingPunct="1">
              <a:buFontTx/>
              <a:buChar char="•"/>
            </a:pPr>
            <a:r>
              <a:rPr lang="en-US" altLang="cs-CZ" dirty="0"/>
              <a:t>Likewise, </a:t>
            </a:r>
            <a:r>
              <a:rPr lang="en-US" altLang="cs-CZ" dirty="0" err="1"/>
              <a:t>Tealand</a:t>
            </a:r>
            <a:r>
              <a:rPr lang="en-US" altLang="cs-CZ" dirty="0"/>
              <a:t> expends an additional resource unit to produce an extra one-third of a ton of tea that it then trades with Riceland to obtain one-third of a ton of rice. </a:t>
            </a:r>
            <a:r>
              <a:rPr lang="en-US" altLang="cs-CZ" dirty="0" err="1"/>
              <a:t>Tealand</a:t>
            </a:r>
            <a:r>
              <a:rPr lang="en-US" altLang="cs-CZ" dirty="0"/>
              <a:t> gets one-sixth of a ton more rice than the one-sixth of a ton it would have produced itself with one additional resource unit.</a:t>
            </a:r>
          </a:p>
          <a:p>
            <a:pPr marL="228600" indent="-228600" eaLnBrk="1" hangingPunct="1">
              <a:buFontTx/>
              <a:buChar char="•"/>
            </a:pPr>
            <a:r>
              <a:rPr lang="en-US" altLang="cs-CZ" dirty="0"/>
              <a:t>Specialization and trade gives Riceland two times more tea than it would have produced itself, and gives </a:t>
            </a:r>
            <a:r>
              <a:rPr lang="en-US" altLang="cs-CZ" dirty="0" err="1"/>
              <a:t>Tealand</a:t>
            </a:r>
            <a:r>
              <a:rPr lang="en-US" altLang="cs-CZ" dirty="0"/>
              <a:t> two times more rice than it would have produced itself.</a:t>
            </a:r>
          </a:p>
          <a:p>
            <a:pPr marL="228600" indent="-228600" eaLnBrk="1" hangingPunct="1">
              <a:buFontTx/>
              <a:buChar char="•"/>
            </a:pPr>
            <a:r>
              <a:rPr lang="en-US" altLang="cs-CZ" dirty="0"/>
              <a:t>This means that if Riceland holds an </a:t>
            </a:r>
            <a:r>
              <a:rPr lang="en-US" altLang="cs-CZ" i="1" dirty="0"/>
              <a:t>absolute advantage</a:t>
            </a:r>
            <a:r>
              <a:rPr lang="en-US" altLang="cs-CZ" dirty="0"/>
              <a:t> in the production of each good and </a:t>
            </a:r>
            <a:r>
              <a:rPr lang="en-US" altLang="cs-CZ" dirty="0" err="1"/>
              <a:t>Tealand</a:t>
            </a:r>
            <a:r>
              <a:rPr lang="en-US" altLang="cs-CZ" dirty="0"/>
              <a:t> holds a </a:t>
            </a:r>
            <a:r>
              <a:rPr lang="en-US" altLang="cs-CZ" i="1" dirty="0"/>
              <a:t>comparative advantage</a:t>
            </a:r>
            <a:r>
              <a:rPr lang="en-US" altLang="cs-CZ" dirty="0"/>
              <a:t> in the production of one good, world output (and consumption) of both goods increases. </a:t>
            </a:r>
            <a:r>
              <a:rPr lang="en-US" altLang="cs-CZ"/>
              <a:t>In other words, each nation can still benefit from specialization and trade.</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dirty="0"/>
          </a:p>
        </p:txBody>
      </p:sp>
    </p:spTree>
    <p:extLst>
      <p:ext uri="{BB962C8B-B14F-4D97-AF65-F5344CB8AC3E}">
        <p14:creationId xmlns:p14="http://schemas.microsoft.com/office/powerpoint/2010/main" val="2761465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dirty="0"/>
          </a:p>
        </p:txBody>
      </p:sp>
    </p:spTree>
    <p:extLst>
      <p:ext uri="{BB962C8B-B14F-4D97-AF65-F5344CB8AC3E}">
        <p14:creationId xmlns:p14="http://schemas.microsoft.com/office/powerpoint/2010/main" val="868898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dirty="0"/>
          </a:p>
        </p:txBody>
      </p:sp>
    </p:spTree>
    <p:extLst>
      <p:ext uri="{BB962C8B-B14F-4D97-AF65-F5344CB8AC3E}">
        <p14:creationId xmlns:p14="http://schemas.microsoft.com/office/powerpoint/2010/main" val="2585684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dirty="0"/>
          </a:p>
        </p:txBody>
      </p:sp>
    </p:spTree>
    <p:extLst>
      <p:ext uri="{BB962C8B-B14F-4D97-AF65-F5344CB8AC3E}">
        <p14:creationId xmlns:p14="http://schemas.microsoft.com/office/powerpoint/2010/main" val="2958348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eaLnBrk="1" hangingPunct="1"/>
            <a:r>
              <a:rPr lang="en-US" altLang="cs-CZ" dirty="0"/>
              <a:t>The </a:t>
            </a:r>
            <a:r>
              <a:rPr lang="en-US" altLang="cs-CZ" b="1" dirty="0"/>
              <a:t>international product life cycle theory</a:t>
            </a:r>
            <a:r>
              <a:rPr lang="en-US" altLang="cs-CZ" dirty="0"/>
              <a:t> states that a company will begin exporting its product and later undertake foreign direct investment as the product moves through its life cycle. This means that a country’s export will eventually become its import.</a:t>
            </a:r>
          </a:p>
          <a:p>
            <a:pPr eaLnBrk="1" hangingPunct="1">
              <a:buFontTx/>
              <a:buChar char="•"/>
            </a:pPr>
            <a:r>
              <a:rPr lang="en-US" altLang="cs-CZ" dirty="0"/>
              <a:t>In stage 1, the </a:t>
            </a:r>
            <a:r>
              <a:rPr lang="en-US" altLang="cs-CZ" i="1" dirty="0"/>
              <a:t>new product stage</a:t>
            </a:r>
            <a:r>
              <a:rPr lang="en-US" altLang="cs-CZ" dirty="0"/>
              <a:t>, high purchasing power and buyer demand encourage a company to design and introduce a new product concept. Although there is virtually no export market initially, exports increase late in this stage.</a:t>
            </a:r>
          </a:p>
          <a:p>
            <a:pPr eaLnBrk="1" hangingPunct="1">
              <a:buFontTx/>
              <a:buChar char="•"/>
            </a:pPr>
            <a:r>
              <a:rPr lang="en-US" altLang="cs-CZ" dirty="0"/>
              <a:t>In stage 2, the </a:t>
            </a:r>
            <a:r>
              <a:rPr lang="en-US" altLang="cs-CZ" i="1" dirty="0"/>
              <a:t>maturing product stage</a:t>
            </a:r>
            <a:r>
              <a:rPr lang="en-US" altLang="cs-CZ" dirty="0"/>
              <a:t>, the domestic market and markets abroad become fully aware of the existence of the product and its benefits. Demand rises and is sustained over a fairly lengthy period of time. Near the end of this stage, sales begin in developing nations and manufacturing is established there.</a:t>
            </a:r>
          </a:p>
          <a:p>
            <a:pPr eaLnBrk="1" hangingPunct="1">
              <a:buFontTx/>
              <a:buChar char="•"/>
            </a:pPr>
            <a:r>
              <a:rPr lang="en-US" altLang="cs-CZ" dirty="0"/>
              <a:t>In stage 3, the </a:t>
            </a:r>
            <a:r>
              <a:rPr lang="en-US" altLang="cs-CZ" i="1" dirty="0"/>
              <a:t>standardized product stage</a:t>
            </a:r>
            <a:r>
              <a:rPr lang="en-US" altLang="cs-CZ" dirty="0"/>
              <a:t>, competition from companies selling similar products pressures companies to lower prices to maintain sales levels. A search for low-cost production bases abroad begins and the home market may begin importing the product.</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dirty="0"/>
          </a:p>
        </p:txBody>
      </p:sp>
    </p:spTree>
    <p:extLst>
      <p:ext uri="{BB962C8B-B14F-4D97-AF65-F5344CB8AC3E}">
        <p14:creationId xmlns:p14="http://schemas.microsoft.com/office/powerpoint/2010/main" val="3097893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eaLnBrk="1" hangingPunct="1"/>
            <a:r>
              <a:rPr lang="en-US" altLang="cs-CZ" b="1" dirty="0"/>
              <a:t>New trade theory</a:t>
            </a:r>
            <a:r>
              <a:rPr lang="en-US" altLang="cs-CZ" dirty="0"/>
              <a:t> says that:</a:t>
            </a:r>
          </a:p>
          <a:p>
            <a:pPr eaLnBrk="1" hangingPunct="1">
              <a:buFontTx/>
              <a:buChar char="•"/>
            </a:pPr>
            <a:r>
              <a:rPr lang="en-US" altLang="cs-CZ" dirty="0"/>
              <a:t>There are gains to be made from specialization and increasing economies of scale.</a:t>
            </a:r>
          </a:p>
          <a:p>
            <a:pPr eaLnBrk="1" hangingPunct="1">
              <a:buFontTx/>
              <a:buChar char="•"/>
            </a:pPr>
            <a:r>
              <a:rPr lang="en-US" altLang="cs-CZ" dirty="0"/>
              <a:t>Companies first to market can create barriers to entry.</a:t>
            </a:r>
          </a:p>
          <a:p>
            <a:pPr eaLnBrk="1" hangingPunct="1">
              <a:buFontTx/>
              <a:buChar char="•"/>
            </a:pPr>
            <a:r>
              <a:rPr lang="en-US" altLang="cs-CZ" dirty="0"/>
              <a:t>And Government may play a role in assisting its home-based companies.</a:t>
            </a:r>
          </a:p>
          <a:p>
            <a:pPr eaLnBrk="1" hangingPunct="1"/>
            <a:r>
              <a:rPr lang="en-US" altLang="cs-CZ" dirty="0"/>
              <a:t>According to the theory, as a firm specializes and its output increases, it realizes economies of scale and its unit cost of production declines. The company can then expand, lower prices, and force competitors to produce a similar level of output if they are to remain competitive.</a:t>
            </a:r>
          </a:p>
          <a:p>
            <a:pPr lvl="1" eaLnBrk="1" hangingPunct="1">
              <a:buFontTx/>
              <a:buChar char="•"/>
            </a:pPr>
            <a:r>
              <a:rPr lang="en-US" altLang="cs-CZ" dirty="0"/>
              <a:t>A major part of the theory is the </a:t>
            </a:r>
            <a:r>
              <a:rPr lang="en-US" altLang="cs-CZ" b="1" dirty="0"/>
              <a:t>first-mover advantage</a:t>
            </a:r>
            <a:r>
              <a:rPr lang="en-US" altLang="cs-CZ" dirty="0"/>
              <a:t>—which is the economic and strategic advantage gained by being the first company to enter an industry.</a:t>
            </a:r>
          </a:p>
          <a:p>
            <a:pPr lvl="1" eaLnBrk="1" hangingPunct="1">
              <a:buFontTx/>
              <a:buChar char="•"/>
            </a:pPr>
            <a:r>
              <a:rPr lang="en-US" altLang="cs-CZ" dirty="0"/>
              <a:t>This advantage creates a barrier to entry for potential rivals and may allow a country to dominate in a product.</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dirty="0"/>
          </a:p>
        </p:txBody>
      </p:sp>
    </p:spTree>
    <p:extLst>
      <p:ext uri="{BB962C8B-B14F-4D97-AF65-F5344CB8AC3E}">
        <p14:creationId xmlns:p14="http://schemas.microsoft.com/office/powerpoint/2010/main" val="537614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dirty="0"/>
          </a:p>
        </p:txBody>
      </p:sp>
    </p:spTree>
    <p:extLst>
      <p:ext uri="{BB962C8B-B14F-4D97-AF65-F5344CB8AC3E}">
        <p14:creationId xmlns:p14="http://schemas.microsoft.com/office/powerpoint/2010/main" val="2680342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dirty="0"/>
          </a:p>
        </p:txBody>
      </p:sp>
    </p:spTree>
    <p:extLst>
      <p:ext uri="{BB962C8B-B14F-4D97-AF65-F5344CB8AC3E}">
        <p14:creationId xmlns:p14="http://schemas.microsoft.com/office/powerpoint/2010/main" val="3704783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eaLnBrk="1" hangingPunct="1">
              <a:tabLst>
                <a:tab pos="228600" algn="l"/>
              </a:tabLst>
            </a:pPr>
            <a:r>
              <a:rPr lang="en-US" altLang="cs-CZ" i="1" dirty="0"/>
              <a:t>Related and supporting industries</a:t>
            </a:r>
            <a:r>
              <a:rPr lang="en-US" altLang="cs-CZ" dirty="0"/>
              <a:t> also feature prominently in national competitive advantage theory.</a:t>
            </a:r>
          </a:p>
          <a:p>
            <a:pPr eaLnBrk="1" hangingPunct="1">
              <a:buFontTx/>
              <a:buChar char="•"/>
              <a:tabLst>
                <a:tab pos="228600" algn="l"/>
              </a:tabLst>
            </a:pPr>
            <a:r>
              <a:rPr lang="en-US" altLang="cs-CZ" dirty="0"/>
              <a:t>Companies in internationally competitive industries do not exist in isolation.</a:t>
            </a:r>
          </a:p>
          <a:p>
            <a:pPr eaLnBrk="1" hangingPunct="1">
              <a:buFontTx/>
              <a:buChar char="•"/>
              <a:tabLst>
                <a:tab pos="228600" algn="l"/>
              </a:tabLst>
            </a:pPr>
            <a:r>
              <a:rPr lang="en-US" altLang="cs-CZ" dirty="0"/>
              <a:t>Rather, supporting industries arise to provide inputs and form regional clusters of related activities that reinforce productivity and competitiveness.</a:t>
            </a:r>
          </a:p>
          <a:p>
            <a:pPr eaLnBrk="1" hangingPunct="1">
              <a:buFontTx/>
              <a:buChar char="•"/>
              <a:tabLst>
                <a:tab pos="228600" algn="l"/>
              </a:tabLst>
            </a:pPr>
            <a:r>
              <a:rPr lang="en-US" altLang="cs-CZ" i="1" dirty="0"/>
              <a:t>Exporting clusters</a:t>
            </a:r>
            <a:r>
              <a:rPr lang="en-US" altLang="cs-CZ" dirty="0"/>
              <a:t>—those that export products or invest outside a region—can become a region’s source of long-term prosperity.</a:t>
            </a:r>
          </a:p>
          <a:p>
            <a:endParaRPr lang="cs-CZ" dirty="0"/>
          </a:p>
          <a:p>
            <a:pPr eaLnBrk="1" hangingPunct="1"/>
            <a:r>
              <a:rPr lang="en-US" altLang="cs-CZ" i="1" dirty="0"/>
              <a:t>Firm strategy, structure, and rivalry</a:t>
            </a:r>
            <a:r>
              <a:rPr lang="en-US" altLang="cs-CZ" dirty="0"/>
              <a:t> also play roles in national competitive advantage theory.</a:t>
            </a:r>
          </a:p>
          <a:p>
            <a:pPr eaLnBrk="1" hangingPunct="1">
              <a:buFontTx/>
              <a:buChar char="•"/>
            </a:pPr>
            <a:r>
              <a:rPr lang="en-US" altLang="cs-CZ" dirty="0"/>
              <a:t>Strategic decisions have lasting effects on future competitiveness, as do industry structure and rivalry between companies.</a:t>
            </a:r>
          </a:p>
          <a:p>
            <a:pPr eaLnBrk="1" hangingPunct="1">
              <a:buFontTx/>
              <a:buChar char="•"/>
            </a:pPr>
            <a:r>
              <a:rPr lang="en-US" altLang="cs-CZ" dirty="0"/>
              <a:t>In general, the more intense the rivalry between domestic companies, the greater is their global competitiveness. Heightened competitiveness at home helps businesses to compete against imports and against foreign companies trying to develop a presence in the domestic market.</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dirty="0"/>
          </a:p>
        </p:txBody>
      </p:sp>
    </p:spTree>
    <p:extLst>
      <p:ext uri="{BB962C8B-B14F-4D97-AF65-F5344CB8AC3E}">
        <p14:creationId xmlns:p14="http://schemas.microsoft.com/office/powerpoint/2010/main" val="1059391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dirty="0"/>
          </a:p>
        </p:txBody>
      </p:sp>
    </p:spTree>
    <p:extLst>
      <p:ext uri="{BB962C8B-B14F-4D97-AF65-F5344CB8AC3E}">
        <p14:creationId xmlns:p14="http://schemas.microsoft.com/office/powerpoint/2010/main" val="518669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dirty="0"/>
          </a:p>
        </p:txBody>
      </p:sp>
    </p:spTree>
    <p:extLst>
      <p:ext uri="{BB962C8B-B14F-4D97-AF65-F5344CB8AC3E}">
        <p14:creationId xmlns:p14="http://schemas.microsoft.com/office/powerpoint/2010/main" val="342946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dirty="0"/>
          </a:p>
        </p:txBody>
      </p:sp>
    </p:spTree>
    <p:extLst>
      <p:ext uri="{BB962C8B-B14F-4D97-AF65-F5344CB8AC3E}">
        <p14:creationId xmlns:p14="http://schemas.microsoft.com/office/powerpoint/2010/main" val="2512805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dirty="0"/>
          </a:p>
        </p:txBody>
      </p:sp>
    </p:spTree>
    <p:extLst>
      <p:ext uri="{BB962C8B-B14F-4D97-AF65-F5344CB8AC3E}">
        <p14:creationId xmlns:p14="http://schemas.microsoft.com/office/powerpoint/2010/main" val="37499536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dirty="0"/>
          </a:p>
        </p:txBody>
      </p:sp>
    </p:spTree>
    <p:extLst>
      <p:ext uri="{BB962C8B-B14F-4D97-AF65-F5344CB8AC3E}">
        <p14:creationId xmlns:p14="http://schemas.microsoft.com/office/powerpoint/2010/main" val="32144472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dirty="0"/>
          </a:p>
        </p:txBody>
      </p:sp>
    </p:spTree>
    <p:extLst>
      <p:ext uri="{BB962C8B-B14F-4D97-AF65-F5344CB8AC3E}">
        <p14:creationId xmlns:p14="http://schemas.microsoft.com/office/powerpoint/2010/main" val="3032426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dirty="0"/>
          </a:p>
        </p:txBody>
      </p:sp>
    </p:spTree>
    <p:extLst>
      <p:ext uri="{BB962C8B-B14F-4D97-AF65-F5344CB8AC3E}">
        <p14:creationId xmlns:p14="http://schemas.microsoft.com/office/powerpoint/2010/main" val="1210503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4273432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3053057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dirty="0"/>
          </a:p>
        </p:txBody>
      </p:sp>
    </p:spTree>
    <p:extLst>
      <p:ext uri="{BB962C8B-B14F-4D97-AF65-F5344CB8AC3E}">
        <p14:creationId xmlns:p14="http://schemas.microsoft.com/office/powerpoint/2010/main" val="3768049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dirty="0"/>
          </a:p>
        </p:txBody>
      </p:sp>
    </p:spTree>
    <p:extLst>
      <p:ext uri="{BB962C8B-B14F-4D97-AF65-F5344CB8AC3E}">
        <p14:creationId xmlns:p14="http://schemas.microsoft.com/office/powerpoint/2010/main" val="1824825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dirty="0"/>
          </a:p>
        </p:txBody>
      </p:sp>
    </p:spTree>
    <p:extLst>
      <p:ext uri="{BB962C8B-B14F-4D97-AF65-F5344CB8AC3E}">
        <p14:creationId xmlns:p14="http://schemas.microsoft.com/office/powerpoint/2010/main" val="3918658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hyperlink" Target="https://data.worldbank.org/indicator/NE.TRD.GNFS.ZS?locations=CZ-CN-IN-1W"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3096344"/>
          </a:xfrm>
          <a:prstGeom prst="rect">
            <a:avLst/>
          </a:prstGeom>
        </p:spPr>
        <p:txBody>
          <a:bodyPr anchor="t">
            <a:noAutofit/>
          </a:bodyPr>
          <a:lstStyle/>
          <a:p>
            <a:pPr algn="l"/>
            <a:r>
              <a:rPr lang="en-US" sz="4000" b="1" dirty="0">
                <a:solidFill>
                  <a:schemeClr val="bg1"/>
                </a:solidFill>
                <a:latin typeface="Times New Roman" panose="02020603050405020304" pitchFamily="18" charset="0"/>
                <a:cs typeface="Times New Roman" panose="02020603050405020304" pitchFamily="18" charset="0"/>
              </a:rPr>
              <a:t>International Trade</a:t>
            </a:r>
          </a:p>
        </p:txBody>
      </p:sp>
      <p:sp>
        <p:nvSpPr>
          <p:cNvPr id="9" name="Podnadpis 2"/>
          <p:cNvSpPr txBox="1">
            <a:spLocks/>
          </p:cNvSpPr>
          <p:nvPr/>
        </p:nvSpPr>
        <p:spPr>
          <a:xfrm>
            <a:off x="6228184" y="3723878"/>
            <a:ext cx="274408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600" b="1" dirty="0">
                <a:solidFill>
                  <a:srgbClr val="307871"/>
                </a:solidFill>
                <a:latin typeface="Times New Roman" panose="02020603050405020304" pitchFamily="18" charset="0"/>
                <a:cs typeface="Times New Roman" panose="02020603050405020304" pitchFamily="18" charset="0"/>
              </a:rPr>
              <a:t>Ing. Jana Šimáková, Ph.D.</a:t>
            </a:r>
          </a:p>
          <a:p>
            <a:pPr algn="r"/>
            <a:r>
              <a:rPr lang="cs-CZ" altLang="cs-CZ" sz="1050" dirty="0">
                <a:solidFill>
                  <a:srgbClr val="307871"/>
                </a:solidFill>
                <a:latin typeface="Times New Roman" panose="02020603050405020304" pitchFamily="18" charset="0"/>
                <a:cs typeface="Times New Roman" panose="02020603050405020304" pitchFamily="18" charset="0"/>
              </a:rPr>
              <a:t>simakova@opf.slu.cz</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887" y="555517"/>
            <a:ext cx="1957742" cy="1508832"/>
          </a:xfrm>
          <a:prstGeom prst="rect">
            <a:avLst/>
          </a:prstGeom>
        </p:spPr>
      </p:pic>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776864" cy="507703"/>
          </a:xfrm>
        </p:spPr>
        <p:txBody>
          <a:bodyPr/>
          <a:lstStyle/>
          <a:p>
            <a:r>
              <a:rPr lang="en-US" b="1" dirty="0"/>
              <a:t>Product </a:t>
            </a:r>
            <a:r>
              <a:rPr lang="cs-CZ" b="1" dirty="0"/>
              <a:t>G</a:t>
            </a:r>
            <a:r>
              <a:rPr lang="en-US" b="1" dirty="0" err="1"/>
              <a:t>roups</a:t>
            </a:r>
            <a:r>
              <a:rPr lang="en-US" b="1" dirty="0"/>
              <a:t> of </a:t>
            </a:r>
            <a:r>
              <a:rPr lang="cs-CZ" b="1" dirty="0"/>
              <a:t>W</a:t>
            </a:r>
            <a:r>
              <a:rPr lang="en-US" b="1" dirty="0" err="1"/>
              <a:t>orld</a:t>
            </a:r>
            <a:r>
              <a:rPr lang="en-US" b="1" dirty="0"/>
              <a:t> </a:t>
            </a:r>
            <a:r>
              <a:rPr lang="cs-CZ" b="1" dirty="0"/>
              <a:t>M</a:t>
            </a:r>
            <a:r>
              <a:rPr lang="en-US" b="1" dirty="0" err="1"/>
              <a:t>erchandise</a:t>
            </a:r>
            <a:r>
              <a:rPr lang="en-US" b="1" dirty="0"/>
              <a:t> </a:t>
            </a:r>
            <a:r>
              <a:rPr lang="cs-CZ" b="1" dirty="0"/>
              <a:t>T</a:t>
            </a:r>
            <a:r>
              <a:rPr lang="en-US" b="1" dirty="0" err="1"/>
              <a:t>rade</a:t>
            </a:r>
            <a:r>
              <a:rPr lang="en-US" b="1" dirty="0"/>
              <a:t> (2006-2016)</a:t>
            </a: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International Trade</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pic>
        <p:nvPicPr>
          <p:cNvPr id="5" name="Obrázek 4"/>
          <p:cNvPicPr>
            <a:picLocks noChangeAspect="1"/>
          </p:cNvPicPr>
          <p:nvPr/>
        </p:nvPicPr>
        <p:blipFill>
          <a:blip r:embed="rId4"/>
          <a:stretch>
            <a:fillRect/>
          </a:stretch>
        </p:blipFill>
        <p:spPr>
          <a:xfrm>
            <a:off x="179512" y="741523"/>
            <a:ext cx="6126014" cy="1902235"/>
          </a:xfrm>
          <a:prstGeom prst="rect">
            <a:avLst/>
          </a:prstGeom>
        </p:spPr>
      </p:pic>
      <p:pic>
        <p:nvPicPr>
          <p:cNvPr id="7" name="Obrázek 6"/>
          <p:cNvPicPr>
            <a:picLocks noChangeAspect="1"/>
          </p:cNvPicPr>
          <p:nvPr/>
        </p:nvPicPr>
        <p:blipFill>
          <a:blip r:embed="rId5"/>
          <a:stretch>
            <a:fillRect/>
          </a:stretch>
        </p:blipFill>
        <p:spPr>
          <a:xfrm>
            <a:off x="2657499" y="2726247"/>
            <a:ext cx="6264696" cy="1989535"/>
          </a:xfrm>
          <a:prstGeom prst="rect">
            <a:avLst/>
          </a:prstGeom>
        </p:spPr>
      </p:pic>
      <p:sp>
        <p:nvSpPr>
          <p:cNvPr id="8" name="TextovéPole 7"/>
          <p:cNvSpPr txBox="1"/>
          <p:nvPr/>
        </p:nvSpPr>
        <p:spPr>
          <a:xfrm>
            <a:off x="1907704" y="833685"/>
            <a:ext cx="950901" cy="307777"/>
          </a:xfrm>
          <a:prstGeom prst="rect">
            <a:avLst/>
          </a:prstGeom>
          <a:noFill/>
        </p:spPr>
        <p:txBody>
          <a:bodyPr wrap="none" rtlCol="0">
            <a:spAutoFit/>
          </a:bodyPr>
          <a:lstStyle/>
          <a:p>
            <a:r>
              <a:rPr lang="cs-CZ" sz="1400" b="1" dirty="0"/>
              <a:t>(bil. USD)</a:t>
            </a:r>
          </a:p>
        </p:txBody>
      </p:sp>
      <p:sp>
        <p:nvSpPr>
          <p:cNvPr id="10" name="TextovéPole 9"/>
          <p:cNvSpPr txBox="1"/>
          <p:nvPr/>
        </p:nvSpPr>
        <p:spPr>
          <a:xfrm>
            <a:off x="3585095" y="2795084"/>
            <a:ext cx="1587294" cy="307777"/>
          </a:xfrm>
          <a:prstGeom prst="rect">
            <a:avLst/>
          </a:prstGeom>
          <a:noFill/>
        </p:spPr>
        <p:txBody>
          <a:bodyPr wrap="none" rtlCol="0">
            <a:spAutoFit/>
          </a:bodyPr>
          <a:lstStyle/>
          <a:p>
            <a:r>
              <a:rPr lang="cs-CZ" sz="1400" b="1" dirty="0"/>
              <a:t>(index 2006 = 100)</a:t>
            </a:r>
          </a:p>
        </p:txBody>
      </p:sp>
    </p:spTree>
    <p:extLst>
      <p:ext uri="{BB962C8B-B14F-4D97-AF65-F5344CB8AC3E}">
        <p14:creationId xmlns:p14="http://schemas.microsoft.com/office/powerpoint/2010/main" val="2143867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488832" cy="507703"/>
          </a:xfrm>
        </p:spPr>
        <p:txBody>
          <a:bodyPr/>
          <a:lstStyle/>
          <a:p>
            <a:r>
              <a:rPr lang="en-US" b="1" dirty="0"/>
              <a:t>Product </a:t>
            </a:r>
            <a:r>
              <a:rPr lang="cs-CZ" b="1" dirty="0"/>
              <a:t>G</a:t>
            </a:r>
            <a:r>
              <a:rPr lang="en-US" b="1" dirty="0" err="1"/>
              <a:t>roups</a:t>
            </a:r>
            <a:r>
              <a:rPr lang="en-US" b="1" dirty="0"/>
              <a:t> of </a:t>
            </a:r>
            <a:r>
              <a:rPr lang="cs-CZ" b="1" dirty="0"/>
              <a:t>W</a:t>
            </a:r>
            <a:r>
              <a:rPr lang="en-US" b="1" dirty="0" err="1"/>
              <a:t>orld</a:t>
            </a:r>
            <a:r>
              <a:rPr lang="en-US" b="1" dirty="0"/>
              <a:t> </a:t>
            </a:r>
            <a:r>
              <a:rPr lang="cs-CZ" b="1" dirty="0"/>
              <a:t>S</a:t>
            </a:r>
            <a:r>
              <a:rPr lang="en-US" b="1" dirty="0" err="1"/>
              <a:t>ervices</a:t>
            </a:r>
            <a:r>
              <a:rPr lang="en-US" b="1" dirty="0"/>
              <a:t> </a:t>
            </a:r>
            <a:r>
              <a:rPr lang="cs-CZ" b="1" dirty="0"/>
              <a:t>T</a:t>
            </a:r>
            <a:r>
              <a:rPr lang="en-US" b="1" dirty="0" err="1"/>
              <a:t>rade</a:t>
            </a:r>
            <a:r>
              <a:rPr lang="en-US" b="1" dirty="0"/>
              <a:t> (2006-2016)</a:t>
            </a: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International Trade</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pic>
        <p:nvPicPr>
          <p:cNvPr id="3" name="Obrázek 2"/>
          <p:cNvPicPr>
            <a:picLocks noChangeAspect="1"/>
          </p:cNvPicPr>
          <p:nvPr/>
        </p:nvPicPr>
        <p:blipFill>
          <a:blip r:embed="rId4"/>
          <a:stretch>
            <a:fillRect/>
          </a:stretch>
        </p:blipFill>
        <p:spPr>
          <a:xfrm>
            <a:off x="323528" y="799259"/>
            <a:ext cx="5472608" cy="2078778"/>
          </a:xfrm>
          <a:prstGeom prst="rect">
            <a:avLst/>
          </a:prstGeom>
        </p:spPr>
      </p:pic>
      <p:sp>
        <p:nvSpPr>
          <p:cNvPr id="8" name="TextovéPole 7"/>
          <p:cNvSpPr txBox="1"/>
          <p:nvPr/>
        </p:nvSpPr>
        <p:spPr>
          <a:xfrm>
            <a:off x="1763688" y="799259"/>
            <a:ext cx="950901" cy="307777"/>
          </a:xfrm>
          <a:prstGeom prst="rect">
            <a:avLst/>
          </a:prstGeom>
          <a:noFill/>
        </p:spPr>
        <p:txBody>
          <a:bodyPr wrap="none" rtlCol="0">
            <a:spAutoFit/>
          </a:bodyPr>
          <a:lstStyle/>
          <a:p>
            <a:r>
              <a:rPr lang="cs-CZ" sz="1400" b="1" dirty="0"/>
              <a:t>(bil. USD)</a:t>
            </a:r>
          </a:p>
        </p:txBody>
      </p:sp>
      <p:pic>
        <p:nvPicPr>
          <p:cNvPr id="9" name="Obrázek 8"/>
          <p:cNvPicPr>
            <a:picLocks noChangeAspect="1"/>
          </p:cNvPicPr>
          <p:nvPr/>
        </p:nvPicPr>
        <p:blipFill rotWithShape="1">
          <a:blip r:embed="rId5"/>
          <a:srcRect b="9287"/>
          <a:stretch/>
        </p:blipFill>
        <p:spPr>
          <a:xfrm>
            <a:off x="2987824" y="2643758"/>
            <a:ext cx="6117334" cy="2016224"/>
          </a:xfrm>
          <a:prstGeom prst="rect">
            <a:avLst/>
          </a:prstGeom>
        </p:spPr>
      </p:pic>
      <p:sp>
        <p:nvSpPr>
          <p:cNvPr id="10" name="TextovéPole 9"/>
          <p:cNvSpPr txBox="1"/>
          <p:nvPr/>
        </p:nvSpPr>
        <p:spPr>
          <a:xfrm>
            <a:off x="4716016" y="3147814"/>
            <a:ext cx="1587294" cy="307777"/>
          </a:xfrm>
          <a:prstGeom prst="rect">
            <a:avLst/>
          </a:prstGeom>
          <a:noFill/>
        </p:spPr>
        <p:txBody>
          <a:bodyPr wrap="none" rtlCol="0">
            <a:spAutoFit/>
          </a:bodyPr>
          <a:lstStyle/>
          <a:p>
            <a:r>
              <a:rPr lang="cs-CZ" sz="1400" b="1" dirty="0"/>
              <a:t>(index 2006 = 100)</a:t>
            </a:r>
          </a:p>
        </p:txBody>
      </p:sp>
    </p:spTree>
    <p:extLst>
      <p:ext uri="{BB962C8B-B14F-4D97-AF65-F5344CB8AC3E}">
        <p14:creationId xmlns:p14="http://schemas.microsoft.com/office/powerpoint/2010/main" val="667414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488832" cy="507703"/>
          </a:xfrm>
        </p:spPr>
        <p:txBody>
          <a:bodyPr/>
          <a:lstStyle/>
          <a:p>
            <a:r>
              <a:rPr lang="en-US" b="1" dirty="0"/>
              <a:t>Growth of </a:t>
            </a:r>
            <a:r>
              <a:rPr lang="cs-CZ" b="1" dirty="0"/>
              <a:t>W</a:t>
            </a:r>
            <a:r>
              <a:rPr lang="en-US" b="1" dirty="0" err="1"/>
              <a:t>orld</a:t>
            </a:r>
            <a:r>
              <a:rPr lang="en-US" b="1" dirty="0"/>
              <a:t> </a:t>
            </a:r>
            <a:r>
              <a:rPr lang="cs-CZ" b="1" dirty="0"/>
              <a:t>M</a:t>
            </a:r>
            <a:r>
              <a:rPr lang="en-US" b="1" dirty="0" err="1"/>
              <a:t>erchandise</a:t>
            </a:r>
            <a:r>
              <a:rPr lang="en-US" b="1" dirty="0"/>
              <a:t> </a:t>
            </a:r>
            <a:r>
              <a:rPr lang="cs-CZ" b="1" dirty="0"/>
              <a:t>T</a:t>
            </a:r>
            <a:r>
              <a:rPr lang="en-US" b="1" dirty="0" err="1"/>
              <a:t>rade</a:t>
            </a:r>
            <a:r>
              <a:rPr lang="en-US" b="1" dirty="0"/>
              <a:t> and </a:t>
            </a:r>
            <a:r>
              <a:rPr lang="cs-CZ" b="1" dirty="0"/>
              <a:t>R</a:t>
            </a:r>
            <a:r>
              <a:rPr lang="en-US" b="1" dirty="0" err="1"/>
              <a:t>eal</a:t>
            </a:r>
            <a:r>
              <a:rPr lang="en-US" b="1" dirty="0"/>
              <a:t> GDP</a:t>
            </a: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International Trade</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10" name="TextovéPole 9"/>
          <p:cNvSpPr txBox="1"/>
          <p:nvPr/>
        </p:nvSpPr>
        <p:spPr>
          <a:xfrm>
            <a:off x="4716016" y="3147814"/>
            <a:ext cx="1587294" cy="307777"/>
          </a:xfrm>
          <a:prstGeom prst="rect">
            <a:avLst/>
          </a:prstGeom>
          <a:noFill/>
        </p:spPr>
        <p:txBody>
          <a:bodyPr wrap="none" rtlCol="0">
            <a:spAutoFit/>
          </a:bodyPr>
          <a:lstStyle/>
          <a:p>
            <a:r>
              <a:rPr lang="cs-CZ" sz="1400" b="1" dirty="0"/>
              <a:t>(index 2006 = 100)</a:t>
            </a:r>
          </a:p>
        </p:txBody>
      </p:sp>
      <p:pic>
        <p:nvPicPr>
          <p:cNvPr id="7" name="Obrázek 6"/>
          <p:cNvPicPr>
            <a:picLocks noChangeAspect="1"/>
          </p:cNvPicPr>
          <p:nvPr/>
        </p:nvPicPr>
        <p:blipFill>
          <a:blip r:embed="rId4"/>
          <a:stretch>
            <a:fillRect/>
          </a:stretch>
        </p:blipFill>
        <p:spPr>
          <a:xfrm>
            <a:off x="755576" y="1059582"/>
            <a:ext cx="7470934" cy="3595678"/>
          </a:xfrm>
          <a:prstGeom prst="rect">
            <a:avLst/>
          </a:prstGeom>
        </p:spPr>
      </p:pic>
      <p:sp>
        <p:nvSpPr>
          <p:cNvPr id="8" name="TextovéPole 7"/>
          <p:cNvSpPr txBox="1"/>
          <p:nvPr/>
        </p:nvSpPr>
        <p:spPr>
          <a:xfrm>
            <a:off x="179512" y="775197"/>
            <a:ext cx="3096344" cy="307777"/>
          </a:xfrm>
          <a:prstGeom prst="rect">
            <a:avLst/>
          </a:prstGeom>
          <a:noFill/>
        </p:spPr>
        <p:txBody>
          <a:bodyPr wrap="square" rtlCol="0">
            <a:spAutoFit/>
          </a:bodyPr>
          <a:lstStyle/>
          <a:p>
            <a:r>
              <a:rPr lang="en-US" sz="1400" b="1" dirty="0">
                <a:solidFill>
                  <a:srgbClr val="000000"/>
                </a:solidFill>
              </a:rPr>
              <a:t>(Annual percentage change and ratio)</a:t>
            </a:r>
          </a:p>
        </p:txBody>
      </p:sp>
    </p:spTree>
    <p:extLst>
      <p:ext uri="{BB962C8B-B14F-4D97-AF65-F5344CB8AC3E}">
        <p14:creationId xmlns:p14="http://schemas.microsoft.com/office/powerpoint/2010/main" val="2567612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997509"/>
            <a:ext cx="8280920" cy="1440160"/>
          </a:xfrm>
          <a:prstGeom prst="rect">
            <a:avLst/>
          </a:prstGeom>
        </p:spPr>
        <p:txBody>
          <a:bodyPr>
            <a:noAutofit/>
          </a:bodyPr>
          <a:lstStyle/>
          <a:p>
            <a:pPr marL="0" indent="0" algn="ctr">
              <a:buNone/>
            </a:pPr>
            <a:r>
              <a:rPr lang="en-US" sz="2400" b="1" dirty="0"/>
              <a:t>???</a:t>
            </a:r>
            <a:r>
              <a:rPr lang="cs-CZ" sz="2400" b="1" dirty="0" err="1"/>
              <a:t>Which</a:t>
            </a:r>
            <a:r>
              <a:rPr lang="cs-CZ" sz="2400" b="1" dirty="0"/>
              <a:t> </a:t>
            </a:r>
            <a:r>
              <a:rPr lang="cs-CZ" sz="2400" b="1" dirty="0" err="1"/>
              <a:t>countries</a:t>
            </a:r>
            <a:r>
              <a:rPr lang="cs-CZ" sz="2400" b="1" dirty="0"/>
              <a:t> are major </a:t>
            </a:r>
            <a:r>
              <a:rPr lang="cs-CZ" sz="2400" b="1" dirty="0" err="1"/>
              <a:t>exporters</a:t>
            </a:r>
            <a:r>
              <a:rPr lang="cs-CZ" sz="2400" b="1" dirty="0"/>
              <a:t> and </a:t>
            </a:r>
            <a:r>
              <a:rPr lang="cs-CZ" sz="2400" b="1" dirty="0" err="1"/>
              <a:t>importers</a:t>
            </a:r>
            <a:r>
              <a:rPr lang="cs-CZ" sz="2400" b="1" dirty="0"/>
              <a:t> in </a:t>
            </a:r>
            <a:r>
              <a:rPr lang="cs-CZ" sz="2400" b="1" dirty="0" err="1"/>
              <a:t>merchandise</a:t>
            </a:r>
            <a:r>
              <a:rPr lang="cs-CZ" sz="2400" b="1" dirty="0"/>
              <a:t> </a:t>
            </a:r>
            <a:r>
              <a:rPr lang="cs-CZ" sz="2400" b="1" dirty="0" err="1"/>
              <a:t>trade</a:t>
            </a:r>
            <a:r>
              <a:rPr lang="cs-CZ" sz="2400" b="1" dirty="0"/>
              <a:t>???  </a:t>
            </a:r>
          </a:p>
          <a:p>
            <a:pPr lvl="1"/>
            <a:endParaRPr lang="en-US" altLang="cs-CZ" sz="1600" dirty="0"/>
          </a:p>
          <a:p>
            <a:endParaRPr lang="en-US" sz="18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192688" cy="507703"/>
          </a:xfrm>
        </p:spPr>
        <p:txBody>
          <a:bodyPr/>
          <a:lstStyle/>
          <a:p>
            <a:r>
              <a:rPr lang="cs-CZ" b="1" dirty="0" err="1"/>
              <a:t>Questions</a:t>
            </a:r>
            <a:r>
              <a:rPr lang="cs-CZ" b="1" dirty="0"/>
              <a:t> and </a:t>
            </a:r>
            <a:r>
              <a:rPr lang="cs-CZ" b="1" dirty="0" err="1"/>
              <a:t>Applications</a:t>
            </a:r>
            <a:endParaRPr lang="en-US" b="1" dirty="0">
              <a:solidFill>
                <a:srgbClr val="000000"/>
              </a:solidFill>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International Trade</a:t>
            </a:r>
          </a:p>
          <a:p>
            <a:pPr marL="0" indent="0" algn="ctr">
              <a:buNone/>
            </a:pPr>
            <a:endParaRPr lang="en-AU" altLang="cs-CZ" sz="800" dirty="0">
              <a:solidFill>
                <a:srgbClr val="307871"/>
              </a:solidFill>
              <a:latin typeface="Times New Roman" panose="02020603050405020304" pitchFamily="18" charset="0"/>
              <a:cs typeface="Times New Roman" panose="02020603050405020304" pitchFamily="18" charset="0"/>
            </a:endParaRPr>
          </a:p>
          <a:p>
            <a:pPr marL="0" indent="0">
              <a:buNone/>
            </a:pPr>
            <a:endParaRPr lang="en-AU"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90558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7504" y="97589"/>
            <a:ext cx="8496945" cy="507703"/>
          </a:xfrm>
        </p:spPr>
        <p:txBody>
          <a:bodyPr/>
          <a:lstStyle/>
          <a:p>
            <a:r>
              <a:rPr lang="en-US" b="1" dirty="0"/>
              <a:t>Leading </a:t>
            </a:r>
            <a:r>
              <a:rPr lang="cs-CZ" b="1" dirty="0"/>
              <a:t>E</a:t>
            </a:r>
            <a:r>
              <a:rPr lang="en-US" b="1" dirty="0" err="1"/>
              <a:t>xports</a:t>
            </a:r>
            <a:r>
              <a:rPr lang="en-US" b="1" dirty="0"/>
              <a:t> and </a:t>
            </a:r>
            <a:r>
              <a:rPr lang="cs-CZ" b="1" dirty="0"/>
              <a:t>I</a:t>
            </a:r>
            <a:r>
              <a:rPr lang="en-US" b="1" dirty="0" err="1"/>
              <a:t>mports</a:t>
            </a:r>
            <a:r>
              <a:rPr lang="en-US" b="1" dirty="0"/>
              <a:t> in </a:t>
            </a:r>
            <a:r>
              <a:rPr lang="cs-CZ" b="1" dirty="0"/>
              <a:t>M</a:t>
            </a:r>
            <a:r>
              <a:rPr lang="en-US" b="1" dirty="0" err="1"/>
              <a:t>erchandise</a:t>
            </a:r>
            <a:r>
              <a:rPr lang="en-US" b="1" dirty="0"/>
              <a:t> </a:t>
            </a:r>
            <a:r>
              <a:rPr lang="cs-CZ" b="1" dirty="0"/>
              <a:t>T</a:t>
            </a:r>
            <a:r>
              <a:rPr lang="en-US" b="1" dirty="0" err="1"/>
              <a:t>rade</a:t>
            </a:r>
            <a:r>
              <a:rPr lang="en-US" b="1" dirty="0"/>
              <a:t> (2016)</a:t>
            </a: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International Trade</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pic>
        <p:nvPicPr>
          <p:cNvPr id="5" name="Obrázek 4"/>
          <p:cNvPicPr>
            <a:picLocks noChangeAspect="1"/>
          </p:cNvPicPr>
          <p:nvPr/>
        </p:nvPicPr>
        <p:blipFill>
          <a:blip r:embed="rId4"/>
          <a:stretch>
            <a:fillRect/>
          </a:stretch>
        </p:blipFill>
        <p:spPr>
          <a:xfrm>
            <a:off x="370670" y="773373"/>
            <a:ext cx="7471404" cy="3888432"/>
          </a:xfrm>
          <a:prstGeom prst="rect">
            <a:avLst/>
          </a:prstGeom>
        </p:spPr>
      </p:pic>
      <p:sp>
        <p:nvSpPr>
          <p:cNvPr id="11" name="TextovéPole 10"/>
          <p:cNvSpPr txBox="1"/>
          <p:nvPr/>
        </p:nvSpPr>
        <p:spPr>
          <a:xfrm>
            <a:off x="2483768" y="915566"/>
            <a:ext cx="595035" cy="230832"/>
          </a:xfrm>
          <a:prstGeom prst="rect">
            <a:avLst/>
          </a:prstGeom>
          <a:noFill/>
        </p:spPr>
        <p:txBody>
          <a:bodyPr wrap="none" rtlCol="0">
            <a:spAutoFit/>
          </a:bodyPr>
          <a:lstStyle/>
          <a:p>
            <a:r>
              <a:rPr lang="cs-CZ" sz="900" dirty="0">
                <a:solidFill>
                  <a:schemeClr val="bg1"/>
                </a:solidFill>
                <a:latin typeface="Arial Narrow" panose="020B0606020202030204" pitchFamily="34" charset="0"/>
              </a:rPr>
              <a:t>(bil. USD)</a:t>
            </a:r>
          </a:p>
        </p:txBody>
      </p:sp>
      <p:sp>
        <p:nvSpPr>
          <p:cNvPr id="13" name="TextovéPole 12"/>
          <p:cNvSpPr txBox="1"/>
          <p:nvPr/>
        </p:nvSpPr>
        <p:spPr>
          <a:xfrm>
            <a:off x="6228184" y="915566"/>
            <a:ext cx="595035" cy="230832"/>
          </a:xfrm>
          <a:prstGeom prst="rect">
            <a:avLst/>
          </a:prstGeom>
          <a:noFill/>
        </p:spPr>
        <p:txBody>
          <a:bodyPr wrap="none" rtlCol="0">
            <a:spAutoFit/>
          </a:bodyPr>
          <a:lstStyle/>
          <a:p>
            <a:r>
              <a:rPr lang="cs-CZ" sz="900" dirty="0">
                <a:solidFill>
                  <a:schemeClr val="bg1"/>
                </a:solidFill>
                <a:latin typeface="Arial Narrow" panose="020B0606020202030204" pitchFamily="34" charset="0"/>
              </a:rPr>
              <a:t>(bil. USD)</a:t>
            </a:r>
          </a:p>
        </p:txBody>
      </p:sp>
    </p:spTree>
    <p:extLst>
      <p:ext uri="{BB962C8B-B14F-4D97-AF65-F5344CB8AC3E}">
        <p14:creationId xmlns:p14="http://schemas.microsoft.com/office/powerpoint/2010/main" val="1776901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8A0D98B-2D99-4DE8-BF7B-BF2B523DA07B}"/>
              </a:ext>
            </a:extLst>
          </p:cNvPr>
          <p:cNvSpPr>
            <a:spLocks noGrp="1"/>
          </p:cNvSpPr>
          <p:nvPr>
            <p:ph type="title"/>
          </p:nvPr>
        </p:nvSpPr>
        <p:spPr/>
        <p:txBody>
          <a:bodyPr/>
          <a:lstStyle/>
          <a:p>
            <a:endParaRPr lang="cs-CZ"/>
          </a:p>
        </p:txBody>
      </p:sp>
      <p:sp>
        <p:nvSpPr>
          <p:cNvPr id="3" name="Obdélník 2">
            <a:extLst>
              <a:ext uri="{FF2B5EF4-FFF2-40B4-BE49-F238E27FC236}">
                <a16:creationId xmlns:a16="http://schemas.microsoft.com/office/drawing/2014/main" xmlns="" id="{21DD62D3-0822-4879-90F7-6EC4FCD0F957}"/>
              </a:ext>
            </a:extLst>
          </p:cNvPr>
          <p:cNvSpPr/>
          <p:nvPr/>
        </p:nvSpPr>
        <p:spPr>
          <a:xfrm>
            <a:off x="395536" y="2248585"/>
            <a:ext cx="8568952" cy="646331"/>
          </a:xfrm>
          <a:prstGeom prst="rect">
            <a:avLst/>
          </a:prstGeom>
        </p:spPr>
        <p:txBody>
          <a:bodyPr wrap="square">
            <a:spAutoFit/>
          </a:bodyPr>
          <a:lstStyle/>
          <a:p>
            <a:r>
              <a:rPr lang="cs-CZ" dirty="0">
                <a:hlinkClick r:id="rId2"/>
              </a:rPr>
              <a:t>https://</a:t>
            </a:r>
            <a:r>
              <a:rPr lang="cs-CZ" dirty="0" smtClean="0">
                <a:hlinkClick r:id="rId2"/>
              </a:rPr>
              <a:t>data.worldbank.org/indicator/NE.TRD.GNFS.ZS?locations=CZ-CN-IN-1W</a:t>
            </a:r>
            <a:endParaRPr lang="cs-CZ" dirty="0" smtClean="0"/>
          </a:p>
          <a:p>
            <a:endParaRPr lang="cs-CZ" dirty="0"/>
          </a:p>
        </p:txBody>
      </p:sp>
    </p:spTree>
    <p:extLst>
      <p:ext uri="{BB962C8B-B14F-4D97-AF65-F5344CB8AC3E}">
        <p14:creationId xmlns:p14="http://schemas.microsoft.com/office/powerpoint/2010/main" val="919484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3" name="Obrázek 2"/>
          <p:cNvPicPr>
            <a:picLocks noChangeAspect="1"/>
          </p:cNvPicPr>
          <p:nvPr/>
        </p:nvPicPr>
        <p:blipFill rotWithShape="1">
          <a:blip r:embed="rId2"/>
          <a:srcRect l="20862" t="17801" r="21651" b="5201"/>
          <a:stretch/>
        </p:blipFill>
        <p:spPr>
          <a:xfrm>
            <a:off x="2448018" y="54"/>
            <a:ext cx="6690198" cy="5040560"/>
          </a:xfrm>
          <a:prstGeom prst="rect">
            <a:avLst/>
          </a:prstGeom>
        </p:spPr>
      </p:pic>
      <p:sp>
        <p:nvSpPr>
          <p:cNvPr id="4" name="Obdélník 3"/>
          <p:cNvSpPr/>
          <p:nvPr/>
        </p:nvSpPr>
        <p:spPr>
          <a:xfrm>
            <a:off x="251520" y="54"/>
            <a:ext cx="2239043" cy="1200329"/>
          </a:xfrm>
          <a:prstGeom prst="rect">
            <a:avLst/>
          </a:prstGeom>
        </p:spPr>
        <p:txBody>
          <a:bodyPr wrap="square">
            <a:spAutoFit/>
          </a:bodyPr>
          <a:lstStyle/>
          <a:p>
            <a:r>
              <a:rPr lang="en-US" b="1" dirty="0">
                <a:latin typeface="+mj-lt"/>
              </a:rPr>
              <a:t>The Top Importers and Exporters of the World’s 18 Most Traded Goods</a:t>
            </a:r>
            <a:r>
              <a:rPr lang="cs-CZ" b="1" dirty="0">
                <a:latin typeface="+mj-lt"/>
              </a:rPr>
              <a:t> (2018)</a:t>
            </a:r>
          </a:p>
        </p:txBody>
      </p:sp>
    </p:spTree>
    <p:extLst>
      <p:ext uri="{BB962C8B-B14F-4D97-AF65-F5344CB8AC3E}">
        <p14:creationId xmlns:p14="http://schemas.microsoft.com/office/powerpoint/2010/main" val="1827815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1" y="195486"/>
            <a:ext cx="7662563" cy="507703"/>
          </a:xfrm>
        </p:spPr>
        <p:txBody>
          <a:bodyPr/>
          <a:lstStyle/>
          <a:p>
            <a:r>
              <a:rPr lang="en-US" b="1" dirty="0"/>
              <a:t>Trade </a:t>
            </a:r>
            <a:r>
              <a:rPr lang="cs-CZ" b="1" dirty="0"/>
              <a:t>T</a:t>
            </a:r>
            <a:r>
              <a:rPr lang="en-US" b="1" dirty="0" err="1"/>
              <a:t>heory</a:t>
            </a:r>
            <a:r>
              <a:rPr lang="en-US" b="1" dirty="0"/>
              <a:t> </a:t>
            </a:r>
            <a:r>
              <a:rPr lang="cs-CZ" b="1" dirty="0"/>
              <a:t>T</a:t>
            </a:r>
            <a:r>
              <a:rPr lang="en-US" b="1" dirty="0" err="1"/>
              <a:t>imeline</a:t>
            </a:r>
            <a:endParaRPr lang="en-US" b="1" dirty="0"/>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International Trade</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11" name="TextovéPole 10"/>
          <p:cNvSpPr txBox="1"/>
          <p:nvPr/>
        </p:nvSpPr>
        <p:spPr>
          <a:xfrm>
            <a:off x="2483768" y="915566"/>
            <a:ext cx="595035" cy="230832"/>
          </a:xfrm>
          <a:prstGeom prst="rect">
            <a:avLst/>
          </a:prstGeom>
          <a:noFill/>
        </p:spPr>
        <p:txBody>
          <a:bodyPr wrap="none" rtlCol="0">
            <a:spAutoFit/>
          </a:bodyPr>
          <a:lstStyle/>
          <a:p>
            <a:r>
              <a:rPr lang="cs-CZ" sz="900" dirty="0">
                <a:solidFill>
                  <a:schemeClr val="bg1"/>
                </a:solidFill>
                <a:latin typeface="Arial Narrow" panose="020B0606020202030204" pitchFamily="34" charset="0"/>
              </a:rPr>
              <a:t>(bil. USD)</a:t>
            </a:r>
          </a:p>
        </p:txBody>
      </p:sp>
      <p:sp>
        <p:nvSpPr>
          <p:cNvPr id="13" name="TextovéPole 12"/>
          <p:cNvSpPr txBox="1"/>
          <p:nvPr/>
        </p:nvSpPr>
        <p:spPr>
          <a:xfrm>
            <a:off x="6228184" y="915566"/>
            <a:ext cx="595035" cy="230832"/>
          </a:xfrm>
          <a:prstGeom prst="rect">
            <a:avLst/>
          </a:prstGeom>
          <a:noFill/>
        </p:spPr>
        <p:txBody>
          <a:bodyPr wrap="none" rtlCol="0">
            <a:spAutoFit/>
          </a:bodyPr>
          <a:lstStyle/>
          <a:p>
            <a:r>
              <a:rPr lang="cs-CZ" sz="900" dirty="0">
                <a:solidFill>
                  <a:schemeClr val="bg1"/>
                </a:solidFill>
                <a:latin typeface="Arial Narrow" panose="020B0606020202030204" pitchFamily="34" charset="0"/>
              </a:rPr>
              <a:t>(bil. USD)</a:t>
            </a:r>
          </a:p>
        </p:txBody>
      </p:sp>
      <p:pic>
        <p:nvPicPr>
          <p:cNvPr id="9" name="Picture 89" descr="Pages from CH05_FINAL_WILD5753_06_SE_C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776" y="1389245"/>
            <a:ext cx="8912720" cy="2591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2759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352928" cy="1440160"/>
          </a:xfrm>
          <a:prstGeom prst="rect">
            <a:avLst/>
          </a:prstGeom>
        </p:spPr>
        <p:txBody>
          <a:bodyPr>
            <a:noAutofit/>
          </a:bodyPr>
          <a:lstStyle/>
          <a:p>
            <a:r>
              <a:rPr lang="en-US" sz="2000" dirty="0"/>
              <a:t>Nations should accumulate financial wealth, usually in the form of gold, by encouraging exports and discouraging imports</a:t>
            </a:r>
          </a:p>
          <a:p>
            <a:r>
              <a:rPr lang="en-US" sz="2000" dirty="0"/>
              <a:t>Three pillars of mercantilism</a:t>
            </a:r>
          </a:p>
          <a:p>
            <a:pPr lvl="1"/>
            <a:r>
              <a:rPr lang="en-US" sz="1800" dirty="0"/>
              <a:t>Maintain trade surplus</a:t>
            </a:r>
          </a:p>
          <a:p>
            <a:pPr lvl="1"/>
            <a:r>
              <a:rPr lang="en-US" sz="1800" dirty="0"/>
              <a:t>Government intervention</a:t>
            </a:r>
          </a:p>
          <a:p>
            <a:pPr lvl="1"/>
            <a:r>
              <a:rPr lang="en-US" sz="1800" dirty="0"/>
              <a:t>Exploit colonies</a:t>
            </a:r>
          </a:p>
          <a:p>
            <a:r>
              <a:rPr lang="en-US" sz="2000" dirty="0"/>
              <a:t>Flows of mercantilism</a:t>
            </a:r>
          </a:p>
          <a:p>
            <a:pPr lvl="1"/>
            <a:r>
              <a:rPr lang="en-US" sz="1800" dirty="0"/>
              <a:t>World trade is a zero-sum game</a:t>
            </a:r>
          </a:p>
          <a:p>
            <a:pPr lvl="1"/>
            <a:r>
              <a:rPr lang="en-US" sz="1800" dirty="0"/>
              <a:t>Limits colonies‘ market potential</a:t>
            </a:r>
          </a:p>
          <a:p>
            <a:pPr lvl="1"/>
            <a:r>
              <a:rPr lang="en-US" sz="1800" dirty="0"/>
              <a:t>Constrains output and consumption</a:t>
            </a:r>
          </a:p>
        </p:txBody>
      </p:sp>
      <p:sp>
        <p:nvSpPr>
          <p:cNvPr id="6" name="Nadpis 5"/>
          <p:cNvSpPr>
            <a:spLocks noGrp="1"/>
          </p:cNvSpPr>
          <p:nvPr>
            <p:ph type="title"/>
          </p:nvPr>
        </p:nvSpPr>
        <p:spPr>
          <a:xfrm>
            <a:off x="179512" y="195486"/>
            <a:ext cx="6192688" cy="507703"/>
          </a:xfrm>
        </p:spPr>
        <p:txBody>
          <a:bodyPr/>
          <a:lstStyle/>
          <a:p>
            <a:r>
              <a:rPr lang="en-US" b="1" dirty="0"/>
              <a:t>Foundations of </a:t>
            </a:r>
            <a:r>
              <a:rPr lang="cs-CZ" b="1" dirty="0"/>
              <a:t>M</a:t>
            </a:r>
            <a:r>
              <a:rPr lang="en-US" b="1" dirty="0" err="1"/>
              <a:t>ercantilism</a:t>
            </a:r>
            <a:endParaRPr lang="en-US" b="1" dirty="0"/>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International Trade</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2758932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352928" cy="792088"/>
          </a:xfrm>
          <a:prstGeom prst="rect">
            <a:avLst/>
          </a:prstGeom>
        </p:spPr>
        <p:txBody>
          <a:bodyPr>
            <a:noAutofit/>
          </a:bodyPr>
          <a:lstStyle/>
          <a:p>
            <a:r>
              <a:rPr lang="en-US" sz="2000" dirty="0"/>
              <a:t>Ability of a nation to produce a good more efficiently than any other nation (greater output using same or fewer resources)</a:t>
            </a:r>
            <a:endParaRPr lang="cs-CZ" sz="2000" dirty="0"/>
          </a:p>
          <a:p>
            <a:endParaRPr lang="cs-CZ" sz="2000" dirty="0"/>
          </a:p>
          <a:p>
            <a:endParaRPr lang="cs-CZ" sz="2000" dirty="0"/>
          </a:p>
          <a:p>
            <a:endParaRPr lang="cs-CZ" sz="2000" dirty="0"/>
          </a:p>
          <a:p>
            <a:endParaRPr lang="cs-CZ" sz="2000" dirty="0"/>
          </a:p>
          <a:p>
            <a:endParaRPr lang="cs-CZ" sz="2000" dirty="0"/>
          </a:p>
          <a:p>
            <a:endParaRPr lang="cs-CZ" sz="2000" dirty="0"/>
          </a:p>
          <a:p>
            <a:r>
              <a:rPr lang="en-US" altLang="cs-CZ" sz="2000" dirty="0"/>
              <a:t>Specialization and trade allows each to produce and consume more</a:t>
            </a:r>
          </a:p>
          <a:p>
            <a:endParaRPr lang="cs-CZ" sz="2000" dirty="0"/>
          </a:p>
          <a:p>
            <a:endParaRPr lang="en-US" sz="2000" dirty="0"/>
          </a:p>
        </p:txBody>
      </p:sp>
      <p:sp>
        <p:nvSpPr>
          <p:cNvPr id="6" name="Nadpis 5"/>
          <p:cNvSpPr>
            <a:spLocks noGrp="1"/>
          </p:cNvSpPr>
          <p:nvPr>
            <p:ph type="title"/>
          </p:nvPr>
        </p:nvSpPr>
        <p:spPr>
          <a:xfrm>
            <a:off x="179512" y="195486"/>
            <a:ext cx="6192688" cy="507703"/>
          </a:xfrm>
        </p:spPr>
        <p:txBody>
          <a:bodyPr/>
          <a:lstStyle/>
          <a:p>
            <a:r>
              <a:rPr lang="en-US" b="1" dirty="0"/>
              <a:t>Absolute </a:t>
            </a:r>
            <a:r>
              <a:rPr lang="cs-CZ" b="1" dirty="0"/>
              <a:t>A</a:t>
            </a:r>
            <a:r>
              <a:rPr lang="en-US" b="1" dirty="0" err="1"/>
              <a:t>dvantage</a:t>
            </a:r>
            <a:endParaRPr lang="en-US" b="1" dirty="0"/>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International Trade</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grpSp>
        <p:nvGrpSpPr>
          <p:cNvPr id="7" name="Group 158"/>
          <p:cNvGrpSpPr>
            <a:grpSpLocks/>
          </p:cNvGrpSpPr>
          <p:nvPr/>
        </p:nvGrpSpPr>
        <p:grpSpPr bwMode="auto">
          <a:xfrm>
            <a:off x="761167" y="1923677"/>
            <a:ext cx="3309927" cy="1767138"/>
            <a:chOff x="288" y="1776"/>
            <a:chExt cx="2496" cy="1580"/>
          </a:xfrm>
        </p:grpSpPr>
        <p:sp>
          <p:nvSpPr>
            <p:cNvPr id="8" name="Rectangle 13"/>
            <p:cNvSpPr>
              <a:spLocks noChangeArrowheads="1"/>
            </p:cNvSpPr>
            <p:nvPr/>
          </p:nvSpPr>
          <p:spPr bwMode="auto">
            <a:xfrm>
              <a:off x="288" y="1776"/>
              <a:ext cx="2496" cy="1536"/>
            </a:xfrm>
            <a:prstGeom prst="rect">
              <a:avLst/>
            </a:prstGeom>
            <a:gradFill rotWithShape="1">
              <a:gsLst>
                <a:gs pos="0">
                  <a:srgbClr val="FFCC99"/>
                </a:gs>
                <a:gs pos="50000">
                  <a:srgbClr val="FFFFFF"/>
                </a:gs>
                <a:gs pos="100000">
                  <a:srgbClr val="FFCC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2400" b="1">
                  <a:solidFill>
                    <a:schemeClr val="tx1"/>
                  </a:solidFill>
                  <a:latin typeface="Tahoma" panose="020B0604030504040204" pitchFamily="34" charset="0"/>
                </a:defRPr>
              </a:lvl1pPr>
              <a:lvl2pPr marL="742950" indent="-285750" algn="ctr">
                <a:defRPr sz="2400" b="1">
                  <a:solidFill>
                    <a:schemeClr val="tx1"/>
                  </a:solidFill>
                  <a:latin typeface="Tahoma" panose="020B0604030504040204" pitchFamily="34" charset="0"/>
                </a:defRPr>
              </a:lvl2pPr>
              <a:lvl3pPr marL="1143000" indent="-228600" algn="ctr">
                <a:defRPr sz="2400" b="1">
                  <a:solidFill>
                    <a:schemeClr val="tx1"/>
                  </a:solidFill>
                  <a:latin typeface="Tahoma" panose="020B0604030504040204" pitchFamily="34" charset="0"/>
                </a:defRPr>
              </a:lvl3pPr>
              <a:lvl4pPr marL="1600200" indent="-228600" algn="ctr">
                <a:defRPr sz="2400" b="1">
                  <a:solidFill>
                    <a:schemeClr val="tx1"/>
                  </a:solidFill>
                  <a:latin typeface="Tahoma" panose="020B0604030504040204" pitchFamily="34" charset="0"/>
                </a:defRPr>
              </a:lvl4pPr>
              <a:lvl5pPr marL="2057400" indent="-228600" algn="ctr">
                <a:defRPr sz="24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b="1">
                  <a:solidFill>
                    <a:schemeClr val="tx1"/>
                  </a:solidFill>
                  <a:latin typeface="Tahoma" panose="020B0604030504040204" pitchFamily="34" charset="0"/>
                </a:defRPr>
              </a:lvl9pPr>
            </a:lstStyle>
            <a:p>
              <a:pPr eaLnBrk="1" hangingPunct="1"/>
              <a:endParaRPr lang="cs-CZ" altLang="cs-CZ" sz="1600"/>
            </a:p>
          </p:txBody>
        </p:sp>
        <p:sp>
          <p:nvSpPr>
            <p:cNvPr id="9" name="Text Box 9"/>
            <p:cNvSpPr txBox="1">
              <a:spLocks noChangeArrowheads="1"/>
            </p:cNvSpPr>
            <p:nvPr/>
          </p:nvSpPr>
          <p:spPr bwMode="auto">
            <a:xfrm>
              <a:off x="288" y="2832"/>
              <a:ext cx="2496"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b="1">
                  <a:solidFill>
                    <a:schemeClr val="tx1"/>
                  </a:solidFill>
                  <a:latin typeface="Tahoma" panose="020B0604030504040204" pitchFamily="34" charset="0"/>
                </a:defRPr>
              </a:lvl1pPr>
              <a:lvl2pPr marL="742950" indent="-285750" algn="ctr">
                <a:defRPr sz="2400" b="1">
                  <a:solidFill>
                    <a:schemeClr val="tx1"/>
                  </a:solidFill>
                  <a:latin typeface="Tahoma" panose="020B0604030504040204" pitchFamily="34" charset="0"/>
                </a:defRPr>
              </a:lvl2pPr>
              <a:lvl3pPr marL="1143000" indent="-228600" algn="ctr">
                <a:defRPr sz="2400" b="1">
                  <a:solidFill>
                    <a:schemeClr val="tx1"/>
                  </a:solidFill>
                  <a:latin typeface="Tahoma" panose="020B0604030504040204" pitchFamily="34" charset="0"/>
                </a:defRPr>
              </a:lvl3pPr>
              <a:lvl4pPr marL="1600200" indent="-228600" algn="ctr">
                <a:defRPr sz="2400" b="1">
                  <a:solidFill>
                    <a:schemeClr val="tx1"/>
                  </a:solidFill>
                  <a:latin typeface="Tahoma" panose="020B0604030504040204" pitchFamily="34" charset="0"/>
                </a:defRPr>
              </a:lvl4pPr>
              <a:lvl5pPr marL="2057400" indent="-228600" algn="ctr">
                <a:defRPr sz="24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b="1">
                  <a:solidFill>
                    <a:schemeClr val="tx1"/>
                  </a:solidFill>
                  <a:latin typeface="Tahoma" panose="020B0604030504040204" pitchFamily="34" charset="0"/>
                </a:defRPr>
              </a:lvl9pPr>
            </a:lstStyle>
            <a:p>
              <a:pPr algn="l" eaLnBrk="1" hangingPunct="1">
                <a:spcBef>
                  <a:spcPct val="20000"/>
                </a:spcBef>
              </a:pPr>
              <a:r>
                <a:rPr lang="en-US" altLang="cs-CZ" sz="1400" dirty="0">
                  <a:latin typeface="Arial" panose="020B0604020202020204" pitchFamily="34" charset="0"/>
                </a:rPr>
                <a:t>1 resource unit = 1 ton rice </a:t>
              </a:r>
              <a:r>
                <a:rPr lang="en-US" altLang="cs-CZ" sz="1400" i="1" dirty="0">
                  <a:solidFill>
                    <a:srgbClr val="FF3300"/>
                  </a:solidFill>
                  <a:latin typeface="Arial" panose="020B0604020202020204" pitchFamily="34" charset="0"/>
                </a:rPr>
                <a:t>or</a:t>
              </a:r>
            </a:p>
            <a:p>
              <a:pPr algn="l" eaLnBrk="1" hangingPunct="1">
                <a:spcBef>
                  <a:spcPct val="20000"/>
                </a:spcBef>
              </a:pPr>
              <a:r>
                <a:rPr lang="en-US" altLang="cs-CZ" sz="1400" dirty="0">
                  <a:latin typeface="Arial" panose="020B0604020202020204" pitchFamily="34" charset="0"/>
                </a:rPr>
                <a:t>		   1/5 ton tea</a:t>
              </a:r>
            </a:p>
          </p:txBody>
        </p:sp>
        <p:sp>
          <p:nvSpPr>
            <p:cNvPr id="10" name="Text Box 19"/>
            <p:cNvSpPr txBox="1">
              <a:spLocks noChangeArrowheads="1"/>
            </p:cNvSpPr>
            <p:nvPr/>
          </p:nvSpPr>
          <p:spPr bwMode="auto">
            <a:xfrm>
              <a:off x="1680" y="1824"/>
              <a:ext cx="1056" cy="342"/>
            </a:xfrm>
            <a:prstGeom prst="rect">
              <a:avLst/>
            </a:prstGeom>
            <a:noFill/>
            <a:ln w="9525">
              <a:noFill/>
              <a:miter lim="800000"/>
              <a:headEnd/>
              <a:tailEnd/>
            </a:ln>
            <a:effectLst/>
          </p:spPr>
          <p:txBody>
            <a:bodyPr>
              <a:spAutoFit/>
            </a:bodyPr>
            <a:lstStyle/>
            <a:p>
              <a:pPr eaLnBrk="1" hangingPunct="1">
                <a:spcBef>
                  <a:spcPct val="50000"/>
                </a:spcBef>
                <a:defRPr/>
              </a:pPr>
              <a:r>
                <a:rPr lang="en-US" dirty="0">
                  <a:effectLst>
                    <a:outerShdw blurRad="38100" dist="38100" dir="2700000" algn="tl">
                      <a:srgbClr val="C0C0C0"/>
                    </a:outerShdw>
                  </a:effectLst>
                  <a:latin typeface="Arial" charset="0"/>
                </a:rPr>
                <a:t>Riceland</a:t>
              </a:r>
            </a:p>
          </p:txBody>
        </p:sp>
        <p:grpSp>
          <p:nvGrpSpPr>
            <p:cNvPr id="11" name="Group 23"/>
            <p:cNvGrpSpPr>
              <a:grpSpLocks noChangeAspect="1"/>
            </p:cNvGrpSpPr>
            <p:nvPr/>
          </p:nvGrpSpPr>
          <p:grpSpPr bwMode="auto">
            <a:xfrm>
              <a:off x="480" y="1920"/>
              <a:ext cx="1392" cy="847"/>
              <a:chOff x="480" y="1824"/>
              <a:chExt cx="1392" cy="847"/>
            </a:xfrm>
          </p:grpSpPr>
          <p:sp>
            <p:nvSpPr>
              <p:cNvPr id="13" name="AutoShape 22"/>
              <p:cNvSpPr>
                <a:spLocks noChangeAspect="1" noChangeArrowheads="1" noTextEdit="1"/>
              </p:cNvSpPr>
              <p:nvPr/>
            </p:nvSpPr>
            <p:spPr bwMode="auto">
              <a:xfrm>
                <a:off x="480" y="1824"/>
                <a:ext cx="1392" cy="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sz="1200"/>
              </a:p>
            </p:txBody>
          </p:sp>
          <p:sp>
            <p:nvSpPr>
              <p:cNvPr id="14" name="Freeform 24"/>
              <p:cNvSpPr>
                <a:spLocks/>
              </p:cNvSpPr>
              <p:nvPr/>
            </p:nvSpPr>
            <p:spPr bwMode="auto">
              <a:xfrm>
                <a:off x="972" y="1840"/>
                <a:ext cx="22" cy="48"/>
              </a:xfrm>
              <a:custGeom>
                <a:avLst/>
                <a:gdLst>
                  <a:gd name="T0" fmla="*/ 0 w 43"/>
                  <a:gd name="T1" fmla="*/ 0 h 97"/>
                  <a:gd name="T2" fmla="*/ 2 w 43"/>
                  <a:gd name="T3" fmla="*/ 0 h 97"/>
                  <a:gd name="T4" fmla="*/ 5 w 43"/>
                  <a:gd name="T5" fmla="*/ 4 h 97"/>
                  <a:gd name="T6" fmla="*/ 6 w 43"/>
                  <a:gd name="T7" fmla="*/ 12 h 97"/>
                  <a:gd name="T8" fmla="*/ 1 w 43"/>
                  <a:gd name="T9" fmla="*/ 11 h 97"/>
                  <a:gd name="T10" fmla="*/ 1 w 43"/>
                  <a:gd name="T11" fmla="*/ 4 h 97"/>
                  <a:gd name="T12" fmla="*/ 0 w 43"/>
                  <a:gd name="T13" fmla="*/ 0 h 97"/>
                  <a:gd name="T14" fmla="*/ 0 60000 65536"/>
                  <a:gd name="T15" fmla="*/ 0 60000 65536"/>
                  <a:gd name="T16" fmla="*/ 0 60000 65536"/>
                  <a:gd name="T17" fmla="*/ 0 60000 65536"/>
                  <a:gd name="T18" fmla="*/ 0 60000 65536"/>
                  <a:gd name="T19" fmla="*/ 0 60000 65536"/>
                  <a:gd name="T20" fmla="*/ 0 60000 65536"/>
                  <a:gd name="T21" fmla="*/ 0 w 43"/>
                  <a:gd name="T22" fmla="*/ 0 h 97"/>
                  <a:gd name="T23" fmla="*/ 43 w 43"/>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97">
                    <a:moveTo>
                      <a:pt x="0" y="0"/>
                    </a:moveTo>
                    <a:lnTo>
                      <a:pt x="16" y="5"/>
                    </a:lnTo>
                    <a:lnTo>
                      <a:pt x="35" y="38"/>
                    </a:lnTo>
                    <a:lnTo>
                      <a:pt x="43" y="97"/>
                    </a:lnTo>
                    <a:lnTo>
                      <a:pt x="4" y="91"/>
                    </a:lnTo>
                    <a:lnTo>
                      <a:pt x="4" y="37"/>
                    </a:lnTo>
                    <a:lnTo>
                      <a:pt x="0"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15" name="Freeform 25"/>
              <p:cNvSpPr>
                <a:spLocks/>
              </p:cNvSpPr>
              <p:nvPr/>
            </p:nvSpPr>
            <p:spPr bwMode="auto">
              <a:xfrm>
                <a:off x="930" y="1908"/>
                <a:ext cx="33" cy="30"/>
              </a:xfrm>
              <a:custGeom>
                <a:avLst/>
                <a:gdLst>
                  <a:gd name="T0" fmla="*/ 8 w 67"/>
                  <a:gd name="T1" fmla="*/ 3 h 60"/>
                  <a:gd name="T2" fmla="*/ 8 w 67"/>
                  <a:gd name="T3" fmla="*/ 5 h 60"/>
                  <a:gd name="T4" fmla="*/ 7 w 67"/>
                  <a:gd name="T5" fmla="*/ 8 h 60"/>
                  <a:gd name="T6" fmla="*/ 4 w 67"/>
                  <a:gd name="T7" fmla="*/ 8 h 60"/>
                  <a:gd name="T8" fmla="*/ 5 w 67"/>
                  <a:gd name="T9" fmla="*/ 4 h 60"/>
                  <a:gd name="T10" fmla="*/ 5 w 67"/>
                  <a:gd name="T11" fmla="*/ 2 h 60"/>
                  <a:gd name="T12" fmla="*/ 3 w 67"/>
                  <a:gd name="T13" fmla="*/ 2 h 60"/>
                  <a:gd name="T14" fmla="*/ 1 w 67"/>
                  <a:gd name="T15" fmla="*/ 2 h 60"/>
                  <a:gd name="T16" fmla="*/ 0 w 67"/>
                  <a:gd name="T17" fmla="*/ 2 h 60"/>
                  <a:gd name="T18" fmla="*/ 0 w 67"/>
                  <a:gd name="T19" fmla="*/ 2 h 60"/>
                  <a:gd name="T20" fmla="*/ 3 w 67"/>
                  <a:gd name="T21" fmla="*/ 0 h 60"/>
                  <a:gd name="T22" fmla="*/ 5 w 67"/>
                  <a:gd name="T23" fmla="*/ 0 h 60"/>
                  <a:gd name="T24" fmla="*/ 8 w 67"/>
                  <a:gd name="T25" fmla="*/ 3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60"/>
                  <a:gd name="T41" fmla="*/ 67 w 67"/>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60">
                    <a:moveTo>
                      <a:pt x="67" y="20"/>
                    </a:moveTo>
                    <a:lnTo>
                      <a:pt x="64" y="40"/>
                    </a:lnTo>
                    <a:lnTo>
                      <a:pt x="61" y="60"/>
                    </a:lnTo>
                    <a:lnTo>
                      <a:pt x="37" y="60"/>
                    </a:lnTo>
                    <a:lnTo>
                      <a:pt x="40" y="29"/>
                    </a:lnTo>
                    <a:lnTo>
                      <a:pt x="40" y="15"/>
                    </a:lnTo>
                    <a:lnTo>
                      <a:pt x="25" y="13"/>
                    </a:lnTo>
                    <a:lnTo>
                      <a:pt x="15" y="15"/>
                    </a:lnTo>
                    <a:lnTo>
                      <a:pt x="0" y="15"/>
                    </a:lnTo>
                    <a:lnTo>
                      <a:pt x="7" y="9"/>
                    </a:lnTo>
                    <a:lnTo>
                      <a:pt x="25" y="0"/>
                    </a:lnTo>
                    <a:lnTo>
                      <a:pt x="40" y="0"/>
                    </a:lnTo>
                    <a:lnTo>
                      <a:pt x="67" y="20"/>
                    </a:lnTo>
                    <a:close/>
                  </a:path>
                </a:pathLst>
              </a:custGeom>
              <a:solidFill>
                <a:srgbClr val="BF60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16" name="Freeform 26"/>
              <p:cNvSpPr>
                <a:spLocks/>
              </p:cNvSpPr>
              <p:nvPr/>
            </p:nvSpPr>
            <p:spPr bwMode="auto">
              <a:xfrm>
                <a:off x="480" y="1994"/>
                <a:ext cx="1392" cy="677"/>
              </a:xfrm>
              <a:custGeom>
                <a:avLst/>
                <a:gdLst>
                  <a:gd name="T0" fmla="*/ 0 w 2784"/>
                  <a:gd name="T1" fmla="*/ 0 h 1354"/>
                  <a:gd name="T2" fmla="*/ 160 w 2784"/>
                  <a:gd name="T3" fmla="*/ 1 h 1354"/>
                  <a:gd name="T4" fmla="*/ 348 w 2784"/>
                  <a:gd name="T5" fmla="*/ 44 h 1354"/>
                  <a:gd name="T6" fmla="*/ 348 w 2784"/>
                  <a:gd name="T7" fmla="*/ 169 h 1354"/>
                  <a:gd name="T8" fmla="*/ 101 w 2784"/>
                  <a:gd name="T9" fmla="*/ 170 h 1354"/>
                  <a:gd name="T10" fmla="*/ 100 w 2784"/>
                  <a:gd name="T11" fmla="*/ 167 h 1354"/>
                  <a:gd name="T12" fmla="*/ 96 w 2784"/>
                  <a:gd name="T13" fmla="*/ 161 h 1354"/>
                  <a:gd name="T14" fmla="*/ 91 w 2784"/>
                  <a:gd name="T15" fmla="*/ 152 h 1354"/>
                  <a:gd name="T16" fmla="*/ 85 w 2784"/>
                  <a:gd name="T17" fmla="*/ 141 h 1354"/>
                  <a:gd name="T18" fmla="*/ 77 w 2784"/>
                  <a:gd name="T19" fmla="*/ 128 h 1354"/>
                  <a:gd name="T20" fmla="*/ 69 w 2784"/>
                  <a:gd name="T21" fmla="*/ 114 h 1354"/>
                  <a:gd name="T22" fmla="*/ 59 w 2784"/>
                  <a:gd name="T23" fmla="*/ 99 h 1354"/>
                  <a:gd name="T24" fmla="*/ 50 w 2784"/>
                  <a:gd name="T25" fmla="*/ 83 h 1354"/>
                  <a:gd name="T26" fmla="*/ 41 w 2784"/>
                  <a:gd name="T27" fmla="*/ 68 h 1354"/>
                  <a:gd name="T28" fmla="*/ 32 w 2784"/>
                  <a:gd name="T29" fmla="*/ 52 h 1354"/>
                  <a:gd name="T30" fmla="*/ 23 w 2784"/>
                  <a:gd name="T31" fmla="*/ 39 h 1354"/>
                  <a:gd name="T32" fmla="*/ 16 w 2784"/>
                  <a:gd name="T33" fmla="*/ 26 h 1354"/>
                  <a:gd name="T34" fmla="*/ 10 w 2784"/>
                  <a:gd name="T35" fmla="*/ 15 h 1354"/>
                  <a:gd name="T36" fmla="*/ 5 w 2784"/>
                  <a:gd name="T37" fmla="*/ 7 h 1354"/>
                  <a:gd name="T38" fmla="*/ 1 w 2784"/>
                  <a:gd name="T39" fmla="*/ 2 h 1354"/>
                  <a:gd name="T40" fmla="*/ 0 w 2784"/>
                  <a:gd name="T41" fmla="*/ 0 h 13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84"/>
                  <a:gd name="T64" fmla="*/ 0 h 1354"/>
                  <a:gd name="T65" fmla="*/ 2784 w 2784"/>
                  <a:gd name="T66" fmla="*/ 1354 h 13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84" h="1354">
                    <a:moveTo>
                      <a:pt x="0" y="0"/>
                    </a:moveTo>
                    <a:lnTo>
                      <a:pt x="1280" y="1"/>
                    </a:lnTo>
                    <a:lnTo>
                      <a:pt x="2784" y="354"/>
                    </a:lnTo>
                    <a:lnTo>
                      <a:pt x="2784" y="1346"/>
                    </a:lnTo>
                    <a:lnTo>
                      <a:pt x="806" y="1354"/>
                    </a:lnTo>
                    <a:lnTo>
                      <a:pt x="796" y="1333"/>
                    </a:lnTo>
                    <a:lnTo>
                      <a:pt x="769" y="1286"/>
                    </a:lnTo>
                    <a:lnTo>
                      <a:pt x="728" y="1216"/>
                    </a:lnTo>
                    <a:lnTo>
                      <a:pt x="676" y="1128"/>
                    </a:lnTo>
                    <a:lnTo>
                      <a:pt x="615" y="1024"/>
                    </a:lnTo>
                    <a:lnTo>
                      <a:pt x="547" y="910"/>
                    </a:lnTo>
                    <a:lnTo>
                      <a:pt x="474" y="789"/>
                    </a:lnTo>
                    <a:lnTo>
                      <a:pt x="400" y="664"/>
                    </a:lnTo>
                    <a:lnTo>
                      <a:pt x="325" y="539"/>
                    </a:lnTo>
                    <a:lnTo>
                      <a:pt x="252" y="419"/>
                    </a:lnTo>
                    <a:lnTo>
                      <a:pt x="186" y="306"/>
                    </a:lnTo>
                    <a:lnTo>
                      <a:pt x="124" y="206"/>
                    </a:lnTo>
                    <a:lnTo>
                      <a:pt x="74" y="122"/>
                    </a:lnTo>
                    <a:lnTo>
                      <a:pt x="35" y="56"/>
                    </a:lnTo>
                    <a:lnTo>
                      <a:pt x="8" y="15"/>
                    </a:lnTo>
                    <a:lnTo>
                      <a:pt x="0" y="0"/>
                    </a:lnTo>
                    <a:close/>
                  </a:path>
                </a:pathLst>
              </a:custGeom>
              <a:solidFill>
                <a:srgbClr val="A389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17" name="Freeform 27"/>
              <p:cNvSpPr>
                <a:spLocks/>
              </p:cNvSpPr>
              <p:nvPr/>
            </p:nvSpPr>
            <p:spPr bwMode="auto">
              <a:xfrm>
                <a:off x="1428" y="2390"/>
                <a:ext cx="442" cy="136"/>
              </a:xfrm>
              <a:custGeom>
                <a:avLst/>
                <a:gdLst>
                  <a:gd name="T0" fmla="*/ 20 w 883"/>
                  <a:gd name="T1" fmla="*/ 17 h 271"/>
                  <a:gd name="T2" fmla="*/ 30 w 883"/>
                  <a:gd name="T3" fmla="*/ 14 h 271"/>
                  <a:gd name="T4" fmla="*/ 54 w 883"/>
                  <a:gd name="T5" fmla="*/ 11 h 271"/>
                  <a:gd name="T6" fmla="*/ 77 w 883"/>
                  <a:gd name="T7" fmla="*/ 8 h 271"/>
                  <a:gd name="T8" fmla="*/ 92 w 883"/>
                  <a:gd name="T9" fmla="*/ 2 h 271"/>
                  <a:gd name="T10" fmla="*/ 111 w 883"/>
                  <a:gd name="T11" fmla="*/ 0 h 271"/>
                  <a:gd name="T12" fmla="*/ 111 w 883"/>
                  <a:gd name="T13" fmla="*/ 19 h 271"/>
                  <a:gd name="T14" fmla="*/ 96 w 883"/>
                  <a:gd name="T15" fmla="*/ 25 h 271"/>
                  <a:gd name="T16" fmla="*/ 62 w 883"/>
                  <a:gd name="T17" fmla="*/ 25 h 271"/>
                  <a:gd name="T18" fmla="*/ 44 w 883"/>
                  <a:gd name="T19" fmla="*/ 34 h 271"/>
                  <a:gd name="T20" fmla="*/ 0 w 883"/>
                  <a:gd name="T21" fmla="*/ 31 h 271"/>
                  <a:gd name="T22" fmla="*/ 7 w 883"/>
                  <a:gd name="T23" fmla="*/ 27 h 271"/>
                  <a:gd name="T24" fmla="*/ 19 w 883"/>
                  <a:gd name="T25" fmla="*/ 27 h 271"/>
                  <a:gd name="T26" fmla="*/ 40 w 883"/>
                  <a:gd name="T27" fmla="*/ 27 h 271"/>
                  <a:gd name="T28" fmla="*/ 54 w 883"/>
                  <a:gd name="T29" fmla="*/ 22 h 271"/>
                  <a:gd name="T30" fmla="*/ 45 w 883"/>
                  <a:gd name="T31" fmla="*/ 20 h 271"/>
                  <a:gd name="T32" fmla="*/ 30 w 883"/>
                  <a:gd name="T33" fmla="*/ 20 h 271"/>
                  <a:gd name="T34" fmla="*/ 13 w 883"/>
                  <a:gd name="T35" fmla="*/ 21 h 271"/>
                  <a:gd name="T36" fmla="*/ 20 w 883"/>
                  <a:gd name="T37" fmla="*/ 17 h 2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3"/>
                  <a:gd name="T58" fmla="*/ 0 h 271"/>
                  <a:gd name="T59" fmla="*/ 883 w 883"/>
                  <a:gd name="T60" fmla="*/ 271 h 2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3" h="271">
                    <a:moveTo>
                      <a:pt x="153" y="132"/>
                    </a:moveTo>
                    <a:lnTo>
                      <a:pt x="240" y="107"/>
                    </a:lnTo>
                    <a:lnTo>
                      <a:pt x="427" y="85"/>
                    </a:lnTo>
                    <a:lnTo>
                      <a:pt x="609" y="57"/>
                    </a:lnTo>
                    <a:lnTo>
                      <a:pt x="729" y="16"/>
                    </a:lnTo>
                    <a:lnTo>
                      <a:pt x="881" y="0"/>
                    </a:lnTo>
                    <a:lnTo>
                      <a:pt x="883" y="146"/>
                    </a:lnTo>
                    <a:lnTo>
                      <a:pt x="768" y="199"/>
                    </a:lnTo>
                    <a:lnTo>
                      <a:pt x="492" y="199"/>
                    </a:lnTo>
                    <a:lnTo>
                      <a:pt x="350" y="271"/>
                    </a:lnTo>
                    <a:lnTo>
                      <a:pt x="0" y="242"/>
                    </a:lnTo>
                    <a:lnTo>
                      <a:pt x="50" y="212"/>
                    </a:lnTo>
                    <a:lnTo>
                      <a:pt x="145" y="212"/>
                    </a:lnTo>
                    <a:lnTo>
                      <a:pt x="318" y="212"/>
                    </a:lnTo>
                    <a:lnTo>
                      <a:pt x="431" y="169"/>
                    </a:lnTo>
                    <a:lnTo>
                      <a:pt x="358" y="153"/>
                    </a:lnTo>
                    <a:lnTo>
                      <a:pt x="240" y="159"/>
                    </a:lnTo>
                    <a:lnTo>
                      <a:pt x="99" y="165"/>
                    </a:lnTo>
                    <a:lnTo>
                      <a:pt x="153" y="132"/>
                    </a:lnTo>
                    <a:close/>
                  </a:path>
                </a:pathLst>
              </a:custGeom>
              <a:solidFill>
                <a:srgbClr val="2356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18" name="Freeform 28"/>
              <p:cNvSpPr>
                <a:spLocks/>
              </p:cNvSpPr>
              <p:nvPr/>
            </p:nvSpPr>
            <p:spPr bwMode="auto">
              <a:xfrm>
                <a:off x="883" y="2266"/>
                <a:ext cx="302" cy="109"/>
              </a:xfrm>
              <a:custGeom>
                <a:avLst/>
                <a:gdLst>
                  <a:gd name="T0" fmla="*/ 60 w 604"/>
                  <a:gd name="T1" fmla="*/ 4 h 218"/>
                  <a:gd name="T2" fmla="*/ 42 w 604"/>
                  <a:gd name="T3" fmla="*/ 4 h 218"/>
                  <a:gd name="T4" fmla="*/ 32 w 604"/>
                  <a:gd name="T5" fmla="*/ 0 h 218"/>
                  <a:gd name="T6" fmla="*/ 19 w 604"/>
                  <a:gd name="T7" fmla="*/ 3 h 218"/>
                  <a:gd name="T8" fmla="*/ 0 w 604"/>
                  <a:gd name="T9" fmla="*/ 16 h 218"/>
                  <a:gd name="T10" fmla="*/ 11 w 604"/>
                  <a:gd name="T11" fmla="*/ 22 h 218"/>
                  <a:gd name="T12" fmla="*/ 22 w 604"/>
                  <a:gd name="T13" fmla="*/ 22 h 218"/>
                  <a:gd name="T14" fmla="*/ 22 w 604"/>
                  <a:gd name="T15" fmla="*/ 28 h 218"/>
                  <a:gd name="T16" fmla="*/ 35 w 604"/>
                  <a:gd name="T17" fmla="*/ 28 h 218"/>
                  <a:gd name="T18" fmla="*/ 41 w 604"/>
                  <a:gd name="T19" fmla="*/ 23 h 218"/>
                  <a:gd name="T20" fmla="*/ 45 w 604"/>
                  <a:gd name="T21" fmla="*/ 23 h 218"/>
                  <a:gd name="T22" fmla="*/ 50 w 604"/>
                  <a:gd name="T23" fmla="*/ 25 h 218"/>
                  <a:gd name="T24" fmla="*/ 63 w 604"/>
                  <a:gd name="T25" fmla="*/ 20 h 218"/>
                  <a:gd name="T26" fmla="*/ 76 w 604"/>
                  <a:gd name="T27" fmla="*/ 14 h 218"/>
                  <a:gd name="T28" fmla="*/ 68 w 604"/>
                  <a:gd name="T29" fmla="*/ 9 h 218"/>
                  <a:gd name="T30" fmla="*/ 60 w 604"/>
                  <a:gd name="T31" fmla="*/ 4 h 2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4"/>
                  <a:gd name="T49" fmla="*/ 0 h 218"/>
                  <a:gd name="T50" fmla="*/ 604 w 604"/>
                  <a:gd name="T51" fmla="*/ 218 h 2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4" h="218">
                    <a:moveTo>
                      <a:pt x="481" y="26"/>
                    </a:moveTo>
                    <a:lnTo>
                      <a:pt x="332" y="26"/>
                    </a:lnTo>
                    <a:lnTo>
                      <a:pt x="253" y="0"/>
                    </a:lnTo>
                    <a:lnTo>
                      <a:pt x="149" y="19"/>
                    </a:lnTo>
                    <a:lnTo>
                      <a:pt x="0" y="125"/>
                    </a:lnTo>
                    <a:lnTo>
                      <a:pt x="87" y="172"/>
                    </a:lnTo>
                    <a:lnTo>
                      <a:pt x="173" y="172"/>
                    </a:lnTo>
                    <a:lnTo>
                      <a:pt x="173" y="218"/>
                    </a:lnTo>
                    <a:lnTo>
                      <a:pt x="276" y="218"/>
                    </a:lnTo>
                    <a:lnTo>
                      <a:pt x="324" y="184"/>
                    </a:lnTo>
                    <a:lnTo>
                      <a:pt x="363" y="184"/>
                    </a:lnTo>
                    <a:lnTo>
                      <a:pt x="402" y="198"/>
                    </a:lnTo>
                    <a:lnTo>
                      <a:pt x="506" y="158"/>
                    </a:lnTo>
                    <a:lnTo>
                      <a:pt x="604" y="106"/>
                    </a:lnTo>
                    <a:lnTo>
                      <a:pt x="544" y="66"/>
                    </a:lnTo>
                    <a:lnTo>
                      <a:pt x="481" y="26"/>
                    </a:lnTo>
                    <a:close/>
                  </a:path>
                </a:pathLst>
              </a:custGeom>
              <a:solidFill>
                <a:srgbClr val="EFA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19" name="Freeform 29"/>
              <p:cNvSpPr>
                <a:spLocks/>
              </p:cNvSpPr>
              <p:nvPr/>
            </p:nvSpPr>
            <p:spPr bwMode="auto">
              <a:xfrm>
                <a:off x="1465" y="2412"/>
                <a:ext cx="42" cy="58"/>
              </a:xfrm>
              <a:custGeom>
                <a:avLst/>
                <a:gdLst>
                  <a:gd name="T0" fmla="*/ 8 w 84"/>
                  <a:gd name="T1" fmla="*/ 0 h 115"/>
                  <a:gd name="T2" fmla="*/ 8 w 84"/>
                  <a:gd name="T3" fmla="*/ 4 h 115"/>
                  <a:gd name="T4" fmla="*/ 11 w 84"/>
                  <a:gd name="T5" fmla="*/ 13 h 115"/>
                  <a:gd name="T6" fmla="*/ 6 w 84"/>
                  <a:gd name="T7" fmla="*/ 15 h 115"/>
                  <a:gd name="T8" fmla="*/ 0 w 84"/>
                  <a:gd name="T9" fmla="*/ 14 h 115"/>
                  <a:gd name="T10" fmla="*/ 0 w 84"/>
                  <a:gd name="T11" fmla="*/ 2 h 115"/>
                  <a:gd name="T12" fmla="*/ 8 w 84"/>
                  <a:gd name="T13" fmla="*/ 0 h 115"/>
                  <a:gd name="T14" fmla="*/ 0 60000 65536"/>
                  <a:gd name="T15" fmla="*/ 0 60000 65536"/>
                  <a:gd name="T16" fmla="*/ 0 60000 65536"/>
                  <a:gd name="T17" fmla="*/ 0 60000 65536"/>
                  <a:gd name="T18" fmla="*/ 0 60000 65536"/>
                  <a:gd name="T19" fmla="*/ 0 60000 65536"/>
                  <a:gd name="T20" fmla="*/ 0 60000 65536"/>
                  <a:gd name="T21" fmla="*/ 0 w 84"/>
                  <a:gd name="T22" fmla="*/ 0 h 115"/>
                  <a:gd name="T23" fmla="*/ 84 w 84"/>
                  <a:gd name="T24" fmla="*/ 115 h 1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115">
                    <a:moveTo>
                      <a:pt x="60" y="0"/>
                    </a:moveTo>
                    <a:lnTo>
                      <a:pt x="60" y="27"/>
                    </a:lnTo>
                    <a:lnTo>
                      <a:pt x="84" y="103"/>
                    </a:lnTo>
                    <a:lnTo>
                      <a:pt x="49" y="115"/>
                    </a:lnTo>
                    <a:lnTo>
                      <a:pt x="0" y="111"/>
                    </a:lnTo>
                    <a:lnTo>
                      <a:pt x="0" y="10"/>
                    </a:lnTo>
                    <a:lnTo>
                      <a:pt x="60" y="0"/>
                    </a:lnTo>
                    <a:close/>
                  </a:path>
                </a:pathLst>
              </a:custGeom>
              <a:solidFill>
                <a:srgbClr val="96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20" name="Freeform 30"/>
              <p:cNvSpPr>
                <a:spLocks/>
              </p:cNvSpPr>
              <p:nvPr/>
            </p:nvSpPr>
            <p:spPr bwMode="auto">
              <a:xfrm>
                <a:off x="894" y="1829"/>
                <a:ext cx="85" cy="82"/>
              </a:xfrm>
              <a:custGeom>
                <a:avLst/>
                <a:gdLst>
                  <a:gd name="T0" fmla="*/ 22 w 168"/>
                  <a:gd name="T1" fmla="*/ 9 h 165"/>
                  <a:gd name="T2" fmla="*/ 21 w 168"/>
                  <a:gd name="T3" fmla="*/ 3 h 165"/>
                  <a:gd name="T4" fmla="*/ 18 w 168"/>
                  <a:gd name="T5" fmla="*/ 0 h 165"/>
                  <a:gd name="T6" fmla="*/ 15 w 168"/>
                  <a:gd name="T7" fmla="*/ 0 h 165"/>
                  <a:gd name="T8" fmla="*/ 12 w 168"/>
                  <a:gd name="T9" fmla="*/ 0 h 165"/>
                  <a:gd name="T10" fmla="*/ 10 w 168"/>
                  <a:gd name="T11" fmla="*/ 0 h 165"/>
                  <a:gd name="T12" fmla="*/ 8 w 168"/>
                  <a:gd name="T13" fmla="*/ 1 h 165"/>
                  <a:gd name="T14" fmla="*/ 6 w 168"/>
                  <a:gd name="T15" fmla="*/ 2 h 165"/>
                  <a:gd name="T16" fmla="*/ 5 w 168"/>
                  <a:gd name="T17" fmla="*/ 4 h 165"/>
                  <a:gd name="T18" fmla="*/ 3 w 168"/>
                  <a:gd name="T19" fmla="*/ 6 h 165"/>
                  <a:gd name="T20" fmla="*/ 1 w 168"/>
                  <a:gd name="T21" fmla="*/ 9 h 165"/>
                  <a:gd name="T22" fmla="*/ 0 w 168"/>
                  <a:gd name="T23" fmla="*/ 13 h 165"/>
                  <a:gd name="T24" fmla="*/ 0 w 168"/>
                  <a:gd name="T25" fmla="*/ 18 h 165"/>
                  <a:gd name="T26" fmla="*/ 4 w 168"/>
                  <a:gd name="T27" fmla="*/ 19 h 165"/>
                  <a:gd name="T28" fmla="*/ 9 w 168"/>
                  <a:gd name="T29" fmla="*/ 20 h 165"/>
                  <a:gd name="T30" fmla="*/ 19 w 168"/>
                  <a:gd name="T31" fmla="*/ 19 h 165"/>
                  <a:gd name="T32" fmla="*/ 22 w 168"/>
                  <a:gd name="T33" fmla="*/ 9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8"/>
                  <a:gd name="T52" fmla="*/ 0 h 165"/>
                  <a:gd name="T53" fmla="*/ 168 w 168"/>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8" h="165">
                    <a:moveTo>
                      <a:pt x="168" y="74"/>
                    </a:moveTo>
                    <a:lnTo>
                      <a:pt x="163" y="30"/>
                    </a:lnTo>
                    <a:lnTo>
                      <a:pt x="143" y="3"/>
                    </a:lnTo>
                    <a:lnTo>
                      <a:pt x="114" y="0"/>
                    </a:lnTo>
                    <a:lnTo>
                      <a:pt x="92" y="1"/>
                    </a:lnTo>
                    <a:lnTo>
                      <a:pt x="73" y="5"/>
                    </a:lnTo>
                    <a:lnTo>
                      <a:pt x="58" y="12"/>
                    </a:lnTo>
                    <a:lnTo>
                      <a:pt x="44" y="23"/>
                    </a:lnTo>
                    <a:lnTo>
                      <a:pt x="33" y="37"/>
                    </a:lnTo>
                    <a:lnTo>
                      <a:pt x="20" y="54"/>
                    </a:lnTo>
                    <a:lnTo>
                      <a:pt x="6" y="76"/>
                    </a:lnTo>
                    <a:lnTo>
                      <a:pt x="0" y="109"/>
                    </a:lnTo>
                    <a:lnTo>
                      <a:pt x="0" y="150"/>
                    </a:lnTo>
                    <a:lnTo>
                      <a:pt x="25" y="155"/>
                    </a:lnTo>
                    <a:lnTo>
                      <a:pt x="65" y="165"/>
                    </a:lnTo>
                    <a:lnTo>
                      <a:pt x="145" y="157"/>
                    </a:lnTo>
                    <a:lnTo>
                      <a:pt x="168" y="74"/>
                    </a:lnTo>
                    <a:close/>
                  </a:path>
                </a:pathLst>
              </a:custGeom>
              <a:solidFill>
                <a:srgbClr val="FFD8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21" name="Freeform 31"/>
              <p:cNvSpPr>
                <a:spLocks/>
              </p:cNvSpPr>
              <p:nvPr/>
            </p:nvSpPr>
            <p:spPr bwMode="auto">
              <a:xfrm>
                <a:off x="976" y="2135"/>
                <a:ext cx="391" cy="23"/>
              </a:xfrm>
              <a:custGeom>
                <a:avLst/>
                <a:gdLst>
                  <a:gd name="T0" fmla="*/ 0 w 782"/>
                  <a:gd name="T1" fmla="*/ 5 h 45"/>
                  <a:gd name="T2" fmla="*/ 18 w 782"/>
                  <a:gd name="T3" fmla="*/ 6 h 45"/>
                  <a:gd name="T4" fmla="*/ 88 w 782"/>
                  <a:gd name="T5" fmla="*/ 6 h 45"/>
                  <a:gd name="T6" fmla="*/ 98 w 782"/>
                  <a:gd name="T7" fmla="*/ 0 h 45"/>
                  <a:gd name="T8" fmla="*/ 66 w 782"/>
                  <a:gd name="T9" fmla="*/ 1 h 45"/>
                  <a:gd name="T10" fmla="*/ 12 w 782"/>
                  <a:gd name="T11" fmla="*/ 2 h 45"/>
                  <a:gd name="T12" fmla="*/ 0 w 782"/>
                  <a:gd name="T13" fmla="*/ 5 h 45"/>
                  <a:gd name="T14" fmla="*/ 0 60000 65536"/>
                  <a:gd name="T15" fmla="*/ 0 60000 65536"/>
                  <a:gd name="T16" fmla="*/ 0 60000 65536"/>
                  <a:gd name="T17" fmla="*/ 0 60000 65536"/>
                  <a:gd name="T18" fmla="*/ 0 60000 65536"/>
                  <a:gd name="T19" fmla="*/ 0 60000 65536"/>
                  <a:gd name="T20" fmla="*/ 0 60000 65536"/>
                  <a:gd name="T21" fmla="*/ 0 w 782"/>
                  <a:gd name="T22" fmla="*/ 0 h 45"/>
                  <a:gd name="T23" fmla="*/ 782 w 782"/>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2" h="45">
                    <a:moveTo>
                      <a:pt x="0" y="38"/>
                    </a:moveTo>
                    <a:lnTo>
                      <a:pt x="138" y="41"/>
                    </a:lnTo>
                    <a:lnTo>
                      <a:pt x="703" y="45"/>
                    </a:lnTo>
                    <a:lnTo>
                      <a:pt x="782" y="0"/>
                    </a:lnTo>
                    <a:lnTo>
                      <a:pt x="521" y="6"/>
                    </a:lnTo>
                    <a:lnTo>
                      <a:pt x="89" y="12"/>
                    </a:lnTo>
                    <a:lnTo>
                      <a:pt x="0" y="38"/>
                    </a:lnTo>
                    <a:close/>
                  </a:path>
                </a:pathLst>
              </a:custGeom>
              <a:solidFill>
                <a:srgbClr val="2356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22" name="Freeform 32"/>
              <p:cNvSpPr>
                <a:spLocks/>
              </p:cNvSpPr>
              <p:nvPr/>
            </p:nvSpPr>
            <p:spPr bwMode="auto">
              <a:xfrm>
                <a:off x="951" y="1996"/>
                <a:ext cx="57" cy="142"/>
              </a:xfrm>
              <a:custGeom>
                <a:avLst/>
                <a:gdLst>
                  <a:gd name="T0" fmla="*/ 3 w 115"/>
                  <a:gd name="T1" fmla="*/ 0 h 285"/>
                  <a:gd name="T2" fmla="*/ 2 w 115"/>
                  <a:gd name="T3" fmla="*/ 7 h 285"/>
                  <a:gd name="T4" fmla="*/ 0 w 115"/>
                  <a:gd name="T5" fmla="*/ 15 h 285"/>
                  <a:gd name="T6" fmla="*/ 0 w 115"/>
                  <a:gd name="T7" fmla="*/ 19 h 285"/>
                  <a:gd name="T8" fmla="*/ 1 w 115"/>
                  <a:gd name="T9" fmla="*/ 24 h 285"/>
                  <a:gd name="T10" fmla="*/ 3 w 115"/>
                  <a:gd name="T11" fmla="*/ 28 h 285"/>
                  <a:gd name="T12" fmla="*/ 4 w 115"/>
                  <a:gd name="T13" fmla="*/ 30 h 285"/>
                  <a:gd name="T14" fmla="*/ 4 w 115"/>
                  <a:gd name="T15" fmla="*/ 35 h 285"/>
                  <a:gd name="T16" fmla="*/ 10 w 115"/>
                  <a:gd name="T17" fmla="*/ 35 h 285"/>
                  <a:gd name="T18" fmla="*/ 10 w 115"/>
                  <a:gd name="T19" fmla="*/ 21 h 285"/>
                  <a:gd name="T20" fmla="*/ 10 w 115"/>
                  <a:gd name="T21" fmla="*/ 12 h 285"/>
                  <a:gd name="T22" fmla="*/ 14 w 115"/>
                  <a:gd name="T23" fmla="*/ 7 h 285"/>
                  <a:gd name="T24" fmla="*/ 12 w 115"/>
                  <a:gd name="T25" fmla="*/ 3 h 285"/>
                  <a:gd name="T26" fmla="*/ 8 w 115"/>
                  <a:gd name="T27" fmla="*/ 3 h 285"/>
                  <a:gd name="T28" fmla="*/ 7 w 115"/>
                  <a:gd name="T29" fmla="*/ 3 h 285"/>
                  <a:gd name="T30" fmla="*/ 6 w 115"/>
                  <a:gd name="T31" fmla="*/ 1 h 285"/>
                  <a:gd name="T32" fmla="*/ 4 w 115"/>
                  <a:gd name="T33" fmla="*/ 0 h 285"/>
                  <a:gd name="T34" fmla="*/ 3 w 115"/>
                  <a:gd name="T35" fmla="*/ 0 h 2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285"/>
                  <a:gd name="T56" fmla="*/ 115 w 115"/>
                  <a:gd name="T57" fmla="*/ 285 h 2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285">
                    <a:moveTo>
                      <a:pt x="28" y="0"/>
                    </a:moveTo>
                    <a:lnTo>
                      <a:pt x="16" y="63"/>
                    </a:lnTo>
                    <a:lnTo>
                      <a:pt x="6" y="126"/>
                    </a:lnTo>
                    <a:lnTo>
                      <a:pt x="0" y="155"/>
                    </a:lnTo>
                    <a:lnTo>
                      <a:pt x="9" y="197"/>
                    </a:lnTo>
                    <a:lnTo>
                      <a:pt x="24" y="226"/>
                    </a:lnTo>
                    <a:lnTo>
                      <a:pt x="37" y="246"/>
                    </a:lnTo>
                    <a:lnTo>
                      <a:pt x="35" y="285"/>
                    </a:lnTo>
                    <a:lnTo>
                      <a:pt x="83" y="285"/>
                    </a:lnTo>
                    <a:lnTo>
                      <a:pt x="83" y="170"/>
                    </a:lnTo>
                    <a:lnTo>
                      <a:pt x="87" y="100"/>
                    </a:lnTo>
                    <a:lnTo>
                      <a:pt x="115" y="60"/>
                    </a:lnTo>
                    <a:lnTo>
                      <a:pt x="102" y="28"/>
                    </a:lnTo>
                    <a:lnTo>
                      <a:pt x="69" y="28"/>
                    </a:lnTo>
                    <a:lnTo>
                      <a:pt x="63" y="25"/>
                    </a:lnTo>
                    <a:lnTo>
                      <a:pt x="49" y="15"/>
                    </a:lnTo>
                    <a:lnTo>
                      <a:pt x="35" y="6"/>
                    </a:lnTo>
                    <a:lnTo>
                      <a:pt x="28" y="0"/>
                    </a:lnTo>
                    <a:close/>
                  </a:path>
                </a:pathLst>
              </a:custGeom>
              <a:solidFill>
                <a:srgbClr val="E2BC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23" name="Freeform 33"/>
              <p:cNvSpPr>
                <a:spLocks/>
              </p:cNvSpPr>
              <p:nvPr/>
            </p:nvSpPr>
            <p:spPr bwMode="auto">
              <a:xfrm>
                <a:off x="948" y="1974"/>
                <a:ext cx="86" cy="42"/>
              </a:xfrm>
              <a:custGeom>
                <a:avLst/>
                <a:gdLst>
                  <a:gd name="T0" fmla="*/ 3 w 173"/>
                  <a:gd name="T1" fmla="*/ 0 h 84"/>
                  <a:gd name="T2" fmla="*/ 0 w 173"/>
                  <a:gd name="T3" fmla="*/ 5 h 84"/>
                  <a:gd name="T4" fmla="*/ 4 w 173"/>
                  <a:gd name="T5" fmla="*/ 6 h 84"/>
                  <a:gd name="T6" fmla="*/ 8 w 173"/>
                  <a:gd name="T7" fmla="*/ 10 h 84"/>
                  <a:gd name="T8" fmla="*/ 12 w 173"/>
                  <a:gd name="T9" fmla="*/ 11 h 84"/>
                  <a:gd name="T10" fmla="*/ 21 w 173"/>
                  <a:gd name="T11" fmla="*/ 10 h 84"/>
                  <a:gd name="T12" fmla="*/ 21 w 173"/>
                  <a:gd name="T13" fmla="*/ 5 h 84"/>
                  <a:gd name="T14" fmla="*/ 15 w 173"/>
                  <a:gd name="T15" fmla="*/ 6 h 84"/>
                  <a:gd name="T16" fmla="*/ 11 w 173"/>
                  <a:gd name="T17" fmla="*/ 7 h 84"/>
                  <a:gd name="T18" fmla="*/ 5 w 173"/>
                  <a:gd name="T19" fmla="*/ 4 h 84"/>
                  <a:gd name="T20" fmla="*/ 5 w 173"/>
                  <a:gd name="T21" fmla="*/ 1 h 84"/>
                  <a:gd name="T22" fmla="*/ 3 w 173"/>
                  <a:gd name="T23" fmla="*/ 0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3"/>
                  <a:gd name="T37" fmla="*/ 0 h 84"/>
                  <a:gd name="T38" fmla="*/ 173 w 173"/>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3" h="84">
                    <a:moveTo>
                      <a:pt x="24" y="0"/>
                    </a:moveTo>
                    <a:lnTo>
                      <a:pt x="0" y="36"/>
                    </a:lnTo>
                    <a:lnTo>
                      <a:pt x="32" y="51"/>
                    </a:lnTo>
                    <a:lnTo>
                      <a:pt x="70" y="73"/>
                    </a:lnTo>
                    <a:lnTo>
                      <a:pt x="98" y="84"/>
                    </a:lnTo>
                    <a:lnTo>
                      <a:pt x="169" y="77"/>
                    </a:lnTo>
                    <a:lnTo>
                      <a:pt x="173" y="38"/>
                    </a:lnTo>
                    <a:lnTo>
                      <a:pt x="123" y="50"/>
                    </a:lnTo>
                    <a:lnTo>
                      <a:pt x="89" y="53"/>
                    </a:lnTo>
                    <a:lnTo>
                      <a:pt x="45" y="32"/>
                    </a:lnTo>
                    <a:lnTo>
                      <a:pt x="40" y="8"/>
                    </a:lnTo>
                    <a:lnTo>
                      <a:pt x="24" y="0"/>
                    </a:lnTo>
                    <a:close/>
                  </a:path>
                </a:pathLst>
              </a:custGeom>
              <a:solidFill>
                <a:srgbClr val="0028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24" name="Freeform 34"/>
              <p:cNvSpPr>
                <a:spLocks/>
              </p:cNvSpPr>
              <p:nvPr/>
            </p:nvSpPr>
            <p:spPr bwMode="auto">
              <a:xfrm>
                <a:off x="943" y="1839"/>
                <a:ext cx="89" cy="164"/>
              </a:xfrm>
              <a:custGeom>
                <a:avLst/>
                <a:gdLst>
                  <a:gd name="T0" fmla="*/ 7 w 177"/>
                  <a:gd name="T1" fmla="*/ 21 h 328"/>
                  <a:gd name="T2" fmla="*/ 5 w 177"/>
                  <a:gd name="T3" fmla="*/ 26 h 328"/>
                  <a:gd name="T4" fmla="*/ 5 w 177"/>
                  <a:gd name="T5" fmla="*/ 24 h 328"/>
                  <a:gd name="T6" fmla="*/ 2 w 177"/>
                  <a:gd name="T7" fmla="*/ 25 h 328"/>
                  <a:gd name="T8" fmla="*/ 0 w 177"/>
                  <a:gd name="T9" fmla="*/ 29 h 328"/>
                  <a:gd name="T10" fmla="*/ 2 w 177"/>
                  <a:gd name="T11" fmla="*/ 31 h 328"/>
                  <a:gd name="T12" fmla="*/ 6 w 177"/>
                  <a:gd name="T13" fmla="*/ 32 h 328"/>
                  <a:gd name="T14" fmla="*/ 6 w 177"/>
                  <a:gd name="T15" fmla="*/ 35 h 328"/>
                  <a:gd name="T16" fmla="*/ 4 w 177"/>
                  <a:gd name="T17" fmla="*/ 37 h 328"/>
                  <a:gd name="T18" fmla="*/ 9 w 177"/>
                  <a:gd name="T19" fmla="*/ 39 h 328"/>
                  <a:gd name="T20" fmla="*/ 15 w 177"/>
                  <a:gd name="T21" fmla="*/ 41 h 328"/>
                  <a:gd name="T22" fmla="*/ 19 w 177"/>
                  <a:gd name="T23" fmla="*/ 41 h 328"/>
                  <a:gd name="T24" fmla="*/ 23 w 177"/>
                  <a:gd name="T25" fmla="*/ 25 h 328"/>
                  <a:gd name="T26" fmla="*/ 23 w 177"/>
                  <a:gd name="T27" fmla="*/ 11 h 328"/>
                  <a:gd name="T28" fmla="*/ 21 w 177"/>
                  <a:gd name="T29" fmla="*/ 6 h 328"/>
                  <a:gd name="T30" fmla="*/ 19 w 177"/>
                  <a:gd name="T31" fmla="*/ 3 h 328"/>
                  <a:gd name="T32" fmla="*/ 16 w 177"/>
                  <a:gd name="T33" fmla="*/ 1 h 328"/>
                  <a:gd name="T34" fmla="*/ 14 w 177"/>
                  <a:gd name="T35" fmla="*/ 0 h 328"/>
                  <a:gd name="T36" fmla="*/ 13 w 177"/>
                  <a:gd name="T37" fmla="*/ 2 h 328"/>
                  <a:gd name="T38" fmla="*/ 12 w 177"/>
                  <a:gd name="T39" fmla="*/ 3 h 328"/>
                  <a:gd name="T40" fmla="*/ 14 w 177"/>
                  <a:gd name="T41" fmla="*/ 5 h 328"/>
                  <a:gd name="T42" fmla="*/ 14 w 177"/>
                  <a:gd name="T43" fmla="*/ 9 h 328"/>
                  <a:gd name="T44" fmla="*/ 10 w 177"/>
                  <a:gd name="T45" fmla="*/ 18 h 328"/>
                  <a:gd name="T46" fmla="*/ 7 w 177"/>
                  <a:gd name="T47" fmla="*/ 21 h 3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7"/>
                  <a:gd name="T73" fmla="*/ 0 h 328"/>
                  <a:gd name="T74" fmla="*/ 177 w 177"/>
                  <a:gd name="T75" fmla="*/ 328 h 3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7" h="328">
                    <a:moveTo>
                      <a:pt x="52" y="162"/>
                    </a:moveTo>
                    <a:lnTo>
                      <a:pt x="39" y="204"/>
                    </a:lnTo>
                    <a:lnTo>
                      <a:pt x="34" y="194"/>
                    </a:lnTo>
                    <a:lnTo>
                      <a:pt x="10" y="196"/>
                    </a:lnTo>
                    <a:lnTo>
                      <a:pt x="0" y="228"/>
                    </a:lnTo>
                    <a:lnTo>
                      <a:pt x="13" y="250"/>
                    </a:lnTo>
                    <a:lnTo>
                      <a:pt x="42" y="252"/>
                    </a:lnTo>
                    <a:lnTo>
                      <a:pt x="45" y="274"/>
                    </a:lnTo>
                    <a:lnTo>
                      <a:pt x="29" y="296"/>
                    </a:lnTo>
                    <a:lnTo>
                      <a:pt x="66" y="309"/>
                    </a:lnTo>
                    <a:lnTo>
                      <a:pt x="117" y="328"/>
                    </a:lnTo>
                    <a:lnTo>
                      <a:pt x="151" y="328"/>
                    </a:lnTo>
                    <a:lnTo>
                      <a:pt x="177" y="202"/>
                    </a:lnTo>
                    <a:lnTo>
                      <a:pt x="177" y="89"/>
                    </a:lnTo>
                    <a:lnTo>
                      <a:pt x="162" y="50"/>
                    </a:lnTo>
                    <a:lnTo>
                      <a:pt x="151" y="26"/>
                    </a:lnTo>
                    <a:lnTo>
                      <a:pt x="128" y="7"/>
                    </a:lnTo>
                    <a:lnTo>
                      <a:pt x="110" y="0"/>
                    </a:lnTo>
                    <a:lnTo>
                      <a:pt x="98" y="10"/>
                    </a:lnTo>
                    <a:lnTo>
                      <a:pt x="92" y="26"/>
                    </a:lnTo>
                    <a:lnTo>
                      <a:pt x="112" y="39"/>
                    </a:lnTo>
                    <a:lnTo>
                      <a:pt x="105" y="66"/>
                    </a:lnTo>
                    <a:lnTo>
                      <a:pt x="78" y="142"/>
                    </a:lnTo>
                    <a:lnTo>
                      <a:pt x="52" y="162"/>
                    </a:lnTo>
                    <a:close/>
                  </a:path>
                </a:pathLst>
              </a:custGeom>
              <a:solidFill>
                <a:srgbClr val="CEAA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25" name="Freeform 35"/>
              <p:cNvSpPr>
                <a:spLocks/>
              </p:cNvSpPr>
              <p:nvPr/>
            </p:nvSpPr>
            <p:spPr bwMode="auto">
              <a:xfrm>
                <a:off x="1348" y="2466"/>
                <a:ext cx="126" cy="45"/>
              </a:xfrm>
              <a:custGeom>
                <a:avLst/>
                <a:gdLst>
                  <a:gd name="T0" fmla="*/ 28 w 253"/>
                  <a:gd name="T1" fmla="*/ 1 h 90"/>
                  <a:gd name="T2" fmla="*/ 30 w 253"/>
                  <a:gd name="T3" fmla="*/ 6 h 90"/>
                  <a:gd name="T4" fmla="*/ 31 w 253"/>
                  <a:gd name="T5" fmla="*/ 10 h 90"/>
                  <a:gd name="T6" fmla="*/ 25 w 253"/>
                  <a:gd name="T7" fmla="*/ 10 h 90"/>
                  <a:gd name="T8" fmla="*/ 15 w 253"/>
                  <a:gd name="T9" fmla="*/ 12 h 90"/>
                  <a:gd name="T10" fmla="*/ 8 w 253"/>
                  <a:gd name="T11" fmla="*/ 10 h 90"/>
                  <a:gd name="T12" fmla="*/ 3 w 253"/>
                  <a:gd name="T13" fmla="*/ 10 h 90"/>
                  <a:gd name="T14" fmla="*/ 0 w 253"/>
                  <a:gd name="T15" fmla="*/ 7 h 90"/>
                  <a:gd name="T16" fmla="*/ 0 w 253"/>
                  <a:gd name="T17" fmla="*/ 6 h 90"/>
                  <a:gd name="T18" fmla="*/ 3 w 253"/>
                  <a:gd name="T19" fmla="*/ 4 h 90"/>
                  <a:gd name="T20" fmla="*/ 9 w 253"/>
                  <a:gd name="T21" fmla="*/ 4 h 90"/>
                  <a:gd name="T22" fmla="*/ 16 w 253"/>
                  <a:gd name="T23" fmla="*/ 3 h 90"/>
                  <a:gd name="T24" fmla="*/ 17 w 253"/>
                  <a:gd name="T25" fmla="*/ 0 h 90"/>
                  <a:gd name="T26" fmla="*/ 28 w 253"/>
                  <a:gd name="T27" fmla="*/ 1 h 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
                  <a:gd name="T43" fmla="*/ 0 h 90"/>
                  <a:gd name="T44" fmla="*/ 253 w 253"/>
                  <a:gd name="T45" fmla="*/ 90 h 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 h="90">
                    <a:moveTo>
                      <a:pt x="226" y="7"/>
                    </a:moveTo>
                    <a:lnTo>
                      <a:pt x="240" y="41"/>
                    </a:lnTo>
                    <a:lnTo>
                      <a:pt x="253" y="79"/>
                    </a:lnTo>
                    <a:lnTo>
                      <a:pt x="204" y="79"/>
                    </a:lnTo>
                    <a:lnTo>
                      <a:pt x="121" y="90"/>
                    </a:lnTo>
                    <a:lnTo>
                      <a:pt x="67" y="79"/>
                    </a:lnTo>
                    <a:lnTo>
                      <a:pt x="31" y="79"/>
                    </a:lnTo>
                    <a:lnTo>
                      <a:pt x="2" y="58"/>
                    </a:lnTo>
                    <a:lnTo>
                      <a:pt x="0" y="45"/>
                    </a:lnTo>
                    <a:lnTo>
                      <a:pt x="28" y="28"/>
                    </a:lnTo>
                    <a:lnTo>
                      <a:pt x="75" y="28"/>
                    </a:lnTo>
                    <a:lnTo>
                      <a:pt x="130" y="18"/>
                    </a:lnTo>
                    <a:lnTo>
                      <a:pt x="140" y="0"/>
                    </a:lnTo>
                    <a:lnTo>
                      <a:pt x="226" y="7"/>
                    </a:lnTo>
                    <a:close/>
                  </a:path>
                </a:pathLst>
              </a:custGeom>
              <a:solidFill>
                <a:srgbClr val="99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26" name="Freeform 36"/>
              <p:cNvSpPr>
                <a:spLocks/>
              </p:cNvSpPr>
              <p:nvPr/>
            </p:nvSpPr>
            <p:spPr bwMode="auto">
              <a:xfrm>
                <a:off x="1379" y="2193"/>
                <a:ext cx="111" cy="287"/>
              </a:xfrm>
              <a:custGeom>
                <a:avLst/>
                <a:gdLst>
                  <a:gd name="T0" fmla="*/ 2 w 222"/>
                  <a:gd name="T1" fmla="*/ 4 h 572"/>
                  <a:gd name="T2" fmla="*/ 2 w 222"/>
                  <a:gd name="T3" fmla="*/ 19 h 572"/>
                  <a:gd name="T4" fmla="*/ 3 w 222"/>
                  <a:gd name="T5" fmla="*/ 29 h 572"/>
                  <a:gd name="T6" fmla="*/ 2 w 222"/>
                  <a:gd name="T7" fmla="*/ 40 h 572"/>
                  <a:gd name="T8" fmla="*/ 1 w 222"/>
                  <a:gd name="T9" fmla="*/ 48 h 572"/>
                  <a:gd name="T10" fmla="*/ 0 w 222"/>
                  <a:gd name="T11" fmla="*/ 58 h 572"/>
                  <a:gd name="T12" fmla="*/ 2 w 222"/>
                  <a:gd name="T13" fmla="*/ 61 h 572"/>
                  <a:gd name="T14" fmla="*/ 2 w 222"/>
                  <a:gd name="T15" fmla="*/ 70 h 572"/>
                  <a:gd name="T16" fmla="*/ 11 w 222"/>
                  <a:gd name="T17" fmla="*/ 72 h 572"/>
                  <a:gd name="T18" fmla="*/ 22 w 222"/>
                  <a:gd name="T19" fmla="*/ 70 h 572"/>
                  <a:gd name="T20" fmla="*/ 20 w 222"/>
                  <a:gd name="T21" fmla="*/ 42 h 572"/>
                  <a:gd name="T22" fmla="*/ 21 w 222"/>
                  <a:gd name="T23" fmla="*/ 25 h 572"/>
                  <a:gd name="T24" fmla="*/ 26 w 222"/>
                  <a:gd name="T25" fmla="*/ 20 h 572"/>
                  <a:gd name="T26" fmla="*/ 28 w 222"/>
                  <a:gd name="T27" fmla="*/ 7 h 572"/>
                  <a:gd name="T28" fmla="*/ 17 w 222"/>
                  <a:gd name="T29" fmla="*/ 5 h 572"/>
                  <a:gd name="T30" fmla="*/ 7 w 222"/>
                  <a:gd name="T31" fmla="*/ 0 h 572"/>
                  <a:gd name="T32" fmla="*/ 7 w 222"/>
                  <a:gd name="T33" fmla="*/ 1 h 572"/>
                  <a:gd name="T34" fmla="*/ 7 w 222"/>
                  <a:gd name="T35" fmla="*/ 1 h 572"/>
                  <a:gd name="T36" fmla="*/ 6 w 222"/>
                  <a:gd name="T37" fmla="*/ 2 h 572"/>
                  <a:gd name="T38" fmla="*/ 5 w 222"/>
                  <a:gd name="T39" fmla="*/ 2 h 572"/>
                  <a:gd name="T40" fmla="*/ 4 w 222"/>
                  <a:gd name="T41" fmla="*/ 3 h 572"/>
                  <a:gd name="T42" fmla="*/ 3 w 222"/>
                  <a:gd name="T43" fmla="*/ 3 h 572"/>
                  <a:gd name="T44" fmla="*/ 3 w 222"/>
                  <a:gd name="T45" fmla="*/ 4 h 572"/>
                  <a:gd name="T46" fmla="*/ 2 w 222"/>
                  <a:gd name="T47" fmla="*/ 4 h 5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2"/>
                  <a:gd name="T73" fmla="*/ 0 h 572"/>
                  <a:gd name="T74" fmla="*/ 222 w 222"/>
                  <a:gd name="T75" fmla="*/ 572 h 5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2" h="572">
                    <a:moveTo>
                      <a:pt x="12" y="26"/>
                    </a:moveTo>
                    <a:lnTo>
                      <a:pt x="10" y="151"/>
                    </a:lnTo>
                    <a:lnTo>
                      <a:pt x="24" y="227"/>
                    </a:lnTo>
                    <a:lnTo>
                      <a:pt x="12" y="314"/>
                    </a:lnTo>
                    <a:lnTo>
                      <a:pt x="7" y="380"/>
                    </a:lnTo>
                    <a:lnTo>
                      <a:pt x="0" y="456"/>
                    </a:lnTo>
                    <a:lnTo>
                      <a:pt x="10" y="483"/>
                    </a:lnTo>
                    <a:lnTo>
                      <a:pt x="14" y="559"/>
                    </a:lnTo>
                    <a:lnTo>
                      <a:pt x="81" y="572"/>
                    </a:lnTo>
                    <a:lnTo>
                      <a:pt x="173" y="554"/>
                    </a:lnTo>
                    <a:lnTo>
                      <a:pt x="159" y="329"/>
                    </a:lnTo>
                    <a:lnTo>
                      <a:pt x="163" y="197"/>
                    </a:lnTo>
                    <a:lnTo>
                      <a:pt x="208" y="159"/>
                    </a:lnTo>
                    <a:lnTo>
                      <a:pt x="222" y="49"/>
                    </a:lnTo>
                    <a:lnTo>
                      <a:pt x="131" y="38"/>
                    </a:lnTo>
                    <a:lnTo>
                      <a:pt x="54" y="0"/>
                    </a:lnTo>
                    <a:lnTo>
                      <a:pt x="53" y="1"/>
                    </a:lnTo>
                    <a:lnTo>
                      <a:pt x="49" y="4"/>
                    </a:lnTo>
                    <a:lnTo>
                      <a:pt x="43" y="9"/>
                    </a:lnTo>
                    <a:lnTo>
                      <a:pt x="38" y="15"/>
                    </a:lnTo>
                    <a:lnTo>
                      <a:pt x="31" y="19"/>
                    </a:lnTo>
                    <a:lnTo>
                      <a:pt x="24" y="24"/>
                    </a:lnTo>
                    <a:lnTo>
                      <a:pt x="17" y="26"/>
                    </a:lnTo>
                    <a:lnTo>
                      <a:pt x="12" y="26"/>
                    </a:lnTo>
                    <a:close/>
                  </a:path>
                </a:pathLst>
              </a:custGeom>
              <a:solidFill>
                <a:srgbClr val="635B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27" name="Freeform 37"/>
              <p:cNvSpPr>
                <a:spLocks/>
              </p:cNvSpPr>
              <p:nvPr/>
            </p:nvSpPr>
            <p:spPr bwMode="auto">
              <a:xfrm>
                <a:off x="1265" y="1988"/>
                <a:ext cx="138" cy="152"/>
              </a:xfrm>
              <a:custGeom>
                <a:avLst/>
                <a:gdLst>
                  <a:gd name="T0" fmla="*/ 34 w 278"/>
                  <a:gd name="T1" fmla="*/ 0 h 306"/>
                  <a:gd name="T2" fmla="*/ 27 w 278"/>
                  <a:gd name="T3" fmla="*/ 0 h 306"/>
                  <a:gd name="T4" fmla="*/ 18 w 278"/>
                  <a:gd name="T5" fmla="*/ 1 h 306"/>
                  <a:gd name="T6" fmla="*/ 10 w 278"/>
                  <a:gd name="T7" fmla="*/ 8 h 306"/>
                  <a:gd name="T8" fmla="*/ 3 w 278"/>
                  <a:gd name="T9" fmla="*/ 16 h 306"/>
                  <a:gd name="T10" fmla="*/ 0 w 278"/>
                  <a:gd name="T11" fmla="*/ 23 h 306"/>
                  <a:gd name="T12" fmla="*/ 0 w 278"/>
                  <a:gd name="T13" fmla="*/ 37 h 306"/>
                  <a:gd name="T14" fmla="*/ 8 w 278"/>
                  <a:gd name="T15" fmla="*/ 38 h 306"/>
                  <a:gd name="T16" fmla="*/ 16 w 278"/>
                  <a:gd name="T17" fmla="*/ 36 h 306"/>
                  <a:gd name="T18" fmla="*/ 33 w 278"/>
                  <a:gd name="T19" fmla="*/ 26 h 306"/>
                  <a:gd name="T20" fmla="*/ 34 w 278"/>
                  <a:gd name="T21" fmla="*/ 13 h 306"/>
                  <a:gd name="T22" fmla="*/ 34 w 278"/>
                  <a:gd name="T23" fmla="*/ 0 h 3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8"/>
                  <a:gd name="T37" fmla="*/ 0 h 306"/>
                  <a:gd name="T38" fmla="*/ 278 w 278"/>
                  <a:gd name="T39" fmla="*/ 306 h 3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8" h="306">
                    <a:moveTo>
                      <a:pt x="274" y="0"/>
                    </a:moveTo>
                    <a:lnTo>
                      <a:pt x="223" y="0"/>
                    </a:lnTo>
                    <a:lnTo>
                      <a:pt x="148" y="12"/>
                    </a:lnTo>
                    <a:lnTo>
                      <a:pt x="82" y="65"/>
                    </a:lnTo>
                    <a:lnTo>
                      <a:pt x="24" y="133"/>
                    </a:lnTo>
                    <a:lnTo>
                      <a:pt x="0" y="190"/>
                    </a:lnTo>
                    <a:lnTo>
                      <a:pt x="0" y="298"/>
                    </a:lnTo>
                    <a:lnTo>
                      <a:pt x="68" y="306"/>
                    </a:lnTo>
                    <a:lnTo>
                      <a:pt x="128" y="291"/>
                    </a:lnTo>
                    <a:lnTo>
                      <a:pt x="269" y="212"/>
                    </a:lnTo>
                    <a:lnTo>
                      <a:pt x="278" y="111"/>
                    </a:lnTo>
                    <a:lnTo>
                      <a:pt x="274" y="0"/>
                    </a:lnTo>
                    <a:close/>
                  </a:path>
                </a:pathLst>
              </a:custGeom>
              <a:solidFill>
                <a:srgbClr val="D38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28" name="Freeform 38"/>
              <p:cNvSpPr>
                <a:spLocks/>
              </p:cNvSpPr>
              <p:nvPr/>
            </p:nvSpPr>
            <p:spPr bwMode="auto">
              <a:xfrm>
                <a:off x="1386" y="1926"/>
                <a:ext cx="145" cy="305"/>
              </a:xfrm>
              <a:custGeom>
                <a:avLst/>
                <a:gdLst>
                  <a:gd name="T0" fmla="*/ 6 w 290"/>
                  <a:gd name="T1" fmla="*/ 11 h 611"/>
                  <a:gd name="T2" fmla="*/ 6 w 290"/>
                  <a:gd name="T3" fmla="*/ 15 h 611"/>
                  <a:gd name="T4" fmla="*/ 3 w 290"/>
                  <a:gd name="T5" fmla="*/ 18 h 611"/>
                  <a:gd name="T6" fmla="*/ 3 w 290"/>
                  <a:gd name="T7" fmla="*/ 28 h 611"/>
                  <a:gd name="T8" fmla="*/ 3 w 290"/>
                  <a:gd name="T9" fmla="*/ 32 h 611"/>
                  <a:gd name="T10" fmla="*/ 3 w 290"/>
                  <a:gd name="T11" fmla="*/ 35 h 611"/>
                  <a:gd name="T12" fmla="*/ 5 w 290"/>
                  <a:gd name="T13" fmla="*/ 38 h 611"/>
                  <a:gd name="T14" fmla="*/ 4 w 290"/>
                  <a:gd name="T15" fmla="*/ 41 h 611"/>
                  <a:gd name="T16" fmla="*/ 5 w 290"/>
                  <a:gd name="T17" fmla="*/ 43 h 611"/>
                  <a:gd name="T18" fmla="*/ 3 w 290"/>
                  <a:gd name="T19" fmla="*/ 43 h 611"/>
                  <a:gd name="T20" fmla="*/ 1 w 290"/>
                  <a:gd name="T21" fmla="*/ 45 h 611"/>
                  <a:gd name="T22" fmla="*/ 0 w 290"/>
                  <a:gd name="T23" fmla="*/ 49 h 611"/>
                  <a:gd name="T24" fmla="*/ 3 w 290"/>
                  <a:gd name="T25" fmla="*/ 65 h 611"/>
                  <a:gd name="T26" fmla="*/ 3 w 290"/>
                  <a:gd name="T27" fmla="*/ 70 h 611"/>
                  <a:gd name="T28" fmla="*/ 12 w 290"/>
                  <a:gd name="T29" fmla="*/ 74 h 611"/>
                  <a:gd name="T30" fmla="*/ 25 w 290"/>
                  <a:gd name="T31" fmla="*/ 76 h 611"/>
                  <a:gd name="T32" fmla="*/ 31 w 290"/>
                  <a:gd name="T33" fmla="*/ 73 h 611"/>
                  <a:gd name="T34" fmla="*/ 37 w 290"/>
                  <a:gd name="T35" fmla="*/ 67 h 611"/>
                  <a:gd name="T36" fmla="*/ 33 w 290"/>
                  <a:gd name="T37" fmla="*/ 57 h 611"/>
                  <a:gd name="T38" fmla="*/ 30 w 290"/>
                  <a:gd name="T39" fmla="*/ 50 h 611"/>
                  <a:gd name="T40" fmla="*/ 34 w 290"/>
                  <a:gd name="T41" fmla="*/ 15 h 611"/>
                  <a:gd name="T42" fmla="*/ 34 w 290"/>
                  <a:gd name="T43" fmla="*/ 7 h 611"/>
                  <a:gd name="T44" fmla="*/ 33 w 290"/>
                  <a:gd name="T45" fmla="*/ 3 h 611"/>
                  <a:gd name="T46" fmla="*/ 24 w 290"/>
                  <a:gd name="T47" fmla="*/ 0 h 611"/>
                  <a:gd name="T48" fmla="*/ 19 w 290"/>
                  <a:gd name="T49" fmla="*/ 0 h 611"/>
                  <a:gd name="T50" fmla="*/ 9 w 290"/>
                  <a:gd name="T51" fmla="*/ 6 h 611"/>
                  <a:gd name="T52" fmla="*/ 6 w 290"/>
                  <a:gd name="T53" fmla="*/ 11 h 6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90"/>
                  <a:gd name="T82" fmla="*/ 0 h 611"/>
                  <a:gd name="T83" fmla="*/ 290 w 290"/>
                  <a:gd name="T84" fmla="*/ 611 h 61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90" h="611">
                    <a:moveTo>
                      <a:pt x="44" y="93"/>
                    </a:moveTo>
                    <a:lnTo>
                      <a:pt x="44" y="123"/>
                    </a:lnTo>
                    <a:lnTo>
                      <a:pt x="26" y="146"/>
                    </a:lnTo>
                    <a:lnTo>
                      <a:pt x="26" y="226"/>
                    </a:lnTo>
                    <a:lnTo>
                      <a:pt x="26" y="260"/>
                    </a:lnTo>
                    <a:lnTo>
                      <a:pt x="17" y="282"/>
                    </a:lnTo>
                    <a:lnTo>
                      <a:pt x="35" y="311"/>
                    </a:lnTo>
                    <a:lnTo>
                      <a:pt x="31" y="332"/>
                    </a:lnTo>
                    <a:lnTo>
                      <a:pt x="43" y="348"/>
                    </a:lnTo>
                    <a:lnTo>
                      <a:pt x="26" y="347"/>
                    </a:lnTo>
                    <a:lnTo>
                      <a:pt x="8" y="364"/>
                    </a:lnTo>
                    <a:lnTo>
                      <a:pt x="0" y="394"/>
                    </a:lnTo>
                    <a:lnTo>
                      <a:pt x="17" y="520"/>
                    </a:lnTo>
                    <a:lnTo>
                      <a:pt x="17" y="565"/>
                    </a:lnTo>
                    <a:lnTo>
                      <a:pt x="99" y="599"/>
                    </a:lnTo>
                    <a:lnTo>
                      <a:pt x="203" y="611"/>
                    </a:lnTo>
                    <a:lnTo>
                      <a:pt x="251" y="590"/>
                    </a:lnTo>
                    <a:lnTo>
                      <a:pt x="290" y="538"/>
                    </a:lnTo>
                    <a:lnTo>
                      <a:pt x="262" y="462"/>
                    </a:lnTo>
                    <a:lnTo>
                      <a:pt x="241" y="404"/>
                    </a:lnTo>
                    <a:lnTo>
                      <a:pt x="268" y="123"/>
                    </a:lnTo>
                    <a:lnTo>
                      <a:pt x="272" y="59"/>
                    </a:lnTo>
                    <a:lnTo>
                      <a:pt x="258" y="29"/>
                    </a:lnTo>
                    <a:lnTo>
                      <a:pt x="194" y="0"/>
                    </a:lnTo>
                    <a:lnTo>
                      <a:pt x="148" y="2"/>
                    </a:lnTo>
                    <a:lnTo>
                      <a:pt x="71" y="55"/>
                    </a:lnTo>
                    <a:lnTo>
                      <a:pt x="44" y="93"/>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29" name="Freeform 39"/>
              <p:cNvSpPr>
                <a:spLocks/>
              </p:cNvSpPr>
              <p:nvPr/>
            </p:nvSpPr>
            <p:spPr bwMode="auto">
              <a:xfrm>
                <a:off x="1387" y="1914"/>
                <a:ext cx="78" cy="60"/>
              </a:xfrm>
              <a:custGeom>
                <a:avLst/>
                <a:gdLst>
                  <a:gd name="T0" fmla="*/ 3 w 156"/>
                  <a:gd name="T1" fmla="*/ 7 h 120"/>
                  <a:gd name="T2" fmla="*/ 1 w 156"/>
                  <a:gd name="T3" fmla="*/ 13 h 120"/>
                  <a:gd name="T4" fmla="*/ 5 w 156"/>
                  <a:gd name="T5" fmla="*/ 15 h 120"/>
                  <a:gd name="T6" fmla="*/ 12 w 156"/>
                  <a:gd name="T7" fmla="*/ 13 h 120"/>
                  <a:gd name="T8" fmla="*/ 20 w 156"/>
                  <a:gd name="T9" fmla="*/ 7 h 120"/>
                  <a:gd name="T10" fmla="*/ 18 w 156"/>
                  <a:gd name="T11" fmla="*/ 0 h 120"/>
                  <a:gd name="T12" fmla="*/ 0 w 156"/>
                  <a:gd name="T13" fmla="*/ 1 h 120"/>
                  <a:gd name="T14" fmla="*/ 3 w 156"/>
                  <a:gd name="T15" fmla="*/ 7 h 120"/>
                  <a:gd name="T16" fmla="*/ 0 60000 65536"/>
                  <a:gd name="T17" fmla="*/ 0 60000 65536"/>
                  <a:gd name="T18" fmla="*/ 0 60000 65536"/>
                  <a:gd name="T19" fmla="*/ 0 60000 65536"/>
                  <a:gd name="T20" fmla="*/ 0 60000 65536"/>
                  <a:gd name="T21" fmla="*/ 0 60000 65536"/>
                  <a:gd name="T22" fmla="*/ 0 60000 65536"/>
                  <a:gd name="T23" fmla="*/ 0 60000 65536"/>
                  <a:gd name="T24" fmla="*/ 0 w 156"/>
                  <a:gd name="T25" fmla="*/ 0 h 120"/>
                  <a:gd name="T26" fmla="*/ 156 w 156"/>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6" h="120">
                    <a:moveTo>
                      <a:pt x="25" y="56"/>
                    </a:moveTo>
                    <a:lnTo>
                      <a:pt x="10" y="99"/>
                    </a:lnTo>
                    <a:lnTo>
                      <a:pt x="39" y="120"/>
                    </a:lnTo>
                    <a:lnTo>
                      <a:pt x="98" y="102"/>
                    </a:lnTo>
                    <a:lnTo>
                      <a:pt x="156" y="53"/>
                    </a:lnTo>
                    <a:lnTo>
                      <a:pt x="144" y="0"/>
                    </a:lnTo>
                    <a:lnTo>
                      <a:pt x="0" y="7"/>
                    </a:lnTo>
                    <a:lnTo>
                      <a:pt x="25" y="56"/>
                    </a:lnTo>
                    <a:close/>
                  </a:path>
                </a:pathLst>
              </a:custGeom>
              <a:solidFill>
                <a:srgbClr val="000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30" name="Freeform 40"/>
              <p:cNvSpPr>
                <a:spLocks/>
              </p:cNvSpPr>
              <p:nvPr/>
            </p:nvSpPr>
            <p:spPr bwMode="auto">
              <a:xfrm>
                <a:off x="1358" y="1921"/>
                <a:ext cx="47" cy="46"/>
              </a:xfrm>
              <a:custGeom>
                <a:avLst/>
                <a:gdLst>
                  <a:gd name="T0" fmla="*/ 0 w 93"/>
                  <a:gd name="T1" fmla="*/ 2 h 91"/>
                  <a:gd name="T2" fmla="*/ 0 w 93"/>
                  <a:gd name="T3" fmla="*/ 7 h 91"/>
                  <a:gd name="T4" fmla="*/ 3 w 93"/>
                  <a:gd name="T5" fmla="*/ 7 h 91"/>
                  <a:gd name="T6" fmla="*/ 4 w 93"/>
                  <a:gd name="T7" fmla="*/ 9 h 91"/>
                  <a:gd name="T8" fmla="*/ 5 w 93"/>
                  <a:gd name="T9" fmla="*/ 9 h 91"/>
                  <a:gd name="T10" fmla="*/ 6 w 93"/>
                  <a:gd name="T11" fmla="*/ 10 h 91"/>
                  <a:gd name="T12" fmla="*/ 6 w 93"/>
                  <a:gd name="T13" fmla="*/ 10 h 91"/>
                  <a:gd name="T14" fmla="*/ 9 w 93"/>
                  <a:gd name="T15" fmla="*/ 12 h 91"/>
                  <a:gd name="T16" fmla="*/ 12 w 93"/>
                  <a:gd name="T17" fmla="*/ 8 h 91"/>
                  <a:gd name="T18" fmla="*/ 8 w 93"/>
                  <a:gd name="T19" fmla="*/ 0 h 91"/>
                  <a:gd name="T20" fmla="*/ 8 w 93"/>
                  <a:gd name="T21" fmla="*/ 1 h 91"/>
                  <a:gd name="T22" fmla="*/ 7 w 93"/>
                  <a:gd name="T23" fmla="*/ 1 h 91"/>
                  <a:gd name="T24" fmla="*/ 6 w 93"/>
                  <a:gd name="T25" fmla="*/ 1 h 91"/>
                  <a:gd name="T26" fmla="*/ 5 w 93"/>
                  <a:gd name="T27" fmla="*/ 2 h 91"/>
                  <a:gd name="T28" fmla="*/ 3 w 93"/>
                  <a:gd name="T29" fmla="*/ 2 h 91"/>
                  <a:gd name="T30" fmla="*/ 2 w 93"/>
                  <a:gd name="T31" fmla="*/ 2 h 91"/>
                  <a:gd name="T32" fmla="*/ 1 w 93"/>
                  <a:gd name="T33" fmla="*/ 2 h 91"/>
                  <a:gd name="T34" fmla="*/ 0 w 93"/>
                  <a:gd name="T35" fmla="*/ 2 h 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3"/>
                  <a:gd name="T55" fmla="*/ 0 h 91"/>
                  <a:gd name="T56" fmla="*/ 93 w 93"/>
                  <a:gd name="T57" fmla="*/ 91 h 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3" h="91">
                    <a:moveTo>
                      <a:pt x="0" y="15"/>
                    </a:moveTo>
                    <a:lnTo>
                      <a:pt x="0" y="53"/>
                    </a:lnTo>
                    <a:lnTo>
                      <a:pt x="21" y="54"/>
                    </a:lnTo>
                    <a:lnTo>
                      <a:pt x="25" y="65"/>
                    </a:lnTo>
                    <a:lnTo>
                      <a:pt x="34" y="71"/>
                    </a:lnTo>
                    <a:lnTo>
                      <a:pt x="42" y="75"/>
                    </a:lnTo>
                    <a:lnTo>
                      <a:pt x="46" y="76"/>
                    </a:lnTo>
                    <a:lnTo>
                      <a:pt x="68" y="91"/>
                    </a:lnTo>
                    <a:lnTo>
                      <a:pt x="93" y="61"/>
                    </a:lnTo>
                    <a:lnTo>
                      <a:pt x="64" y="0"/>
                    </a:lnTo>
                    <a:lnTo>
                      <a:pt x="61" y="1"/>
                    </a:lnTo>
                    <a:lnTo>
                      <a:pt x="54" y="2"/>
                    </a:lnTo>
                    <a:lnTo>
                      <a:pt x="45" y="6"/>
                    </a:lnTo>
                    <a:lnTo>
                      <a:pt x="34" y="9"/>
                    </a:lnTo>
                    <a:lnTo>
                      <a:pt x="22" y="11"/>
                    </a:lnTo>
                    <a:lnTo>
                      <a:pt x="11" y="14"/>
                    </a:lnTo>
                    <a:lnTo>
                      <a:pt x="4" y="15"/>
                    </a:lnTo>
                    <a:lnTo>
                      <a:pt x="0" y="15"/>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31" name="Freeform 41"/>
              <p:cNvSpPr>
                <a:spLocks/>
              </p:cNvSpPr>
              <p:nvPr/>
            </p:nvSpPr>
            <p:spPr bwMode="auto">
              <a:xfrm>
                <a:off x="1290" y="1840"/>
                <a:ext cx="227" cy="95"/>
              </a:xfrm>
              <a:custGeom>
                <a:avLst/>
                <a:gdLst>
                  <a:gd name="T0" fmla="*/ 24 w 455"/>
                  <a:gd name="T1" fmla="*/ 0 h 190"/>
                  <a:gd name="T2" fmla="*/ 10 w 455"/>
                  <a:gd name="T3" fmla="*/ 13 h 190"/>
                  <a:gd name="T4" fmla="*/ 5 w 455"/>
                  <a:gd name="T5" fmla="*/ 17 h 190"/>
                  <a:gd name="T6" fmla="*/ 0 w 455"/>
                  <a:gd name="T7" fmla="*/ 21 h 190"/>
                  <a:gd name="T8" fmla="*/ 0 w 455"/>
                  <a:gd name="T9" fmla="*/ 24 h 190"/>
                  <a:gd name="T10" fmla="*/ 10 w 455"/>
                  <a:gd name="T11" fmla="*/ 24 h 190"/>
                  <a:gd name="T12" fmla="*/ 30 w 455"/>
                  <a:gd name="T13" fmla="*/ 23 h 190"/>
                  <a:gd name="T14" fmla="*/ 43 w 455"/>
                  <a:gd name="T15" fmla="*/ 21 h 190"/>
                  <a:gd name="T16" fmla="*/ 51 w 455"/>
                  <a:gd name="T17" fmla="*/ 19 h 190"/>
                  <a:gd name="T18" fmla="*/ 56 w 455"/>
                  <a:gd name="T19" fmla="*/ 17 h 190"/>
                  <a:gd name="T20" fmla="*/ 54 w 455"/>
                  <a:gd name="T21" fmla="*/ 14 h 190"/>
                  <a:gd name="T22" fmla="*/ 40 w 455"/>
                  <a:gd name="T23" fmla="*/ 7 h 190"/>
                  <a:gd name="T24" fmla="*/ 28 w 455"/>
                  <a:gd name="T25" fmla="*/ 1 h 190"/>
                  <a:gd name="T26" fmla="*/ 24 w 455"/>
                  <a:gd name="T27" fmla="*/ 0 h 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5"/>
                  <a:gd name="T43" fmla="*/ 0 h 190"/>
                  <a:gd name="T44" fmla="*/ 455 w 455"/>
                  <a:gd name="T45" fmla="*/ 190 h 1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5" h="190">
                    <a:moveTo>
                      <a:pt x="197" y="0"/>
                    </a:moveTo>
                    <a:lnTo>
                      <a:pt x="87" y="100"/>
                    </a:lnTo>
                    <a:lnTo>
                      <a:pt x="45" y="134"/>
                    </a:lnTo>
                    <a:lnTo>
                      <a:pt x="0" y="167"/>
                    </a:lnTo>
                    <a:lnTo>
                      <a:pt x="0" y="190"/>
                    </a:lnTo>
                    <a:lnTo>
                      <a:pt x="83" y="190"/>
                    </a:lnTo>
                    <a:lnTo>
                      <a:pt x="242" y="182"/>
                    </a:lnTo>
                    <a:lnTo>
                      <a:pt x="346" y="167"/>
                    </a:lnTo>
                    <a:lnTo>
                      <a:pt x="415" y="152"/>
                    </a:lnTo>
                    <a:lnTo>
                      <a:pt x="455" y="129"/>
                    </a:lnTo>
                    <a:lnTo>
                      <a:pt x="437" y="113"/>
                    </a:lnTo>
                    <a:lnTo>
                      <a:pt x="324" y="54"/>
                    </a:lnTo>
                    <a:lnTo>
                      <a:pt x="224" y="5"/>
                    </a:lnTo>
                    <a:lnTo>
                      <a:pt x="197" y="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32" name="Freeform 42"/>
              <p:cNvSpPr>
                <a:spLocks/>
              </p:cNvSpPr>
              <p:nvPr/>
            </p:nvSpPr>
            <p:spPr bwMode="auto">
              <a:xfrm>
                <a:off x="1388" y="1929"/>
                <a:ext cx="153" cy="301"/>
              </a:xfrm>
              <a:custGeom>
                <a:avLst/>
                <a:gdLst>
                  <a:gd name="T0" fmla="*/ 11 w 305"/>
                  <a:gd name="T1" fmla="*/ 5 h 601"/>
                  <a:gd name="T2" fmla="*/ 8 w 305"/>
                  <a:gd name="T3" fmla="*/ 10 h 601"/>
                  <a:gd name="T4" fmla="*/ 3 w 305"/>
                  <a:gd name="T5" fmla="*/ 18 h 601"/>
                  <a:gd name="T6" fmla="*/ 18 w 305"/>
                  <a:gd name="T7" fmla="*/ 11 h 601"/>
                  <a:gd name="T8" fmla="*/ 24 w 305"/>
                  <a:gd name="T9" fmla="*/ 15 h 601"/>
                  <a:gd name="T10" fmla="*/ 20 w 305"/>
                  <a:gd name="T11" fmla="*/ 16 h 601"/>
                  <a:gd name="T12" fmla="*/ 17 w 305"/>
                  <a:gd name="T13" fmla="*/ 16 h 601"/>
                  <a:gd name="T14" fmla="*/ 20 w 305"/>
                  <a:gd name="T15" fmla="*/ 21 h 601"/>
                  <a:gd name="T16" fmla="*/ 10 w 305"/>
                  <a:gd name="T17" fmla="*/ 22 h 601"/>
                  <a:gd name="T18" fmla="*/ 16 w 305"/>
                  <a:gd name="T19" fmla="*/ 24 h 601"/>
                  <a:gd name="T20" fmla="*/ 11 w 305"/>
                  <a:gd name="T21" fmla="*/ 30 h 601"/>
                  <a:gd name="T22" fmla="*/ 16 w 305"/>
                  <a:gd name="T23" fmla="*/ 33 h 601"/>
                  <a:gd name="T24" fmla="*/ 16 w 305"/>
                  <a:gd name="T25" fmla="*/ 36 h 601"/>
                  <a:gd name="T26" fmla="*/ 7 w 305"/>
                  <a:gd name="T27" fmla="*/ 34 h 601"/>
                  <a:gd name="T28" fmla="*/ 5 w 305"/>
                  <a:gd name="T29" fmla="*/ 37 h 601"/>
                  <a:gd name="T30" fmla="*/ 5 w 305"/>
                  <a:gd name="T31" fmla="*/ 38 h 601"/>
                  <a:gd name="T32" fmla="*/ 13 w 305"/>
                  <a:gd name="T33" fmla="*/ 36 h 601"/>
                  <a:gd name="T34" fmla="*/ 10 w 305"/>
                  <a:gd name="T35" fmla="*/ 42 h 601"/>
                  <a:gd name="T36" fmla="*/ 16 w 305"/>
                  <a:gd name="T37" fmla="*/ 39 h 601"/>
                  <a:gd name="T38" fmla="*/ 16 w 305"/>
                  <a:gd name="T39" fmla="*/ 43 h 601"/>
                  <a:gd name="T40" fmla="*/ 12 w 305"/>
                  <a:gd name="T41" fmla="*/ 51 h 601"/>
                  <a:gd name="T42" fmla="*/ 1 w 305"/>
                  <a:gd name="T43" fmla="*/ 52 h 601"/>
                  <a:gd name="T44" fmla="*/ 8 w 305"/>
                  <a:gd name="T45" fmla="*/ 63 h 601"/>
                  <a:gd name="T46" fmla="*/ 14 w 305"/>
                  <a:gd name="T47" fmla="*/ 73 h 601"/>
                  <a:gd name="T48" fmla="*/ 21 w 305"/>
                  <a:gd name="T49" fmla="*/ 57 h 601"/>
                  <a:gd name="T50" fmla="*/ 25 w 305"/>
                  <a:gd name="T51" fmla="*/ 75 h 601"/>
                  <a:gd name="T52" fmla="*/ 39 w 305"/>
                  <a:gd name="T53" fmla="*/ 75 h 601"/>
                  <a:gd name="T54" fmla="*/ 35 w 305"/>
                  <a:gd name="T55" fmla="*/ 53 h 601"/>
                  <a:gd name="T56" fmla="*/ 36 w 305"/>
                  <a:gd name="T57" fmla="*/ 47 h 601"/>
                  <a:gd name="T58" fmla="*/ 38 w 305"/>
                  <a:gd name="T59" fmla="*/ 33 h 601"/>
                  <a:gd name="T60" fmla="*/ 37 w 305"/>
                  <a:gd name="T61" fmla="*/ 23 h 601"/>
                  <a:gd name="T62" fmla="*/ 35 w 305"/>
                  <a:gd name="T63" fmla="*/ 13 h 601"/>
                  <a:gd name="T64" fmla="*/ 28 w 305"/>
                  <a:gd name="T65" fmla="*/ 5 h 601"/>
                  <a:gd name="T66" fmla="*/ 19 w 305"/>
                  <a:gd name="T67" fmla="*/ 0 h 6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5"/>
                  <a:gd name="T103" fmla="*/ 0 h 601"/>
                  <a:gd name="T104" fmla="*/ 305 w 305"/>
                  <a:gd name="T105" fmla="*/ 601 h 6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5" h="601">
                    <a:moveTo>
                      <a:pt x="151" y="0"/>
                    </a:moveTo>
                    <a:lnTo>
                      <a:pt x="81" y="38"/>
                    </a:lnTo>
                    <a:lnTo>
                      <a:pt x="63" y="64"/>
                    </a:lnTo>
                    <a:lnTo>
                      <a:pt x="61" y="78"/>
                    </a:lnTo>
                    <a:lnTo>
                      <a:pt x="38" y="91"/>
                    </a:lnTo>
                    <a:lnTo>
                      <a:pt x="24" y="139"/>
                    </a:lnTo>
                    <a:lnTo>
                      <a:pt x="73" y="94"/>
                    </a:lnTo>
                    <a:lnTo>
                      <a:pt x="141" y="87"/>
                    </a:lnTo>
                    <a:lnTo>
                      <a:pt x="163" y="114"/>
                    </a:lnTo>
                    <a:lnTo>
                      <a:pt x="186" y="117"/>
                    </a:lnTo>
                    <a:lnTo>
                      <a:pt x="190" y="144"/>
                    </a:lnTo>
                    <a:lnTo>
                      <a:pt x="159" y="121"/>
                    </a:lnTo>
                    <a:lnTo>
                      <a:pt x="149" y="140"/>
                    </a:lnTo>
                    <a:lnTo>
                      <a:pt x="131" y="121"/>
                    </a:lnTo>
                    <a:lnTo>
                      <a:pt x="109" y="125"/>
                    </a:lnTo>
                    <a:lnTo>
                      <a:pt x="159" y="163"/>
                    </a:lnTo>
                    <a:lnTo>
                      <a:pt x="131" y="170"/>
                    </a:lnTo>
                    <a:lnTo>
                      <a:pt x="77" y="170"/>
                    </a:lnTo>
                    <a:lnTo>
                      <a:pt x="99" y="185"/>
                    </a:lnTo>
                    <a:lnTo>
                      <a:pt x="127" y="185"/>
                    </a:lnTo>
                    <a:lnTo>
                      <a:pt x="123" y="223"/>
                    </a:lnTo>
                    <a:lnTo>
                      <a:pt x="85" y="235"/>
                    </a:lnTo>
                    <a:lnTo>
                      <a:pt x="85" y="254"/>
                    </a:lnTo>
                    <a:lnTo>
                      <a:pt x="123" y="262"/>
                    </a:lnTo>
                    <a:lnTo>
                      <a:pt x="151" y="279"/>
                    </a:lnTo>
                    <a:lnTo>
                      <a:pt x="123" y="281"/>
                    </a:lnTo>
                    <a:lnTo>
                      <a:pt x="91" y="261"/>
                    </a:lnTo>
                    <a:lnTo>
                      <a:pt x="49" y="269"/>
                    </a:lnTo>
                    <a:lnTo>
                      <a:pt x="42" y="282"/>
                    </a:lnTo>
                    <a:lnTo>
                      <a:pt x="38" y="291"/>
                    </a:lnTo>
                    <a:lnTo>
                      <a:pt x="36" y="297"/>
                    </a:lnTo>
                    <a:lnTo>
                      <a:pt x="36" y="299"/>
                    </a:lnTo>
                    <a:lnTo>
                      <a:pt x="73" y="276"/>
                    </a:lnTo>
                    <a:lnTo>
                      <a:pt x="99" y="284"/>
                    </a:lnTo>
                    <a:lnTo>
                      <a:pt x="73" y="311"/>
                    </a:lnTo>
                    <a:lnTo>
                      <a:pt x="73" y="329"/>
                    </a:lnTo>
                    <a:lnTo>
                      <a:pt x="99" y="307"/>
                    </a:lnTo>
                    <a:lnTo>
                      <a:pt x="127" y="307"/>
                    </a:lnTo>
                    <a:lnTo>
                      <a:pt x="105" y="337"/>
                    </a:lnTo>
                    <a:lnTo>
                      <a:pt x="127" y="337"/>
                    </a:lnTo>
                    <a:lnTo>
                      <a:pt x="123" y="370"/>
                    </a:lnTo>
                    <a:lnTo>
                      <a:pt x="95" y="408"/>
                    </a:lnTo>
                    <a:lnTo>
                      <a:pt x="0" y="394"/>
                    </a:lnTo>
                    <a:lnTo>
                      <a:pt x="7" y="409"/>
                    </a:lnTo>
                    <a:lnTo>
                      <a:pt x="93" y="448"/>
                    </a:lnTo>
                    <a:lnTo>
                      <a:pt x="63" y="499"/>
                    </a:lnTo>
                    <a:lnTo>
                      <a:pt x="59" y="574"/>
                    </a:lnTo>
                    <a:lnTo>
                      <a:pt x="109" y="578"/>
                    </a:lnTo>
                    <a:lnTo>
                      <a:pt x="135" y="446"/>
                    </a:lnTo>
                    <a:lnTo>
                      <a:pt x="163" y="449"/>
                    </a:lnTo>
                    <a:lnTo>
                      <a:pt x="195" y="521"/>
                    </a:lnTo>
                    <a:lnTo>
                      <a:pt x="195" y="597"/>
                    </a:lnTo>
                    <a:lnTo>
                      <a:pt x="247" y="601"/>
                    </a:lnTo>
                    <a:lnTo>
                      <a:pt x="305" y="594"/>
                    </a:lnTo>
                    <a:lnTo>
                      <a:pt x="294" y="517"/>
                    </a:lnTo>
                    <a:lnTo>
                      <a:pt x="276" y="423"/>
                    </a:lnTo>
                    <a:lnTo>
                      <a:pt x="266" y="398"/>
                    </a:lnTo>
                    <a:lnTo>
                      <a:pt x="286" y="372"/>
                    </a:lnTo>
                    <a:lnTo>
                      <a:pt x="297" y="303"/>
                    </a:lnTo>
                    <a:lnTo>
                      <a:pt x="304" y="261"/>
                    </a:lnTo>
                    <a:lnTo>
                      <a:pt x="300" y="208"/>
                    </a:lnTo>
                    <a:lnTo>
                      <a:pt x="290" y="182"/>
                    </a:lnTo>
                    <a:lnTo>
                      <a:pt x="290" y="147"/>
                    </a:lnTo>
                    <a:lnTo>
                      <a:pt x="280" y="99"/>
                    </a:lnTo>
                    <a:lnTo>
                      <a:pt x="271" y="78"/>
                    </a:lnTo>
                    <a:lnTo>
                      <a:pt x="223" y="37"/>
                    </a:lnTo>
                    <a:lnTo>
                      <a:pt x="183" y="4"/>
                    </a:lnTo>
                    <a:lnTo>
                      <a:pt x="151" y="0"/>
                    </a:lnTo>
                    <a:close/>
                  </a:path>
                </a:pathLst>
              </a:custGeom>
              <a:solidFill>
                <a:srgbClr val="33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33" name="Freeform 43"/>
              <p:cNvSpPr>
                <a:spLocks/>
              </p:cNvSpPr>
              <p:nvPr/>
            </p:nvSpPr>
            <p:spPr bwMode="auto">
              <a:xfrm>
                <a:off x="1338" y="1961"/>
                <a:ext cx="65" cy="46"/>
              </a:xfrm>
              <a:custGeom>
                <a:avLst/>
                <a:gdLst>
                  <a:gd name="T0" fmla="*/ 13 w 128"/>
                  <a:gd name="T1" fmla="*/ 0 h 91"/>
                  <a:gd name="T2" fmla="*/ 7 w 128"/>
                  <a:gd name="T3" fmla="*/ 3 h 91"/>
                  <a:gd name="T4" fmla="*/ 4 w 128"/>
                  <a:gd name="T5" fmla="*/ 5 h 91"/>
                  <a:gd name="T6" fmla="*/ 0 w 128"/>
                  <a:gd name="T7" fmla="*/ 8 h 91"/>
                  <a:gd name="T8" fmla="*/ 3 w 128"/>
                  <a:gd name="T9" fmla="*/ 10 h 91"/>
                  <a:gd name="T10" fmla="*/ 7 w 128"/>
                  <a:gd name="T11" fmla="*/ 8 h 91"/>
                  <a:gd name="T12" fmla="*/ 8 w 128"/>
                  <a:gd name="T13" fmla="*/ 10 h 91"/>
                  <a:gd name="T14" fmla="*/ 9 w 128"/>
                  <a:gd name="T15" fmla="*/ 12 h 91"/>
                  <a:gd name="T16" fmla="*/ 12 w 128"/>
                  <a:gd name="T17" fmla="*/ 11 h 91"/>
                  <a:gd name="T18" fmla="*/ 12 w 128"/>
                  <a:gd name="T19" fmla="*/ 7 h 91"/>
                  <a:gd name="T20" fmla="*/ 17 w 128"/>
                  <a:gd name="T21" fmla="*/ 2 h 91"/>
                  <a:gd name="T22" fmla="*/ 13 w 128"/>
                  <a:gd name="T23" fmla="*/ 0 h 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8"/>
                  <a:gd name="T37" fmla="*/ 0 h 91"/>
                  <a:gd name="T38" fmla="*/ 128 w 128"/>
                  <a:gd name="T39" fmla="*/ 91 h 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8" h="91">
                    <a:moveTo>
                      <a:pt x="99" y="0"/>
                    </a:moveTo>
                    <a:lnTo>
                      <a:pt x="49" y="20"/>
                    </a:lnTo>
                    <a:lnTo>
                      <a:pt x="31" y="37"/>
                    </a:lnTo>
                    <a:lnTo>
                      <a:pt x="0" y="61"/>
                    </a:lnTo>
                    <a:lnTo>
                      <a:pt x="21" y="73"/>
                    </a:lnTo>
                    <a:lnTo>
                      <a:pt x="49" y="62"/>
                    </a:lnTo>
                    <a:lnTo>
                      <a:pt x="57" y="73"/>
                    </a:lnTo>
                    <a:lnTo>
                      <a:pt x="67" y="91"/>
                    </a:lnTo>
                    <a:lnTo>
                      <a:pt x="93" y="83"/>
                    </a:lnTo>
                    <a:lnTo>
                      <a:pt x="93" y="49"/>
                    </a:lnTo>
                    <a:lnTo>
                      <a:pt x="128" y="15"/>
                    </a:lnTo>
                    <a:lnTo>
                      <a:pt x="99" y="0"/>
                    </a:lnTo>
                    <a:close/>
                  </a:path>
                </a:pathLst>
              </a:custGeom>
              <a:solidFill>
                <a:srgbClr val="99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34" name="Freeform 44"/>
              <p:cNvSpPr>
                <a:spLocks/>
              </p:cNvSpPr>
              <p:nvPr/>
            </p:nvSpPr>
            <p:spPr bwMode="auto">
              <a:xfrm>
                <a:off x="1322" y="2094"/>
                <a:ext cx="77" cy="41"/>
              </a:xfrm>
              <a:custGeom>
                <a:avLst/>
                <a:gdLst>
                  <a:gd name="T0" fmla="*/ 20 w 153"/>
                  <a:gd name="T1" fmla="*/ 1 h 82"/>
                  <a:gd name="T2" fmla="*/ 14 w 153"/>
                  <a:gd name="T3" fmla="*/ 0 h 82"/>
                  <a:gd name="T4" fmla="*/ 9 w 153"/>
                  <a:gd name="T5" fmla="*/ 0 h 82"/>
                  <a:gd name="T6" fmla="*/ 4 w 153"/>
                  <a:gd name="T7" fmla="*/ 3 h 82"/>
                  <a:gd name="T8" fmla="*/ 6 w 153"/>
                  <a:gd name="T9" fmla="*/ 5 h 82"/>
                  <a:gd name="T10" fmla="*/ 3 w 153"/>
                  <a:gd name="T11" fmla="*/ 7 h 82"/>
                  <a:gd name="T12" fmla="*/ 0 w 153"/>
                  <a:gd name="T13" fmla="*/ 11 h 82"/>
                  <a:gd name="T14" fmla="*/ 9 w 153"/>
                  <a:gd name="T15" fmla="*/ 7 h 82"/>
                  <a:gd name="T16" fmla="*/ 11 w 153"/>
                  <a:gd name="T17" fmla="*/ 6 h 82"/>
                  <a:gd name="T18" fmla="*/ 17 w 153"/>
                  <a:gd name="T19" fmla="*/ 6 h 82"/>
                  <a:gd name="T20" fmla="*/ 20 w 153"/>
                  <a:gd name="T21" fmla="*/ 1 h 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
                  <a:gd name="T34" fmla="*/ 0 h 82"/>
                  <a:gd name="T35" fmla="*/ 153 w 153"/>
                  <a:gd name="T36" fmla="*/ 82 h 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 h="82">
                    <a:moveTo>
                      <a:pt x="153" y="8"/>
                    </a:moveTo>
                    <a:lnTo>
                      <a:pt x="107" y="0"/>
                    </a:lnTo>
                    <a:lnTo>
                      <a:pt x="67" y="0"/>
                    </a:lnTo>
                    <a:lnTo>
                      <a:pt x="32" y="19"/>
                    </a:lnTo>
                    <a:lnTo>
                      <a:pt x="43" y="42"/>
                    </a:lnTo>
                    <a:lnTo>
                      <a:pt x="21" y="56"/>
                    </a:lnTo>
                    <a:lnTo>
                      <a:pt x="0" y="82"/>
                    </a:lnTo>
                    <a:lnTo>
                      <a:pt x="71" y="59"/>
                    </a:lnTo>
                    <a:lnTo>
                      <a:pt x="84" y="45"/>
                    </a:lnTo>
                    <a:lnTo>
                      <a:pt x="131" y="48"/>
                    </a:lnTo>
                    <a:lnTo>
                      <a:pt x="153" y="8"/>
                    </a:lnTo>
                    <a:close/>
                  </a:path>
                </a:pathLst>
              </a:custGeom>
              <a:solidFill>
                <a:srgbClr val="99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35" name="Freeform 45"/>
              <p:cNvSpPr>
                <a:spLocks/>
              </p:cNvSpPr>
              <p:nvPr/>
            </p:nvSpPr>
            <p:spPr bwMode="auto">
              <a:xfrm>
                <a:off x="1368" y="2137"/>
                <a:ext cx="75" cy="97"/>
              </a:xfrm>
              <a:custGeom>
                <a:avLst/>
                <a:gdLst>
                  <a:gd name="T0" fmla="*/ 7 w 149"/>
                  <a:gd name="T1" fmla="*/ 0 h 194"/>
                  <a:gd name="T2" fmla="*/ 4 w 149"/>
                  <a:gd name="T3" fmla="*/ 5 h 194"/>
                  <a:gd name="T4" fmla="*/ 1 w 149"/>
                  <a:gd name="T5" fmla="*/ 16 h 194"/>
                  <a:gd name="T6" fmla="*/ 0 w 149"/>
                  <a:gd name="T7" fmla="*/ 24 h 194"/>
                  <a:gd name="T8" fmla="*/ 11 w 149"/>
                  <a:gd name="T9" fmla="*/ 25 h 194"/>
                  <a:gd name="T10" fmla="*/ 13 w 149"/>
                  <a:gd name="T11" fmla="*/ 17 h 194"/>
                  <a:gd name="T12" fmla="*/ 17 w 149"/>
                  <a:gd name="T13" fmla="*/ 9 h 194"/>
                  <a:gd name="T14" fmla="*/ 19 w 149"/>
                  <a:gd name="T15" fmla="*/ 3 h 194"/>
                  <a:gd name="T16" fmla="*/ 7 w 149"/>
                  <a:gd name="T17" fmla="*/ 0 h 1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194"/>
                  <a:gd name="T29" fmla="*/ 149 w 149"/>
                  <a:gd name="T30" fmla="*/ 194 h 1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194">
                    <a:moveTo>
                      <a:pt x="50" y="0"/>
                    </a:moveTo>
                    <a:lnTo>
                      <a:pt x="25" y="33"/>
                    </a:lnTo>
                    <a:lnTo>
                      <a:pt x="1" y="128"/>
                    </a:lnTo>
                    <a:lnTo>
                      <a:pt x="0" y="186"/>
                    </a:lnTo>
                    <a:lnTo>
                      <a:pt x="88" y="194"/>
                    </a:lnTo>
                    <a:lnTo>
                      <a:pt x="98" y="131"/>
                    </a:lnTo>
                    <a:lnTo>
                      <a:pt x="134" y="67"/>
                    </a:lnTo>
                    <a:lnTo>
                      <a:pt x="149" y="24"/>
                    </a:lnTo>
                    <a:lnTo>
                      <a:pt x="50" y="0"/>
                    </a:lnTo>
                    <a:close/>
                  </a:path>
                </a:pathLst>
              </a:custGeom>
              <a:solidFill>
                <a:srgbClr val="66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36" name="Freeform 46"/>
              <p:cNvSpPr>
                <a:spLocks/>
              </p:cNvSpPr>
              <p:nvPr/>
            </p:nvSpPr>
            <p:spPr bwMode="auto">
              <a:xfrm>
                <a:off x="1421" y="2224"/>
                <a:ext cx="96" cy="252"/>
              </a:xfrm>
              <a:custGeom>
                <a:avLst/>
                <a:gdLst>
                  <a:gd name="T0" fmla="*/ 11 w 191"/>
                  <a:gd name="T1" fmla="*/ 1 h 503"/>
                  <a:gd name="T2" fmla="*/ 11 w 191"/>
                  <a:gd name="T3" fmla="*/ 8 h 503"/>
                  <a:gd name="T4" fmla="*/ 9 w 191"/>
                  <a:gd name="T5" fmla="*/ 13 h 503"/>
                  <a:gd name="T6" fmla="*/ 3 w 191"/>
                  <a:gd name="T7" fmla="*/ 21 h 503"/>
                  <a:gd name="T8" fmla="*/ 0 w 191"/>
                  <a:gd name="T9" fmla="*/ 33 h 503"/>
                  <a:gd name="T10" fmla="*/ 3 w 191"/>
                  <a:gd name="T11" fmla="*/ 38 h 503"/>
                  <a:gd name="T12" fmla="*/ 1 w 191"/>
                  <a:gd name="T13" fmla="*/ 41 h 503"/>
                  <a:gd name="T14" fmla="*/ 1 w 191"/>
                  <a:gd name="T15" fmla="*/ 45 h 503"/>
                  <a:gd name="T16" fmla="*/ 6 w 191"/>
                  <a:gd name="T17" fmla="*/ 45 h 503"/>
                  <a:gd name="T18" fmla="*/ 5 w 191"/>
                  <a:gd name="T19" fmla="*/ 50 h 503"/>
                  <a:gd name="T20" fmla="*/ 1 w 191"/>
                  <a:gd name="T21" fmla="*/ 53 h 503"/>
                  <a:gd name="T22" fmla="*/ 2 w 191"/>
                  <a:gd name="T23" fmla="*/ 56 h 503"/>
                  <a:gd name="T24" fmla="*/ 3 w 191"/>
                  <a:gd name="T25" fmla="*/ 59 h 503"/>
                  <a:gd name="T26" fmla="*/ 3 w 191"/>
                  <a:gd name="T27" fmla="*/ 63 h 503"/>
                  <a:gd name="T28" fmla="*/ 11 w 191"/>
                  <a:gd name="T29" fmla="*/ 63 h 503"/>
                  <a:gd name="T30" fmla="*/ 11 w 191"/>
                  <a:gd name="T31" fmla="*/ 52 h 503"/>
                  <a:gd name="T32" fmla="*/ 21 w 191"/>
                  <a:gd name="T33" fmla="*/ 52 h 503"/>
                  <a:gd name="T34" fmla="*/ 20 w 191"/>
                  <a:gd name="T35" fmla="*/ 41 h 503"/>
                  <a:gd name="T36" fmla="*/ 18 w 191"/>
                  <a:gd name="T37" fmla="*/ 29 h 503"/>
                  <a:gd name="T38" fmla="*/ 17 w 191"/>
                  <a:gd name="T39" fmla="*/ 24 h 503"/>
                  <a:gd name="T40" fmla="*/ 16 w 191"/>
                  <a:gd name="T41" fmla="*/ 18 h 503"/>
                  <a:gd name="T42" fmla="*/ 20 w 191"/>
                  <a:gd name="T43" fmla="*/ 13 h 503"/>
                  <a:gd name="T44" fmla="*/ 24 w 191"/>
                  <a:gd name="T45" fmla="*/ 7 h 503"/>
                  <a:gd name="T46" fmla="*/ 24 w 191"/>
                  <a:gd name="T47" fmla="*/ 2 h 503"/>
                  <a:gd name="T48" fmla="*/ 16 w 191"/>
                  <a:gd name="T49" fmla="*/ 0 h 503"/>
                  <a:gd name="T50" fmla="*/ 11 w 191"/>
                  <a:gd name="T51" fmla="*/ 1 h 5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1"/>
                  <a:gd name="T79" fmla="*/ 0 h 503"/>
                  <a:gd name="T80" fmla="*/ 191 w 191"/>
                  <a:gd name="T81" fmla="*/ 503 h 5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1" h="503">
                    <a:moveTo>
                      <a:pt x="82" y="3"/>
                    </a:moveTo>
                    <a:lnTo>
                      <a:pt x="82" y="60"/>
                    </a:lnTo>
                    <a:lnTo>
                      <a:pt x="71" y="101"/>
                    </a:lnTo>
                    <a:lnTo>
                      <a:pt x="19" y="168"/>
                    </a:lnTo>
                    <a:lnTo>
                      <a:pt x="0" y="261"/>
                    </a:lnTo>
                    <a:lnTo>
                      <a:pt x="22" y="297"/>
                    </a:lnTo>
                    <a:lnTo>
                      <a:pt x="6" y="326"/>
                    </a:lnTo>
                    <a:lnTo>
                      <a:pt x="6" y="356"/>
                    </a:lnTo>
                    <a:lnTo>
                      <a:pt x="42" y="356"/>
                    </a:lnTo>
                    <a:lnTo>
                      <a:pt x="38" y="394"/>
                    </a:lnTo>
                    <a:lnTo>
                      <a:pt x="6" y="417"/>
                    </a:lnTo>
                    <a:lnTo>
                      <a:pt x="10" y="447"/>
                    </a:lnTo>
                    <a:lnTo>
                      <a:pt x="24" y="465"/>
                    </a:lnTo>
                    <a:lnTo>
                      <a:pt x="18" y="503"/>
                    </a:lnTo>
                    <a:lnTo>
                      <a:pt x="86" y="500"/>
                    </a:lnTo>
                    <a:lnTo>
                      <a:pt x="88" y="415"/>
                    </a:lnTo>
                    <a:lnTo>
                      <a:pt x="166" y="412"/>
                    </a:lnTo>
                    <a:lnTo>
                      <a:pt x="159" y="325"/>
                    </a:lnTo>
                    <a:lnTo>
                      <a:pt x="138" y="228"/>
                    </a:lnTo>
                    <a:lnTo>
                      <a:pt x="130" y="186"/>
                    </a:lnTo>
                    <a:lnTo>
                      <a:pt x="128" y="144"/>
                    </a:lnTo>
                    <a:lnTo>
                      <a:pt x="156" y="100"/>
                    </a:lnTo>
                    <a:lnTo>
                      <a:pt x="187" y="52"/>
                    </a:lnTo>
                    <a:lnTo>
                      <a:pt x="191" y="10"/>
                    </a:lnTo>
                    <a:lnTo>
                      <a:pt x="128" y="0"/>
                    </a:lnTo>
                    <a:lnTo>
                      <a:pt x="82" y="3"/>
                    </a:lnTo>
                    <a:close/>
                  </a:path>
                </a:pathLst>
              </a:custGeom>
              <a:solidFill>
                <a:srgbClr val="000F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37" name="Freeform 47"/>
              <p:cNvSpPr>
                <a:spLocks/>
              </p:cNvSpPr>
              <p:nvPr/>
            </p:nvSpPr>
            <p:spPr bwMode="auto">
              <a:xfrm>
                <a:off x="1351" y="2479"/>
                <a:ext cx="127" cy="36"/>
              </a:xfrm>
              <a:custGeom>
                <a:avLst/>
                <a:gdLst>
                  <a:gd name="T0" fmla="*/ 6 w 254"/>
                  <a:gd name="T1" fmla="*/ 0 h 74"/>
                  <a:gd name="T2" fmla="*/ 6 w 254"/>
                  <a:gd name="T3" fmla="*/ 5 h 74"/>
                  <a:gd name="T4" fmla="*/ 0 w 254"/>
                  <a:gd name="T5" fmla="*/ 4 h 74"/>
                  <a:gd name="T6" fmla="*/ 4 w 254"/>
                  <a:gd name="T7" fmla="*/ 7 h 74"/>
                  <a:gd name="T8" fmla="*/ 11 w 254"/>
                  <a:gd name="T9" fmla="*/ 9 h 74"/>
                  <a:gd name="T10" fmla="*/ 32 w 254"/>
                  <a:gd name="T11" fmla="*/ 8 h 74"/>
                  <a:gd name="T12" fmla="*/ 32 w 254"/>
                  <a:gd name="T13" fmla="*/ 5 h 74"/>
                  <a:gd name="T14" fmla="*/ 23 w 254"/>
                  <a:gd name="T15" fmla="*/ 6 h 74"/>
                  <a:gd name="T16" fmla="*/ 14 w 254"/>
                  <a:gd name="T17" fmla="*/ 6 h 74"/>
                  <a:gd name="T18" fmla="*/ 10 w 254"/>
                  <a:gd name="T19" fmla="*/ 0 h 74"/>
                  <a:gd name="T20" fmla="*/ 6 w 254"/>
                  <a:gd name="T21" fmla="*/ 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4"/>
                  <a:gd name="T34" fmla="*/ 0 h 74"/>
                  <a:gd name="T35" fmla="*/ 254 w 254"/>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4" h="74">
                    <a:moveTo>
                      <a:pt x="42" y="6"/>
                    </a:moveTo>
                    <a:lnTo>
                      <a:pt x="46" y="44"/>
                    </a:lnTo>
                    <a:lnTo>
                      <a:pt x="0" y="32"/>
                    </a:lnTo>
                    <a:lnTo>
                      <a:pt x="32" y="63"/>
                    </a:lnTo>
                    <a:lnTo>
                      <a:pt x="87" y="74"/>
                    </a:lnTo>
                    <a:lnTo>
                      <a:pt x="254" y="67"/>
                    </a:lnTo>
                    <a:lnTo>
                      <a:pt x="254" y="47"/>
                    </a:lnTo>
                    <a:lnTo>
                      <a:pt x="177" y="52"/>
                    </a:lnTo>
                    <a:lnTo>
                      <a:pt x="106" y="54"/>
                    </a:lnTo>
                    <a:lnTo>
                      <a:pt x="78" y="0"/>
                    </a:lnTo>
                    <a:lnTo>
                      <a:pt x="42" y="6"/>
                    </a:lnTo>
                    <a:close/>
                  </a:path>
                </a:pathLst>
              </a:custGeom>
              <a:solidFill>
                <a:srgbClr val="002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38" name="Freeform 48"/>
              <p:cNvSpPr>
                <a:spLocks/>
              </p:cNvSpPr>
              <p:nvPr/>
            </p:nvSpPr>
            <p:spPr bwMode="auto">
              <a:xfrm>
                <a:off x="1209" y="2018"/>
                <a:ext cx="196" cy="227"/>
              </a:xfrm>
              <a:custGeom>
                <a:avLst/>
                <a:gdLst>
                  <a:gd name="T0" fmla="*/ 49 w 391"/>
                  <a:gd name="T1" fmla="*/ 19 h 454"/>
                  <a:gd name="T2" fmla="*/ 48 w 391"/>
                  <a:gd name="T3" fmla="*/ 14 h 454"/>
                  <a:gd name="T4" fmla="*/ 49 w 391"/>
                  <a:gd name="T5" fmla="*/ 9 h 454"/>
                  <a:gd name="T6" fmla="*/ 49 w 391"/>
                  <a:gd name="T7" fmla="*/ 5 h 454"/>
                  <a:gd name="T8" fmla="*/ 49 w 391"/>
                  <a:gd name="T9" fmla="*/ 0 h 454"/>
                  <a:gd name="T10" fmla="*/ 44 w 391"/>
                  <a:gd name="T11" fmla="*/ 0 h 454"/>
                  <a:gd name="T12" fmla="*/ 29 w 391"/>
                  <a:gd name="T13" fmla="*/ 3 h 454"/>
                  <a:gd name="T14" fmla="*/ 23 w 391"/>
                  <a:gd name="T15" fmla="*/ 10 h 454"/>
                  <a:gd name="T16" fmla="*/ 17 w 391"/>
                  <a:gd name="T17" fmla="*/ 15 h 454"/>
                  <a:gd name="T18" fmla="*/ 12 w 391"/>
                  <a:gd name="T19" fmla="*/ 22 h 454"/>
                  <a:gd name="T20" fmla="*/ 7 w 391"/>
                  <a:gd name="T21" fmla="*/ 31 h 454"/>
                  <a:gd name="T22" fmla="*/ 3 w 391"/>
                  <a:gd name="T23" fmla="*/ 40 h 454"/>
                  <a:gd name="T24" fmla="*/ 0 w 391"/>
                  <a:gd name="T25" fmla="*/ 48 h 454"/>
                  <a:gd name="T26" fmla="*/ 1 w 391"/>
                  <a:gd name="T27" fmla="*/ 55 h 454"/>
                  <a:gd name="T28" fmla="*/ 5 w 391"/>
                  <a:gd name="T29" fmla="*/ 52 h 454"/>
                  <a:gd name="T30" fmla="*/ 4 w 391"/>
                  <a:gd name="T31" fmla="*/ 56 h 454"/>
                  <a:gd name="T32" fmla="*/ 6 w 391"/>
                  <a:gd name="T33" fmla="*/ 56 h 454"/>
                  <a:gd name="T34" fmla="*/ 11 w 391"/>
                  <a:gd name="T35" fmla="*/ 50 h 454"/>
                  <a:gd name="T36" fmla="*/ 15 w 391"/>
                  <a:gd name="T37" fmla="*/ 42 h 454"/>
                  <a:gd name="T38" fmla="*/ 15 w 391"/>
                  <a:gd name="T39" fmla="*/ 47 h 454"/>
                  <a:gd name="T40" fmla="*/ 11 w 391"/>
                  <a:gd name="T41" fmla="*/ 53 h 454"/>
                  <a:gd name="T42" fmla="*/ 12 w 391"/>
                  <a:gd name="T43" fmla="*/ 57 h 454"/>
                  <a:gd name="T44" fmla="*/ 16 w 391"/>
                  <a:gd name="T45" fmla="*/ 52 h 454"/>
                  <a:gd name="T46" fmla="*/ 21 w 391"/>
                  <a:gd name="T47" fmla="*/ 43 h 454"/>
                  <a:gd name="T48" fmla="*/ 27 w 391"/>
                  <a:gd name="T49" fmla="*/ 30 h 454"/>
                  <a:gd name="T50" fmla="*/ 35 w 391"/>
                  <a:gd name="T51" fmla="*/ 24 h 454"/>
                  <a:gd name="T52" fmla="*/ 32 w 391"/>
                  <a:gd name="T53" fmla="*/ 22 h 454"/>
                  <a:gd name="T54" fmla="*/ 39 w 391"/>
                  <a:gd name="T55" fmla="*/ 19 h 454"/>
                  <a:gd name="T56" fmla="*/ 49 w 391"/>
                  <a:gd name="T57" fmla="*/ 21 h 454"/>
                  <a:gd name="T58" fmla="*/ 49 w 391"/>
                  <a:gd name="T59" fmla="*/ 19 h 45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91"/>
                  <a:gd name="T91" fmla="*/ 0 h 454"/>
                  <a:gd name="T92" fmla="*/ 391 w 391"/>
                  <a:gd name="T93" fmla="*/ 454 h 45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91" h="454">
                    <a:moveTo>
                      <a:pt x="389" y="147"/>
                    </a:moveTo>
                    <a:lnTo>
                      <a:pt x="379" y="112"/>
                    </a:lnTo>
                    <a:lnTo>
                      <a:pt x="391" y="68"/>
                    </a:lnTo>
                    <a:lnTo>
                      <a:pt x="386" y="38"/>
                    </a:lnTo>
                    <a:lnTo>
                      <a:pt x="386" y="0"/>
                    </a:lnTo>
                    <a:lnTo>
                      <a:pt x="347" y="0"/>
                    </a:lnTo>
                    <a:lnTo>
                      <a:pt x="230" y="22"/>
                    </a:lnTo>
                    <a:lnTo>
                      <a:pt x="177" y="74"/>
                    </a:lnTo>
                    <a:lnTo>
                      <a:pt x="135" y="120"/>
                    </a:lnTo>
                    <a:lnTo>
                      <a:pt x="93" y="172"/>
                    </a:lnTo>
                    <a:lnTo>
                      <a:pt x="54" y="246"/>
                    </a:lnTo>
                    <a:lnTo>
                      <a:pt x="20" y="318"/>
                    </a:lnTo>
                    <a:lnTo>
                      <a:pt x="0" y="378"/>
                    </a:lnTo>
                    <a:lnTo>
                      <a:pt x="1" y="435"/>
                    </a:lnTo>
                    <a:lnTo>
                      <a:pt x="40" y="411"/>
                    </a:lnTo>
                    <a:lnTo>
                      <a:pt x="25" y="446"/>
                    </a:lnTo>
                    <a:lnTo>
                      <a:pt x="47" y="446"/>
                    </a:lnTo>
                    <a:lnTo>
                      <a:pt x="86" y="400"/>
                    </a:lnTo>
                    <a:lnTo>
                      <a:pt x="118" y="335"/>
                    </a:lnTo>
                    <a:lnTo>
                      <a:pt x="115" y="373"/>
                    </a:lnTo>
                    <a:lnTo>
                      <a:pt x="85" y="424"/>
                    </a:lnTo>
                    <a:lnTo>
                      <a:pt x="93" y="454"/>
                    </a:lnTo>
                    <a:lnTo>
                      <a:pt x="125" y="416"/>
                    </a:lnTo>
                    <a:lnTo>
                      <a:pt x="164" y="338"/>
                    </a:lnTo>
                    <a:lnTo>
                      <a:pt x="216" y="240"/>
                    </a:lnTo>
                    <a:lnTo>
                      <a:pt x="274" y="188"/>
                    </a:lnTo>
                    <a:lnTo>
                      <a:pt x="255" y="176"/>
                    </a:lnTo>
                    <a:lnTo>
                      <a:pt x="308" y="150"/>
                    </a:lnTo>
                    <a:lnTo>
                      <a:pt x="391" y="166"/>
                    </a:lnTo>
                    <a:lnTo>
                      <a:pt x="389" y="147"/>
                    </a:lnTo>
                    <a:close/>
                  </a:path>
                </a:pathLst>
              </a:custGeom>
              <a:solidFill>
                <a:srgbClr val="FFBA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39" name="Freeform 49"/>
              <p:cNvSpPr>
                <a:spLocks/>
              </p:cNvSpPr>
              <p:nvPr/>
            </p:nvSpPr>
            <p:spPr bwMode="auto">
              <a:xfrm>
                <a:off x="960" y="1850"/>
                <a:ext cx="86" cy="155"/>
              </a:xfrm>
              <a:custGeom>
                <a:avLst/>
                <a:gdLst>
                  <a:gd name="T0" fmla="*/ 2 w 173"/>
                  <a:gd name="T1" fmla="*/ 18 h 310"/>
                  <a:gd name="T2" fmla="*/ 1 w 173"/>
                  <a:gd name="T3" fmla="*/ 20 h 310"/>
                  <a:gd name="T4" fmla="*/ 5 w 173"/>
                  <a:gd name="T5" fmla="*/ 20 h 310"/>
                  <a:gd name="T6" fmla="*/ 5 w 173"/>
                  <a:gd name="T7" fmla="*/ 24 h 310"/>
                  <a:gd name="T8" fmla="*/ 2 w 173"/>
                  <a:gd name="T9" fmla="*/ 26 h 310"/>
                  <a:gd name="T10" fmla="*/ 2 w 173"/>
                  <a:gd name="T11" fmla="*/ 29 h 310"/>
                  <a:gd name="T12" fmla="*/ 0 w 173"/>
                  <a:gd name="T13" fmla="*/ 29 h 310"/>
                  <a:gd name="T14" fmla="*/ 0 w 173"/>
                  <a:gd name="T15" fmla="*/ 32 h 310"/>
                  <a:gd name="T16" fmla="*/ 4 w 173"/>
                  <a:gd name="T17" fmla="*/ 31 h 310"/>
                  <a:gd name="T18" fmla="*/ 5 w 173"/>
                  <a:gd name="T19" fmla="*/ 33 h 310"/>
                  <a:gd name="T20" fmla="*/ 3 w 173"/>
                  <a:gd name="T21" fmla="*/ 34 h 310"/>
                  <a:gd name="T22" fmla="*/ 8 w 173"/>
                  <a:gd name="T23" fmla="*/ 34 h 310"/>
                  <a:gd name="T24" fmla="*/ 10 w 173"/>
                  <a:gd name="T25" fmla="*/ 35 h 310"/>
                  <a:gd name="T26" fmla="*/ 8 w 173"/>
                  <a:gd name="T27" fmla="*/ 39 h 310"/>
                  <a:gd name="T28" fmla="*/ 13 w 173"/>
                  <a:gd name="T29" fmla="*/ 39 h 310"/>
                  <a:gd name="T30" fmla="*/ 19 w 173"/>
                  <a:gd name="T31" fmla="*/ 38 h 310"/>
                  <a:gd name="T32" fmla="*/ 20 w 173"/>
                  <a:gd name="T33" fmla="*/ 30 h 310"/>
                  <a:gd name="T34" fmla="*/ 20 w 173"/>
                  <a:gd name="T35" fmla="*/ 25 h 310"/>
                  <a:gd name="T36" fmla="*/ 20 w 173"/>
                  <a:gd name="T37" fmla="*/ 20 h 310"/>
                  <a:gd name="T38" fmla="*/ 21 w 173"/>
                  <a:gd name="T39" fmla="*/ 16 h 310"/>
                  <a:gd name="T40" fmla="*/ 20 w 173"/>
                  <a:gd name="T41" fmla="*/ 11 h 310"/>
                  <a:gd name="T42" fmla="*/ 17 w 173"/>
                  <a:gd name="T43" fmla="*/ 8 h 310"/>
                  <a:gd name="T44" fmla="*/ 17 w 173"/>
                  <a:gd name="T45" fmla="*/ 3 h 310"/>
                  <a:gd name="T46" fmla="*/ 14 w 173"/>
                  <a:gd name="T47" fmla="*/ 1 h 310"/>
                  <a:gd name="T48" fmla="*/ 11 w 173"/>
                  <a:gd name="T49" fmla="*/ 0 h 310"/>
                  <a:gd name="T50" fmla="*/ 11 w 173"/>
                  <a:gd name="T51" fmla="*/ 4 h 310"/>
                  <a:gd name="T52" fmla="*/ 13 w 173"/>
                  <a:gd name="T53" fmla="*/ 3 h 310"/>
                  <a:gd name="T54" fmla="*/ 15 w 173"/>
                  <a:gd name="T55" fmla="*/ 6 h 310"/>
                  <a:gd name="T56" fmla="*/ 14 w 173"/>
                  <a:gd name="T57" fmla="*/ 9 h 310"/>
                  <a:gd name="T58" fmla="*/ 2 w 173"/>
                  <a:gd name="T59" fmla="*/ 18 h 3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3"/>
                  <a:gd name="T91" fmla="*/ 0 h 310"/>
                  <a:gd name="T92" fmla="*/ 173 w 173"/>
                  <a:gd name="T93" fmla="*/ 310 h 3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3" h="310">
                    <a:moveTo>
                      <a:pt x="21" y="139"/>
                    </a:moveTo>
                    <a:lnTo>
                      <a:pt x="14" y="154"/>
                    </a:lnTo>
                    <a:lnTo>
                      <a:pt x="47" y="159"/>
                    </a:lnTo>
                    <a:lnTo>
                      <a:pt x="44" y="193"/>
                    </a:lnTo>
                    <a:lnTo>
                      <a:pt x="21" y="206"/>
                    </a:lnTo>
                    <a:lnTo>
                      <a:pt x="16" y="233"/>
                    </a:lnTo>
                    <a:lnTo>
                      <a:pt x="0" y="233"/>
                    </a:lnTo>
                    <a:lnTo>
                      <a:pt x="0" y="252"/>
                    </a:lnTo>
                    <a:lnTo>
                      <a:pt x="34" y="250"/>
                    </a:lnTo>
                    <a:lnTo>
                      <a:pt x="41" y="263"/>
                    </a:lnTo>
                    <a:lnTo>
                      <a:pt x="29" y="272"/>
                    </a:lnTo>
                    <a:lnTo>
                      <a:pt x="65" y="270"/>
                    </a:lnTo>
                    <a:lnTo>
                      <a:pt x="83" y="278"/>
                    </a:lnTo>
                    <a:lnTo>
                      <a:pt x="69" y="305"/>
                    </a:lnTo>
                    <a:lnTo>
                      <a:pt x="107" y="310"/>
                    </a:lnTo>
                    <a:lnTo>
                      <a:pt x="156" y="302"/>
                    </a:lnTo>
                    <a:lnTo>
                      <a:pt x="161" y="236"/>
                    </a:lnTo>
                    <a:lnTo>
                      <a:pt x="167" y="199"/>
                    </a:lnTo>
                    <a:lnTo>
                      <a:pt x="167" y="157"/>
                    </a:lnTo>
                    <a:lnTo>
                      <a:pt x="173" y="125"/>
                    </a:lnTo>
                    <a:lnTo>
                      <a:pt x="164" y="91"/>
                    </a:lnTo>
                    <a:lnTo>
                      <a:pt x="140" y="61"/>
                    </a:lnTo>
                    <a:lnTo>
                      <a:pt x="138" y="25"/>
                    </a:lnTo>
                    <a:lnTo>
                      <a:pt x="115" y="2"/>
                    </a:lnTo>
                    <a:lnTo>
                      <a:pt x="93" y="0"/>
                    </a:lnTo>
                    <a:lnTo>
                      <a:pt x="94" y="28"/>
                    </a:lnTo>
                    <a:lnTo>
                      <a:pt x="110" y="24"/>
                    </a:lnTo>
                    <a:lnTo>
                      <a:pt x="122" y="45"/>
                    </a:lnTo>
                    <a:lnTo>
                      <a:pt x="117" y="67"/>
                    </a:lnTo>
                    <a:lnTo>
                      <a:pt x="21" y="139"/>
                    </a:lnTo>
                    <a:close/>
                  </a:path>
                </a:pathLst>
              </a:custGeom>
              <a:solidFill>
                <a:srgbClr val="8C51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40" name="Freeform 50"/>
              <p:cNvSpPr>
                <a:spLocks/>
              </p:cNvSpPr>
              <p:nvPr/>
            </p:nvSpPr>
            <p:spPr bwMode="auto">
              <a:xfrm>
                <a:off x="967" y="2003"/>
                <a:ext cx="62" cy="134"/>
              </a:xfrm>
              <a:custGeom>
                <a:avLst/>
                <a:gdLst>
                  <a:gd name="T0" fmla="*/ 2 w 124"/>
                  <a:gd name="T1" fmla="*/ 1 h 268"/>
                  <a:gd name="T2" fmla="*/ 0 w 124"/>
                  <a:gd name="T3" fmla="*/ 10 h 268"/>
                  <a:gd name="T4" fmla="*/ 3 w 124"/>
                  <a:gd name="T5" fmla="*/ 13 h 268"/>
                  <a:gd name="T6" fmla="*/ 5 w 124"/>
                  <a:gd name="T7" fmla="*/ 18 h 268"/>
                  <a:gd name="T8" fmla="*/ 3 w 124"/>
                  <a:gd name="T9" fmla="*/ 23 h 268"/>
                  <a:gd name="T10" fmla="*/ 1 w 124"/>
                  <a:gd name="T11" fmla="*/ 23 h 268"/>
                  <a:gd name="T12" fmla="*/ 4 w 124"/>
                  <a:gd name="T13" fmla="*/ 25 h 268"/>
                  <a:gd name="T14" fmla="*/ 4 w 124"/>
                  <a:gd name="T15" fmla="*/ 26 h 268"/>
                  <a:gd name="T16" fmla="*/ 4 w 124"/>
                  <a:gd name="T17" fmla="*/ 28 h 268"/>
                  <a:gd name="T18" fmla="*/ 4 w 124"/>
                  <a:gd name="T19" fmla="*/ 34 h 268"/>
                  <a:gd name="T20" fmla="*/ 7 w 124"/>
                  <a:gd name="T21" fmla="*/ 34 h 268"/>
                  <a:gd name="T22" fmla="*/ 7 w 124"/>
                  <a:gd name="T23" fmla="*/ 31 h 268"/>
                  <a:gd name="T24" fmla="*/ 10 w 124"/>
                  <a:gd name="T25" fmla="*/ 31 h 268"/>
                  <a:gd name="T26" fmla="*/ 13 w 124"/>
                  <a:gd name="T27" fmla="*/ 31 h 268"/>
                  <a:gd name="T28" fmla="*/ 13 w 124"/>
                  <a:gd name="T29" fmla="*/ 25 h 268"/>
                  <a:gd name="T30" fmla="*/ 12 w 124"/>
                  <a:gd name="T31" fmla="*/ 20 h 268"/>
                  <a:gd name="T32" fmla="*/ 10 w 124"/>
                  <a:gd name="T33" fmla="*/ 16 h 268"/>
                  <a:gd name="T34" fmla="*/ 9 w 124"/>
                  <a:gd name="T35" fmla="*/ 14 h 268"/>
                  <a:gd name="T36" fmla="*/ 11 w 124"/>
                  <a:gd name="T37" fmla="*/ 11 h 268"/>
                  <a:gd name="T38" fmla="*/ 15 w 124"/>
                  <a:gd name="T39" fmla="*/ 8 h 268"/>
                  <a:gd name="T40" fmla="*/ 16 w 124"/>
                  <a:gd name="T41" fmla="*/ 2 h 268"/>
                  <a:gd name="T42" fmla="*/ 11 w 124"/>
                  <a:gd name="T43" fmla="*/ 3 h 268"/>
                  <a:gd name="T44" fmla="*/ 7 w 124"/>
                  <a:gd name="T45" fmla="*/ 3 h 268"/>
                  <a:gd name="T46" fmla="*/ 2 w 124"/>
                  <a:gd name="T47" fmla="*/ 0 h 268"/>
                  <a:gd name="T48" fmla="*/ 2 w 124"/>
                  <a:gd name="T49" fmla="*/ 1 h 2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4"/>
                  <a:gd name="T76" fmla="*/ 0 h 268"/>
                  <a:gd name="T77" fmla="*/ 124 w 124"/>
                  <a:gd name="T78" fmla="*/ 268 h 2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4" h="268">
                    <a:moveTo>
                      <a:pt x="9" y="11"/>
                    </a:moveTo>
                    <a:lnTo>
                      <a:pt x="0" y="76"/>
                    </a:lnTo>
                    <a:lnTo>
                      <a:pt x="22" y="104"/>
                    </a:lnTo>
                    <a:lnTo>
                      <a:pt x="33" y="140"/>
                    </a:lnTo>
                    <a:lnTo>
                      <a:pt x="22" y="180"/>
                    </a:lnTo>
                    <a:lnTo>
                      <a:pt x="7" y="187"/>
                    </a:lnTo>
                    <a:lnTo>
                      <a:pt x="27" y="196"/>
                    </a:lnTo>
                    <a:lnTo>
                      <a:pt x="27" y="209"/>
                    </a:lnTo>
                    <a:lnTo>
                      <a:pt x="25" y="226"/>
                    </a:lnTo>
                    <a:lnTo>
                      <a:pt x="25" y="268"/>
                    </a:lnTo>
                    <a:lnTo>
                      <a:pt x="51" y="268"/>
                    </a:lnTo>
                    <a:lnTo>
                      <a:pt x="51" y="248"/>
                    </a:lnTo>
                    <a:lnTo>
                      <a:pt x="75" y="248"/>
                    </a:lnTo>
                    <a:lnTo>
                      <a:pt x="99" y="246"/>
                    </a:lnTo>
                    <a:lnTo>
                      <a:pt x="99" y="199"/>
                    </a:lnTo>
                    <a:lnTo>
                      <a:pt x="93" y="157"/>
                    </a:lnTo>
                    <a:lnTo>
                      <a:pt x="80" y="128"/>
                    </a:lnTo>
                    <a:lnTo>
                      <a:pt x="69" y="113"/>
                    </a:lnTo>
                    <a:lnTo>
                      <a:pt x="85" y="91"/>
                    </a:lnTo>
                    <a:lnTo>
                      <a:pt x="114" y="61"/>
                    </a:lnTo>
                    <a:lnTo>
                      <a:pt x="124" y="18"/>
                    </a:lnTo>
                    <a:lnTo>
                      <a:pt x="85" y="20"/>
                    </a:lnTo>
                    <a:lnTo>
                      <a:pt x="51" y="20"/>
                    </a:lnTo>
                    <a:lnTo>
                      <a:pt x="12" y="0"/>
                    </a:lnTo>
                    <a:lnTo>
                      <a:pt x="9" y="11"/>
                    </a:lnTo>
                    <a:close/>
                  </a:path>
                </a:pathLst>
              </a:custGeom>
              <a:solidFill>
                <a:srgbClr val="0F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41" name="Freeform 51"/>
              <p:cNvSpPr>
                <a:spLocks/>
              </p:cNvSpPr>
              <p:nvPr/>
            </p:nvSpPr>
            <p:spPr bwMode="auto">
              <a:xfrm>
                <a:off x="947" y="2136"/>
                <a:ext cx="47" cy="19"/>
              </a:xfrm>
              <a:custGeom>
                <a:avLst/>
                <a:gdLst>
                  <a:gd name="T0" fmla="*/ 12 w 93"/>
                  <a:gd name="T1" fmla="*/ 1 h 38"/>
                  <a:gd name="T2" fmla="*/ 12 w 93"/>
                  <a:gd name="T3" fmla="*/ 4 h 38"/>
                  <a:gd name="T4" fmla="*/ 8 w 93"/>
                  <a:gd name="T5" fmla="*/ 5 h 38"/>
                  <a:gd name="T6" fmla="*/ 0 w 93"/>
                  <a:gd name="T7" fmla="*/ 5 h 38"/>
                  <a:gd name="T8" fmla="*/ 1 w 93"/>
                  <a:gd name="T9" fmla="*/ 3 h 38"/>
                  <a:gd name="T10" fmla="*/ 5 w 93"/>
                  <a:gd name="T11" fmla="*/ 3 h 38"/>
                  <a:gd name="T12" fmla="*/ 8 w 93"/>
                  <a:gd name="T13" fmla="*/ 0 h 38"/>
                  <a:gd name="T14" fmla="*/ 12 w 93"/>
                  <a:gd name="T15" fmla="*/ 1 h 38"/>
                  <a:gd name="T16" fmla="*/ 0 60000 65536"/>
                  <a:gd name="T17" fmla="*/ 0 60000 65536"/>
                  <a:gd name="T18" fmla="*/ 0 60000 65536"/>
                  <a:gd name="T19" fmla="*/ 0 60000 65536"/>
                  <a:gd name="T20" fmla="*/ 0 60000 65536"/>
                  <a:gd name="T21" fmla="*/ 0 60000 65536"/>
                  <a:gd name="T22" fmla="*/ 0 60000 65536"/>
                  <a:gd name="T23" fmla="*/ 0 60000 65536"/>
                  <a:gd name="T24" fmla="*/ 0 w 93"/>
                  <a:gd name="T25" fmla="*/ 0 h 38"/>
                  <a:gd name="T26" fmla="*/ 93 w 93"/>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 h="38">
                    <a:moveTo>
                      <a:pt x="89" y="1"/>
                    </a:moveTo>
                    <a:lnTo>
                      <a:pt x="93" y="28"/>
                    </a:lnTo>
                    <a:lnTo>
                      <a:pt x="59" y="33"/>
                    </a:lnTo>
                    <a:lnTo>
                      <a:pt x="0" y="38"/>
                    </a:lnTo>
                    <a:lnTo>
                      <a:pt x="4" y="26"/>
                    </a:lnTo>
                    <a:lnTo>
                      <a:pt x="36" y="18"/>
                    </a:lnTo>
                    <a:lnTo>
                      <a:pt x="57" y="0"/>
                    </a:lnTo>
                    <a:lnTo>
                      <a:pt x="89" y="1"/>
                    </a:lnTo>
                    <a:close/>
                  </a:path>
                </a:pathLst>
              </a:custGeom>
              <a:solidFill>
                <a:srgbClr val="CC60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42" name="Freeform 52"/>
              <p:cNvSpPr>
                <a:spLocks/>
              </p:cNvSpPr>
              <p:nvPr/>
            </p:nvSpPr>
            <p:spPr bwMode="auto">
              <a:xfrm>
                <a:off x="1000" y="2126"/>
                <a:ext cx="21" cy="25"/>
              </a:xfrm>
              <a:custGeom>
                <a:avLst/>
                <a:gdLst>
                  <a:gd name="T0" fmla="*/ 4 w 43"/>
                  <a:gd name="T1" fmla="*/ 0 h 51"/>
                  <a:gd name="T2" fmla="*/ 4 w 43"/>
                  <a:gd name="T3" fmla="*/ 2 h 51"/>
                  <a:gd name="T4" fmla="*/ 5 w 43"/>
                  <a:gd name="T5" fmla="*/ 5 h 51"/>
                  <a:gd name="T6" fmla="*/ 1 w 43"/>
                  <a:gd name="T7" fmla="*/ 6 h 51"/>
                  <a:gd name="T8" fmla="*/ 0 w 43"/>
                  <a:gd name="T9" fmla="*/ 0 h 51"/>
                  <a:gd name="T10" fmla="*/ 4 w 43"/>
                  <a:gd name="T11" fmla="*/ 0 h 51"/>
                  <a:gd name="T12" fmla="*/ 0 60000 65536"/>
                  <a:gd name="T13" fmla="*/ 0 60000 65536"/>
                  <a:gd name="T14" fmla="*/ 0 60000 65536"/>
                  <a:gd name="T15" fmla="*/ 0 60000 65536"/>
                  <a:gd name="T16" fmla="*/ 0 60000 65536"/>
                  <a:gd name="T17" fmla="*/ 0 60000 65536"/>
                  <a:gd name="T18" fmla="*/ 0 w 43"/>
                  <a:gd name="T19" fmla="*/ 0 h 51"/>
                  <a:gd name="T20" fmla="*/ 43 w 43"/>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43" h="51">
                    <a:moveTo>
                      <a:pt x="34" y="0"/>
                    </a:moveTo>
                    <a:lnTo>
                      <a:pt x="36" y="17"/>
                    </a:lnTo>
                    <a:lnTo>
                      <a:pt x="43" y="46"/>
                    </a:lnTo>
                    <a:lnTo>
                      <a:pt x="8" y="51"/>
                    </a:lnTo>
                    <a:lnTo>
                      <a:pt x="0" y="1"/>
                    </a:lnTo>
                    <a:lnTo>
                      <a:pt x="34" y="0"/>
                    </a:lnTo>
                    <a:close/>
                  </a:path>
                </a:pathLst>
              </a:custGeom>
              <a:solidFill>
                <a:srgbClr val="965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43" name="Freeform 53"/>
              <p:cNvSpPr>
                <a:spLocks/>
              </p:cNvSpPr>
              <p:nvPr/>
            </p:nvSpPr>
            <p:spPr bwMode="auto">
              <a:xfrm>
                <a:off x="1143" y="2240"/>
                <a:ext cx="106" cy="148"/>
              </a:xfrm>
              <a:custGeom>
                <a:avLst/>
                <a:gdLst>
                  <a:gd name="T0" fmla="*/ 14 w 211"/>
                  <a:gd name="T1" fmla="*/ 0 h 296"/>
                  <a:gd name="T2" fmla="*/ 8 w 211"/>
                  <a:gd name="T3" fmla="*/ 9 h 296"/>
                  <a:gd name="T4" fmla="*/ 0 w 211"/>
                  <a:gd name="T5" fmla="*/ 22 h 296"/>
                  <a:gd name="T6" fmla="*/ 0 w 211"/>
                  <a:gd name="T7" fmla="*/ 33 h 296"/>
                  <a:gd name="T8" fmla="*/ 6 w 211"/>
                  <a:gd name="T9" fmla="*/ 21 h 296"/>
                  <a:gd name="T10" fmla="*/ 6 w 211"/>
                  <a:gd name="T11" fmla="*/ 30 h 296"/>
                  <a:gd name="T12" fmla="*/ 5 w 211"/>
                  <a:gd name="T13" fmla="*/ 37 h 296"/>
                  <a:gd name="T14" fmla="*/ 10 w 211"/>
                  <a:gd name="T15" fmla="*/ 37 h 296"/>
                  <a:gd name="T16" fmla="*/ 11 w 211"/>
                  <a:gd name="T17" fmla="*/ 26 h 296"/>
                  <a:gd name="T18" fmla="*/ 14 w 211"/>
                  <a:gd name="T19" fmla="*/ 30 h 296"/>
                  <a:gd name="T20" fmla="*/ 21 w 211"/>
                  <a:gd name="T21" fmla="*/ 22 h 296"/>
                  <a:gd name="T22" fmla="*/ 23 w 211"/>
                  <a:gd name="T23" fmla="*/ 12 h 296"/>
                  <a:gd name="T24" fmla="*/ 27 w 211"/>
                  <a:gd name="T25" fmla="*/ 5 h 296"/>
                  <a:gd name="T26" fmla="*/ 20 w 211"/>
                  <a:gd name="T27" fmla="*/ 11 h 296"/>
                  <a:gd name="T28" fmla="*/ 16 w 211"/>
                  <a:gd name="T29" fmla="*/ 18 h 296"/>
                  <a:gd name="T30" fmla="*/ 17 w 211"/>
                  <a:gd name="T31" fmla="*/ 7 h 296"/>
                  <a:gd name="T32" fmla="*/ 22 w 211"/>
                  <a:gd name="T33" fmla="*/ 0 h 296"/>
                  <a:gd name="T34" fmla="*/ 14 w 211"/>
                  <a:gd name="T35" fmla="*/ 0 h 2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1"/>
                  <a:gd name="T55" fmla="*/ 0 h 296"/>
                  <a:gd name="T56" fmla="*/ 211 w 211"/>
                  <a:gd name="T57" fmla="*/ 296 h 2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1" h="296">
                    <a:moveTo>
                      <a:pt x="108" y="0"/>
                    </a:moveTo>
                    <a:lnTo>
                      <a:pt x="60" y="66"/>
                    </a:lnTo>
                    <a:lnTo>
                      <a:pt x="0" y="177"/>
                    </a:lnTo>
                    <a:lnTo>
                      <a:pt x="0" y="263"/>
                    </a:lnTo>
                    <a:lnTo>
                      <a:pt x="45" y="164"/>
                    </a:lnTo>
                    <a:lnTo>
                      <a:pt x="45" y="243"/>
                    </a:lnTo>
                    <a:lnTo>
                      <a:pt x="33" y="296"/>
                    </a:lnTo>
                    <a:lnTo>
                      <a:pt x="77" y="296"/>
                    </a:lnTo>
                    <a:lnTo>
                      <a:pt x="84" y="204"/>
                    </a:lnTo>
                    <a:lnTo>
                      <a:pt x="108" y="236"/>
                    </a:lnTo>
                    <a:lnTo>
                      <a:pt x="164" y="177"/>
                    </a:lnTo>
                    <a:lnTo>
                      <a:pt x="179" y="98"/>
                    </a:lnTo>
                    <a:lnTo>
                      <a:pt x="211" y="39"/>
                    </a:lnTo>
                    <a:lnTo>
                      <a:pt x="155" y="85"/>
                    </a:lnTo>
                    <a:lnTo>
                      <a:pt x="125" y="144"/>
                    </a:lnTo>
                    <a:lnTo>
                      <a:pt x="132" y="59"/>
                    </a:lnTo>
                    <a:lnTo>
                      <a:pt x="171" y="0"/>
                    </a:lnTo>
                    <a:lnTo>
                      <a:pt x="108" y="0"/>
                    </a:lnTo>
                    <a:close/>
                  </a:path>
                </a:pathLst>
              </a:custGeom>
              <a:solidFill>
                <a:srgbClr val="FFAF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44" name="Freeform 54"/>
              <p:cNvSpPr>
                <a:spLocks/>
              </p:cNvSpPr>
              <p:nvPr/>
            </p:nvSpPr>
            <p:spPr bwMode="auto">
              <a:xfrm>
                <a:off x="882" y="2401"/>
                <a:ext cx="469" cy="138"/>
              </a:xfrm>
              <a:custGeom>
                <a:avLst/>
                <a:gdLst>
                  <a:gd name="T0" fmla="*/ 102 w 939"/>
                  <a:gd name="T1" fmla="*/ 3 h 276"/>
                  <a:gd name="T2" fmla="*/ 89 w 939"/>
                  <a:gd name="T3" fmla="*/ 1 h 276"/>
                  <a:gd name="T4" fmla="*/ 78 w 939"/>
                  <a:gd name="T5" fmla="*/ 1 h 276"/>
                  <a:gd name="T6" fmla="*/ 63 w 939"/>
                  <a:gd name="T7" fmla="*/ 5 h 276"/>
                  <a:gd name="T8" fmla="*/ 56 w 939"/>
                  <a:gd name="T9" fmla="*/ 9 h 276"/>
                  <a:gd name="T10" fmla="*/ 61 w 939"/>
                  <a:gd name="T11" fmla="*/ 12 h 276"/>
                  <a:gd name="T12" fmla="*/ 68 w 939"/>
                  <a:gd name="T13" fmla="*/ 12 h 276"/>
                  <a:gd name="T14" fmla="*/ 63 w 939"/>
                  <a:gd name="T15" fmla="*/ 18 h 276"/>
                  <a:gd name="T16" fmla="*/ 55 w 939"/>
                  <a:gd name="T17" fmla="*/ 18 h 276"/>
                  <a:gd name="T18" fmla="*/ 49 w 939"/>
                  <a:gd name="T19" fmla="*/ 12 h 276"/>
                  <a:gd name="T20" fmla="*/ 35 w 939"/>
                  <a:gd name="T21" fmla="*/ 15 h 276"/>
                  <a:gd name="T22" fmla="*/ 20 w 939"/>
                  <a:gd name="T23" fmla="*/ 17 h 276"/>
                  <a:gd name="T24" fmla="*/ 5 w 939"/>
                  <a:gd name="T25" fmla="*/ 24 h 276"/>
                  <a:gd name="T26" fmla="*/ 0 w 939"/>
                  <a:gd name="T27" fmla="*/ 29 h 276"/>
                  <a:gd name="T28" fmla="*/ 23 w 939"/>
                  <a:gd name="T29" fmla="*/ 35 h 276"/>
                  <a:gd name="T30" fmla="*/ 46 w 939"/>
                  <a:gd name="T31" fmla="*/ 34 h 276"/>
                  <a:gd name="T32" fmla="*/ 46 w 939"/>
                  <a:gd name="T33" fmla="*/ 28 h 276"/>
                  <a:gd name="T34" fmla="*/ 57 w 939"/>
                  <a:gd name="T35" fmla="*/ 35 h 276"/>
                  <a:gd name="T36" fmla="*/ 65 w 939"/>
                  <a:gd name="T37" fmla="*/ 35 h 276"/>
                  <a:gd name="T38" fmla="*/ 81 w 939"/>
                  <a:gd name="T39" fmla="*/ 34 h 276"/>
                  <a:gd name="T40" fmla="*/ 85 w 939"/>
                  <a:gd name="T41" fmla="*/ 27 h 276"/>
                  <a:gd name="T42" fmla="*/ 96 w 939"/>
                  <a:gd name="T43" fmla="*/ 29 h 276"/>
                  <a:gd name="T44" fmla="*/ 105 w 939"/>
                  <a:gd name="T45" fmla="*/ 27 h 276"/>
                  <a:gd name="T46" fmla="*/ 109 w 939"/>
                  <a:gd name="T47" fmla="*/ 21 h 276"/>
                  <a:gd name="T48" fmla="*/ 112 w 939"/>
                  <a:gd name="T49" fmla="*/ 12 h 276"/>
                  <a:gd name="T50" fmla="*/ 105 w 939"/>
                  <a:gd name="T51" fmla="*/ 11 h 276"/>
                  <a:gd name="T52" fmla="*/ 117 w 939"/>
                  <a:gd name="T53" fmla="*/ 9 h 276"/>
                  <a:gd name="T54" fmla="*/ 115 w 939"/>
                  <a:gd name="T55" fmla="*/ 0 h 276"/>
                  <a:gd name="T56" fmla="*/ 102 w 939"/>
                  <a:gd name="T57" fmla="*/ 3 h 2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39"/>
                  <a:gd name="T88" fmla="*/ 0 h 276"/>
                  <a:gd name="T89" fmla="*/ 939 w 939"/>
                  <a:gd name="T90" fmla="*/ 276 h 2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39" h="276">
                    <a:moveTo>
                      <a:pt x="819" y="23"/>
                    </a:moveTo>
                    <a:lnTo>
                      <a:pt x="715" y="3"/>
                    </a:lnTo>
                    <a:lnTo>
                      <a:pt x="631" y="6"/>
                    </a:lnTo>
                    <a:lnTo>
                      <a:pt x="509" y="40"/>
                    </a:lnTo>
                    <a:lnTo>
                      <a:pt x="452" y="66"/>
                    </a:lnTo>
                    <a:lnTo>
                      <a:pt x="491" y="99"/>
                    </a:lnTo>
                    <a:lnTo>
                      <a:pt x="547" y="99"/>
                    </a:lnTo>
                    <a:lnTo>
                      <a:pt x="509" y="145"/>
                    </a:lnTo>
                    <a:lnTo>
                      <a:pt x="444" y="145"/>
                    </a:lnTo>
                    <a:lnTo>
                      <a:pt x="397" y="92"/>
                    </a:lnTo>
                    <a:lnTo>
                      <a:pt x="286" y="118"/>
                    </a:lnTo>
                    <a:lnTo>
                      <a:pt x="161" y="132"/>
                    </a:lnTo>
                    <a:lnTo>
                      <a:pt x="42" y="191"/>
                    </a:lnTo>
                    <a:lnTo>
                      <a:pt x="0" y="235"/>
                    </a:lnTo>
                    <a:lnTo>
                      <a:pt x="191" y="276"/>
                    </a:lnTo>
                    <a:lnTo>
                      <a:pt x="374" y="270"/>
                    </a:lnTo>
                    <a:lnTo>
                      <a:pt x="374" y="224"/>
                    </a:lnTo>
                    <a:lnTo>
                      <a:pt x="458" y="274"/>
                    </a:lnTo>
                    <a:lnTo>
                      <a:pt x="523" y="276"/>
                    </a:lnTo>
                    <a:lnTo>
                      <a:pt x="648" y="270"/>
                    </a:lnTo>
                    <a:lnTo>
                      <a:pt x="687" y="217"/>
                    </a:lnTo>
                    <a:lnTo>
                      <a:pt x="773" y="232"/>
                    </a:lnTo>
                    <a:lnTo>
                      <a:pt x="844" y="218"/>
                    </a:lnTo>
                    <a:lnTo>
                      <a:pt x="876" y="164"/>
                    </a:lnTo>
                    <a:lnTo>
                      <a:pt x="900" y="99"/>
                    </a:lnTo>
                    <a:lnTo>
                      <a:pt x="844" y="86"/>
                    </a:lnTo>
                    <a:lnTo>
                      <a:pt x="939" y="72"/>
                    </a:lnTo>
                    <a:lnTo>
                      <a:pt x="922" y="0"/>
                    </a:lnTo>
                    <a:lnTo>
                      <a:pt x="819" y="23"/>
                    </a:lnTo>
                    <a:close/>
                  </a:path>
                </a:pathLst>
              </a:custGeom>
              <a:solidFill>
                <a:srgbClr val="FFAF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45" name="Freeform 55"/>
              <p:cNvSpPr>
                <a:spLocks/>
              </p:cNvSpPr>
              <p:nvPr/>
            </p:nvSpPr>
            <p:spPr bwMode="auto">
              <a:xfrm>
                <a:off x="662" y="2115"/>
                <a:ext cx="327" cy="105"/>
              </a:xfrm>
              <a:custGeom>
                <a:avLst/>
                <a:gdLst>
                  <a:gd name="T0" fmla="*/ 82 w 654"/>
                  <a:gd name="T1" fmla="*/ 16 h 210"/>
                  <a:gd name="T2" fmla="*/ 70 w 654"/>
                  <a:gd name="T3" fmla="*/ 15 h 210"/>
                  <a:gd name="T4" fmla="*/ 65 w 654"/>
                  <a:gd name="T5" fmla="*/ 7 h 210"/>
                  <a:gd name="T6" fmla="*/ 56 w 654"/>
                  <a:gd name="T7" fmla="*/ 4 h 210"/>
                  <a:gd name="T8" fmla="*/ 50 w 654"/>
                  <a:gd name="T9" fmla="*/ 1 h 210"/>
                  <a:gd name="T10" fmla="*/ 41 w 654"/>
                  <a:gd name="T11" fmla="*/ 3 h 210"/>
                  <a:gd name="T12" fmla="*/ 34 w 654"/>
                  <a:gd name="T13" fmla="*/ 0 h 210"/>
                  <a:gd name="T14" fmla="*/ 28 w 654"/>
                  <a:gd name="T15" fmla="*/ 0 h 210"/>
                  <a:gd name="T16" fmla="*/ 19 w 654"/>
                  <a:gd name="T17" fmla="*/ 4 h 210"/>
                  <a:gd name="T18" fmla="*/ 11 w 654"/>
                  <a:gd name="T19" fmla="*/ 4 h 210"/>
                  <a:gd name="T20" fmla="*/ 0 w 654"/>
                  <a:gd name="T21" fmla="*/ 16 h 210"/>
                  <a:gd name="T22" fmla="*/ 14 w 654"/>
                  <a:gd name="T23" fmla="*/ 21 h 210"/>
                  <a:gd name="T24" fmla="*/ 7 w 654"/>
                  <a:gd name="T25" fmla="*/ 27 h 210"/>
                  <a:gd name="T26" fmla="*/ 47 w 654"/>
                  <a:gd name="T27" fmla="*/ 18 h 210"/>
                  <a:gd name="T28" fmla="*/ 64 w 654"/>
                  <a:gd name="T29" fmla="*/ 21 h 210"/>
                  <a:gd name="T30" fmla="*/ 82 w 654"/>
                  <a:gd name="T31" fmla="*/ 16 h 2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4"/>
                  <a:gd name="T49" fmla="*/ 0 h 210"/>
                  <a:gd name="T50" fmla="*/ 654 w 654"/>
                  <a:gd name="T51" fmla="*/ 210 h 2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4" h="210">
                    <a:moveTo>
                      <a:pt x="654" y="124"/>
                    </a:moveTo>
                    <a:lnTo>
                      <a:pt x="559" y="117"/>
                    </a:lnTo>
                    <a:lnTo>
                      <a:pt x="520" y="52"/>
                    </a:lnTo>
                    <a:lnTo>
                      <a:pt x="446" y="28"/>
                    </a:lnTo>
                    <a:lnTo>
                      <a:pt x="402" y="6"/>
                    </a:lnTo>
                    <a:lnTo>
                      <a:pt x="324" y="20"/>
                    </a:lnTo>
                    <a:lnTo>
                      <a:pt x="268" y="0"/>
                    </a:lnTo>
                    <a:lnTo>
                      <a:pt x="222" y="0"/>
                    </a:lnTo>
                    <a:lnTo>
                      <a:pt x="149" y="32"/>
                    </a:lnTo>
                    <a:lnTo>
                      <a:pt x="87" y="25"/>
                    </a:lnTo>
                    <a:lnTo>
                      <a:pt x="0" y="124"/>
                    </a:lnTo>
                    <a:lnTo>
                      <a:pt x="110" y="164"/>
                    </a:lnTo>
                    <a:lnTo>
                      <a:pt x="54" y="210"/>
                    </a:lnTo>
                    <a:lnTo>
                      <a:pt x="378" y="138"/>
                    </a:lnTo>
                    <a:lnTo>
                      <a:pt x="508" y="164"/>
                    </a:lnTo>
                    <a:lnTo>
                      <a:pt x="654" y="124"/>
                    </a:lnTo>
                    <a:close/>
                  </a:path>
                </a:pathLst>
              </a:custGeom>
              <a:solidFill>
                <a:srgbClr val="EFA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46" name="Freeform 56"/>
              <p:cNvSpPr>
                <a:spLocks/>
              </p:cNvSpPr>
              <p:nvPr/>
            </p:nvSpPr>
            <p:spPr bwMode="auto">
              <a:xfrm>
                <a:off x="901" y="1833"/>
                <a:ext cx="71" cy="61"/>
              </a:xfrm>
              <a:custGeom>
                <a:avLst/>
                <a:gdLst>
                  <a:gd name="T0" fmla="*/ 14 w 144"/>
                  <a:gd name="T1" fmla="*/ 0 h 124"/>
                  <a:gd name="T2" fmla="*/ 12 w 144"/>
                  <a:gd name="T3" fmla="*/ 0 h 124"/>
                  <a:gd name="T4" fmla="*/ 9 w 144"/>
                  <a:gd name="T5" fmla="*/ 0 h 124"/>
                  <a:gd name="T6" fmla="*/ 8 w 144"/>
                  <a:gd name="T7" fmla="*/ 0 h 124"/>
                  <a:gd name="T8" fmla="*/ 6 w 144"/>
                  <a:gd name="T9" fmla="*/ 1 h 124"/>
                  <a:gd name="T10" fmla="*/ 5 w 144"/>
                  <a:gd name="T11" fmla="*/ 2 h 124"/>
                  <a:gd name="T12" fmla="*/ 4 w 144"/>
                  <a:gd name="T13" fmla="*/ 3 h 124"/>
                  <a:gd name="T14" fmla="*/ 2 w 144"/>
                  <a:gd name="T15" fmla="*/ 5 h 124"/>
                  <a:gd name="T16" fmla="*/ 1 w 144"/>
                  <a:gd name="T17" fmla="*/ 7 h 124"/>
                  <a:gd name="T18" fmla="*/ 0 w 144"/>
                  <a:gd name="T19" fmla="*/ 10 h 124"/>
                  <a:gd name="T20" fmla="*/ 0 w 144"/>
                  <a:gd name="T21" fmla="*/ 14 h 124"/>
                  <a:gd name="T22" fmla="*/ 3 w 144"/>
                  <a:gd name="T23" fmla="*/ 15 h 124"/>
                  <a:gd name="T24" fmla="*/ 12 w 144"/>
                  <a:gd name="T25" fmla="*/ 13 h 124"/>
                  <a:gd name="T26" fmla="*/ 17 w 144"/>
                  <a:gd name="T27" fmla="*/ 9 h 124"/>
                  <a:gd name="T28" fmla="*/ 17 w 144"/>
                  <a:gd name="T29" fmla="*/ 6 h 124"/>
                  <a:gd name="T30" fmla="*/ 17 w 144"/>
                  <a:gd name="T31" fmla="*/ 4 h 124"/>
                  <a:gd name="T32" fmla="*/ 16 w 144"/>
                  <a:gd name="T33" fmla="*/ 1 h 124"/>
                  <a:gd name="T34" fmla="*/ 14 w 144"/>
                  <a:gd name="T35" fmla="*/ 0 h 1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
                  <a:gd name="T55" fmla="*/ 0 h 124"/>
                  <a:gd name="T56" fmla="*/ 144 w 144"/>
                  <a:gd name="T57" fmla="*/ 124 h 1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 h="124">
                    <a:moveTo>
                      <a:pt x="120" y="1"/>
                    </a:moveTo>
                    <a:lnTo>
                      <a:pt x="98" y="0"/>
                    </a:lnTo>
                    <a:lnTo>
                      <a:pt x="80" y="1"/>
                    </a:lnTo>
                    <a:lnTo>
                      <a:pt x="66" y="5"/>
                    </a:lnTo>
                    <a:lnTo>
                      <a:pt x="53" y="11"/>
                    </a:lnTo>
                    <a:lnTo>
                      <a:pt x="43" y="19"/>
                    </a:lnTo>
                    <a:lnTo>
                      <a:pt x="34" y="29"/>
                    </a:lnTo>
                    <a:lnTo>
                      <a:pt x="22" y="41"/>
                    </a:lnTo>
                    <a:lnTo>
                      <a:pt x="11" y="56"/>
                    </a:lnTo>
                    <a:lnTo>
                      <a:pt x="0" y="87"/>
                    </a:lnTo>
                    <a:lnTo>
                      <a:pt x="0" y="118"/>
                    </a:lnTo>
                    <a:lnTo>
                      <a:pt x="28" y="124"/>
                    </a:lnTo>
                    <a:lnTo>
                      <a:pt x="100" y="105"/>
                    </a:lnTo>
                    <a:lnTo>
                      <a:pt x="144" y="79"/>
                    </a:lnTo>
                    <a:lnTo>
                      <a:pt x="142" y="54"/>
                    </a:lnTo>
                    <a:lnTo>
                      <a:pt x="140" y="33"/>
                    </a:lnTo>
                    <a:lnTo>
                      <a:pt x="133" y="14"/>
                    </a:lnTo>
                    <a:lnTo>
                      <a:pt x="120" y="1"/>
                    </a:lnTo>
                    <a:close/>
                  </a:path>
                </a:pathLst>
              </a:custGeom>
              <a:solidFill>
                <a:srgbClr val="965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47" name="Freeform 57"/>
              <p:cNvSpPr>
                <a:spLocks/>
              </p:cNvSpPr>
              <p:nvPr/>
            </p:nvSpPr>
            <p:spPr bwMode="auto">
              <a:xfrm>
                <a:off x="861" y="1862"/>
                <a:ext cx="108" cy="114"/>
              </a:xfrm>
              <a:custGeom>
                <a:avLst/>
                <a:gdLst>
                  <a:gd name="T0" fmla="*/ 19 w 216"/>
                  <a:gd name="T1" fmla="*/ 0 h 228"/>
                  <a:gd name="T2" fmla="*/ 15 w 216"/>
                  <a:gd name="T3" fmla="*/ 1 h 228"/>
                  <a:gd name="T4" fmla="*/ 10 w 216"/>
                  <a:gd name="T5" fmla="*/ 7 h 228"/>
                  <a:gd name="T6" fmla="*/ 7 w 216"/>
                  <a:gd name="T7" fmla="*/ 13 h 228"/>
                  <a:gd name="T8" fmla="*/ 7 w 216"/>
                  <a:gd name="T9" fmla="*/ 15 h 228"/>
                  <a:gd name="T10" fmla="*/ 5 w 216"/>
                  <a:gd name="T11" fmla="*/ 19 h 228"/>
                  <a:gd name="T12" fmla="*/ 1 w 216"/>
                  <a:gd name="T13" fmla="*/ 25 h 228"/>
                  <a:gd name="T14" fmla="*/ 4 w 216"/>
                  <a:gd name="T15" fmla="*/ 23 h 228"/>
                  <a:gd name="T16" fmla="*/ 3 w 216"/>
                  <a:gd name="T17" fmla="*/ 25 h 228"/>
                  <a:gd name="T18" fmla="*/ 0 w 216"/>
                  <a:gd name="T19" fmla="*/ 29 h 228"/>
                  <a:gd name="T20" fmla="*/ 5 w 216"/>
                  <a:gd name="T21" fmla="*/ 25 h 228"/>
                  <a:gd name="T22" fmla="*/ 7 w 216"/>
                  <a:gd name="T23" fmla="*/ 21 h 228"/>
                  <a:gd name="T24" fmla="*/ 10 w 216"/>
                  <a:gd name="T25" fmla="*/ 18 h 228"/>
                  <a:gd name="T26" fmla="*/ 10 w 216"/>
                  <a:gd name="T27" fmla="*/ 21 h 228"/>
                  <a:gd name="T28" fmla="*/ 7 w 216"/>
                  <a:gd name="T29" fmla="*/ 24 h 228"/>
                  <a:gd name="T30" fmla="*/ 12 w 216"/>
                  <a:gd name="T31" fmla="*/ 20 h 228"/>
                  <a:gd name="T32" fmla="*/ 13 w 216"/>
                  <a:gd name="T33" fmla="*/ 14 h 228"/>
                  <a:gd name="T34" fmla="*/ 14 w 216"/>
                  <a:gd name="T35" fmla="*/ 17 h 228"/>
                  <a:gd name="T36" fmla="*/ 17 w 216"/>
                  <a:gd name="T37" fmla="*/ 15 h 228"/>
                  <a:gd name="T38" fmla="*/ 21 w 216"/>
                  <a:gd name="T39" fmla="*/ 9 h 228"/>
                  <a:gd name="T40" fmla="*/ 25 w 216"/>
                  <a:gd name="T41" fmla="*/ 5 h 228"/>
                  <a:gd name="T42" fmla="*/ 27 w 216"/>
                  <a:gd name="T43" fmla="*/ 4 h 228"/>
                  <a:gd name="T44" fmla="*/ 27 w 216"/>
                  <a:gd name="T45" fmla="*/ 0 h 228"/>
                  <a:gd name="T46" fmla="*/ 23 w 216"/>
                  <a:gd name="T47" fmla="*/ 0 h 228"/>
                  <a:gd name="T48" fmla="*/ 19 w 216"/>
                  <a:gd name="T49" fmla="*/ 0 h 2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6"/>
                  <a:gd name="T76" fmla="*/ 0 h 228"/>
                  <a:gd name="T77" fmla="*/ 216 w 216"/>
                  <a:gd name="T78" fmla="*/ 228 h 2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6" h="228">
                    <a:moveTo>
                      <a:pt x="150" y="0"/>
                    </a:moveTo>
                    <a:lnTo>
                      <a:pt x="117" y="6"/>
                    </a:lnTo>
                    <a:lnTo>
                      <a:pt x="76" y="50"/>
                    </a:lnTo>
                    <a:lnTo>
                      <a:pt x="55" y="97"/>
                    </a:lnTo>
                    <a:lnTo>
                      <a:pt x="55" y="122"/>
                    </a:lnTo>
                    <a:lnTo>
                      <a:pt x="34" y="151"/>
                    </a:lnTo>
                    <a:lnTo>
                      <a:pt x="1" y="196"/>
                    </a:lnTo>
                    <a:lnTo>
                      <a:pt x="32" y="179"/>
                    </a:lnTo>
                    <a:lnTo>
                      <a:pt x="22" y="196"/>
                    </a:lnTo>
                    <a:lnTo>
                      <a:pt x="0" y="228"/>
                    </a:lnTo>
                    <a:lnTo>
                      <a:pt x="34" y="196"/>
                    </a:lnTo>
                    <a:lnTo>
                      <a:pt x="53" y="166"/>
                    </a:lnTo>
                    <a:lnTo>
                      <a:pt x="76" y="139"/>
                    </a:lnTo>
                    <a:lnTo>
                      <a:pt x="76" y="161"/>
                    </a:lnTo>
                    <a:lnTo>
                      <a:pt x="55" y="188"/>
                    </a:lnTo>
                    <a:lnTo>
                      <a:pt x="94" y="157"/>
                    </a:lnTo>
                    <a:lnTo>
                      <a:pt x="101" y="110"/>
                    </a:lnTo>
                    <a:lnTo>
                      <a:pt x="107" y="131"/>
                    </a:lnTo>
                    <a:lnTo>
                      <a:pt x="136" y="116"/>
                    </a:lnTo>
                    <a:lnTo>
                      <a:pt x="168" y="68"/>
                    </a:lnTo>
                    <a:lnTo>
                      <a:pt x="198" y="33"/>
                    </a:lnTo>
                    <a:lnTo>
                      <a:pt x="216" y="27"/>
                    </a:lnTo>
                    <a:lnTo>
                      <a:pt x="210" y="0"/>
                    </a:lnTo>
                    <a:lnTo>
                      <a:pt x="182" y="0"/>
                    </a:lnTo>
                    <a:lnTo>
                      <a:pt x="150" y="0"/>
                    </a:lnTo>
                    <a:close/>
                  </a:path>
                </a:pathLst>
              </a:custGeom>
              <a:solidFill>
                <a:srgbClr val="FFAF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48" name="Freeform 58"/>
              <p:cNvSpPr>
                <a:spLocks/>
              </p:cNvSpPr>
              <p:nvPr/>
            </p:nvSpPr>
            <p:spPr bwMode="auto">
              <a:xfrm>
                <a:off x="936" y="1863"/>
                <a:ext cx="109" cy="55"/>
              </a:xfrm>
              <a:custGeom>
                <a:avLst/>
                <a:gdLst>
                  <a:gd name="T0" fmla="*/ 16 w 218"/>
                  <a:gd name="T1" fmla="*/ 2 h 110"/>
                  <a:gd name="T2" fmla="*/ 13 w 218"/>
                  <a:gd name="T3" fmla="*/ 0 h 110"/>
                  <a:gd name="T4" fmla="*/ 11 w 218"/>
                  <a:gd name="T5" fmla="*/ 2 h 110"/>
                  <a:gd name="T6" fmla="*/ 9 w 218"/>
                  <a:gd name="T7" fmla="*/ 3 h 110"/>
                  <a:gd name="T8" fmla="*/ 7 w 218"/>
                  <a:gd name="T9" fmla="*/ 4 h 110"/>
                  <a:gd name="T10" fmla="*/ 5 w 218"/>
                  <a:gd name="T11" fmla="*/ 5 h 110"/>
                  <a:gd name="T12" fmla="*/ 4 w 218"/>
                  <a:gd name="T13" fmla="*/ 7 h 110"/>
                  <a:gd name="T14" fmla="*/ 2 w 218"/>
                  <a:gd name="T15" fmla="*/ 7 h 110"/>
                  <a:gd name="T16" fmla="*/ 1 w 218"/>
                  <a:gd name="T17" fmla="*/ 9 h 110"/>
                  <a:gd name="T18" fmla="*/ 0 w 218"/>
                  <a:gd name="T19" fmla="*/ 11 h 110"/>
                  <a:gd name="T20" fmla="*/ 4 w 218"/>
                  <a:gd name="T21" fmla="*/ 12 h 110"/>
                  <a:gd name="T22" fmla="*/ 6 w 218"/>
                  <a:gd name="T23" fmla="*/ 13 h 110"/>
                  <a:gd name="T24" fmla="*/ 9 w 218"/>
                  <a:gd name="T25" fmla="*/ 14 h 110"/>
                  <a:gd name="T26" fmla="*/ 12 w 218"/>
                  <a:gd name="T27" fmla="*/ 14 h 110"/>
                  <a:gd name="T28" fmla="*/ 14 w 218"/>
                  <a:gd name="T29" fmla="*/ 14 h 110"/>
                  <a:gd name="T30" fmla="*/ 18 w 218"/>
                  <a:gd name="T31" fmla="*/ 14 h 110"/>
                  <a:gd name="T32" fmla="*/ 21 w 218"/>
                  <a:gd name="T33" fmla="*/ 14 h 110"/>
                  <a:gd name="T34" fmla="*/ 24 w 218"/>
                  <a:gd name="T35" fmla="*/ 13 h 110"/>
                  <a:gd name="T36" fmla="*/ 28 w 218"/>
                  <a:gd name="T37" fmla="*/ 11 h 110"/>
                  <a:gd name="T38" fmla="*/ 27 w 218"/>
                  <a:gd name="T39" fmla="*/ 10 h 110"/>
                  <a:gd name="T40" fmla="*/ 26 w 218"/>
                  <a:gd name="T41" fmla="*/ 8 h 110"/>
                  <a:gd name="T42" fmla="*/ 25 w 218"/>
                  <a:gd name="T43" fmla="*/ 7 h 110"/>
                  <a:gd name="T44" fmla="*/ 23 w 218"/>
                  <a:gd name="T45" fmla="*/ 6 h 110"/>
                  <a:gd name="T46" fmla="*/ 22 w 218"/>
                  <a:gd name="T47" fmla="*/ 5 h 110"/>
                  <a:gd name="T48" fmla="*/ 20 w 218"/>
                  <a:gd name="T49" fmla="*/ 4 h 110"/>
                  <a:gd name="T50" fmla="*/ 18 w 218"/>
                  <a:gd name="T51" fmla="*/ 3 h 110"/>
                  <a:gd name="T52" fmla="*/ 16 w 218"/>
                  <a:gd name="T53" fmla="*/ 2 h 1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8"/>
                  <a:gd name="T82" fmla="*/ 0 h 110"/>
                  <a:gd name="T83" fmla="*/ 218 w 218"/>
                  <a:gd name="T84" fmla="*/ 110 h 11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8" h="110">
                    <a:moveTo>
                      <a:pt x="124" y="12"/>
                    </a:moveTo>
                    <a:lnTo>
                      <a:pt x="98" y="0"/>
                    </a:lnTo>
                    <a:lnTo>
                      <a:pt x="81" y="11"/>
                    </a:lnTo>
                    <a:lnTo>
                      <a:pt x="66" y="20"/>
                    </a:lnTo>
                    <a:lnTo>
                      <a:pt x="50" y="29"/>
                    </a:lnTo>
                    <a:lnTo>
                      <a:pt x="36" y="38"/>
                    </a:lnTo>
                    <a:lnTo>
                      <a:pt x="25" y="49"/>
                    </a:lnTo>
                    <a:lnTo>
                      <a:pt x="14" y="59"/>
                    </a:lnTo>
                    <a:lnTo>
                      <a:pt x="6" y="72"/>
                    </a:lnTo>
                    <a:lnTo>
                      <a:pt x="0" y="86"/>
                    </a:lnTo>
                    <a:lnTo>
                      <a:pt x="25" y="96"/>
                    </a:lnTo>
                    <a:lnTo>
                      <a:pt x="48" y="104"/>
                    </a:lnTo>
                    <a:lnTo>
                      <a:pt x="70" y="109"/>
                    </a:lnTo>
                    <a:lnTo>
                      <a:pt x="91" y="110"/>
                    </a:lnTo>
                    <a:lnTo>
                      <a:pt x="113" y="110"/>
                    </a:lnTo>
                    <a:lnTo>
                      <a:pt x="137" y="109"/>
                    </a:lnTo>
                    <a:lnTo>
                      <a:pt x="161" y="106"/>
                    </a:lnTo>
                    <a:lnTo>
                      <a:pt x="188" y="103"/>
                    </a:lnTo>
                    <a:lnTo>
                      <a:pt x="218" y="86"/>
                    </a:lnTo>
                    <a:lnTo>
                      <a:pt x="214" y="73"/>
                    </a:lnTo>
                    <a:lnTo>
                      <a:pt x="205" y="61"/>
                    </a:lnTo>
                    <a:lnTo>
                      <a:pt x="195" y="51"/>
                    </a:lnTo>
                    <a:lnTo>
                      <a:pt x="183" y="42"/>
                    </a:lnTo>
                    <a:lnTo>
                      <a:pt x="169" y="34"/>
                    </a:lnTo>
                    <a:lnTo>
                      <a:pt x="154" y="27"/>
                    </a:lnTo>
                    <a:lnTo>
                      <a:pt x="138" y="19"/>
                    </a:lnTo>
                    <a:lnTo>
                      <a:pt x="124" y="12"/>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49" name="Freeform 59"/>
              <p:cNvSpPr>
                <a:spLocks/>
              </p:cNvSpPr>
              <p:nvPr/>
            </p:nvSpPr>
            <p:spPr bwMode="auto">
              <a:xfrm>
                <a:off x="1393" y="1838"/>
                <a:ext cx="125" cy="91"/>
              </a:xfrm>
              <a:custGeom>
                <a:avLst/>
                <a:gdLst>
                  <a:gd name="T0" fmla="*/ 0 w 251"/>
                  <a:gd name="T1" fmla="*/ 1 h 181"/>
                  <a:gd name="T2" fmla="*/ 3 w 251"/>
                  <a:gd name="T3" fmla="*/ 4 h 181"/>
                  <a:gd name="T4" fmla="*/ 8 w 251"/>
                  <a:gd name="T5" fmla="*/ 7 h 181"/>
                  <a:gd name="T6" fmla="*/ 14 w 251"/>
                  <a:gd name="T7" fmla="*/ 13 h 181"/>
                  <a:gd name="T8" fmla="*/ 16 w 251"/>
                  <a:gd name="T9" fmla="*/ 18 h 181"/>
                  <a:gd name="T10" fmla="*/ 15 w 251"/>
                  <a:gd name="T11" fmla="*/ 19 h 181"/>
                  <a:gd name="T12" fmla="*/ 14 w 251"/>
                  <a:gd name="T13" fmla="*/ 21 h 181"/>
                  <a:gd name="T14" fmla="*/ 7 w 251"/>
                  <a:gd name="T15" fmla="*/ 22 h 181"/>
                  <a:gd name="T16" fmla="*/ 1 w 251"/>
                  <a:gd name="T17" fmla="*/ 23 h 181"/>
                  <a:gd name="T18" fmla="*/ 2 w 251"/>
                  <a:gd name="T19" fmla="*/ 23 h 181"/>
                  <a:gd name="T20" fmla="*/ 7 w 251"/>
                  <a:gd name="T21" fmla="*/ 23 h 181"/>
                  <a:gd name="T22" fmla="*/ 14 w 251"/>
                  <a:gd name="T23" fmla="*/ 22 h 181"/>
                  <a:gd name="T24" fmla="*/ 22 w 251"/>
                  <a:gd name="T25" fmla="*/ 21 h 181"/>
                  <a:gd name="T26" fmla="*/ 25 w 251"/>
                  <a:gd name="T27" fmla="*/ 20 h 181"/>
                  <a:gd name="T28" fmla="*/ 31 w 251"/>
                  <a:gd name="T29" fmla="*/ 17 h 181"/>
                  <a:gd name="T30" fmla="*/ 30 w 251"/>
                  <a:gd name="T31" fmla="*/ 15 h 181"/>
                  <a:gd name="T32" fmla="*/ 25 w 251"/>
                  <a:gd name="T33" fmla="*/ 13 h 181"/>
                  <a:gd name="T34" fmla="*/ 11 w 251"/>
                  <a:gd name="T35" fmla="*/ 6 h 181"/>
                  <a:gd name="T36" fmla="*/ 5 w 251"/>
                  <a:gd name="T37" fmla="*/ 2 h 181"/>
                  <a:gd name="T38" fmla="*/ 2 w 251"/>
                  <a:gd name="T39" fmla="*/ 0 h 181"/>
                  <a:gd name="T40" fmla="*/ 0 w 251"/>
                  <a:gd name="T41" fmla="*/ 1 h 1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1"/>
                  <a:gd name="T64" fmla="*/ 0 h 181"/>
                  <a:gd name="T65" fmla="*/ 251 w 251"/>
                  <a:gd name="T66" fmla="*/ 181 h 1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1" h="181">
                    <a:moveTo>
                      <a:pt x="0" y="4"/>
                    </a:moveTo>
                    <a:lnTo>
                      <a:pt x="28" y="25"/>
                    </a:lnTo>
                    <a:lnTo>
                      <a:pt x="65" y="49"/>
                    </a:lnTo>
                    <a:lnTo>
                      <a:pt x="116" y="98"/>
                    </a:lnTo>
                    <a:lnTo>
                      <a:pt x="134" y="137"/>
                    </a:lnTo>
                    <a:lnTo>
                      <a:pt x="124" y="150"/>
                    </a:lnTo>
                    <a:lnTo>
                      <a:pt x="113" y="161"/>
                    </a:lnTo>
                    <a:lnTo>
                      <a:pt x="58" y="170"/>
                    </a:lnTo>
                    <a:lnTo>
                      <a:pt x="11" y="177"/>
                    </a:lnTo>
                    <a:lnTo>
                      <a:pt x="17" y="181"/>
                    </a:lnTo>
                    <a:lnTo>
                      <a:pt x="57" y="177"/>
                    </a:lnTo>
                    <a:lnTo>
                      <a:pt x="114" y="169"/>
                    </a:lnTo>
                    <a:lnTo>
                      <a:pt x="176" y="161"/>
                    </a:lnTo>
                    <a:lnTo>
                      <a:pt x="202" y="155"/>
                    </a:lnTo>
                    <a:lnTo>
                      <a:pt x="251" y="133"/>
                    </a:lnTo>
                    <a:lnTo>
                      <a:pt x="242" y="120"/>
                    </a:lnTo>
                    <a:lnTo>
                      <a:pt x="205" y="101"/>
                    </a:lnTo>
                    <a:lnTo>
                      <a:pt x="93" y="41"/>
                    </a:lnTo>
                    <a:lnTo>
                      <a:pt x="40" y="14"/>
                    </a:lnTo>
                    <a:lnTo>
                      <a:pt x="17" y="0"/>
                    </a:lnTo>
                    <a:lnTo>
                      <a:pt x="0" y="4"/>
                    </a:lnTo>
                    <a:close/>
                  </a:path>
                </a:pathLst>
              </a:custGeom>
              <a:solidFill>
                <a:srgbClr val="D69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50" name="Freeform 60"/>
              <p:cNvSpPr>
                <a:spLocks/>
              </p:cNvSpPr>
              <p:nvPr/>
            </p:nvSpPr>
            <p:spPr bwMode="auto">
              <a:xfrm>
                <a:off x="1281" y="1993"/>
                <a:ext cx="122" cy="83"/>
              </a:xfrm>
              <a:custGeom>
                <a:avLst/>
                <a:gdLst>
                  <a:gd name="T0" fmla="*/ 0 w 244"/>
                  <a:gd name="T1" fmla="*/ 20 h 166"/>
                  <a:gd name="T2" fmla="*/ 8 w 244"/>
                  <a:gd name="T3" fmla="*/ 10 h 166"/>
                  <a:gd name="T4" fmla="*/ 16 w 244"/>
                  <a:gd name="T5" fmla="*/ 5 h 166"/>
                  <a:gd name="T6" fmla="*/ 20 w 244"/>
                  <a:gd name="T7" fmla="*/ 2 h 166"/>
                  <a:gd name="T8" fmla="*/ 28 w 244"/>
                  <a:gd name="T9" fmla="*/ 0 h 166"/>
                  <a:gd name="T10" fmla="*/ 31 w 244"/>
                  <a:gd name="T11" fmla="*/ 0 h 166"/>
                  <a:gd name="T12" fmla="*/ 31 w 244"/>
                  <a:gd name="T13" fmla="*/ 9 h 166"/>
                  <a:gd name="T14" fmla="*/ 23 w 244"/>
                  <a:gd name="T15" fmla="*/ 9 h 166"/>
                  <a:gd name="T16" fmla="*/ 8 w 244"/>
                  <a:gd name="T17" fmla="*/ 15 h 166"/>
                  <a:gd name="T18" fmla="*/ 4 w 244"/>
                  <a:gd name="T19" fmla="*/ 21 h 166"/>
                  <a:gd name="T20" fmla="*/ 0 w 244"/>
                  <a:gd name="T21" fmla="*/ 20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4"/>
                  <a:gd name="T34" fmla="*/ 0 h 166"/>
                  <a:gd name="T35" fmla="*/ 244 w 244"/>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4" h="166">
                    <a:moveTo>
                      <a:pt x="0" y="155"/>
                    </a:moveTo>
                    <a:lnTo>
                      <a:pt x="64" y="75"/>
                    </a:lnTo>
                    <a:lnTo>
                      <a:pt x="125" y="38"/>
                    </a:lnTo>
                    <a:lnTo>
                      <a:pt x="154" y="13"/>
                    </a:lnTo>
                    <a:lnTo>
                      <a:pt x="224" y="0"/>
                    </a:lnTo>
                    <a:lnTo>
                      <a:pt x="244" y="0"/>
                    </a:lnTo>
                    <a:lnTo>
                      <a:pt x="244" y="66"/>
                    </a:lnTo>
                    <a:lnTo>
                      <a:pt x="180" y="66"/>
                    </a:lnTo>
                    <a:lnTo>
                      <a:pt x="61" y="121"/>
                    </a:lnTo>
                    <a:lnTo>
                      <a:pt x="28" y="166"/>
                    </a:lnTo>
                    <a:lnTo>
                      <a:pt x="0" y="155"/>
                    </a:lnTo>
                    <a:close/>
                  </a:path>
                </a:pathLst>
              </a:custGeom>
              <a:solidFill>
                <a:srgbClr val="4430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51" name="Freeform 61"/>
              <p:cNvSpPr>
                <a:spLocks/>
              </p:cNvSpPr>
              <p:nvPr/>
            </p:nvSpPr>
            <p:spPr bwMode="auto">
              <a:xfrm>
                <a:off x="1454" y="2009"/>
                <a:ext cx="69" cy="132"/>
              </a:xfrm>
              <a:custGeom>
                <a:avLst/>
                <a:gdLst>
                  <a:gd name="T0" fmla="*/ 6 w 136"/>
                  <a:gd name="T1" fmla="*/ 0 h 265"/>
                  <a:gd name="T2" fmla="*/ 8 w 136"/>
                  <a:gd name="T3" fmla="*/ 5 h 265"/>
                  <a:gd name="T4" fmla="*/ 7 w 136"/>
                  <a:gd name="T5" fmla="*/ 9 h 265"/>
                  <a:gd name="T6" fmla="*/ 8 w 136"/>
                  <a:gd name="T7" fmla="*/ 12 h 265"/>
                  <a:gd name="T8" fmla="*/ 6 w 136"/>
                  <a:gd name="T9" fmla="*/ 14 h 265"/>
                  <a:gd name="T10" fmla="*/ 7 w 136"/>
                  <a:gd name="T11" fmla="*/ 26 h 265"/>
                  <a:gd name="T12" fmla="*/ 5 w 136"/>
                  <a:gd name="T13" fmla="*/ 30 h 265"/>
                  <a:gd name="T14" fmla="*/ 0 w 136"/>
                  <a:gd name="T15" fmla="*/ 33 h 265"/>
                  <a:gd name="T16" fmla="*/ 8 w 136"/>
                  <a:gd name="T17" fmla="*/ 31 h 265"/>
                  <a:gd name="T18" fmla="*/ 11 w 136"/>
                  <a:gd name="T19" fmla="*/ 31 h 265"/>
                  <a:gd name="T20" fmla="*/ 16 w 136"/>
                  <a:gd name="T21" fmla="*/ 29 h 265"/>
                  <a:gd name="T22" fmla="*/ 18 w 136"/>
                  <a:gd name="T23" fmla="*/ 27 h 265"/>
                  <a:gd name="T24" fmla="*/ 14 w 136"/>
                  <a:gd name="T25" fmla="*/ 28 h 265"/>
                  <a:gd name="T26" fmla="*/ 10 w 136"/>
                  <a:gd name="T27" fmla="*/ 29 h 265"/>
                  <a:gd name="T28" fmla="*/ 14 w 136"/>
                  <a:gd name="T29" fmla="*/ 25 h 265"/>
                  <a:gd name="T30" fmla="*/ 15 w 136"/>
                  <a:gd name="T31" fmla="*/ 22 h 265"/>
                  <a:gd name="T32" fmla="*/ 9 w 136"/>
                  <a:gd name="T33" fmla="*/ 27 h 265"/>
                  <a:gd name="T34" fmla="*/ 9 w 136"/>
                  <a:gd name="T35" fmla="*/ 24 h 265"/>
                  <a:gd name="T36" fmla="*/ 10 w 136"/>
                  <a:gd name="T37" fmla="*/ 20 h 265"/>
                  <a:gd name="T38" fmla="*/ 18 w 136"/>
                  <a:gd name="T39" fmla="*/ 16 h 265"/>
                  <a:gd name="T40" fmla="*/ 14 w 136"/>
                  <a:gd name="T41" fmla="*/ 13 h 265"/>
                  <a:gd name="T42" fmla="*/ 16 w 136"/>
                  <a:gd name="T43" fmla="*/ 10 h 265"/>
                  <a:gd name="T44" fmla="*/ 13 w 136"/>
                  <a:gd name="T45" fmla="*/ 13 h 265"/>
                  <a:gd name="T46" fmla="*/ 9 w 136"/>
                  <a:gd name="T47" fmla="*/ 13 h 265"/>
                  <a:gd name="T48" fmla="*/ 12 w 136"/>
                  <a:gd name="T49" fmla="*/ 6 h 265"/>
                  <a:gd name="T50" fmla="*/ 10 w 136"/>
                  <a:gd name="T51" fmla="*/ 2 h 265"/>
                  <a:gd name="T52" fmla="*/ 6 w 136"/>
                  <a:gd name="T53" fmla="*/ 0 h 2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6"/>
                  <a:gd name="T82" fmla="*/ 0 h 265"/>
                  <a:gd name="T83" fmla="*/ 136 w 136"/>
                  <a:gd name="T84" fmla="*/ 265 h 26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6" h="265">
                    <a:moveTo>
                      <a:pt x="47" y="0"/>
                    </a:moveTo>
                    <a:lnTo>
                      <a:pt x="57" y="47"/>
                    </a:lnTo>
                    <a:lnTo>
                      <a:pt x="51" y="77"/>
                    </a:lnTo>
                    <a:lnTo>
                      <a:pt x="57" y="101"/>
                    </a:lnTo>
                    <a:lnTo>
                      <a:pt x="43" y="116"/>
                    </a:lnTo>
                    <a:lnTo>
                      <a:pt x="50" y="211"/>
                    </a:lnTo>
                    <a:lnTo>
                      <a:pt x="36" y="244"/>
                    </a:lnTo>
                    <a:lnTo>
                      <a:pt x="0" y="265"/>
                    </a:lnTo>
                    <a:lnTo>
                      <a:pt x="57" y="252"/>
                    </a:lnTo>
                    <a:lnTo>
                      <a:pt x="82" y="252"/>
                    </a:lnTo>
                    <a:lnTo>
                      <a:pt x="125" y="235"/>
                    </a:lnTo>
                    <a:lnTo>
                      <a:pt x="136" y="217"/>
                    </a:lnTo>
                    <a:lnTo>
                      <a:pt x="104" y="228"/>
                    </a:lnTo>
                    <a:lnTo>
                      <a:pt x="75" y="235"/>
                    </a:lnTo>
                    <a:lnTo>
                      <a:pt x="107" y="205"/>
                    </a:lnTo>
                    <a:lnTo>
                      <a:pt x="114" y="183"/>
                    </a:lnTo>
                    <a:lnTo>
                      <a:pt x="71" y="222"/>
                    </a:lnTo>
                    <a:lnTo>
                      <a:pt x="68" y="196"/>
                    </a:lnTo>
                    <a:lnTo>
                      <a:pt x="78" y="164"/>
                    </a:lnTo>
                    <a:lnTo>
                      <a:pt x="136" y="134"/>
                    </a:lnTo>
                    <a:lnTo>
                      <a:pt x="111" y="111"/>
                    </a:lnTo>
                    <a:lnTo>
                      <a:pt x="124" y="81"/>
                    </a:lnTo>
                    <a:lnTo>
                      <a:pt x="97" y="111"/>
                    </a:lnTo>
                    <a:lnTo>
                      <a:pt x="71" y="111"/>
                    </a:lnTo>
                    <a:lnTo>
                      <a:pt x="94" y="53"/>
                    </a:lnTo>
                    <a:lnTo>
                      <a:pt x="75" y="16"/>
                    </a:lnTo>
                    <a:lnTo>
                      <a:pt x="47" y="0"/>
                    </a:lnTo>
                    <a:close/>
                  </a:path>
                </a:pathLst>
              </a:custGeom>
              <a:solidFill>
                <a:srgbClr val="000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52" name="Freeform 62"/>
              <p:cNvSpPr>
                <a:spLocks/>
              </p:cNvSpPr>
              <p:nvPr/>
            </p:nvSpPr>
            <p:spPr bwMode="auto">
              <a:xfrm>
                <a:off x="1249" y="2025"/>
                <a:ext cx="154" cy="138"/>
              </a:xfrm>
              <a:custGeom>
                <a:avLst/>
                <a:gdLst>
                  <a:gd name="T0" fmla="*/ 31 w 308"/>
                  <a:gd name="T1" fmla="*/ 0 h 277"/>
                  <a:gd name="T2" fmla="*/ 26 w 308"/>
                  <a:gd name="T3" fmla="*/ 1 h 277"/>
                  <a:gd name="T4" fmla="*/ 17 w 308"/>
                  <a:gd name="T5" fmla="*/ 4 h 277"/>
                  <a:gd name="T6" fmla="*/ 11 w 308"/>
                  <a:gd name="T7" fmla="*/ 8 h 277"/>
                  <a:gd name="T8" fmla="*/ 9 w 308"/>
                  <a:gd name="T9" fmla="*/ 12 h 277"/>
                  <a:gd name="T10" fmla="*/ 4 w 308"/>
                  <a:gd name="T11" fmla="*/ 17 h 277"/>
                  <a:gd name="T12" fmla="*/ 2 w 308"/>
                  <a:gd name="T13" fmla="*/ 21 h 277"/>
                  <a:gd name="T14" fmla="*/ 4 w 308"/>
                  <a:gd name="T15" fmla="*/ 21 h 277"/>
                  <a:gd name="T16" fmla="*/ 7 w 308"/>
                  <a:gd name="T17" fmla="*/ 20 h 277"/>
                  <a:gd name="T18" fmla="*/ 6 w 308"/>
                  <a:gd name="T19" fmla="*/ 21 h 277"/>
                  <a:gd name="T20" fmla="*/ 4 w 308"/>
                  <a:gd name="T21" fmla="*/ 24 h 277"/>
                  <a:gd name="T22" fmla="*/ 2 w 308"/>
                  <a:gd name="T23" fmla="*/ 29 h 277"/>
                  <a:gd name="T24" fmla="*/ 0 w 308"/>
                  <a:gd name="T25" fmla="*/ 34 h 277"/>
                  <a:gd name="T26" fmla="*/ 6 w 308"/>
                  <a:gd name="T27" fmla="*/ 25 h 277"/>
                  <a:gd name="T28" fmla="*/ 10 w 308"/>
                  <a:gd name="T29" fmla="*/ 21 h 277"/>
                  <a:gd name="T30" fmla="*/ 13 w 308"/>
                  <a:gd name="T31" fmla="*/ 20 h 277"/>
                  <a:gd name="T32" fmla="*/ 9 w 308"/>
                  <a:gd name="T33" fmla="*/ 23 h 277"/>
                  <a:gd name="T34" fmla="*/ 6 w 308"/>
                  <a:gd name="T35" fmla="*/ 27 h 277"/>
                  <a:gd name="T36" fmla="*/ 5 w 308"/>
                  <a:gd name="T37" fmla="*/ 30 h 277"/>
                  <a:gd name="T38" fmla="*/ 13 w 308"/>
                  <a:gd name="T39" fmla="*/ 22 h 277"/>
                  <a:gd name="T40" fmla="*/ 18 w 308"/>
                  <a:gd name="T41" fmla="*/ 17 h 277"/>
                  <a:gd name="T42" fmla="*/ 26 w 308"/>
                  <a:gd name="T43" fmla="*/ 13 h 277"/>
                  <a:gd name="T44" fmla="*/ 35 w 308"/>
                  <a:gd name="T45" fmla="*/ 12 h 277"/>
                  <a:gd name="T46" fmla="*/ 38 w 308"/>
                  <a:gd name="T47" fmla="*/ 12 h 277"/>
                  <a:gd name="T48" fmla="*/ 38 w 308"/>
                  <a:gd name="T49" fmla="*/ 9 h 277"/>
                  <a:gd name="T50" fmla="*/ 39 w 308"/>
                  <a:gd name="T51" fmla="*/ 7 h 277"/>
                  <a:gd name="T52" fmla="*/ 37 w 308"/>
                  <a:gd name="T53" fmla="*/ 5 h 277"/>
                  <a:gd name="T54" fmla="*/ 36 w 308"/>
                  <a:gd name="T55" fmla="*/ 2 h 277"/>
                  <a:gd name="T56" fmla="*/ 38 w 308"/>
                  <a:gd name="T57" fmla="*/ 0 h 277"/>
                  <a:gd name="T58" fmla="*/ 34 w 308"/>
                  <a:gd name="T59" fmla="*/ 0 h 277"/>
                  <a:gd name="T60" fmla="*/ 31 w 308"/>
                  <a:gd name="T61" fmla="*/ 0 h 27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8"/>
                  <a:gd name="T94" fmla="*/ 0 h 277"/>
                  <a:gd name="T95" fmla="*/ 308 w 308"/>
                  <a:gd name="T96" fmla="*/ 277 h 27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8" h="277">
                    <a:moveTo>
                      <a:pt x="244" y="2"/>
                    </a:moveTo>
                    <a:lnTo>
                      <a:pt x="211" y="12"/>
                    </a:lnTo>
                    <a:lnTo>
                      <a:pt x="131" y="36"/>
                    </a:lnTo>
                    <a:lnTo>
                      <a:pt x="91" y="70"/>
                    </a:lnTo>
                    <a:lnTo>
                      <a:pt x="66" y="96"/>
                    </a:lnTo>
                    <a:lnTo>
                      <a:pt x="32" y="137"/>
                    </a:lnTo>
                    <a:lnTo>
                      <a:pt x="15" y="168"/>
                    </a:lnTo>
                    <a:lnTo>
                      <a:pt x="28" y="168"/>
                    </a:lnTo>
                    <a:lnTo>
                      <a:pt x="54" y="160"/>
                    </a:lnTo>
                    <a:lnTo>
                      <a:pt x="50" y="174"/>
                    </a:lnTo>
                    <a:lnTo>
                      <a:pt x="28" y="197"/>
                    </a:lnTo>
                    <a:lnTo>
                      <a:pt x="13" y="235"/>
                    </a:lnTo>
                    <a:lnTo>
                      <a:pt x="0" y="277"/>
                    </a:lnTo>
                    <a:lnTo>
                      <a:pt x="47" y="201"/>
                    </a:lnTo>
                    <a:lnTo>
                      <a:pt x="78" y="168"/>
                    </a:lnTo>
                    <a:lnTo>
                      <a:pt x="103" y="161"/>
                    </a:lnTo>
                    <a:lnTo>
                      <a:pt x="71" y="187"/>
                    </a:lnTo>
                    <a:lnTo>
                      <a:pt x="46" y="222"/>
                    </a:lnTo>
                    <a:lnTo>
                      <a:pt x="36" y="244"/>
                    </a:lnTo>
                    <a:lnTo>
                      <a:pt x="107" y="181"/>
                    </a:lnTo>
                    <a:lnTo>
                      <a:pt x="142" y="142"/>
                    </a:lnTo>
                    <a:lnTo>
                      <a:pt x="208" y="108"/>
                    </a:lnTo>
                    <a:lnTo>
                      <a:pt x="278" y="101"/>
                    </a:lnTo>
                    <a:lnTo>
                      <a:pt x="297" y="99"/>
                    </a:lnTo>
                    <a:lnTo>
                      <a:pt x="300" y="76"/>
                    </a:lnTo>
                    <a:lnTo>
                      <a:pt x="308" y="63"/>
                    </a:lnTo>
                    <a:lnTo>
                      <a:pt x="289" y="42"/>
                    </a:lnTo>
                    <a:lnTo>
                      <a:pt x="287" y="20"/>
                    </a:lnTo>
                    <a:lnTo>
                      <a:pt x="297" y="2"/>
                    </a:lnTo>
                    <a:lnTo>
                      <a:pt x="268" y="0"/>
                    </a:lnTo>
                    <a:lnTo>
                      <a:pt x="244" y="2"/>
                    </a:lnTo>
                    <a:close/>
                  </a:path>
                </a:pathLst>
              </a:custGeom>
              <a:solidFill>
                <a:srgbClr val="FFD8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53" name="Freeform 63"/>
              <p:cNvSpPr>
                <a:spLocks/>
              </p:cNvSpPr>
              <p:nvPr/>
            </p:nvSpPr>
            <p:spPr bwMode="auto">
              <a:xfrm>
                <a:off x="1368" y="2136"/>
                <a:ext cx="56" cy="87"/>
              </a:xfrm>
              <a:custGeom>
                <a:avLst/>
                <a:gdLst>
                  <a:gd name="T0" fmla="*/ 8 w 112"/>
                  <a:gd name="T1" fmla="*/ 0 h 174"/>
                  <a:gd name="T2" fmla="*/ 5 w 112"/>
                  <a:gd name="T3" fmla="*/ 4 h 174"/>
                  <a:gd name="T4" fmla="*/ 2 w 112"/>
                  <a:gd name="T5" fmla="*/ 11 h 174"/>
                  <a:gd name="T6" fmla="*/ 0 w 112"/>
                  <a:gd name="T7" fmla="*/ 22 h 174"/>
                  <a:gd name="T8" fmla="*/ 4 w 112"/>
                  <a:gd name="T9" fmla="*/ 21 h 174"/>
                  <a:gd name="T10" fmla="*/ 6 w 112"/>
                  <a:gd name="T11" fmla="*/ 11 h 174"/>
                  <a:gd name="T12" fmla="*/ 9 w 112"/>
                  <a:gd name="T13" fmla="*/ 9 h 174"/>
                  <a:gd name="T14" fmla="*/ 6 w 112"/>
                  <a:gd name="T15" fmla="*/ 13 h 174"/>
                  <a:gd name="T16" fmla="*/ 6 w 112"/>
                  <a:gd name="T17" fmla="*/ 21 h 174"/>
                  <a:gd name="T18" fmla="*/ 9 w 112"/>
                  <a:gd name="T19" fmla="*/ 19 h 174"/>
                  <a:gd name="T20" fmla="*/ 12 w 112"/>
                  <a:gd name="T21" fmla="*/ 9 h 174"/>
                  <a:gd name="T22" fmla="*/ 14 w 112"/>
                  <a:gd name="T23" fmla="*/ 3 h 174"/>
                  <a:gd name="T24" fmla="*/ 8 w 112"/>
                  <a:gd name="T25" fmla="*/ 0 h 1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2"/>
                  <a:gd name="T40" fmla="*/ 0 h 174"/>
                  <a:gd name="T41" fmla="*/ 112 w 112"/>
                  <a:gd name="T42" fmla="*/ 174 h 1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2" h="174">
                    <a:moveTo>
                      <a:pt x="61" y="0"/>
                    </a:moveTo>
                    <a:lnTo>
                      <a:pt x="33" y="29"/>
                    </a:lnTo>
                    <a:lnTo>
                      <a:pt x="11" y="85"/>
                    </a:lnTo>
                    <a:lnTo>
                      <a:pt x="0" y="174"/>
                    </a:lnTo>
                    <a:lnTo>
                      <a:pt x="28" y="162"/>
                    </a:lnTo>
                    <a:lnTo>
                      <a:pt x="42" y="85"/>
                    </a:lnTo>
                    <a:lnTo>
                      <a:pt x="68" y="68"/>
                    </a:lnTo>
                    <a:lnTo>
                      <a:pt x="46" y="104"/>
                    </a:lnTo>
                    <a:lnTo>
                      <a:pt x="46" y="162"/>
                    </a:lnTo>
                    <a:lnTo>
                      <a:pt x="66" y="146"/>
                    </a:lnTo>
                    <a:lnTo>
                      <a:pt x="92" y="65"/>
                    </a:lnTo>
                    <a:lnTo>
                      <a:pt x="112" y="17"/>
                    </a:lnTo>
                    <a:lnTo>
                      <a:pt x="61" y="0"/>
                    </a:lnTo>
                    <a:close/>
                  </a:path>
                </a:pathLst>
              </a:custGeom>
              <a:solidFill>
                <a:srgbClr val="00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54" name="Freeform 64"/>
              <p:cNvSpPr>
                <a:spLocks/>
              </p:cNvSpPr>
              <p:nvPr/>
            </p:nvSpPr>
            <p:spPr bwMode="auto">
              <a:xfrm>
                <a:off x="1380" y="2232"/>
                <a:ext cx="44" cy="159"/>
              </a:xfrm>
              <a:custGeom>
                <a:avLst/>
                <a:gdLst>
                  <a:gd name="T0" fmla="*/ 0 w 90"/>
                  <a:gd name="T1" fmla="*/ 0 h 318"/>
                  <a:gd name="T2" fmla="*/ 0 w 90"/>
                  <a:gd name="T3" fmla="*/ 5 h 318"/>
                  <a:gd name="T4" fmla="*/ 1 w 90"/>
                  <a:gd name="T5" fmla="*/ 16 h 318"/>
                  <a:gd name="T6" fmla="*/ 1 w 90"/>
                  <a:gd name="T7" fmla="*/ 20 h 318"/>
                  <a:gd name="T8" fmla="*/ 0 w 90"/>
                  <a:gd name="T9" fmla="*/ 25 h 318"/>
                  <a:gd name="T10" fmla="*/ 0 w 90"/>
                  <a:gd name="T11" fmla="*/ 34 h 318"/>
                  <a:gd name="T12" fmla="*/ 0 w 90"/>
                  <a:gd name="T13" fmla="*/ 40 h 318"/>
                  <a:gd name="T14" fmla="*/ 3 w 90"/>
                  <a:gd name="T15" fmla="*/ 40 h 318"/>
                  <a:gd name="T16" fmla="*/ 3 w 90"/>
                  <a:gd name="T17" fmla="*/ 32 h 318"/>
                  <a:gd name="T18" fmla="*/ 5 w 90"/>
                  <a:gd name="T19" fmla="*/ 25 h 318"/>
                  <a:gd name="T20" fmla="*/ 9 w 90"/>
                  <a:gd name="T21" fmla="*/ 19 h 318"/>
                  <a:gd name="T22" fmla="*/ 9 w 90"/>
                  <a:gd name="T23" fmla="*/ 15 h 318"/>
                  <a:gd name="T24" fmla="*/ 4 w 90"/>
                  <a:gd name="T25" fmla="*/ 19 h 318"/>
                  <a:gd name="T26" fmla="*/ 6 w 90"/>
                  <a:gd name="T27" fmla="*/ 15 h 318"/>
                  <a:gd name="T28" fmla="*/ 8 w 90"/>
                  <a:gd name="T29" fmla="*/ 10 h 318"/>
                  <a:gd name="T30" fmla="*/ 11 w 90"/>
                  <a:gd name="T31" fmla="*/ 9 h 318"/>
                  <a:gd name="T32" fmla="*/ 11 w 90"/>
                  <a:gd name="T33" fmla="*/ 6 h 318"/>
                  <a:gd name="T34" fmla="*/ 7 w 90"/>
                  <a:gd name="T35" fmla="*/ 7 h 318"/>
                  <a:gd name="T36" fmla="*/ 6 w 90"/>
                  <a:gd name="T37" fmla="*/ 5 h 318"/>
                  <a:gd name="T38" fmla="*/ 6 w 90"/>
                  <a:gd name="T39" fmla="*/ 1 h 318"/>
                  <a:gd name="T40" fmla="*/ 0 w 90"/>
                  <a:gd name="T41" fmla="*/ 0 h 3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318"/>
                  <a:gd name="T65" fmla="*/ 90 w 90"/>
                  <a:gd name="T66" fmla="*/ 318 h 3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318">
                    <a:moveTo>
                      <a:pt x="6" y="0"/>
                    </a:moveTo>
                    <a:lnTo>
                      <a:pt x="7" y="39"/>
                    </a:lnTo>
                    <a:lnTo>
                      <a:pt x="10" y="128"/>
                    </a:lnTo>
                    <a:lnTo>
                      <a:pt x="13" y="157"/>
                    </a:lnTo>
                    <a:lnTo>
                      <a:pt x="0" y="202"/>
                    </a:lnTo>
                    <a:lnTo>
                      <a:pt x="0" y="268"/>
                    </a:lnTo>
                    <a:lnTo>
                      <a:pt x="3" y="318"/>
                    </a:lnTo>
                    <a:lnTo>
                      <a:pt x="30" y="316"/>
                    </a:lnTo>
                    <a:lnTo>
                      <a:pt x="30" y="255"/>
                    </a:lnTo>
                    <a:lnTo>
                      <a:pt x="42" y="202"/>
                    </a:lnTo>
                    <a:lnTo>
                      <a:pt x="80" y="149"/>
                    </a:lnTo>
                    <a:lnTo>
                      <a:pt x="77" y="122"/>
                    </a:lnTo>
                    <a:lnTo>
                      <a:pt x="38" y="151"/>
                    </a:lnTo>
                    <a:lnTo>
                      <a:pt x="50" y="122"/>
                    </a:lnTo>
                    <a:lnTo>
                      <a:pt x="67" y="83"/>
                    </a:lnTo>
                    <a:lnTo>
                      <a:pt x="90" y="69"/>
                    </a:lnTo>
                    <a:lnTo>
                      <a:pt x="90" y="45"/>
                    </a:lnTo>
                    <a:lnTo>
                      <a:pt x="60" y="53"/>
                    </a:lnTo>
                    <a:lnTo>
                      <a:pt x="55" y="34"/>
                    </a:lnTo>
                    <a:lnTo>
                      <a:pt x="55" y="3"/>
                    </a:lnTo>
                    <a:lnTo>
                      <a:pt x="6" y="0"/>
                    </a:lnTo>
                    <a:close/>
                  </a:path>
                </a:pathLst>
              </a:custGeom>
              <a:solidFill>
                <a:srgbClr val="91AD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55" name="Freeform 65"/>
              <p:cNvSpPr>
                <a:spLocks/>
              </p:cNvSpPr>
              <p:nvPr/>
            </p:nvSpPr>
            <p:spPr bwMode="auto">
              <a:xfrm>
                <a:off x="1462" y="2465"/>
                <a:ext cx="45" cy="9"/>
              </a:xfrm>
              <a:custGeom>
                <a:avLst/>
                <a:gdLst>
                  <a:gd name="T0" fmla="*/ 0 w 91"/>
                  <a:gd name="T1" fmla="*/ 0 h 19"/>
                  <a:gd name="T2" fmla="*/ 3 w 91"/>
                  <a:gd name="T3" fmla="*/ 0 h 19"/>
                  <a:gd name="T4" fmla="*/ 11 w 91"/>
                  <a:gd name="T5" fmla="*/ 0 h 19"/>
                  <a:gd name="T6" fmla="*/ 11 w 91"/>
                  <a:gd name="T7" fmla="*/ 1 h 19"/>
                  <a:gd name="T8" fmla="*/ 8 w 91"/>
                  <a:gd name="T9" fmla="*/ 2 h 19"/>
                  <a:gd name="T10" fmla="*/ 0 w 91"/>
                  <a:gd name="T11" fmla="*/ 2 h 19"/>
                  <a:gd name="T12" fmla="*/ 0 w 91"/>
                  <a:gd name="T13" fmla="*/ 0 h 19"/>
                  <a:gd name="T14" fmla="*/ 0 60000 65536"/>
                  <a:gd name="T15" fmla="*/ 0 60000 65536"/>
                  <a:gd name="T16" fmla="*/ 0 60000 65536"/>
                  <a:gd name="T17" fmla="*/ 0 60000 65536"/>
                  <a:gd name="T18" fmla="*/ 0 60000 65536"/>
                  <a:gd name="T19" fmla="*/ 0 60000 65536"/>
                  <a:gd name="T20" fmla="*/ 0 60000 65536"/>
                  <a:gd name="T21" fmla="*/ 0 w 91"/>
                  <a:gd name="T22" fmla="*/ 0 h 19"/>
                  <a:gd name="T23" fmla="*/ 91 w 91"/>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19">
                    <a:moveTo>
                      <a:pt x="0" y="5"/>
                    </a:moveTo>
                    <a:lnTo>
                      <a:pt x="29" y="6"/>
                    </a:lnTo>
                    <a:lnTo>
                      <a:pt x="89" y="0"/>
                    </a:lnTo>
                    <a:lnTo>
                      <a:pt x="91" y="14"/>
                    </a:lnTo>
                    <a:lnTo>
                      <a:pt x="64" y="19"/>
                    </a:lnTo>
                    <a:lnTo>
                      <a:pt x="5" y="19"/>
                    </a:lnTo>
                    <a:lnTo>
                      <a:pt x="0" y="5"/>
                    </a:lnTo>
                    <a:close/>
                  </a:path>
                </a:pathLst>
              </a:custGeom>
              <a:solidFill>
                <a:srgbClr val="0028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56" name="Freeform 66"/>
              <p:cNvSpPr>
                <a:spLocks/>
              </p:cNvSpPr>
              <p:nvPr/>
            </p:nvSpPr>
            <p:spPr bwMode="auto">
              <a:xfrm>
                <a:off x="979" y="2408"/>
                <a:ext cx="185" cy="72"/>
              </a:xfrm>
              <a:custGeom>
                <a:avLst/>
                <a:gdLst>
                  <a:gd name="T0" fmla="*/ 44 w 371"/>
                  <a:gd name="T1" fmla="*/ 3 h 144"/>
                  <a:gd name="T2" fmla="*/ 34 w 371"/>
                  <a:gd name="T3" fmla="*/ 0 h 144"/>
                  <a:gd name="T4" fmla="*/ 24 w 371"/>
                  <a:gd name="T5" fmla="*/ 0 h 144"/>
                  <a:gd name="T6" fmla="*/ 18 w 371"/>
                  <a:gd name="T7" fmla="*/ 7 h 144"/>
                  <a:gd name="T8" fmla="*/ 0 w 371"/>
                  <a:gd name="T9" fmla="*/ 15 h 144"/>
                  <a:gd name="T10" fmla="*/ 14 w 371"/>
                  <a:gd name="T11" fmla="*/ 15 h 144"/>
                  <a:gd name="T12" fmla="*/ 28 w 371"/>
                  <a:gd name="T13" fmla="*/ 12 h 144"/>
                  <a:gd name="T14" fmla="*/ 19 w 371"/>
                  <a:gd name="T15" fmla="*/ 18 h 144"/>
                  <a:gd name="T16" fmla="*/ 31 w 371"/>
                  <a:gd name="T17" fmla="*/ 18 h 144"/>
                  <a:gd name="T18" fmla="*/ 40 w 371"/>
                  <a:gd name="T19" fmla="*/ 17 h 144"/>
                  <a:gd name="T20" fmla="*/ 46 w 371"/>
                  <a:gd name="T21" fmla="*/ 14 h 144"/>
                  <a:gd name="T22" fmla="*/ 44 w 371"/>
                  <a:gd name="T23" fmla="*/ 3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1"/>
                  <a:gd name="T37" fmla="*/ 0 h 144"/>
                  <a:gd name="T38" fmla="*/ 371 w 371"/>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1" h="144">
                    <a:moveTo>
                      <a:pt x="355" y="22"/>
                    </a:moveTo>
                    <a:lnTo>
                      <a:pt x="276" y="0"/>
                    </a:lnTo>
                    <a:lnTo>
                      <a:pt x="198" y="0"/>
                    </a:lnTo>
                    <a:lnTo>
                      <a:pt x="147" y="58"/>
                    </a:lnTo>
                    <a:lnTo>
                      <a:pt x="0" y="116"/>
                    </a:lnTo>
                    <a:lnTo>
                      <a:pt x="113" y="116"/>
                    </a:lnTo>
                    <a:lnTo>
                      <a:pt x="225" y="94"/>
                    </a:lnTo>
                    <a:lnTo>
                      <a:pt x="155" y="144"/>
                    </a:lnTo>
                    <a:lnTo>
                      <a:pt x="251" y="144"/>
                    </a:lnTo>
                    <a:lnTo>
                      <a:pt x="320" y="129"/>
                    </a:lnTo>
                    <a:lnTo>
                      <a:pt x="371" y="109"/>
                    </a:lnTo>
                    <a:lnTo>
                      <a:pt x="355" y="22"/>
                    </a:lnTo>
                    <a:close/>
                  </a:path>
                </a:pathLst>
              </a:custGeom>
              <a:solidFill>
                <a:srgbClr val="FFD8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57" name="Freeform 67"/>
              <p:cNvSpPr>
                <a:spLocks/>
              </p:cNvSpPr>
              <p:nvPr/>
            </p:nvSpPr>
            <p:spPr bwMode="auto">
              <a:xfrm>
                <a:off x="828" y="2332"/>
                <a:ext cx="99" cy="47"/>
              </a:xfrm>
              <a:custGeom>
                <a:avLst/>
                <a:gdLst>
                  <a:gd name="T0" fmla="*/ 9 w 198"/>
                  <a:gd name="T1" fmla="*/ 0 h 94"/>
                  <a:gd name="T2" fmla="*/ 0 w 198"/>
                  <a:gd name="T3" fmla="*/ 3 h 94"/>
                  <a:gd name="T4" fmla="*/ 6 w 198"/>
                  <a:gd name="T5" fmla="*/ 4 h 94"/>
                  <a:gd name="T6" fmla="*/ 16 w 198"/>
                  <a:gd name="T7" fmla="*/ 4 h 94"/>
                  <a:gd name="T8" fmla="*/ 11 w 198"/>
                  <a:gd name="T9" fmla="*/ 12 h 94"/>
                  <a:gd name="T10" fmla="*/ 25 w 198"/>
                  <a:gd name="T11" fmla="*/ 12 h 94"/>
                  <a:gd name="T12" fmla="*/ 23 w 198"/>
                  <a:gd name="T13" fmla="*/ 5 h 94"/>
                  <a:gd name="T14" fmla="*/ 9 w 198"/>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98"/>
                  <a:gd name="T25" fmla="*/ 0 h 94"/>
                  <a:gd name="T26" fmla="*/ 198 w 198"/>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8" h="94">
                    <a:moveTo>
                      <a:pt x="68" y="0"/>
                    </a:moveTo>
                    <a:lnTo>
                      <a:pt x="0" y="21"/>
                    </a:lnTo>
                    <a:lnTo>
                      <a:pt x="42" y="29"/>
                    </a:lnTo>
                    <a:lnTo>
                      <a:pt x="128" y="29"/>
                    </a:lnTo>
                    <a:lnTo>
                      <a:pt x="85" y="94"/>
                    </a:lnTo>
                    <a:lnTo>
                      <a:pt x="198" y="94"/>
                    </a:lnTo>
                    <a:lnTo>
                      <a:pt x="181" y="36"/>
                    </a:lnTo>
                    <a:lnTo>
                      <a:pt x="68" y="0"/>
                    </a:lnTo>
                    <a:close/>
                  </a:path>
                </a:pathLst>
              </a:custGeom>
              <a:solidFill>
                <a:srgbClr val="FFA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58" name="Freeform 68"/>
              <p:cNvSpPr>
                <a:spLocks/>
              </p:cNvSpPr>
              <p:nvPr/>
            </p:nvSpPr>
            <p:spPr bwMode="auto">
              <a:xfrm>
                <a:off x="1095" y="2404"/>
                <a:ext cx="154" cy="36"/>
              </a:xfrm>
              <a:custGeom>
                <a:avLst/>
                <a:gdLst>
                  <a:gd name="T0" fmla="*/ 0 w 308"/>
                  <a:gd name="T1" fmla="*/ 0 h 72"/>
                  <a:gd name="T2" fmla="*/ 12 w 308"/>
                  <a:gd name="T3" fmla="*/ 0 h 72"/>
                  <a:gd name="T4" fmla="*/ 22 w 308"/>
                  <a:gd name="T5" fmla="*/ 0 h 72"/>
                  <a:gd name="T6" fmla="*/ 30 w 308"/>
                  <a:gd name="T7" fmla="*/ 5 h 72"/>
                  <a:gd name="T8" fmla="*/ 39 w 308"/>
                  <a:gd name="T9" fmla="*/ 5 h 72"/>
                  <a:gd name="T10" fmla="*/ 34 w 308"/>
                  <a:gd name="T11" fmla="*/ 9 h 72"/>
                  <a:gd name="T12" fmla="*/ 22 w 308"/>
                  <a:gd name="T13" fmla="*/ 9 h 72"/>
                  <a:gd name="T14" fmla="*/ 20 w 308"/>
                  <a:gd name="T15" fmla="*/ 4 h 72"/>
                  <a:gd name="T16" fmla="*/ 13 w 308"/>
                  <a:gd name="T17" fmla="*/ 4 h 72"/>
                  <a:gd name="T18" fmla="*/ 0 w 308"/>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8"/>
                  <a:gd name="T31" fmla="*/ 0 h 72"/>
                  <a:gd name="T32" fmla="*/ 308 w 308"/>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8" h="72">
                    <a:moveTo>
                      <a:pt x="0" y="0"/>
                    </a:moveTo>
                    <a:lnTo>
                      <a:pt x="95" y="0"/>
                    </a:lnTo>
                    <a:lnTo>
                      <a:pt x="179" y="0"/>
                    </a:lnTo>
                    <a:lnTo>
                      <a:pt x="239" y="43"/>
                    </a:lnTo>
                    <a:lnTo>
                      <a:pt x="308" y="43"/>
                    </a:lnTo>
                    <a:lnTo>
                      <a:pt x="265" y="72"/>
                    </a:lnTo>
                    <a:lnTo>
                      <a:pt x="179" y="65"/>
                    </a:lnTo>
                    <a:lnTo>
                      <a:pt x="154" y="29"/>
                    </a:lnTo>
                    <a:lnTo>
                      <a:pt x="103" y="29"/>
                    </a:lnTo>
                    <a:lnTo>
                      <a:pt x="0" y="0"/>
                    </a:lnTo>
                    <a:close/>
                  </a:path>
                </a:pathLst>
              </a:custGeom>
              <a:solidFill>
                <a:srgbClr val="FF9E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59" name="Freeform 69"/>
              <p:cNvSpPr>
                <a:spLocks/>
              </p:cNvSpPr>
              <p:nvPr/>
            </p:nvSpPr>
            <p:spPr bwMode="auto">
              <a:xfrm>
                <a:off x="1253" y="2404"/>
                <a:ext cx="130" cy="90"/>
              </a:xfrm>
              <a:custGeom>
                <a:avLst/>
                <a:gdLst>
                  <a:gd name="T0" fmla="*/ 7 w 259"/>
                  <a:gd name="T1" fmla="*/ 1 h 180"/>
                  <a:gd name="T2" fmla="*/ 21 w 259"/>
                  <a:gd name="T3" fmla="*/ 0 h 180"/>
                  <a:gd name="T4" fmla="*/ 33 w 259"/>
                  <a:gd name="T5" fmla="*/ 6 h 180"/>
                  <a:gd name="T6" fmla="*/ 33 w 259"/>
                  <a:gd name="T7" fmla="*/ 11 h 180"/>
                  <a:gd name="T8" fmla="*/ 25 w 259"/>
                  <a:gd name="T9" fmla="*/ 11 h 180"/>
                  <a:gd name="T10" fmla="*/ 27 w 259"/>
                  <a:gd name="T11" fmla="*/ 17 h 180"/>
                  <a:gd name="T12" fmla="*/ 21 w 259"/>
                  <a:gd name="T13" fmla="*/ 23 h 180"/>
                  <a:gd name="T14" fmla="*/ 13 w 259"/>
                  <a:gd name="T15" fmla="*/ 23 h 180"/>
                  <a:gd name="T16" fmla="*/ 0 w 259"/>
                  <a:gd name="T17" fmla="*/ 18 h 180"/>
                  <a:gd name="T18" fmla="*/ 13 w 259"/>
                  <a:gd name="T19" fmla="*/ 17 h 180"/>
                  <a:gd name="T20" fmla="*/ 11 w 259"/>
                  <a:gd name="T21" fmla="*/ 11 h 180"/>
                  <a:gd name="T22" fmla="*/ 5 w 259"/>
                  <a:gd name="T23" fmla="*/ 9 h 180"/>
                  <a:gd name="T24" fmla="*/ 15 w 259"/>
                  <a:gd name="T25" fmla="*/ 6 h 180"/>
                  <a:gd name="T26" fmla="*/ 7 w 259"/>
                  <a:gd name="T27" fmla="*/ 1 h 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180"/>
                  <a:gd name="T44" fmla="*/ 259 w 259"/>
                  <a:gd name="T45" fmla="*/ 180 h 1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180">
                    <a:moveTo>
                      <a:pt x="51" y="7"/>
                    </a:moveTo>
                    <a:lnTo>
                      <a:pt x="164" y="0"/>
                    </a:lnTo>
                    <a:lnTo>
                      <a:pt x="259" y="43"/>
                    </a:lnTo>
                    <a:lnTo>
                      <a:pt x="259" y="87"/>
                    </a:lnTo>
                    <a:lnTo>
                      <a:pt x="198" y="87"/>
                    </a:lnTo>
                    <a:lnTo>
                      <a:pt x="216" y="136"/>
                    </a:lnTo>
                    <a:lnTo>
                      <a:pt x="164" y="180"/>
                    </a:lnTo>
                    <a:lnTo>
                      <a:pt x="103" y="180"/>
                    </a:lnTo>
                    <a:lnTo>
                      <a:pt x="0" y="144"/>
                    </a:lnTo>
                    <a:lnTo>
                      <a:pt x="103" y="136"/>
                    </a:lnTo>
                    <a:lnTo>
                      <a:pt x="86" y="87"/>
                    </a:lnTo>
                    <a:lnTo>
                      <a:pt x="35" y="72"/>
                    </a:lnTo>
                    <a:lnTo>
                      <a:pt x="113" y="43"/>
                    </a:lnTo>
                    <a:lnTo>
                      <a:pt x="51" y="7"/>
                    </a:lnTo>
                    <a:close/>
                  </a:path>
                </a:pathLst>
              </a:custGeom>
              <a:solidFill>
                <a:srgbClr val="FF9E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60" name="Freeform 70"/>
              <p:cNvSpPr>
                <a:spLocks/>
              </p:cNvSpPr>
              <p:nvPr/>
            </p:nvSpPr>
            <p:spPr bwMode="auto">
              <a:xfrm>
                <a:off x="1164" y="2476"/>
                <a:ext cx="103" cy="57"/>
              </a:xfrm>
              <a:custGeom>
                <a:avLst/>
                <a:gdLst>
                  <a:gd name="T0" fmla="*/ 0 w 205"/>
                  <a:gd name="T1" fmla="*/ 0 h 115"/>
                  <a:gd name="T2" fmla="*/ 12 w 205"/>
                  <a:gd name="T3" fmla="*/ 2 h 115"/>
                  <a:gd name="T4" fmla="*/ 26 w 205"/>
                  <a:gd name="T5" fmla="*/ 9 h 115"/>
                  <a:gd name="T6" fmla="*/ 24 w 205"/>
                  <a:gd name="T7" fmla="*/ 11 h 115"/>
                  <a:gd name="T8" fmla="*/ 22 w 205"/>
                  <a:gd name="T9" fmla="*/ 12 h 115"/>
                  <a:gd name="T10" fmla="*/ 20 w 205"/>
                  <a:gd name="T11" fmla="*/ 12 h 115"/>
                  <a:gd name="T12" fmla="*/ 18 w 205"/>
                  <a:gd name="T13" fmla="*/ 13 h 115"/>
                  <a:gd name="T14" fmla="*/ 17 w 205"/>
                  <a:gd name="T15" fmla="*/ 13 h 115"/>
                  <a:gd name="T16" fmla="*/ 15 w 205"/>
                  <a:gd name="T17" fmla="*/ 14 h 115"/>
                  <a:gd name="T18" fmla="*/ 15 w 205"/>
                  <a:gd name="T19" fmla="*/ 14 h 115"/>
                  <a:gd name="T20" fmla="*/ 14 w 205"/>
                  <a:gd name="T21" fmla="*/ 14 h 115"/>
                  <a:gd name="T22" fmla="*/ 11 w 205"/>
                  <a:gd name="T23" fmla="*/ 9 h 115"/>
                  <a:gd name="T24" fmla="*/ 0 w 205"/>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5"/>
                  <a:gd name="T40" fmla="*/ 0 h 115"/>
                  <a:gd name="T41" fmla="*/ 205 w 205"/>
                  <a:gd name="T42" fmla="*/ 115 h 1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5" h="115">
                    <a:moveTo>
                      <a:pt x="0" y="0"/>
                    </a:moveTo>
                    <a:lnTo>
                      <a:pt x="92" y="20"/>
                    </a:lnTo>
                    <a:lnTo>
                      <a:pt x="205" y="79"/>
                    </a:lnTo>
                    <a:lnTo>
                      <a:pt x="189" y="89"/>
                    </a:lnTo>
                    <a:lnTo>
                      <a:pt x="172" y="96"/>
                    </a:lnTo>
                    <a:lnTo>
                      <a:pt x="157" y="103"/>
                    </a:lnTo>
                    <a:lnTo>
                      <a:pt x="141" y="108"/>
                    </a:lnTo>
                    <a:lnTo>
                      <a:pt x="129" y="111"/>
                    </a:lnTo>
                    <a:lnTo>
                      <a:pt x="119" y="113"/>
                    </a:lnTo>
                    <a:lnTo>
                      <a:pt x="113" y="115"/>
                    </a:lnTo>
                    <a:lnTo>
                      <a:pt x="110" y="115"/>
                    </a:lnTo>
                    <a:lnTo>
                      <a:pt x="84" y="72"/>
                    </a:lnTo>
                    <a:lnTo>
                      <a:pt x="0" y="0"/>
                    </a:lnTo>
                    <a:close/>
                  </a:path>
                </a:pathLst>
              </a:custGeom>
              <a:solidFill>
                <a:srgbClr val="FF9E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61" name="Freeform 71"/>
              <p:cNvSpPr>
                <a:spLocks/>
              </p:cNvSpPr>
              <p:nvPr/>
            </p:nvSpPr>
            <p:spPr bwMode="auto">
              <a:xfrm>
                <a:off x="897" y="2429"/>
                <a:ext cx="142" cy="40"/>
              </a:xfrm>
              <a:custGeom>
                <a:avLst/>
                <a:gdLst>
                  <a:gd name="T0" fmla="*/ 23 w 285"/>
                  <a:gd name="T1" fmla="*/ 0 h 80"/>
                  <a:gd name="T2" fmla="*/ 7 w 285"/>
                  <a:gd name="T3" fmla="*/ 3 h 80"/>
                  <a:gd name="T4" fmla="*/ 0 w 285"/>
                  <a:gd name="T5" fmla="*/ 7 h 80"/>
                  <a:gd name="T6" fmla="*/ 5 w 285"/>
                  <a:gd name="T7" fmla="*/ 10 h 80"/>
                  <a:gd name="T8" fmla="*/ 16 w 285"/>
                  <a:gd name="T9" fmla="*/ 10 h 80"/>
                  <a:gd name="T10" fmla="*/ 25 w 285"/>
                  <a:gd name="T11" fmla="*/ 6 h 80"/>
                  <a:gd name="T12" fmla="*/ 35 w 285"/>
                  <a:gd name="T13" fmla="*/ 1 h 80"/>
                  <a:gd name="T14" fmla="*/ 23 w 285"/>
                  <a:gd name="T15" fmla="*/ 0 h 80"/>
                  <a:gd name="T16" fmla="*/ 0 60000 65536"/>
                  <a:gd name="T17" fmla="*/ 0 60000 65536"/>
                  <a:gd name="T18" fmla="*/ 0 60000 65536"/>
                  <a:gd name="T19" fmla="*/ 0 60000 65536"/>
                  <a:gd name="T20" fmla="*/ 0 60000 65536"/>
                  <a:gd name="T21" fmla="*/ 0 60000 65536"/>
                  <a:gd name="T22" fmla="*/ 0 60000 65536"/>
                  <a:gd name="T23" fmla="*/ 0 60000 65536"/>
                  <a:gd name="T24" fmla="*/ 0 w 285"/>
                  <a:gd name="T25" fmla="*/ 0 h 80"/>
                  <a:gd name="T26" fmla="*/ 285 w 285"/>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5" h="80">
                    <a:moveTo>
                      <a:pt x="190" y="0"/>
                    </a:moveTo>
                    <a:lnTo>
                      <a:pt x="60" y="22"/>
                    </a:lnTo>
                    <a:lnTo>
                      <a:pt x="0" y="58"/>
                    </a:lnTo>
                    <a:lnTo>
                      <a:pt x="43" y="80"/>
                    </a:lnTo>
                    <a:lnTo>
                      <a:pt x="130" y="80"/>
                    </a:lnTo>
                    <a:lnTo>
                      <a:pt x="207" y="44"/>
                    </a:lnTo>
                    <a:lnTo>
                      <a:pt x="285" y="8"/>
                    </a:lnTo>
                    <a:lnTo>
                      <a:pt x="190" y="0"/>
                    </a:lnTo>
                    <a:close/>
                  </a:path>
                </a:pathLst>
              </a:custGeom>
              <a:solidFill>
                <a:srgbClr val="FFBC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62" name="Freeform 72"/>
              <p:cNvSpPr>
                <a:spLocks/>
              </p:cNvSpPr>
              <p:nvPr/>
            </p:nvSpPr>
            <p:spPr bwMode="auto">
              <a:xfrm>
                <a:off x="703" y="2120"/>
                <a:ext cx="78" cy="35"/>
              </a:xfrm>
              <a:custGeom>
                <a:avLst/>
                <a:gdLst>
                  <a:gd name="T0" fmla="*/ 15 w 155"/>
                  <a:gd name="T1" fmla="*/ 0 h 69"/>
                  <a:gd name="T2" fmla="*/ 9 w 155"/>
                  <a:gd name="T3" fmla="*/ 4 h 69"/>
                  <a:gd name="T4" fmla="*/ 4 w 155"/>
                  <a:gd name="T5" fmla="*/ 4 h 69"/>
                  <a:gd name="T6" fmla="*/ 0 w 155"/>
                  <a:gd name="T7" fmla="*/ 7 h 69"/>
                  <a:gd name="T8" fmla="*/ 4 w 155"/>
                  <a:gd name="T9" fmla="*/ 7 h 69"/>
                  <a:gd name="T10" fmla="*/ 3 w 155"/>
                  <a:gd name="T11" fmla="*/ 9 h 69"/>
                  <a:gd name="T12" fmla="*/ 3 w 155"/>
                  <a:gd name="T13" fmla="*/ 9 h 69"/>
                  <a:gd name="T14" fmla="*/ 4 w 155"/>
                  <a:gd name="T15" fmla="*/ 9 h 69"/>
                  <a:gd name="T16" fmla="*/ 5 w 155"/>
                  <a:gd name="T17" fmla="*/ 9 h 69"/>
                  <a:gd name="T18" fmla="*/ 6 w 155"/>
                  <a:gd name="T19" fmla="*/ 9 h 69"/>
                  <a:gd name="T20" fmla="*/ 7 w 155"/>
                  <a:gd name="T21" fmla="*/ 9 h 69"/>
                  <a:gd name="T22" fmla="*/ 8 w 155"/>
                  <a:gd name="T23" fmla="*/ 8 h 69"/>
                  <a:gd name="T24" fmla="*/ 8 w 155"/>
                  <a:gd name="T25" fmla="*/ 8 h 69"/>
                  <a:gd name="T26" fmla="*/ 8 w 155"/>
                  <a:gd name="T27" fmla="*/ 8 h 69"/>
                  <a:gd name="T28" fmla="*/ 9 w 155"/>
                  <a:gd name="T29" fmla="*/ 5 h 69"/>
                  <a:gd name="T30" fmla="*/ 13 w 155"/>
                  <a:gd name="T31" fmla="*/ 4 h 69"/>
                  <a:gd name="T32" fmla="*/ 13 w 155"/>
                  <a:gd name="T33" fmla="*/ 6 h 69"/>
                  <a:gd name="T34" fmla="*/ 17 w 155"/>
                  <a:gd name="T35" fmla="*/ 6 h 69"/>
                  <a:gd name="T36" fmla="*/ 20 w 155"/>
                  <a:gd name="T37" fmla="*/ 2 h 69"/>
                  <a:gd name="T38" fmla="*/ 15 w 155"/>
                  <a:gd name="T39" fmla="*/ 0 h 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5"/>
                  <a:gd name="T61" fmla="*/ 0 h 69"/>
                  <a:gd name="T62" fmla="*/ 155 w 155"/>
                  <a:gd name="T63" fmla="*/ 69 h 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5" h="69">
                    <a:moveTo>
                      <a:pt x="120" y="0"/>
                    </a:moveTo>
                    <a:lnTo>
                      <a:pt x="67" y="25"/>
                    </a:lnTo>
                    <a:lnTo>
                      <a:pt x="27" y="31"/>
                    </a:lnTo>
                    <a:lnTo>
                      <a:pt x="0" y="53"/>
                    </a:lnTo>
                    <a:lnTo>
                      <a:pt x="30" y="53"/>
                    </a:lnTo>
                    <a:lnTo>
                      <a:pt x="17" y="68"/>
                    </a:lnTo>
                    <a:lnTo>
                      <a:pt x="24" y="69"/>
                    </a:lnTo>
                    <a:lnTo>
                      <a:pt x="31" y="69"/>
                    </a:lnTo>
                    <a:lnTo>
                      <a:pt x="39" y="68"/>
                    </a:lnTo>
                    <a:lnTo>
                      <a:pt x="46" y="67"/>
                    </a:lnTo>
                    <a:lnTo>
                      <a:pt x="53" y="65"/>
                    </a:lnTo>
                    <a:lnTo>
                      <a:pt x="59" y="64"/>
                    </a:lnTo>
                    <a:lnTo>
                      <a:pt x="63" y="61"/>
                    </a:lnTo>
                    <a:lnTo>
                      <a:pt x="64" y="61"/>
                    </a:lnTo>
                    <a:lnTo>
                      <a:pt x="70" y="35"/>
                    </a:lnTo>
                    <a:lnTo>
                      <a:pt x="102" y="31"/>
                    </a:lnTo>
                    <a:lnTo>
                      <a:pt x="99" y="48"/>
                    </a:lnTo>
                    <a:lnTo>
                      <a:pt x="130" y="43"/>
                    </a:lnTo>
                    <a:lnTo>
                      <a:pt x="155" y="13"/>
                    </a:lnTo>
                    <a:lnTo>
                      <a:pt x="120" y="0"/>
                    </a:lnTo>
                    <a:close/>
                  </a:path>
                </a:pathLst>
              </a:custGeom>
              <a:solidFill>
                <a:srgbClr val="FFBC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63" name="Freeform 73"/>
              <p:cNvSpPr>
                <a:spLocks/>
              </p:cNvSpPr>
              <p:nvPr/>
            </p:nvSpPr>
            <p:spPr bwMode="auto">
              <a:xfrm>
                <a:off x="808" y="2190"/>
                <a:ext cx="91" cy="19"/>
              </a:xfrm>
              <a:custGeom>
                <a:avLst/>
                <a:gdLst>
                  <a:gd name="T0" fmla="*/ 5 w 182"/>
                  <a:gd name="T1" fmla="*/ 1 h 39"/>
                  <a:gd name="T2" fmla="*/ 13 w 182"/>
                  <a:gd name="T3" fmla="*/ 0 h 39"/>
                  <a:gd name="T4" fmla="*/ 18 w 182"/>
                  <a:gd name="T5" fmla="*/ 1 h 39"/>
                  <a:gd name="T6" fmla="*/ 23 w 182"/>
                  <a:gd name="T7" fmla="*/ 3 h 39"/>
                  <a:gd name="T8" fmla="*/ 20 w 182"/>
                  <a:gd name="T9" fmla="*/ 4 h 39"/>
                  <a:gd name="T10" fmla="*/ 13 w 182"/>
                  <a:gd name="T11" fmla="*/ 4 h 39"/>
                  <a:gd name="T12" fmla="*/ 9 w 182"/>
                  <a:gd name="T13" fmla="*/ 4 h 39"/>
                  <a:gd name="T14" fmla="*/ 0 w 182"/>
                  <a:gd name="T15" fmla="*/ 3 h 39"/>
                  <a:gd name="T16" fmla="*/ 5 w 182"/>
                  <a:gd name="T17" fmla="*/ 1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39"/>
                  <a:gd name="T29" fmla="*/ 182 w 182"/>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39">
                    <a:moveTo>
                      <a:pt x="37" y="10"/>
                    </a:moveTo>
                    <a:lnTo>
                      <a:pt x="100" y="0"/>
                    </a:lnTo>
                    <a:lnTo>
                      <a:pt x="139" y="8"/>
                    </a:lnTo>
                    <a:lnTo>
                      <a:pt x="182" y="24"/>
                    </a:lnTo>
                    <a:lnTo>
                      <a:pt x="157" y="37"/>
                    </a:lnTo>
                    <a:lnTo>
                      <a:pt x="106" y="32"/>
                    </a:lnTo>
                    <a:lnTo>
                      <a:pt x="69" y="39"/>
                    </a:lnTo>
                    <a:lnTo>
                      <a:pt x="0" y="29"/>
                    </a:lnTo>
                    <a:lnTo>
                      <a:pt x="37" y="10"/>
                    </a:lnTo>
                    <a:close/>
                  </a:path>
                </a:pathLst>
              </a:custGeom>
              <a:solidFill>
                <a:srgbClr val="FFA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64" name="Freeform 74"/>
              <p:cNvSpPr>
                <a:spLocks/>
              </p:cNvSpPr>
              <p:nvPr/>
            </p:nvSpPr>
            <p:spPr bwMode="auto">
              <a:xfrm>
                <a:off x="948" y="1824"/>
                <a:ext cx="51" cy="27"/>
              </a:xfrm>
              <a:custGeom>
                <a:avLst/>
                <a:gdLst>
                  <a:gd name="T0" fmla="*/ 13 w 102"/>
                  <a:gd name="T1" fmla="*/ 4 h 53"/>
                  <a:gd name="T2" fmla="*/ 9 w 102"/>
                  <a:gd name="T3" fmla="*/ 3 h 53"/>
                  <a:gd name="T4" fmla="*/ 7 w 102"/>
                  <a:gd name="T5" fmla="*/ 2 h 53"/>
                  <a:gd name="T6" fmla="*/ 5 w 102"/>
                  <a:gd name="T7" fmla="*/ 0 h 53"/>
                  <a:gd name="T8" fmla="*/ 3 w 102"/>
                  <a:gd name="T9" fmla="*/ 0 h 53"/>
                  <a:gd name="T10" fmla="*/ 2 w 102"/>
                  <a:gd name="T11" fmla="*/ 1 h 53"/>
                  <a:gd name="T12" fmla="*/ 0 w 102"/>
                  <a:gd name="T13" fmla="*/ 2 h 53"/>
                  <a:gd name="T14" fmla="*/ 3 w 102"/>
                  <a:gd name="T15" fmla="*/ 2 h 53"/>
                  <a:gd name="T16" fmla="*/ 3 w 102"/>
                  <a:gd name="T17" fmla="*/ 3 h 53"/>
                  <a:gd name="T18" fmla="*/ 1 w 102"/>
                  <a:gd name="T19" fmla="*/ 3 h 53"/>
                  <a:gd name="T20" fmla="*/ 3 w 102"/>
                  <a:gd name="T21" fmla="*/ 4 h 53"/>
                  <a:gd name="T22" fmla="*/ 4 w 102"/>
                  <a:gd name="T23" fmla="*/ 4 h 53"/>
                  <a:gd name="T24" fmla="*/ 5 w 102"/>
                  <a:gd name="T25" fmla="*/ 4 h 53"/>
                  <a:gd name="T26" fmla="*/ 7 w 102"/>
                  <a:gd name="T27" fmla="*/ 4 h 53"/>
                  <a:gd name="T28" fmla="*/ 11 w 102"/>
                  <a:gd name="T29" fmla="*/ 7 h 53"/>
                  <a:gd name="T30" fmla="*/ 11 w 102"/>
                  <a:gd name="T31" fmla="*/ 6 h 53"/>
                  <a:gd name="T32" fmla="*/ 13 w 102"/>
                  <a:gd name="T33" fmla="*/ 4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
                  <a:gd name="T52" fmla="*/ 0 h 53"/>
                  <a:gd name="T53" fmla="*/ 102 w 102"/>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 h="53">
                    <a:moveTo>
                      <a:pt x="102" y="31"/>
                    </a:moveTo>
                    <a:lnTo>
                      <a:pt x="72" y="23"/>
                    </a:lnTo>
                    <a:lnTo>
                      <a:pt x="57" y="16"/>
                    </a:lnTo>
                    <a:lnTo>
                      <a:pt x="40" y="0"/>
                    </a:lnTo>
                    <a:lnTo>
                      <a:pt x="24" y="0"/>
                    </a:lnTo>
                    <a:lnTo>
                      <a:pt x="10" y="2"/>
                    </a:lnTo>
                    <a:lnTo>
                      <a:pt x="0" y="10"/>
                    </a:lnTo>
                    <a:lnTo>
                      <a:pt x="17" y="10"/>
                    </a:lnTo>
                    <a:lnTo>
                      <a:pt x="22" y="17"/>
                    </a:lnTo>
                    <a:lnTo>
                      <a:pt x="4" y="21"/>
                    </a:lnTo>
                    <a:lnTo>
                      <a:pt x="18" y="31"/>
                    </a:lnTo>
                    <a:lnTo>
                      <a:pt x="32" y="28"/>
                    </a:lnTo>
                    <a:lnTo>
                      <a:pt x="40" y="30"/>
                    </a:lnTo>
                    <a:lnTo>
                      <a:pt x="50" y="30"/>
                    </a:lnTo>
                    <a:lnTo>
                      <a:pt x="88" y="53"/>
                    </a:lnTo>
                    <a:lnTo>
                      <a:pt x="88" y="43"/>
                    </a:lnTo>
                    <a:lnTo>
                      <a:pt x="102" y="31"/>
                    </a:lnTo>
                    <a:close/>
                  </a:path>
                </a:pathLst>
              </a:custGeom>
              <a:solidFill>
                <a:srgbClr val="BF60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65" name="Freeform 75"/>
              <p:cNvSpPr>
                <a:spLocks/>
              </p:cNvSpPr>
              <p:nvPr/>
            </p:nvSpPr>
            <p:spPr bwMode="auto">
              <a:xfrm>
                <a:off x="954" y="1914"/>
                <a:ext cx="9" cy="23"/>
              </a:xfrm>
              <a:custGeom>
                <a:avLst/>
                <a:gdLst>
                  <a:gd name="T0" fmla="*/ 0 w 19"/>
                  <a:gd name="T1" fmla="*/ 0 h 46"/>
                  <a:gd name="T2" fmla="*/ 0 w 19"/>
                  <a:gd name="T3" fmla="*/ 1 h 46"/>
                  <a:gd name="T4" fmla="*/ 0 w 19"/>
                  <a:gd name="T5" fmla="*/ 3 h 46"/>
                  <a:gd name="T6" fmla="*/ 0 w 19"/>
                  <a:gd name="T7" fmla="*/ 6 h 46"/>
                  <a:gd name="T8" fmla="*/ 2 w 19"/>
                  <a:gd name="T9" fmla="*/ 6 h 46"/>
                  <a:gd name="T10" fmla="*/ 2 w 19"/>
                  <a:gd name="T11" fmla="*/ 3 h 46"/>
                  <a:gd name="T12" fmla="*/ 2 w 19"/>
                  <a:gd name="T13" fmla="*/ 1 h 46"/>
                  <a:gd name="T14" fmla="*/ 0 w 19"/>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46"/>
                  <a:gd name="T26" fmla="*/ 19 w 19"/>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46">
                    <a:moveTo>
                      <a:pt x="0" y="0"/>
                    </a:moveTo>
                    <a:lnTo>
                      <a:pt x="6" y="7"/>
                    </a:lnTo>
                    <a:lnTo>
                      <a:pt x="6" y="25"/>
                    </a:lnTo>
                    <a:lnTo>
                      <a:pt x="2" y="45"/>
                    </a:lnTo>
                    <a:lnTo>
                      <a:pt x="16" y="46"/>
                    </a:lnTo>
                    <a:lnTo>
                      <a:pt x="19" y="22"/>
                    </a:lnTo>
                    <a:lnTo>
                      <a:pt x="17" y="3"/>
                    </a:lnTo>
                    <a:lnTo>
                      <a:pt x="0" y="0"/>
                    </a:lnTo>
                    <a:close/>
                  </a:path>
                </a:pathLst>
              </a:custGeom>
              <a:solidFill>
                <a:srgbClr val="99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66" name="Freeform 76"/>
              <p:cNvSpPr>
                <a:spLocks/>
              </p:cNvSpPr>
              <p:nvPr/>
            </p:nvSpPr>
            <p:spPr bwMode="auto">
              <a:xfrm>
                <a:off x="962" y="1824"/>
                <a:ext cx="38" cy="20"/>
              </a:xfrm>
              <a:custGeom>
                <a:avLst/>
                <a:gdLst>
                  <a:gd name="T0" fmla="*/ 0 w 77"/>
                  <a:gd name="T1" fmla="*/ 0 h 39"/>
                  <a:gd name="T2" fmla="*/ 0 w 77"/>
                  <a:gd name="T3" fmla="*/ 1 h 39"/>
                  <a:gd name="T4" fmla="*/ 1 w 77"/>
                  <a:gd name="T5" fmla="*/ 3 h 39"/>
                  <a:gd name="T6" fmla="*/ 4 w 77"/>
                  <a:gd name="T7" fmla="*/ 4 h 39"/>
                  <a:gd name="T8" fmla="*/ 8 w 77"/>
                  <a:gd name="T9" fmla="*/ 5 h 39"/>
                  <a:gd name="T10" fmla="*/ 9 w 77"/>
                  <a:gd name="T11" fmla="*/ 4 h 39"/>
                  <a:gd name="T12" fmla="*/ 6 w 77"/>
                  <a:gd name="T13" fmla="*/ 3 h 39"/>
                  <a:gd name="T14" fmla="*/ 4 w 77"/>
                  <a:gd name="T15" fmla="*/ 3 h 39"/>
                  <a:gd name="T16" fmla="*/ 2 w 77"/>
                  <a:gd name="T17" fmla="*/ 1 h 39"/>
                  <a:gd name="T18" fmla="*/ 1 w 77"/>
                  <a:gd name="T19" fmla="*/ 0 h 39"/>
                  <a:gd name="T20" fmla="*/ 0 w 77"/>
                  <a:gd name="T21" fmla="*/ 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39"/>
                  <a:gd name="T35" fmla="*/ 77 w 77"/>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39">
                    <a:moveTo>
                      <a:pt x="0" y="0"/>
                    </a:moveTo>
                    <a:lnTo>
                      <a:pt x="5" y="7"/>
                    </a:lnTo>
                    <a:lnTo>
                      <a:pt x="14" y="17"/>
                    </a:lnTo>
                    <a:lnTo>
                      <a:pt x="39" y="25"/>
                    </a:lnTo>
                    <a:lnTo>
                      <a:pt x="65" y="39"/>
                    </a:lnTo>
                    <a:lnTo>
                      <a:pt x="77" y="31"/>
                    </a:lnTo>
                    <a:lnTo>
                      <a:pt x="49" y="24"/>
                    </a:lnTo>
                    <a:lnTo>
                      <a:pt x="32" y="17"/>
                    </a:lnTo>
                    <a:lnTo>
                      <a:pt x="19" y="6"/>
                    </a:lnTo>
                    <a:lnTo>
                      <a:pt x="15" y="0"/>
                    </a:lnTo>
                    <a:lnTo>
                      <a:pt x="0" y="0"/>
                    </a:lnTo>
                    <a:close/>
                  </a:path>
                </a:pathLst>
              </a:custGeom>
              <a:solidFill>
                <a:srgbClr val="99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67" name="Freeform 77"/>
              <p:cNvSpPr>
                <a:spLocks/>
              </p:cNvSpPr>
              <p:nvPr/>
            </p:nvSpPr>
            <p:spPr bwMode="auto">
              <a:xfrm>
                <a:off x="983" y="1914"/>
                <a:ext cx="46" cy="17"/>
              </a:xfrm>
              <a:custGeom>
                <a:avLst/>
                <a:gdLst>
                  <a:gd name="T0" fmla="*/ 0 w 92"/>
                  <a:gd name="T1" fmla="*/ 1 h 32"/>
                  <a:gd name="T2" fmla="*/ 3 w 92"/>
                  <a:gd name="T3" fmla="*/ 3 h 32"/>
                  <a:gd name="T4" fmla="*/ 3 w 92"/>
                  <a:gd name="T5" fmla="*/ 5 h 32"/>
                  <a:gd name="T6" fmla="*/ 7 w 92"/>
                  <a:gd name="T7" fmla="*/ 4 h 32"/>
                  <a:gd name="T8" fmla="*/ 11 w 92"/>
                  <a:gd name="T9" fmla="*/ 3 h 32"/>
                  <a:gd name="T10" fmla="*/ 12 w 92"/>
                  <a:gd name="T11" fmla="*/ 0 h 32"/>
                  <a:gd name="T12" fmla="*/ 9 w 92"/>
                  <a:gd name="T13" fmla="*/ 1 h 32"/>
                  <a:gd name="T14" fmla="*/ 5 w 92"/>
                  <a:gd name="T15" fmla="*/ 1 h 32"/>
                  <a:gd name="T16" fmla="*/ 3 w 92"/>
                  <a:gd name="T17" fmla="*/ 1 h 32"/>
                  <a:gd name="T18" fmla="*/ 0 w 92"/>
                  <a:gd name="T19" fmla="*/ 1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
                  <a:gd name="T31" fmla="*/ 0 h 32"/>
                  <a:gd name="T32" fmla="*/ 92 w 9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 h="32">
                    <a:moveTo>
                      <a:pt x="0" y="8"/>
                    </a:moveTo>
                    <a:lnTo>
                      <a:pt x="25" y="18"/>
                    </a:lnTo>
                    <a:lnTo>
                      <a:pt x="25" y="32"/>
                    </a:lnTo>
                    <a:lnTo>
                      <a:pt x="55" y="29"/>
                    </a:lnTo>
                    <a:lnTo>
                      <a:pt x="85" y="17"/>
                    </a:lnTo>
                    <a:lnTo>
                      <a:pt x="92" y="0"/>
                    </a:lnTo>
                    <a:lnTo>
                      <a:pt x="65" y="3"/>
                    </a:lnTo>
                    <a:lnTo>
                      <a:pt x="35" y="6"/>
                    </a:lnTo>
                    <a:lnTo>
                      <a:pt x="18" y="6"/>
                    </a:lnTo>
                    <a:lnTo>
                      <a:pt x="0" y="8"/>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68" name="Freeform 78"/>
              <p:cNvSpPr>
                <a:spLocks/>
              </p:cNvSpPr>
              <p:nvPr/>
            </p:nvSpPr>
            <p:spPr bwMode="auto">
              <a:xfrm>
                <a:off x="1002" y="1910"/>
                <a:ext cx="37" cy="39"/>
              </a:xfrm>
              <a:custGeom>
                <a:avLst/>
                <a:gdLst>
                  <a:gd name="T0" fmla="*/ 8 w 76"/>
                  <a:gd name="T1" fmla="*/ 1 h 78"/>
                  <a:gd name="T2" fmla="*/ 7 w 76"/>
                  <a:gd name="T3" fmla="*/ 3 h 78"/>
                  <a:gd name="T4" fmla="*/ 4 w 76"/>
                  <a:gd name="T5" fmla="*/ 6 h 78"/>
                  <a:gd name="T6" fmla="*/ 2 w 76"/>
                  <a:gd name="T7" fmla="*/ 9 h 78"/>
                  <a:gd name="T8" fmla="*/ 0 w 76"/>
                  <a:gd name="T9" fmla="*/ 9 h 78"/>
                  <a:gd name="T10" fmla="*/ 1 w 76"/>
                  <a:gd name="T11" fmla="*/ 10 h 78"/>
                  <a:gd name="T12" fmla="*/ 4 w 76"/>
                  <a:gd name="T13" fmla="*/ 9 h 78"/>
                  <a:gd name="T14" fmla="*/ 6 w 76"/>
                  <a:gd name="T15" fmla="*/ 6 h 78"/>
                  <a:gd name="T16" fmla="*/ 8 w 76"/>
                  <a:gd name="T17" fmla="*/ 3 h 78"/>
                  <a:gd name="T18" fmla="*/ 9 w 76"/>
                  <a:gd name="T19" fmla="*/ 0 h 78"/>
                  <a:gd name="T20" fmla="*/ 8 w 76"/>
                  <a:gd name="T21" fmla="*/ 1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78"/>
                  <a:gd name="T35" fmla="*/ 76 w 76"/>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78">
                    <a:moveTo>
                      <a:pt x="67" y="9"/>
                    </a:moveTo>
                    <a:lnTo>
                      <a:pt x="57" y="27"/>
                    </a:lnTo>
                    <a:lnTo>
                      <a:pt x="35" y="48"/>
                    </a:lnTo>
                    <a:lnTo>
                      <a:pt x="23" y="68"/>
                    </a:lnTo>
                    <a:lnTo>
                      <a:pt x="0" y="68"/>
                    </a:lnTo>
                    <a:lnTo>
                      <a:pt x="10" y="78"/>
                    </a:lnTo>
                    <a:lnTo>
                      <a:pt x="35" y="71"/>
                    </a:lnTo>
                    <a:lnTo>
                      <a:pt x="49" y="48"/>
                    </a:lnTo>
                    <a:lnTo>
                      <a:pt x="70" y="25"/>
                    </a:lnTo>
                    <a:lnTo>
                      <a:pt x="76" y="0"/>
                    </a:lnTo>
                    <a:lnTo>
                      <a:pt x="67" y="9"/>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69" name="Freeform 79"/>
              <p:cNvSpPr>
                <a:spLocks/>
              </p:cNvSpPr>
              <p:nvPr/>
            </p:nvSpPr>
            <p:spPr bwMode="auto">
              <a:xfrm>
                <a:off x="962" y="1954"/>
                <a:ext cx="66" cy="15"/>
              </a:xfrm>
              <a:custGeom>
                <a:avLst/>
                <a:gdLst>
                  <a:gd name="T0" fmla="*/ 0 w 132"/>
                  <a:gd name="T1" fmla="*/ 3 h 30"/>
                  <a:gd name="T2" fmla="*/ 2 w 132"/>
                  <a:gd name="T3" fmla="*/ 3 h 30"/>
                  <a:gd name="T4" fmla="*/ 5 w 132"/>
                  <a:gd name="T5" fmla="*/ 1 h 30"/>
                  <a:gd name="T6" fmla="*/ 7 w 132"/>
                  <a:gd name="T7" fmla="*/ 0 h 30"/>
                  <a:gd name="T8" fmla="*/ 6 w 132"/>
                  <a:gd name="T9" fmla="*/ 2 h 30"/>
                  <a:gd name="T10" fmla="*/ 9 w 132"/>
                  <a:gd name="T11" fmla="*/ 3 h 30"/>
                  <a:gd name="T12" fmla="*/ 12 w 132"/>
                  <a:gd name="T13" fmla="*/ 2 h 30"/>
                  <a:gd name="T14" fmla="*/ 17 w 132"/>
                  <a:gd name="T15" fmla="*/ 1 h 30"/>
                  <a:gd name="T16" fmla="*/ 15 w 132"/>
                  <a:gd name="T17" fmla="*/ 2 h 30"/>
                  <a:gd name="T18" fmla="*/ 11 w 132"/>
                  <a:gd name="T19" fmla="*/ 4 h 30"/>
                  <a:gd name="T20" fmla="*/ 7 w 132"/>
                  <a:gd name="T21" fmla="*/ 4 h 30"/>
                  <a:gd name="T22" fmla="*/ 5 w 132"/>
                  <a:gd name="T23" fmla="*/ 4 h 30"/>
                  <a:gd name="T24" fmla="*/ 3 w 132"/>
                  <a:gd name="T25" fmla="*/ 4 h 30"/>
                  <a:gd name="T26" fmla="*/ 0 w 132"/>
                  <a:gd name="T27" fmla="*/ 4 h 30"/>
                  <a:gd name="T28" fmla="*/ 0 w 132"/>
                  <a:gd name="T29" fmla="*/ 3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2"/>
                  <a:gd name="T46" fmla="*/ 0 h 30"/>
                  <a:gd name="T47" fmla="*/ 132 w 132"/>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2" h="30">
                    <a:moveTo>
                      <a:pt x="0" y="22"/>
                    </a:moveTo>
                    <a:lnTo>
                      <a:pt x="18" y="22"/>
                    </a:lnTo>
                    <a:lnTo>
                      <a:pt x="40" y="4"/>
                    </a:lnTo>
                    <a:lnTo>
                      <a:pt x="53" y="0"/>
                    </a:lnTo>
                    <a:lnTo>
                      <a:pt x="47" y="14"/>
                    </a:lnTo>
                    <a:lnTo>
                      <a:pt x="65" y="19"/>
                    </a:lnTo>
                    <a:lnTo>
                      <a:pt x="93" y="14"/>
                    </a:lnTo>
                    <a:lnTo>
                      <a:pt x="132" y="2"/>
                    </a:lnTo>
                    <a:lnTo>
                      <a:pt x="123" y="14"/>
                    </a:lnTo>
                    <a:lnTo>
                      <a:pt x="89" y="25"/>
                    </a:lnTo>
                    <a:lnTo>
                      <a:pt x="57" y="25"/>
                    </a:lnTo>
                    <a:lnTo>
                      <a:pt x="39" y="25"/>
                    </a:lnTo>
                    <a:lnTo>
                      <a:pt x="21" y="30"/>
                    </a:lnTo>
                    <a:lnTo>
                      <a:pt x="0" y="30"/>
                    </a:lnTo>
                    <a:lnTo>
                      <a:pt x="0" y="22"/>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70" name="Freeform 80"/>
              <p:cNvSpPr>
                <a:spLocks/>
              </p:cNvSpPr>
              <p:nvPr/>
            </p:nvSpPr>
            <p:spPr bwMode="auto">
              <a:xfrm>
                <a:off x="981" y="1967"/>
                <a:ext cx="54" cy="25"/>
              </a:xfrm>
              <a:custGeom>
                <a:avLst/>
                <a:gdLst>
                  <a:gd name="T0" fmla="*/ 0 w 107"/>
                  <a:gd name="T1" fmla="*/ 4 h 49"/>
                  <a:gd name="T2" fmla="*/ 3 w 107"/>
                  <a:gd name="T3" fmla="*/ 3 h 49"/>
                  <a:gd name="T4" fmla="*/ 6 w 107"/>
                  <a:gd name="T5" fmla="*/ 3 h 49"/>
                  <a:gd name="T6" fmla="*/ 9 w 107"/>
                  <a:gd name="T7" fmla="*/ 3 h 49"/>
                  <a:gd name="T8" fmla="*/ 12 w 107"/>
                  <a:gd name="T9" fmla="*/ 1 h 49"/>
                  <a:gd name="T10" fmla="*/ 14 w 107"/>
                  <a:gd name="T11" fmla="*/ 0 h 49"/>
                  <a:gd name="T12" fmla="*/ 14 w 107"/>
                  <a:gd name="T13" fmla="*/ 2 h 49"/>
                  <a:gd name="T14" fmla="*/ 10 w 107"/>
                  <a:gd name="T15" fmla="*/ 4 h 49"/>
                  <a:gd name="T16" fmla="*/ 6 w 107"/>
                  <a:gd name="T17" fmla="*/ 7 h 49"/>
                  <a:gd name="T18" fmla="*/ 6 w 107"/>
                  <a:gd name="T19" fmla="*/ 5 h 49"/>
                  <a:gd name="T20" fmla="*/ 4 w 107"/>
                  <a:gd name="T21" fmla="*/ 5 h 49"/>
                  <a:gd name="T22" fmla="*/ 0 w 107"/>
                  <a:gd name="T23" fmla="*/ 4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7"/>
                  <a:gd name="T37" fmla="*/ 0 h 49"/>
                  <a:gd name="T38" fmla="*/ 107 w 107"/>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7" h="49">
                    <a:moveTo>
                      <a:pt x="0" y="31"/>
                    </a:moveTo>
                    <a:lnTo>
                      <a:pt x="24" y="22"/>
                    </a:lnTo>
                    <a:lnTo>
                      <a:pt x="44" y="22"/>
                    </a:lnTo>
                    <a:lnTo>
                      <a:pt x="65" y="22"/>
                    </a:lnTo>
                    <a:lnTo>
                      <a:pt x="96" y="3"/>
                    </a:lnTo>
                    <a:lnTo>
                      <a:pt x="107" y="0"/>
                    </a:lnTo>
                    <a:lnTo>
                      <a:pt x="107" y="10"/>
                    </a:lnTo>
                    <a:lnTo>
                      <a:pt x="79" y="31"/>
                    </a:lnTo>
                    <a:lnTo>
                      <a:pt x="44" y="49"/>
                    </a:lnTo>
                    <a:lnTo>
                      <a:pt x="43" y="33"/>
                    </a:lnTo>
                    <a:lnTo>
                      <a:pt x="26" y="33"/>
                    </a:lnTo>
                    <a:lnTo>
                      <a:pt x="0" y="31"/>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71" name="Freeform 81"/>
              <p:cNvSpPr>
                <a:spLocks/>
              </p:cNvSpPr>
              <p:nvPr/>
            </p:nvSpPr>
            <p:spPr bwMode="auto">
              <a:xfrm>
                <a:off x="955" y="1940"/>
                <a:ext cx="8" cy="11"/>
              </a:xfrm>
              <a:custGeom>
                <a:avLst/>
                <a:gdLst>
                  <a:gd name="T0" fmla="*/ 2 w 17"/>
                  <a:gd name="T1" fmla="*/ 0 h 22"/>
                  <a:gd name="T2" fmla="*/ 0 w 17"/>
                  <a:gd name="T3" fmla="*/ 1 h 22"/>
                  <a:gd name="T4" fmla="*/ 0 w 17"/>
                  <a:gd name="T5" fmla="*/ 3 h 22"/>
                  <a:gd name="T6" fmla="*/ 1 w 17"/>
                  <a:gd name="T7" fmla="*/ 3 h 22"/>
                  <a:gd name="T8" fmla="*/ 1 w 17"/>
                  <a:gd name="T9" fmla="*/ 2 h 22"/>
                  <a:gd name="T10" fmla="*/ 2 w 17"/>
                  <a:gd name="T11" fmla="*/ 0 h 22"/>
                  <a:gd name="T12" fmla="*/ 0 60000 65536"/>
                  <a:gd name="T13" fmla="*/ 0 60000 65536"/>
                  <a:gd name="T14" fmla="*/ 0 60000 65536"/>
                  <a:gd name="T15" fmla="*/ 0 60000 65536"/>
                  <a:gd name="T16" fmla="*/ 0 60000 65536"/>
                  <a:gd name="T17" fmla="*/ 0 60000 65536"/>
                  <a:gd name="T18" fmla="*/ 0 w 17"/>
                  <a:gd name="T19" fmla="*/ 0 h 22"/>
                  <a:gd name="T20" fmla="*/ 17 w 17"/>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7" h="22">
                    <a:moveTo>
                      <a:pt x="17" y="0"/>
                    </a:moveTo>
                    <a:lnTo>
                      <a:pt x="1" y="7"/>
                    </a:lnTo>
                    <a:lnTo>
                      <a:pt x="0" y="22"/>
                    </a:lnTo>
                    <a:lnTo>
                      <a:pt x="10" y="22"/>
                    </a:lnTo>
                    <a:lnTo>
                      <a:pt x="10" y="11"/>
                    </a:lnTo>
                    <a:lnTo>
                      <a:pt x="17" y="0"/>
                    </a:lnTo>
                    <a:close/>
                  </a:path>
                </a:pathLst>
              </a:custGeom>
              <a:solidFill>
                <a:srgbClr val="99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72" name="Freeform 82"/>
              <p:cNvSpPr>
                <a:spLocks/>
              </p:cNvSpPr>
              <p:nvPr/>
            </p:nvSpPr>
            <p:spPr bwMode="auto">
              <a:xfrm>
                <a:off x="970" y="1917"/>
                <a:ext cx="19" cy="16"/>
              </a:xfrm>
              <a:custGeom>
                <a:avLst/>
                <a:gdLst>
                  <a:gd name="T0" fmla="*/ 1 w 37"/>
                  <a:gd name="T1" fmla="*/ 0 h 32"/>
                  <a:gd name="T2" fmla="*/ 0 w 37"/>
                  <a:gd name="T3" fmla="*/ 1 h 32"/>
                  <a:gd name="T4" fmla="*/ 4 w 37"/>
                  <a:gd name="T5" fmla="*/ 2 h 32"/>
                  <a:gd name="T6" fmla="*/ 5 w 37"/>
                  <a:gd name="T7" fmla="*/ 4 h 32"/>
                  <a:gd name="T8" fmla="*/ 5 w 37"/>
                  <a:gd name="T9" fmla="*/ 2 h 32"/>
                  <a:gd name="T10" fmla="*/ 3 w 37"/>
                  <a:gd name="T11" fmla="*/ 1 h 32"/>
                  <a:gd name="T12" fmla="*/ 1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2" y="0"/>
                    </a:moveTo>
                    <a:lnTo>
                      <a:pt x="0" y="8"/>
                    </a:lnTo>
                    <a:lnTo>
                      <a:pt x="27" y="17"/>
                    </a:lnTo>
                    <a:lnTo>
                      <a:pt x="37" y="32"/>
                    </a:lnTo>
                    <a:lnTo>
                      <a:pt x="36" y="18"/>
                    </a:lnTo>
                    <a:lnTo>
                      <a:pt x="20" y="2"/>
                    </a:lnTo>
                    <a:lnTo>
                      <a:pt x="2" y="0"/>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73" name="Freeform 83"/>
              <p:cNvSpPr>
                <a:spLocks/>
              </p:cNvSpPr>
              <p:nvPr/>
            </p:nvSpPr>
            <p:spPr bwMode="auto">
              <a:xfrm>
                <a:off x="985" y="1864"/>
                <a:ext cx="59" cy="55"/>
              </a:xfrm>
              <a:custGeom>
                <a:avLst/>
                <a:gdLst>
                  <a:gd name="T0" fmla="*/ 0 w 118"/>
                  <a:gd name="T1" fmla="*/ 0 h 109"/>
                  <a:gd name="T2" fmla="*/ 1 w 118"/>
                  <a:gd name="T3" fmla="*/ 7 h 109"/>
                  <a:gd name="T4" fmla="*/ 2 w 118"/>
                  <a:gd name="T5" fmla="*/ 12 h 109"/>
                  <a:gd name="T6" fmla="*/ 1 w 118"/>
                  <a:gd name="T7" fmla="*/ 14 h 109"/>
                  <a:gd name="T8" fmla="*/ 6 w 118"/>
                  <a:gd name="T9" fmla="*/ 14 h 109"/>
                  <a:gd name="T10" fmla="*/ 10 w 118"/>
                  <a:gd name="T11" fmla="*/ 14 h 109"/>
                  <a:gd name="T12" fmla="*/ 15 w 118"/>
                  <a:gd name="T13" fmla="*/ 11 h 109"/>
                  <a:gd name="T14" fmla="*/ 15 w 118"/>
                  <a:gd name="T15" fmla="*/ 10 h 109"/>
                  <a:gd name="T16" fmla="*/ 12 w 118"/>
                  <a:gd name="T17" fmla="*/ 6 h 109"/>
                  <a:gd name="T18" fmla="*/ 7 w 118"/>
                  <a:gd name="T19" fmla="*/ 3 h 109"/>
                  <a:gd name="T20" fmla="*/ 2 w 118"/>
                  <a:gd name="T21" fmla="*/ 1 h 109"/>
                  <a:gd name="T22" fmla="*/ 0 w 118"/>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8"/>
                  <a:gd name="T37" fmla="*/ 0 h 109"/>
                  <a:gd name="T38" fmla="*/ 118 w 118"/>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8" h="109">
                    <a:moveTo>
                      <a:pt x="0" y="0"/>
                    </a:moveTo>
                    <a:lnTo>
                      <a:pt x="3" y="50"/>
                    </a:lnTo>
                    <a:lnTo>
                      <a:pt x="10" y="96"/>
                    </a:lnTo>
                    <a:lnTo>
                      <a:pt x="5" y="109"/>
                    </a:lnTo>
                    <a:lnTo>
                      <a:pt x="43" y="106"/>
                    </a:lnTo>
                    <a:lnTo>
                      <a:pt x="75" y="109"/>
                    </a:lnTo>
                    <a:lnTo>
                      <a:pt x="118" y="88"/>
                    </a:lnTo>
                    <a:lnTo>
                      <a:pt x="118" y="73"/>
                    </a:lnTo>
                    <a:lnTo>
                      <a:pt x="93" y="43"/>
                    </a:lnTo>
                    <a:lnTo>
                      <a:pt x="54" y="20"/>
                    </a:lnTo>
                    <a:lnTo>
                      <a:pt x="15" y="3"/>
                    </a:lnTo>
                    <a:lnTo>
                      <a:pt x="0" y="0"/>
                    </a:lnTo>
                    <a:close/>
                  </a:path>
                </a:pathLst>
              </a:custGeom>
              <a:solidFill>
                <a:srgbClr val="ED9E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74" name="Freeform 84"/>
              <p:cNvSpPr>
                <a:spLocks/>
              </p:cNvSpPr>
              <p:nvPr/>
            </p:nvSpPr>
            <p:spPr bwMode="auto">
              <a:xfrm>
                <a:off x="941" y="1870"/>
                <a:ext cx="38" cy="36"/>
              </a:xfrm>
              <a:custGeom>
                <a:avLst/>
                <a:gdLst>
                  <a:gd name="T0" fmla="*/ 10 w 75"/>
                  <a:gd name="T1" fmla="*/ 0 h 74"/>
                  <a:gd name="T2" fmla="*/ 6 w 75"/>
                  <a:gd name="T3" fmla="*/ 2 h 74"/>
                  <a:gd name="T4" fmla="*/ 2 w 75"/>
                  <a:gd name="T5" fmla="*/ 4 h 74"/>
                  <a:gd name="T6" fmla="*/ 0 w 75"/>
                  <a:gd name="T7" fmla="*/ 7 h 74"/>
                  <a:gd name="T8" fmla="*/ 3 w 75"/>
                  <a:gd name="T9" fmla="*/ 9 h 74"/>
                  <a:gd name="T10" fmla="*/ 6 w 75"/>
                  <a:gd name="T11" fmla="*/ 5 h 74"/>
                  <a:gd name="T12" fmla="*/ 8 w 75"/>
                  <a:gd name="T13" fmla="*/ 3 h 74"/>
                  <a:gd name="T14" fmla="*/ 10 w 7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74"/>
                  <a:gd name="T26" fmla="*/ 75 w 7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74">
                    <a:moveTo>
                      <a:pt x="75" y="0"/>
                    </a:moveTo>
                    <a:lnTo>
                      <a:pt x="46" y="18"/>
                    </a:lnTo>
                    <a:lnTo>
                      <a:pt x="14" y="40"/>
                    </a:lnTo>
                    <a:lnTo>
                      <a:pt x="0" y="61"/>
                    </a:lnTo>
                    <a:lnTo>
                      <a:pt x="21" y="74"/>
                    </a:lnTo>
                    <a:lnTo>
                      <a:pt x="43" y="48"/>
                    </a:lnTo>
                    <a:lnTo>
                      <a:pt x="64" y="28"/>
                    </a:lnTo>
                    <a:lnTo>
                      <a:pt x="75" y="0"/>
                    </a:lnTo>
                    <a:close/>
                  </a:path>
                </a:pathLst>
              </a:custGeom>
              <a:solidFill>
                <a:srgbClr val="FFED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75" name="Freeform 85"/>
              <p:cNvSpPr>
                <a:spLocks/>
              </p:cNvSpPr>
              <p:nvPr/>
            </p:nvSpPr>
            <p:spPr bwMode="auto">
              <a:xfrm>
                <a:off x="900" y="1863"/>
                <a:ext cx="50" cy="40"/>
              </a:xfrm>
              <a:custGeom>
                <a:avLst/>
                <a:gdLst>
                  <a:gd name="T0" fmla="*/ 11 w 100"/>
                  <a:gd name="T1" fmla="*/ 0 h 81"/>
                  <a:gd name="T2" fmla="*/ 6 w 100"/>
                  <a:gd name="T3" fmla="*/ 0 h 81"/>
                  <a:gd name="T4" fmla="*/ 2 w 100"/>
                  <a:gd name="T5" fmla="*/ 4 h 81"/>
                  <a:gd name="T6" fmla="*/ 0 w 100"/>
                  <a:gd name="T7" fmla="*/ 8 h 81"/>
                  <a:gd name="T8" fmla="*/ 3 w 100"/>
                  <a:gd name="T9" fmla="*/ 7 h 81"/>
                  <a:gd name="T10" fmla="*/ 1 w 100"/>
                  <a:gd name="T11" fmla="*/ 10 h 81"/>
                  <a:gd name="T12" fmla="*/ 4 w 100"/>
                  <a:gd name="T13" fmla="*/ 9 h 81"/>
                  <a:gd name="T14" fmla="*/ 6 w 100"/>
                  <a:gd name="T15" fmla="*/ 4 h 81"/>
                  <a:gd name="T16" fmla="*/ 9 w 100"/>
                  <a:gd name="T17" fmla="*/ 2 h 81"/>
                  <a:gd name="T18" fmla="*/ 13 w 100"/>
                  <a:gd name="T19" fmla="*/ 0 h 81"/>
                  <a:gd name="T20" fmla="*/ 11 w 100"/>
                  <a:gd name="T21" fmla="*/ 0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81"/>
                  <a:gd name="T35" fmla="*/ 100 w 100"/>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81">
                    <a:moveTo>
                      <a:pt x="81" y="0"/>
                    </a:moveTo>
                    <a:lnTo>
                      <a:pt x="47" y="3"/>
                    </a:lnTo>
                    <a:lnTo>
                      <a:pt x="16" y="34"/>
                    </a:lnTo>
                    <a:lnTo>
                      <a:pt x="0" y="67"/>
                    </a:lnTo>
                    <a:lnTo>
                      <a:pt x="26" y="56"/>
                    </a:lnTo>
                    <a:lnTo>
                      <a:pt x="7" y="81"/>
                    </a:lnTo>
                    <a:lnTo>
                      <a:pt x="30" y="73"/>
                    </a:lnTo>
                    <a:lnTo>
                      <a:pt x="43" y="39"/>
                    </a:lnTo>
                    <a:lnTo>
                      <a:pt x="69" y="16"/>
                    </a:lnTo>
                    <a:lnTo>
                      <a:pt x="100" y="6"/>
                    </a:lnTo>
                    <a:lnTo>
                      <a:pt x="81" y="0"/>
                    </a:lnTo>
                    <a:close/>
                  </a:path>
                </a:pathLst>
              </a:custGeom>
              <a:solidFill>
                <a:srgbClr val="FFC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76" name="Freeform 86"/>
              <p:cNvSpPr>
                <a:spLocks/>
              </p:cNvSpPr>
              <p:nvPr/>
            </p:nvSpPr>
            <p:spPr bwMode="auto">
              <a:xfrm>
                <a:off x="815" y="1965"/>
                <a:ext cx="67" cy="92"/>
              </a:xfrm>
              <a:custGeom>
                <a:avLst/>
                <a:gdLst>
                  <a:gd name="T0" fmla="*/ 11 w 134"/>
                  <a:gd name="T1" fmla="*/ 2 h 185"/>
                  <a:gd name="T2" fmla="*/ 6 w 134"/>
                  <a:gd name="T3" fmla="*/ 8 h 185"/>
                  <a:gd name="T4" fmla="*/ 0 w 134"/>
                  <a:gd name="T5" fmla="*/ 21 h 185"/>
                  <a:gd name="T6" fmla="*/ 5 w 134"/>
                  <a:gd name="T7" fmla="*/ 17 h 185"/>
                  <a:gd name="T8" fmla="*/ 4 w 134"/>
                  <a:gd name="T9" fmla="*/ 20 h 185"/>
                  <a:gd name="T10" fmla="*/ 4 w 134"/>
                  <a:gd name="T11" fmla="*/ 23 h 185"/>
                  <a:gd name="T12" fmla="*/ 8 w 134"/>
                  <a:gd name="T13" fmla="*/ 15 h 185"/>
                  <a:gd name="T14" fmla="*/ 10 w 134"/>
                  <a:gd name="T15" fmla="*/ 7 h 185"/>
                  <a:gd name="T16" fmla="*/ 14 w 134"/>
                  <a:gd name="T17" fmla="*/ 3 h 185"/>
                  <a:gd name="T18" fmla="*/ 11 w 134"/>
                  <a:gd name="T19" fmla="*/ 7 h 185"/>
                  <a:gd name="T20" fmla="*/ 10 w 134"/>
                  <a:gd name="T21" fmla="*/ 14 h 185"/>
                  <a:gd name="T22" fmla="*/ 13 w 134"/>
                  <a:gd name="T23" fmla="*/ 9 h 185"/>
                  <a:gd name="T24" fmla="*/ 17 w 134"/>
                  <a:gd name="T25" fmla="*/ 2 h 185"/>
                  <a:gd name="T26" fmla="*/ 17 w 134"/>
                  <a:gd name="T27" fmla="*/ 0 h 185"/>
                  <a:gd name="T28" fmla="*/ 10 w 134"/>
                  <a:gd name="T29" fmla="*/ 5 h 185"/>
                  <a:gd name="T30" fmla="*/ 11 w 134"/>
                  <a:gd name="T31" fmla="*/ 2 h 1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4"/>
                  <a:gd name="T49" fmla="*/ 0 h 185"/>
                  <a:gd name="T50" fmla="*/ 134 w 134"/>
                  <a:gd name="T51" fmla="*/ 185 h 1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4" h="185">
                    <a:moveTo>
                      <a:pt x="84" y="18"/>
                    </a:moveTo>
                    <a:lnTo>
                      <a:pt x="51" y="67"/>
                    </a:lnTo>
                    <a:lnTo>
                      <a:pt x="0" y="175"/>
                    </a:lnTo>
                    <a:lnTo>
                      <a:pt x="41" y="137"/>
                    </a:lnTo>
                    <a:lnTo>
                      <a:pt x="31" y="165"/>
                    </a:lnTo>
                    <a:lnTo>
                      <a:pt x="31" y="185"/>
                    </a:lnTo>
                    <a:lnTo>
                      <a:pt x="60" y="124"/>
                    </a:lnTo>
                    <a:lnTo>
                      <a:pt x="77" y="59"/>
                    </a:lnTo>
                    <a:lnTo>
                      <a:pt x="108" y="28"/>
                    </a:lnTo>
                    <a:lnTo>
                      <a:pt x="87" y="61"/>
                    </a:lnTo>
                    <a:lnTo>
                      <a:pt x="77" y="112"/>
                    </a:lnTo>
                    <a:lnTo>
                      <a:pt x="104" y="76"/>
                    </a:lnTo>
                    <a:lnTo>
                      <a:pt x="132" y="18"/>
                    </a:lnTo>
                    <a:lnTo>
                      <a:pt x="134" y="0"/>
                    </a:lnTo>
                    <a:lnTo>
                      <a:pt x="81" y="40"/>
                    </a:lnTo>
                    <a:lnTo>
                      <a:pt x="84" y="18"/>
                    </a:lnTo>
                    <a:close/>
                  </a:path>
                </a:pathLst>
              </a:custGeom>
              <a:solidFill>
                <a:srgbClr val="FFAF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77" name="Freeform 87"/>
              <p:cNvSpPr>
                <a:spLocks/>
              </p:cNvSpPr>
              <p:nvPr/>
            </p:nvSpPr>
            <p:spPr bwMode="auto">
              <a:xfrm>
                <a:off x="823" y="1982"/>
                <a:ext cx="71" cy="124"/>
              </a:xfrm>
              <a:custGeom>
                <a:avLst/>
                <a:gdLst>
                  <a:gd name="T0" fmla="*/ 5 w 143"/>
                  <a:gd name="T1" fmla="*/ 19 h 248"/>
                  <a:gd name="T2" fmla="*/ 3 w 143"/>
                  <a:gd name="T3" fmla="*/ 22 h 248"/>
                  <a:gd name="T4" fmla="*/ 0 w 143"/>
                  <a:gd name="T5" fmla="*/ 31 h 248"/>
                  <a:gd name="T6" fmla="*/ 5 w 143"/>
                  <a:gd name="T7" fmla="*/ 23 h 248"/>
                  <a:gd name="T8" fmla="*/ 8 w 143"/>
                  <a:gd name="T9" fmla="*/ 19 h 248"/>
                  <a:gd name="T10" fmla="*/ 13 w 143"/>
                  <a:gd name="T11" fmla="*/ 10 h 248"/>
                  <a:gd name="T12" fmla="*/ 17 w 143"/>
                  <a:gd name="T13" fmla="*/ 0 h 248"/>
                  <a:gd name="T14" fmla="*/ 12 w 143"/>
                  <a:gd name="T15" fmla="*/ 7 h 248"/>
                  <a:gd name="T16" fmla="*/ 8 w 143"/>
                  <a:gd name="T17" fmla="*/ 15 h 248"/>
                  <a:gd name="T18" fmla="*/ 7 w 143"/>
                  <a:gd name="T19" fmla="*/ 11 h 248"/>
                  <a:gd name="T20" fmla="*/ 5 w 143"/>
                  <a:gd name="T21" fmla="*/ 16 h 248"/>
                  <a:gd name="T22" fmla="*/ 5 w 143"/>
                  <a:gd name="T23" fmla="*/ 19 h 2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3"/>
                  <a:gd name="T37" fmla="*/ 0 h 248"/>
                  <a:gd name="T38" fmla="*/ 143 w 143"/>
                  <a:gd name="T39" fmla="*/ 248 h 2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3" h="248">
                    <a:moveTo>
                      <a:pt x="41" y="145"/>
                    </a:moveTo>
                    <a:lnTo>
                      <a:pt x="24" y="173"/>
                    </a:lnTo>
                    <a:lnTo>
                      <a:pt x="0" y="248"/>
                    </a:lnTo>
                    <a:lnTo>
                      <a:pt x="46" y="182"/>
                    </a:lnTo>
                    <a:lnTo>
                      <a:pt x="64" y="145"/>
                    </a:lnTo>
                    <a:lnTo>
                      <a:pt x="109" y="77"/>
                    </a:lnTo>
                    <a:lnTo>
                      <a:pt x="143" y="0"/>
                    </a:lnTo>
                    <a:lnTo>
                      <a:pt x="103" y="52"/>
                    </a:lnTo>
                    <a:lnTo>
                      <a:pt x="71" y="116"/>
                    </a:lnTo>
                    <a:lnTo>
                      <a:pt x="62" y="85"/>
                    </a:lnTo>
                    <a:lnTo>
                      <a:pt x="41" y="128"/>
                    </a:lnTo>
                    <a:lnTo>
                      <a:pt x="41" y="145"/>
                    </a:lnTo>
                    <a:close/>
                  </a:path>
                </a:pathLst>
              </a:custGeom>
              <a:solidFill>
                <a:srgbClr val="FFC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78" name="Freeform 88"/>
              <p:cNvSpPr>
                <a:spLocks/>
              </p:cNvSpPr>
              <p:nvPr/>
            </p:nvSpPr>
            <p:spPr bwMode="auto">
              <a:xfrm>
                <a:off x="719" y="2094"/>
                <a:ext cx="124" cy="39"/>
              </a:xfrm>
              <a:custGeom>
                <a:avLst/>
                <a:gdLst>
                  <a:gd name="T0" fmla="*/ 17 w 249"/>
                  <a:gd name="T1" fmla="*/ 0 h 80"/>
                  <a:gd name="T2" fmla="*/ 10 w 249"/>
                  <a:gd name="T3" fmla="*/ 0 h 80"/>
                  <a:gd name="T4" fmla="*/ 6 w 249"/>
                  <a:gd name="T5" fmla="*/ 4 h 80"/>
                  <a:gd name="T6" fmla="*/ 0 w 249"/>
                  <a:gd name="T7" fmla="*/ 4 h 80"/>
                  <a:gd name="T8" fmla="*/ 2 w 249"/>
                  <a:gd name="T9" fmla="*/ 8 h 80"/>
                  <a:gd name="T10" fmla="*/ 16 w 249"/>
                  <a:gd name="T11" fmla="*/ 6 h 80"/>
                  <a:gd name="T12" fmla="*/ 21 w 249"/>
                  <a:gd name="T13" fmla="*/ 9 h 80"/>
                  <a:gd name="T14" fmla="*/ 28 w 249"/>
                  <a:gd name="T15" fmla="*/ 9 h 80"/>
                  <a:gd name="T16" fmla="*/ 31 w 249"/>
                  <a:gd name="T17" fmla="*/ 5 h 80"/>
                  <a:gd name="T18" fmla="*/ 24 w 249"/>
                  <a:gd name="T19" fmla="*/ 4 h 80"/>
                  <a:gd name="T20" fmla="*/ 22 w 249"/>
                  <a:gd name="T21" fmla="*/ 1 h 80"/>
                  <a:gd name="T22" fmla="*/ 17 w 249"/>
                  <a:gd name="T23" fmla="*/ 0 h 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9"/>
                  <a:gd name="T37" fmla="*/ 0 h 80"/>
                  <a:gd name="T38" fmla="*/ 249 w 249"/>
                  <a:gd name="T39" fmla="*/ 80 h 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9" h="80">
                    <a:moveTo>
                      <a:pt x="141" y="0"/>
                    </a:moveTo>
                    <a:lnTo>
                      <a:pt x="85" y="4"/>
                    </a:lnTo>
                    <a:lnTo>
                      <a:pt x="52" y="34"/>
                    </a:lnTo>
                    <a:lnTo>
                      <a:pt x="0" y="37"/>
                    </a:lnTo>
                    <a:lnTo>
                      <a:pt x="23" y="65"/>
                    </a:lnTo>
                    <a:lnTo>
                      <a:pt x="133" y="51"/>
                    </a:lnTo>
                    <a:lnTo>
                      <a:pt x="172" y="80"/>
                    </a:lnTo>
                    <a:lnTo>
                      <a:pt x="225" y="80"/>
                    </a:lnTo>
                    <a:lnTo>
                      <a:pt x="249" y="41"/>
                    </a:lnTo>
                    <a:lnTo>
                      <a:pt x="197" y="34"/>
                    </a:lnTo>
                    <a:lnTo>
                      <a:pt x="176" y="14"/>
                    </a:lnTo>
                    <a:lnTo>
                      <a:pt x="141" y="0"/>
                    </a:lnTo>
                    <a:close/>
                  </a:path>
                </a:pathLst>
              </a:custGeom>
              <a:solidFill>
                <a:srgbClr val="FFC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79" name="Freeform 89"/>
              <p:cNvSpPr>
                <a:spLocks/>
              </p:cNvSpPr>
              <p:nvPr/>
            </p:nvSpPr>
            <p:spPr bwMode="auto">
              <a:xfrm>
                <a:off x="661" y="2117"/>
                <a:ext cx="94" cy="38"/>
              </a:xfrm>
              <a:custGeom>
                <a:avLst/>
                <a:gdLst>
                  <a:gd name="T0" fmla="*/ 15 w 188"/>
                  <a:gd name="T1" fmla="*/ 0 h 74"/>
                  <a:gd name="T2" fmla="*/ 11 w 188"/>
                  <a:gd name="T3" fmla="*/ 0 h 74"/>
                  <a:gd name="T4" fmla="*/ 0 w 188"/>
                  <a:gd name="T5" fmla="*/ 8 h 74"/>
                  <a:gd name="T6" fmla="*/ 6 w 188"/>
                  <a:gd name="T7" fmla="*/ 8 h 74"/>
                  <a:gd name="T8" fmla="*/ 6 w 188"/>
                  <a:gd name="T9" fmla="*/ 10 h 74"/>
                  <a:gd name="T10" fmla="*/ 15 w 188"/>
                  <a:gd name="T11" fmla="*/ 7 h 74"/>
                  <a:gd name="T12" fmla="*/ 24 w 188"/>
                  <a:gd name="T13" fmla="*/ 2 h 74"/>
                  <a:gd name="T14" fmla="*/ 15 w 188"/>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188"/>
                  <a:gd name="T25" fmla="*/ 0 h 74"/>
                  <a:gd name="T26" fmla="*/ 188 w 188"/>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8" h="74">
                    <a:moveTo>
                      <a:pt x="120" y="0"/>
                    </a:moveTo>
                    <a:lnTo>
                      <a:pt x="81" y="0"/>
                    </a:lnTo>
                    <a:lnTo>
                      <a:pt x="0" y="57"/>
                    </a:lnTo>
                    <a:lnTo>
                      <a:pt x="51" y="57"/>
                    </a:lnTo>
                    <a:lnTo>
                      <a:pt x="51" y="74"/>
                    </a:lnTo>
                    <a:lnTo>
                      <a:pt x="120" y="53"/>
                    </a:lnTo>
                    <a:lnTo>
                      <a:pt x="188" y="13"/>
                    </a:lnTo>
                    <a:lnTo>
                      <a:pt x="120" y="0"/>
                    </a:lnTo>
                    <a:close/>
                  </a:path>
                </a:pathLst>
              </a:custGeom>
              <a:solidFill>
                <a:srgbClr val="FFC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80" name="Freeform 90"/>
              <p:cNvSpPr>
                <a:spLocks/>
              </p:cNvSpPr>
              <p:nvPr/>
            </p:nvSpPr>
            <p:spPr bwMode="auto">
              <a:xfrm>
                <a:off x="820" y="2113"/>
                <a:ext cx="127" cy="50"/>
              </a:xfrm>
              <a:custGeom>
                <a:avLst/>
                <a:gdLst>
                  <a:gd name="T0" fmla="*/ 5 w 256"/>
                  <a:gd name="T1" fmla="*/ 0 h 101"/>
                  <a:gd name="T2" fmla="*/ 9 w 256"/>
                  <a:gd name="T3" fmla="*/ 0 h 101"/>
                  <a:gd name="T4" fmla="*/ 18 w 256"/>
                  <a:gd name="T5" fmla="*/ 2 h 101"/>
                  <a:gd name="T6" fmla="*/ 31 w 256"/>
                  <a:gd name="T7" fmla="*/ 5 h 101"/>
                  <a:gd name="T8" fmla="*/ 25 w 256"/>
                  <a:gd name="T9" fmla="*/ 6 h 101"/>
                  <a:gd name="T10" fmla="*/ 29 w 256"/>
                  <a:gd name="T11" fmla="*/ 8 h 101"/>
                  <a:gd name="T12" fmla="*/ 31 w 256"/>
                  <a:gd name="T13" fmla="*/ 12 h 101"/>
                  <a:gd name="T14" fmla="*/ 27 w 256"/>
                  <a:gd name="T15" fmla="*/ 10 h 101"/>
                  <a:gd name="T16" fmla="*/ 24 w 256"/>
                  <a:gd name="T17" fmla="*/ 7 h 101"/>
                  <a:gd name="T18" fmla="*/ 16 w 256"/>
                  <a:gd name="T19" fmla="*/ 7 h 101"/>
                  <a:gd name="T20" fmla="*/ 12 w 256"/>
                  <a:gd name="T21" fmla="*/ 4 h 101"/>
                  <a:gd name="T22" fmla="*/ 3 w 256"/>
                  <a:gd name="T23" fmla="*/ 2 h 101"/>
                  <a:gd name="T24" fmla="*/ 0 w 256"/>
                  <a:gd name="T25" fmla="*/ 0 h 101"/>
                  <a:gd name="T26" fmla="*/ 0 w 256"/>
                  <a:gd name="T27" fmla="*/ 0 h 101"/>
                  <a:gd name="T28" fmla="*/ 0 w 256"/>
                  <a:gd name="T29" fmla="*/ 0 h 101"/>
                  <a:gd name="T30" fmla="*/ 2 w 256"/>
                  <a:gd name="T31" fmla="*/ 0 h 101"/>
                  <a:gd name="T32" fmla="*/ 3 w 256"/>
                  <a:gd name="T33" fmla="*/ 0 h 101"/>
                  <a:gd name="T34" fmla="*/ 4 w 256"/>
                  <a:gd name="T35" fmla="*/ 0 h 101"/>
                  <a:gd name="T36" fmla="*/ 4 w 256"/>
                  <a:gd name="T37" fmla="*/ 0 h 101"/>
                  <a:gd name="T38" fmla="*/ 5 w 256"/>
                  <a:gd name="T39" fmla="*/ 0 h 101"/>
                  <a:gd name="T40" fmla="*/ 5 w 256"/>
                  <a:gd name="T41" fmla="*/ 0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6"/>
                  <a:gd name="T64" fmla="*/ 0 h 101"/>
                  <a:gd name="T65" fmla="*/ 256 w 256"/>
                  <a:gd name="T66" fmla="*/ 101 h 1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6" h="101">
                    <a:moveTo>
                      <a:pt x="45" y="1"/>
                    </a:moveTo>
                    <a:lnTo>
                      <a:pt x="76" y="1"/>
                    </a:lnTo>
                    <a:lnTo>
                      <a:pt x="147" y="21"/>
                    </a:lnTo>
                    <a:lnTo>
                      <a:pt x="251" y="40"/>
                    </a:lnTo>
                    <a:lnTo>
                      <a:pt x="204" y="51"/>
                    </a:lnTo>
                    <a:lnTo>
                      <a:pt x="237" y="68"/>
                    </a:lnTo>
                    <a:lnTo>
                      <a:pt x="256" y="101"/>
                    </a:lnTo>
                    <a:lnTo>
                      <a:pt x="221" y="87"/>
                    </a:lnTo>
                    <a:lnTo>
                      <a:pt x="194" y="56"/>
                    </a:lnTo>
                    <a:lnTo>
                      <a:pt x="133" y="56"/>
                    </a:lnTo>
                    <a:lnTo>
                      <a:pt x="102" y="33"/>
                    </a:lnTo>
                    <a:lnTo>
                      <a:pt x="31" y="19"/>
                    </a:lnTo>
                    <a:lnTo>
                      <a:pt x="0" y="4"/>
                    </a:lnTo>
                    <a:lnTo>
                      <a:pt x="2" y="4"/>
                    </a:lnTo>
                    <a:lnTo>
                      <a:pt x="7" y="3"/>
                    </a:lnTo>
                    <a:lnTo>
                      <a:pt x="16" y="3"/>
                    </a:lnTo>
                    <a:lnTo>
                      <a:pt x="24" y="1"/>
                    </a:lnTo>
                    <a:lnTo>
                      <a:pt x="32" y="1"/>
                    </a:lnTo>
                    <a:lnTo>
                      <a:pt x="39" y="0"/>
                    </a:lnTo>
                    <a:lnTo>
                      <a:pt x="44" y="1"/>
                    </a:lnTo>
                    <a:lnTo>
                      <a:pt x="45" y="1"/>
                    </a:lnTo>
                    <a:close/>
                  </a:path>
                </a:pathLst>
              </a:custGeom>
              <a:solidFill>
                <a:srgbClr val="D17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81" name="Freeform 91"/>
              <p:cNvSpPr>
                <a:spLocks/>
              </p:cNvSpPr>
              <p:nvPr/>
            </p:nvSpPr>
            <p:spPr bwMode="auto">
              <a:xfrm>
                <a:off x="863" y="2156"/>
                <a:ext cx="130" cy="28"/>
              </a:xfrm>
              <a:custGeom>
                <a:avLst/>
                <a:gdLst>
                  <a:gd name="T0" fmla="*/ 5 w 261"/>
                  <a:gd name="T1" fmla="*/ 2 h 56"/>
                  <a:gd name="T2" fmla="*/ 17 w 261"/>
                  <a:gd name="T3" fmla="*/ 4 h 56"/>
                  <a:gd name="T4" fmla="*/ 25 w 261"/>
                  <a:gd name="T5" fmla="*/ 4 h 56"/>
                  <a:gd name="T6" fmla="*/ 32 w 261"/>
                  <a:gd name="T7" fmla="*/ 6 h 56"/>
                  <a:gd name="T8" fmla="*/ 29 w 261"/>
                  <a:gd name="T9" fmla="*/ 7 h 56"/>
                  <a:gd name="T10" fmla="*/ 21 w 261"/>
                  <a:gd name="T11" fmla="*/ 7 h 56"/>
                  <a:gd name="T12" fmla="*/ 14 w 261"/>
                  <a:gd name="T13" fmla="*/ 7 h 56"/>
                  <a:gd name="T14" fmla="*/ 7 w 261"/>
                  <a:gd name="T15" fmla="*/ 4 h 56"/>
                  <a:gd name="T16" fmla="*/ 0 w 261"/>
                  <a:gd name="T17" fmla="*/ 0 h 56"/>
                  <a:gd name="T18" fmla="*/ 5 w 261"/>
                  <a:gd name="T19" fmla="*/ 2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1"/>
                  <a:gd name="T31" fmla="*/ 0 h 56"/>
                  <a:gd name="T32" fmla="*/ 261 w 261"/>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1" h="56">
                    <a:moveTo>
                      <a:pt x="43" y="9"/>
                    </a:moveTo>
                    <a:lnTo>
                      <a:pt x="141" y="26"/>
                    </a:lnTo>
                    <a:lnTo>
                      <a:pt x="201" y="29"/>
                    </a:lnTo>
                    <a:lnTo>
                      <a:pt x="261" y="45"/>
                    </a:lnTo>
                    <a:lnTo>
                      <a:pt x="238" y="56"/>
                    </a:lnTo>
                    <a:lnTo>
                      <a:pt x="175" y="56"/>
                    </a:lnTo>
                    <a:lnTo>
                      <a:pt x="117" y="56"/>
                    </a:lnTo>
                    <a:lnTo>
                      <a:pt x="63" y="26"/>
                    </a:lnTo>
                    <a:lnTo>
                      <a:pt x="0" y="0"/>
                    </a:lnTo>
                    <a:lnTo>
                      <a:pt x="43" y="9"/>
                    </a:lnTo>
                    <a:close/>
                  </a:path>
                </a:pathLst>
              </a:custGeom>
              <a:solidFill>
                <a:srgbClr val="D17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grpSp>
      </p:grpSp>
      <p:sp>
        <p:nvSpPr>
          <p:cNvPr id="82" name="Rectangle 14"/>
          <p:cNvSpPr>
            <a:spLocks noChangeArrowheads="1"/>
          </p:cNvSpPr>
          <p:nvPr/>
        </p:nvSpPr>
        <p:spPr bwMode="auto">
          <a:xfrm>
            <a:off x="4910396" y="1921584"/>
            <a:ext cx="3262004" cy="1709471"/>
          </a:xfrm>
          <a:prstGeom prst="rect">
            <a:avLst/>
          </a:prstGeom>
          <a:gradFill rotWithShape="1">
            <a:gsLst>
              <a:gs pos="0">
                <a:srgbClr val="79DD79"/>
              </a:gs>
              <a:gs pos="50000">
                <a:srgbClr val="FFFFFF"/>
              </a:gs>
              <a:gs pos="100000">
                <a:srgbClr val="79DD7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2400" b="1">
                <a:solidFill>
                  <a:schemeClr val="tx1"/>
                </a:solidFill>
                <a:latin typeface="Tahoma" panose="020B0604030504040204" pitchFamily="34" charset="0"/>
              </a:defRPr>
            </a:lvl1pPr>
            <a:lvl2pPr marL="742950" indent="-285750" algn="ctr">
              <a:defRPr sz="2400" b="1">
                <a:solidFill>
                  <a:schemeClr val="tx1"/>
                </a:solidFill>
                <a:latin typeface="Tahoma" panose="020B0604030504040204" pitchFamily="34" charset="0"/>
              </a:defRPr>
            </a:lvl2pPr>
            <a:lvl3pPr marL="1143000" indent="-228600" algn="ctr">
              <a:defRPr sz="2400" b="1">
                <a:solidFill>
                  <a:schemeClr val="tx1"/>
                </a:solidFill>
                <a:latin typeface="Tahoma" panose="020B0604030504040204" pitchFamily="34" charset="0"/>
              </a:defRPr>
            </a:lvl3pPr>
            <a:lvl4pPr marL="1600200" indent="-228600" algn="ctr">
              <a:defRPr sz="2400" b="1">
                <a:solidFill>
                  <a:schemeClr val="tx1"/>
                </a:solidFill>
                <a:latin typeface="Tahoma" panose="020B0604030504040204" pitchFamily="34" charset="0"/>
              </a:defRPr>
            </a:lvl4pPr>
            <a:lvl5pPr marL="2057400" indent="-228600" algn="ctr">
              <a:defRPr sz="24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b="1">
                <a:solidFill>
                  <a:schemeClr val="tx1"/>
                </a:solidFill>
                <a:latin typeface="Tahoma" panose="020B0604030504040204" pitchFamily="34" charset="0"/>
              </a:defRPr>
            </a:lvl9pPr>
          </a:lstStyle>
          <a:p>
            <a:pPr eaLnBrk="1" hangingPunct="1"/>
            <a:endParaRPr lang="cs-CZ" altLang="cs-CZ"/>
          </a:p>
        </p:txBody>
      </p:sp>
      <p:grpSp>
        <p:nvGrpSpPr>
          <p:cNvPr id="83" name="Group 93"/>
          <p:cNvGrpSpPr>
            <a:grpSpLocks noChangeAspect="1"/>
          </p:cNvGrpSpPr>
          <p:nvPr/>
        </p:nvGrpSpPr>
        <p:grpSpPr bwMode="auto">
          <a:xfrm>
            <a:off x="6372200" y="1995686"/>
            <a:ext cx="1714872" cy="1090935"/>
            <a:chOff x="3888" y="1824"/>
            <a:chExt cx="1344" cy="855"/>
          </a:xfrm>
        </p:grpSpPr>
        <p:sp>
          <p:nvSpPr>
            <p:cNvPr id="84" name="AutoShape 92"/>
            <p:cNvSpPr>
              <a:spLocks noChangeAspect="1" noChangeArrowheads="1" noTextEdit="1"/>
            </p:cNvSpPr>
            <p:nvPr/>
          </p:nvSpPr>
          <p:spPr bwMode="auto">
            <a:xfrm>
              <a:off x="3888" y="1824"/>
              <a:ext cx="1344"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85" name="Freeform 94"/>
            <p:cNvSpPr>
              <a:spLocks/>
            </p:cNvSpPr>
            <p:nvPr/>
          </p:nvSpPr>
          <p:spPr bwMode="auto">
            <a:xfrm>
              <a:off x="3890" y="2136"/>
              <a:ext cx="1342" cy="543"/>
            </a:xfrm>
            <a:custGeom>
              <a:avLst/>
              <a:gdLst>
                <a:gd name="T0" fmla="*/ 0 w 2684"/>
                <a:gd name="T1" fmla="*/ 16 h 1086"/>
                <a:gd name="T2" fmla="*/ 11 w 2684"/>
                <a:gd name="T3" fmla="*/ 5 h 1086"/>
                <a:gd name="T4" fmla="*/ 9 w 2684"/>
                <a:gd name="T5" fmla="*/ 15 h 1086"/>
                <a:gd name="T6" fmla="*/ 15 w 2684"/>
                <a:gd name="T7" fmla="*/ 12 h 1086"/>
                <a:gd name="T8" fmla="*/ 19 w 2684"/>
                <a:gd name="T9" fmla="*/ 5 h 1086"/>
                <a:gd name="T10" fmla="*/ 21 w 2684"/>
                <a:gd name="T11" fmla="*/ 13 h 1086"/>
                <a:gd name="T12" fmla="*/ 27 w 2684"/>
                <a:gd name="T13" fmla="*/ 12 h 1086"/>
                <a:gd name="T14" fmla="*/ 30 w 2684"/>
                <a:gd name="T15" fmla="*/ 4 h 1086"/>
                <a:gd name="T16" fmla="*/ 36 w 2684"/>
                <a:gd name="T17" fmla="*/ 8 h 1086"/>
                <a:gd name="T18" fmla="*/ 48 w 2684"/>
                <a:gd name="T19" fmla="*/ 3 h 1086"/>
                <a:gd name="T20" fmla="*/ 42 w 2684"/>
                <a:gd name="T21" fmla="*/ 13 h 1086"/>
                <a:gd name="T22" fmla="*/ 53 w 2684"/>
                <a:gd name="T23" fmla="*/ 15 h 1086"/>
                <a:gd name="T24" fmla="*/ 57 w 2684"/>
                <a:gd name="T25" fmla="*/ 7 h 1086"/>
                <a:gd name="T26" fmla="*/ 60 w 2684"/>
                <a:gd name="T27" fmla="*/ 13 h 1086"/>
                <a:gd name="T28" fmla="*/ 67 w 2684"/>
                <a:gd name="T29" fmla="*/ 13 h 1086"/>
                <a:gd name="T30" fmla="*/ 74 w 2684"/>
                <a:gd name="T31" fmla="*/ 8 h 1086"/>
                <a:gd name="T32" fmla="*/ 76 w 2684"/>
                <a:gd name="T33" fmla="*/ 15 h 1086"/>
                <a:gd name="T34" fmla="*/ 83 w 2684"/>
                <a:gd name="T35" fmla="*/ 16 h 1086"/>
                <a:gd name="T36" fmla="*/ 95 w 2684"/>
                <a:gd name="T37" fmla="*/ 11 h 1086"/>
                <a:gd name="T38" fmla="*/ 119 w 2684"/>
                <a:gd name="T39" fmla="*/ 15 h 1086"/>
                <a:gd name="T40" fmla="*/ 130 w 2684"/>
                <a:gd name="T41" fmla="*/ 8 h 1086"/>
                <a:gd name="T42" fmla="*/ 144 w 2684"/>
                <a:gd name="T43" fmla="*/ 7 h 1086"/>
                <a:gd name="T44" fmla="*/ 195 w 2684"/>
                <a:gd name="T45" fmla="*/ 5 h 1086"/>
                <a:gd name="T46" fmla="*/ 245 w 2684"/>
                <a:gd name="T47" fmla="*/ 8 h 1086"/>
                <a:gd name="T48" fmla="*/ 251 w 2684"/>
                <a:gd name="T49" fmla="*/ 4 h 1086"/>
                <a:gd name="T50" fmla="*/ 257 w 2684"/>
                <a:gd name="T51" fmla="*/ 8 h 1086"/>
                <a:gd name="T52" fmla="*/ 263 w 2684"/>
                <a:gd name="T53" fmla="*/ 8 h 1086"/>
                <a:gd name="T54" fmla="*/ 268 w 2684"/>
                <a:gd name="T55" fmla="*/ 0 h 1086"/>
                <a:gd name="T56" fmla="*/ 275 w 2684"/>
                <a:gd name="T57" fmla="*/ 9 h 1086"/>
                <a:gd name="T58" fmla="*/ 283 w 2684"/>
                <a:gd name="T59" fmla="*/ 7 h 1086"/>
                <a:gd name="T60" fmla="*/ 286 w 2684"/>
                <a:gd name="T61" fmla="*/ 15 h 1086"/>
                <a:gd name="T62" fmla="*/ 288 w 2684"/>
                <a:gd name="T63" fmla="*/ 15 h 1086"/>
                <a:gd name="T64" fmla="*/ 290 w 2684"/>
                <a:gd name="T65" fmla="*/ 15 h 1086"/>
                <a:gd name="T66" fmla="*/ 291 w 2684"/>
                <a:gd name="T67" fmla="*/ 14 h 1086"/>
                <a:gd name="T68" fmla="*/ 293 w 2684"/>
                <a:gd name="T69" fmla="*/ 14 h 1086"/>
                <a:gd name="T70" fmla="*/ 294 w 2684"/>
                <a:gd name="T71" fmla="*/ 13 h 1086"/>
                <a:gd name="T72" fmla="*/ 294 w 2684"/>
                <a:gd name="T73" fmla="*/ 13 h 1086"/>
                <a:gd name="T74" fmla="*/ 295 w 2684"/>
                <a:gd name="T75" fmla="*/ 12 h 1086"/>
                <a:gd name="T76" fmla="*/ 295 w 2684"/>
                <a:gd name="T77" fmla="*/ 12 h 1086"/>
                <a:gd name="T78" fmla="*/ 300 w 2684"/>
                <a:gd name="T79" fmla="*/ 18 h 1086"/>
                <a:gd name="T80" fmla="*/ 307 w 2684"/>
                <a:gd name="T81" fmla="*/ 13 h 1086"/>
                <a:gd name="T82" fmla="*/ 313 w 2684"/>
                <a:gd name="T83" fmla="*/ 20 h 1086"/>
                <a:gd name="T84" fmla="*/ 317 w 2684"/>
                <a:gd name="T85" fmla="*/ 12 h 1086"/>
                <a:gd name="T86" fmla="*/ 321 w 2684"/>
                <a:gd name="T87" fmla="*/ 18 h 1086"/>
                <a:gd name="T88" fmla="*/ 327 w 2684"/>
                <a:gd name="T89" fmla="*/ 12 h 1086"/>
                <a:gd name="T90" fmla="*/ 327 w 2684"/>
                <a:gd name="T91" fmla="*/ 18 h 1086"/>
                <a:gd name="T92" fmla="*/ 336 w 2684"/>
                <a:gd name="T93" fmla="*/ 18 h 1086"/>
                <a:gd name="T94" fmla="*/ 336 w 2684"/>
                <a:gd name="T95" fmla="*/ 136 h 1086"/>
                <a:gd name="T96" fmla="*/ 0 w 2684"/>
                <a:gd name="T97" fmla="*/ 136 h 1086"/>
                <a:gd name="T98" fmla="*/ 0 w 2684"/>
                <a:gd name="T99" fmla="*/ 16 h 10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84"/>
                <a:gd name="T151" fmla="*/ 0 h 1086"/>
                <a:gd name="T152" fmla="*/ 2684 w 2684"/>
                <a:gd name="T153" fmla="*/ 1086 h 10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84" h="1086">
                  <a:moveTo>
                    <a:pt x="0" y="126"/>
                  </a:moveTo>
                  <a:lnTo>
                    <a:pt x="85" y="42"/>
                  </a:lnTo>
                  <a:lnTo>
                    <a:pt x="66" y="116"/>
                  </a:lnTo>
                  <a:lnTo>
                    <a:pt x="123" y="95"/>
                  </a:lnTo>
                  <a:lnTo>
                    <a:pt x="151" y="42"/>
                  </a:lnTo>
                  <a:lnTo>
                    <a:pt x="170" y="105"/>
                  </a:lnTo>
                  <a:lnTo>
                    <a:pt x="217" y="95"/>
                  </a:lnTo>
                  <a:lnTo>
                    <a:pt x="236" y="31"/>
                  </a:lnTo>
                  <a:lnTo>
                    <a:pt x="281" y="64"/>
                  </a:lnTo>
                  <a:lnTo>
                    <a:pt x="385" y="21"/>
                  </a:lnTo>
                  <a:lnTo>
                    <a:pt x="338" y="105"/>
                  </a:lnTo>
                  <a:lnTo>
                    <a:pt x="423" y="116"/>
                  </a:lnTo>
                  <a:lnTo>
                    <a:pt x="453" y="53"/>
                  </a:lnTo>
                  <a:lnTo>
                    <a:pt x="479" y="105"/>
                  </a:lnTo>
                  <a:lnTo>
                    <a:pt x="536" y="105"/>
                  </a:lnTo>
                  <a:lnTo>
                    <a:pt x="591" y="64"/>
                  </a:lnTo>
                  <a:lnTo>
                    <a:pt x="601" y="116"/>
                  </a:lnTo>
                  <a:lnTo>
                    <a:pt x="657" y="126"/>
                  </a:lnTo>
                  <a:lnTo>
                    <a:pt x="761" y="85"/>
                  </a:lnTo>
                  <a:lnTo>
                    <a:pt x="948" y="116"/>
                  </a:lnTo>
                  <a:lnTo>
                    <a:pt x="1033" y="64"/>
                  </a:lnTo>
                  <a:lnTo>
                    <a:pt x="1146" y="53"/>
                  </a:lnTo>
                  <a:lnTo>
                    <a:pt x="1558" y="42"/>
                  </a:lnTo>
                  <a:lnTo>
                    <a:pt x="1962" y="64"/>
                  </a:lnTo>
                  <a:lnTo>
                    <a:pt x="2009" y="31"/>
                  </a:lnTo>
                  <a:lnTo>
                    <a:pt x="2056" y="64"/>
                  </a:lnTo>
                  <a:lnTo>
                    <a:pt x="2102" y="64"/>
                  </a:lnTo>
                  <a:lnTo>
                    <a:pt x="2140" y="0"/>
                  </a:lnTo>
                  <a:lnTo>
                    <a:pt x="2196" y="74"/>
                  </a:lnTo>
                  <a:lnTo>
                    <a:pt x="2262" y="53"/>
                  </a:lnTo>
                  <a:lnTo>
                    <a:pt x="2281" y="116"/>
                  </a:lnTo>
                  <a:lnTo>
                    <a:pt x="2297" y="117"/>
                  </a:lnTo>
                  <a:lnTo>
                    <a:pt x="2314" y="117"/>
                  </a:lnTo>
                  <a:lnTo>
                    <a:pt x="2326" y="114"/>
                  </a:lnTo>
                  <a:lnTo>
                    <a:pt x="2337" y="110"/>
                  </a:lnTo>
                  <a:lnTo>
                    <a:pt x="2346" y="104"/>
                  </a:lnTo>
                  <a:lnTo>
                    <a:pt x="2351" y="100"/>
                  </a:lnTo>
                  <a:lnTo>
                    <a:pt x="2355" y="97"/>
                  </a:lnTo>
                  <a:lnTo>
                    <a:pt x="2357" y="95"/>
                  </a:lnTo>
                  <a:lnTo>
                    <a:pt x="2393" y="147"/>
                  </a:lnTo>
                  <a:lnTo>
                    <a:pt x="2450" y="105"/>
                  </a:lnTo>
                  <a:lnTo>
                    <a:pt x="2497" y="157"/>
                  </a:lnTo>
                  <a:lnTo>
                    <a:pt x="2535" y="95"/>
                  </a:lnTo>
                  <a:lnTo>
                    <a:pt x="2563" y="147"/>
                  </a:lnTo>
                  <a:lnTo>
                    <a:pt x="2610" y="95"/>
                  </a:lnTo>
                  <a:lnTo>
                    <a:pt x="2610" y="147"/>
                  </a:lnTo>
                  <a:lnTo>
                    <a:pt x="2684" y="147"/>
                  </a:lnTo>
                  <a:lnTo>
                    <a:pt x="2684" y="1086"/>
                  </a:lnTo>
                  <a:lnTo>
                    <a:pt x="0" y="1086"/>
                  </a:lnTo>
                  <a:lnTo>
                    <a:pt x="0" y="126"/>
                  </a:lnTo>
                  <a:close/>
                </a:path>
              </a:pathLst>
            </a:cu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6" name="Freeform 95"/>
            <p:cNvSpPr>
              <a:spLocks/>
            </p:cNvSpPr>
            <p:nvPr/>
          </p:nvSpPr>
          <p:spPr bwMode="auto">
            <a:xfrm>
              <a:off x="4467" y="1828"/>
              <a:ext cx="206" cy="244"/>
            </a:xfrm>
            <a:custGeom>
              <a:avLst/>
              <a:gdLst>
                <a:gd name="T0" fmla="*/ 0 w 412"/>
                <a:gd name="T1" fmla="*/ 19 h 487"/>
                <a:gd name="T2" fmla="*/ 7 w 412"/>
                <a:gd name="T3" fmla="*/ 22 h 487"/>
                <a:gd name="T4" fmla="*/ 15 w 412"/>
                <a:gd name="T5" fmla="*/ 24 h 487"/>
                <a:gd name="T6" fmla="*/ 20 w 412"/>
                <a:gd name="T7" fmla="*/ 27 h 487"/>
                <a:gd name="T8" fmla="*/ 27 w 412"/>
                <a:gd name="T9" fmla="*/ 27 h 487"/>
                <a:gd name="T10" fmla="*/ 33 w 412"/>
                <a:gd name="T11" fmla="*/ 30 h 487"/>
                <a:gd name="T12" fmla="*/ 33 w 412"/>
                <a:gd name="T13" fmla="*/ 34 h 487"/>
                <a:gd name="T14" fmla="*/ 31 w 412"/>
                <a:gd name="T15" fmla="*/ 38 h 487"/>
                <a:gd name="T16" fmla="*/ 27 w 412"/>
                <a:gd name="T17" fmla="*/ 45 h 487"/>
                <a:gd name="T18" fmla="*/ 39 w 412"/>
                <a:gd name="T19" fmla="*/ 51 h 487"/>
                <a:gd name="T20" fmla="*/ 49 w 412"/>
                <a:gd name="T21" fmla="*/ 55 h 487"/>
                <a:gd name="T22" fmla="*/ 52 w 412"/>
                <a:gd name="T23" fmla="*/ 61 h 487"/>
                <a:gd name="T24" fmla="*/ 52 w 412"/>
                <a:gd name="T25" fmla="*/ 54 h 487"/>
                <a:gd name="T26" fmla="*/ 48 w 412"/>
                <a:gd name="T27" fmla="*/ 41 h 487"/>
                <a:gd name="T28" fmla="*/ 42 w 412"/>
                <a:gd name="T29" fmla="*/ 25 h 487"/>
                <a:gd name="T30" fmla="*/ 40 w 412"/>
                <a:gd name="T31" fmla="*/ 16 h 487"/>
                <a:gd name="T32" fmla="*/ 40 w 412"/>
                <a:gd name="T33" fmla="*/ 15 h 487"/>
                <a:gd name="T34" fmla="*/ 40 w 412"/>
                <a:gd name="T35" fmla="*/ 14 h 487"/>
                <a:gd name="T36" fmla="*/ 39 w 412"/>
                <a:gd name="T37" fmla="*/ 13 h 487"/>
                <a:gd name="T38" fmla="*/ 38 w 412"/>
                <a:gd name="T39" fmla="*/ 12 h 487"/>
                <a:gd name="T40" fmla="*/ 37 w 412"/>
                <a:gd name="T41" fmla="*/ 10 h 487"/>
                <a:gd name="T42" fmla="*/ 36 w 412"/>
                <a:gd name="T43" fmla="*/ 9 h 487"/>
                <a:gd name="T44" fmla="*/ 35 w 412"/>
                <a:gd name="T45" fmla="*/ 8 h 487"/>
                <a:gd name="T46" fmla="*/ 34 w 412"/>
                <a:gd name="T47" fmla="*/ 6 h 487"/>
                <a:gd name="T48" fmla="*/ 31 w 412"/>
                <a:gd name="T49" fmla="*/ 5 h 487"/>
                <a:gd name="T50" fmla="*/ 30 w 412"/>
                <a:gd name="T51" fmla="*/ 4 h 487"/>
                <a:gd name="T52" fmla="*/ 27 w 412"/>
                <a:gd name="T53" fmla="*/ 3 h 487"/>
                <a:gd name="T54" fmla="*/ 25 w 412"/>
                <a:gd name="T55" fmla="*/ 2 h 487"/>
                <a:gd name="T56" fmla="*/ 23 w 412"/>
                <a:gd name="T57" fmla="*/ 1 h 487"/>
                <a:gd name="T58" fmla="*/ 20 w 412"/>
                <a:gd name="T59" fmla="*/ 1 h 487"/>
                <a:gd name="T60" fmla="*/ 16 w 412"/>
                <a:gd name="T61" fmla="*/ 0 h 487"/>
                <a:gd name="T62" fmla="*/ 13 w 412"/>
                <a:gd name="T63" fmla="*/ 0 h 487"/>
                <a:gd name="T64" fmla="*/ 10 w 412"/>
                <a:gd name="T65" fmla="*/ 3 h 487"/>
                <a:gd name="T66" fmla="*/ 7 w 412"/>
                <a:gd name="T67" fmla="*/ 5 h 487"/>
                <a:gd name="T68" fmla="*/ 6 w 412"/>
                <a:gd name="T69" fmla="*/ 6 h 487"/>
                <a:gd name="T70" fmla="*/ 4 w 412"/>
                <a:gd name="T71" fmla="*/ 8 h 487"/>
                <a:gd name="T72" fmla="*/ 3 w 412"/>
                <a:gd name="T73" fmla="*/ 10 h 487"/>
                <a:gd name="T74" fmla="*/ 2 w 412"/>
                <a:gd name="T75" fmla="*/ 12 h 487"/>
                <a:gd name="T76" fmla="*/ 1 w 412"/>
                <a:gd name="T77" fmla="*/ 15 h 487"/>
                <a:gd name="T78" fmla="*/ 0 w 412"/>
                <a:gd name="T79" fmla="*/ 19 h 4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2"/>
                <a:gd name="T121" fmla="*/ 0 h 487"/>
                <a:gd name="T122" fmla="*/ 412 w 412"/>
                <a:gd name="T123" fmla="*/ 487 h 48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2" h="487">
                  <a:moveTo>
                    <a:pt x="0" y="148"/>
                  </a:moveTo>
                  <a:lnTo>
                    <a:pt x="54" y="171"/>
                  </a:lnTo>
                  <a:lnTo>
                    <a:pt x="116" y="190"/>
                  </a:lnTo>
                  <a:lnTo>
                    <a:pt x="158" y="214"/>
                  </a:lnTo>
                  <a:lnTo>
                    <a:pt x="218" y="212"/>
                  </a:lnTo>
                  <a:lnTo>
                    <a:pt x="263" y="236"/>
                  </a:lnTo>
                  <a:lnTo>
                    <a:pt x="263" y="269"/>
                  </a:lnTo>
                  <a:lnTo>
                    <a:pt x="251" y="297"/>
                  </a:lnTo>
                  <a:lnTo>
                    <a:pt x="217" y="358"/>
                  </a:lnTo>
                  <a:lnTo>
                    <a:pt x="305" y="408"/>
                  </a:lnTo>
                  <a:lnTo>
                    <a:pt x="388" y="437"/>
                  </a:lnTo>
                  <a:lnTo>
                    <a:pt x="412" y="487"/>
                  </a:lnTo>
                  <a:lnTo>
                    <a:pt x="412" y="428"/>
                  </a:lnTo>
                  <a:lnTo>
                    <a:pt x="384" y="321"/>
                  </a:lnTo>
                  <a:lnTo>
                    <a:pt x="334" y="195"/>
                  </a:lnTo>
                  <a:lnTo>
                    <a:pt x="317" y="125"/>
                  </a:lnTo>
                  <a:lnTo>
                    <a:pt x="315" y="119"/>
                  </a:lnTo>
                  <a:lnTo>
                    <a:pt x="313" y="110"/>
                  </a:lnTo>
                  <a:lnTo>
                    <a:pt x="309" y="101"/>
                  </a:lnTo>
                  <a:lnTo>
                    <a:pt x="302" y="92"/>
                  </a:lnTo>
                  <a:lnTo>
                    <a:pt x="295" y="80"/>
                  </a:lnTo>
                  <a:lnTo>
                    <a:pt x="287" y="70"/>
                  </a:lnTo>
                  <a:lnTo>
                    <a:pt x="276" y="59"/>
                  </a:lnTo>
                  <a:lnTo>
                    <a:pt x="265" y="47"/>
                  </a:lnTo>
                  <a:lnTo>
                    <a:pt x="251" y="37"/>
                  </a:lnTo>
                  <a:lnTo>
                    <a:pt x="236" y="28"/>
                  </a:lnTo>
                  <a:lnTo>
                    <a:pt x="218" y="19"/>
                  </a:lnTo>
                  <a:lnTo>
                    <a:pt x="199" y="12"/>
                  </a:lnTo>
                  <a:lnTo>
                    <a:pt x="178" y="6"/>
                  </a:lnTo>
                  <a:lnTo>
                    <a:pt x="154" y="1"/>
                  </a:lnTo>
                  <a:lnTo>
                    <a:pt x="128" y="0"/>
                  </a:lnTo>
                  <a:lnTo>
                    <a:pt x="100" y="0"/>
                  </a:lnTo>
                  <a:lnTo>
                    <a:pt x="78" y="18"/>
                  </a:lnTo>
                  <a:lnTo>
                    <a:pt x="59" y="33"/>
                  </a:lnTo>
                  <a:lnTo>
                    <a:pt x="45" y="47"/>
                  </a:lnTo>
                  <a:lnTo>
                    <a:pt x="32" y="61"/>
                  </a:lnTo>
                  <a:lnTo>
                    <a:pt x="22" y="77"/>
                  </a:lnTo>
                  <a:lnTo>
                    <a:pt x="12" y="96"/>
                  </a:lnTo>
                  <a:lnTo>
                    <a:pt x="6" y="120"/>
                  </a:lnTo>
                  <a:lnTo>
                    <a:pt x="0" y="148"/>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7" name="Freeform 96"/>
            <p:cNvSpPr>
              <a:spLocks/>
            </p:cNvSpPr>
            <p:nvPr/>
          </p:nvSpPr>
          <p:spPr bwMode="auto">
            <a:xfrm>
              <a:off x="4431" y="2010"/>
              <a:ext cx="167" cy="202"/>
            </a:xfrm>
            <a:custGeom>
              <a:avLst/>
              <a:gdLst>
                <a:gd name="T0" fmla="*/ 21 w 334"/>
                <a:gd name="T1" fmla="*/ 7 h 405"/>
                <a:gd name="T2" fmla="*/ 18 w 334"/>
                <a:gd name="T3" fmla="*/ 8 h 405"/>
                <a:gd name="T4" fmla="*/ 15 w 334"/>
                <a:gd name="T5" fmla="*/ 10 h 405"/>
                <a:gd name="T6" fmla="*/ 14 w 334"/>
                <a:gd name="T7" fmla="*/ 11 h 405"/>
                <a:gd name="T8" fmla="*/ 12 w 334"/>
                <a:gd name="T9" fmla="*/ 13 h 405"/>
                <a:gd name="T10" fmla="*/ 11 w 334"/>
                <a:gd name="T11" fmla="*/ 15 h 405"/>
                <a:gd name="T12" fmla="*/ 10 w 334"/>
                <a:gd name="T13" fmla="*/ 17 h 405"/>
                <a:gd name="T14" fmla="*/ 9 w 334"/>
                <a:gd name="T15" fmla="*/ 20 h 405"/>
                <a:gd name="T16" fmla="*/ 8 w 334"/>
                <a:gd name="T17" fmla="*/ 23 h 405"/>
                <a:gd name="T18" fmla="*/ 0 w 334"/>
                <a:gd name="T19" fmla="*/ 35 h 405"/>
                <a:gd name="T20" fmla="*/ 5 w 334"/>
                <a:gd name="T21" fmla="*/ 40 h 405"/>
                <a:gd name="T22" fmla="*/ 10 w 334"/>
                <a:gd name="T23" fmla="*/ 50 h 405"/>
                <a:gd name="T24" fmla="*/ 19 w 334"/>
                <a:gd name="T25" fmla="*/ 45 h 405"/>
                <a:gd name="T26" fmla="*/ 29 w 334"/>
                <a:gd name="T27" fmla="*/ 34 h 405"/>
                <a:gd name="T28" fmla="*/ 42 w 334"/>
                <a:gd name="T29" fmla="*/ 20 h 405"/>
                <a:gd name="T30" fmla="*/ 42 w 334"/>
                <a:gd name="T31" fmla="*/ 0 h 405"/>
                <a:gd name="T32" fmla="*/ 26 w 334"/>
                <a:gd name="T33" fmla="*/ 3 h 405"/>
                <a:gd name="T34" fmla="*/ 26 w 334"/>
                <a:gd name="T35" fmla="*/ 3 h 405"/>
                <a:gd name="T36" fmla="*/ 25 w 334"/>
                <a:gd name="T37" fmla="*/ 4 h 405"/>
                <a:gd name="T38" fmla="*/ 25 w 334"/>
                <a:gd name="T39" fmla="*/ 4 h 405"/>
                <a:gd name="T40" fmla="*/ 24 w 334"/>
                <a:gd name="T41" fmla="*/ 5 h 405"/>
                <a:gd name="T42" fmla="*/ 23 w 334"/>
                <a:gd name="T43" fmla="*/ 6 h 405"/>
                <a:gd name="T44" fmla="*/ 22 w 334"/>
                <a:gd name="T45" fmla="*/ 6 h 405"/>
                <a:gd name="T46" fmla="*/ 21 w 334"/>
                <a:gd name="T47" fmla="*/ 7 h 405"/>
                <a:gd name="T48" fmla="*/ 21 w 334"/>
                <a:gd name="T49" fmla="*/ 7 h 4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405"/>
                <a:gd name="T77" fmla="*/ 334 w 334"/>
                <a:gd name="T78" fmla="*/ 405 h 4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405">
                  <a:moveTo>
                    <a:pt x="163" y="60"/>
                  </a:moveTo>
                  <a:lnTo>
                    <a:pt x="140" y="70"/>
                  </a:lnTo>
                  <a:lnTo>
                    <a:pt x="122" y="81"/>
                  </a:lnTo>
                  <a:lnTo>
                    <a:pt x="108" y="93"/>
                  </a:lnTo>
                  <a:lnTo>
                    <a:pt x="97" y="106"/>
                  </a:lnTo>
                  <a:lnTo>
                    <a:pt x="87" y="122"/>
                  </a:lnTo>
                  <a:lnTo>
                    <a:pt x="79" y="140"/>
                  </a:lnTo>
                  <a:lnTo>
                    <a:pt x="71" y="161"/>
                  </a:lnTo>
                  <a:lnTo>
                    <a:pt x="63" y="186"/>
                  </a:lnTo>
                  <a:lnTo>
                    <a:pt x="0" y="280"/>
                  </a:lnTo>
                  <a:lnTo>
                    <a:pt x="37" y="321"/>
                  </a:lnTo>
                  <a:lnTo>
                    <a:pt x="75" y="405"/>
                  </a:lnTo>
                  <a:lnTo>
                    <a:pt x="145" y="367"/>
                  </a:lnTo>
                  <a:lnTo>
                    <a:pt x="229" y="274"/>
                  </a:lnTo>
                  <a:lnTo>
                    <a:pt x="330" y="167"/>
                  </a:lnTo>
                  <a:lnTo>
                    <a:pt x="334" y="0"/>
                  </a:lnTo>
                  <a:lnTo>
                    <a:pt x="209" y="29"/>
                  </a:lnTo>
                  <a:lnTo>
                    <a:pt x="207" y="30"/>
                  </a:lnTo>
                  <a:lnTo>
                    <a:pt x="203" y="33"/>
                  </a:lnTo>
                  <a:lnTo>
                    <a:pt x="196" y="38"/>
                  </a:lnTo>
                  <a:lnTo>
                    <a:pt x="188" y="42"/>
                  </a:lnTo>
                  <a:lnTo>
                    <a:pt x="180" y="48"/>
                  </a:lnTo>
                  <a:lnTo>
                    <a:pt x="174" y="52"/>
                  </a:lnTo>
                  <a:lnTo>
                    <a:pt x="167" y="57"/>
                  </a:lnTo>
                  <a:lnTo>
                    <a:pt x="163" y="60"/>
                  </a:lnTo>
                  <a:close/>
                </a:path>
              </a:pathLst>
            </a:custGeom>
            <a:solidFill>
              <a:srgbClr val="0021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8" name="Freeform 97"/>
            <p:cNvSpPr>
              <a:spLocks/>
            </p:cNvSpPr>
            <p:nvPr/>
          </p:nvSpPr>
          <p:spPr bwMode="auto">
            <a:xfrm>
              <a:off x="4448" y="2012"/>
              <a:ext cx="274" cy="351"/>
            </a:xfrm>
            <a:custGeom>
              <a:avLst/>
              <a:gdLst>
                <a:gd name="T0" fmla="*/ 7 w 547"/>
                <a:gd name="T1" fmla="*/ 28 h 701"/>
                <a:gd name="T2" fmla="*/ 10 w 547"/>
                <a:gd name="T3" fmla="*/ 23 h 701"/>
                <a:gd name="T4" fmla="*/ 17 w 547"/>
                <a:gd name="T5" fmla="*/ 15 h 701"/>
                <a:gd name="T6" fmla="*/ 26 w 547"/>
                <a:gd name="T7" fmla="*/ 10 h 701"/>
                <a:gd name="T8" fmla="*/ 34 w 547"/>
                <a:gd name="T9" fmla="*/ 3 h 701"/>
                <a:gd name="T10" fmla="*/ 40 w 547"/>
                <a:gd name="T11" fmla="*/ 0 h 701"/>
                <a:gd name="T12" fmla="*/ 44 w 547"/>
                <a:gd name="T13" fmla="*/ 3 h 701"/>
                <a:gd name="T14" fmla="*/ 46 w 547"/>
                <a:gd name="T15" fmla="*/ 6 h 701"/>
                <a:gd name="T16" fmla="*/ 52 w 547"/>
                <a:gd name="T17" fmla="*/ 7 h 701"/>
                <a:gd name="T18" fmla="*/ 57 w 547"/>
                <a:gd name="T19" fmla="*/ 13 h 701"/>
                <a:gd name="T20" fmla="*/ 58 w 547"/>
                <a:gd name="T21" fmla="*/ 25 h 701"/>
                <a:gd name="T22" fmla="*/ 59 w 547"/>
                <a:gd name="T23" fmla="*/ 36 h 701"/>
                <a:gd name="T24" fmla="*/ 64 w 547"/>
                <a:gd name="T25" fmla="*/ 54 h 701"/>
                <a:gd name="T26" fmla="*/ 67 w 547"/>
                <a:gd name="T27" fmla="*/ 60 h 701"/>
                <a:gd name="T28" fmla="*/ 67 w 547"/>
                <a:gd name="T29" fmla="*/ 67 h 701"/>
                <a:gd name="T30" fmla="*/ 69 w 547"/>
                <a:gd name="T31" fmla="*/ 78 h 701"/>
                <a:gd name="T32" fmla="*/ 69 w 547"/>
                <a:gd name="T33" fmla="*/ 87 h 701"/>
                <a:gd name="T34" fmla="*/ 66 w 547"/>
                <a:gd name="T35" fmla="*/ 80 h 701"/>
                <a:gd name="T36" fmla="*/ 61 w 547"/>
                <a:gd name="T37" fmla="*/ 79 h 701"/>
                <a:gd name="T38" fmla="*/ 60 w 547"/>
                <a:gd name="T39" fmla="*/ 87 h 701"/>
                <a:gd name="T40" fmla="*/ 56 w 547"/>
                <a:gd name="T41" fmla="*/ 87 h 701"/>
                <a:gd name="T42" fmla="*/ 57 w 547"/>
                <a:gd name="T43" fmla="*/ 82 h 701"/>
                <a:gd name="T44" fmla="*/ 59 w 547"/>
                <a:gd name="T45" fmla="*/ 75 h 701"/>
                <a:gd name="T46" fmla="*/ 57 w 547"/>
                <a:gd name="T47" fmla="*/ 70 h 701"/>
                <a:gd name="T48" fmla="*/ 54 w 547"/>
                <a:gd name="T49" fmla="*/ 75 h 701"/>
                <a:gd name="T50" fmla="*/ 53 w 547"/>
                <a:gd name="T51" fmla="*/ 82 h 701"/>
                <a:gd name="T52" fmla="*/ 48 w 547"/>
                <a:gd name="T53" fmla="*/ 88 h 701"/>
                <a:gd name="T54" fmla="*/ 43 w 547"/>
                <a:gd name="T55" fmla="*/ 87 h 701"/>
                <a:gd name="T56" fmla="*/ 46 w 547"/>
                <a:gd name="T57" fmla="*/ 82 h 701"/>
                <a:gd name="T58" fmla="*/ 42 w 547"/>
                <a:gd name="T59" fmla="*/ 72 h 701"/>
                <a:gd name="T60" fmla="*/ 38 w 547"/>
                <a:gd name="T61" fmla="*/ 77 h 701"/>
                <a:gd name="T62" fmla="*/ 38 w 547"/>
                <a:gd name="T63" fmla="*/ 81 h 701"/>
                <a:gd name="T64" fmla="*/ 31 w 547"/>
                <a:gd name="T65" fmla="*/ 82 h 701"/>
                <a:gd name="T66" fmla="*/ 33 w 547"/>
                <a:gd name="T67" fmla="*/ 78 h 701"/>
                <a:gd name="T68" fmla="*/ 31 w 547"/>
                <a:gd name="T69" fmla="*/ 70 h 701"/>
                <a:gd name="T70" fmla="*/ 27 w 547"/>
                <a:gd name="T71" fmla="*/ 74 h 701"/>
                <a:gd name="T72" fmla="*/ 24 w 547"/>
                <a:gd name="T73" fmla="*/ 73 h 701"/>
                <a:gd name="T74" fmla="*/ 22 w 547"/>
                <a:gd name="T75" fmla="*/ 67 h 701"/>
                <a:gd name="T76" fmla="*/ 18 w 547"/>
                <a:gd name="T77" fmla="*/ 72 h 701"/>
                <a:gd name="T78" fmla="*/ 16 w 547"/>
                <a:gd name="T79" fmla="*/ 70 h 701"/>
                <a:gd name="T80" fmla="*/ 16 w 547"/>
                <a:gd name="T81" fmla="*/ 64 h 701"/>
                <a:gd name="T82" fmla="*/ 11 w 547"/>
                <a:gd name="T83" fmla="*/ 61 h 701"/>
                <a:gd name="T84" fmla="*/ 11 w 547"/>
                <a:gd name="T85" fmla="*/ 65 h 701"/>
                <a:gd name="T86" fmla="*/ 8 w 547"/>
                <a:gd name="T87" fmla="*/ 64 h 701"/>
                <a:gd name="T88" fmla="*/ 7 w 547"/>
                <a:gd name="T89" fmla="*/ 59 h 701"/>
                <a:gd name="T90" fmla="*/ 0 w 547"/>
                <a:gd name="T91" fmla="*/ 51 h 701"/>
                <a:gd name="T92" fmla="*/ 1 w 547"/>
                <a:gd name="T93" fmla="*/ 45 h 701"/>
                <a:gd name="T94" fmla="*/ 7 w 547"/>
                <a:gd name="T95" fmla="*/ 28 h 7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7"/>
                <a:gd name="T145" fmla="*/ 0 h 701"/>
                <a:gd name="T146" fmla="*/ 547 w 547"/>
                <a:gd name="T147" fmla="*/ 701 h 70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7" h="701">
                  <a:moveTo>
                    <a:pt x="50" y="218"/>
                  </a:moveTo>
                  <a:lnTo>
                    <a:pt x="80" y="177"/>
                  </a:lnTo>
                  <a:lnTo>
                    <a:pt x="134" y="116"/>
                  </a:lnTo>
                  <a:lnTo>
                    <a:pt x="201" y="74"/>
                  </a:lnTo>
                  <a:lnTo>
                    <a:pt x="267" y="24"/>
                  </a:lnTo>
                  <a:lnTo>
                    <a:pt x="317" y="0"/>
                  </a:lnTo>
                  <a:lnTo>
                    <a:pt x="347" y="18"/>
                  </a:lnTo>
                  <a:lnTo>
                    <a:pt x="367" y="46"/>
                  </a:lnTo>
                  <a:lnTo>
                    <a:pt x="413" y="50"/>
                  </a:lnTo>
                  <a:lnTo>
                    <a:pt x="454" y="102"/>
                  </a:lnTo>
                  <a:lnTo>
                    <a:pt x="464" y="194"/>
                  </a:lnTo>
                  <a:lnTo>
                    <a:pt x="468" y="284"/>
                  </a:lnTo>
                  <a:lnTo>
                    <a:pt x="505" y="428"/>
                  </a:lnTo>
                  <a:lnTo>
                    <a:pt x="530" y="478"/>
                  </a:lnTo>
                  <a:lnTo>
                    <a:pt x="534" y="530"/>
                  </a:lnTo>
                  <a:lnTo>
                    <a:pt x="547" y="618"/>
                  </a:lnTo>
                  <a:lnTo>
                    <a:pt x="547" y="692"/>
                  </a:lnTo>
                  <a:lnTo>
                    <a:pt x="522" y="637"/>
                  </a:lnTo>
                  <a:lnTo>
                    <a:pt x="488" y="627"/>
                  </a:lnTo>
                  <a:lnTo>
                    <a:pt x="480" y="692"/>
                  </a:lnTo>
                  <a:lnTo>
                    <a:pt x="442" y="692"/>
                  </a:lnTo>
                  <a:lnTo>
                    <a:pt x="454" y="655"/>
                  </a:lnTo>
                  <a:lnTo>
                    <a:pt x="472" y="600"/>
                  </a:lnTo>
                  <a:lnTo>
                    <a:pt x="454" y="553"/>
                  </a:lnTo>
                  <a:lnTo>
                    <a:pt x="426" y="594"/>
                  </a:lnTo>
                  <a:lnTo>
                    <a:pt x="422" y="651"/>
                  </a:lnTo>
                  <a:lnTo>
                    <a:pt x="384" y="701"/>
                  </a:lnTo>
                  <a:lnTo>
                    <a:pt x="338" y="692"/>
                  </a:lnTo>
                  <a:lnTo>
                    <a:pt x="363" y="655"/>
                  </a:lnTo>
                  <a:lnTo>
                    <a:pt x="334" y="572"/>
                  </a:lnTo>
                  <a:lnTo>
                    <a:pt x="297" y="609"/>
                  </a:lnTo>
                  <a:lnTo>
                    <a:pt x="297" y="646"/>
                  </a:lnTo>
                  <a:lnTo>
                    <a:pt x="247" y="651"/>
                  </a:lnTo>
                  <a:lnTo>
                    <a:pt x="263" y="618"/>
                  </a:lnTo>
                  <a:lnTo>
                    <a:pt x="243" y="557"/>
                  </a:lnTo>
                  <a:lnTo>
                    <a:pt x="213" y="585"/>
                  </a:lnTo>
                  <a:lnTo>
                    <a:pt x="188" y="581"/>
                  </a:lnTo>
                  <a:lnTo>
                    <a:pt x="176" y="535"/>
                  </a:lnTo>
                  <a:lnTo>
                    <a:pt x="142" y="572"/>
                  </a:lnTo>
                  <a:lnTo>
                    <a:pt x="122" y="553"/>
                  </a:lnTo>
                  <a:lnTo>
                    <a:pt x="122" y="506"/>
                  </a:lnTo>
                  <a:lnTo>
                    <a:pt x="88" y="483"/>
                  </a:lnTo>
                  <a:lnTo>
                    <a:pt x="88" y="520"/>
                  </a:lnTo>
                  <a:lnTo>
                    <a:pt x="62" y="506"/>
                  </a:lnTo>
                  <a:lnTo>
                    <a:pt x="50" y="469"/>
                  </a:lnTo>
                  <a:lnTo>
                    <a:pt x="0" y="408"/>
                  </a:lnTo>
                  <a:lnTo>
                    <a:pt x="4" y="353"/>
                  </a:lnTo>
                  <a:lnTo>
                    <a:pt x="50" y="218"/>
                  </a:lnTo>
                  <a:close/>
                </a:path>
              </a:pathLst>
            </a:custGeom>
            <a:solidFill>
              <a:srgbClr val="7772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9" name="Freeform 98"/>
            <p:cNvSpPr>
              <a:spLocks/>
            </p:cNvSpPr>
            <p:nvPr/>
          </p:nvSpPr>
          <p:spPr bwMode="auto">
            <a:xfrm>
              <a:off x="4652" y="2062"/>
              <a:ext cx="295" cy="315"/>
            </a:xfrm>
            <a:custGeom>
              <a:avLst/>
              <a:gdLst>
                <a:gd name="T0" fmla="*/ 3 w 589"/>
                <a:gd name="T1" fmla="*/ 0 h 630"/>
                <a:gd name="T2" fmla="*/ 11 w 589"/>
                <a:gd name="T3" fmla="*/ 1 h 630"/>
                <a:gd name="T4" fmla="*/ 36 w 589"/>
                <a:gd name="T5" fmla="*/ 7 h 630"/>
                <a:gd name="T6" fmla="*/ 55 w 589"/>
                <a:gd name="T7" fmla="*/ 14 h 630"/>
                <a:gd name="T8" fmla="*/ 64 w 589"/>
                <a:gd name="T9" fmla="*/ 19 h 630"/>
                <a:gd name="T10" fmla="*/ 72 w 589"/>
                <a:gd name="T11" fmla="*/ 27 h 630"/>
                <a:gd name="T12" fmla="*/ 74 w 589"/>
                <a:gd name="T13" fmla="*/ 35 h 630"/>
                <a:gd name="T14" fmla="*/ 70 w 589"/>
                <a:gd name="T15" fmla="*/ 40 h 630"/>
                <a:gd name="T16" fmla="*/ 64 w 589"/>
                <a:gd name="T17" fmla="*/ 59 h 630"/>
                <a:gd name="T18" fmla="*/ 62 w 589"/>
                <a:gd name="T19" fmla="*/ 68 h 630"/>
                <a:gd name="T20" fmla="*/ 58 w 589"/>
                <a:gd name="T21" fmla="*/ 73 h 630"/>
                <a:gd name="T22" fmla="*/ 58 w 589"/>
                <a:gd name="T23" fmla="*/ 66 h 630"/>
                <a:gd name="T24" fmla="*/ 51 w 589"/>
                <a:gd name="T25" fmla="*/ 72 h 630"/>
                <a:gd name="T26" fmla="*/ 48 w 589"/>
                <a:gd name="T27" fmla="*/ 76 h 630"/>
                <a:gd name="T28" fmla="*/ 43 w 589"/>
                <a:gd name="T29" fmla="*/ 66 h 630"/>
                <a:gd name="T30" fmla="*/ 42 w 589"/>
                <a:gd name="T31" fmla="*/ 72 h 630"/>
                <a:gd name="T32" fmla="*/ 42 w 589"/>
                <a:gd name="T33" fmla="*/ 78 h 630"/>
                <a:gd name="T34" fmla="*/ 35 w 589"/>
                <a:gd name="T35" fmla="*/ 69 h 630"/>
                <a:gd name="T36" fmla="*/ 29 w 589"/>
                <a:gd name="T37" fmla="*/ 69 h 630"/>
                <a:gd name="T38" fmla="*/ 33 w 589"/>
                <a:gd name="T39" fmla="*/ 75 h 630"/>
                <a:gd name="T40" fmla="*/ 28 w 589"/>
                <a:gd name="T41" fmla="*/ 75 h 630"/>
                <a:gd name="T42" fmla="*/ 24 w 589"/>
                <a:gd name="T43" fmla="*/ 79 h 630"/>
                <a:gd name="T44" fmla="*/ 19 w 589"/>
                <a:gd name="T45" fmla="*/ 73 h 630"/>
                <a:gd name="T46" fmla="*/ 10 w 589"/>
                <a:gd name="T47" fmla="*/ 57 h 630"/>
                <a:gd name="T48" fmla="*/ 0 w 589"/>
                <a:gd name="T49" fmla="*/ 7 h 630"/>
                <a:gd name="T50" fmla="*/ 3 w 589"/>
                <a:gd name="T51" fmla="*/ 0 h 6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9"/>
                <a:gd name="T79" fmla="*/ 0 h 630"/>
                <a:gd name="T80" fmla="*/ 589 w 589"/>
                <a:gd name="T81" fmla="*/ 630 h 6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9" h="630">
                  <a:moveTo>
                    <a:pt x="22" y="0"/>
                  </a:moveTo>
                  <a:lnTo>
                    <a:pt x="88" y="8"/>
                  </a:lnTo>
                  <a:lnTo>
                    <a:pt x="281" y="54"/>
                  </a:lnTo>
                  <a:lnTo>
                    <a:pt x="440" y="110"/>
                  </a:lnTo>
                  <a:lnTo>
                    <a:pt x="510" y="152"/>
                  </a:lnTo>
                  <a:lnTo>
                    <a:pt x="573" y="217"/>
                  </a:lnTo>
                  <a:lnTo>
                    <a:pt x="589" y="277"/>
                  </a:lnTo>
                  <a:lnTo>
                    <a:pt x="555" y="320"/>
                  </a:lnTo>
                  <a:lnTo>
                    <a:pt x="506" y="468"/>
                  </a:lnTo>
                  <a:lnTo>
                    <a:pt x="489" y="543"/>
                  </a:lnTo>
                  <a:lnTo>
                    <a:pt x="460" y="584"/>
                  </a:lnTo>
                  <a:lnTo>
                    <a:pt x="460" y="523"/>
                  </a:lnTo>
                  <a:lnTo>
                    <a:pt x="406" y="575"/>
                  </a:lnTo>
                  <a:lnTo>
                    <a:pt x="384" y="602"/>
                  </a:lnTo>
                  <a:lnTo>
                    <a:pt x="339" y="523"/>
                  </a:lnTo>
                  <a:lnTo>
                    <a:pt x="330" y="575"/>
                  </a:lnTo>
                  <a:lnTo>
                    <a:pt x="334" y="621"/>
                  </a:lnTo>
                  <a:lnTo>
                    <a:pt x="273" y="552"/>
                  </a:lnTo>
                  <a:lnTo>
                    <a:pt x="227" y="552"/>
                  </a:lnTo>
                  <a:lnTo>
                    <a:pt x="259" y="593"/>
                  </a:lnTo>
                  <a:lnTo>
                    <a:pt x="217" y="598"/>
                  </a:lnTo>
                  <a:lnTo>
                    <a:pt x="189" y="630"/>
                  </a:lnTo>
                  <a:lnTo>
                    <a:pt x="147" y="584"/>
                  </a:lnTo>
                  <a:lnTo>
                    <a:pt x="76" y="454"/>
                  </a:lnTo>
                  <a:lnTo>
                    <a:pt x="0" y="58"/>
                  </a:lnTo>
                  <a:lnTo>
                    <a:pt x="22" y="0"/>
                  </a:lnTo>
                  <a:close/>
                </a:path>
              </a:pathLst>
            </a:custGeom>
            <a:solidFill>
              <a:srgbClr val="0021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0" name="Freeform 99"/>
            <p:cNvSpPr>
              <a:spLocks/>
            </p:cNvSpPr>
            <p:nvPr/>
          </p:nvSpPr>
          <p:spPr bwMode="auto">
            <a:xfrm>
              <a:off x="4250" y="2146"/>
              <a:ext cx="215" cy="98"/>
            </a:xfrm>
            <a:custGeom>
              <a:avLst/>
              <a:gdLst>
                <a:gd name="T0" fmla="*/ 47 w 429"/>
                <a:gd name="T1" fmla="*/ 2 h 196"/>
                <a:gd name="T2" fmla="*/ 43 w 429"/>
                <a:gd name="T3" fmla="*/ 6 h 196"/>
                <a:gd name="T4" fmla="*/ 40 w 429"/>
                <a:gd name="T5" fmla="*/ 10 h 196"/>
                <a:gd name="T6" fmla="*/ 35 w 429"/>
                <a:gd name="T7" fmla="*/ 9 h 196"/>
                <a:gd name="T8" fmla="*/ 28 w 429"/>
                <a:gd name="T9" fmla="*/ 9 h 196"/>
                <a:gd name="T10" fmla="*/ 23 w 429"/>
                <a:gd name="T11" fmla="*/ 4 h 196"/>
                <a:gd name="T12" fmla="*/ 18 w 429"/>
                <a:gd name="T13" fmla="*/ 2 h 196"/>
                <a:gd name="T14" fmla="*/ 12 w 429"/>
                <a:gd name="T15" fmla="*/ 1 h 196"/>
                <a:gd name="T16" fmla="*/ 6 w 429"/>
                <a:gd name="T17" fmla="*/ 0 h 196"/>
                <a:gd name="T18" fmla="*/ 0 w 429"/>
                <a:gd name="T19" fmla="*/ 7 h 196"/>
                <a:gd name="T20" fmla="*/ 0 w 429"/>
                <a:gd name="T21" fmla="*/ 11 h 196"/>
                <a:gd name="T22" fmla="*/ 3 w 429"/>
                <a:gd name="T23" fmla="*/ 15 h 196"/>
                <a:gd name="T24" fmla="*/ 6 w 429"/>
                <a:gd name="T25" fmla="*/ 17 h 196"/>
                <a:gd name="T26" fmla="*/ 9 w 429"/>
                <a:gd name="T27" fmla="*/ 16 h 196"/>
                <a:gd name="T28" fmla="*/ 9 w 429"/>
                <a:gd name="T29" fmla="*/ 12 h 196"/>
                <a:gd name="T30" fmla="*/ 13 w 429"/>
                <a:gd name="T31" fmla="*/ 12 h 196"/>
                <a:gd name="T32" fmla="*/ 17 w 429"/>
                <a:gd name="T33" fmla="*/ 12 h 196"/>
                <a:gd name="T34" fmla="*/ 22 w 429"/>
                <a:gd name="T35" fmla="*/ 17 h 196"/>
                <a:gd name="T36" fmla="*/ 31 w 429"/>
                <a:gd name="T37" fmla="*/ 23 h 196"/>
                <a:gd name="T38" fmla="*/ 38 w 429"/>
                <a:gd name="T39" fmla="*/ 25 h 196"/>
                <a:gd name="T40" fmla="*/ 45 w 429"/>
                <a:gd name="T41" fmla="*/ 24 h 196"/>
                <a:gd name="T42" fmla="*/ 49 w 429"/>
                <a:gd name="T43" fmla="*/ 20 h 196"/>
                <a:gd name="T44" fmla="*/ 54 w 429"/>
                <a:gd name="T45" fmla="*/ 9 h 196"/>
                <a:gd name="T46" fmla="*/ 47 w 429"/>
                <a:gd name="T47" fmla="*/ 2 h 1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9"/>
                <a:gd name="T73" fmla="*/ 0 h 196"/>
                <a:gd name="T74" fmla="*/ 429 w 429"/>
                <a:gd name="T75" fmla="*/ 196 h 1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9" h="196">
                  <a:moveTo>
                    <a:pt x="374" y="10"/>
                  </a:moveTo>
                  <a:lnTo>
                    <a:pt x="342" y="43"/>
                  </a:lnTo>
                  <a:lnTo>
                    <a:pt x="316" y="74"/>
                  </a:lnTo>
                  <a:lnTo>
                    <a:pt x="274" y="70"/>
                  </a:lnTo>
                  <a:lnTo>
                    <a:pt x="220" y="65"/>
                  </a:lnTo>
                  <a:lnTo>
                    <a:pt x="183" y="32"/>
                  </a:lnTo>
                  <a:lnTo>
                    <a:pt x="141" y="15"/>
                  </a:lnTo>
                  <a:lnTo>
                    <a:pt x="90" y="7"/>
                  </a:lnTo>
                  <a:lnTo>
                    <a:pt x="45" y="0"/>
                  </a:lnTo>
                  <a:lnTo>
                    <a:pt x="0" y="52"/>
                  </a:lnTo>
                  <a:lnTo>
                    <a:pt x="0" y="84"/>
                  </a:lnTo>
                  <a:lnTo>
                    <a:pt x="20" y="117"/>
                  </a:lnTo>
                  <a:lnTo>
                    <a:pt x="45" y="135"/>
                  </a:lnTo>
                  <a:lnTo>
                    <a:pt x="66" y="126"/>
                  </a:lnTo>
                  <a:lnTo>
                    <a:pt x="70" y="93"/>
                  </a:lnTo>
                  <a:lnTo>
                    <a:pt x="99" y="93"/>
                  </a:lnTo>
                  <a:lnTo>
                    <a:pt x="129" y="93"/>
                  </a:lnTo>
                  <a:lnTo>
                    <a:pt x="175" y="135"/>
                  </a:lnTo>
                  <a:lnTo>
                    <a:pt x="245" y="180"/>
                  </a:lnTo>
                  <a:lnTo>
                    <a:pt x="300" y="196"/>
                  </a:lnTo>
                  <a:lnTo>
                    <a:pt x="354" y="191"/>
                  </a:lnTo>
                  <a:lnTo>
                    <a:pt x="391" y="159"/>
                  </a:lnTo>
                  <a:lnTo>
                    <a:pt x="429" y="70"/>
                  </a:lnTo>
                  <a:lnTo>
                    <a:pt x="374" y="10"/>
                  </a:lnTo>
                  <a:close/>
                </a:path>
              </a:pathLst>
            </a:custGeom>
            <a:solidFill>
              <a:srgbClr val="542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1" name="Freeform 100"/>
            <p:cNvSpPr>
              <a:spLocks/>
            </p:cNvSpPr>
            <p:nvPr/>
          </p:nvSpPr>
          <p:spPr bwMode="auto">
            <a:xfrm>
              <a:off x="4452" y="2016"/>
              <a:ext cx="261" cy="305"/>
            </a:xfrm>
            <a:custGeom>
              <a:avLst/>
              <a:gdLst>
                <a:gd name="T0" fmla="*/ 17 w 521"/>
                <a:gd name="T1" fmla="*/ 14 h 609"/>
                <a:gd name="T2" fmla="*/ 39 w 521"/>
                <a:gd name="T3" fmla="*/ 0 h 609"/>
                <a:gd name="T4" fmla="*/ 47 w 521"/>
                <a:gd name="T5" fmla="*/ 5 h 609"/>
                <a:gd name="T6" fmla="*/ 52 w 521"/>
                <a:gd name="T7" fmla="*/ 9 h 609"/>
                <a:gd name="T8" fmla="*/ 55 w 521"/>
                <a:gd name="T9" fmla="*/ 15 h 609"/>
                <a:gd name="T10" fmla="*/ 56 w 521"/>
                <a:gd name="T11" fmla="*/ 22 h 609"/>
                <a:gd name="T12" fmla="*/ 57 w 521"/>
                <a:gd name="T13" fmla="*/ 29 h 609"/>
                <a:gd name="T14" fmla="*/ 59 w 521"/>
                <a:gd name="T15" fmla="*/ 36 h 609"/>
                <a:gd name="T16" fmla="*/ 60 w 521"/>
                <a:gd name="T17" fmla="*/ 42 h 609"/>
                <a:gd name="T18" fmla="*/ 61 w 521"/>
                <a:gd name="T19" fmla="*/ 49 h 609"/>
                <a:gd name="T20" fmla="*/ 66 w 521"/>
                <a:gd name="T21" fmla="*/ 60 h 609"/>
                <a:gd name="T22" fmla="*/ 66 w 521"/>
                <a:gd name="T23" fmla="*/ 71 h 609"/>
                <a:gd name="T24" fmla="*/ 58 w 521"/>
                <a:gd name="T25" fmla="*/ 66 h 609"/>
                <a:gd name="T26" fmla="*/ 50 w 521"/>
                <a:gd name="T27" fmla="*/ 52 h 609"/>
                <a:gd name="T28" fmla="*/ 51 w 521"/>
                <a:gd name="T29" fmla="*/ 63 h 609"/>
                <a:gd name="T30" fmla="*/ 48 w 521"/>
                <a:gd name="T31" fmla="*/ 46 h 609"/>
                <a:gd name="T32" fmla="*/ 50 w 521"/>
                <a:gd name="T33" fmla="*/ 30 h 609"/>
                <a:gd name="T34" fmla="*/ 47 w 521"/>
                <a:gd name="T35" fmla="*/ 31 h 609"/>
                <a:gd name="T36" fmla="*/ 44 w 521"/>
                <a:gd name="T37" fmla="*/ 33 h 609"/>
                <a:gd name="T38" fmla="*/ 44 w 521"/>
                <a:gd name="T39" fmla="*/ 52 h 609"/>
                <a:gd name="T40" fmla="*/ 43 w 521"/>
                <a:gd name="T41" fmla="*/ 64 h 609"/>
                <a:gd name="T42" fmla="*/ 34 w 521"/>
                <a:gd name="T43" fmla="*/ 59 h 609"/>
                <a:gd name="T44" fmla="*/ 21 w 521"/>
                <a:gd name="T45" fmla="*/ 41 h 609"/>
                <a:gd name="T46" fmla="*/ 20 w 521"/>
                <a:gd name="T47" fmla="*/ 35 h 609"/>
                <a:gd name="T48" fmla="*/ 32 w 521"/>
                <a:gd name="T49" fmla="*/ 52 h 609"/>
                <a:gd name="T50" fmla="*/ 32 w 521"/>
                <a:gd name="T51" fmla="*/ 47 h 609"/>
                <a:gd name="T52" fmla="*/ 32 w 521"/>
                <a:gd name="T53" fmla="*/ 38 h 609"/>
                <a:gd name="T54" fmla="*/ 39 w 521"/>
                <a:gd name="T55" fmla="*/ 45 h 609"/>
                <a:gd name="T56" fmla="*/ 36 w 521"/>
                <a:gd name="T57" fmla="*/ 39 h 609"/>
                <a:gd name="T58" fmla="*/ 25 w 521"/>
                <a:gd name="T59" fmla="*/ 27 h 609"/>
                <a:gd name="T60" fmla="*/ 29 w 521"/>
                <a:gd name="T61" fmla="*/ 33 h 609"/>
                <a:gd name="T62" fmla="*/ 25 w 521"/>
                <a:gd name="T63" fmla="*/ 35 h 609"/>
                <a:gd name="T64" fmla="*/ 19 w 521"/>
                <a:gd name="T65" fmla="*/ 26 h 609"/>
                <a:gd name="T66" fmla="*/ 32 w 521"/>
                <a:gd name="T67" fmla="*/ 27 h 609"/>
                <a:gd name="T68" fmla="*/ 26 w 521"/>
                <a:gd name="T69" fmla="*/ 24 h 609"/>
                <a:gd name="T70" fmla="*/ 15 w 521"/>
                <a:gd name="T71" fmla="*/ 25 h 609"/>
                <a:gd name="T72" fmla="*/ 5 w 521"/>
                <a:gd name="T73" fmla="*/ 46 h 609"/>
                <a:gd name="T74" fmla="*/ 1 w 521"/>
                <a:gd name="T75" fmla="*/ 39 h 609"/>
                <a:gd name="T76" fmla="*/ 12 w 521"/>
                <a:gd name="T77" fmla="*/ 20 h 60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1"/>
                <a:gd name="T118" fmla="*/ 0 h 609"/>
                <a:gd name="T119" fmla="*/ 521 w 521"/>
                <a:gd name="T120" fmla="*/ 609 h 60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1" h="609">
                  <a:moveTo>
                    <a:pt x="91" y="159"/>
                  </a:moveTo>
                  <a:lnTo>
                    <a:pt x="133" y="111"/>
                  </a:lnTo>
                  <a:lnTo>
                    <a:pt x="204" y="65"/>
                  </a:lnTo>
                  <a:lnTo>
                    <a:pt x="312" y="0"/>
                  </a:lnTo>
                  <a:lnTo>
                    <a:pt x="342" y="24"/>
                  </a:lnTo>
                  <a:lnTo>
                    <a:pt x="370" y="34"/>
                  </a:lnTo>
                  <a:lnTo>
                    <a:pt x="393" y="49"/>
                  </a:lnTo>
                  <a:lnTo>
                    <a:pt x="413" y="67"/>
                  </a:lnTo>
                  <a:lnTo>
                    <a:pt x="428" y="87"/>
                  </a:lnTo>
                  <a:lnTo>
                    <a:pt x="439" y="113"/>
                  </a:lnTo>
                  <a:lnTo>
                    <a:pt x="444" y="139"/>
                  </a:lnTo>
                  <a:lnTo>
                    <a:pt x="447" y="171"/>
                  </a:lnTo>
                  <a:lnTo>
                    <a:pt x="445" y="205"/>
                  </a:lnTo>
                  <a:lnTo>
                    <a:pt x="453" y="230"/>
                  </a:lnTo>
                  <a:lnTo>
                    <a:pt x="461" y="257"/>
                  </a:lnTo>
                  <a:lnTo>
                    <a:pt x="468" y="282"/>
                  </a:lnTo>
                  <a:lnTo>
                    <a:pt x="475" y="307"/>
                  </a:lnTo>
                  <a:lnTo>
                    <a:pt x="479" y="334"/>
                  </a:lnTo>
                  <a:lnTo>
                    <a:pt x="483" y="361"/>
                  </a:lnTo>
                  <a:lnTo>
                    <a:pt x="486" y="388"/>
                  </a:lnTo>
                  <a:lnTo>
                    <a:pt x="487" y="414"/>
                  </a:lnTo>
                  <a:lnTo>
                    <a:pt x="521" y="474"/>
                  </a:lnTo>
                  <a:lnTo>
                    <a:pt x="521" y="521"/>
                  </a:lnTo>
                  <a:lnTo>
                    <a:pt x="521" y="567"/>
                  </a:lnTo>
                  <a:lnTo>
                    <a:pt x="479" y="609"/>
                  </a:lnTo>
                  <a:lnTo>
                    <a:pt x="459" y="521"/>
                  </a:lnTo>
                  <a:lnTo>
                    <a:pt x="441" y="437"/>
                  </a:lnTo>
                  <a:lnTo>
                    <a:pt x="399" y="410"/>
                  </a:lnTo>
                  <a:lnTo>
                    <a:pt x="425" y="474"/>
                  </a:lnTo>
                  <a:lnTo>
                    <a:pt x="404" y="502"/>
                  </a:lnTo>
                  <a:lnTo>
                    <a:pt x="379" y="437"/>
                  </a:lnTo>
                  <a:lnTo>
                    <a:pt x="383" y="362"/>
                  </a:lnTo>
                  <a:lnTo>
                    <a:pt x="395" y="275"/>
                  </a:lnTo>
                  <a:lnTo>
                    <a:pt x="395" y="233"/>
                  </a:lnTo>
                  <a:lnTo>
                    <a:pt x="379" y="205"/>
                  </a:lnTo>
                  <a:lnTo>
                    <a:pt x="371" y="242"/>
                  </a:lnTo>
                  <a:lnTo>
                    <a:pt x="354" y="205"/>
                  </a:lnTo>
                  <a:lnTo>
                    <a:pt x="350" y="260"/>
                  </a:lnTo>
                  <a:lnTo>
                    <a:pt x="350" y="340"/>
                  </a:lnTo>
                  <a:lnTo>
                    <a:pt x="350" y="410"/>
                  </a:lnTo>
                  <a:lnTo>
                    <a:pt x="350" y="460"/>
                  </a:lnTo>
                  <a:lnTo>
                    <a:pt x="338" y="511"/>
                  </a:lnTo>
                  <a:lnTo>
                    <a:pt x="292" y="517"/>
                  </a:lnTo>
                  <a:lnTo>
                    <a:pt x="266" y="465"/>
                  </a:lnTo>
                  <a:lnTo>
                    <a:pt x="220" y="395"/>
                  </a:lnTo>
                  <a:lnTo>
                    <a:pt x="162" y="325"/>
                  </a:lnTo>
                  <a:lnTo>
                    <a:pt x="99" y="237"/>
                  </a:lnTo>
                  <a:lnTo>
                    <a:pt x="158" y="275"/>
                  </a:lnTo>
                  <a:lnTo>
                    <a:pt x="196" y="330"/>
                  </a:lnTo>
                  <a:lnTo>
                    <a:pt x="254" y="410"/>
                  </a:lnTo>
                  <a:lnTo>
                    <a:pt x="280" y="410"/>
                  </a:lnTo>
                  <a:lnTo>
                    <a:pt x="250" y="373"/>
                  </a:lnTo>
                  <a:lnTo>
                    <a:pt x="228" y="321"/>
                  </a:lnTo>
                  <a:lnTo>
                    <a:pt x="254" y="303"/>
                  </a:lnTo>
                  <a:lnTo>
                    <a:pt x="284" y="358"/>
                  </a:lnTo>
                  <a:lnTo>
                    <a:pt x="308" y="353"/>
                  </a:lnTo>
                  <a:lnTo>
                    <a:pt x="308" y="288"/>
                  </a:lnTo>
                  <a:lnTo>
                    <a:pt x="284" y="307"/>
                  </a:lnTo>
                  <a:lnTo>
                    <a:pt x="262" y="270"/>
                  </a:lnTo>
                  <a:lnTo>
                    <a:pt x="200" y="214"/>
                  </a:lnTo>
                  <a:lnTo>
                    <a:pt x="171" y="214"/>
                  </a:lnTo>
                  <a:lnTo>
                    <a:pt x="228" y="260"/>
                  </a:lnTo>
                  <a:lnTo>
                    <a:pt x="224" y="284"/>
                  </a:lnTo>
                  <a:lnTo>
                    <a:pt x="200" y="275"/>
                  </a:lnTo>
                  <a:lnTo>
                    <a:pt x="103" y="223"/>
                  </a:lnTo>
                  <a:lnTo>
                    <a:pt x="145" y="205"/>
                  </a:lnTo>
                  <a:lnTo>
                    <a:pt x="208" y="200"/>
                  </a:lnTo>
                  <a:lnTo>
                    <a:pt x="250" y="214"/>
                  </a:lnTo>
                  <a:lnTo>
                    <a:pt x="250" y="185"/>
                  </a:lnTo>
                  <a:lnTo>
                    <a:pt x="208" y="185"/>
                  </a:lnTo>
                  <a:lnTo>
                    <a:pt x="150" y="185"/>
                  </a:lnTo>
                  <a:lnTo>
                    <a:pt x="113" y="200"/>
                  </a:lnTo>
                  <a:lnTo>
                    <a:pt x="79" y="227"/>
                  </a:lnTo>
                  <a:lnTo>
                    <a:pt x="37" y="362"/>
                  </a:lnTo>
                  <a:lnTo>
                    <a:pt x="0" y="377"/>
                  </a:lnTo>
                  <a:lnTo>
                    <a:pt x="4" y="312"/>
                  </a:lnTo>
                  <a:lnTo>
                    <a:pt x="45" y="196"/>
                  </a:lnTo>
                  <a:lnTo>
                    <a:pt x="91" y="159"/>
                  </a:lnTo>
                  <a:close/>
                </a:path>
              </a:pathLst>
            </a:custGeom>
            <a:solidFill>
              <a:srgbClr val="FFD1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2" name="Freeform 101"/>
            <p:cNvSpPr>
              <a:spLocks/>
            </p:cNvSpPr>
            <p:nvPr/>
          </p:nvSpPr>
          <p:spPr bwMode="auto">
            <a:xfrm>
              <a:off x="4470" y="1887"/>
              <a:ext cx="140" cy="162"/>
            </a:xfrm>
            <a:custGeom>
              <a:avLst/>
              <a:gdLst>
                <a:gd name="T0" fmla="*/ 0 w 280"/>
                <a:gd name="T1" fmla="*/ 7 h 324"/>
                <a:gd name="T2" fmla="*/ 0 w 280"/>
                <a:gd name="T3" fmla="*/ 9 h 324"/>
                <a:gd name="T4" fmla="*/ 1 w 280"/>
                <a:gd name="T5" fmla="*/ 11 h 324"/>
                <a:gd name="T6" fmla="*/ 1 w 280"/>
                <a:gd name="T7" fmla="*/ 14 h 324"/>
                <a:gd name="T8" fmla="*/ 1 w 280"/>
                <a:gd name="T9" fmla="*/ 16 h 324"/>
                <a:gd name="T10" fmla="*/ 2 w 280"/>
                <a:gd name="T11" fmla="*/ 19 h 324"/>
                <a:gd name="T12" fmla="*/ 3 w 280"/>
                <a:gd name="T13" fmla="*/ 20 h 324"/>
                <a:gd name="T14" fmla="*/ 3 w 280"/>
                <a:gd name="T15" fmla="*/ 21 h 324"/>
                <a:gd name="T16" fmla="*/ 4 w 280"/>
                <a:gd name="T17" fmla="*/ 23 h 324"/>
                <a:gd name="T18" fmla="*/ 4 w 280"/>
                <a:gd name="T19" fmla="*/ 26 h 324"/>
                <a:gd name="T20" fmla="*/ 5 w 280"/>
                <a:gd name="T21" fmla="*/ 29 h 324"/>
                <a:gd name="T22" fmla="*/ 6 w 280"/>
                <a:gd name="T23" fmla="*/ 31 h 324"/>
                <a:gd name="T24" fmla="*/ 8 w 280"/>
                <a:gd name="T25" fmla="*/ 33 h 324"/>
                <a:gd name="T26" fmla="*/ 8 w 280"/>
                <a:gd name="T27" fmla="*/ 34 h 324"/>
                <a:gd name="T28" fmla="*/ 9 w 280"/>
                <a:gd name="T29" fmla="*/ 35 h 324"/>
                <a:gd name="T30" fmla="*/ 10 w 280"/>
                <a:gd name="T31" fmla="*/ 36 h 324"/>
                <a:gd name="T32" fmla="*/ 11 w 280"/>
                <a:gd name="T33" fmla="*/ 37 h 324"/>
                <a:gd name="T34" fmla="*/ 11 w 280"/>
                <a:gd name="T35" fmla="*/ 39 h 324"/>
                <a:gd name="T36" fmla="*/ 11 w 280"/>
                <a:gd name="T37" fmla="*/ 40 h 324"/>
                <a:gd name="T38" fmla="*/ 12 w 280"/>
                <a:gd name="T39" fmla="*/ 41 h 324"/>
                <a:gd name="T40" fmla="*/ 13 w 280"/>
                <a:gd name="T41" fmla="*/ 41 h 324"/>
                <a:gd name="T42" fmla="*/ 14 w 280"/>
                <a:gd name="T43" fmla="*/ 41 h 324"/>
                <a:gd name="T44" fmla="*/ 15 w 280"/>
                <a:gd name="T45" fmla="*/ 41 h 324"/>
                <a:gd name="T46" fmla="*/ 17 w 280"/>
                <a:gd name="T47" fmla="*/ 40 h 324"/>
                <a:gd name="T48" fmla="*/ 18 w 280"/>
                <a:gd name="T49" fmla="*/ 40 h 324"/>
                <a:gd name="T50" fmla="*/ 21 w 280"/>
                <a:gd name="T51" fmla="*/ 40 h 324"/>
                <a:gd name="T52" fmla="*/ 23 w 280"/>
                <a:gd name="T53" fmla="*/ 40 h 324"/>
                <a:gd name="T54" fmla="*/ 30 w 280"/>
                <a:gd name="T55" fmla="*/ 36 h 324"/>
                <a:gd name="T56" fmla="*/ 35 w 280"/>
                <a:gd name="T57" fmla="*/ 33 h 324"/>
                <a:gd name="T58" fmla="*/ 34 w 280"/>
                <a:gd name="T59" fmla="*/ 28 h 324"/>
                <a:gd name="T60" fmla="*/ 34 w 280"/>
                <a:gd name="T61" fmla="*/ 22 h 324"/>
                <a:gd name="T62" fmla="*/ 35 w 280"/>
                <a:gd name="T63" fmla="*/ 20 h 324"/>
                <a:gd name="T64" fmla="*/ 35 w 280"/>
                <a:gd name="T65" fmla="*/ 18 h 324"/>
                <a:gd name="T66" fmla="*/ 35 w 280"/>
                <a:gd name="T67" fmla="*/ 16 h 324"/>
                <a:gd name="T68" fmla="*/ 34 w 280"/>
                <a:gd name="T69" fmla="*/ 14 h 324"/>
                <a:gd name="T70" fmla="*/ 33 w 280"/>
                <a:gd name="T71" fmla="*/ 13 h 324"/>
                <a:gd name="T72" fmla="*/ 31 w 280"/>
                <a:gd name="T73" fmla="*/ 12 h 324"/>
                <a:gd name="T74" fmla="*/ 29 w 280"/>
                <a:gd name="T75" fmla="*/ 12 h 324"/>
                <a:gd name="T76" fmla="*/ 27 w 280"/>
                <a:gd name="T77" fmla="*/ 12 h 324"/>
                <a:gd name="T78" fmla="*/ 25 w 280"/>
                <a:gd name="T79" fmla="*/ 11 h 324"/>
                <a:gd name="T80" fmla="*/ 22 w 280"/>
                <a:gd name="T81" fmla="*/ 10 h 324"/>
                <a:gd name="T82" fmla="*/ 19 w 280"/>
                <a:gd name="T83" fmla="*/ 9 h 324"/>
                <a:gd name="T84" fmla="*/ 15 w 280"/>
                <a:gd name="T85" fmla="*/ 7 h 324"/>
                <a:gd name="T86" fmla="*/ 12 w 280"/>
                <a:gd name="T87" fmla="*/ 6 h 324"/>
                <a:gd name="T88" fmla="*/ 9 w 280"/>
                <a:gd name="T89" fmla="*/ 4 h 324"/>
                <a:gd name="T90" fmla="*/ 7 w 280"/>
                <a:gd name="T91" fmla="*/ 2 h 324"/>
                <a:gd name="T92" fmla="*/ 5 w 280"/>
                <a:gd name="T93" fmla="*/ 0 h 324"/>
                <a:gd name="T94" fmla="*/ 1 w 280"/>
                <a:gd name="T95" fmla="*/ 3 h 324"/>
                <a:gd name="T96" fmla="*/ 0 w 280"/>
                <a:gd name="T97" fmla="*/ 7 h 3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0"/>
                <a:gd name="T148" fmla="*/ 0 h 324"/>
                <a:gd name="T149" fmla="*/ 280 w 280"/>
                <a:gd name="T150" fmla="*/ 324 h 3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0" h="324">
                  <a:moveTo>
                    <a:pt x="0" y="52"/>
                  </a:moveTo>
                  <a:lnTo>
                    <a:pt x="0" y="72"/>
                  </a:lnTo>
                  <a:lnTo>
                    <a:pt x="1" y="91"/>
                  </a:lnTo>
                  <a:lnTo>
                    <a:pt x="5" y="109"/>
                  </a:lnTo>
                  <a:lnTo>
                    <a:pt x="10" y="127"/>
                  </a:lnTo>
                  <a:lnTo>
                    <a:pt x="12" y="146"/>
                  </a:lnTo>
                  <a:lnTo>
                    <a:pt x="24" y="158"/>
                  </a:lnTo>
                  <a:lnTo>
                    <a:pt x="24" y="170"/>
                  </a:lnTo>
                  <a:lnTo>
                    <a:pt x="31" y="180"/>
                  </a:lnTo>
                  <a:lnTo>
                    <a:pt x="31" y="208"/>
                  </a:lnTo>
                  <a:lnTo>
                    <a:pt x="35" y="231"/>
                  </a:lnTo>
                  <a:lnTo>
                    <a:pt x="45" y="247"/>
                  </a:lnTo>
                  <a:lnTo>
                    <a:pt x="63" y="259"/>
                  </a:lnTo>
                  <a:lnTo>
                    <a:pt x="64" y="268"/>
                  </a:lnTo>
                  <a:lnTo>
                    <a:pt x="70" y="278"/>
                  </a:lnTo>
                  <a:lnTo>
                    <a:pt x="78" y="281"/>
                  </a:lnTo>
                  <a:lnTo>
                    <a:pt x="86" y="293"/>
                  </a:lnTo>
                  <a:lnTo>
                    <a:pt x="86" y="308"/>
                  </a:lnTo>
                  <a:lnTo>
                    <a:pt x="88" y="317"/>
                  </a:lnTo>
                  <a:lnTo>
                    <a:pt x="95" y="321"/>
                  </a:lnTo>
                  <a:lnTo>
                    <a:pt x="102" y="324"/>
                  </a:lnTo>
                  <a:lnTo>
                    <a:pt x="111" y="323"/>
                  </a:lnTo>
                  <a:lnTo>
                    <a:pt x="122" y="321"/>
                  </a:lnTo>
                  <a:lnTo>
                    <a:pt x="133" y="318"/>
                  </a:lnTo>
                  <a:lnTo>
                    <a:pt x="145" y="315"/>
                  </a:lnTo>
                  <a:lnTo>
                    <a:pt x="167" y="315"/>
                  </a:lnTo>
                  <a:lnTo>
                    <a:pt x="184" y="315"/>
                  </a:lnTo>
                  <a:lnTo>
                    <a:pt x="241" y="287"/>
                  </a:lnTo>
                  <a:lnTo>
                    <a:pt x="278" y="260"/>
                  </a:lnTo>
                  <a:lnTo>
                    <a:pt x="272" y="223"/>
                  </a:lnTo>
                  <a:lnTo>
                    <a:pt x="269" y="176"/>
                  </a:lnTo>
                  <a:lnTo>
                    <a:pt x="277" y="155"/>
                  </a:lnTo>
                  <a:lnTo>
                    <a:pt x="280" y="137"/>
                  </a:lnTo>
                  <a:lnTo>
                    <a:pt x="277" y="124"/>
                  </a:lnTo>
                  <a:lnTo>
                    <a:pt x="272" y="112"/>
                  </a:lnTo>
                  <a:lnTo>
                    <a:pt x="262" y="104"/>
                  </a:lnTo>
                  <a:lnTo>
                    <a:pt x="250" y="98"/>
                  </a:lnTo>
                  <a:lnTo>
                    <a:pt x="234" y="94"/>
                  </a:lnTo>
                  <a:lnTo>
                    <a:pt x="216" y="92"/>
                  </a:lnTo>
                  <a:lnTo>
                    <a:pt x="198" y="89"/>
                  </a:lnTo>
                  <a:lnTo>
                    <a:pt x="175" y="82"/>
                  </a:lnTo>
                  <a:lnTo>
                    <a:pt x="150" y="72"/>
                  </a:lnTo>
                  <a:lnTo>
                    <a:pt x="123" y="58"/>
                  </a:lnTo>
                  <a:lnTo>
                    <a:pt x="98" y="45"/>
                  </a:lnTo>
                  <a:lnTo>
                    <a:pt x="75" y="30"/>
                  </a:lnTo>
                  <a:lnTo>
                    <a:pt x="53" y="14"/>
                  </a:lnTo>
                  <a:lnTo>
                    <a:pt x="37" y="0"/>
                  </a:lnTo>
                  <a:lnTo>
                    <a:pt x="10" y="26"/>
                  </a:lnTo>
                  <a:lnTo>
                    <a:pt x="0" y="52"/>
                  </a:lnTo>
                  <a:close/>
                </a:path>
              </a:pathLst>
            </a:custGeom>
            <a:solidFill>
              <a:srgbClr val="542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3" name="Freeform 102"/>
            <p:cNvSpPr>
              <a:spLocks/>
            </p:cNvSpPr>
            <p:nvPr/>
          </p:nvSpPr>
          <p:spPr bwMode="auto">
            <a:xfrm>
              <a:off x="4484" y="1928"/>
              <a:ext cx="91" cy="119"/>
            </a:xfrm>
            <a:custGeom>
              <a:avLst/>
              <a:gdLst>
                <a:gd name="T0" fmla="*/ 0 w 182"/>
                <a:gd name="T1" fmla="*/ 2 h 238"/>
                <a:gd name="T2" fmla="*/ 0 w 182"/>
                <a:gd name="T3" fmla="*/ 4 h 238"/>
                <a:gd name="T4" fmla="*/ 2 w 182"/>
                <a:gd name="T5" fmla="*/ 5 h 238"/>
                <a:gd name="T6" fmla="*/ 2 w 182"/>
                <a:gd name="T7" fmla="*/ 7 h 238"/>
                <a:gd name="T8" fmla="*/ 1 w 182"/>
                <a:gd name="T9" fmla="*/ 8 h 238"/>
                <a:gd name="T10" fmla="*/ 3 w 182"/>
                <a:gd name="T11" fmla="*/ 9 h 238"/>
                <a:gd name="T12" fmla="*/ 6 w 182"/>
                <a:gd name="T13" fmla="*/ 9 h 238"/>
                <a:gd name="T14" fmla="*/ 7 w 182"/>
                <a:gd name="T15" fmla="*/ 10 h 238"/>
                <a:gd name="T16" fmla="*/ 10 w 182"/>
                <a:gd name="T17" fmla="*/ 11 h 238"/>
                <a:gd name="T18" fmla="*/ 11 w 182"/>
                <a:gd name="T19" fmla="*/ 12 h 238"/>
                <a:gd name="T20" fmla="*/ 9 w 182"/>
                <a:gd name="T21" fmla="*/ 13 h 238"/>
                <a:gd name="T22" fmla="*/ 8 w 182"/>
                <a:gd name="T23" fmla="*/ 15 h 238"/>
                <a:gd name="T24" fmla="*/ 6 w 182"/>
                <a:gd name="T25" fmla="*/ 15 h 238"/>
                <a:gd name="T26" fmla="*/ 5 w 182"/>
                <a:gd name="T27" fmla="*/ 15 h 238"/>
                <a:gd name="T28" fmla="*/ 3 w 182"/>
                <a:gd name="T29" fmla="*/ 13 h 238"/>
                <a:gd name="T30" fmla="*/ 2 w 182"/>
                <a:gd name="T31" fmla="*/ 13 h 238"/>
                <a:gd name="T32" fmla="*/ 2 w 182"/>
                <a:gd name="T33" fmla="*/ 15 h 238"/>
                <a:gd name="T34" fmla="*/ 2 w 182"/>
                <a:gd name="T35" fmla="*/ 17 h 238"/>
                <a:gd name="T36" fmla="*/ 2 w 182"/>
                <a:gd name="T37" fmla="*/ 18 h 238"/>
                <a:gd name="T38" fmla="*/ 2 w 182"/>
                <a:gd name="T39" fmla="*/ 19 h 238"/>
                <a:gd name="T40" fmla="*/ 2 w 182"/>
                <a:gd name="T41" fmla="*/ 20 h 238"/>
                <a:gd name="T42" fmla="*/ 4 w 182"/>
                <a:gd name="T43" fmla="*/ 19 h 238"/>
                <a:gd name="T44" fmla="*/ 6 w 182"/>
                <a:gd name="T45" fmla="*/ 19 h 238"/>
                <a:gd name="T46" fmla="*/ 6 w 182"/>
                <a:gd name="T47" fmla="*/ 17 h 238"/>
                <a:gd name="T48" fmla="*/ 7 w 182"/>
                <a:gd name="T49" fmla="*/ 18 h 238"/>
                <a:gd name="T50" fmla="*/ 9 w 182"/>
                <a:gd name="T51" fmla="*/ 19 h 238"/>
                <a:gd name="T52" fmla="*/ 12 w 182"/>
                <a:gd name="T53" fmla="*/ 20 h 238"/>
                <a:gd name="T54" fmla="*/ 12 w 182"/>
                <a:gd name="T55" fmla="*/ 22 h 238"/>
                <a:gd name="T56" fmla="*/ 12 w 182"/>
                <a:gd name="T57" fmla="*/ 23 h 238"/>
                <a:gd name="T58" fmla="*/ 12 w 182"/>
                <a:gd name="T59" fmla="*/ 25 h 238"/>
                <a:gd name="T60" fmla="*/ 12 w 182"/>
                <a:gd name="T61" fmla="*/ 26 h 238"/>
                <a:gd name="T62" fmla="*/ 12 w 182"/>
                <a:gd name="T63" fmla="*/ 27 h 238"/>
                <a:gd name="T64" fmla="*/ 11 w 182"/>
                <a:gd name="T65" fmla="*/ 26 h 238"/>
                <a:gd name="T66" fmla="*/ 9 w 182"/>
                <a:gd name="T67" fmla="*/ 27 h 238"/>
                <a:gd name="T68" fmla="*/ 9 w 182"/>
                <a:gd name="T69" fmla="*/ 29 h 238"/>
                <a:gd name="T70" fmla="*/ 11 w 182"/>
                <a:gd name="T71" fmla="*/ 30 h 238"/>
                <a:gd name="T72" fmla="*/ 13 w 182"/>
                <a:gd name="T73" fmla="*/ 29 h 238"/>
                <a:gd name="T74" fmla="*/ 16 w 182"/>
                <a:gd name="T75" fmla="*/ 28 h 238"/>
                <a:gd name="T76" fmla="*/ 19 w 182"/>
                <a:gd name="T77" fmla="*/ 27 h 238"/>
                <a:gd name="T78" fmla="*/ 20 w 182"/>
                <a:gd name="T79" fmla="*/ 26 h 238"/>
                <a:gd name="T80" fmla="*/ 21 w 182"/>
                <a:gd name="T81" fmla="*/ 25 h 238"/>
                <a:gd name="T82" fmla="*/ 22 w 182"/>
                <a:gd name="T83" fmla="*/ 24 h 238"/>
                <a:gd name="T84" fmla="*/ 22 w 182"/>
                <a:gd name="T85" fmla="*/ 23 h 238"/>
                <a:gd name="T86" fmla="*/ 23 w 182"/>
                <a:gd name="T87" fmla="*/ 21 h 238"/>
                <a:gd name="T88" fmla="*/ 23 w 182"/>
                <a:gd name="T89" fmla="*/ 19 h 238"/>
                <a:gd name="T90" fmla="*/ 23 w 182"/>
                <a:gd name="T91" fmla="*/ 16 h 238"/>
                <a:gd name="T92" fmla="*/ 22 w 182"/>
                <a:gd name="T93" fmla="*/ 13 h 238"/>
                <a:gd name="T94" fmla="*/ 21 w 182"/>
                <a:gd name="T95" fmla="*/ 13 h 238"/>
                <a:gd name="T96" fmla="*/ 21 w 182"/>
                <a:gd name="T97" fmla="*/ 15 h 238"/>
                <a:gd name="T98" fmla="*/ 19 w 182"/>
                <a:gd name="T99" fmla="*/ 13 h 238"/>
                <a:gd name="T100" fmla="*/ 18 w 182"/>
                <a:gd name="T101" fmla="*/ 10 h 238"/>
                <a:gd name="T102" fmla="*/ 17 w 182"/>
                <a:gd name="T103" fmla="*/ 8 h 238"/>
                <a:gd name="T104" fmla="*/ 14 w 182"/>
                <a:gd name="T105" fmla="*/ 6 h 238"/>
                <a:gd name="T106" fmla="*/ 10 w 182"/>
                <a:gd name="T107" fmla="*/ 5 h 238"/>
                <a:gd name="T108" fmla="*/ 9 w 182"/>
                <a:gd name="T109" fmla="*/ 4 h 238"/>
                <a:gd name="T110" fmla="*/ 8 w 182"/>
                <a:gd name="T111" fmla="*/ 2 h 238"/>
                <a:gd name="T112" fmla="*/ 7 w 182"/>
                <a:gd name="T113" fmla="*/ 1 h 238"/>
                <a:gd name="T114" fmla="*/ 6 w 182"/>
                <a:gd name="T115" fmla="*/ 1 h 238"/>
                <a:gd name="T116" fmla="*/ 4 w 182"/>
                <a:gd name="T117" fmla="*/ 0 h 238"/>
                <a:gd name="T118" fmla="*/ 3 w 182"/>
                <a:gd name="T119" fmla="*/ 0 h 238"/>
                <a:gd name="T120" fmla="*/ 2 w 182"/>
                <a:gd name="T121" fmla="*/ 1 h 238"/>
                <a:gd name="T122" fmla="*/ 0 w 182"/>
                <a:gd name="T123" fmla="*/ 2 h 2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2"/>
                <a:gd name="T187" fmla="*/ 0 h 238"/>
                <a:gd name="T188" fmla="*/ 182 w 182"/>
                <a:gd name="T189" fmla="*/ 238 h 2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2" h="238">
                  <a:moveTo>
                    <a:pt x="0" y="9"/>
                  </a:moveTo>
                  <a:lnTo>
                    <a:pt x="0" y="30"/>
                  </a:lnTo>
                  <a:lnTo>
                    <a:pt x="16" y="36"/>
                  </a:lnTo>
                  <a:lnTo>
                    <a:pt x="16" y="51"/>
                  </a:lnTo>
                  <a:lnTo>
                    <a:pt x="8" y="62"/>
                  </a:lnTo>
                  <a:lnTo>
                    <a:pt x="20" y="68"/>
                  </a:lnTo>
                  <a:lnTo>
                    <a:pt x="43" y="70"/>
                  </a:lnTo>
                  <a:lnTo>
                    <a:pt x="58" y="80"/>
                  </a:lnTo>
                  <a:lnTo>
                    <a:pt x="74" y="86"/>
                  </a:lnTo>
                  <a:lnTo>
                    <a:pt x="87" y="89"/>
                  </a:lnTo>
                  <a:lnTo>
                    <a:pt x="70" y="101"/>
                  </a:lnTo>
                  <a:lnTo>
                    <a:pt x="63" y="122"/>
                  </a:lnTo>
                  <a:lnTo>
                    <a:pt x="46" y="122"/>
                  </a:lnTo>
                  <a:lnTo>
                    <a:pt x="38" y="114"/>
                  </a:lnTo>
                  <a:lnTo>
                    <a:pt x="25" y="100"/>
                  </a:lnTo>
                  <a:lnTo>
                    <a:pt x="16" y="101"/>
                  </a:lnTo>
                  <a:lnTo>
                    <a:pt x="15" y="119"/>
                  </a:lnTo>
                  <a:lnTo>
                    <a:pt x="13" y="129"/>
                  </a:lnTo>
                  <a:lnTo>
                    <a:pt x="12" y="137"/>
                  </a:lnTo>
                  <a:lnTo>
                    <a:pt x="12" y="146"/>
                  </a:lnTo>
                  <a:lnTo>
                    <a:pt x="15" y="155"/>
                  </a:lnTo>
                  <a:lnTo>
                    <a:pt x="31" y="152"/>
                  </a:lnTo>
                  <a:lnTo>
                    <a:pt x="46" y="152"/>
                  </a:lnTo>
                  <a:lnTo>
                    <a:pt x="47" y="135"/>
                  </a:lnTo>
                  <a:lnTo>
                    <a:pt x="58" y="137"/>
                  </a:lnTo>
                  <a:lnTo>
                    <a:pt x="70" y="149"/>
                  </a:lnTo>
                  <a:lnTo>
                    <a:pt x="89" y="160"/>
                  </a:lnTo>
                  <a:lnTo>
                    <a:pt x="93" y="172"/>
                  </a:lnTo>
                  <a:lnTo>
                    <a:pt x="89" y="184"/>
                  </a:lnTo>
                  <a:lnTo>
                    <a:pt x="91" y="196"/>
                  </a:lnTo>
                  <a:lnTo>
                    <a:pt x="93" y="207"/>
                  </a:lnTo>
                  <a:lnTo>
                    <a:pt x="90" y="212"/>
                  </a:lnTo>
                  <a:lnTo>
                    <a:pt x="81" y="207"/>
                  </a:lnTo>
                  <a:lnTo>
                    <a:pt x="70" y="212"/>
                  </a:lnTo>
                  <a:lnTo>
                    <a:pt x="70" y="230"/>
                  </a:lnTo>
                  <a:lnTo>
                    <a:pt x="81" y="238"/>
                  </a:lnTo>
                  <a:lnTo>
                    <a:pt x="106" y="229"/>
                  </a:lnTo>
                  <a:lnTo>
                    <a:pt x="126" y="218"/>
                  </a:lnTo>
                  <a:lnTo>
                    <a:pt x="145" y="211"/>
                  </a:lnTo>
                  <a:lnTo>
                    <a:pt x="159" y="204"/>
                  </a:lnTo>
                  <a:lnTo>
                    <a:pt x="167" y="196"/>
                  </a:lnTo>
                  <a:lnTo>
                    <a:pt x="174" y="187"/>
                  </a:lnTo>
                  <a:lnTo>
                    <a:pt x="176" y="177"/>
                  </a:lnTo>
                  <a:lnTo>
                    <a:pt x="179" y="163"/>
                  </a:lnTo>
                  <a:lnTo>
                    <a:pt x="180" y="147"/>
                  </a:lnTo>
                  <a:lnTo>
                    <a:pt x="182" y="126"/>
                  </a:lnTo>
                  <a:lnTo>
                    <a:pt x="176" y="97"/>
                  </a:lnTo>
                  <a:lnTo>
                    <a:pt x="164" y="97"/>
                  </a:lnTo>
                  <a:lnTo>
                    <a:pt x="163" y="122"/>
                  </a:lnTo>
                  <a:lnTo>
                    <a:pt x="151" y="101"/>
                  </a:lnTo>
                  <a:lnTo>
                    <a:pt x="143" y="80"/>
                  </a:lnTo>
                  <a:lnTo>
                    <a:pt x="132" y="58"/>
                  </a:lnTo>
                  <a:lnTo>
                    <a:pt x="109" y="48"/>
                  </a:lnTo>
                  <a:lnTo>
                    <a:pt x="75" y="37"/>
                  </a:lnTo>
                  <a:lnTo>
                    <a:pt x="70" y="25"/>
                  </a:lnTo>
                  <a:lnTo>
                    <a:pt x="62" y="16"/>
                  </a:lnTo>
                  <a:lnTo>
                    <a:pt x="52" y="7"/>
                  </a:lnTo>
                  <a:lnTo>
                    <a:pt x="43" y="3"/>
                  </a:lnTo>
                  <a:lnTo>
                    <a:pt x="32" y="0"/>
                  </a:lnTo>
                  <a:lnTo>
                    <a:pt x="21" y="0"/>
                  </a:lnTo>
                  <a:lnTo>
                    <a:pt x="11" y="3"/>
                  </a:lnTo>
                  <a:lnTo>
                    <a:pt x="0" y="9"/>
                  </a:lnTo>
                  <a:close/>
                </a:path>
              </a:pathLst>
            </a:custGeom>
            <a:solidFill>
              <a:srgbClr val="B751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4" name="Freeform 103"/>
            <p:cNvSpPr>
              <a:spLocks/>
            </p:cNvSpPr>
            <p:nvPr/>
          </p:nvSpPr>
          <p:spPr bwMode="auto">
            <a:xfrm>
              <a:off x="4577" y="1937"/>
              <a:ext cx="18" cy="10"/>
            </a:xfrm>
            <a:custGeom>
              <a:avLst/>
              <a:gdLst>
                <a:gd name="T0" fmla="*/ 0 w 36"/>
                <a:gd name="T1" fmla="*/ 3 h 19"/>
                <a:gd name="T2" fmla="*/ 1 w 36"/>
                <a:gd name="T3" fmla="*/ 1 h 19"/>
                <a:gd name="T4" fmla="*/ 1 w 36"/>
                <a:gd name="T5" fmla="*/ 1 h 19"/>
                <a:gd name="T6" fmla="*/ 3 w 36"/>
                <a:gd name="T7" fmla="*/ 0 h 19"/>
                <a:gd name="T8" fmla="*/ 4 w 36"/>
                <a:gd name="T9" fmla="*/ 1 h 19"/>
                <a:gd name="T10" fmla="*/ 5 w 36"/>
                <a:gd name="T11" fmla="*/ 3 h 19"/>
                <a:gd name="T12" fmla="*/ 3 w 36"/>
                <a:gd name="T13" fmla="*/ 2 h 19"/>
                <a:gd name="T14" fmla="*/ 1 w 36"/>
                <a:gd name="T15" fmla="*/ 2 h 19"/>
                <a:gd name="T16" fmla="*/ 1 w 36"/>
                <a:gd name="T17" fmla="*/ 3 h 19"/>
                <a:gd name="T18" fmla="*/ 0 w 36"/>
                <a:gd name="T19" fmla="*/ 3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19"/>
                <a:gd name="T32" fmla="*/ 36 w 3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19">
                  <a:moveTo>
                    <a:pt x="0" y="19"/>
                  </a:moveTo>
                  <a:lnTo>
                    <a:pt x="5" y="7"/>
                  </a:lnTo>
                  <a:lnTo>
                    <a:pt x="10" y="1"/>
                  </a:lnTo>
                  <a:lnTo>
                    <a:pt x="20" y="0"/>
                  </a:lnTo>
                  <a:lnTo>
                    <a:pt x="32" y="3"/>
                  </a:lnTo>
                  <a:lnTo>
                    <a:pt x="36" y="19"/>
                  </a:lnTo>
                  <a:lnTo>
                    <a:pt x="23" y="15"/>
                  </a:lnTo>
                  <a:lnTo>
                    <a:pt x="10" y="15"/>
                  </a:lnTo>
                  <a:lnTo>
                    <a:pt x="2" y="18"/>
                  </a:lnTo>
                  <a:lnTo>
                    <a:pt x="0" y="19"/>
                  </a:lnTo>
                  <a:close/>
                </a:path>
              </a:pathLst>
            </a:custGeom>
            <a:solidFill>
              <a:srgbClr val="B751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 name="Freeform 104"/>
            <p:cNvSpPr>
              <a:spLocks/>
            </p:cNvSpPr>
            <p:nvPr/>
          </p:nvSpPr>
          <p:spPr bwMode="auto">
            <a:xfrm>
              <a:off x="4580" y="1956"/>
              <a:ext cx="16" cy="29"/>
            </a:xfrm>
            <a:custGeom>
              <a:avLst/>
              <a:gdLst>
                <a:gd name="T0" fmla="*/ 1 w 31"/>
                <a:gd name="T1" fmla="*/ 3 h 58"/>
                <a:gd name="T2" fmla="*/ 3 w 31"/>
                <a:gd name="T3" fmla="*/ 2 h 58"/>
                <a:gd name="T4" fmla="*/ 4 w 31"/>
                <a:gd name="T5" fmla="*/ 0 h 58"/>
                <a:gd name="T6" fmla="*/ 4 w 31"/>
                <a:gd name="T7" fmla="*/ 3 h 58"/>
                <a:gd name="T8" fmla="*/ 3 w 31"/>
                <a:gd name="T9" fmla="*/ 4 h 58"/>
                <a:gd name="T10" fmla="*/ 3 w 31"/>
                <a:gd name="T11" fmla="*/ 7 h 58"/>
                <a:gd name="T12" fmla="*/ 2 w 31"/>
                <a:gd name="T13" fmla="*/ 8 h 58"/>
                <a:gd name="T14" fmla="*/ 0 w 31"/>
                <a:gd name="T15" fmla="*/ 8 h 58"/>
                <a:gd name="T16" fmla="*/ 1 w 31"/>
                <a:gd name="T17" fmla="*/ 6 h 58"/>
                <a:gd name="T18" fmla="*/ 1 w 31"/>
                <a:gd name="T19" fmla="*/ 3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58"/>
                <a:gd name="T32" fmla="*/ 31 w 31"/>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58">
                  <a:moveTo>
                    <a:pt x="7" y="21"/>
                  </a:moveTo>
                  <a:lnTo>
                    <a:pt x="18" y="11"/>
                  </a:lnTo>
                  <a:lnTo>
                    <a:pt x="31" y="0"/>
                  </a:lnTo>
                  <a:lnTo>
                    <a:pt x="31" y="17"/>
                  </a:lnTo>
                  <a:lnTo>
                    <a:pt x="21" y="32"/>
                  </a:lnTo>
                  <a:lnTo>
                    <a:pt x="21" y="51"/>
                  </a:lnTo>
                  <a:lnTo>
                    <a:pt x="13" y="58"/>
                  </a:lnTo>
                  <a:lnTo>
                    <a:pt x="0" y="57"/>
                  </a:lnTo>
                  <a:lnTo>
                    <a:pt x="2" y="41"/>
                  </a:lnTo>
                  <a:lnTo>
                    <a:pt x="7" y="21"/>
                  </a:lnTo>
                  <a:close/>
                </a:path>
              </a:pathLst>
            </a:custGeom>
            <a:solidFill>
              <a:srgbClr val="B751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6" name="Freeform 105"/>
            <p:cNvSpPr>
              <a:spLocks/>
            </p:cNvSpPr>
            <p:nvPr/>
          </p:nvSpPr>
          <p:spPr bwMode="auto">
            <a:xfrm>
              <a:off x="4415" y="2163"/>
              <a:ext cx="37" cy="64"/>
            </a:xfrm>
            <a:custGeom>
              <a:avLst/>
              <a:gdLst>
                <a:gd name="T0" fmla="*/ 3 w 76"/>
                <a:gd name="T1" fmla="*/ 0 h 128"/>
                <a:gd name="T2" fmla="*/ 0 w 76"/>
                <a:gd name="T3" fmla="*/ 4 h 128"/>
                <a:gd name="T4" fmla="*/ 0 w 76"/>
                <a:gd name="T5" fmla="*/ 6 h 128"/>
                <a:gd name="T6" fmla="*/ 1 w 76"/>
                <a:gd name="T7" fmla="*/ 10 h 128"/>
                <a:gd name="T8" fmla="*/ 0 w 76"/>
                <a:gd name="T9" fmla="*/ 13 h 128"/>
                <a:gd name="T10" fmla="*/ 0 w 76"/>
                <a:gd name="T11" fmla="*/ 16 h 128"/>
                <a:gd name="T12" fmla="*/ 2 w 76"/>
                <a:gd name="T13" fmla="*/ 16 h 128"/>
                <a:gd name="T14" fmla="*/ 4 w 76"/>
                <a:gd name="T15" fmla="*/ 15 h 128"/>
                <a:gd name="T16" fmla="*/ 6 w 76"/>
                <a:gd name="T17" fmla="*/ 13 h 128"/>
                <a:gd name="T18" fmla="*/ 7 w 76"/>
                <a:gd name="T19" fmla="*/ 11 h 128"/>
                <a:gd name="T20" fmla="*/ 9 w 76"/>
                <a:gd name="T21" fmla="*/ 6 h 128"/>
                <a:gd name="T22" fmla="*/ 7 w 76"/>
                <a:gd name="T23" fmla="*/ 4 h 128"/>
                <a:gd name="T24" fmla="*/ 3 w 76"/>
                <a:gd name="T25" fmla="*/ 0 h 1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
                <a:gd name="T40" fmla="*/ 0 h 128"/>
                <a:gd name="T41" fmla="*/ 76 w 76"/>
                <a:gd name="T42" fmla="*/ 128 h 1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 h="128">
                  <a:moveTo>
                    <a:pt x="24" y="0"/>
                  </a:moveTo>
                  <a:lnTo>
                    <a:pt x="3" y="30"/>
                  </a:lnTo>
                  <a:lnTo>
                    <a:pt x="0" y="51"/>
                  </a:lnTo>
                  <a:lnTo>
                    <a:pt x="8" y="79"/>
                  </a:lnTo>
                  <a:lnTo>
                    <a:pt x="7" y="107"/>
                  </a:lnTo>
                  <a:lnTo>
                    <a:pt x="7" y="128"/>
                  </a:lnTo>
                  <a:lnTo>
                    <a:pt x="22" y="128"/>
                  </a:lnTo>
                  <a:lnTo>
                    <a:pt x="36" y="119"/>
                  </a:lnTo>
                  <a:lnTo>
                    <a:pt x="51" y="106"/>
                  </a:lnTo>
                  <a:lnTo>
                    <a:pt x="58" y="84"/>
                  </a:lnTo>
                  <a:lnTo>
                    <a:pt x="76" y="51"/>
                  </a:lnTo>
                  <a:lnTo>
                    <a:pt x="57" y="32"/>
                  </a:lnTo>
                  <a:lnTo>
                    <a:pt x="24" y="0"/>
                  </a:lnTo>
                  <a:close/>
                </a:path>
              </a:pathLst>
            </a:custGeom>
            <a:solidFill>
              <a:srgbClr val="B751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7" name="Freeform 106"/>
            <p:cNvSpPr>
              <a:spLocks/>
            </p:cNvSpPr>
            <p:nvPr/>
          </p:nvSpPr>
          <p:spPr bwMode="auto">
            <a:xfrm>
              <a:off x="4254" y="2146"/>
              <a:ext cx="159" cy="80"/>
            </a:xfrm>
            <a:custGeom>
              <a:avLst/>
              <a:gdLst>
                <a:gd name="T0" fmla="*/ 40 w 318"/>
                <a:gd name="T1" fmla="*/ 10 h 161"/>
                <a:gd name="T2" fmla="*/ 40 w 318"/>
                <a:gd name="T3" fmla="*/ 12 h 161"/>
                <a:gd name="T4" fmla="*/ 40 w 318"/>
                <a:gd name="T5" fmla="*/ 16 h 161"/>
                <a:gd name="T6" fmla="*/ 38 w 318"/>
                <a:gd name="T7" fmla="*/ 19 h 161"/>
                <a:gd name="T8" fmla="*/ 35 w 318"/>
                <a:gd name="T9" fmla="*/ 20 h 161"/>
                <a:gd name="T10" fmla="*/ 33 w 318"/>
                <a:gd name="T11" fmla="*/ 19 h 161"/>
                <a:gd name="T12" fmla="*/ 31 w 318"/>
                <a:gd name="T13" fmla="*/ 18 h 161"/>
                <a:gd name="T14" fmla="*/ 29 w 318"/>
                <a:gd name="T15" fmla="*/ 17 h 161"/>
                <a:gd name="T16" fmla="*/ 28 w 318"/>
                <a:gd name="T17" fmla="*/ 17 h 161"/>
                <a:gd name="T18" fmla="*/ 27 w 318"/>
                <a:gd name="T19" fmla="*/ 16 h 161"/>
                <a:gd name="T20" fmla="*/ 25 w 318"/>
                <a:gd name="T21" fmla="*/ 15 h 161"/>
                <a:gd name="T22" fmla="*/ 24 w 318"/>
                <a:gd name="T23" fmla="*/ 14 h 161"/>
                <a:gd name="T24" fmla="*/ 22 w 318"/>
                <a:gd name="T25" fmla="*/ 13 h 161"/>
                <a:gd name="T26" fmla="*/ 22 w 318"/>
                <a:gd name="T27" fmla="*/ 11 h 161"/>
                <a:gd name="T28" fmla="*/ 24 w 318"/>
                <a:gd name="T29" fmla="*/ 11 h 161"/>
                <a:gd name="T30" fmla="*/ 23 w 318"/>
                <a:gd name="T31" fmla="*/ 9 h 161"/>
                <a:gd name="T32" fmla="*/ 20 w 318"/>
                <a:gd name="T33" fmla="*/ 8 h 161"/>
                <a:gd name="T34" fmla="*/ 21 w 318"/>
                <a:gd name="T35" fmla="*/ 7 h 161"/>
                <a:gd name="T36" fmla="*/ 22 w 318"/>
                <a:gd name="T37" fmla="*/ 8 h 161"/>
                <a:gd name="T38" fmla="*/ 25 w 318"/>
                <a:gd name="T39" fmla="*/ 9 h 161"/>
                <a:gd name="T40" fmla="*/ 26 w 318"/>
                <a:gd name="T41" fmla="*/ 8 h 161"/>
                <a:gd name="T42" fmla="*/ 21 w 318"/>
                <a:gd name="T43" fmla="*/ 5 h 161"/>
                <a:gd name="T44" fmla="*/ 18 w 318"/>
                <a:gd name="T45" fmla="*/ 4 h 161"/>
                <a:gd name="T46" fmla="*/ 16 w 318"/>
                <a:gd name="T47" fmla="*/ 4 h 161"/>
                <a:gd name="T48" fmla="*/ 15 w 318"/>
                <a:gd name="T49" fmla="*/ 5 h 161"/>
                <a:gd name="T50" fmla="*/ 14 w 318"/>
                <a:gd name="T51" fmla="*/ 6 h 161"/>
                <a:gd name="T52" fmla="*/ 12 w 318"/>
                <a:gd name="T53" fmla="*/ 7 h 161"/>
                <a:gd name="T54" fmla="*/ 11 w 318"/>
                <a:gd name="T55" fmla="*/ 7 h 161"/>
                <a:gd name="T56" fmla="*/ 9 w 318"/>
                <a:gd name="T57" fmla="*/ 8 h 161"/>
                <a:gd name="T58" fmla="*/ 6 w 318"/>
                <a:gd name="T59" fmla="*/ 8 h 161"/>
                <a:gd name="T60" fmla="*/ 5 w 318"/>
                <a:gd name="T61" fmla="*/ 8 h 161"/>
                <a:gd name="T62" fmla="*/ 5 w 318"/>
                <a:gd name="T63" fmla="*/ 7 h 161"/>
                <a:gd name="T64" fmla="*/ 8 w 318"/>
                <a:gd name="T65" fmla="*/ 5 h 161"/>
                <a:gd name="T66" fmla="*/ 9 w 318"/>
                <a:gd name="T67" fmla="*/ 3 h 161"/>
                <a:gd name="T68" fmla="*/ 6 w 318"/>
                <a:gd name="T69" fmla="*/ 3 h 161"/>
                <a:gd name="T70" fmla="*/ 5 w 318"/>
                <a:gd name="T71" fmla="*/ 4 h 161"/>
                <a:gd name="T72" fmla="*/ 3 w 318"/>
                <a:gd name="T73" fmla="*/ 6 h 161"/>
                <a:gd name="T74" fmla="*/ 3 w 318"/>
                <a:gd name="T75" fmla="*/ 8 h 161"/>
                <a:gd name="T76" fmla="*/ 4 w 318"/>
                <a:gd name="T77" fmla="*/ 10 h 161"/>
                <a:gd name="T78" fmla="*/ 3 w 318"/>
                <a:gd name="T79" fmla="*/ 12 h 161"/>
                <a:gd name="T80" fmla="*/ 2 w 318"/>
                <a:gd name="T81" fmla="*/ 9 h 161"/>
                <a:gd name="T82" fmla="*/ 0 w 318"/>
                <a:gd name="T83" fmla="*/ 6 h 161"/>
                <a:gd name="T84" fmla="*/ 1 w 318"/>
                <a:gd name="T85" fmla="*/ 4 h 161"/>
                <a:gd name="T86" fmla="*/ 3 w 318"/>
                <a:gd name="T87" fmla="*/ 2 h 161"/>
                <a:gd name="T88" fmla="*/ 4 w 318"/>
                <a:gd name="T89" fmla="*/ 0 h 161"/>
                <a:gd name="T90" fmla="*/ 5 w 318"/>
                <a:gd name="T91" fmla="*/ 0 h 161"/>
                <a:gd name="T92" fmla="*/ 11 w 318"/>
                <a:gd name="T93" fmla="*/ 0 h 161"/>
                <a:gd name="T94" fmla="*/ 17 w 318"/>
                <a:gd name="T95" fmla="*/ 1 h 161"/>
                <a:gd name="T96" fmla="*/ 21 w 318"/>
                <a:gd name="T97" fmla="*/ 3 h 161"/>
                <a:gd name="T98" fmla="*/ 26 w 318"/>
                <a:gd name="T99" fmla="*/ 6 h 161"/>
                <a:gd name="T100" fmla="*/ 27 w 318"/>
                <a:gd name="T101" fmla="*/ 7 h 161"/>
                <a:gd name="T102" fmla="*/ 29 w 318"/>
                <a:gd name="T103" fmla="*/ 7 h 161"/>
                <a:gd name="T104" fmla="*/ 30 w 318"/>
                <a:gd name="T105" fmla="*/ 8 h 161"/>
                <a:gd name="T106" fmla="*/ 31 w 318"/>
                <a:gd name="T107" fmla="*/ 8 h 161"/>
                <a:gd name="T108" fmla="*/ 32 w 318"/>
                <a:gd name="T109" fmla="*/ 9 h 161"/>
                <a:gd name="T110" fmla="*/ 34 w 318"/>
                <a:gd name="T111" fmla="*/ 9 h 161"/>
                <a:gd name="T112" fmla="*/ 35 w 318"/>
                <a:gd name="T113" fmla="*/ 9 h 161"/>
                <a:gd name="T114" fmla="*/ 37 w 318"/>
                <a:gd name="T115" fmla="*/ 9 h 161"/>
                <a:gd name="T116" fmla="*/ 40 w 318"/>
                <a:gd name="T117" fmla="*/ 10 h 1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8"/>
                <a:gd name="T178" fmla="*/ 0 h 161"/>
                <a:gd name="T179" fmla="*/ 318 w 318"/>
                <a:gd name="T180" fmla="*/ 161 h 16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8" h="161">
                  <a:moveTo>
                    <a:pt x="314" y="82"/>
                  </a:moveTo>
                  <a:lnTo>
                    <a:pt x="318" y="100"/>
                  </a:lnTo>
                  <a:lnTo>
                    <a:pt x="314" y="128"/>
                  </a:lnTo>
                  <a:lnTo>
                    <a:pt x="303" y="158"/>
                  </a:lnTo>
                  <a:lnTo>
                    <a:pt x="279" y="161"/>
                  </a:lnTo>
                  <a:lnTo>
                    <a:pt x="262" y="156"/>
                  </a:lnTo>
                  <a:lnTo>
                    <a:pt x="247" y="150"/>
                  </a:lnTo>
                  <a:lnTo>
                    <a:pt x="235" y="143"/>
                  </a:lnTo>
                  <a:lnTo>
                    <a:pt x="224" y="137"/>
                  </a:lnTo>
                  <a:lnTo>
                    <a:pt x="213" y="130"/>
                  </a:lnTo>
                  <a:lnTo>
                    <a:pt x="202" y="122"/>
                  </a:lnTo>
                  <a:lnTo>
                    <a:pt x="189" y="115"/>
                  </a:lnTo>
                  <a:lnTo>
                    <a:pt x="173" y="109"/>
                  </a:lnTo>
                  <a:lnTo>
                    <a:pt x="173" y="92"/>
                  </a:lnTo>
                  <a:lnTo>
                    <a:pt x="191" y="92"/>
                  </a:lnTo>
                  <a:lnTo>
                    <a:pt x="185" y="79"/>
                  </a:lnTo>
                  <a:lnTo>
                    <a:pt x="163" y="67"/>
                  </a:lnTo>
                  <a:lnTo>
                    <a:pt x="165" y="58"/>
                  </a:lnTo>
                  <a:lnTo>
                    <a:pt x="178" y="67"/>
                  </a:lnTo>
                  <a:lnTo>
                    <a:pt x="198" y="72"/>
                  </a:lnTo>
                  <a:lnTo>
                    <a:pt x="209" y="66"/>
                  </a:lnTo>
                  <a:lnTo>
                    <a:pt x="166" y="40"/>
                  </a:lnTo>
                  <a:lnTo>
                    <a:pt x="143" y="33"/>
                  </a:lnTo>
                  <a:lnTo>
                    <a:pt x="124" y="33"/>
                  </a:lnTo>
                  <a:lnTo>
                    <a:pt x="120" y="45"/>
                  </a:lnTo>
                  <a:lnTo>
                    <a:pt x="108" y="48"/>
                  </a:lnTo>
                  <a:lnTo>
                    <a:pt x="97" y="58"/>
                  </a:lnTo>
                  <a:lnTo>
                    <a:pt x="84" y="58"/>
                  </a:lnTo>
                  <a:lnTo>
                    <a:pt x="66" y="67"/>
                  </a:lnTo>
                  <a:lnTo>
                    <a:pt x="50" y="70"/>
                  </a:lnTo>
                  <a:lnTo>
                    <a:pt x="39" y="67"/>
                  </a:lnTo>
                  <a:lnTo>
                    <a:pt x="43" y="58"/>
                  </a:lnTo>
                  <a:lnTo>
                    <a:pt x="60" y="45"/>
                  </a:lnTo>
                  <a:lnTo>
                    <a:pt x="68" y="27"/>
                  </a:lnTo>
                  <a:lnTo>
                    <a:pt x="50" y="27"/>
                  </a:lnTo>
                  <a:lnTo>
                    <a:pt x="39" y="37"/>
                  </a:lnTo>
                  <a:lnTo>
                    <a:pt x="23" y="52"/>
                  </a:lnTo>
                  <a:lnTo>
                    <a:pt x="26" y="67"/>
                  </a:lnTo>
                  <a:lnTo>
                    <a:pt x="31" y="81"/>
                  </a:lnTo>
                  <a:lnTo>
                    <a:pt x="24" y="98"/>
                  </a:lnTo>
                  <a:lnTo>
                    <a:pt x="12" y="78"/>
                  </a:lnTo>
                  <a:lnTo>
                    <a:pt x="0" y="55"/>
                  </a:lnTo>
                  <a:lnTo>
                    <a:pt x="10" y="36"/>
                  </a:lnTo>
                  <a:lnTo>
                    <a:pt x="23" y="21"/>
                  </a:lnTo>
                  <a:lnTo>
                    <a:pt x="29" y="3"/>
                  </a:lnTo>
                  <a:lnTo>
                    <a:pt x="42" y="2"/>
                  </a:lnTo>
                  <a:lnTo>
                    <a:pt x="86" y="0"/>
                  </a:lnTo>
                  <a:lnTo>
                    <a:pt x="136" y="8"/>
                  </a:lnTo>
                  <a:lnTo>
                    <a:pt x="165" y="27"/>
                  </a:lnTo>
                  <a:lnTo>
                    <a:pt x="206" y="51"/>
                  </a:lnTo>
                  <a:lnTo>
                    <a:pt x="217" y="57"/>
                  </a:lnTo>
                  <a:lnTo>
                    <a:pt x="228" y="63"/>
                  </a:lnTo>
                  <a:lnTo>
                    <a:pt x="237" y="66"/>
                  </a:lnTo>
                  <a:lnTo>
                    <a:pt x="247" y="69"/>
                  </a:lnTo>
                  <a:lnTo>
                    <a:pt x="256" y="72"/>
                  </a:lnTo>
                  <a:lnTo>
                    <a:pt x="266" y="72"/>
                  </a:lnTo>
                  <a:lnTo>
                    <a:pt x="278" y="73"/>
                  </a:lnTo>
                  <a:lnTo>
                    <a:pt x="290" y="73"/>
                  </a:lnTo>
                  <a:lnTo>
                    <a:pt x="314" y="82"/>
                  </a:lnTo>
                  <a:close/>
                </a:path>
              </a:pathLst>
            </a:custGeom>
            <a:solidFill>
              <a:srgbClr val="B751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8" name="Freeform 107"/>
            <p:cNvSpPr>
              <a:spLocks/>
            </p:cNvSpPr>
            <p:nvPr/>
          </p:nvSpPr>
          <p:spPr bwMode="auto">
            <a:xfrm>
              <a:off x="4251" y="2185"/>
              <a:ext cx="7" cy="12"/>
            </a:xfrm>
            <a:custGeom>
              <a:avLst/>
              <a:gdLst>
                <a:gd name="T0" fmla="*/ 0 w 15"/>
                <a:gd name="T1" fmla="*/ 0 h 24"/>
                <a:gd name="T2" fmla="*/ 0 w 15"/>
                <a:gd name="T3" fmla="*/ 2 h 24"/>
                <a:gd name="T4" fmla="*/ 1 w 15"/>
                <a:gd name="T5" fmla="*/ 3 h 24"/>
                <a:gd name="T6" fmla="*/ 1 w 15"/>
                <a:gd name="T7" fmla="*/ 2 h 24"/>
                <a:gd name="T8" fmla="*/ 0 w 15"/>
                <a:gd name="T9" fmla="*/ 0 h 24"/>
                <a:gd name="T10" fmla="*/ 0 60000 65536"/>
                <a:gd name="T11" fmla="*/ 0 60000 65536"/>
                <a:gd name="T12" fmla="*/ 0 60000 65536"/>
                <a:gd name="T13" fmla="*/ 0 60000 65536"/>
                <a:gd name="T14" fmla="*/ 0 60000 65536"/>
                <a:gd name="T15" fmla="*/ 0 w 15"/>
                <a:gd name="T16" fmla="*/ 0 h 24"/>
                <a:gd name="T17" fmla="*/ 15 w 15"/>
                <a:gd name="T18" fmla="*/ 24 h 24"/>
              </a:gdLst>
              <a:ahLst/>
              <a:cxnLst>
                <a:cxn ang="T10">
                  <a:pos x="T0" y="T1"/>
                </a:cxn>
                <a:cxn ang="T11">
                  <a:pos x="T2" y="T3"/>
                </a:cxn>
                <a:cxn ang="T12">
                  <a:pos x="T4" y="T5"/>
                </a:cxn>
                <a:cxn ang="T13">
                  <a:pos x="T6" y="T7"/>
                </a:cxn>
                <a:cxn ang="T14">
                  <a:pos x="T8" y="T9"/>
                </a:cxn>
              </a:cxnLst>
              <a:rect l="T15" t="T16" r="T17" b="T18"/>
              <a:pathLst>
                <a:path w="15" h="24">
                  <a:moveTo>
                    <a:pt x="1" y="0"/>
                  </a:moveTo>
                  <a:lnTo>
                    <a:pt x="0" y="16"/>
                  </a:lnTo>
                  <a:lnTo>
                    <a:pt x="8" y="24"/>
                  </a:lnTo>
                  <a:lnTo>
                    <a:pt x="15" y="16"/>
                  </a:lnTo>
                  <a:lnTo>
                    <a:pt x="1" y="0"/>
                  </a:lnTo>
                  <a:close/>
                </a:path>
              </a:pathLst>
            </a:custGeom>
            <a:solidFill>
              <a:srgbClr val="B751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9" name="Freeform 108"/>
            <p:cNvSpPr>
              <a:spLocks/>
            </p:cNvSpPr>
            <p:nvPr/>
          </p:nvSpPr>
          <p:spPr bwMode="auto">
            <a:xfrm>
              <a:off x="4271" y="2186"/>
              <a:ext cx="16" cy="12"/>
            </a:xfrm>
            <a:custGeom>
              <a:avLst/>
              <a:gdLst>
                <a:gd name="T0" fmla="*/ 0 w 33"/>
                <a:gd name="T1" fmla="*/ 1 h 25"/>
                <a:gd name="T2" fmla="*/ 1 w 33"/>
                <a:gd name="T3" fmla="*/ 3 h 25"/>
                <a:gd name="T4" fmla="*/ 3 w 33"/>
                <a:gd name="T5" fmla="*/ 2 h 25"/>
                <a:gd name="T6" fmla="*/ 4 w 33"/>
                <a:gd name="T7" fmla="*/ 1 h 25"/>
                <a:gd name="T8" fmla="*/ 1 w 33"/>
                <a:gd name="T9" fmla="*/ 0 h 25"/>
                <a:gd name="T10" fmla="*/ 0 w 33"/>
                <a:gd name="T11" fmla="*/ 0 h 25"/>
                <a:gd name="T12" fmla="*/ 0 w 33"/>
                <a:gd name="T13" fmla="*/ 1 h 25"/>
                <a:gd name="T14" fmla="*/ 0 60000 65536"/>
                <a:gd name="T15" fmla="*/ 0 60000 65536"/>
                <a:gd name="T16" fmla="*/ 0 60000 65536"/>
                <a:gd name="T17" fmla="*/ 0 60000 65536"/>
                <a:gd name="T18" fmla="*/ 0 60000 65536"/>
                <a:gd name="T19" fmla="*/ 0 60000 65536"/>
                <a:gd name="T20" fmla="*/ 0 60000 65536"/>
                <a:gd name="T21" fmla="*/ 0 w 33"/>
                <a:gd name="T22" fmla="*/ 0 h 25"/>
                <a:gd name="T23" fmla="*/ 33 w 33"/>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5">
                  <a:moveTo>
                    <a:pt x="0" y="14"/>
                  </a:moveTo>
                  <a:lnTo>
                    <a:pt x="14" y="25"/>
                  </a:lnTo>
                  <a:lnTo>
                    <a:pt x="30" y="23"/>
                  </a:lnTo>
                  <a:lnTo>
                    <a:pt x="33" y="11"/>
                  </a:lnTo>
                  <a:lnTo>
                    <a:pt x="15" y="0"/>
                  </a:lnTo>
                  <a:lnTo>
                    <a:pt x="6" y="0"/>
                  </a:lnTo>
                  <a:lnTo>
                    <a:pt x="0" y="14"/>
                  </a:lnTo>
                  <a:close/>
                </a:path>
              </a:pathLst>
            </a:custGeom>
            <a:solidFill>
              <a:srgbClr val="B751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0" name="Freeform 109"/>
            <p:cNvSpPr>
              <a:spLocks/>
            </p:cNvSpPr>
            <p:nvPr/>
          </p:nvSpPr>
          <p:spPr bwMode="auto">
            <a:xfrm>
              <a:off x="4681" y="2077"/>
              <a:ext cx="214" cy="167"/>
            </a:xfrm>
            <a:custGeom>
              <a:avLst/>
              <a:gdLst>
                <a:gd name="T0" fmla="*/ 1 w 428"/>
                <a:gd name="T1" fmla="*/ 0 h 334"/>
                <a:gd name="T2" fmla="*/ 9 w 428"/>
                <a:gd name="T3" fmla="*/ 0 h 334"/>
                <a:gd name="T4" fmla="*/ 23 w 428"/>
                <a:gd name="T5" fmla="*/ 3 h 334"/>
                <a:gd name="T6" fmla="*/ 37 w 428"/>
                <a:gd name="T7" fmla="*/ 7 h 334"/>
                <a:gd name="T8" fmla="*/ 53 w 428"/>
                <a:gd name="T9" fmla="*/ 13 h 334"/>
                <a:gd name="T10" fmla="*/ 54 w 428"/>
                <a:gd name="T11" fmla="*/ 17 h 334"/>
                <a:gd name="T12" fmla="*/ 45 w 428"/>
                <a:gd name="T13" fmla="*/ 11 h 334"/>
                <a:gd name="T14" fmla="*/ 35 w 428"/>
                <a:gd name="T15" fmla="*/ 11 h 334"/>
                <a:gd name="T16" fmla="*/ 39 w 428"/>
                <a:gd name="T17" fmla="*/ 14 h 334"/>
                <a:gd name="T18" fmla="*/ 47 w 428"/>
                <a:gd name="T19" fmla="*/ 16 h 334"/>
                <a:gd name="T20" fmla="*/ 51 w 428"/>
                <a:gd name="T21" fmla="*/ 21 h 334"/>
                <a:gd name="T22" fmla="*/ 41 w 428"/>
                <a:gd name="T23" fmla="*/ 18 h 334"/>
                <a:gd name="T24" fmla="*/ 36 w 428"/>
                <a:gd name="T25" fmla="*/ 19 h 334"/>
                <a:gd name="T26" fmla="*/ 41 w 428"/>
                <a:gd name="T27" fmla="*/ 23 h 334"/>
                <a:gd name="T28" fmla="*/ 48 w 428"/>
                <a:gd name="T29" fmla="*/ 26 h 334"/>
                <a:gd name="T30" fmla="*/ 36 w 428"/>
                <a:gd name="T31" fmla="*/ 24 h 334"/>
                <a:gd name="T32" fmla="*/ 41 w 428"/>
                <a:gd name="T33" fmla="*/ 28 h 334"/>
                <a:gd name="T34" fmla="*/ 47 w 428"/>
                <a:gd name="T35" fmla="*/ 31 h 334"/>
                <a:gd name="T36" fmla="*/ 39 w 428"/>
                <a:gd name="T37" fmla="*/ 31 h 334"/>
                <a:gd name="T38" fmla="*/ 33 w 428"/>
                <a:gd name="T39" fmla="*/ 30 h 334"/>
                <a:gd name="T40" fmla="*/ 34 w 428"/>
                <a:gd name="T41" fmla="*/ 33 h 334"/>
                <a:gd name="T42" fmla="*/ 38 w 428"/>
                <a:gd name="T43" fmla="*/ 34 h 334"/>
                <a:gd name="T44" fmla="*/ 41 w 428"/>
                <a:gd name="T45" fmla="*/ 37 h 334"/>
                <a:gd name="T46" fmla="*/ 40 w 428"/>
                <a:gd name="T47" fmla="*/ 40 h 334"/>
                <a:gd name="T48" fmla="*/ 34 w 428"/>
                <a:gd name="T49" fmla="*/ 37 h 334"/>
                <a:gd name="T50" fmla="*/ 37 w 428"/>
                <a:gd name="T51" fmla="*/ 41 h 334"/>
                <a:gd name="T52" fmla="*/ 33 w 428"/>
                <a:gd name="T53" fmla="*/ 42 h 334"/>
                <a:gd name="T54" fmla="*/ 24 w 428"/>
                <a:gd name="T55" fmla="*/ 36 h 334"/>
                <a:gd name="T56" fmla="*/ 6 w 428"/>
                <a:gd name="T57" fmla="*/ 31 h 334"/>
                <a:gd name="T58" fmla="*/ 11 w 428"/>
                <a:gd name="T59" fmla="*/ 31 h 334"/>
                <a:gd name="T60" fmla="*/ 19 w 428"/>
                <a:gd name="T61" fmla="*/ 31 h 334"/>
                <a:gd name="T62" fmla="*/ 25 w 428"/>
                <a:gd name="T63" fmla="*/ 33 h 334"/>
                <a:gd name="T64" fmla="*/ 25 w 428"/>
                <a:gd name="T65" fmla="*/ 30 h 334"/>
                <a:gd name="T66" fmla="*/ 18 w 428"/>
                <a:gd name="T67" fmla="*/ 28 h 334"/>
                <a:gd name="T68" fmla="*/ 4 w 428"/>
                <a:gd name="T69" fmla="*/ 27 h 334"/>
                <a:gd name="T70" fmla="*/ 9 w 428"/>
                <a:gd name="T71" fmla="*/ 25 h 334"/>
                <a:gd name="T72" fmla="*/ 14 w 428"/>
                <a:gd name="T73" fmla="*/ 25 h 334"/>
                <a:gd name="T74" fmla="*/ 4 w 428"/>
                <a:gd name="T75" fmla="*/ 24 h 334"/>
                <a:gd name="T76" fmla="*/ 4 w 428"/>
                <a:gd name="T77" fmla="*/ 21 h 334"/>
                <a:gd name="T78" fmla="*/ 11 w 428"/>
                <a:gd name="T79" fmla="*/ 20 h 334"/>
                <a:gd name="T80" fmla="*/ 10 w 428"/>
                <a:gd name="T81" fmla="*/ 17 h 334"/>
                <a:gd name="T82" fmla="*/ 3 w 428"/>
                <a:gd name="T83" fmla="*/ 17 h 334"/>
                <a:gd name="T84" fmla="*/ 3 w 428"/>
                <a:gd name="T85" fmla="*/ 10 h 334"/>
                <a:gd name="T86" fmla="*/ 5 w 428"/>
                <a:gd name="T87" fmla="*/ 9 h 334"/>
                <a:gd name="T88" fmla="*/ 5 w 428"/>
                <a:gd name="T89" fmla="*/ 4 h 334"/>
                <a:gd name="T90" fmla="*/ 2 w 428"/>
                <a:gd name="T91" fmla="*/ 4 h 334"/>
                <a:gd name="T92" fmla="*/ 1 w 428"/>
                <a:gd name="T93" fmla="*/ 4 h 334"/>
                <a:gd name="T94" fmla="*/ 1 w 428"/>
                <a:gd name="T95" fmla="*/ 3 h 334"/>
                <a:gd name="T96" fmla="*/ 0 w 428"/>
                <a:gd name="T97" fmla="*/ 2 h 334"/>
                <a:gd name="T98" fmla="*/ 1 w 428"/>
                <a:gd name="T99" fmla="*/ 0 h 3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8"/>
                <a:gd name="T151" fmla="*/ 0 h 334"/>
                <a:gd name="T152" fmla="*/ 428 w 428"/>
                <a:gd name="T153" fmla="*/ 334 h 3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8" h="334">
                  <a:moveTo>
                    <a:pt x="3" y="0"/>
                  </a:moveTo>
                  <a:lnTo>
                    <a:pt x="69" y="0"/>
                  </a:lnTo>
                  <a:lnTo>
                    <a:pt x="182" y="26"/>
                  </a:lnTo>
                  <a:lnTo>
                    <a:pt x="295" y="59"/>
                  </a:lnTo>
                  <a:lnTo>
                    <a:pt x="419" y="101"/>
                  </a:lnTo>
                  <a:lnTo>
                    <a:pt x="428" y="129"/>
                  </a:lnTo>
                  <a:lnTo>
                    <a:pt x="353" y="87"/>
                  </a:lnTo>
                  <a:lnTo>
                    <a:pt x="273" y="87"/>
                  </a:lnTo>
                  <a:lnTo>
                    <a:pt x="307" y="111"/>
                  </a:lnTo>
                  <a:lnTo>
                    <a:pt x="373" y="124"/>
                  </a:lnTo>
                  <a:lnTo>
                    <a:pt x="403" y="170"/>
                  </a:lnTo>
                  <a:lnTo>
                    <a:pt x="323" y="138"/>
                  </a:lnTo>
                  <a:lnTo>
                    <a:pt x="286" y="148"/>
                  </a:lnTo>
                  <a:lnTo>
                    <a:pt x="327" y="181"/>
                  </a:lnTo>
                  <a:lnTo>
                    <a:pt x="378" y="208"/>
                  </a:lnTo>
                  <a:lnTo>
                    <a:pt x="286" y="194"/>
                  </a:lnTo>
                  <a:lnTo>
                    <a:pt x="327" y="222"/>
                  </a:lnTo>
                  <a:lnTo>
                    <a:pt x="369" y="245"/>
                  </a:lnTo>
                  <a:lnTo>
                    <a:pt x="311" y="245"/>
                  </a:lnTo>
                  <a:lnTo>
                    <a:pt x="261" y="240"/>
                  </a:lnTo>
                  <a:lnTo>
                    <a:pt x="265" y="264"/>
                  </a:lnTo>
                  <a:lnTo>
                    <a:pt x="303" y="269"/>
                  </a:lnTo>
                  <a:lnTo>
                    <a:pt x="327" y="292"/>
                  </a:lnTo>
                  <a:lnTo>
                    <a:pt x="319" y="315"/>
                  </a:lnTo>
                  <a:lnTo>
                    <a:pt x="265" y="292"/>
                  </a:lnTo>
                  <a:lnTo>
                    <a:pt x="295" y="325"/>
                  </a:lnTo>
                  <a:lnTo>
                    <a:pt x="257" y="334"/>
                  </a:lnTo>
                  <a:lnTo>
                    <a:pt x="190" y="282"/>
                  </a:lnTo>
                  <a:lnTo>
                    <a:pt x="44" y="251"/>
                  </a:lnTo>
                  <a:lnTo>
                    <a:pt x="86" y="245"/>
                  </a:lnTo>
                  <a:lnTo>
                    <a:pt x="148" y="245"/>
                  </a:lnTo>
                  <a:lnTo>
                    <a:pt x="194" y="260"/>
                  </a:lnTo>
                  <a:lnTo>
                    <a:pt x="198" y="236"/>
                  </a:lnTo>
                  <a:lnTo>
                    <a:pt x="144" y="227"/>
                  </a:lnTo>
                  <a:lnTo>
                    <a:pt x="31" y="218"/>
                  </a:lnTo>
                  <a:lnTo>
                    <a:pt x="65" y="199"/>
                  </a:lnTo>
                  <a:lnTo>
                    <a:pt x="115" y="203"/>
                  </a:lnTo>
                  <a:lnTo>
                    <a:pt x="27" y="190"/>
                  </a:lnTo>
                  <a:lnTo>
                    <a:pt x="27" y="162"/>
                  </a:lnTo>
                  <a:lnTo>
                    <a:pt x="82" y="157"/>
                  </a:lnTo>
                  <a:lnTo>
                    <a:pt x="73" y="133"/>
                  </a:lnTo>
                  <a:lnTo>
                    <a:pt x="19" y="133"/>
                  </a:lnTo>
                  <a:lnTo>
                    <a:pt x="19" y="78"/>
                  </a:lnTo>
                  <a:lnTo>
                    <a:pt x="40" y="68"/>
                  </a:lnTo>
                  <a:lnTo>
                    <a:pt x="40" y="31"/>
                  </a:lnTo>
                  <a:lnTo>
                    <a:pt x="11" y="31"/>
                  </a:lnTo>
                  <a:lnTo>
                    <a:pt x="8" y="28"/>
                  </a:lnTo>
                  <a:lnTo>
                    <a:pt x="4" y="19"/>
                  </a:lnTo>
                  <a:lnTo>
                    <a:pt x="0" y="9"/>
                  </a:lnTo>
                  <a:lnTo>
                    <a:pt x="3" y="0"/>
                  </a:lnTo>
                  <a:close/>
                </a:path>
              </a:pathLst>
            </a:custGeom>
            <a:solidFill>
              <a:srgbClr val="967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1" name="Freeform 110"/>
            <p:cNvSpPr>
              <a:spLocks/>
            </p:cNvSpPr>
            <p:nvPr/>
          </p:nvSpPr>
          <p:spPr bwMode="auto">
            <a:xfrm>
              <a:off x="4705" y="2214"/>
              <a:ext cx="81" cy="30"/>
            </a:xfrm>
            <a:custGeom>
              <a:avLst/>
              <a:gdLst>
                <a:gd name="T0" fmla="*/ 0 w 162"/>
                <a:gd name="T1" fmla="*/ 0 h 61"/>
                <a:gd name="T2" fmla="*/ 7 w 162"/>
                <a:gd name="T3" fmla="*/ 1 h 61"/>
                <a:gd name="T4" fmla="*/ 18 w 162"/>
                <a:gd name="T5" fmla="*/ 3 h 61"/>
                <a:gd name="T6" fmla="*/ 21 w 162"/>
                <a:gd name="T7" fmla="*/ 7 h 61"/>
                <a:gd name="T8" fmla="*/ 12 w 162"/>
                <a:gd name="T9" fmla="*/ 6 h 61"/>
                <a:gd name="T10" fmla="*/ 1 w 162"/>
                <a:gd name="T11" fmla="*/ 4 h 61"/>
                <a:gd name="T12" fmla="*/ 0 w 162"/>
                <a:gd name="T13" fmla="*/ 0 h 61"/>
                <a:gd name="T14" fmla="*/ 0 60000 65536"/>
                <a:gd name="T15" fmla="*/ 0 60000 65536"/>
                <a:gd name="T16" fmla="*/ 0 60000 65536"/>
                <a:gd name="T17" fmla="*/ 0 60000 65536"/>
                <a:gd name="T18" fmla="*/ 0 60000 65536"/>
                <a:gd name="T19" fmla="*/ 0 60000 65536"/>
                <a:gd name="T20" fmla="*/ 0 60000 65536"/>
                <a:gd name="T21" fmla="*/ 0 w 162"/>
                <a:gd name="T22" fmla="*/ 0 h 61"/>
                <a:gd name="T23" fmla="*/ 162 w 162"/>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2" h="61">
                  <a:moveTo>
                    <a:pt x="0" y="0"/>
                  </a:moveTo>
                  <a:lnTo>
                    <a:pt x="57" y="9"/>
                  </a:lnTo>
                  <a:lnTo>
                    <a:pt x="137" y="28"/>
                  </a:lnTo>
                  <a:lnTo>
                    <a:pt x="162" y="61"/>
                  </a:lnTo>
                  <a:lnTo>
                    <a:pt x="95" y="52"/>
                  </a:lnTo>
                  <a:lnTo>
                    <a:pt x="8" y="33"/>
                  </a:lnTo>
                  <a:lnTo>
                    <a:pt x="0" y="0"/>
                  </a:lnTo>
                  <a:close/>
                </a:path>
              </a:pathLst>
            </a:custGeom>
            <a:solidFill>
              <a:srgbClr val="967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 name="Freeform 111"/>
            <p:cNvSpPr>
              <a:spLocks/>
            </p:cNvSpPr>
            <p:nvPr/>
          </p:nvSpPr>
          <p:spPr bwMode="auto">
            <a:xfrm>
              <a:off x="4717" y="2247"/>
              <a:ext cx="115" cy="30"/>
            </a:xfrm>
            <a:custGeom>
              <a:avLst/>
              <a:gdLst>
                <a:gd name="T0" fmla="*/ 0 w 230"/>
                <a:gd name="T1" fmla="*/ 0 h 61"/>
                <a:gd name="T2" fmla="*/ 13 w 230"/>
                <a:gd name="T3" fmla="*/ 0 h 61"/>
                <a:gd name="T4" fmla="*/ 29 w 230"/>
                <a:gd name="T5" fmla="*/ 7 h 61"/>
                <a:gd name="T6" fmla="*/ 19 w 230"/>
                <a:gd name="T7" fmla="*/ 7 h 61"/>
                <a:gd name="T8" fmla="*/ 1 w 230"/>
                <a:gd name="T9" fmla="*/ 5 h 61"/>
                <a:gd name="T10" fmla="*/ 0 w 230"/>
                <a:gd name="T11" fmla="*/ 0 h 61"/>
                <a:gd name="T12" fmla="*/ 0 60000 65536"/>
                <a:gd name="T13" fmla="*/ 0 60000 65536"/>
                <a:gd name="T14" fmla="*/ 0 60000 65536"/>
                <a:gd name="T15" fmla="*/ 0 60000 65536"/>
                <a:gd name="T16" fmla="*/ 0 60000 65536"/>
                <a:gd name="T17" fmla="*/ 0 60000 65536"/>
                <a:gd name="T18" fmla="*/ 0 w 230"/>
                <a:gd name="T19" fmla="*/ 0 h 61"/>
                <a:gd name="T20" fmla="*/ 230 w 230"/>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230" h="61">
                  <a:moveTo>
                    <a:pt x="0" y="0"/>
                  </a:moveTo>
                  <a:lnTo>
                    <a:pt x="97" y="5"/>
                  </a:lnTo>
                  <a:lnTo>
                    <a:pt x="230" y="61"/>
                  </a:lnTo>
                  <a:lnTo>
                    <a:pt x="151" y="61"/>
                  </a:lnTo>
                  <a:lnTo>
                    <a:pt x="5" y="42"/>
                  </a:lnTo>
                  <a:lnTo>
                    <a:pt x="0" y="0"/>
                  </a:lnTo>
                  <a:close/>
                </a:path>
              </a:pathLst>
            </a:custGeom>
            <a:solidFill>
              <a:srgbClr val="967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3" name="Freeform 112"/>
            <p:cNvSpPr>
              <a:spLocks/>
            </p:cNvSpPr>
            <p:nvPr/>
          </p:nvSpPr>
          <p:spPr bwMode="auto">
            <a:xfrm>
              <a:off x="4724" y="2286"/>
              <a:ext cx="114" cy="26"/>
            </a:xfrm>
            <a:custGeom>
              <a:avLst/>
              <a:gdLst>
                <a:gd name="T0" fmla="*/ 0 w 229"/>
                <a:gd name="T1" fmla="*/ 0 h 52"/>
                <a:gd name="T2" fmla="*/ 5 w 229"/>
                <a:gd name="T3" fmla="*/ 0 h 52"/>
                <a:gd name="T4" fmla="*/ 20 w 229"/>
                <a:gd name="T5" fmla="*/ 3 h 52"/>
                <a:gd name="T6" fmla="*/ 28 w 229"/>
                <a:gd name="T7" fmla="*/ 7 h 52"/>
                <a:gd name="T8" fmla="*/ 21 w 229"/>
                <a:gd name="T9" fmla="*/ 7 h 52"/>
                <a:gd name="T10" fmla="*/ 0 w 229"/>
                <a:gd name="T11" fmla="*/ 5 h 52"/>
                <a:gd name="T12" fmla="*/ 0 w 229"/>
                <a:gd name="T13" fmla="*/ 4 h 52"/>
                <a:gd name="T14" fmla="*/ 0 w 229"/>
                <a:gd name="T15" fmla="*/ 3 h 52"/>
                <a:gd name="T16" fmla="*/ 0 w 229"/>
                <a:gd name="T17" fmla="*/ 1 h 52"/>
                <a:gd name="T18" fmla="*/ 0 w 229"/>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52"/>
                <a:gd name="T32" fmla="*/ 229 w 229"/>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52">
                  <a:moveTo>
                    <a:pt x="0" y="0"/>
                  </a:moveTo>
                  <a:lnTo>
                    <a:pt x="46" y="0"/>
                  </a:lnTo>
                  <a:lnTo>
                    <a:pt x="167" y="24"/>
                  </a:lnTo>
                  <a:lnTo>
                    <a:pt x="229" y="52"/>
                  </a:lnTo>
                  <a:lnTo>
                    <a:pt x="171" y="52"/>
                  </a:lnTo>
                  <a:lnTo>
                    <a:pt x="0" y="33"/>
                  </a:lnTo>
                  <a:lnTo>
                    <a:pt x="2" y="28"/>
                  </a:lnTo>
                  <a:lnTo>
                    <a:pt x="3" y="18"/>
                  </a:lnTo>
                  <a:lnTo>
                    <a:pt x="4" y="8"/>
                  </a:lnTo>
                  <a:lnTo>
                    <a:pt x="0" y="0"/>
                  </a:lnTo>
                  <a:close/>
                </a:path>
              </a:pathLst>
            </a:custGeom>
            <a:solidFill>
              <a:srgbClr val="967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4" name="Freeform 113"/>
            <p:cNvSpPr>
              <a:spLocks/>
            </p:cNvSpPr>
            <p:nvPr/>
          </p:nvSpPr>
          <p:spPr bwMode="auto">
            <a:xfrm>
              <a:off x="4468" y="1889"/>
              <a:ext cx="120" cy="77"/>
            </a:xfrm>
            <a:custGeom>
              <a:avLst/>
              <a:gdLst>
                <a:gd name="T0" fmla="*/ 5 w 238"/>
                <a:gd name="T1" fmla="*/ 0 h 155"/>
                <a:gd name="T2" fmla="*/ 2 w 238"/>
                <a:gd name="T3" fmla="*/ 1 h 155"/>
                <a:gd name="T4" fmla="*/ 1 w 238"/>
                <a:gd name="T5" fmla="*/ 3 h 155"/>
                <a:gd name="T6" fmla="*/ 0 w 238"/>
                <a:gd name="T7" fmla="*/ 6 h 155"/>
                <a:gd name="T8" fmla="*/ 1 w 238"/>
                <a:gd name="T9" fmla="*/ 7 h 155"/>
                <a:gd name="T10" fmla="*/ 3 w 238"/>
                <a:gd name="T11" fmla="*/ 7 h 155"/>
                <a:gd name="T12" fmla="*/ 4 w 238"/>
                <a:gd name="T13" fmla="*/ 5 h 155"/>
                <a:gd name="T14" fmla="*/ 6 w 238"/>
                <a:gd name="T15" fmla="*/ 5 h 155"/>
                <a:gd name="T16" fmla="*/ 9 w 238"/>
                <a:gd name="T17" fmla="*/ 7 h 155"/>
                <a:gd name="T18" fmla="*/ 12 w 238"/>
                <a:gd name="T19" fmla="*/ 9 h 155"/>
                <a:gd name="T20" fmla="*/ 15 w 238"/>
                <a:gd name="T21" fmla="*/ 11 h 155"/>
                <a:gd name="T22" fmla="*/ 22 w 238"/>
                <a:gd name="T23" fmla="*/ 12 h 155"/>
                <a:gd name="T24" fmla="*/ 24 w 238"/>
                <a:gd name="T25" fmla="*/ 15 h 155"/>
                <a:gd name="T26" fmla="*/ 24 w 238"/>
                <a:gd name="T27" fmla="*/ 19 h 155"/>
                <a:gd name="T28" fmla="*/ 26 w 238"/>
                <a:gd name="T29" fmla="*/ 16 h 155"/>
                <a:gd name="T30" fmla="*/ 27 w 238"/>
                <a:gd name="T31" fmla="*/ 14 h 155"/>
                <a:gd name="T32" fmla="*/ 28 w 238"/>
                <a:gd name="T33" fmla="*/ 12 h 155"/>
                <a:gd name="T34" fmla="*/ 31 w 238"/>
                <a:gd name="T35" fmla="*/ 11 h 155"/>
                <a:gd name="T36" fmla="*/ 26 w 238"/>
                <a:gd name="T37" fmla="*/ 10 h 155"/>
                <a:gd name="T38" fmla="*/ 18 w 238"/>
                <a:gd name="T39" fmla="*/ 7 h 155"/>
                <a:gd name="T40" fmla="*/ 11 w 238"/>
                <a:gd name="T41" fmla="*/ 3 h 155"/>
                <a:gd name="T42" fmla="*/ 7 w 238"/>
                <a:gd name="T43" fmla="*/ 0 h 155"/>
                <a:gd name="T44" fmla="*/ 5 w 238"/>
                <a:gd name="T45" fmla="*/ 0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8"/>
                <a:gd name="T70" fmla="*/ 0 h 155"/>
                <a:gd name="T71" fmla="*/ 238 w 23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8" h="155">
                  <a:moveTo>
                    <a:pt x="34" y="0"/>
                  </a:moveTo>
                  <a:lnTo>
                    <a:pt x="9" y="15"/>
                  </a:lnTo>
                  <a:lnTo>
                    <a:pt x="1" y="30"/>
                  </a:lnTo>
                  <a:lnTo>
                    <a:pt x="0" y="48"/>
                  </a:lnTo>
                  <a:lnTo>
                    <a:pt x="4" y="61"/>
                  </a:lnTo>
                  <a:lnTo>
                    <a:pt x="19" y="57"/>
                  </a:lnTo>
                  <a:lnTo>
                    <a:pt x="28" y="45"/>
                  </a:lnTo>
                  <a:lnTo>
                    <a:pt x="44" y="40"/>
                  </a:lnTo>
                  <a:lnTo>
                    <a:pt x="66" y="60"/>
                  </a:lnTo>
                  <a:lnTo>
                    <a:pt x="95" y="78"/>
                  </a:lnTo>
                  <a:lnTo>
                    <a:pt x="118" y="94"/>
                  </a:lnTo>
                  <a:lnTo>
                    <a:pt x="168" y="103"/>
                  </a:lnTo>
                  <a:lnTo>
                    <a:pt x="184" y="121"/>
                  </a:lnTo>
                  <a:lnTo>
                    <a:pt x="187" y="155"/>
                  </a:lnTo>
                  <a:lnTo>
                    <a:pt x="203" y="135"/>
                  </a:lnTo>
                  <a:lnTo>
                    <a:pt x="211" y="113"/>
                  </a:lnTo>
                  <a:lnTo>
                    <a:pt x="218" y="103"/>
                  </a:lnTo>
                  <a:lnTo>
                    <a:pt x="238" y="95"/>
                  </a:lnTo>
                  <a:lnTo>
                    <a:pt x="207" y="86"/>
                  </a:lnTo>
                  <a:lnTo>
                    <a:pt x="141" y="61"/>
                  </a:lnTo>
                  <a:lnTo>
                    <a:pt x="87" y="30"/>
                  </a:lnTo>
                  <a:lnTo>
                    <a:pt x="52" y="5"/>
                  </a:lnTo>
                  <a:lnTo>
                    <a:pt x="34" y="0"/>
                  </a:lnTo>
                  <a:close/>
                </a:path>
              </a:pathLst>
            </a:custGeom>
            <a:solidFill>
              <a:srgbClr val="1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 name="Freeform 114"/>
            <p:cNvSpPr>
              <a:spLocks/>
            </p:cNvSpPr>
            <p:nvPr/>
          </p:nvSpPr>
          <p:spPr bwMode="auto">
            <a:xfrm>
              <a:off x="4509" y="2005"/>
              <a:ext cx="11" cy="6"/>
            </a:xfrm>
            <a:custGeom>
              <a:avLst/>
              <a:gdLst>
                <a:gd name="T0" fmla="*/ 1 w 22"/>
                <a:gd name="T1" fmla="*/ 0 h 13"/>
                <a:gd name="T2" fmla="*/ 0 w 22"/>
                <a:gd name="T3" fmla="*/ 1 h 13"/>
                <a:gd name="T4" fmla="*/ 2 w 22"/>
                <a:gd name="T5" fmla="*/ 1 h 13"/>
                <a:gd name="T6" fmla="*/ 3 w 22"/>
                <a:gd name="T7" fmla="*/ 1 h 13"/>
                <a:gd name="T8" fmla="*/ 1 w 22"/>
                <a:gd name="T9" fmla="*/ 0 h 13"/>
                <a:gd name="T10" fmla="*/ 0 60000 65536"/>
                <a:gd name="T11" fmla="*/ 0 60000 65536"/>
                <a:gd name="T12" fmla="*/ 0 60000 65536"/>
                <a:gd name="T13" fmla="*/ 0 60000 65536"/>
                <a:gd name="T14" fmla="*/ 0 60000 65536"/>
                <a:gd name="T15" fmla="*/ 0 w 22"/>
                <a:gd name="T16" fmla="*/ 0 h 13"/>
                <a:gd name="T17" fmla="*/ 22 w 22"/>
                <a:gd name="T18" fmla="*/ 13 h 13"/>
              </a:gdLst>
              <a:ahLst/>
              <a:cxnLst>
                <a:cxn ang="T10">
                  <a:pos x="T0" y="T1"/>
                </a:cxn>
                <a:cxn ang="T11">
                  <a:pos x="T2" y="T3"/>
                </a:cxn>
                <a:cxn ang="T12">
                  <a:pos x="T4" y="T5"/>
                </a:cxn>
                <a:cxn ang="T13">
                  <a:pos x="T6" y="T7"/>
                </a:cxn>
                <a:cxn ang="T14">
                  <a:pos x="T8" y="T9"/>
                </a:cxn>
              </a:cxnLst>
              <a:rect l="T15" t="T16" r="T17" b="T18"/>
              <a:pathLst>
                <a:path w="22" h="13">
                  <a:moveTo>
                    <a:pt x="7" y="0"/>
                  </a:moveTo>
                  <a:lnTo>
                    <a:pt x="0" y="9"/>
                  </a:lnTo>
                  <a:lnTo>
                    <a:pt x="13" y="13"/>
                  </a:lnTo>
                  <a:lnTo>
                    <a:pt x="22" y="12"/>
                  </a:lnTo>
                  <a:lnTo>
                    <a:pt x="7" y="0"/>
                  </a:lnTo>
                  <a:close/>
                </a:path>
              </a:pathLst>
            </a:custGeom>
            <a:solidFill>
              <a:srgbClr val="B751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 name="Freeform 115"/>
            <p:cNvSpPr>
              <a:spLocks/>
            </p:cNvSpPr>
            <p:nvPr/>
          </p:nvSpPr>
          <p:spPr bwMode="auto">
            <a:xfrm>
              <a:off x="4499" y="1831"/>
              <a:ext cx="250" cy="274"/>
            </a:xfrm>
            <a:custGeom>
              <a:avLst/>
              <a:gdLst>
                <a:gd name="T0" fmla="*/ 5 w 500"/>
                <a:gd name="T1" fmla="*/ 0 h 547"/>
                <a:gd name="T2" fmla="*/ 11 w 500"/>
                <a:gd name="T3" fmla="*/ 4 h 547"/>
                <a:gd name="T4" fmla="*/ 24 w 500"/>
                <a:gd name="T5" fmla="*/ 16 h 547"/>
                <a:gd name="T6" fmla="*/ 34 w 500"/>
                <a:gd name="T7" fmla="*/ 31 h 547"/>
                <a:gd name="T8" fmla="*/ 47 w 500"/>
                <a:gd name="T9" fmla="*/ 52 h 547"/>
                <a:gd name="T10" fmla="*/ 63 w 500"/>
                <a:gd name="T11" fmla="*/ 65 h 547"/>
                <a:gd name="T12" fmla="*/ 59 w 500"/>
                <a:gd name="T13" fmla="*/ 69 h 547"/>
                <a:gd name="T14" fmla="*/ 38 w 500"/>
                <a:gd name="T15" fmla="*/ 47 h 547"/>
                <a:gd name="T16" fmla="*/ 28 w 500"/>
                <a:gd name="T17" fmla="*/ 28 h 547"/>
                <a:gd name="T18" fmla="*/ 18 w 500"/>
                <a:gd name="T19" fmla="*/ 16 h 547"/>
                <a:gd name="T20" fmla="*/ 5 w 500"/>
                <a:gd name="T21" fmla="*/ 5 h 547"/>
                <a:gd name="T22" fmla="*/ 0 w 500"/>
                <a:gd name="T23" fmla="*/ 4 h 547"/>
                <a:gd name="T24" fmla="*/ 5 w 500"/>
                <a:gd name="T25" fmla="*/ 0 h 5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0"/>
                <a:gd name="T40" fmla="*/ 0 h 547"/>
                <a:gd name="T41" fmla="*/ 500 w 500"/>
                <a:gd name="T42" fmla="*/ 547 h 5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0" h="547">
                  <a:moveTo>
                    <a:pt x="38" y="0"/>
                  </a:moveTo>
                  <a:lnTo>
                    <a:pt x="88" y="28"/>
                  </a:lnTo>
                  <a:lnTo>
                    <a:pt x="188" y="125"/>
                  </a:lnTo>
                  <a:lnTo>
                    <a:pt x="267" y="245"/>
                  </a:lnTo>
                  <a:lnTo>
                    <a:pt x="375" y="413"/>
                  </a:lnTo>
                  <a:lnTo>
                    <a:pt x="500" y="520"/>
                  </a:lnTo>
                  <a:lnTo>
                    <a:pt x="470" y="547"/>
                  </a:lnTo>
                  <a:lnTo>
                    <a:pt x="299" y="376"/>
                  </a:lnTo>
                  <a:lnTo>
                    <a:pt x="217" y="218"/>
                  </a:lnTo>
                  <a:lnTo>
                    <a:pt x="138" y="125"/>
                  </a:lnTo>
                  <a:lnTo>
                    <a:pt x="38" y="33"/>
                  </a:lnTo>
                  <a:lnTo>
                    <a:pt x="0" y="28"/>
                  </a:lnTo>
                  <a:lnTo>
                    <a:pt x="38" y="0"/>
                  </a:lnTo>
                  <a:close/>
                </a:path>
              </a:pathLst>
            </a:custGeom>
            <a:solidFill>
              <a:srgbClr val="DDB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 name="Freeform 116"/>
            <p:cNvSpPr>
              <a:spLocks/>
            </p:cNvSpPr>
            <p:nvPr/>
          </p:nvSpPr>
          <p:spPr bwMode="auto">
            <a:xfrm>
              <a:off x="4715" y="2084"/>
              <a:ext cx="48" cy="42"/>
            </a:xfrm>
            <a:custGeom>
              <a:avLst/>
              <a:gdLst>
                <a:gd name="T0" fmla="*/ 3 w 95"/>
                <a:gd name="T1" fmla="*/ 4 h 83"/>
                <a:gd name="T2" fmla="*/ 0 w 95"/>
                <a:gd name="T3" fmla="*/ 7 h 83"/>
                <a:gd name="T4" fmla="*/ 3 w 95"/>
                <a:gd name="T5" fmla="*/ 10 h 83"/>
                <a:gd name="T6" fmla="*/ 12 w 95"/>
                <a:gd name="T7" fmla="*/ 11 h 83"/>
                <a:gd name="T8" fmla="*/ 12 w 95"/>
                <a:gd name="T9" fmla="*/ 4 h 83"/>
                <a:gd name="T10" fmla="*/ 7 w 95"/>
                <a:gd name="T11" fmla="*/ 0 h 83"/>
                <a:gd name="T12" fmla="*/ 3 w 95"/>
                <a:gd name="T13" fmla="*/ 4 h 83"/>
                <a:gd name="T14" fmla="*/ 0 60000 65536"/>
                <a:gd name="T15" fmla="*/ 0 60000 65536"/>
                <a:gd name="T16" fmla="*/ 0 60000 65536"/>
                <a:gd name="T17" fmla="*/ 0 60000 65536"/>
                <a:gd name="T18" fmla="*/ 0 60000 65536"/>
                <a:gd name="T19" fmla="*/ 0 60000 65536"/>
                <a:gd name="T20" fmla="*/ 0 60000 65536"/>
                <a:gd name="T21" fmla="*/ 0 w 95"/>
                <a:gd name="T22" fmla="*/ 0 h 83"/>
                <a:gd name="T23" fmla="*/ 95 w 95"/>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 h="83">
                  <a:moveTo>
                    <a:pt x="21" y="28"/>
                  </a:moveTo>
                  <a:lnTo>
                    <a:pt x="0" y="52"/>
                  </a:lnTo>
                  <a:lnTo>
                    <a:pt x="21" y="79"/>
                  </a:lnTo>
                  <a:lnTo>
                    <a:pt x="91" y="83"/>
                  </a:lnTo>
                  <a:lnTo>
                    <a:pt x="95" y="28"/>
                  </a:lnTo>
                  <a:lnTo>
                    <a:pt x="50" y="0"/>
                  </a:lnTo>
                  <a:lnTo>
                    <a:pt x="21" y="28"/>
                  </a:lnTo>
                  <a:close/>
                </a:path>
              </a:pathLst>
            </a:custGeom>
            <a:solidFill>
              <a:srgbClr val="493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 name="Freeform 117"/>
            <p:cNvSpPr>
              <a:spLocks/>
            </p:cNvSpPr>
            <p:nvPr/>
          </p:nvSpPr>
          <p:spPr bwMode="auto">
            <a:xfrm>
              <a:off x="4470" y="1852"/>
              <a:ext cx="105" cy="75"/>
            </a:xfrm>
            <a:custGeom>
              <a:avLst/>
              <a:gdLst>
                <a:gd name="T0" fmla="*/ 5 w 211"/>
                <a:gd name="T1" fmla="*/ 0 h 149"/>
                <a:gd name="T2" fmla="*/ 2 w 211"/>
                <a:gd name="T3" fmla="*/ 2 h 149"/>
                <a:gd name="T4" fmla="*/ 1 w 211"/>
                <a:gd name="T5" fmla="*/ 6 h 149"/>
                <a:gd name="T6" fmla="*/ 0 w 211"/>
                <a:gd name="T7" fmla="*/ 11 h 149"/>
                <a:gd name="T8" fmla="*/ 3 w 211"/>
                <a:gd name="T9" fmla="*/ 9 h 149"/>
                <a:gd name="T10" fmla="*/ 7 w 211"/>
                <a:gd name="T11" fmla="*/ 10 h 149"/>
                <a:gd name="T12" fmla="*/ 12 w 211"/>
                <a:gd name="T13" fmla="*/ 14 h 149"/>
                <a:gd name="T14" fmla="*/ 19 w 211"/>
                <a:gd name="T15" fmla="*/ 19 h 149"/>
                <a:gd name="T16" fmla="*/ 26 w 211"/>
                <a:gd name="T17" fmla="*/ 19 h 149"/>
                <a:gd name="T18" fmla="*/ 22 w 211"/>
                <a:gd name="T19" fmla="*/ 17 h 149"/>
                <a:gd name="T20" fmla="*/ 16 w 211"/>
                <a:gd name="T21" fmla="*/ 13 h 149"/>
                <a:gd name="T22" fmla="*/ 12 w 211"/>
                <a:gd name="T23" fmla="*/ 7 h 149"/>
                <a:gd name="T24" fmla="*/ 19 w 211"/>
                <a:gd name="T25" fmla="*/ 10 h 149"/>
                <a:gd name="T26" fmla="*/ 14 w 211"/>
                <a:gd name="T27" fmla="*/ 5 h 149"/>
                <a:gd name="T28" fmla="*/ 10 w 211"/>
                <a:gd name="T29" fmla="*/ 2 h 149"/>
                <a:gd name="T30" fmla="*/ 5 w 211"/>
                <a:gd name="T31" fmla="*/ 0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1"/>
                <a:gd name="T49" fmla="*/ 0 h 149"/>
                <a:gd name="T50" fmla="*/ 211 w 211"/>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1" h="149">
                  <a:moveTo>
                    <a:pt x="41" y="0"/>
                  </a:moveTo>
                  <a:lnTo>
                    <a:pt x="20" y="14"/>
                  </a:lnTo>
                  <a:lnTo>
                    <a:pt x="8" y="47"/>
                  </a:lnTo>
                  <a:lnTo>
                    <a:pt x="0" y="88"/>
                  </a:lnTo>
                  <a:lnTo>
                    <a:pt x="24" y="66"/>
                  </a:lnTo>
                  <a:lnTo>
                    <a:pt x="61" y="75"/>
                  </a:lnTo>
                  <a:lnTo>
                    <a:pt x="99" y="107"/>
                  </a:lnTo>
                  <a:lnTo>
                    <a:pt x="157" y="149"/>
                  </a:lnTo>
                  <a:lnTo>
                    <a:pt x="211" y="149"/>
                  </a:lnTo>
                  <a:lnTo>
                    <a:pt x="177" y="130"/>
                  </a:lnTo>
                  <a:lnTo>
                    <a:pt x="133" y="103"/>
                  </a:lnTo>
                  <a:lnTo>
                    <a:pt x="103" y="55"/>
                  </a:lnTo>
                  <a:lnTo>
                    <a:pt x="153" y="79"/>
                  </a:lnTo>
                  <a:lnTo>
                    <a:pt x="119" y="38"/>
                  </a:lnTo>
                  <a:lnTo>
                    <a:pt x="82" y="9"/>
                  </a:lnTo>
                  <a:lnTo>
                    <a:pt x="41" y="0"/>
                  </a:lnTo>
                  <a:close/>
                </a:path>
              </a:pathLst>
            </a:custGeom>
            <a:solidFill>
              <a:srgbClr val="DDB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 name="Freeform 118"/>
            <p:cNvSpPr>
              <a:spLocks/>
            </p:cNvSpPr>
            <p:nvPr/>
          </p:nvSpPr>
          <p:spPr bwMode="auto">
            <a:xfrm>
              <a:off x="4532" y="1829"/>
              <a:ext cx="77" cy="56"/>
            </a:xfrm>
            <a:custGeom>
              <a:avLst/>
              <a:gdLst>
                <a:gd name="T0" fmla="*/ 0 w 155"/>
                <a:gd name="T1" fmla="*/ 1 h 112"/>
                <a:gd name="T2" fmla="*/ 4 w 155"/>
                <a:gd name="T3" fmla="*/ 0 h 112"/>
                <a:gd name="T4" fmla="*/ 9 w 155"/>
                <a:gd name="T5" fmla="*/ 3 h 112"/>
                <a:gd name="T6" fmla="*/ 15 w 155"/>
                <a:gd name="T7" fmla="*/ 6 h 112"/>
                <a:gd name="T8" fmla="*/ 18 w 155"/>
                <a:gd name="T9" fmla="*/ 10 h 112"/>
                <a:gd name="T10" fmla="*/ 19 w 155"/>
                <a:gd name="T11" fmla="*/ 14 h 112"/>
                <a:gd name="T12" fmla="*/ 15 w 155"/>
                <a:gd name="T13" fmla="*/ 11 h 112"/>
                <a:gd name="T14" fmla="*/ 9 w 155"/>
                <a:gd name="T15" fmla="*/ 7 h 112"/>
                <a:gd name="T16" fmla="*/ 3 w 155"/>
                <a:gd name="T17" fmla="*/ 5 h 112"/>
                <a:gd name="T18" fmla="*/ 0 w 155"/>
                <a:gd name="T19" fmla="*/ 1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112"/>
                <a:gd name="T32" fmla="*/ 155 w 155"/>
                <a:gd name="T33" fmla="*/ 112 h 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112">
                  <a:moveTo>
                    <a:pt x="0" y="5"/>
                  </a:moveTo>
                  <a:lnTo>
                    <a:pt x="34" y="0"/>
                  </a:lnTo>
                  <a:lnTo>
                    <a:pt x="76" y="18"/>
                  </a:lnTo>
                  <a:lnTo>
                    <a:pt x="126" y="42"/>
                  </a:lnTo>
                  <a:lnTo>
                    <a:pt x="151" y="79"/>
                  </a:lnTo>
                  <a:lnTo>
                    <a:pt x="155" y="112"/>
                  </a:lnTo>
                  <a:lnTo>
                    <a:pt x="126" y="84"/>
                  </a:lnTo>
                  <a:lnTo>
                    <a:pt x="76" y="55"/>
                  </a:lnTo>
                  <a:lnTo>
                    <a:pt x="30" y="33"/>
                  </a:lnTo>
                  <a:lnTo>
                    <a:pt x="0" y="5"/>
                  </a:lnTo>
                  <a:close/>
                </a:path>
              </a:pathLst>
            </a:custGeom>
            <a:solidFill>
              <a:srgbClr val="DDB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 name="Freeform 119"/>
            <p:cNvSpPr>
              <a:spLocks/>
            </p:cNvSpPr>
            <p:nvPr/>
          </p:nvSpPr>
          <p:spPr bwMode="auto">
            <a:xfrm>
              <a:off x="4268" y="2060"/>
              <a:ext cx="281" cy="176"/>
            </a:xfrm>
            <a:custGeom>
              <a:avLst/>
              <a:gdLst>
                <a:gd name="T0" fmla="*/ 56 w 561"/>
                <a:gd name="T1" fmla="*/ 23 h 351"/>
                <a:gd name="T2" fmla="*/ 51 w 561"/>
                <a:gd name="T3" fmla="*/ 24 h 351"/>
                <a:gd name="T4" fmla="*/ 44 w 561"/>
                <a:gd name="T5" fmla="*/ 22 h 351"/>
                <a:gd name="T6" fmla="*/ 41 w 561"/>
                <a:gd name="T7" fmla="*/ 21 h 351"/>
                <a:gd name="T8" fmla="*/ 38 w 561"/>
                <a:gd name="T9" fmla="*/ 20 h 351"/>
                <a:gd name="T10" fmla="*/ 35 w 561"/>
                <a:gd name="T11" fmla="*/ 18 h 351"/>
                <a:gd name="T12" fmla="*/ 32 w 561"/>
                <a:gd name="T13" fmla="*/ 17 h 351"/>
                <a:gd name="T14" fmla="*/ 29 w 561"/>
                <a:gd name="T15" fmla="*/ 15 h 351"/>
                <a:gd name="T16" fmla="*/ 27 w 561"/>
                <a:gd name="T17" fmla="*/ 13 h 351"/>
                <a:gd name="T18" fmla="*/ 24 w 561"/>
                <a:gd name="T19" fmla="*/ 11 h 351"/>
                <a:gd name="T20" fmla="*/ 21 w 561"/>
                <a:gd name="T21" fmla="*/ 9 h 351"/>
                <a:gd name="T22" fmla="*/ 18 w 561"/>
                <a:gd name="T23" fmla="*/ 7 h 351"/>
                <a:gd name="T24" fmla="*/ 15 w 561"/>
                <a:gd name="T25" fmla="*/ 4 h 351"/>
                <a:gd name="T26" fmla="*/ 12 w 561"/>
                <a:gd name="T27" fmla="*/ 3 h 351"/>
                <a:gd name="T28" fmla="*/ 7 w 561"/>
                <a:gd name="T29" fmla="*/ 3 h 351"/>
                <a:gd name="T30" fmla="*/ 6 w 561"/>
                <a:gd name="T31" fmla="*/ 0 h 351"/>
                <a:gd name="T32" fmla="*/ 4 w 561"/>
                <a:gd name="T33" fmla="*/ 1 h 351"/>
                <a:gd name="T34" fmla="*/ 4 w 561"/>
                <a:gd name="T35" fmla="*/ 3 h 351"/>
                <a:gd name="T36" fmla="*/ 2 w 561"/>
                <a:gd name="T37" fmla="*/ 4 h 351"/>
                <a:gd name="T38" fmla="*/ 1 w 561"/>
                <a:gd name="T39" fmla="*/ 6 h 351"/>
                <a:gd name="T40" fmla="*/ 2 w 561"/>
                <a:gd name="T41" fmla="*/ 7 h 351"/>
                <a:gd name="T42" fmla="*/ 0 w 561"/>
                <a:gd name="T43" fmla="*/ 8 h 351"/>
                <a:gd name="T44" fmla="*/ 1 w 561"/>
                <a:gd name="T45" fmla="*/ 10 h 351"/>
                <a:gd name="T46" fmla="*/ 3 w 561"/>
                <a:gd name="T47" fmla="*/ 11 h 351"/>
                <a:gd name="T48" fmla="*/ 3 w 561"/>
                <a:gd name="T49" fmla="*/ 13 h 351"/>
                <a:gd name="T50" fmla="*/ 5 w 561"/>
                <a:gd name="T51" fmla="*/ 16 h 351"/>
                <a:gd name="T52" fmla="*/ 6 w 561"/>
                <a:gd name="T53" fmla="*/ 18 h 351"/>
                <a:gd name="T54" fmla="*/ 6 w 561"/>
                <a:gd name="T55" fmla="*/ 19 h 351"/>
                <a:gd name="T56" fmla="*/ 8 w 561"/>
                <a:gd name="T57" fmla="*/ 20 h 351"/>
                <a:gd name="T58" fmla="*/ 10 w 561"/>
                <a:gd name="T59" fmla="*/ 21 h 351"/>
                <a:gd name="T60" fmla="*/ 15 w 561"/>
                <a:gd name="T61" fmla="*/ 21 h 351"/>
                <a:gd name="T62" fmla="*/ 19 w 561"/>
                <a:gd name="T63" fmla="*/ 22 h 351"/>
                <a:gd name="T64" fmla="*/ 20 w 561"/>
                <a:gd name="T65" fmla="*/ 22 h 351"/>
                <a:gd name="T66" fmla="*/ 20 w 561"/>
                <a:gd name="T67" fmla="*/ 23 h 351"/>
                <a:gd name="T68" fmla="*/ 21 w 561"/>
                <a:gd name="T69" fmla="*/ 23 h 351"/>
                <a:gd name="T70" fmla="*/ 22 w 561"/>
                <a:gd name="T71" fmla="*/ 24 h 351"/>
                <a:gd name="T72" fmla="*/ 22 w 561"/>
                <a:gd name="T73" fmla="*/ 24 h 351"/>
                <a:gd name="T74" fmla="*/ 23 w 561"/>
                <a:gd name="T75" fmla="*/ 24 h 351"/>
                <a:gd name="T76" fmla="*/ 24 w 561"/>
                <a:gd name="T77" fmla="*/ 24 h 351"/>
                <a:gd name="T78" fmla="*/ 24 w 561"/>
                <a:gd name="T79" fmla="*/ 25 h 351"/>
                <a:gd name="T80" fmla="*/ 30 w 561"/>
                <a:gd name="T81" fmla="*/ 28 h 351"/>
                <a:gd name="T82" fmla="*/ 41 w 561"/>
                <a:gd name="T83" fmla="*/ 35 h 351"/>
                <a:gd name="T84" fmla="*/ 49 w 561"/>
                <a:gd name="T85" fmla="*/ 40 h 351"/>
                <a:gd name="T86" fmla="*/ 56 w 561"/>
                <a:gd name="T87" fmla="*/ 41 h 351"/>
                <a:gd name="T88" fmla="*/ 61 w 561"/>
                <a:gd name="T89" fmla="*/ 44 h 351"/>
                <a:gd name="T90" fmla="*/ 65 w 561"/>
                <a:gd name="T91" fmla="*/ 42 h 351"/>
                <a:gd name="T92" fmla="*/ 71 w 561"/>
                <a:gd name="T93" fmla="*/ 38 h 351"/>
                <a:gd name="T94" fmla="*/ 68 w 561"/>
                <a:gd name="T95" fmla="*/ 32 h 351"/>
                <a:gd name="T96" fmla="*/ 62 w 561"/>
                <a:gd name="T97" fmla="*/ 23 h 351"/>
                <a:gd name="T98" fmla="*/ 56 w 561"/>
                <a:gd name="T99" fmla="*/ 23 h 3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1"/>
                <a:gd name="T151" fmla="*/ 0 h 351"/>
                <a:gd name="T152" fmla="*/ 561 w 561"/>
                <a:gd name="T153" fmla="*/ 351 h 3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1" h="351">
                  <a:moveTo>
                    <a:pt x="448" y="183"/>
                  </a:moveTo>
                  <a:lnTo>
                    <a:pt x="405" y="186"/>
                  </a:lnTo>
                  <a:lnTo>
                    <a:pt x="347" y="176"/>
                  </a:lnTo>
                  <a:lnTo>
                    <a:pt x="324" y="165"/>
                  </a:lnTo>
                  <a:lnTo>
                    <a:pt x="302" y="155"/>
                  </a:lnTo>
                  <a:lnTo>
                    <a:pt x="279" y="143"/>
                  </a:lnTo>
                  <a:lnTo>
                    <a:pt x="254" y="131"/>
                  </a:lnTo>
                  <a:lnTo>
                    <a:pt x="232" y="118"/>
                  </a:lnTo>
                  <a:lnTo>
                    <a:pt x="209" y="103"/>
                  </a:lnTo>
                  <a:lnTo>
                    <a:pt x="187" y="88"/>
                  </a:lnTo>
                  <a:lnTo>
                    <a:pt x="168" y="72"/>
                  </a:lnTo>
                  <a:lnTo>
                    <a:pt x="140" y="52"/>
                  </a:lnTo>
                  <a:lnTo>
                    <a:pt x="117" y="30"/>
                  </a:lnTo>
                  <a:lnTo>
                    <a:pt x="93" y="23"/>
                  </a:lnTo>
                  <a:lnTo>
                    <a:pt x="56" y="20"/>
                  </a:lnTo>
                  <a:lnTo>
                    <a:pt x="42" y="0"/>
                  </a:lnTo>
                  <a:lnTo>
                    <a:pt x="25" y="8"/>
                  </a:lnTo>
                  <a:lnTo>
                    <a:pt x="31" y="24"/>
                  </a:lnTo>
                  <a:lnTo>
                    <a:pt x="9" y="32"/>
                  </a:lnTo>
                  <a:lnTo>
                    <a:pt x="8" y="45"/>
                  </a:lnTo>
                  <a:lnTo>
                    <a:pt x="12" y="55"/>
                  </a:lnTo>
                  <a:lnTo>
                    <a:pt x="0" y="63"/>
                  </a:lnTo>
                  <a:lnTo>
                    <a:pt x="3" y="76"/>
                  </a:lnTo>
                  <a:lnTo>
                    <a:pt x="21" y="88"/>
                  </a:lnTo>
                  <a:lnTo>
                    <a:pt x="21" y="103"/>
                  </a:lnTo>
                  <a:lnTo>
                    <a:pt x="40" y="122"/>
                  </a:lnTo>
                  <a:lnTo>
                    <a:pt x="42" y="139"/>
                  </a:lnTo>
                  <a:lnTo>
                    <a:pt x="48" y="149"/>
                  </a:lnTo>
                  <a:lnTo>
                    <a:pt x="59" y="156"/>
                  </a:lnTo>
                  <a:lnTo>
                    <a:pt x="73" y="162"/>
                  </a:lnTo>
                  <a:lnTo>
                    <a:pt x="120" y="168"/>
                  </a:lnTo>
                  <a:lnTo>
                    <a:pt x="149" y="170"/>
                  </a:lnTo>
                  <a:lnTo>
                    <a:pt x="155" y="174"/>
                  </a:lnTo>
                  <a:lnTo>
                    <a:pt x="159" y="179"/>
                  </a:lnTo>
                  <a:lnTo>
                    <a:pt x="164" y="182"/>
                  </a:lnTo>
                  <a:lnTo>
                    <a:pt x="170" y="185"/>
                  </a:lnTo>
                  <a:lnTo>
                    <a:pt x="175" y="188"/>
                  </a:lnTo>
                  <a:lnTo>
                    <a:pt x="182" y="189"/>
                  </a:lnTo>
                  <a:lnTo>
                    <a:pt x="187" y="192"/>
                  </a:lnTo>
                  <a:lnTo>
                    <a:pt x="192" y="194"/>
                  </a:lnTo>
                  <a:lnTo>
                    <a:pt x="237" y="220"/>
                  </a:lnTo>
                  <a:lnTo>
                    <a:pt x="322" y="280"/>
                  </a:lnTo>
                  <a:lnTo>
                    <a:pt x="392" y="317"/>
                  </a:lnTo>
                  <a:lnTo>
                    <a:pt x="446" y="323"/>
                  </a:lnTo>
                  <a:lnTo>
                    <a:pt x="483" y="351"/>
                  </a:lnTo>
                  <a:lnTo>
                    <a:pt x="513" y="332"/>
                  </a:lnTo>
                  <a:lnTo>
                    <a:pt x="561" y="302"/>
                  </a:lnTo>
                  <a:lnTo>
                    <a:pt x="537" y="253"/>
                  </a:lnTo>
                  <a:lnTo>
                    <a:pt x="490" y="180"/>
                  </a:lnTo>
                  <a:lnTo>
                    <a:pt x="448" y="183"/>
                  </a:lnTo>
                  <a:close/>
                </a:path>
              </a:pathLst>
            </a:custGeom>
            <a:solidFill>
              <a:srgbClr val="542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1" name="Freeform 120"/>
            <p:cNvSpPr>
              <a:spLocks/>
            </p:cNvSpPr>
            <p:nvPr/>
          </p:nvSpPr>
          <p:spPr bwMode="auto">
            <a:xfrm>
              <a:off x="4273" y="2059"/>
              <a:ext cx="261" cy="162"/>
            </a:xfrm>
            <a:custGeom>
              <a:avLst/>
              <a:gdLst>
                <a:gd name="T0" fmla="*/ 46 w 523"/>
                <a:gd name="T1" fmla="*/ 22 h 326"/>
                <a:gd name="T2" fmla="*/ 40 w 523"/>
                <a:gd name="T3" fmla="*/ 20 h 326"/>
                <a:gd name="T4" fmla="*/ 35 w 523"/>
                <a:gd name="T5" fmla="*/ 18 h 326"/>
                <a:gd name="T6" fmla="*/ 30 w 523"/>
                <a:gd name="T7" fmla="*/ 16 h 326"/>
                <a:gd name="T8" fmla="*/ 25 w 523"/>
                <a:gd name="T9" fmla="*/ 13 h 326"/>
                <a:gd name="T10" fmla="*/ 19 w 523"/>
                <a:gd name="T11" fmla="*/ 8 h 326"/>
                <a:gd name="T12" fmla="*/ 17 w 523"/>
                <a:gd name="T13" fmla="*/ 6 h 326"/>
                <a:gd name="T14" fmla="*/ 16 w 523"/>
                <a:gd name="T15" fmla="*/ 4 h 326"/>
                <a:gd name="T16" fmla="*/ 13 w 523"/>
                <a:gd name="T17" fmla="*/ 4 h 326"/>
                <a:gd name="T18" fmla="*/ 7 w 523"/>
                <a:gd name="T19" fmla="*/ 3 h 326"/>
                <a:gd name="T20" fmla="*/ 2 w 523"/>
                <a:gd name="T21" fmla="*/ 1 h 326"/>
                <a:gd name="T22" fmla="*/ 9 w 523"/>
                <a:gd name="T23" fmla="*/ 4 h 326"/>
                <a:gd name="T24" fmla="*/ 7 w 523"/>
                <a:gd name="T25" fmla="*/ 5 h 326"/>
                <a:gd name="T26" fmla="*/ 0 w 523"/>
                <a:gd name="T27" fmla="*/ 4 h 326"/>
                <a:gd name="T28" fmla="*/ 3 w 523"/>
                <a:gd name="T29" fmla="*/ 6 h 326"/>
                <a:gd name="T30" fmla="*/ 4 w 523"/>
                <a:gd name="T31" fmla="*/ 8 h 326"/>
                <a:gd name="T32" fmla="*/ 0 w 523"/>
                <a:gd name="T33" fmla="*/ 10 h 326"/>
                <a:gd name="T34" fmla="*/ 6 w 523"/>
                <a:gd name="T35" fmla="*/ 11 h 326"/>
                <a:gd name="T36" fmla="*/ 10 w 523"/>
                <a:gd name="T37" fmla="*/ 12 h 326"/>
                <a:gd name="T38" fmla="*/ 8 w 523"/>
                <a:gd name="T39" fmla="*/ 14 h 326"/>
                <a:gd name="T40" fmla="*/ 13 w 523"/>
                <a:gd name="T41" fmla="*/ 16 h 326"/>
                <a:gd name="T42" fmla="*/ 17 w 523"/>
                <a:gd name="T43" fmla="*/ 19 h 326"/>
                <a:gd name="T44" fmla="*/ 21 w 523"/>
                <a:gd name="T45" fmla="*/ 22 h 326"/>
                <a:gd name="T46" fmla="*/ 26 w 523"/>
                <a:gd name="T47" fmla="*/ 24 h 326"/>
                <a:gd name="T48" fmla="*/ 30 w 523"/>
                <a:gd name="T49" fmla="*/ 26 h 326"/>
                <a:gd name="T50" fmla="*/ 34 w 523"/>
                <a:gd name="T51" fmla="*/ 29 h 326"/>
                <a:gd name="T52" fmla="*/ 38 w 523"/>
                <a:gd name="T53" fmla="*/ 32 h 326"/>
                <a:gd name="T54" fmla="*/ 44 w 523"/>
                <a:gd name="T55" fmla="*/ 36 h 326"/>
                <a:gd name="T56" fmla="*/ 56 w 523"/>
                <a:gd name="T57" fmla="*/ 37 h 326"/>
                <a:gd name="T58" fmla="*/ 61 w 523"/>
                <a:gd name="T59" fmla="*/ 40 h 326"/>
                <a:gd name="T60" fmla="*/ 62 w 523"/>
                <a:gd name="T61" fmla="*/ 36 h 326"/>
                <a:gd name="T62" fmla="*/ 65 w 523"/>
                <a:gd name="T63" fmla="*/ 33 h 326"/>
                <a:gd name="T64" fmla="*/ 64 w 523"/>
                <a:gd name="T65" fmla="*/ 29 h 326"/>
                <a:gd name="T66" fmla="*/ 60 w 523"/>
                <a:gd name="T67" fmla="*/ 26 h 326"/>
                <a:gd name="T68" fmla="*/ 56 w 523"/>
                <a:gd name="T69" fmla="*/ 23 h 3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3"/>
                <a:gd name="T106" fmla="*/ 0 h 326"/>
                <a:gd name="T107" fmla="*/ 523 w 523"/>
                <a:gd name="T108" fmla="*/ 326 h 3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3" h="326">
                  <a:moveTo>
                    <a:pt x="442" y="186"/>
                  </a:moveTo>
                  <a:lnTo>
                    <a:pt x="369" y="182"/>
                  </a:lnTo>
                  <a:lnTo>
                    <a:pt x="346" y="174"/>
                  </a:lnTo>
                  <a:lnTo>
                    <a:pt x="325" y="165"/>
                  </a:lnTo>
                  <a:lnTo>
                    <a:pt x="303" y="158"/>
                  </a:lnTo>
                  <a:lnTo>
                    <a:pt x="283" y="148"/>
                  </a:lnTo>
                  <a:lnTo>
                    <a:pt x="263" y="139"/>
                  </a:lnTo>
                  <a:lnTo>
                    <a:pt x="243" y="128"/>
                  </a:lnTo>
                  <a:lnTo>
                    <a:pt x="223" y="118"/>
                  </a:lnTo>
                  <a:lnTo>
                    <a:pt x="201" y="106"/>
                  </a:lnTo>
                  <a:lnTo>
                    <a:pt x="166" y="81"/>
                  </a:lnTo>
                  <a:lnTo>
                    <a:pt x="157" y="67"/>
                  </a:lnTo>
                  <a:lnTo>
                    <a:pt x="150" y="57"/>
                  </a:lnTo>
                  <a:lnTo>
                    <a:pt x="143" y="49"/>
                  </a:lnTo>
                  <a:lnTo>
                    <a:pt x="138" y="44"/>
                  </a:lnTo>
                  <a:lnTo>
                    <a:pt x="131" y="38"/>
                  </a:lnTo>
                  <a:lnTo>
                    <a:pt x="123" y="35"/>
                  </a:lnTo>
                  <a:lnTo>
                    <a:pt x="111" y="32"/>
                  </a:lnTo>
                  <a:lnTo>
                    <a:pt x="96" y="29"/>
                  </a:lnTo>
                  <a:lnTo>
                    <a:pt x="58" y="26"/>
                  </a:lnTo>
                  <a:lnTo>
                    <a:pt x="33" y="0"/>
                  </a:lnTo>
                  <a:lnTo>
                    <a:pt x="21" y="14"/>
                  </a:lnTo>
                  <a:lnTo>
                    <a:pt x="35" y="32"/>
                  </a:lnTo>
                  <a:lnTo>
                    <a:pt x="77" y="35"/>
                  </a:lnTo>
                  <a:lnTo>
                    <a:pt x="100" y="42"/>
                  </a:lnTo>
                  <a:lnTo>
                    <a:pt x="57" y="41"/>
                  </a:lnTo>
                  <a:lnTo>
                    <a:pt x="16" y="30"/>
                  </a:lnTo>
                  <a:lnTo>
                    <a:pt x="2" y="35"/>
                  </a:lnTo>
                  <a:lnTo>
                    <a:pt x="6" y="54"/>
                  </a:lnTo>
                  <a:lnTo>
                    <a:pt x="27" y="49"/>
                  </a:lnTo>
                  <a:lnTo>
                    <a:pt x="45" y="57"/>
                  </a:lnTo>
                  <a:lnTo>
                    <a:pt x="34" y="66"/>
                  </a:lnTo>
                  <a:lnTo>
                    <a:pt x="0" y="58"/>
                  </a:lnTo>
                  <a:lnTo>
                    <a:pt x="3" y="82"/>
                  </a:lnTo>
                  <a:lnTo>
                    <a:pt x="30" y="85"/>
                  </a:lnTo>
                  <a:lnTo>
                    <a:pt x="49" y="94"/>
                  </a:lnTo>
                  <a:lnTo>
                    <a:pt x="66" y="88"/>
                  </a:lnTo>
                  <a:lnTo>
                    <a:pt x="85" y="100"/>
                  </a:lnTo>
                  <a:lnTo>
                    <a:pt x="105" y="115"/>
                  </a:lnTo>
                  <a:lnTo>
                    <a:pt x="68" y="112"/>
                  </a:lnTo>
                  <a:lnTo>
                    <a:pt x="78" y="127"/>
                  </a:lnTo>
                  <a:lnTo>
                    <a:pt x="104" y="130"/>
                  </a:lnTo>
                  <a:lnTo>
                    <a:pt x="146" y="130"/>
                  </a:lnTo>
                  <a:lnTo>
                    <a:pt x="136" y="153"/>
                  </a:lnTo>
                  <a:lnTo>
                    <a:pt x="167" y="158"/>
                  </a:lnTo>
                  <a:lnTo>
                    <a:pt x="170" y="179"/>
                  </a:lnTo>
                  <a:lnTo>
                    <a:pt x="187" y="188"/>
                  </a:lnTo>
                  <a:lnTo>
                    <a:pt x="209" y="197"/>
                  </a:lnTo>
                  <a:lnTo>
                    <a:pt x="228" y="205"/>
                  </a:lnTo>
                  <a:lnTo>
                    <a:pt x="244" y="214"/>
                  </a:lnTo>
                  <a:lnTo>
                    <a:pt x="260" y="223"/>
                  </a:lnTo>
                  <a:lnTo>
                    <a:pt x="274" y="234"/>
                  </a:lnTo>
                  <a:lnTo>
                    <a:pt x="290" y="246"/>
                  </a:lnTo>
                  <a:lnTo>
                    <a:pt x="306" y="260"/>
                  </a:lnTo>
                  <a:lnTo>
                    <a:pt x="324" y="277"/>
                  </a:lnTo>
                  <a:lnTo>
                    <a:pt x="359" y="289"/>
                  </a:lnTo>
                  <a:lnTo>
                    <a:pt x="412" y="299"/>
                  </a:lnTo>
                  <a:lnTo>
                    <a:pt x="454" y="304"/>
                  </a:lnTo>
                  <a:lnTo>
                    <a:pt x="466" y="324"/>
                  </a:lnTo>
                  <a:lnTo>
                    <a:pt x="489" y="326"/>
                  </a:lnTo>
                  <a:lnTo>
                    <a:pt x="505" y="308"/>
                  </a:lnTo>
                  <a:lnTo>
                    <a:pt x="501" y="289"/>
                  </a:lnTo>
                  <a:lnTo>
                    <a:pt x="517" y="281"/>
                  </a:lnTo>
                  <a:lnTo>
                    <a:pt x="523" y="265"/>
                  </a:lnTo>
                  <a:lnTo>
                    <a:pt x="521" y="250"/>
                  </a:lnTo>
                  <a:lnTo>
                    <a:pt x="513" y="235"/>
                  </a:lnTo>
                  <a:lnTo>
                    <a:pt x="501" y="222"/>
                  </a:lnTo>
                  <a:lnTo>
                    <a:pt x="486" y="210"/>
                  </a:lnTo>
                  <a:lnTo>
                    <a:pt x="472" y="200"/>
                  </a:lnTo>
                  <a:lnTo>
                    <a:pt x="455" y="192"/>
                  </a:lnTo>
                  <a:lnTo>
                    <a:pt x="442" y="186"/>
                  </a:lnTo>
                  <a:close/>
                </a:path>
              </a:pathLst>
            </a:custGeom>
            <a:solidFill>
              <a:srgbClr val="B751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2" name="Freeform 121"/>
            <p:cNvSpPr>
              <a:spLocks/>
            </p:cNvSpPr>
            <p:nvPr/>
          </p:nvSpPr>
          <p:spPr bwMode="auto">
            <a:xfrm>
              <a:off x="4280" y="2109"/>
              <a:ext cx="15" cy="15"/>
            </a:xfrm>
            <a:custGeom>
              <a:avLst/>
              <a:gdLst>
                <a:gd name="T0" fmla="*/ 0 w 31"/>
                <a:gd name="T1" fmla="*/ 0 h 30"/>
                <a:gd name="T2" fmla="*/ 3 w 31"/>
                <a:gd name="T3" fmla="*/ 2 h 30"/>
                <a:gd name="T4" fmla="*/ 3 w 31"/>
                <a:gd name="T5" fmla="*/ 4 h 30"/>
                <a:gd name="T6" fmla="*/ 0 w 31"/>
                <a:gd name="T7" fmla="*/ 3 h 30"/>
                <a:gd name="T8" fmla="*/ 0 w 31"/>
                <a:gd name="T9" fmla="*/ 0 h 30"/>
                <a:gd name="T10" fmla="*/ 0 60000 65536"/>
                <a:gd name="T11" fmla="*/ 0 60000 65536"/>
                <a:gd name="T12" fmla="*/ 0 60000 65536"/>
                <a:gd name="T13" fmla="*/ 0 60000 65536"/>
                <a:gd name="T14" fmla="*/ 0 60000 65536"/>
                <a:gd name="T15" fmla="*/ 0 w 31"/>
                <a:gd name="T16" fmla="*/ 0 h 30"/>
                <a:gd name="T17" fmla="*/ 31 w 31"/>
                <a:gd name="T18" fmla="*/ 30 h 30"/>
              </a:gdLst>
              <a:ahLst/>
              <a:cxnLst>
                <a:cxn ang="T10">
                  <a:pos x="T0" y="T1"/>
                </a:cxn>
                <a:cxn ang="T11">
                  <a:pos x="T2" y="T3"/>
                </a:cxn>
                <a:cxn ang="T12">
                  <a:pos x="T4" y="T5"/>
                </a:cxn>
                <a:cxn ang="T13">
                  <a:pos x="T6" y="T7"/>
                </a:cxn>
                <a:cxn ang="T14">
                  <a:pos x="T8" y="T9"/>
                </a:cxn>
              </a:cxnLst>
              <a:rect l="T15" t="T16" r="T17" b="T18"/>
              <a:pathLst>
                <a:path w="31" h="30">
                  <a:moveTo>
                    <a:pt x="0" y="0"/>
                  </a:moveTo>
                  <a:lnTo>
                    <a:pt x="31" y="9"/>
                  </a:lnTo>
                  <a:lnTo>
                    <a:pt x="31" y="30"/>
                  </a:lnTo>
                  <a:lnTo>
                    <a:pt x="7" y="20"/>
                  </a:lnTo>
                  <a:lnTo>
                    <a:pt x="0" y="0"/>
                  </a:lnTo>
                  <a:close/>
                </a:path>
              </a:pathLst>
            </a:custGeom>
            <a:solidFill>
              <a:srgbClr val="B751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3" name="Freeform 122"/>
            <p:cNvSpPr>
              <a:spLocks/>
            </p:cNvSpPr>
            <p:nvPr/>
          </p:nvSpPr>
          <p:spPr bwMode="auto">
            <a:xfrm>
              <a:off x="4503" y="1953"/>
              <a:ext cx="27" cy="15"/>
            </a:xfrm>
            <a:custGeom>
              <a:avLst/>
              <a:gdLst>
                <a:gd name="T0" fmla="*/ 0 w 52"/>
                <a:gd name="T1" fmla="*/ 1 h 29"/>
                <a:gd name="T2" fmla="*/ 1 w 52"/>
                <a:gd name="T3" fmla="*/ 0 h 29"/>
                <a:gd name="T4" fmla="*/ 1 w 52"/>
                <a:gd name="T5" fmla="*/ 1 h 29"/>
                <a:gd name="T6" fmla="*/ 2 w 52"/>
                <a:gd name="T7" fmla="*/ 1 h 29"/>
                <a:gd name="T8" fmla="*/ 3 w 52"/>
                <a:gd name="T9" fmla="*/ 1 h 29"/>
                <a:gd name="T10" fmla="*/ 3 w 52"/>
                <a:gd name="T11" fmla="*/ 2 h 29"/>
                <a:gd name="T12" fmla="*/ 4 w 52"/>
                <a:gd name="T13" fmla="*/ 2 h 29"/>
                <a:gd name="T14" fmla="*/ 5 w 52"/>
                <a:gd name="T15" fmla="*/ 3 h 29"/>
                <a:gd name="T16" fmla="*/ 6 w 52"/>
                <a:gd name="T17" fmla="*/ 3 h 29"/>
                <a:gd name="T18" fmla="*/ 7 w 52"/>
                <a:gd name="T19" fmla="*/ 3 h 29"/>
                <a:gd name="T20" fmla="*/ 6 w 52"/>
                <a:gd name="T21" fmla="*/ 4 h 29"/>
                <a:gd name="T22" fmla="*/ 5 w 52"/>
                <a:gd name="T23" fmla="*/ 4 h 29"/>
                <a:gd name="T24" fmla="*/ 5 w 52"/>
                <a:gd name="T25" fmla="*/ 4 h 29"/>
                <a:gd name="T26" fmla="*/ 4 w 52"/>
                <a:gd name="T27" fmla="*/ 3 h 29"/>
                <a:gd name="T28" fmla="*/ 3 w 52"/>
                <a:gd name="T29" fmla="*/ 3 h 29"/>
                <a:gd name="T30" fmla="*/ 2 w 52"/>
                <a:gd name="T31" fmla="*/ 3 h 29"/>
                <a:gd name="T32" fmla="*/ 2 w 52"/>
                <a:gd name="T33" fmla="*/ 2 h 29"/>
                <a:gd name="T34" fmla="*/ 1 w 52"/>
                <a:gd name="T35" fmla="*/ 2 h 29"/>
                <a:gd name="T36" fmla="*/ 0 w 52"/>
                <a:gd name="T37" fmla="*/ 1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
                <a:gd name="T58" fmla="*/ 0 h 29"/>
                <a:gd name="T59" fmla="*/ 52 w 52"/>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 h="29">
                  <a:moveTo>
                    <a:pt x="0" y="8"/>
                  </a:moveTo>
                  <a:lnTo>
                    <a:pt x="3" y="0"/>
                  </a:lnTo>
                  <a:lnTo>
                    <a:pt x="7" y="2"/>
                  </a:lnTo>
                  <a:lnTo>
                    <a:pt x="12" y="5"/>
                  </a:lnTo>
                  <a:lnTo>
                    <a:pt x="17" y="8"/>
                  </a:lnTo>
                  <a:lnTo>
                    <a:pt x="24" y="13"/>
                  </a:lnTo>
                  <a:lnTo>
                    <a:pt x="30" y="16"/>
                  </a:lnTo>
                  <a:lnTo>
                    <a:pt x="38" y="19"/>
                  </a:lnTo>
                  <a:lnTo>
                    <a:pt x="44" y="20"/>
                  </a:lnTo>
                  <a:lnTo>
                    <a:pt x="52" y="20"/>
                  </a:lnTo>
                  <a:lnTo>
                    <a:pt x="46" y="29"/>
                  </a:lnTo>
                  <a:lnTo>
                    <a:pt x="39" y="28"/>
                  </a:lnTo>
                  <a:lnTo>
                    <a:pt x="34" y="25"/>
                  </a:lnTo>
                  <a:lnTo>
                    <a:pt x="27" y="23"/>
                  </a:lnTo>
                  <a:lnTo>
                    <a:pt x="21" y="22"/>
                  </a:lnTo>
                  <a:lnTo>
                    <a:pt x="16" y="19"/>
                  </a:lnTo>
                  <a:lnTo>
                    <a:pt x="11" y="16"/>
                  </a:lnTo>
                  <a:lnTo>
                    <a:pt x="5" y="13"/>
                  </a:lnTo>
                  <a:lnTo>
                    <a:pt x="0" y="8"/>
                  </a:lnTo>
                  <a:close/>
                </a:path>
              </a:pathLst>
            </a:custGeom>
            <a:solidFill>
              <a:srgbClr val="DB7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4" name="Freeform 123"/>
            <p:cNvSpPr>
              <a:spLocks/>
            </p:cNvSpPr>
            <p:nvPr/>
          </p:nvSpPr>
          <p:spPr bwMode="auto">
            <a:xfrm>
              <a:off x="4514" y="1978"/>
              <a:ext cx="20" cy="19"/>
            </a:xfrm>
            <a:custGeom>
              <a:avLst/>
              <a:gdLst>
                <a:gd name="T0" fmla="*/ 1 w 42"/>
                <a:gd name="T1" fmla="*/ 4 h 38"/>
                <a:gd name="T2" fmla="*/ 2 w 42"/>
                <a:gd name="T3" fmla="*/ 3 h 38"/>
                <a:gd name="T4" fmla="*/ 3 w 42"/>
                <a:gd name="T5" fmla="*/ 2 h 38"/>
                <a:gd name="T6" fmla="*/ 3 w 42"/>
                <a:gd name="T7" fmla="*/ 1 h 38"/>
                <a:gd name="T8" fmla="*/ 4 w 42"/>
                <a:gd name="T9" fmla="*/ 0 h 38"/>
                <a:gd name="T10" fmla="*/ 5 w 42"/>
                <a:gd name="T11" fmla="*/ 1 h 38"/>
                <a:gd name="T12" fmla="*/ 5 w 42"/>
                <a:gd name="T13" fmla="*/ 2 h 38"/>
                <a:gd name="T14" fmla="*/ 4 w 42"/>
                <a:gd name="T15" fmla="*/ 3 h 38"/>
                <a:gd name="T16" fmla="*/ 4 w 42"/>
                <a:gd name="T17" fmla="*/ 4 h 38"/>
                <a:gd name="T18" fmla="*/ 3 w 42"/>
                <a:gd name="T19" fmla="*/ 5 h 38"/>
                <a:gd name="T20" fmla="*/ 2 w 42"/>
                <a:gd name="T21" fmla="*/ 5 h 38"/>
                <a:gd name="T22" fmla="*/ 2 w 42"/>
                <a:gd name="T23" fmla="*/ 5 h 38"/>
                <a:gd name="T24" fmla="*/ 1 w 42"/>
                <a:gd name="T25" fmla="*/ 5 h 38"/>
                <a:gd name="T26" fmla="*/ 0 w 42"/>
                <a:gd name="T27" fmla="*/ 4 h 38"/>
                <a:gd name="T28" fmla="*/ 1 w 42"/>
                <a:gd name="T29" fmla="*/ 3 h 38"/>
                <a:gd name="T30" fmla="*/ 1 w 42"/>
                <a:gd name="T31" fmla="*/ 4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38"/>
                <a:gd name="T50" fmla="*/ 42 w 42"/>
                <a:gd name="T51" fmla="*/ 38 h 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38">
                  <a:moveTo>
                    <a:pt x="15" y="28"/>
                  </a:moveTo>
                  <a:lnTo>
                    <a:pt x="22" y="20"/>
                  </a:lnTo>
                  <a:lnTo>
                    <a:pt x="27" y="14"/>
                  </a:lnTo>
                  <a:lnTo>
                    <a:pt x="32" y="7"/>
                  </a:lnTo>
                  <a:lnTo>
                    <a:pt x="38" y="0"/>
                  </a:lnTo>
                  <a:lnTo>
                    <a:pt x="42" y="8"/>
                  </a:lnTo>
                  <a:lnTo>
                    <a:pt x="42" y="16"/>
                  </a:lnTo>
                  <a:lnTo>
                    <a:pt x="40" y="23"/>
                  </a:lnTo>
                  <a:lnTo>
                    <a:pt x="36" y="29"/>
                  </a:lnTo>
                  <a:lnTo>
                    <a:pt x="30" y="34"/>
                  </a:lnTo>
                  <a:lnTo>
                    <a:pt x="23" y="37"/>
                  </a:lnTo>
                  <a:lnTo>
                    <a:pt x="16" y="38"/>
                  </a:lnTo>
                  <a:lnTo>
                    <a:pt x="10" y="38"/>
                  </a:lnTo>
                  <a:lnTo>
                    <a:pt x="0" y="28"/>
                  </a:lnTo>
                  <a:lnTo>
                    <a:pt x="8" y="23"/>
                  </a:lnTo>
                  <a:lnTo>
                    <a:pt x="15" y="28"/>
                  </a:lnTo>
                  <a:close/>
                </a:path>
              </a:pathLst>
            </a:custGeom>
            <a:solidFill>
              <a:srgbClr val="DB7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5" name="Freeform 124"/>
            <p:cNvSpPr>
              <a:spLocks/>
            </p:cNvSpPr>
            <p:nvPr/>
          </p:nvSpPr>
          <p:spPr bwMode="auto">
            <a:xfrm>
              <a:off x="4491" y="1983"/>
              <a:ext cx="14" cy="19"/>
            </a:xfrm>
            <a:custGeom>
              <a:avLst/>
              <a:gdLst>
                <a:gd name="T0" fmla="*/ 2 w 27"/>
                <a:gd name="T1" fmla="*/ 0 h 37"/>
                <a:gd name="T2" fmla="*/ 1 w 27"/>
                <a:gd name="T3" fmla="*/ 2 h 37"/>
                <a:gd name="T4" fmla="*/ 0 w 27"/>
                <a:gd name="T5" fmla="*/ 4 h 37"/>
                <a:gd name="T6" fmla="*/ 1 w 27"/>
                <a:gd name="T7" fmla="*/ 5 h 37"/>
                <a:gd name="T8" fmla="*/ 2 w 27"/>
                <a:gd name="T9" fmla="*/ 5 h 37"/>
                <a:gd name="T10" fmla="*/ 4 w 27"/>
                <a:gd name="T11" fmla="*/ 5 h 37"/>
                <a:gd name="T12" fmla="*/ 4 w 27"/>
                <a:gd name="T13" fmla="*/ 4 h 37"/>
                <a:gd name="T14" fmla="*/ 2 w 27"/>
                <a:gd name="T15" fmla="*/ 4 h 37"/>
                <a:gd name="T16" fmla="*/ 2 w 27"/>
                <a:gd name="T17" fmla="*/ 2 h 37"/>
                <a:gd name="T18" fmla="*/ 2 w 27"/>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37"/>
                <a:gd name="T32" fmla="*/ 27 w 27"/>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37">
                  <a:moveTo>
                    <a:pt x="9" y="0"/>
                  </a:moveTo>
                  <a:lnTo>
                    <a:pt x="6" y="16"/>
                  </a:lnTo>
                  <a:lnTo>
                    <a:pt x="0" y="31"/>
                  </a:lnTo>
                  <a:lnTo>
                    <a:pt x="8" y="37"/>
                  </a:lnTo>
                  <a:lnTo>
                    <a:pt x="16" y="34"/>
                  </a:lnTo>
                  <a:lnTo>
                    <a:pt x="25" y="34"/>
                  </a:lnTo>
                  <a:lnTo>
                    <a:pt x="27" y="25"/>
                  </a:lnTo>
                  <a:lnTo>
                    <a:pt x="16" y="25"/>
                  </a:lnTo>
                  <a:lnTo>
                    <a:pt x="16" y="15"/>
                  </a:lnTo>
                  <a:lnTo>
                    <a:pt x="9" y="0"/>
                  </a:lnTo>
                  <a:close/>
                </a:path>
              </a:pathLst>
            </a:custGeom>
            <a:solidFill>
              <a:srgbClr val="DB7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6" name="Freeform 125"/>
            <p:cNvSpPr>
              <a:spLocks/>
            </p:cNvSpPr>
            <p:nvPr/>
          </p:nvSpPr>
          <p:spPr bwMode="auto">
            <a:xfrm>
              <a:off x="4656" y="2386"/>
              <a:ext cx="146" cy="144"/>
            </a:xfrm>
            <a:custGeom>
              <a:avLst/>
              <a:gdLst>
                <a:gd name="T0" fmla="*/ 12 w 292"/>
                <a:gd name="T1" fmla="*/ 35 h 290"/>
                <a:gd name="T2" fmla="*/ 9 w 292"/>
                <a:gd name="T3" fmla="*/ 28 h 290"/>
                <a:gd name="T4" fmla="*/ 0 w 292"/>
                <a:gd name="T5" fmla="*/ 27 h 290"/>
                <a:gd name="T6" fmla="*/ 5 w 292"/>
                <a:gd name="T7" fmla="*/ 22 h 290"/>
                <a:gd name="T8" fmla="*/ 11 w 292"/>
                <a:gd name="T9" fmla="*/ 23 h 290"/>
                <a:gd name="T10" fmla="*/ 14 w 292"/>
                <a:gd name="T11" fmla="*/ 28 h 290"/>
                <a:gd name="T12" fmla="*/ 16 w 292"/>
                <a:gd name="T13" fmla="*/ 25 h 290"/>
                <a:gd name="T14" fmla="*/ 14 w 292"/>
                <a:gd name="T15" fmla="*/ 20 h 290"/>
                <a:gd name="T16" fmla="*/ 7 w 292"/>
                <a:gd name="T17" fmla="*/ 20 h 290"/>
                <a:gd name="T18" fmla="*/ 10 w 292"/>
                <a:gd name="T19" fmla="*/ 16 h 290"/>
                <a:gd name="T20" fmla="*/ 19 w 292"/>
                <a:gd name="T21" fmla="*/ 19 h 290"/>
                <a:gd name="T22" fmla="*/ 22 w 292"/>
                <a:gd name="T23" fmla="*/ 16 h 290"/>
                <a:gd name="T24" fmla="*/ 15 w 292"/>
                <a:gd name="T25" fmla="*/ 2 h 290"/>
                <a:gd name="T26" fmla="*/ 21 w 292"/>
                <a:gd name="T27" fmla="*/ 6 h 290"/>
                <a:gd name="T28" fmla="*/ 24 w 292"/>
                <a:gd name="T29" fmla="*/ 10 h 290"/>
                <a:gd name="T30" fmla="*/ 24 w 292"/>
                <a:gd name="T31" fmla="*/ 0 h 290"/>
                <a:gd name="T32" fmla="*/ 27 w 292"/>
                <a:gd name="T33" fmla="*/ 3 h 290"/>
                <a:gd name="T34" fmla="*/ 27 w 292"/>
                <a:gd name="T35" fmla="*/ 10 h 290"/>
                <a:gd name="T36" fmla="*/ 32 w 292"/>
                <a:gd name="T37" fmla="*/ 6 h 290"/>
                <a:gd name="T38" fmla="*/ 37 w 292"/>
                <a:gd name="T39" fmla="*/ 6 h 290"/>
                <a:gd name="T40" fmla="*/ 27 w 292"/>
                <a:gd name="T41" fmla="*/ 13 h 290"/>
                <a:gd name="T42" fmla="*/ 25 w 292"/>
                <a:gd name="T43" fmla="*/ 19 h 290"/>
                <a:gd name="T44" fmla="*/ 31 w 292"/>
                <a:gd name="T45" fmla="*/ 20 h 290"/>
                <a:gd name="T46" fmla="*/ 33 w 292"/>
                <a:gd name="T47" fmla="*/ 25 h 290"/>
                <a:gd name="T48" fmla="*/ 33 w 292"/>
                <a:gd name="T49" fmla="*/ 33 h 290"/>
                <a:gd name="T50" fmla="*/ 30 w 292"/>
                <a:gd name="T51" fmla="*/ 28 h 290"/>
                <a:gd name="T52" fmla="*/ 24 w 292"/>
                <a:gd name="T53" fmla="*/ 25 h 290"/>
                <a:gd name="T54" fmla="*/ 20 w 292"/>
                <a:gd name="T55" fmla="*/ 27 h 290"/>
                <a:gd name="T56" fmla="*/ 28 w 292"/>
                <a:gd name="T57" fmla="*/ 31 h 290"/>
                <a:gd name="T58" fmla="*/ 29 w 292"/>
                <a:gd name="T59" fmla="*/ 36 h 290"/>
                <a:gd name="T60" fmla="*/ 20 w 292"/>
                <a:gd name="T61" fmla="*/ 34 h 290"/>
                <a:gd name="T62" fmla="*/ 17 w 292"/>
                <a:gd name="T63" fmla="*/ 35 h 290"/>
                <a:gd name="T64" fmla="*/ 12 w 292"/>
                <a:gd name="T65" fmla="*/ 35 h 2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2"/>
                <a:gd name="T100" fmla="*/ 0 h 290"/>
                <a:gd name="T101" fmla="*/ 292 w 292"/>
                <a:gd name="T102" fmla="*/ 290 h 2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2" h="290">
                  <a:moveTo>
                    <a:pt x="96" y="281"/>
                  </a:moveTo>
                  <a:lnTo>
                    <a:pt x="70" y="227"/>
                  </a:lnTo>
                  <a:lnTo>
                    <a:pt x="0" y="222"/>
                  </a:lnTo>
                  <a:lnTo>
                    <a:pt x="43" y="183"/>
                  </a:lnTo>
                  <a:lnTo>
                    <a:pt x="88" y="187"/>
                  </a:lnTo>
                  <a:lnTo>
                    <a:pt x="109" y="232"/>
                  </a:lnTo>
                  <a:lnTo>
                    <a:pt x="127" y="208"/>
                  </a:lnTo>
                  <a:lnTo>
                    <a:pt x="109" y="167"/>
                  </a:lnTo>
                  <a:lnTo>
                    <a:pt x="53" y="162"/>
                  </a:lnTo>
                  <a:lnTo>
                    <a:pt x="78" y="128"/>
                  </a:lnTo>
                  <a:lnTo>
                    <a:pt x="148" y="156"/>
                  </a:lnTo>
                  <a:lnTo>
                    <a:pt x="179" y="128"/>
                  </a:lnTo>
                  <a:lnTo>
                    <a:pt x="123" y="21"/>
                  </a:lnTo>
                  <a:lnTo>
                    <a:pt x="166" y="49"/>
                  </a:lnTo>
                  <a:lnTo>
                    <a:pt x="191" y="83"/>
                  </a:lnTo>
                  <a:lnTo>
                    <a:pt x="191" y="0"/>
                  </a:lnTo>
                  <a:lnTo>
                    <a:pt x="218" y="30"/>
                  </a:lnTo>
                  <a:lnTo>
                    <a:pt x="218" y="83"/>
                  </a:lnTo>
                  <a:lnTo>
                    <a:pt x="253" y="49"/>
                  </a:lnTo>
                  <a:lnTo>
                    <a:pt x="292" y="55"/>
                  </a:lnTo>
                  <a:lnTo>
                    <a:pt x="214" y="109"/>
                  </a:lnTo>
                  <a:lnTo>
                    <a:pt x="201" y="156"/>
                  </a:lnTo>
                  <a:lnTo>
                    <a:pt x="244" y="167"/>
                  </a:lnTo>
                  <a:lnTo>
                    <a:pt x="257" y="202"/>
                  </a:lnTo>
                  <a:lnTo>
                    <a:pt x="257" y="271"/>
                  </a:lnTo>
                  <a:lnTo>
                    <a:pt x="236" y="232"/>
                  </a:lnTo>
                  <a:lnTo>
                    <a:pt x="191" y="202"/>
                  </a:lnTo>
                  <a:lnTo>
                    <a:pt x="162" y="222"/>
                  </a:lnTo>
                  <a:lnTo>
                    <a:pt x="222" y="251"/>
                  </a:lnTo>
                  <a:lnTo>
                    <a:pt x="232" y="290"/>
                  </a:lnTo>
                  <a:lnTo>
                    <a:pt x="162" y="275"/>
                  </a:lnTo>
                  <a:lnTo>
                    <a:pt x="135" y="285"/>
                  </a:lnTo>
                  <a:lnTo>
                    <a:pt x="96" y="281"/>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7" name="Freeform 126"/>
            <p:cNvSpPr>
              <a:spLocks/>
            </p:cNvSpPr>
            <p:nvPr/>
          </p:nvSpPr>
          <p:spPr bwMode="auto">
            <a:xfrm>
              <a:off x="4769" y="2388"/>
              <a:ext cx="90" cy="117"/>
            </a:xfrm>
            <a:custGeom>
              <a:avLst/>
              <a:gdLst>
                <a:gd name="T0" fmla="*/ 10 w 181"/>
                <a:gd name="T1" fmla="*/ 29 h 234"/>
                <a:gd name="T2" fmla="*/ 5 w 181"/>
                <a:gd name="T3" fmla="*/ 26 h 234"/>
                <a:gd name="T4" fmla="*/ 0 w 181"/>
                <a:gd name="T5" fmla="*/ 30 h 234"/>
                <a:gd name="T6" fmla="*/ 1 w 181"/>
                <a:gd name="T7" fmla="*/ 24 h 234"/>
                <a:gd name="T8" fmla="*/ 5 w 181"/>
                <a:gd name="T9" fmla="*/ 22 h 234"/>
                <a:gd name="T10" fmla="*/ 9 w 181"/>
                <a:gd name="T11" fmla="*/ 24 h 234"/>
                <a:gd name="T12" fmla="*/ 9 w 181"/>
                <a:gd name="T13" fmla="*/ 22 h 234"/>
                <a:gd name="T14" fmla="*/ 6 w 181"/>
                <a:gd name="T15" fmla="*/ 19 h 234"/>
                <a:gd name="T16" fmla="*/ 1 w 181"/>
                <a:gd name="T17" fmla="*/ 22 h 234"/>
                <a:gd name="T18" fmla="*/ 1 w 181"/>
                <a:gd name="T19" fmla="*/ 18 h 234"/>
                <a:gd name="T20" fmla="*/ 8 w 181"/>
                <a:gd name="T21" fmla="*/ 17 h 234"/>
                <a:gd name="T22" fmla="*/ 9 w 181"/>
                <a:gd name="T23" fmla="*/ 12 h 234"/>
                <a:gd name="T24" fmla="*/ 0 w 181"/>
                <a:gd name="T25" fmla="*/ 7 h 234"/>
                <a:gd name="T26" fmla="*/ 5 w 181"/>
                <a:gd name="T27" fmla="*/ 7 h 234"/>
                <a:gd name="T28" fmla="*/ 8 w 181"/>
                <a:gd name="T29" fmla="*/ 8 h 234"/>
                <a:gd name="T30" fmla="*/ 5 w 181"/>
                <a:gd name="T31" fmla="*/ 2 h 234"/>
                <a:gd name="T32" fmla="*/ 8 w 181"/>
                <a:gd name="T33" fmla="*/ 3 h 234"/>
                <a:gd name="T34" fmla="*/ 10 w 181"/>
                <a:gd name="T35" fmla="*/ 7 h 234"/>
                <a:gd name="T36" fmla="*/ 12 w 181"/>
                <a:gd name="T37" fmla="*/ 2 h 234"/>
                <a:gd name="T38" fmla="*/ 15 w 181"/>
                <a:gd name="T39" fmla="*/ 0 h 234"/>
                <a:gd name="T40" fmla="*/ 11 w 181"/>
                <a:gd name="T41" fmla="*/ 9 h 234"/>
                <a:gd name="T42" fmla="*/ 12 w 181"/>
                <a:gd name="T43" fmla="*/ 14 h 234"/>
                <a:gd name="T44" fmla="*/ 16 w 181"/>
                <a:gd name="T45" fmla="*/ 12 h 234"/>
                <a:gd name="T46" fmla="*/ 19 w 181"/>
                <a:gd name="T47" fmla="*/ 14 h 234"/>
                <a:gd name="T48" fmla="*/ 22 w 181"/>
                <a:gd name="T49" fmla="*/ 20 h 234"/>
                <a:gd name="T50" fmla="*/ 19 w 181"/>
                <a:gd name="T51" fmla="*/ 18 h 234"/>
                <a:gd name="T52" fmla="*/ 14 w 181"/>
                <a:gd name="T53" fmla="*/ 18 h 234"/>
                <a:gd name="T54" fmla="*/ 12 w 181"/>
                <a:gd name="T55" fmla="*/ 21 h 234"/>
                <a:gd name="T56" fmla="*/ 18 w 181"/>
                <a:gd name="T57" fmla="*/ 20 h 234"/>
                <a:gd name="T58" fmla="*/ 21 w 181"/>
                <a:gd name="T59" fmla="*/ 22 h 234"/>
                <a:gd name="T60" fmla="*/ 15 w 181"/>
                <a:gd name="T61" fmla="*/ 25 h 234"/>
                <a:gd name="T62" fmla="*/ 13 w 181"/>
                <a:gd name="T63" fmla="*/ 27 h 234"/>
                <a:gd name="T64" fmla="*/ 10 w 181"/>
                <a:gd name="T65" fmla="*/ 29 h 2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
                <a:gd name="T100" fmla="*/ 0 h 234"/>
                <a:gd name="T101" fmla="*/ 181 w 181"/>
                <a:gd name="T102" fmla="*/ 234 h 2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 h="234">
                  <a:moveTo>
                    <a:pt x="83" y="228"/>
                  </a:moveTo>
                  <a:lnTo>
                    <a:pt x="46" y="206"/>
                  </a:lnTo>
                  <a:lnTo>
                    <a:pt x="0" y="234"/>
                  </a:lnTo>
                  <a:lnTo>
                    <a:pt x="14" y="190"/>
                  </a:lnTo>
                  <a:lnTo>
                    <a:pt x="44" y="176"/>
                  </a:lnTo>
                  <a:lnTo>
                    <a:pt x="73" y="191"/>
                  </a:lnTo>
                  <a:lnTo>
                    <a:pt x="75" y="172"/>
                  </a:lnTo>
                  <a:lnTo>
                    <a:pt x="48" y="151"/>
                  </a:lnTo>
                  <a:lnTo>
                    <a:pt x="10" y="173"/>
                  </a:lnTo>
                  <a:lnTo>
                    <a:pt x="15" y="141"/>
                  </a:lnTo>
                  <a:lnTo>
                    <a:pt x="69" y="129"/>
                  </a:lnTo>
                  <a:lnTo>
                    <a:pt x="79" y="96"/>
                  </a:lnTo>
                  <a:lnTo>
                    <a:pt x="3" y="53"/>
                  </a:lnTo>
                  <a:lnTo>
                    <a:pt x="42" y="53"/>
                  </a:lnTo>
                  <a:lnTo>
                    <a:pt x="71" y="64"/>
                  </a:lnTo>
                  <a:lnTo>
                    <a:pt x="41" y="10"/>
                  </a:lnTo>
                  <a:lnTo>
                    <a:pt x="68" y="17"/>
                  </a:lnTo>
                  <a:lnTo>
                    <a:pt x="87" y="52"/>
                  </a:lnTo>
                  <a:lnTo>
                    <a:pt x="97" y="14"/>
                  </a:lnTo>
                  <a:lnTo>
                    <a:pt x="123" y="0"/>
                  </a:lnTo>
                  <a:lnTo>
                    <a:pt x="93" y="68"/>
                  </a:lnTo>
                  <a:lnTo>
                    <a:pt x="103" y="105"/>
                  </a:lnTo>
                  <a:lnTo>
                    <a:pt x="134" y="92"/>
                  </a:lnTo>
                  <a:lnTo>
                    <a:pt x="157" y="111"/>
                  </a:lnTo>
                  <a:lnTo>
                    <a:pt x="181" y="154"/>
                  </a:lnTo>
                  <a:lnTo>
                    <a:pt x="153" y="139"/>
                  </a:lnTo>
                  <a:lnTo>
                    <a:pt x="115" y="139"/>
                  </a:lnTo>
                  <a:lnTo>
                    <a:pt x="103" y="166"/>
                  </a:lnTo>
                  <a:lnTo>
                    <a:pt x="151" y="157"/>
                  </a:lnTo>
                  <a:lnTo>
                    <a:pt x="172" y="176"/>
                  </a:lnTo>
                  <a:lnTo>
                    <a:pt x="122" y="196"/>
                  </a:lnTo>
                  <a:lnTo>
                    <a:pt x="108" y="214"/>
                  </a:lnTo>
                  <a:lnTo>
                    <a:pt x="83" y="228"/>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8" name="Freeform 127"/>
            <p:cNvSpPr>
              <a:spLocks/>
            </p:cNvSpPr>
            <p:nvPr/>
          </p:nvSpPr>
          <p:spPr bwMode="auto">
            <a:xfrm>
              <a:off x="4802" y="2389"/>
              <a:ext cx="131" cy="148"/>
            </a:xfrm>
            <a:custGeom>
              <a:avLst/>
              <a:gdLst>
                <a:gd name="T0" fmla="*/ 14 w 261"/>
                <a:gd name="T1" fmla="*/ 37 h 295"/>
                <a:gd name="T2" fmla="*/ 9 w 261"/>
                <a:gd name="T3" fmla="*/ 32 h 295"/>
                <a:gd name="T4" fmla="*/ 0 w 261"/>
                <a:gd name="T5" fmla="*/ 33 h 295"/>
                <a:gd name="T6" fmla="*/ 5 w 261"/>
                <a:gd name="T7" fmla="*/ 27 h 295"/>
                <a:gd name="T8" fmla="*/ 10 w 261"/>
                <a:gd name="T9" fmla="*/ 26 h 295"/>
                <a:gd name="T10" fmla="*/ 14 w 261"/>
                <a:gd name="T11" fmla="*/ 31 h 295"/>
                <a:gd name="T12" fmla="*/ 16 w 261"/>
                <a:gd name="T13" fmla="*/ 27 h 295"/>
                <a:gd name="T14" fmla="*/ 12 w 261"/>
                <a:gd name="T15" fmla="*/ 23 h 295"/>
                <a:gd name="T16" fmla="*/ 5 w 261"/>
                <a:gd name="T17" fmla="*/ 24 h 295"/>
                <a:gd name="T18" fmla="*/ 8 w 261"/>
                <a:gd name="T19" fmla="*/ 19 h 295"/>
                <a:gd name="T20" fmla="*/ 17 w 261"/>
                <a:gd name="T21" fmla="*/ 21 h 295"/>
                <a:gd name="T22" fmla="*/ 20 w 261"/>
                <a:gd name="T23" fmla="*/ 16 h 295"/>
                <a:gd name="T24" fmla="*/ 10 w 261"/>
                <a:gd name="T25" fmla="*/ 5 h 295"/>
                <a:gd name="T26" fmla="*/ 16 w 261"/>
                <a:gd name="T27" fmla="*/ 7 h 295"/>
                <a:gd name="T28" fmla="*/ 20 w 261"/>
                <a:gd name="T29" fmla="*/ 10 h 295"/>
                <a:gd name="T30" fmla="*/ 18 w 261"/>
                <a:gd name="T31" fmla="*/ 0 h 295"/>
                <a:gd name="T32" fmla="*/ 22 w 261"/>
                <a:gd name="T33" fmla="*/ 3 h 295"/>
                <a:gd name="T34" fmla="*/ 24 w 261"/>
                <a:gd name="T35" fmla="*/ 10 h 295"/>
                <a:gd name="T36" fmla="*/ 27 w 261"/>
                <a:gd name="T37" fmla="*/ 4 h 295"/>
                <a:gd name="T38" fmla="*/ 32 w 261"/>
                <a:gd name="T39" fmla="*/ 4 h 295"/>
                <a:gd name="T40" fmla="*/ 24 w 261"/>
                <a:gd name="T41" fmla="*/ 13 h 295"/>
                <a:gd name="T42" fmla="*/ 23 w 261"/>
                <a:gd name="T43" fmla="*/ 19 h 295"/>
                <a:gd name="T44" fmla="*/ 29 w 261"/>
                <a:gd name="T45" fmla="*/ 19 h 295"/>
                <a:gd name="T46" fmla="*/ 32 w 261"/>
                <a:gd name="T47" fmla="*/ 23 h 295"/>
                <a:gd name="T48" fmla="*/ 33 w 261"/>
                <a:gd name="T49" fmla="*/ 31 h 295"/>
                <a:gd name="T50" fmla="*/ 30 w 261"/>
                <a:gd name="T51" fmla="*/ 27 h 295"/>
                <a:gd name="T52" fmla="*/ 23 w 261"/>
                <a:gd name="T53" fmla="*/ 25 h 295"/>
                <a:gd name="T54" fmla="*/ 20 w 261"/>
                <a:gd name="T55" fmla="*/ 28 h 295"/>
                <a:gd name="T56" fmla="*/ 28 w 261"/>
                <a:gd name="T57" fmla="*/ 30 h 295"/>
                <a:gd name="T58" fmla="*/ 30 w 261"/>
                <a:gd name="T59" fmla="*/ 34 h 295"/>
                <a:gd name="T60" fmla="*/ 21 w 261"/>
                <a:gd name="T61" fmla="*/ 35 h 295"/>
                <a:gd name="T62" fmla="*/ 19 w 261"/>
                <a:gd name="T63" fmla="*/ 37 h 295"/>
                <a:gd name="T64" fmla="*/ 14 w 261"/>
                <a:gd name="T65" fmla="*/ 37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1"/>
                <a:gd name="T100" fmla="*/ 0 h 295"/>
                <a:gd name="T101" fmla="*/ 261 w 261"/>
                <a:gd name="T102" fmla="*/ 295 h 2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1" h="295">
                  <a:moveTo>
                    <a:pt x="105" y="295"/>
                  </a:moveTo>
                  <a:lnTo>
                    <a:pt x="70" y="249"/>
                  </a:lnTo>
                  <a:lnTo>
                    <a:pt x="0" y="261"/>
                  </a:lnTo>
                  <a:lnTo>
                    <a:pt x="35" y="212"/>
                  </a:lnTo>
                  <a:lnTo>
                    <a:pt x="79" y="206"/>
                  </a:lnTo>
                  <a:lnTo>
                    <a:pt x="109" y="245"/>
                  </a:lnTo>
                  <a:lnTo>
                    <a:pt x="121" y="216"/>
                  </a:lnTo>
                  <a:lnTo>
                    <a:pt x="95" y="178"/>
                  </a:lnTo>
                  <a:lnTo>
                    <a:pt x="39" y="187"/>
                  </a:lnTo>
                  <a:lnTo>
                    <a:pt x="58" y="150"/>
                  </a:lnTo>
                  <a:lnTo>
                    <a:pt x="132" y="162"/>
                  </a:lnTo>
                  <a:lnTo>
                    <a:pt x="156" y="126"/>
                  </a:lnTo>
                  <a:lnTo>
                    <a:pt x="79" y="34"/>
                  </a:lnTo>
                  <a:lnTo>
                    <a:pt x="128" y="53"/>
                  </a:lnTo>
                  <a:lnTo>
                    <a:pt x="160" y="80"/>
                  </a:lnTo>
                  <a:lnTo>
                    <a:pt x="144" y="0"/>
                  </a:lnTo>
                  <a:lnTo>
                    <a:pt x="176" y="22"/>
                  </a:lnTo>
                  <a:lnTo>
                    <a:pt x="186" y="74"/>
                  </a:lnTo>
                  <a:lnTo>
                    <a:pt x="214" y="32"/>
                  </a:lnTo>
                  <a:lnTo>
                    <a:pt x="253" y="28"/>
                  </a:lnTo>
                  <a:lnTo>
                    <a:pt x="187" y="99"/>
                  </a:lnTo>
                  <a:lnTo>
                    <a:pt x="183" y="150"/>
                  </a:lnTo>
                  <a:lnTo>
                    <a:pt x="227" y="148"/>
                  </a:lnTo>
                  <a:lnTo>
                    <a:pt x="249" y="181"/>
                  </a:lnTo>
                  <a:lnTo>
                    <a:pt x="261" y="246"/>
                  </a:lnTo>
                  <a:lnTo>
                    <a:pt x="233" y="214"/>
                  </a:lnTo>
                  <a:lnTo>
                    <a:pt x="184" y="196"/>
                  </a:lnTo>
                  <a:lnTo>
                    <a:pt x="159" y="222"/>
                  </a:lnTo>
                  <a:lnTo>
                    <a:pt x="223" y="236"/>
                  </a:lnTo>
                  <a:lnTo>
                    <a:pt x="240" y="271"/>
                  </a:lnTo>
                  <a:lnTo>
                    <a:pt x="168" y="274"/>
                  </a:lnTo>
                  <a:lnTo>
                    <a:pt x="145" y="291"/>
                  </a:lnTo>
                  <a:lnTo>
                    <a:pt x="105" y="295"/>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9" name="Freeform 128"/>
            <p:cNvSpPr>
              <a:spLocks/>
            </p:cNvSpPr>
            <p:nvPr/>
          </p:nvSpPr>
          <p:spPr bwMode="auto">
            <a:xfrm>
              <a:off x="4899" y="2372"/>
              <a:ext cx="96" cy="129"/>
            </a:xfrm>
            <a:custGeom>
              <a:avLst/>
              <a:gdLst>
                <a:gd name="T0" fmla="*/ 14 w 193"/>
                <a:gd name="T1" fmla="*/ 29 h 259"/>
                <a:gd name="T2" fmla="*/ 9 w 193"/>
                <a:gd name="T3" fmla="*/ 27 h 259"/>
                <a:gd name="T4" fmla="*/ 4 w 193"/>
                <a:gd name="T5" fmla="*/ 32 h 259"/>
                <a:gd name="T6" fmla="*/ 4 w 193"/>
                <a:gd name="T7" fmla="*/ 26 h 259"/>
                <a:gd name="T8" fmla="*/ 7 w 193"/>
                <a:gd name="T9" fmla="*/ 24 h 259"/>
                <a:gd name="T10" fmla="*/ 11 w 193"/>
                <a:gd name="T11" fmla="*/ 25 h 259"/>
                <a:gd name="T12" fmla="*/ 11 w 193"/>
                <a:gd name="T13" fmla="*/ 22 h 259"/>
                <a:gd name="T14" fmla="*/ 7 w 193"/>
                <a:gd name="T15" fmla="*/ 20 h 259"/>
                <a:gd name="T16" fmla="*/ 3 w 193"/>
                <a:gd name="T17" fmla="*/ 24 h 259"/>
                <a:gd name="T18" fmla="*/ 3 w 193"/>
                <a:gd name="T19" fmla="*/ 20 h 259"/>
                <a:gd name="T20" fmla="*/ 9 w 193"/>
                <a:gd name="T21" fmla="*/ 17 h 259"/>
                <a:gd name="T22" fmla="*/ 10 w 193"/>
                <a:gd name="T23" fmla="*/ 13 h 259"/>
                <a:gd name="T24" fmla="*/ 0 w 193"/>
                <a:gd name="T25" fmla="*/ 10 h 259"/>
                <a:gd name="T26" fmla="*/ 4 w 193"/>
                <a:gd name="T27" fmla="*/ 9 h 259"/>
                <a:gd name="T28" fmla="*/ 8 w 193"/>
                <a:gd name="T29" fmla="*/ 9 h 259"/>
                <a:gd name="T30" fmla="*/ 3 w 193"/>
                <a:gd name="T31" fmla="*/ 3 h 259"/>
                <a:gd name="T32" fmla="*/ 7 w 193"/>
                <a:gd name="T33" fmla="*/ 3 h 259"/>
                <a:gd name="T34" fmla="*/ 10 w 193"/>
                <a:gd name="T35" fmla="*/ 7 h 259"/>
                <a:gd name="T36" fmla="*/ 10 w 193"/>
                <a:gd name="T37" fmla="*/ 2 h 259"/>
                <a:gd name="T38" fmla="*/ 13 w 193"/>
                <a:gd name="T39" fmla="*/ 0 h 259"/>
                <a:gd name="T40" fmla="*/ 11 w 193"/>
                <a:gd name="T41" fmla="*/ 9 h 259"/>
                <a:gd name="T42" fmla="*/ 13 w 193"/>
                <a:gd name="T43" fmla="*/ 13 h 259"/>
                <a:gd name="T44" fmla="*/ 16 w 193"/>
                <a:gd name="T45" fmla="*/ 11 h 259"/>
                <a:gd name="T46" fmla="*/ 20 w 193"/>
                <a:gd name="T47" fmla="*/ 12 h 259"/>
                <a:gd name="T48" fmla="*/ 24 w 193"/>
                <a:gd name="T49" fmla="*/ 17 h 259"/>
                <a:gd name="T50" fmla="*/ 20 w 193"/>
                <a:gd name="T51" fmla="*/ 16 h 259"/>
                <a:gd name="T52" fmla="*/ 15 w 193"/>
                <a:gd name="T53" fmla="*/ 17 h 259"/>
                <a:gd name="T54" fmla="*/ 14 w 193"/>
                <a:gd name="T55" fmla="*/ 20 h 259"/>
                <a:gd name="T56" fmla="*/ 20 w 193"/>
                <a:gd name="T57" fmla="*/ 18 h 259"/>
                <a:gd name="T58" fmla="*/ 23 w 193"/>
                <a:gd name="T59" fmla="*/ 20 h 259"/>
                <a:gd name="T60" fmla="*/ 18 w 193"/>
                <a:gd name="T61" fmla="*/ 24 h 259"/>
                <a:gd name="T62" fmla="*/ 16 w 193"/>
                <a:gd name="T63" fmla="*/ 26 h 259"/>
                <a:gd name="T64" fmla="*/ 14 w 193"/>
                <a:gd name="T65" fmla="*/ 29 h 2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3"/>
                <a:gd name="T100" fmla="*/ 0 h 259"/>
                <a:gd name="T101" fmla="*/ 193 w 193"/>
                <a:gd name="T102" fmla="*/ 259 h 2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3" h="259">
                  <a:moveTo>
                    <a:pt x="112" y="234"/>
                  </a:moveTo>
                  <a:lnTo>
                    <a:pt x="72" y="220"/>
                  </a:lnTo>
                  <a:lnTo>
                    <a:pt x="33" y="259"/>
                  </a:lnTo>
                  <a:lnTo>
                    <a:pt x="37" y="213"/>
                  </a:lnTo>
                  <a:lnTo>
                    <a:pt x="62" y="192"/>
                  </a:lnTo>
                  <a:lnTo>
                    <a:pt x="95" y="202"/>
                  </a:lnTo>
                  <a:lnTo>
                    <a:pt x="93" y="180"/>
                  </a:lnTo>
                  <a:lnTo>
                    <a:pt x="62" y="167"/>
                  </a:lnTo>
                  <a:lnTo>
                    <a:pt x="30" y="197"/>
                  </a:lnTo>
                  <a:lnTo>
                    <a:pt x="27" y="164"/>
                  </a:lnTo>
                  <a:lnTo>
                    <a:pt x="78" y="139"/>
                  </a:lnTo>
                  <a:lnTo>
                    <a:pt x="81" y="106"/>
                  </a:lnTo>
                  <a:lnTo>
                    <a:pt x="0" y="82"/>
                  </a:lnTo>
                  <a:lnTo>
                    <a:pt x="37" y="72"/>
                  </a:lnTo>
                  <a:lnTo>
                    <a:pt x="68" y="75"/>
                  </a:lnTo>
                  <a:lnTo>
                    <a:pt x="29" y="30"/>
                  </a:lnTo>
                  <a:lnTo>
                    <a:pt x="56" y="30"/>
                  </a:lnTo>
                  <a:lnTo>
                    <a:pt x="81" y="60"/>
                  </a:lnTo>
                  <a:lnTo>
                    <a:pt x="84" y="21"/>
                  </a:lnTo>
                  <a:lnTo>
                    <a:pt x="107" y="0"/>
                  </a:lnTo>
                  <a:lnTo>
                    <a:pt x="91" y="75"/>
                  </a:lnTo>
                  <a:lnTo>
                    <a:pt x="107" y="109"/>
                  </a:lnTo>
                  <a:lnTo>
                    <a:pt x="135" y="88"/>
                  </a:lnTo>
                  <a:lnTo>
                    <a:pt x="161" y="101"/>
                  </a:lnTo>
                  <a:lnTo>
                    <a:pt x="193" y="137"/>
                  </a:lnTo>
                  <a:lnTo>
                    <a:pt x="163" y="130"/>
                  </a:lnTo>
                  <a:lnTo>
                    <a:pt x="126" y="139"/>
                  </a:lnTo>
                  <a:lnTo>
                    <a:pt x="119" y="167"/>
                  </a:lnTo>
                  <a:lnTo>
                    <a:pt x="165" y="148"/>
                  </a:lnTo>
                  <a:lnTo>
                    <a:pt x="188" y="162"/>
                  </a:lnTo>
                  <a:lnTo>
                    <a:pt x="144" y="195"/>
                  </a:lnTo>
                  <a:lnTo>
                    <a:pt x="135" y="213"/>
                  </a:lnTo>
                  <a:lnTo>
                    <a:pt x="112" y="234"/>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0" name="Freeform 129"/>
            <p:cNvSpPr>
              <a:spLocks/>
            </p:cNvSpPr>
            <p:nvPr/>
          </p:nvSpPr>
          <p:spPr bwMode="auto">
            <a:xfrm>
              <a:off x="4985" y="2400"/>
              <a:ext cx="118" cy="116"/>
            </a:xfrm>
            <a:custGeom>
              <a:avLst/>
              <a:gdLst>
                <a:gd name="T0" fmla="*/ 10 w 235"/>
                <a:gd name="T1" fmla="*/ 28 h 232"/>
                <a:gd name="T2" fmla="*/ 7 w 235"/>
                <a:gd name="T3" fmla="*/ 23 h 232"/>
                <a:gd name="T4" fmla="*/ 0 w 235"/>
                <a:gd name="T5" fmla="*/ 23 h 232"/>
                <a:gd name="T6" fmla="*/ 5 w 235"/>
                <a:gd name="T7" fmla="*/ 19 h 232"/>
                <a:gd name="T8" fmla="*/ 9 w 235"/>
                <a:gd name="T9" fmla="*/ 19 h 232"/>
                <a:gd name="T10" fmla="*/ 11 w 235"/>
                <a:gd name="T11" fmla="*/ 24 h 232"/>
                <a:gd name="T12" fmla="*/ 13 w 235"/>
                <a:gd name="T13" fmla="*/ 21 h 232"/>
                <a:gd name="T14" fmla="*/ 11 w 235"/>
                <a:gd name="T15" fmla="*/ 17 h 232"/>
                <a:gd name="T16" fmla="*/ 6 w 235"/>
                <a:gd name="T17" fmla="*/ 17 h 232"/>
                <a:gd name="T18" fmla="*/ 8 w 235"/>
                <a:gd name="T19" fmla="*/ 13 h 232"/>
                <a:gd name="T20" fmla="*/ 15 w 235"/>
                <a:gd name="T21" fmla="*/ 16 h 232"/>
                <a:gd name="T22" fmla="*/ 18 w 235"/>
                <a:gd name="T23" fmla="*/ 13 h 232"/>
                <a:gd name="T24" fmla="*/ 13 w 235"/>
                <a:gd name="T25" fmla="*/ 2 h 232"/>
                <a:gd name="T26" fmla="*/ 17 w 235"/>
                <a:gd name="T27" fmla="*/ 5 h 232"/>
                <a:gd name="T28" fmla="*/ 20 w 235"/>
                <a:gd name="T29" fmla="*/ 9 h 232"/>
                <a:gd name="T30" fmla="*/ 20 w 235"/>
                <a:gd name="T31" fmla="*/ 0 h 232"/>
                <a:gd name="T32" fmla="*/ 22 w 235"/>
                <a:gd name="T33" fmla="*/ 3 h 232"/>
                <a:gd name="T34" fmla="*/ 22 w 235"/>
                <a:gd name="T35" fmla="*/ 9 h 232"/>
                <a:gd name="T36" fmla="*/ 26 w 235"/>
                <a:gd name="T37" fmla="*/ 5 h 232"/>
                <a:gd name="T38" fmla="*/ 30 w 235"/>
                <a:gd name="T39" fmla="*/ 6 h 232"/>
                <a:gd name="T40" fmla="*/ 22 w 235"/>
                <a:gd name="T41" fmla="*/ 11 h 232"/>
                <a:gd name="T42" fmla="*/ 21 w 235"/>
                <a:gd name="T43" fmla="*/ 16 h 232"/>
                <a:gd name="T44" fmla="*/ 25 w 235"/>
                <a:gd name="T45" fmla="*/ 17 h 232"/>
                <a:gd name="T46" fmla="*/ 26 w 235"/>
                <a:gd name="T47" fmla="*/ 21 h 232"/>
                <a:gd name="T48" fmla="*/ 26 w 235"/>
                <a:gd name="T49" fmla="*/ 28 h 232"/>
                <a:gd name="T50" fmla="*/ 24 w 235"/>
                <a:gd name="T51" fmla="*/ 24 h 232"/>
                <a:gd name="T52" fmla="*/ 20 w 235"/>
                <a:gd name="T53" fmla="*/ 21 h 232"/>
                <a:gd name="T54" fmla="*/ 17 w 235"/>
                <a:gd name="T55" fmla="*/ 23 h 232"/>
                <a:gd name="T56" fmla="*/ 23 w 235"/>
                <a:gd name="T57" fmla="*/ 25 h 232"/>
                <a:gd name="T58" fmla="*/ 24 w 235"/>
                <a:gd name="T59" fmla="*/ 29 h 232"/>
                <a:gd name="T60" fmla="*/ 17 w 235"/>
                <a:gd name="T61" fmla="*/ 28 h 232"/>
                <a:gd name="T62" fmla="*/ 14 w 235"/>
                <a:gd name="T63" fmla="*/ 29 h 232"/>
                <a:gd name="T64" fmla="*/ 10 w 235"/>
                <a:gd name="T65" fmla="*/ 28 h 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5"/>
                <a:gd name="T100" fmla="*/ 0 h 232"/>
                <a:gd name="T101" fmla="*/ 235 w 235"/>
                <a:gd name="T102" fmla="*/ 232 h 2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5" h="232">
                  <a:moveTo>
                    <a:pt x="77" y="224"/>
                  </a:moveTo>
                  <a:lnTo>
                    <a:pt x="56" y="181"/>
                  </a:lnTo>
                  <a:lnTo>
                    <a:pt x="0" y="177"/>
                  </a:lnTo>
                  <a:lnTo>
                    <a:pt x="35" y="148"/>
                  </a:lnTo>
                  <a:lnTo>
                    <a:pt x="70" y="151"/>
                  </a:lnTo>
                  <a:lnTo>
                    <a:pt x="87" y="186"/>
                  </a:lnTo>
                  <a:lnTo>
                    <a:pt x="102" y="165"/>
                  </a:lnTo>
                  <a:lnTo>
                    <a:pt x="87" y="134"/>
                  </a:lnTo>
                  <a:lnTo>
                    <a:pt x="42" y="129"/>
                  </a:lnTo>
                  <a:lnTo>
                    <a:pt x="63" y="101"/>
                  </a:lnTo>
                  <a:lnTo>
                    <a:pt x="120" y="125"/>
                  </a:lnTo>
                  <a:lnTo>
                    <a:pt x="144" y="101"/>
                  </a:lnTo>
                  <a:lnTo>
                    <a:pt x="98" y="15"/>
                  </a:lnTo>
                  <a:lnTo>
                    <a:pt x="133" y="39"/>
                  </a:lnTo>
                  <a:lnTo>
                    <a:pt x="155" y="67"/>
                  </a:lnTo>
                  <a:lnTo>
                    <a:pt x="155" y="0"/>
                  </a:lnTo>
                  <a:lnTo>
                    <a:pt x="176" y="24"/>
                  </a:lnTo>
                  <a:lnTo>
                    <a:pt x="176" y="67"/>
                  </a:lnTo>
                  <a:lnTo>
                    <a:pt x="204" y="39"/>
                  </a:lnTo>
                  <a:lnTo>
                    <a:pt x="235" y="43"/>
                  </a:lnTo>
                  <a:lnTo>
                    <a:pt x="172" y="86"/>
                  </a:lnTo>
                  <a:lnTo>
                    <a:pt x="161" y="125"/>
                  </a:lnTo>
                  <a:lnTo>
                    <a:pt x="196" y="134"/>
                  </a:lnTo>
                  <a:lnTo>
                    <a:pt x="207" y="162"/>
                  </a:lnTo>
                  <a:lnTo>
                    <a:pt x="207" y="217"/>
                  </a:lnTo>
                  <a:lnTo>
                    <a:pt x="190" y="186"/>
                  </a:lnTo>
                  <a:lnTo>
                    <a:pt x="155" y="162"/>
                  </a:lnTo>
                  <a:lnTo>
                    <a:pt x="130" y="177"/>
                  </a:lnTo>
                  <a:lnTo>
                    <a:pt x="179" y="200"/>
                  </a:lnTo>
                  <a:lnTo>
                    <a:pt x="187" y="232"/>
                  </a:lnTo>
                  <a:lnTo>
                    <a:pt x="130" y="220"/>
                  </a:lnTo>
                  <a:lnTo>
                    <a:pt x="109" y="229"/>
                  </a:lnTo>
                  <a:lnTo>
                    <a:pt x="77" y="224"/>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1" name="Freeform 130"/>
            <p:cNvSpPr>
              <a:spLocks/>
            </p:cNvSpPr>
            <p:nvPr/>
          </p:nvSpPr>
          <p:spPr bwMode="auto">
            <a:xfrm>
              <a:off x="3888" y="2445"/>
              <a:ext cx="112" cy="145"/>
            </a:xfrm>
            <a:custGeom>
              <a:avLst/>
              <a:gdLst>
                <a:gd name="T0" fmla="*/ 13 w 224"/>
                <a:gd name="T1" fmla="*/ 36 h 290"/>
                <a:gd name="T2" fmla="*/ 7 w 224"/>
                <a:gd name="T3" fmla="*/ 32 h 290"/>
                <a:gd name="T4" fmla="*/ 0 w 224"/>
                <a:gd name="T5" fmla="*/ 37 h 290"/>
                <a:gd name="T6" fmla="*/ 3 w 224"/>
                <a:gd name="T7" fmla="*/ 29 h 290"/>
                <a:gd name="T8" fmla="*/ 7 w 224"/>
                <a:gd name="T9" fmla="*/ 27 h 290"/>
                <a:gd name="T10" fmla="*/ 12 w 224"/>
                <a:gd name="T11" fmla="*/ 30 h 290"/>
                <a:gd name="T12" fmla="*/ 12 w 224"/>
                <a:gd name="T13" fmla="*/ 26 h 290"/>
                <a:gd name="T14" fmla="*/ 7 w 224"/>
                <a:gd name="T15" fmla="*/ 23 h 290"/>
                <a:gd name="T16" fmla="*/ 2 w 224"/>
                <a:gd name="T17" fmla="*/ 26 h 290"/>
                <a:gd name="T18" fmla="*/ 3 w 224"/>
                <a:gd name="T19" fmla="*/ 21 h 290"/>
                <a:gd name="T20" fmla="*/ 11 w 224"/>
                <a:gd name="T21" fmla="*/ 19 h 290"/>
                <a:gd name="T22" fmla="*/ 13 w 224"/>
                <a:gd name="T23" fmla="*/ 15 h 290"/>
                <a:gd name="T24" fmla="*/ 1 w 224"/>
                <a:gd name="T25" fmla="*/ 8 h 290"/>
                <a:gd name="T26" fmla="*/ 7 w 224"/>
                <a:gd name="T27" fmla="*/ 8 h 290"/>
                <a:gd name="T28" fmla="*/ 11 w 224"/>
                <a:gd name="T29" fmla="*/ 9 h 290"/>
                <a:gd name="T30" fmla="*/ 7 w 224"/>
                <a:gd name="T31" fmla="*/ 2 h 290"/>
                <a:gd name="T32" fmla="*/ 11 w 224"/>
                <a:gd name="T33" fmla="*/ 3 h 290"/>
                <a:gd name="T34" fmla="*/ 14 w 224"/>
                <a:gd name="T35" fmla="*/ 8 h 290"/>
                <a:gd name="T36" fmla="*/ 15 w 224"/>
                <a:gd name="T37" fmla="*/ 3 h 290"/>
                <a:gd name="T38" fmla="*/ 20 w 224"/>
                <a:gd name="T39" fmla="*/ 0 h 290"/>
                <a:gd name="T40" fmla="*/ 15 w 224"/>
                <a:gd name="T41" fmla="*/ 10 h 290"/>
                <a:gd name="T42" fmla="*/ 16 w 224"/>
                <a:gd name="T43" fmla="*/ 16 h 290"/>
                <a:gd name="T44" fmla="*/ 21 w 224"/>
                <a:gd name="T45" fmla="*/ 14 h 290"/>
                <a:gd name="T46" fmla="*/ 25 w 224"/>
                <a:gd name="T47" fmla="*/ 17 h 290"/>
                <a:gd name="T48" fmla="*/ 28 w 224"/>
                <a:gd name="T49" fmla="*/ 23 h 290"/>
                <a:gd name="T50" fmla="*/ 24 w 224"/>
                <a:gd name="T51" fmla="*/ 21 h 290"/>
                <a:gd name="T52" fmla="*/ 18 w 224"/>
                <a:gd name="T53" fmla="*/ 21 h 290"/>
                <a:gd name="T54" fmla="*/ 16 w 224"/>
                <a:gd name="T55" fmla="*/ 25 h 290"/>
                <a:gd name="T56" fmla="*/ 24 w 224"/>
                <a:gd name="T57" fmla="*/ 24 h 290"/>
                <a:gd name="T58" fmla="*/ 27 w 224"/>
                <a:gd name="T59" fmla="*/ 27 h 290"/>
                <a:gd name="T60" fmla="*/ 19 w 224"/>
                <a:gd name="T61" fmla="*/ 31 h 290"/>
                <a:gd name="T62" fmla="*/ 17 w 224"/>
                <a:gd name="T63" fmla="*/ 33 h 290"/>
                <a:gd name="T64" fmla="*/ 13 w 224"/>
                <a:gd name="T65" fmla="*/ 36 h 2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90"/>
                <a:gd name="T101" fmla="*/ 224 w 224"/>
                <a:gd name="T102" fmla="*/ 290 h 2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90">
                  <a:moveTo>
                    <a:pt x="102" y="282"/>
                  </a:moveTo>
                  <a:lnTo>
                    <a:pt x="58" y="256"/>
                  </a:lnTo>
                  <a:lnTo>
                    <a:pt x="0" y="290"/>
                  </a:lnTo>
                  <a:lnTo>
                    <a:pt x="18" y="235"/>
                  </a:lnTo>
                  <a:lnTo>
                    <a:pt x="54" y="215"/>
                  </a:lnTo>
                  <a:lnTo>
                    <a:pt x="90" y="238"/>
                  </a:lnTo>
                  <a:lnTo>
                    <a:pt x="93" y="209"/>
                  </a:lnTo>
                  <a:lnTo>
                    <a:pt x="59" y="184"/>
                  </a:lnTo>
                  <a:lnTo>
                    <a:pt x="13" y="211"/>
                  </a:lnTo>
                  <a:lnTo>
                    <a:pt x="19" y="171"/>
                  </a:lnTo>
                  <a:lnTo>
                    <a:pt x="86" y="155"/>
                  </a:lnTo>
                  <a:lnTo>
                    <a:pt x="97" y="116"/>
                  </a:lnTo>
                  <a:lnTo>
                    <a:pt x="4" y="62"/>
                  </a:lnTo>
                  <a:lnTo>
                    <a:pt x="53" y="62"/>
                  </a:lnTo>
                  <a:lnTo>
                    <a:pt x="88" y="74"/>
                  </a:lnTo>
                  <a:lnTo>
                    <a:pt x="51" y="12"/>
                  </a:lnTo>
                  <a:lnTo>
                    <a:pt x="83" y="21"/>
                  </a:lnTo>
                  <a:lnTo>
                    <a:pt x="108" y="62"/>
                  </a:lnTo>
                  <a:lnTo>
                    <a:pt x="120" y="18"/>
                  </a:lnTo>
                  <a:lnTo>
                    <a:pt x="154" y="0"/>
                  </a:lnTo>
                  <a:lnTo>
                    <a:pt x="116" y="82"/>
                  </a:lnTo>
                  <a:lnTo>
                    <a:pt x="127" y="126"/>
                  </a:lnTo>
                  <a:lnTo>
                    <a:pt x="166" y="110"/>
                  </a:lnTo>
                  <a:lnTo>
                    <a:pt x="194" y="134"/>
                  </a:lnTo>
                  <a:lnTo>
                    <a:pt x="224" y="187"/>
                  </a:lnTo>
                  <a:lnTo>
                    <a:pt x="190" y="168"/>
                  </a:lnTo>
                  <a:lnTo>
                    <a:pt x="143" y="169"/>
                  </a:lnTo>
                  <a:lnTo>
                    <a:pt x="127" y="201"/>
                  </a:lnTo>
                  <a:lnTo>
                    <a:pt x="187" y="190"/>
                  </a:lnTo>
                  <a:lnTo>
                    <a:pt x="213" y="217"/>
                  </a:lnTo>
                  <a:lnTo>
                    <a:pt x="151" y="244"/>
                  </a:lnTo>
                  <a:lnTo>
                    <a:pt x="135" y="264"/>
                  </a:lnTo>
                  <a:lnTo>
                    <a:pt x="102" y="282"/>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2" name="Freeform 131"/>
            <p:cNvSpPr>
              <a:spLocks/>
            </p:cNvSpPr>
            <p:nvPr/>
          </p:nvSpPr>
          <p:spPr bwMode="auto">
            <a:xfrm>
              <a:off x="3930" y="2446"/>
              <a:ext cx="162" cy="183"/>
            </a:xfrm>
            <a:custGeom>
              <a:avLst/>
              <a:gdLst>
                <a:gd name="T0" fmla="*/ 17 w 323"/>
                <a:gd name="T1" fmla="*/ 46 h 366"/>
                <a:gd name="T2" fmla="*/ 11 w 323"/>
                <a:gd name="T3" fmla="*/ 39 h 366"/>
                <a:gd name="T4" fmla="*/ 0 w 323"/>
                <a:gd name="T5" fmla="*/ 41 h 366"/>
                <a:gd name="T6" fmla="*/ 6 w 323"/>
                <a:gd name="T7" fmla="*/ 33 h 366"/>
                <a:gd name="T8" fmla="*/ 13 w 323"/>
                <a:gd name="T9" fmla="*/ 33 h 366"/>
                <a:gd name="T10" fmla="*/ 17 w 323"/>
                <a:gd name="T11" fmla="*/ 38 h 366"/>
                <a:gd name="T12" fmla="*/ 19 w 323"/>
                <a:gd name="T13" fmla="*/ 34 h 366"/>
                <a:gd name="T14" fmla="*/ 15 w 323"/>
                <a:gd name="T15" fmla="*/ 28 h 366"/>
                <a:gd name="T16" fmla="*/ 6 w 323"/>
                <a:gd name="T17" fmla="*/ 29 h 366"/>
                <a:gd name="T18" fmla="*/ 9 w 323"/>
                <a:gd name="T19" fmla="*/ 23 h 366"/>
                <a:gd name="T20" fmla="*/ 21 w 323"/>
                <a:gd name="T21" fmla="*/ 25 h 366"/>
                <a:gd name="T22" fmla="*/ 24 w 323"/>
                <a:gd name="T23" fmla="*/ 20 h 366"/>
                <a:gd name="T24" fmla="*/ 13 w 323"/>
                <a:gd name="T25" fmla="*/ 6 h 366"/>
                <a:gd name="T26" fmla="*/ 20 w 323"/>
                <a:gd name="T27" fmla="*/ 8 h 366"/>
                <a:gd name="T28" fmla="*/ 25 w 323"/>
                <a:gd name="T29" fmla="*/ 12 h 366"/>
                <a:gd name="T30" fmla="*/ 23 w 323"/>
                <a:gd name="T31" fmla="*/ 0 h 366"/>
                <a:gd name="T32" fmla="*/ 28 w 323"/>
                <a:gd name="T33" fmla="*/ 4 h 366"/>
                <a:gd name="T34" fmla="*/ 29 w 323"/>
                <a:gd name="T35" fmla="*/ 12 h 366"/>
                <a:gd name="T36" fmla="*/ 33 w 323"/>
                <a:gd name="T37" fmla="*/ 6 h 366"/>
                <a:gd name="T38" fmla="*/ 39 w 323"/>
                <a:gd name="T39" fmla="*/ 5 h 366"/>
                <a:gd name="T40" fmla="*/ 29 w 323"/>
                <a:gd name="T41" fmla="*/ 15 h 366"/>
                <a:gd name="T42" fmla="*/ 29 w 323"/>
                <a:gd name="T43" fmla="*/ 23 h 366"/>
                <a:gd name="T44" fmla="*/ 36 w 323"/>
                <a:gd name="T45" fmla="*/ 23 h 366"/>
                <a:gd name="T46" fmla="*/ 39 w 323"/>
                <a:gd name="T47" fmla="*/ 28 h 366"/>
                <a:gd name="T48" fmla="*/ 41 w 323"/>
                <a:gd name="T49" fmla="*/ 39 h 366"/>
                <a:gd name="T50" fmla="*/ 36 w 323"/>
                <a:gd name="T51" fmla="*/ 34 h 366"/>
                <a:gd name="T52" fmla="*/ 29 w 323"/>
                <a:gd name="T53" fmla="*/ 31 h 366"/>
                <a:gd name="T54" fmla="*/ 25 w 323"/>
                <a:gd name="T55" fmla="*/ 35 h 366"/>
                <a:gd name="T56" fmla="*/ 35 w 323"/>
                <a:gd name="T57" fmla="*/ 37 h 366"/>
                <a:gd name="T58" fmla="*/ 37 w 323"/>
                <a:gd name="T59" fmla="*/ 43 h 366"/>
                <a:gd name="T60" fmla="*/ 26 w 323"/>
                <a:gd name="T61" fmla="*/ 43 h 366"/>
                <a:gd name="T62" fmla="*/ 23 w 323"/>
                <a:gd name="T63" fmla="*/ 46 h 366"/>
                <a:gd name="T64" fmla="*/ 17 w 323"/>
                <a:gd name="T65" fmla="*/ 46 h 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3"/>
                <a:gd name="T100" fmla="*/ 0 h 366"/>
                <a:gd name="T101" fmla="*/ 323 w 323"/>
                <a:gd name="T102" fmla="*/ 366 h 3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3" h="366">
                  <a:moveTo>
                    <a:pt x="129" y="366"/>
                  </a:moveTo>
                  <a:lnTo>
                    <a:pt x="85" y="310"/>
                  </a:lnTo>
                  <a:lnTo>
                    <a:pt x="0" y="323"/>
                  </a:lnTo>
                  <a:lnTo>
                    <a:pt x="43" y="264"/>
                  </a:lnTo>
                  <a:lnTo>
                    <a:pt x="97" y="257"/>
                  </a:lnTo>
                  <a:lnTo>
                    <a:pt x="135" y="304"/>
                  </a:lnTo>
                  <a:lnTo>
                    <a:pt x="149" y="270"/>
                  </a:lnTo>
                  <a:lnTo>
                    <a:pt x="117" y="221"/>
                  </a:lnTo>
                  <a:lnTo>
                    <a:pt x="47" y="233"/>
                  </a:lnTo>
                  <a:lnTo>
                    <a:pt x="71" y="184"/>
                  </a:lnTo>
                  <a:lnTo>
                    <a:pt x="163" y="199"/>
                  </a:lnTo>
                  <a:lnTo>
                    <a:pt x="192" y="154"/>
                  </a:lnTo>
                  <a:lnTo>
                    <a:pt x="98" y="44"/>
                  </a:lnTo>
                  <a:lnTo>
                    <a:pt x="157" y="63"/>
                  </a:lnTo>
                  <a:lnTo>
                    <a:pt x="198" y="98"/>
                  </a:lnTo>
                  <a:lnTo>
                    <a:pt x="178" y="0"/>
                  </a:lnTo>
                  <a:lnTo>
                    <a:pt x="217" y="28"/>
                  </a:lnTo>
                  <a:lnTo>
                    <a:pt x="230" y="89"/>
                  </a:lnTo>
                  <a:lnTo>
                    <a:pt x="264" y="41"/>
                  </a:lnTo>
                  <a:lnTo>
                    <a:pt x="312" y="35"/>
                  </a:lnTo>
                  <a:lnTo>
                    <a:pt x="230" y="120"/>
                  </a:lnTo>
                  <a:lnTo>
                    <a:pt x="226" y="182"/>
                  </a:lnTo>
                  <a:lnTo>
                    <a:pt x="281" y="182"/>
                  </a:lnTo>
                  <a:lnTo>
                    <a:pt x="307" y="225"/>
                  </a:lnTo>
                  <a:lnTo>
                    <a:pt x="323" y="307"/>
                  </a:lnTo>
                  <a:lnTo>
                    <a:pt x="288" y="267"/>
                  </a:lnTo>
                  <a:lnTo>
                    <a:pt x="227" y="245"/>
                  </a:lnTo>
                  <a:lnTo>
                    <a:pt x="195" y="277"/>
                  </a:lnTo>
                  <a:lnTo>
                    <a:pt x="276" y="294"/>
                  </a:lnTo>
                  <a:lnTo>
                    <a:pt x="296" y="338"/>
                  </a:lnTo>
                  <a:lnTo>
                    <a:pt x="207" y="341"/>
                  </a:lnTo>
                  <a:lnTo>
                    <a:pt x="179" y="361"/>
                  </a:lnTo>
                  <a:lnTo>
                    <a:pt x="129" y="366"/>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3" name="Freeform 132"/>
            <p:cNvSpPr>
              <a:spLocks/>
            </p:cNvSpPr>
            <p:nvPr/>
          </p:nvSpPr>
          <p:spPr bwMode="auto">
            <a:xfrm>
              <a:off x="4049" y="2426"/>
              <a:ext cx="119" cy="159"/>
            </a:xfrm>
            <a:custGeom>
              <a:avLst/>
              <a:gdLst>
                <a:gd name="T0" fmla="*/ 18 w 238"/>
                <a:gd name="T1" fmla="*/ 37 h 318"/>
                <a:gd name="T2" fmla="*/ 12 w 238"/>
                <a:gd name="T3" fmla="*/ 34 h 318"/>
                <a:gd name="T4" fmla="*/ 5 w 238"/>
                <a:gd name="T5" fmla="*/ 40 h 318"/>
                <a:gd name="T6" fmla="*/ 6 w 238"/>
                <a:gd name="T7" fmla="*/ 33 h 318"/>
                <a:gd name="T8" fmla="*/ 10 w 238"/>
                <a:gd name="T9" fmla="*/ 29 h 318"/>
                <a:gd name="T10" fmla="*/ 15 w 238"/>
                <a:gd name="T11" fmla="*/ 31 h 318"/>
                <a:gd name="T12" fmla="*/ 15 w 238"/>
                <a:gd name="T13" fmla="*/ 27 h 318"/>
                <a:gd name="T14" fmla="*/ 10 w 238"/>
                <a:gd name="T15" fmla="*/ 25 h 318"/>
                <a:gd name="T16" fmla="*/ 5 w 238"/>
                <a:gd name="T17" fmla="*/ 30 h 318"/>
                <a:gd name="T18" fmla="*/ 5 w 238"/>
                <a:gd name="T19" fmla="*/ 25 h 318"/>
                <a:gd name="T20" fmla="*/ 13 w 238"/>
                <a:gd name="T21" fmla="*/ 21 h 318"/>
                <a:gd name="T22" fmla="*/ 13 w 238"/>
                <a:gd name="T23" fmla="*/ 16 h 318"/>
                <a:gd name="T24" fmla="*/ 0 w 238"/>
                <a:gd name="T25" fmla="*/ 13 h 318"/>
                <a:gd name="T26" fmla="*/ 6 w 238"/>
                <a:gd name="T27" fmla="*/ 11 h 318"/>
                <a:gd name="T28" fmla="*/ 11 w 238"/>
                <a:gd name="T29" fmla="*/ 11 h 318"/>
                <a:gd name="T30" fmla="*/ 5 w 238"/>
                <a:gd name="T31" fmla="*/ 5 h 318"/>
                <a:gd name="T32" fmla="*/ 9 w 238"/>
                <a:gd name="T33" fmla="*/ 5 h 318"/>
                <a:gd name="T34" fmla="*/ 13 w 238"/>
                <a:gd name="T35" fmla="*/ 9 h 318"/>
                <a:gd name="T36" fmla="*/ 13 w 238"/>
                <a:gd name="T37" fmla="*/ 3 h 318"/>
                <a:gd name="T38" fmla="*/ 17 w 238"/>
                <a:gd name="T39" fmla="*/ 0 h 318"/>
                <a:gd name="T40" fmla="*/ 14 w 238"/>
                <a:gd name="T41" fmla="*/ 11 h 318"/>
                <a:gd name="T42" fmla="*/ 17 w 238"/>
                <a:gd name="T43" fmla="*/ 17 h 318"/>
                <a:gd name="T44" fmla="*/ 21 w 238"/>
                <a:gd name="T45" fmla="*/ 13 h 318"/>
                <a:gd name="T46" fmla="*/ 25 w 238"/>
                <a:gd name="T47" fmla="*/ 15 h 318"/>
                <a:gd name="T48" fmla="*/ 30 w 238"/>
                <a:gd name="T49" fmla="*/ 21 h 318"/>
                <a:gd name="T50" fmla="*/ 26 w 238"/>
                <a:gd name="T51" fmla="*/ 20 h 318"/>
                <a:gd name="T52" fmla="*/ 20 w 238"/>
                <a:gd name="T53" fmla="*/ 21 h 318"/>
                <a:gd name="T54" fmla="*/ 19 w 238"/>
                <a:gd name="T55" fmla="*/ 25 h 318"/>
                <a:gd name="T56" fmla="*/ 26 w 238"/>
                <a:gd name="T57" fmla="*/ 22 h 318"/>
                <a:gd name="T58" fmla="*/ 30 w 238"/>
                <a:gd name="T59" fmla="*/ 25 h 318"/>
                <a:gd name="T60" fmla="*/ 23 w 238"/>
                <a:gd name="T61" fmla="*/ 30 h 318"/>
                <a:gd name="T62" fmla="*/ 21 w 238"/>
                <a:gd name="T63" fmla="*/ 33 h 318"/>
                <a:gd name="T64" fmla="*/ 18 w 238"/>
                <a:gd name="T65" fmla="*/ 37 h 3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8"/>
                <a:gd name="T100" fmla="*/ 0 h 318"/>
                <a:gd name="T101" fmla="*/ 238 w 238"/>
                <a:gd name="T102" fmla="*/ 318 h 3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8" h="318">
                  <a:moveTo>
                    <a:pt x="137" y="289"/>
                  </a:moveTo>
                  <a:lnTo>
                    <a:pt x="89" y="272"/>
                  </a:lnTo>
                  <a:lnTo>
                    <a:pt x="40" y="318"/>
                  </a:lnTo>
                  <a:lnTo>
                    <a:pt x="46" y="262"/>
                  </a:lnTo>
                  <a:lnTo>
                    <a:pt x="78" y="234"/>
                  </a:lnTo>
                  <a:lnTo>
                    <a:pt x="117" y="247"/>
                  </a:lnTo>
                  <a:lnTo>
                    <a:pt x="114" y="219"/>
                  </a:lnTo>
                  <a:lnTo>
                    <a:pt x="78" y="202"/>
                  </a:lnTo>
                  <a:lnTo>
                    <a:pt x="38" y="240"/>
                  </a:lnTo>
                  <a:lnTo>
                    <a:pt x="35" y="198"/>
                  </a:lnTo>
                  <a:lnTo>
                    <a:pt x="98" y="168"/>
                  </a:lnTo>
                  <a:lnTo>
                    <a:pt x="101" y="127"/>
                  </a:lnTo>
                  <a:lnTo>
                    <a:pt x="0" y="100"/>
                  </a:lnTo>
                  <a:lnTo>
                    <a:pt x="46" y="88"/>
                  </a:lnTo>
                  <a:lnTo>
                    <a:pt x="83" y="91"/>
                  </a:lnTo>
                  <a:lnTo>
                    <a:pt x="35" y="38"/>
                  </a:lnTo>
                  <a:lnTo>
                    <a:pt x="69" y="38"/>
                  </a:lnTo>
                  <a:lnTo>
                    <a:pt x="101" y="72"/>
                  </a:lnTo>
                  <a:lnTo>
                    <a:pt x="104" y="24"/>
                  </a:lnTo>
                  <a:lnTo>
                    <a:pt x="132" y="0"/>
                  </a:lnTo>
                  <a:lnTo>
                    <a:pt x="112" y="91"/>
                  </a:lnTo>
                  <a:lnTo>
                    <a:pt x="132" y="130"/>
                  </a:lnTo>
                  <a:lnTo>
                    <a:pt x="167" y="104"/>
                  </a:lnTo>
                  <a:lnTo>
                    <a:pt x="198" y="121"/>
                  </a:lnTo>
                  <a:lnTo>
                    <a:pt x="238" y="165"/>
                  </a:lnTo>
                  <a:lnTo>
                    <a:pt x="201" y="156"/>
                  </a:lnTo>
                  <a:lnTo>
                    <a:pt x="155" y="168"/>
                  </a:lnTo>
                  <a:lnTo>
                    <a:pt x="147" y="202"/>
                  </a:lnTo>
                  <a:lnTo>
                    <a:pt x="203" y="179"/>
                  </a:lnTo>
                  <a:lnTo>
                    <a:pt x="233" y="198"/>
                  </a:lnTo>
                  <a:lnTo>
                    <a:pt x="178" y="238"/>
                  </a:lnTo>
                  <a:lnTo>
                    <a:pt x="167" y="263"/>
                  </a:lnTo>
                  <a:lnTo>
                    <a:pt x="137" y="289"/>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4" name="Freeform 133"/>
            <p:cNvSpPr>
              <a:spLocks/>
            </p:cNvSpPr>
            <p:nvPr/>
          </p:nvSpPr>
          <p:spPr bwMode="auto">
            <a:xfrm>
              <a:off x="4085" y="2458"/>
              <a:ext cx="181" cy="179"/>
            </a:xfrm>
            <a:custGeom>
              <a:avLst/>
              <a:gdLst>
                <a:gd name="T0" fmla="*/ 15 w 362"/>
                <a:gd name="T1" fmla="*/ 43 h 360"/>
                <a:gd name="T2" fmla="*/ 11 w 362"/>
                <a:gd name="T3" fmla="*/ 35 h 360"/>
                <a:gd name="T4" fmla="*/ 0 w 362"/>
                <a:gd name="T5" fmla="*/ 34 h 360"/>
                <a:gd name="T6" fmla="*/ 7 w 362"/>
                <a:gd name="T7" fmla="*/ 28 h 360"/>
                <a:gd name="T8" fmla="*/ 13 w 362"/>
                <a:gd name="T9" fmla="*/ 28 h 360"/>
                <a:gd name="T10" fmla="*/ 17 w 362"/>
                <a:gd name="T11" fmla="*/ 35 h 360"/>
                <a:gd name="T12" fmla="*/ 20 w 362"/>
                <a:gd name="T13" fmla="*/ 32 h 360"/>
                <a:gd name="T14" fmla="*/ 17 w 362"/>
                <a:gd name="T15" fmla="*/ 25 h 360"/>
                <a:gd name="T16" fmla="*/ 8 w 362"/>
                <a:gd name="T17" fmla="*/ 24 h 360"/>
                <a:gd name="T18" fmla="*/ 12 w 362"/>
                <a:gd name="T19" fmla="*/ 19 h 360"/>
                <a:gd name="T20" fmla="*/ 23 w 362"/>
                <a:gd name="T21" fmla="*/ 23 h 360"/>
                <a:gd name="T22" fmla="*/ 28 w 362"/>
                <a:gd name="T23" fmla="*/ 19 h 360"/>
                <a:gd name="T24" fmla="*/ 19 w 362"/>
                <a:gd name="T25" fmla="*/ 3 h 360"/>
                <a:gd name="T26" fmla="*/ 26 w 362"/>
                <a:gd name="T27" fmla="*/ 7 h 360"/>
                <a:gd name="T28" fmla="*/ 30 w 362"/>
                <a:gd name="T29" fmla="*/ 12 h 360"/>
                <a:gd name="T30" fmla="*/ 30 w 362"/>
                <a:gd name="T31" fmla="*/ 0 h 360"/>
                <a:gd name="T32" fmla="*/ 34 w 362"/>
                <a:gd name="T33" fmla="*/ 4 h 360"/>
                <a:gd name="T34" fmla="*/ 34 w 362"/>
                <a:gd name="T35" fmla="*/ 12 h 360"/>
                <a:gd name="T36" fmla="*/ 40 w 362"/>
                <a:gd name="T37" fmla="*/ 7 h 360"/>
                <a:gd name="T38" fmla="*/ 46 w 362"/>
                <a:gd name="T39" fmla="*/ 8 h 360"/>
                <a:gd name="T40" fmla="*/ 34 w 362"/>
                <a:gd name="T41" fmla="*/ 16 h 360"/>
                <a:gd name="T42" fmla="*/ 31 w 362"/>
                <a:gd name="T43" fmla="*/ 23 h 360"/>
                <a:gd name="T44" fmla="*/ 38 w 362"/>
                <a:gd name="T45" fmla="*/ 25 h 360"/>
                <a:gd name="T46" fmla="*/ 40 w 362"/>
                <a:gd name="T47" fmla="*/ 31 h 360"/>
                <a:gd name="T48" fmla="*/ 40 w 362"/>
                <a:gd name="T49" fmla="*/ 41 h 360"/>
                <a:gd name="T50" fmla="*/ 37 w 362"/>
                <a:gd name="T51" fmla="*/ 35 h 360"/>
                <a:gd name="T52" fmla="*/ 30 w 362"/>
                <a:gd name="T53" fmla="*/ 31 h 360"/>
                <a:gd name="T54" fmla="*/ 25 w 362"/>
                <a:gd name="T55" fmla="*/ 34 h 360"/>
                <a:gd name="T56" fmla="*/ 35 w 362"/>
                <a:gd name="T57" fmla="*/ 38 h 360"/>
                <a:gd name="T58" fmla="*/ 36 w 362"/>
                <a:gd name="T59" fmla="*/ 44 h 360"/>
                <a:gd name="T60" fmla="*/ 25 w 362"/>
                <a:gd name="T61" fmla="*/ 42 h 360"/>
                <a:gd name="T62" fmla="*/ 21 w 362"/>
                <a:gd name="T63" fmla="*/ 44 h 360"/>
                <a:gd name="T64" fmla="*/ 15 w 362"/>
                <a:gd name="T65" fmla="*/ 43 h 3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2"/>
                <a:gd name="T100" fmla="*/ 0 h 360"/>
                <a:gd name="T101" fmla="*/ 362 w 362"/>
                <a:gd name="T102" fmla="*/ 360 h 3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2" h="360">
                  <a:moveTo>
                    <a:pt x="118" y="346"/>
                  </a:moveTo>
                  <a:lnTo>
                    <a:pt x="86" y="281"/>
                  </a:lnTo>
                  <a:lnTo>
                    <a:pt x="0" y="275"/>
                  </a:lnTo>
                  <a:lnTo>
                    <a:pt x="53" y="226"/>
                  </a:lnTo>
                  <a:lnTo>
                    <a:pt x="107" y="232"/>
                  </a:lnTo>
                  <a:lnTo>
                    <a:pt x="134" y="287"/>
                  </a:lnTo>
                  <a:lnTo>
                    <a:pt x="156" y="257"/>
                  </a:lnTo>
                  <a:lnTo>
                    <a:pt x="134" y="202"/>
                  </a:lnTo>
                  <a:lnTo>
                    <a:pt x="64" y="196"/>
                  </a:lnTo>
                  <a:lnTo>
                    <a:pt x="97" y="155"/>
                  </a:lnTo>
                  <a:lnTo>
                    <a:pt x="183" y="190"/>
                  </a:lnTo>
                  <a:lnTo>
                    <a:pt x="220" y="155"/>
                  </a:lnTo>
                  <a:lnTo>
                    <a:pt x="150" y="26"/>
                  </a:lnTo>
                  <a:lnTo>
                    <a:pt x="204" y="58"/>
                  </a:lnTo>
                  <a:lnTo>
                    <a:pt x="237" y="100"/>
                  </a:lnTo>
                  <a:lnTo>
                    <a:pt x="237" y="0"/>
                  </a:lnTo>
                  <a:lnTo>
                    <a:pt x="270" y="37"/>
                  </a:lnTo>
                  <a:lnTo>
                    <a:pt x="270" y="100"/>
                  </a:lnTo>
                  <a:lnTo>
                    <a:pt x="313" y="58"/>
                  </a:lnTo>
                  <a:lnTo>
                    <a:pt x="362" y="64"/>
                  </a:lnTo>
                  <a:lnTo>
                    <a:pt x="265" y="131"/>
                  </a:lnTo>
                  <a:lnTo>
                    <a:pt x="247" y="190"/>
                  </a:lnTo>
                  <a:lnTo>
                    <a:pt x="303" y="202"/>
                  </a:lnTo>
                  <a:lnTo>
                    <a:pt x="319" y="251"/>
                  </a:lnTo>
                  <a:lnTo>
                    <a:pt x="319" y="335"/>
                  </a:lnTo>
                  <a:lnTo>
                    <a:pt x="292" y="287"/>
                  </a:lnTo>
                  <a:lnTo>
                    <a:pt x="237" y="251"/>
                  </a:lnTo>
                  <a:lnTo>
                    <a:pt x="199" y="275"/>
                  </a:lnTo>
                  <a:lnTo>
                    <a:pt x="276" y="311"/>
                  </a:lnTo>
                  <a:lnTo>
                    <a:pt x="286" y="360"/>
                  </a:lnTo>
                  <a:lnTo>
                    <a:pt x="199" y="340"/>
                  </a:lnTo>
                  <a:lnTo>
                    <a:pt x="167" y="354"/>
                  </a:lnTo>
                  <a:lnTo>
                    <a:pt x="118" y="346"/>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5" name="Freeform 134"/>
            <p:cNvSpPr>
              <a:spLocks/>
            </p:cNvSpPr>
            <p:nvPr/>
          </p:nvSpPr>
          <p:spPr bwMode="auto">
            <a:xfrm>
              <a:off x="4225" y="2461"/>
              <a:ext cx="112" cy="144"/>
            </a:xfrm>
            <a:custGeom>
              <a:avLst/>
              <a:gdLst>
                <a:gd name="T0" fmla="*/ 13 w 223"/>
                <a:gd name="T1" fmla="*/ 35 h 290"/>
                <a:gd name="T2" fmla="*/ 7 w 223"/>
                <a:gd name="T3" fmla="*/ 31 h 290"/>
                <a:gd name="T4" fmla="*/ 0 w 223"/>
                <a:gd name="T5" fmla="*/ 36 h 290"/>
                <a:gd name="T6" fmla="*/ 2 w 223"/>
                <a:gd name="T7" fmla="*/ 29 h 290"/>
                <a:gd name="T8" fmla="*/ 7 w 223"/>
                <a:gd name="T9" fmla="*/ 26 h 290"/>
                <a:gd name="T10" fmla="*/ 12 w 223"/>
                <a:gd name="T11" fmla="*/ 29 h 290"/>
                <a:gd name="T12" fmla="*/ 12 w 223"/>
                <a:gd name="T13" fmla="*/ 26 h 290"/>
                <a:gd name="T14" fmla="*/ 8 w 223"/>
                <a:gd name="T15" fmla="*/ 22 h 290"/>
                <a:gd name="T16" fmla="*/ 2 w 223"/>
                <a:gd name="T17" fmla="*/ 26 h 290"/>
                <a:gd name="T18" fmla="*/ 3 w 223"/>
                <a:gd name="T19" fmla="*/ 21 h 290"/>
                <a:gd name="T20" fmla="*/ 11 w 223"/>
                <a:gd name="T21" fmla="*/ 19 h 290"/>
                <a:gd name="T22" fmla="*/ 12 w 223"/>
                <a:gd name="T23" fmla="*/ 14 h 290"/>
                <a:gd name="T24" fmla="*/ 1 w 223"/>
                <a:gd name="T25" fmla="*/ 7 h 290"/>
                <a:gd name="T26" fmla="*/ 7 w 223"/>
                <a:gd name="T27" fmla="*/ 7 h 290"/>
                <a:gd name="T28" fmla="*/ 11 w 223"/>
                <a:gd name="T29" fmla="*/ 9 h 290"/>
                <a:gd name="T30" fmla="*/ 7 w 223"/>
                <a:gd name="T31" fmla="*/ 1 h 290"/>
                <a:gd name="T32" fmla="*/ 11 w 223"/>
                <a:gd name="T33" fmla="*/ 2 h 290"/>
                <a:gd name="T34" fmla="*/ 14 w 223"/>
                <a:gd name="T35" fmla="*/ 7 h 290"/>
                <a:gd name="T36" fmla="*/ 15 w 223"/>
                <a:gd name="T37" fmla="*/ 2 h 290"/>
                <a:gd name="T38" fmla="*/ 19 w 223"/>
                <a:gd name="T39" fmla="*/ 0 h 290"/>
                <a:gd name="T40" fmla="*/ 15 w 223"/>
                <a:gd name="T41" fmla="*/ 10 h 290"/>
                <a:gd name="T42" fmla="*/ 16 w 223"/>
                <a:gd name="T43" fmla="*/ 15 h 290"/>
                <a:gd name="T44" fmla="*/ 21 w 223"/>
                <a:gd name="T45" fmla="*/ 13 h 290"/>
                <a:gd name="T46" fmla="*/ 24 w 223"/>
                <a:gd name="T47" fmla="*/ 16 h 290"/>
                <a:gd name="T48" fmla="*/ 28 w 223"/>
                <a:gd name="T49" fmla="*/ 23 h 290"/>
                <a:gd name="T50" fmla="*/ 24 w 223"/>
                <a:gd name="T51" fmla="*/ 20 h 290"/>
                <a:gd name="T52" fmla="*/ 18 w 223"/>
                <a:gd name="T53" fmla="*/ 21 h 290"/>
                <a:gd name="T54" fmla="*/ 16 w 223"/>
                <a:gd name="T55" fmla="*/ 25 h 290"/>
                <a:gd name="T56" fmla="*/ 24 w 223"/>
                <a:gd name="T57" fmla="*/ 23 h 290"/>
                <a:gd name="T58" fmla="*/ 27 w 223"/>
                <a:gd name="T59" fmla="*/ 27 h 290"/>
                <a:gd name="T60" fmla="*/ 19 w 223"/>
                <a:gd name="T61" fmla="*/ 30 h 290"/>
                <a:gd name="T62" fmla="*/ 17 w 223"/>
                <a:gd name="T63" fmla="*/ 33 h 290"/>
                <a:gd name="T64" fmla="*/ 13 w 223"/>
                <a:gd name="T65" fmla="*/ 35 h 2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3"/>
                <a:gd name="T100" fmla="*/ 0 h 290"/>
                <a:gd name="T101" fmla="*/ 223 w 223"/>
                <a:gd name="T102" fmla="*/ 290 h 2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3" h="290">
                  <a:moveTo>
                    <a:pt x="101" y="282"/>
                  </a:moveTo>
                  <a:lnTo>
                    <a:pt x="56" y="256"/>
                  </a:lnTo>
                  <a:lnTo>
                    <a:pt x="0" y="290"/>
                  </a:lnTo>
                  <a:lnTo>
                    <a:pt x="16" y="235"/>
                  </a:lnTo>
                  <a:lnTo>
                    <a:pt x="52" y="216"/>
                  </a:lnTo>
                  <a:lnTo>
                    <a:pt x="89" y="238"/>
                  </a:lnTo>
                  <a:lnTo>
                    <a:pt x="91" y="210"/>
                  </a:lnTo>
                  <a:lnTo>
                    <a:pt x="59" y="184"/>
                  </a:lnTo>
                  <a:lnTo>
                    <a:pt x="12" y="211"/>
                  </a:lnTo>
                  <a:lnTo>
                    <a:pt x="17" y="171"/>
                  </a:lnTo>
                  <a:lnTo>
                    <a:pt x="85" y="155"/>
                  </a:lnTo>
                  <a:lnTo>
                    <a:pt x="95" y="116"/>
                  </a:lnTo>
                  <a:lnTo>
                    <a:pt x="4" y="63"/>
                  </a:lnTo>
                  <a:lnTo>
                    <a:pt x="51" y="63"/>
                  </a:lnTo>
                  <a:lnTo>
                    <a:pt x="86" y="74"/>
                  </a:lnTo>
                  <a:lnTo>
                    <a:pt x="50" y="12"/>
                  </a:lnTo>
                  <a:lnTo>
                    <a:pt x="83" y="21"/>
                  </a:lnTo>
                  <a:lnTo>
                    <a:pt x="107" y="60"/>
                  </a:lnTo>
                  <a:lnTo>
                    <a:pt x="118" y="18"/>
                  </a:lnTo>
                  <a:lnTo>
                    <a:pt x="152" y="0"/>
                  </a:lnTo>
                  <a:lnTo>
                    <a:pt x="114" y="82"/>
                  </a:lnTo>
                  <a:lnTo>
                    <a:pt x="126" y="126"/>
                  </a:lnTo>
                  <a:lnTo>
                    <a:pt x="164" y="110"/>
                  </a:lnTo>
                  <a:lnTo>
                    <a:pt x="192" y="134"/>
                  </a:lnTo>
                  <a:lnTo>
                    <a:pt x="223" y="187"/>
                  </a:lnTo>
                  <a:lnTo>
                    <a:pt x="188" y="168"/>
                  </a:lnTo>
                  <a:lnTo>
                    <a:pt x="141" y="170"/>
                  </a:lnTo>
                  <a:lnTo>
                    <a:pt x="126" y="201"/>
                  </a:lnTo>
                  <a:lnTo>
                    <a:pt x="187" y="190"/>
                  </a:lnTo>
                  <a:lnTo>
                    <a:pt x="211" y="217"/>
                  </a:lnTo>
                  <a:lnTo>
                    <a:pt x="149" y="244"/>
                  </a:lnTo>
                  <a:lnTo>
                    <a:pt x="133" y="265"/>
                  </a:lnTo>
                  <a:lnTo>
                    <a:pt x="101" y="282"/>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6" name="Freeform 135"/>
            <p:cNvSpPr>
              <a:spLocks/>
            </p:cNvSpPr>
            <p:nvPr/>
          </p:nvSpPr>
          <p:spPr bwMode="auto">
            <a:xfrm>
              <a:off x="4267" y="2461"/>
              <a:ext cx="162" cy="184"/>
            </a:xfrm>
            <a:custGeom>
              <a:avLst/>
              <a:gdLst>
                <a:gd name="T0" fmla="*/ 17 w 323"/>
                <a:gd name="T1" fmla="*/ 46 h 367"/>
                <a:gd name="T2" fmla="*/ 11 w 323"/>
                <a:gd name="T3" fmla="*/ 39 h 367"/>
                <a:gd name="T4" fmla="*/ 0 w 323"/>
                <a:gd name="T5" fmla="*/ 41 h 367"/>
                <a:gd name="T6" fmla="*/ 6 w 323"/>
                <a:gd name="T7" fmla="*/ 33 h 367"/>
                <a:gd name="T8" fmla="*/ 13 w 323"/>
                <a:gd name="T9" fmla="*/ 33 h 367"/>
                <a:gd name="T10" fmla="*/ 17 w 323"/>
                <a:gd name="T11" fmla="*/ 38 h 367"/>
                <a:gd name="T12" fmla="*/ 19 w 323"/>
                <a:gd name="T13" fmla="*/ 34 h 367"/>
                <a:gd name="T14" fmla="*/ 15 w 323"/>
                <a:gd name="T15" fmla="*/ 28 h 367"/>
                <a:gd name="T16" fmla="*/ 7 w 323"/>
                <a:gd name="T17" fmla="*/ 30 h 367"/>
                <a:gd name="T18" fmla="*/ 9 w 323"/>
                <a:gd name="T19" fmla="*/ 23 h 367"/>
                <a:gd name="T20" fmla="*/ 21 w 323"/>
                <a:gd name="T21" fmla="*/ 25 h 367"/>
                <a:gd name="T22" fmla="*/ 25 w 323"/>
                <a:gd name="T23" fmla="*/ 20 h 367"/>
                <a:gd name="T24" fmla="*/ 13 w 323"/>
                <a:gd name="T25" fmla="*/ 6 h 367"/>
                <a:gd name="T26" fmla="*/ 20 w 323"/>
                <a:gd name="T27" fmla="*/ 8 h 367"/>
                <a:gd name="T28" fmla="*/ 25 w 323"/>
                <a:gd name="T29" fmla="*/ 13 h 367"/>
                <a:gd name="T30" fmla="*/ 23 w 323"/>
                <a:gd name="T31" fmla="*/ 0 h 367"/>
                <a:gd name="T32" fmla="*/ 28 w 323"/>
                <a:gd name="T33" fmla="*/ 4 h 367"/>
                <a:gd name="T34" fmla="*/ 29 w 323"/>
                <a:gd name="T35" fmla="*/ 12 h 367"/>
                <a:gd name="T36" fmla="*/ 33 w 323"/>
                <a:gd name="T37" fmla="*/ 5 h 367"/>
                <a:gd name="T38" fmla="*/ 40 w 323"/>
                <a:gd name="T39" fmla="*/ 4 h 367"/>
                <a:gd name="T40" fmla="*/ 29 w 323"/>
                <a:gd name="T41" fmla="*/ 15 h 367"/>
                <a:gd name="T42" fmla="*/ 29 w 323"/>
                <a:gd name="T43" fmla="*/ 23 h 367"/>
                <a:gd name="T44" fmla="*/ 36 w 323"/>
                <a:gd name="T45" fmla="*/ 23 h 367"/>
                <a:gd name="T46" fmla="*/ 39 w 323"/>
                <a:gd name="T47" fmla="*/ 29 h 367"/>
                <a:gd name="T48" fmla="*/ 41 w 323"/>
                <a:gd name="T49" fmla="*/ 39 h 367"/>
                <a:gd name="T50" fmla="*/ 36 w 323"/>
                <a:gd name="T51" fmla="*/ 34 h 367"/>
                <a:gd name="T52" fmla="*/ 29 w 323"/>
                <a:gd name="T53" fmla="*/ 31 h 367"/>
                <a:gd name="T54" fmla="*/ 25 w 323"/>
                <a:gd name="T55" fmla="*/ 35 h 367"/>
                <a:gd name="T56" fmla="*/ 35 w 323"/>
                <a:gd name="T57" fmla="*/ 37 h 367"/>
                <a:gd name="T58" fmla="*/ 37 w 323"/>
                <a:gd name="T59" fmla="*/ 43 h 367"/>
                <a:gd name="T60" fmla="*/ 27 w 323"/>
                <a:gd name="T61" fmla="*/ 43 h 367"/>
                <a:gd name="T62" fmla="*/ 23 w 323"/>
                <a:gd name="T63" fmla="*/ 46 h 367"/>
                <a:gd name="T64" fmla="*/ 17 w 323"/>
                <a:gd name="T65" fmla="*/ 46 h 3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3"/>
                <a:gd name="T100" fmla="*/ 0 h 367"/>
                <a:gd name="T101" fmla="*/ 323 w 323"/>
                <a:gd name="T102" fmla="*/ 367 h 3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3" h="367">
                  <a:moveTo>
                    <a:pt x="131" y="367"/>
                  </a:moveTo>
                  <a:lnTo>
                    <a:pt x="86" y="310"/>
                  </a:lnTo>
                  <a:lnTo>
                    <a:pt x="0" y="324"/>
                  </a:lnTo>
                  <a:lnTo>
                    <a:pt x="43" y="264"/>
                  </a:lnTo>
                  <a:lnTo>
                    <a:pt x="97" y="257"/>
                  </a:lnTo>
                  <a:lnTo>
                    <a:pt x="135" y="304"/>
                  </a:lnTo>
                  <a:lnTo>
                    <a:pt x="150" y="270"/>
                  </a:lnTo>
                  <a:lnTo>
                    <a:pt x="119" y="221"/>
                  </a:lnTo>
                  <a:lnTo>
                    <a:pt x="49" y="233"/>
                  </a:lnTo>
                  <a:lnTo>
                    <a:pt x="72" y="184"/>
                  </a:lnTo>
                  <a:lnTo>
                    <a:pt x="163" y="199"/>
                  </a:lnTo>
                  <a:lnTo>
                    <a:pt x="193" y="154"/>
                  </a:lnTo>
                  <a:lnTo>
                    <a:pt x="98" y="41"/>
                  </a:lnTo>
                  <a:lnTo>
                    <a:pt x="159" y="64"/>
                  </a:lnTo>
                  <a:lnTo>
                    <a:pt x="198" y="98"/>
                  </a:lnTo>
                  <a:lnTo>
                    <a:pt x="179" y="0"/>
                  </a:lnTo>
                  <a:lnTo>
                    <a:pt x="217" y="28"/>
                  </a:lnTo>
                  <a:lnTo>
                    <a:pt x="230" y="89"/>
                  </a:lnTo>
                  <a:lnTo>
                    <a:pt x="264" y="38"/>
                  </a:lnTo>
                  <a:lnTo>
                    <a:pt x="313" y="32"/>
                  </a:lnTo>
                  <a:lnTo>
                    <a:pt x="230" y="120"/>
                  </a:lnTo>
                  <a:lnTo>
                    <a:pt x="226" y="182"/>
                  </a:lnTo>
                  <a:lnTo>
                    <a:pt x="282" y="182"/>
                  </a:lnTo>
                  <a:lnTo>
                    <a:pt x="307" y="226"/>
                  </a:lnTo>
                  <a:lnTo>
                    <a:pt x="323" y="307"/>
                  </a:lnTo>
                  <a:lnTo>
                    <a:pt x="288" y="267"/>
                  </a:lnTo>
                  <a:lnTo>
                    <a:pt x="228" y="245"/>
                  </a:lnTo>
                  <a:lnTo>
                    <a:pt x="195" y="278"/>
                  </a:lnTo>
                  <a:lnTo>
                    <a:pt x="276" y="294"/>
                  </a:lnTo>
                  <a:lnTo>
                    <a:pt x="296" y="338"/>
                  </a:lnTo>
                  <a:lnTo>
                    <a:pt x="209" y="341"/>
                  </a:lnTo>
                  <a:lnTo>
                    <a:pt x="179" y="361"/>
                  </a:lnTo>
                  <a:lnTo>
                    <a:pt x="131" y="367"/>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7" name="Freeform 136"/>
            <p:cNvSpPr>
              <a:spLocks/>
            </p:cNvSpPr>
            <p:nvPr/>
          </p:nvSpPr>
          <p:spPr bwMode="auto">
            <a:xfrm>
              <a:off x="4386" y="2441"/>
              <a:ext cx="119" cy="159"/>
            </a:xfrm>
            <a:custGeom>
              <a:avLst/>
              <a:gdLst>
                <a:gd name="T0" fmla="*/ 17 w 239"/>
                <a:gd name="T1" fmla="*/ 36 h 318"/>
                <a:gd name="T2" fmla="*/ 11 w 239"/>
                <a:gd name="T3" fmla="*/ 34 h 318"/>
                <a:gd name="T4" fmla="*/ 5 w 239"/>
                <a:gd name="T5" fmla="*/ 40 h 318"/>
                <a:gd name="T6" fmla="*/ 5 w 239"/>
                <a:gd name="T7" fmla="*/ 33 h 318"/>
                <a:gd name="T8" fmla="*/ 9 w 239"/>
                <a:gd name="T9" fmla="*/ 29 h 318"/>
                <a:gd name="T10" fmla="*/ 14 w 239"/>
                <a:gd name="T11" fmla="*/ 31 h 318"/>
                <a:gd name="T12" fmla="*/ 14 w 239"/>
                <a:gd name="T13" fmla="*/ 27 h 318"/>
                <a:gd name="T14" fmla="*/ 9 w 239"/>
                <a:gd name="T15" fmla="*/ 25 h 318"/>
                <a:gd name="T16" fmla="*/ 4 w 239"/>
                <a:gd name="T17" fmla="*/ 30 h 318"/>
                <a:gd name="T18" fmla="*/ 4 w 239"/>
                <a:gd name="T19" fmla="*/ 25 h 318"/>
                <a:gd name="T20" fmla="*/ 12 w 239"/>
                <a:gd name="T21" fmla="*/ 21 h 318"/>
                <a:gd name="T22" fmla="*/ 12 w 239"/>
                <a:gd name="T23" fmla="*/ 16 h 318"/>
                <a:gd name="T24" fmla="*/ 0 w 239"/>
                <a:gd name="T25" fmla="*/ 12 h 318"/>
                <a:gd name="T26" fmla="*/ 5 w 239"/>
                <a:gd name="T27" fmla="*/ 11 h 318"/>
                <a:gd name="T28" fmla="*/ 10 w 239"/>
                <a:gd name="T29" fmla="*/ 11 h 318"/>
                <a:gd name="T30" fmla="*/ 4 w 239"/>
                <a:gd name="T31" fmla="*/ 5 h 318"/>
                <a:gd name="T32" fmla="*/ 8 w 239"/>
                <a:gd name="T33" fmla="*/ 5 h 318"/>
                <a:gd name="T34" fmla="*/ 12 w 239"/>
                <a:gd name="T35" fmla="*/ 9 h 318"/>
                <a:gd name="T36" fmla="*/ 13 w 239"/>
                <a:gd name="T37" fmla="*/ 3 h 318"/>
                <a:gd name="T38" fmla="*/ 16 w 239"/>
                <a:gd name="T39" fmla="*/ 0 h 318"/>
                <a:gd name="T40" fmla="*/ 14 w 239"/>
                <a:gd name="T41" fmla="*/ 11 h 318"/>
                <a:gd name="T42" fmla="*/ 16 w 239"/>
                <a:gd name="T43" fmla="*/ 17 h 318"/>
                <a:gd name="T44" fmla="*/ 20 w 239"/>
                <a:gd name="T45" fmla="*/ 13 h 318"/>
                <a:gd name="T46" fmla="*/ 24 w 239"/>
                <a:gd name="T47" fmla="*/ 15 h 318"/>
                <a:gd name="T48" fmla="*/ 29 w 239"/>
                <a:gd name="T49" fmla="*/ 21 h 318"/>
                <a:gd name="T50" fmla="*/ 25 w 239"/>
                <a:gd name="T51" fmla="*/ 20 h 318"/>
                <a:gd name="T52" fmla="*/ 19 w 239"/>
                <a:gd name="T53" fmla="*/ 21 h 318"/>
                <a:gd name="T54" fmla="*/ 18 w 239"/>
                <a:gd name="T55" fmla="*/ 25 h 318"/>
                <a:gd name="T56" fmla="*/ 25 w 239"/>
                <a:gd name="T57" fmla="*/ 22 h 318"/>
                <a:gd name="T58" fmla="*/ 29 w 239"/>
                <a:gd name="T59" fmla="*/ 25 h 318"/>
                <a:gd name="T60" fmla="*/ 22 w 239"/>
                <a:gd name="T61" fmla="*/ 30 h 318"/>
                <a:gd name="T62" fmla="*/ 20 w 239"/>
                <a:gd name="T63" fmla="*/ 33 h 318"/>
                <a:gd name="T64" fmla="*/ 17 w 239"/>
                <a:gd name="T65" fmla="*/ 36 h 3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9"/>
                <a:gd name="T100" fmla="*/ 0 h 318"/>
                <a:gd name="T101" fmla="*/ 239 w 239"/>
                <a:gd name="T102" fmla="*/ 318 h 3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9" h="318">
                  <a:moveTo>
                    <a:pt x="139" y="288"/>
                  </a:moveTo>
                  <a:lnTo>
                    <a:pt x="89" y="271"/>
                  </a:lnTo>
                  <a:lnTo>
                    <a:pt x="41" y="318"/>
                  </a:lnTo>
                  <a:lnTo>
                    <a:pt x="46" y="261"/>
                  </a:lnTo>
                  <a:lnTo>
                    <a:pt x="78" y="233"/>
                  </a:lnTo>
                  <a:lnTo>
                    <a:pt x="119" y="246"/>
                  </a:lnTo>
                  <a:lnTo>
                    <a:pt x="116" y="218"/>
                  </a:lnTo>
                  <a:lnTo>
                    <a:pt x="78" y="202"/>
                  </a:lnTo>
                  <a:lnTo>
                    <a:pt x="38" y="239"/>
                  </a:lnTo>
                  <a:lnTo>
                    <a:pt x="35" y="197"/>
                  </a:lnTo>
                  <a:lnTo>
                    <a:pt x="99" y="167"/>
                  </a:lnTo>
                  <a:lnTo>
                    <a:pt x="101" y="126"/>
                  </a:lnTo>
                  <a:lnTo>
                    <a:pt x="0" y="96"/>
                  </a:lnTo>
                  <a:lnTo>
                    <a:pt x="46" y="84"/>
                  </a:lnTo>
                  <a:lnTo>
                    <a:pt x="84" y="87"/>
                  </a:lnTo>
                  <a:lnTo>
                    <a:pt x="35" y="37"/>
                  </a:lnTo>
                  <a:lnTo>
                    <a:pt x="70" y="37"/>
                  </a:lnTo>
                  <a:lnTo>
                    <a:pt x="101" y="69"/>
                  </a:lnTo>
                  <a:lnTo>
                    <a:pt x="104" y="25"/>
                  </a:lnTo>
                  <a:lnTo>
                    <a:pt x="132" y="0"/>
                  </a:lnTo>
                  <a:lnTo>
                    <a:pt x="112" y="87"/>
                  </a:lnTo>
                  <a:lnTo>
                    <a:pt x="132" y="129"/>
                  </a:lnTo>
                  <a:lnTo>
                    <a:pt x="167" y="104"/>
                  </a:lnTo>
                  <a:lnTo>
                    <a:pt x="198" y="120"/>
                  </a:lnTo>
                  <a:lnTo>
                    <a:pt x="239" y="164"/>
                  </a:lnTo>
                  <a:lnTo>
                    <a:pt x="202" y="156"/>
                  </a:lnTo>
                  <a:lnTo>
                    <a:pt x="155" y="167"/>
                  </a:lnTo>
                  <a:lnTo>
                    <a:pt x="147" y="202"/>
                  </a:lnTo>
                  <a:lnTo>
                    <a:pt x="205" y="178"/>
                  </a:lnTo>
                  <a:lnTo>
                    <a:pt x="233" y="197"/>
                  </a:lnTo>
                  <a:lnTo>
                    <a:pt x="178" y="237"/>
                  </a:lnTo>
                  <a:lnTo>
                    <a:pt x="167" y="263"/>
                  </a:lnTo>
                  <a:lnTo>
                    <a:pt x="139" y="288"/>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8" name="Freeform 137"/>
            <p:cNvSpPr>
              <a:spLocks/>
            </p:cNvSpPr>
            <p:nvPr/>
          </p:nvSpPr>
          <p:spPr bwMode="auto">
            <a:xfrm>
              <a:off x="4831" y="2510"/>
              <a:ext cx="153" cy="152"/>
            </a:xfrm>
            <a:custGeom>
              <a:avLst/>
              <a:gdLst>
                <a:gd name="T0" fmla="*/ 13 w 304"/>
                <a:gd name="T1" fmla="*/ 37 h 303"/>
                <a:gd name="T2" fmla="*/ 9 w 304"/>
                <a:gd name="T3" fmla="*/ 30 h 303"/>
                <a:gd name="T4" fmla="*/ 0 w 304"/>
                <a:gd name="T5" fmla="*/ 29 h 303"/>
                <a:gd name="T6" fmla="*/ 6 w 304"/>
                <a:gd name="T7" fmla="*/ 24 h 303"/>
                <a:gd name="T8" fmla="*/ 12 w 304"/>
                <a:gd name="T9" fmla="*/ 25 h 303"/>
                <a:gd name="T10" fmla="*/ 15 w 304"/>
                <a:gd name="T11" fmla="*/ 31 h 303"/>
                <a:gd name="T12" fmla="*/ 17 w 304"/>
                <a:gd name="T13" fmla="*/ 28 h 303"/>
                <a:gd name="T14" fmla="*/ 15 w 304"/>
                <a:gd name="T15" fmla="*/ 22 h 303"/>
                <a:gd name="T16" fmla="*/ 7 w 304"/>
                <a:gd name="T17" fmla="*/ 21 h 303"/>
                <a:gd name="T18" fmla="*/ 11 w 304"/>
                <a:gd name="T19" fmla="*/ 17 h 303"/>
                <a:gd name="T20" fmla="*/ 20 w 304"/>
                <a:gd name="T21" fmla="*/ 20 h 303"/>
                <a:gd name="T22" fmla="*/ 24 w 304"/>
                <a:gd name="T23" fmla="*/ 17 h 303"/>
                <a:gd name="T24" fmla="*/ 16 w 304"/>
                <a:gd name="T25" fmla="*/ 3 h 303"/>
                <a:gd name="T26" fmla="*/ 22 w 304"/>
                <a:gd name="T27" fmla="*/ 7 h 303"/>
                <a:gd name="T28" fmla="*/ 25 w 304"/>
                <a:gd name="T29" fmla="*/ 11 h 303"/>
                <a:gd name="T30" fmla="*/ 25 w 304"/>
                <a:gd name="T31" fmla="*/ 0 h 303"/>
                <a:gd name="T32" fmla="*/ 29 w 304"/>
                <a:gd name="T33" fmla="*/ 4 h 303"/>
                <a:gd name="T34" fmla="*/ 29 w 304"/>
                <a:gd name="T35" fmla="*/ 11 h 303"/>
                <a:gd name="T36" fmla="*/ 34 w 304"/>
                <a:gd name="T37" fmla="*/ 7 h 303"/>
                <a:gd name="T38" fmla="*/ 39 w 304"/>
                <a:gd name="T39" fmla="*/ 7 h 303"/>
                <a:gd name="T40" fmla="*/ 28 w 304"/>
                <a:gd name="T41" fmla="*/ 14 h 303"/>
                <a:gd name="T42" fmla="*/ 27 w 304"/>
                <a:gd name="T43" fmla="*/ 20 h 303"/>
                <a:gd name="T44" fmla="*/ 32 w 304"/>
                <a:gd name="T45" fmla="*/ 22 h 303"/>
                <a:gd name="T46" fmla="*/ 34 w 304"/>
                <a:gd name="T47" fmla="*/ 27 h 303"/>
                <a:gd name="T48" fmla="*/ 34 w 304"/>
                <a:gd name="T49" fmla="*/ 36 h 303"/>
                <a:gd name="T50" fmla="*/ 31 w 304"/>
                <a:gd name="T51" fmla="*/ 31 h 303"/>
                <a:gd name="T52" fmla="*/ 25 w 304"/>
                <a:gd name="T53" fmla="*/ 27 h 303"/>
                <a:gd name="T54" fmla="*/ 22 w 304"/>
                <a:gd name="T55" fmla="*/ 29 h 303"/>
                <a:gd name="T56" fmla="*/ 29 w 304"/>
                <a:gd name="T57" fmla="*/ 33 h 303"/>
                <a:gd name="T58" fmla="*/ 31 w 304"/>
                <a:gd name="T59" fmla="*/ 38 h 303"/>
                <a:gd name="T60" fmla="*/ 22 w 304"/>
                <a:gd name="T61" fmla="*/ 36 h 303"/>
                <a:gd name="T62" fmla="*/ 18 w 304"/>
                <a:gd name="T63" fmla="*/ 38 h 303"/>
                <a:gd name="T64" fmla="*/ 13 w 304"/>
                <a:gd name="T65" fmla="*/ 37 h 3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4"/>
                <a:gd name="T100" fmla="*/ 0 h 303"/>
                <a:gd name="T101" fmla="*/ 304 w 304"/>
                <a:gd name="T102" fmla="*/ 303 h 3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4" h="303">
                  <a:moveTo>
                    <a:pt x="99" y="292"/>
                  </a:moveTo>
                  <a:lnTo>
                    <a:pt x="72" y="236"/>
                  </a:lnTo>
                  <a:lnTo>
                    <a:pt x="0" y="232"/>
                  </a:lnTo>
                  <a:lnTo>
                    <a:pt x="46" y="191"/>
                  </a:lnTo>
                  <a:lnTo>
                    <a:pt x="91" y="196"/>
                  </a:lnTo>
                  <a:lnTo>
                    <a:pt x="113" y="242"/>
                  </a:lnTo>
                  <a:lnTo>
                    <a:pt x="132" y="217"/>
                  </a:lnTo>
                  <a:lnTo>
                    <a:pt x="113" y="171"/>
                  </a:lnTo>
                  <a:lnTo>
                    <a:pt x="55" y="166"/>
                  </a:lnTo>
                  <a:lnTo>
                    <a:pt x="82" y="130"/>
                  </a:lnTo>
                  <a:lnTo>
                    <a:pt x="155" y="160"/>
                  </a:lnTo>
                  <a:lnTo>
                    <a:pt x="186" y="130"/>
                  </a:lnTo>
                  <a:lnTo>
                    <a:pt x="128" y="19"/>
                  </a:lnTo>
                  <a:lnTo>
                    <a:pt x="172" y="50"/>
                  </a:lnTo>
                  <a:lnTo>
                    <a:pt x="199" y="84"/>
                  </a:lnTo>
                  <a:lnTo>
                    <a:pt x="199" y="0"/>
                  </a:lnTo>
                  <a:lnTo>
                    <a:pt x="227" y="29"/>
                  </a:lnTo>
                  <a:lnTo>
                    <a:pt x="227" y="84"/>
                  </a:lnTo>
                  <a:lnTo>
                    <a:pt x="264" y="50"/>
                  </a:lnTo>
                  <a:lnTo>
                    <a:pt x="304" y="55"/>
                  </a:lnTo>
                  <a:lnTo>
                    <a:pt x="222" y="110"/>
                  </a:lnTo>
                  <a:lnTo>
                    <a:pt x="208" y="160"/>
                  </a:lnTo>
                  <a:lnTo>
                    <a:pt x="254" y="171"/>
                  </a:lnTo>
                  <a:lnTo>
                    <a:pt x="268" y="211"/>
                  </a:lnTo>
                  <a:lnTo>
                    <a:pt x="268" y="282"/>
                  </a:lnTo>
                  <a:lnTo>
                    <a:pt x="245" y="242"/>
                  </a:lnTo>
                  <a:lnTo>
                    <a:pt x="199" y="211"/>
                  </a:lnTo>
                  <a:lnTo>
                    <a:pt x="168" y="232"/>
                  </a:lnTo>
                  <a:lnTo>
                    <a:pt x="231" y="261"/>
                  </a:lnTo>
                  <a:lnTo>
                    <a:pt x="241" y="303"/>
                  </a:lnTo>
                  <a:lnTo>
                    <a:pt x="168" y="286"/>
                  </a:lnTo>
                  <a:lnTo>
                    <a:pt x="141" y="297"/>
                  </a:lnTo>
                  <a:lnTo>
                    <a:pt x="99" y="292"/>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9" name="Freeform 138"/>
            <p:cNvSpPr>
              <a:spLocks/>
            </p:cNvSpPr>
            <p:nvPr/>
          </p:nvSpPr>
          <p:spPr bwMode="auto">
            <a:xfrm>
              <a:off x="4949" y="2513"/>
              <a:ext cx="94" cy="122"/>
            </a:xfrm>
            <a:custGeom>
              <a:avLst/>
              <a:gdLst>
                <a:gd name="T0" fmla="*/ 11 w 188"/>
                <a:gd name="T1" fmla="*/ 29 h 245"/>
                <a:gd name="T2" fmla="*/ 6 w 188"/>
                <a:gd name="T3" fmla="*/ 27 h 245"/>
                <a:gd name="T4" fmla="*/ 0 w 188"/>
                <a:gd name="T5" fmla="*/ 30 h 245"/>
                <a:gd name="T6" fmla="*/ 2 w 188"/>
                <a:gd name="T7" fmla="*/ 24 h 245"/>
                <a:gd name="T8" fmla="*/ 6 w 188"/>
                <a:gd name="T9" fmla="*/ 22 h 245"/>
                <a:gd name="T10" fmla="*/ 10 w 188"/>
                <a:gd name="T11" fmla="*/ 25 h 245"/>
                <a:gd name="T12" fmla="*/ 10 w 188"/>
                <a:gd name="T13" fmla="*/ 22 h 245"/>
                <a:gd name="T14" fmla="*/ 6 w 188"/>
                <a:gd name="T15" fmla="*/ 19 h 245"/>
                <a:gd name="T16" fmla="*/ 2 w 188"/>
                <a:gd name="T17" fmla="*/ 22 h 245"/>
                <a:gd name="T18" fmla="*/ 2 w 188"/>
                <a:gd name="T19" fmla="*/ 18 h 245"/>
                <a:gd name="T20" fmla="*/ 9 w 188"/>
                <a:gd name="T21" fmla="*/ 16 h 245"/>
                <a:gd name="T22" fmla="*/ 11 w 188"/>
                <a:gd name="T23" fmla="*/ 12 h 245"/>
                <a:gd name="T24" fmla="*/ 1 w 188"/>
                <a:gd name="T25" fmla="*/ 6 h 245"/>
                <a:gd name="T26" fmla="*/ 6 w 188"/>
                <a:gd name="T27" fmla="*/ 6 h 245"/>
                <a:gd name="T28" fmla="*/ 10 w 188"/>
                <a:gd name="T29" fmla="*/ 8 h 245"/>
                <a:gd name="T30" fmla="*/ 6 w 188"/>
                <a:gd name="T31" fmla="*/ 1 h 245"/>
                <a:gd name="T32" fmla="*/ 9 w 188"/>
                <a:gd name="T33" fmla="*/ 2 h 245"/>
                <a:gd name="T34" fmla="*/ 12 w 188"/>
                <a:gd name="T35" fmla="*/ 6 h 245"/>
                <a:gd name="T36" fmla="*/ 13 w 188"/>
                <a:gd name="T37" fmla="*/ 1 h 245"/>
                <a:gd name="T38" fmla="*/ 16 w 188"/>
                <a:gd name="T39" fmla="*/ 0 h 245"/>
                <a:gd name="T40" fmla="*/ 12 w 188"/>
                <a:gd name="T41" fmla="*/ 8 h 245"/>
                <a:gd name="T42" fmla="*/ 13 w 188"/>
                <a:gd name="T43" fmla="*/ 13 h 245"/>
                <a:gd name="T44" fmla="*/ 18 w 188"/>
                <a:gd name="T45" fmla="*/ 11 h 245"/>
                <a:gd name="T46" fmla="*/ 21 w 188"/>
                <a:gd name="T47" fmla="*/ 14 h 245"/>
                <a:gd name="T48" fmla="*/ 24 w 188"/>
                <a:gd name="T49" fmla="*/ 19 h 245"/>
                <a:gd name="T50" fmla="*/ 20 w 188"/>
                <a:gd name="T51" fmla="*/ 17 h 245"/>
                <a:gd name="T52" fmla="*/ 15 w 188"/>
                <a:gd name="T53" fmla="*/ 18 h 245"/>
                <a:gd name="T54" fmla="*/ 13 w 188"/>
                <a:gd name="T55" fmla="*/ 21 h 245"/>
                <a:gd name="T56" fmla="*/ 20 w 188"/>
                <a:gd name="T57" fmla="*/ 20 h 245"/>
                <a:gd name="T58" fmla="*/ 23 w 188"/>
                <a:gd name="T59" fmla="*/ 23 h 245"/>
                <a:gd name="T60" fmla="*/ 16 w 188"/>
                <a:gd name="T61" fmla="*/ 25 h 245"/>
                <a:gd name="T62" fmla="*/ 14 w 188"/>
                <a:gd name="T63" fmla="*/ 28 h 245"/>
                <a:gd name="T64" fmla="*/ 11 w 188"/>
                <a:gd name="T65" fmla="*/ 29 h 2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8"/>
                <a:gd name="T100" fmla="*/ 0 h 245"/>
                <a:gd name="T101" fmla="*/ 188 w 188"/>
                <a:gd name="T102" fmla="*/ 245 h 2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8" h="245">
                  <a:moveTo>
                    <a:pt x="85" y="239"/>
                  </a:moveTo>
                  <a:lnTo>
                    <a:pt x="48" y="216"/>
                  </a:lnTo>
                  <a:lnTo>
                    <a:pt x="0" y="245"/>
                  </a:lnTo>
                  <a:lnTo>
                    <a:pt x="14" y="199"/>
                  </a:lnTo>
                  <a:lnTo>
                    <a:pt x="45" y="183"/>
                  </a:lnTo>
                  <a:lnTo>
                    <a:pt x="74" y="201"/>
                  </a:lnTo>
                  <a:lnTo>
                    <a:pt x="77" y="177"/>
                  </a:lnTo>
                  <a:lnTo>
                    <a:pt x="49" y="156"/>
                  </a:lnTo>
                  <a:lnTo>
                    <a:pt x="10" y="180"/>
                  </a:lnTo>
                  <a:lnTo>
                    <a:pt x="15" y="146"/>
                  </a:lnTo>
                  <a:lnTo>
                    <a:pt x="72" y="132"/>
                  </a:lnTo>
                  <a:lnTo>
                    <a:pt x="81" y="100"/>
                  </a:lnTo>
                  <a:lnTo>
                    <a:pt x="3" y="55"/>
                  </a:lnTo>
                  <a:lnTo>
                    <a:pt x="43" y="54"/>
                  </a:lnTo>
                  <a:lnTo>
                    <a:pt x="73" y="64"/>
                  </a:lnTo>
                  <a:lnTo>
                    <a:pt x="42" y="11"/>
                  </a:lnTo>
                  <a:lnTo>
                    <a:pt x="70" y="18"/>
                  </a:lnTo>
                  <a:lnTo>
                    <a:pt x="91" y="52"/>
                  </a:lnTo>
                  <a:lnTo>
                    <a:pt x="100" y="14"/>
                  </a:lnTo>
                  <a:lnTo>
                    <a:pt x="128" y="0"/>
                  </a:lnTo>
                  <a:lnTo>
                    <a:pt x="96" y="70"/>
                  </a:lnTo>
                  <a:lnTo>
                    <a:pt x="105" y="109"/>
                  </a:lnTo>
                  <a:lnTo>
                    <a:pt x="138" y="95"/>
                  </a:lnTo>
                  <a:lnTo>
                    <a:pt x="162" y="115"/>
                  </a:lnTo>
                  <a:lnTo>
                    <a:pt x="188" y="159"/>
                  </a:lnTo>
                  <a:lnTo>
                    <a:pt x="158" y="143"/>
                  </a:lnTo>
                  <a:lnTo>
                    <a:pt x="119" y="144"/>
                  </a:lnTo>
                  <a:lnTo>
                    <a:pt x="105" y="171"/>
                  </a:lnTo>
                  <a:lnTo>
                    <a:pt x="157" y="162"/>
                  </a:lnTo>
                  <a:lnTo>
                    <a:pt x="177" y="184"/>
                  </a:lnTo>
                  <a:lnTo>
                    <a:pt x="126" y="207"/>
                  </a:lnTo>
                  <a:lnTo>
                    <a:pt x="112" y="225"/>
                  </a:lnTo>
                  <a:lnTo>
                    <a:pt x="85" y="239"/>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0" name="Freeform 139"/>
            <p:cNvSpPr>
              <a:spLocks/>
            </p:cNvSpPr>
            <p:nvPr/>
          </p:nvSpPr>
          <p:spPr bwMode="auto">
            <a:xfrm>
              <a:off x="4984" y="2513"/>
              <a:ext cx="136" cy="155"/>
            </a:xfrm>
            <a:custGeom>
              <a:avLst/>
              <a:gdLst>
                <a:gd name="T0" fmla="*/ 14 w 271"/>
                <a:gd name="T1" fmla="*/ 39 h 309"/>
                <a:gd name="T2" fmla="*/ 9 w 271"/>
                <a:gd name="T3" fmla="*/ 33 h 309"/>
                <a:gd name="T4" fmla="*/ 0 w 271"/>
                <a:gd name="T5" fmla="*/ 35 h 309"/>
                <a:gd name="T6" fmla="*/ 5 w 271"/>
                <a:gd name="T7" fmla="*/ 28 h 309"/>
                <a:gd name="T8" fmla="*/ 11 w 271"/>
                <a:gd name="T9" fmla="*/ 28 h 309"/>
                <a:gd name="T10" fmla="*/ 15 w 271"/>
                <a:gd name="T11" fmla="*/ 33 h 309"/>
                <a:gd name="T12" fmla="*/ 16 w 271"/>
                <a:gd name="T13" fmla="*/ 29 h 309"/>
                <a:gd name="T14" fmla="*/ 13 w 271"/>
                <a:gd name="T15" fmla="*/ 24 h 309"/>
                <a:gd name="T16" fmla="*/ 6 w 271"/>
                <a:gd name="T17" fmla="*/ 25 h 309"/>
                <a:gd name="T18" fmla="*/ 8 w 271"/>
                <a:gd name="T19" fmla="*/ 20 h 309"/>
                <a:gd name="T20" fmla="*/ 17 w 271"/>
                <a:gd name="T21" fmla="*/ 21 h 309"/>
                <a:gd name="T22" fmla="*/ 21 w 271"/>
                <a:gd name="T23" fmla="*/ 17 h 309"/>
                <a:gd name="T24" fmla="*/ 11 w 271"/>
                <a:gd name="T25" fmla="*/ 5 h 309"/>
                <a:gd name="T26" fmla="*/ 17 w 271"/>
                <a:gd name="T27" fmla="*/ 7 h 309"/>
                <a:gd name="T28" fmla="*/ 21 w 271"/>
                <a:gd name="T29" fmla="*/ 11 h 309"/>
                <a:gd name="T30" fmla="*/ 19 w 271"/>
                <a:gd name="T31" fmla="*/ 0 h 309"/>
                <a:gd name="T32" fmla="*/ 23 w 271"/>
                <a:gd name="T33" fmla="*/ 3 h 309"/>
                <a:gd name="T34" fmla="*/ 25 w 271"/>
                <a:gd name="T35" fmla="*/ 10 h 309"/>
                <a:gd name="T36" fmla="*/ 28 w 271"/>
                <a:gd name="T37" fmla="*/ 5 h 309"/>
                <a:gd name="T38" fmla="*/ 33 w 271"/>
                <a:gd name="T39" fmla="*/ 4 h 309"/>
                <a:gd name="T40" fmla="*/ 25 w 271"/>
                <a:gd name="T41" fmla="*/ 13 h 309"/>
                <a:gd name="T42" fmla="*/ 24 w 271"/>
                <a:gd name="T43" fmla="*/ 20 h 309"/>
                <a:gd name="T44" fmla="*/ 30 w 271"/>
                <a:gd name="T45" fmla="*/ 20 h 309"/>
                <a:gd name="T46" fmla="*/ 33 w 271"/>
                <a:gd name="T47" fmla="*/ 24 h 309"/>
                <a:gd name="T48" fmla="*/ 34 w 271"/>
                <a:gd name="T49" fmla="*/ 33 h 309"/>
                <a:gd name="T50" fmla="*/ 31 w 271"/>
                <a:gd name="T51" fmla="*/ 29 h 309"/>
                <a:gd name="T52" fmla="*/ 24 w 271"/>
                <a:gd name="T53" fmla="*/ 26 h 309"/>
                <a:gd name="T54" fmla="*/ 21 w 271"/>
                <a:gd name="T55" fmla="*/ 30 h 309"/>
                <a:gd name="T56" fmla="*/ 29 w 271"/>
                <a:gd name="T57" fmla="*/ 31 h 309"/>
                <a:gd name="T58" fmla="*/ 31 w 271"/>
                <a:gd name="T59" fmla="*/ 36 h 309"/>
                <a:gd name="T60" fmla="*/ 22 w 271"/>
                <a:gd name="T61" fmla="*/ 36 h 309"/>
                <a:gd name="T62" fmla="*/ 19 w 271"/>
                <a:gd name="T63" fmla="*/ 38 h 309"/>
                <a:gd name="T64" fmla="*/ 14 w 271"/>
                <a:gd name="T65" fmla="*/ 39 h 3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1"/>
                <a:gd name="T100" fmla="*/ 0 h 309"/>
                <a:gd name="T101" fmla="*/ 271 w 271"/>
                <a:gd name="T102" fmla="*/ 309 h 3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1" h="309">
                  <a:moveTo>
                    <a:pt x="109" y="309"/>
                  </a:moveTo>
                  <a:lnTo>
                    <a:pt x="72" y="261"/>
                  </a:lnTo>
                  <a:lnTo>
                    <a:pt x="0" y="273"/>
                  </a:lnTo>
                  <a:lnTo>
                    <a:pt x="37" y="224"/>
                  </a:lnTo>
                  <a:lnTo>
                    <a:pt x="83" y="218"/>
                  </a:lnTo>
                  <a:lnTo>
                    <a:pt x="114" y="257"/>
                  </a:lnTo>
                  <a:lnTo>
                    <a:pt x="126" y="227"/>
                  </a:lnTo>
                  <a:lnTo>
                    <a:pt x="99" y="187"/>
                  </a:lnTo>
                  <a:lnTo>
                    <a:pt x="41" y="197"/>
                  </a:lnTo>
                  <a:lnTo>
                    <a:pt x="60" y="156"/>
                  </a:lnTo>
                  <a:lnTo>
                    <a:pt x="136" y="168"/>
                  </a:lnTo>
                  <a:lnTo>
                    <a:pt x="162" y="130"/>
                  </a:lnTo>
                  <a:lnTo>
                    <a:pt x="83" y="37"/>
                  </a:lnTo>
                  <a:lnTo>
                    <a:pt x="134" y="55"/>
                  </a:lnTo>
                  <a:lnTo>
                    <a:pt x="166" y="83"/>
                  </a:lnTo>
                  <a:lnTo>
                    <a:pt x="150" y="0"/>
                  </a:lnTo>
                  <a:lnTo>
                    <a:pt x="182" y="22"/>
                  </a:lnTo>
                  <a:lnTo>
                    <a:pt x="193" y="77"/>
                  </a:lnTo>
                  <a:lnTo>
                    <a:pt x="221" y="34"/>
                  </a:lnTo>
                  <a:lnTo>
                    <a:pt x="263" y="29"/>
                  </a:lnTo>
                  <a:lnTo>
                    <a:pt x="194" y="102"/>
                  </a:lnTo>
                  <a:lnTo>
                    <a:pt x="190" y="156"/>
                  </a:lnTo>
                  <a:lnTo>
                    <a:pt x="236" y="154"/>
                  </a:lnTo>
                  <a:lnTo>
                    <a:pt x="258" y="190"/>
                  </a:lnTo>
                  <a:lnTo>
                    <a:pt x="271" y="260"/>
                  </a:lnTo>
                  <a:lnTo>
                    <a:pt x="241" y="226"/>
                  </a:lnTo>
                  <a:lnTo>
                    <a:pt x="192" y="206"/>
                  </a:lnTo>
                  <a:lnTo>
                    <a:pt x="165" y="234"/>
                  </a:lnTo>
                  <a:lnTo>
                    <a:pt x="232" y="248"/>
                  </a:lnTo>
                  <a:lnTo>
                    <a:pt x="248" y="286"/>
                  </a:lnTo>
                  <a:lnTo>
                    <a:pt x="175" y="288"/>
                  </a:lnTo>
                  <a:lnTo>
                    <a:pt x="150" y="304"/>
                  </a:lnTo>
                  <a:lnTo>
                    <a:pt x="109" y="309"/>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1" name="Freeform 140"/>
            <p:cNvSpPr>
              <a:spLocks/>
            </p:cNvSpPr>
            <p:nvPr/>
          </p:nvSpPr>
          <p:spPr bwMode="auto">
            <a:xfrm>
              <a:off x="4186" y="2276"/>
              <a:ext cx="132" cy="132"/>
            </a:xfrm>
            <a:custGeom>
              <a:avLst/>
              <a:gdLst>
                <a:gd name="T0" fmla="*/ 11 w 264"/>
                <a:gd name="T1" fmla="*/ 32 h 263"/>
                <a:gd name="T2" fmla="*/ 8 w 264"/>
                <a:gd name="T3" fmla="*/ 26 h 263"/>
                <a:gd name="T4" fmla="*/ 0 w 264"/>
                <a:gd name="T5" fmla="*/ 26 h 263"/>
                <a:gd name="T6" fmla="*/ 5 w 264"/>
                <a:gd name="T7" fmla="*/ 21 h 263"/>
                <a:gd name="T8" fmla="*/ 10 w 264"/>
                <a:gd name="T9" fmla="*/ 22 h 263"/>
                <a:gd name="T10" fmla="*/ 12 w 264"/>
                <a:gd name="T11" fmla="*/ 27 h 263"/>
                <a:gd name="T12" fmla="*/ 14 w 264"/>
                <a:gd name="T13" fmla="*/ 24 h 263"/>
                <a:gd name="T14" fmla="*/ 12 w 264"/>
                <a:gd name="T15" fmla="*/ 19 h 263"/>
                <a:gd name="T16" fmla="*/ 6 w 264"/>
                <a:gd name="T17" fmla="*/ 18 h 263"/>
                <a:gd name="T18" fmla="*/ 9 w 264"/>
                <a:gd name="T19" fmla="*/ 15 h 263"/>
                <a:gd name="T20" fmla="*/ 17 w 264"/>
                <a:gd name="T21" fmla="*/ 18 h 263"/>
                <a:gd name="T22" fmla="*/ 20 w 264"/>
                <a:gd name="T23" fmla="*/ 15 h 263"/>
                <a:gd name="T24" fmla="*/ 14 w 264"/>
                <a:gd name="T25" fmla="*/ 3 h 263"/>
                <a:gd name="T26" fmla="*/ 19 w 264"/>
                <a:gd name="T27" fmla="*/ 6 h 263"/>
                <a:gd name="T28" fmla="*/ 22 w 264"/>
                <a:gd name="T29" fmla="*/ 10 h 263"/>
                <a:gd name="T30" fmla="*/ 22 w 264"/>
                <a:gd name="T31" fmla="*/ 0 h 263"/>
                <a:gd name="T32" fmla="*/ 25 w 264"/>
                <a:gd name="T33" fmla="*/ 4 h 263"/>
                <a:gd name="T34" fmla="*/ 25 w 264"/>
                <a:gd name="T35" fmla="*/ 10 h 263"/>
                <a:gd name="T36" fmla="*/ 29 w 264"/>
                <a:gd name="T37" fmla="*/ 6 h 263"/>
                <a:gd name="T38" fmla="*/ 33 w 264"/>
                <a:gd name="T39" fmla="*/ 7 h 263"/>
                <a:gd name="T40" fmla="*/ 24 w 264"/>
                <a:gd name="T41" fmla="*/ 12 h 263"/>
                <a:gd name="T42" fmla="*/ 23 w 264"/>
                <a:gd name="T43" fmla="*/ 18 h 263"/>
                <a:gd name="T44" fmla="*/ 28 w 264"/>
                <a:gd name="T45" fmla="*/ 19 h 263"/>
                <a:gd name="T46" fmla="*/ 29 w 264"/>
                <a:gd name="T47" fmla="*/ 23 h 263"/>
                <a:gd name="T48" fmla="*/ 29 w 264"/>
                <a:gd name="T49" fmla="*/ 31 h 263"/>
                <a:gd name="T50" fmla="*/ 27 w 264"/>
                <a:gd name="T51" fmla="*/ 27 h 263"/>
                <a:gd name="T52" fmla="*/ 22 w 264"/>
                <a:gd name="T53" fmla="*/ 23 h 263"/>
                <a:gd name="T54" fmla="*/ 18 w 264"/>
                <a:gd name="T55" fmla="*/ 26 h 263"/>
                <a:gd name="T56" fmla="*/ 25 w 264"/>
                <a:gd name="T57" fmla="*/ 29 h 263"/>
                <a:gd name="T58" fmla="*/ 26 w 264"/>
                <a:gd name="T59" fmla="*/ 33 h 263"/>
                <a:gd name="T60" fmla="*/ 18 w 264"/>
                <a:gd name="T61" fmla="*/ 32 h 263"/>
                <a:gd name="T62" fmla="*/ 15 w 264"/>
                <a:gd name="T63" fmla="*/ 33 h 263"/>
                <a:gd name="T64" fmla="*/ 11 w 264"/>
                <a:gd name="T65" fmla="*/ 32 h 2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4"/>
                <a:gd name="T100" fmla="*/ 0 h 263"/>
                <a:gd name="T101" fmla="*/ 264 w 264"/>
                <a:gd name="T102" fmla="*/ 263 h 2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4" h="263">
                  <a:moveTo>
                    <a:pt x="86" y="254"/>
                  </a:moveTo>
                  <a:lnTo>
                    <a:pt x="64" y="206"/>
                  </a:lnTo>
                  <a:lnTo>
                    <a:pt x="0" y="202"/>
                  </a:lnTo>
                  <a:lnTo>
                    <a:pt x="39" y="166"/>
                  </a:lnTo>
                  <a:lnTo>
                    <a:pt x="78" y="171"/>
                  </a:lnTo>
                  <a:lnTo>
                    <a:pt x="99" y="211"/>
                  </a:lnTo>
                  <a:lnTo>
                    <a:pt x="115" y="188"/>
                  </a:lnTo>
                  <a:lnTo>
                    <a:pt x="99" y="148"/>
                  </a:lnTo>
                  <a:lnTo>
                    <a:pt x="47" y="144"/>
                  </a:lnTo>
                  <a:lnTo>
                    <a:pt x="72" y="114"/>
                  </a:lnTo>
                  <a:lnTo>
                    <a:pt x="134" y="139"/>
                  </a:lnTo>
                  <a:lnTo>
                    <a:pt x="162" y="114"/>
                  </a:lnTo>
                  <a:lnTo>
                    <a:pt x="111" y="18"/>
                  </a:lnTo>
                  <a:lnTo>
                    <a:pt x="150" y="44"/>
                  </a:lnTo>
                  <a:lnTo>
                    <a:pt x="174" y="74"/>
                  </a:lnTo>
                  <a:lnTo>
                    <a:pt x="174" y="0"/>
                  </a:lnTo>
                  <a:lnTo>
                    <a:pt x="197" y="27"/>
                  </a:lnTo>
                  <a:lnTo>
                    <a:pt x="197" y="74"/>
                  </a:lnTo>
                  <a:lnTo>
                    <a:pt x="228" y="44"/>
                  </a:lnTo>
                  <a:lnTo>
                    <a:pt x="264" y="49"/>
                  </a:lnTo>
                  <a:lnTo>
                    <a:pt x="193" y="96"/>
                  </a:lnTo>
                  <a:lnTo>
                    <a:pt x="181" y="139"/>
                  </a:lnTo>
                  <a:lnTo>
                    <a:pt x="221" y="148"/>
                  </a:lnTo>
                  <a:lnTo>
                    <a:pt x="232" y="184"/>
                  </a:lnTo>
                  <a:lnTo>
                    <a:pt x="232" y="245"/>
                  </a:lnTo>
                  <a:lnTo>
                    <a:pt x="213" y="211"/>
                  </a:lnTo>
                  <a:lnTo>
                    <a:pt x="174" y="184"/>
                  </a:lnTo>
                  <a:lnTo>
                    <a:pt x="146" y="202"/>
                  </a:lnTo>
                  <a:lnTo>
                    <a:pt x="201" y="227"/>
                  </a:lnTo>
                  <a:lnTo>
                    <a:pt x="209" y="263"/>
                  </a:lnTo>
                  <a:lnTo>
                    <a:pt x="146" y="249"/>
                  </a:lnTo>
                  <a:lnTo>
                    <a:pt x="123" y="258"/>
                  </a:lnTo>
                  <a:lnTo>
                    <a:pt x="86" y="254"/>
                  </a:lnTo>
                  <a:close/>
                </a:path>
              </a:pathLst>
            </a:custGeom>
            <a:solidFill>
              <a:srgbClr val="007A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2" name="Freeform 141"/>
            <p:cNvSpPr>
              <a:spLocks/>
            </p:cNvSpPr>
            <p:nvPr/>
          </p:nvSpPr>
          <p:spPr bwMode="auto">
            <a:xfrm>
              <a:off x="4287" y="2279"/>
              <a:ext cx="82" cy="106"/>
            </a:xfrm>
            <a:custGeom>
              <a:avLst/>
              <a:gdLst>
                <a:gd name="T0" fmla="*/ 10 w 163"/>
                <a:gd name="T1" fmla="*/ 26 h 213"/>
                <a:gd name="T2" fmla="*/ 6 w 163"/>
                <a:gd name="T3" fmla="*/ 23 h 213"/>
                <a:gd name="T4" fmla="*/ 0 w 163"/>
                <a:gd name="T5" fmla="*/ 26 h 213"/>
                <a:gd name="T6" fmla="*/ 2 w 163"/>
                <a:gd name="T7" fmla="*/ 21 h 213"/>
                <a:gd name="T8" fmla="*/ 5 w 163"/>
                <a:gd name="T9" fmla="*/ 19 h 213"/>
                <a:gd name="T10" fmla="*/ 9 w 163"/>
                <a:gd name="T11" fmla="*/ 21 h 213"/>
                <a:gd name="T12" fmla="*/ 9 w 163"/>
                <a:gd name="T13" fmla="*/ 19 h 213"/>
                <a:gd name="T14" fmla="*/ 6 w 163"/>
                <a:gd name="T15" fmla="*/ 16 h 213"/>
                <a:gd name="T16" fmla="*/ 2 w 163"/>
                <a:gd name="T17" fmla="*/ 19 h 213"/>
                <a:gd name="T18" fmla="*/ 2 w 163"/>
                <a:gd name="T19" fmla="*/ 15 h 213"/>
                <a:gd name="T20" fmla="*/ 8 w 163"/>
                <a:gd name="T21" fmla="*/ 14 h 213"/>
                <a:gd name="T22" fmla="*/ 9 w 163"/>
                <a:gd name="T23" fmla="*/ 10 h 213"/>
                <a:gd name="T24" fmla="*/ 1 w 163"/>
                <a:gd name="T25" fmla="*/ 6 h 213"/>
                <a:gd name="T26" fmla="*/ 5 w 163"/>
                <a:gd name="T27" fmla="*/ 6 h 213"/>
                <a:gd name="T28" fmla="*/ 8 w 163"/>
                <a:gd name="T29" fmla="*/ 7 h 213"/>
                <a:gd name="T30" fmla="*/ 5 w 163"/>
                <a:gd name="T31" fmla="*/ 1 h 213"/>
                <a:gd name="T32" fmla="*/ 8 w 163"/>
                <a:gd name="T33" fmla="*/ 1 h 213"/>
                <a:gd name="T34" fmla="*/ 10 w 163"/>
                <a:gd name="T35" fmla="*/ 5 h 213"/>
                <a:gd name="T36" fmla="*/ 11 w 163"/>
                <a:gd name="T37" fmla="*/ 1 h 213"/>
                <a:gd name="T38" fmla="*/ 14 w 163"/>
                <a:gd name="T39" fmla="*/ 0 h 213"/>
                <a:gd name="T40" fmla="*/ 11 w 163"/>
                <a:gd name="T41" fmla="*/ 7 h 213"/>
                <a:gd name="T42" fmla="*/ 12 w 163"/>
                <a:gd name="T43" fmla="*/ 11 h 213"/>
                <a:gd name="T44" fmla="*/ 15 w 163"/>
                <a:gd name="T45" fmla="*/ 10 h 213"/>
                <a:gd name="T46" fmla="*/ 18 w 163"/>
                <a:gd name="T47" fmla="*/ 12 h 213"/>
                <a:gd name="T48" fmla="*/ 21 w 163"/>
                <a:gd name="T49" fmla="*/ 17 h 213"/>
                <a:gd name="T50" fmla="*/ 18 w 163"/>
                <a:gd name="T51" fmla="*/ 15 h 213"/>
                <a:gd name="T52" fmla="*/ 13 w 163"/>
                <a:gd name="T53" fmla="*/ 15 h 213"/>
                <a:gd name="T54" fmla="*/ 12 w 163"/>
                <a:gd name="T55" fmla="*/ 18 h 213"/>
                <a:gd name="T56" fmla="*/ 17 w 163"/>
                <a:gd name="T57" fmla="*/ 17 h 213"/>
                <a:gd name="T58" fmla="*/ 20 w 163"/>
                <a:gd name="T59" fmla="*/ 19 h 213"/>
                <a:gd name="T60" fmla="*/ 14 w 163"/>
                <a:gd name="T61" fmla="*/ 22 h 213"/>
                <a:gd name="T62" fmla="*/ 13 w 163"/>
                <a:gd name="T63" fmla="*/ 24 h 213"/>
                <a:gd name="T64" fmla="*/ 10 w 163"/>
                <a:gd name="T65" fmla="*/ 26 h 2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213"/>
                <a:gd name="T101" fmla="*/ 163 w 163"/>
                <a:gd name="T102" fmla="*/ 213 h 2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213">
                  <a:moveTo>
                    <a:pt x="74" y="208"/>
                  </a:moveTo>
                  <a:lnTo>
                    <a:pt x="41" y="187"/>
                  </a:lnTo>
                  <a:lnTo>
                    <a:pt x="0" y="213"/>
                  </a:lnTo>
                  <a:lnTo>
                    <a:pt x="12" y="173"/>
                  </a:lnTo>
                  <a:lnTo>
                    <a:pt x="39" y="159"/>
                  </a:lnTo>
                  <a:lnTo>
                    <a:pt x="66" y="174"/>
                  </a:lnTo>
                  <a:lnTo>
                    <a:pt x="67" y="153"/>
                  </a:lnTo>
                  <a:lnTo>
                    <a:pt x="43" y="135"/>
                  </a:lnTo>
                  <a:lnTo>
                    <a:pt x="9" y="156"/>
                  </a:lnTo>
                  <a:lnTo>
                    <a:pt x="13" y="127"/>
                  </a:lnTo>
                  <a:lnTo>
                    <a:pt x="62" y="115"/>
                  </a:lnTo>
                  <a:lnTo>
                    <a:pt x="70" y="86"/>
                  </a:lnTo>
                  <a:lnTo>
                    <a:pt x="2" y="48"/>
                  </a:lnTo>
                  <a:lnTo>
                    <a:pt x="37" y="48"/>
                  </a:lnTo>
                  <a:lnTo>
                    <a:pt x="63" y="57"/>
                  </a:lnTo>
                  <a:lnTo>
                    <a:pt x="36" y="9"/>
                  </a:lnTo>
                  <a:lnTo>
                    <a:pt x="60" y="15"/>
                  </a:lnTo>
                  <a:lnTo>
                    <a:pt x="78" y="46"/>
                  </a:lnTo>
                  <a:lnTo>
                    <a:pt x="87" y="12"/>
                  </a:lnTo>
                  <a:lnTo>
                    <a:pt x="111" y="0"/>
                  </a:lnTo>
                  <a:lnTo>
                    <a:pt x="83" y="61"/>
                  </a:lnTo>
                  <a:lnTo>
                    <a:pt x="93" y="94"/>
                  </a:lnTo>
                  <a:lnTo>
                    <a:pt x="119" y="82"/>
                  </a:lnTo>
                  <a:lnTo>
                    <a:pt x="140" y="100"/>
                  </a:lnTo>
                  <a:lnTo>
                    <a:pt x="163" y="138"/>
                  </a:lnTo>
                  <a:lnTo>
                    <a:pt x="137" y="125"/>
                  </a:lnTo>
                  <a:lnTo>
                    <a:pt x="103" y="125"/>
                  </a:lnTo>
                  <a:lnTo>
                    <a:pt x="91" y="149"/>
                  </a:lnTo>
                  <a:lnTo>
                    <a:pt x="136" y="141"/>
                  </a:lnTo>
                  <a:lnTo>
                    <a:pt x="153" y="159"/>
                  </a:lnTo>
                  <a:lnTo>
                    <a:pt x="109" y="179"/>
                  </a:lnTo>
                  <a:lnTo>
                    <a:pt x="98" y="195"/>
                  </a:lnTo>
                  <a:lnTo>
                    <a:pt x="74" y="208"/>
                  </a:lnTo>
                  <a:close/>
                </a:path>
              </a:pathLst>
            </a:custGeom>
            <a:solidFill>
              <a:srgbClr val="007A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3" name="Freeform 142"/>
            <p:cNvSpPr>
              <a:spLocks/>
            </p:cNvSpPr>
            <p:nvPr/>
          </p:nvSpPr>
          <p:spPr bwMode="auto">
            <a:xfrm>
              <a:off x="4318" y="2279"/>
              <a:ext cx="117" cy="135"/>
            </a:xfrm>
            <a:custGeom>
              <a:avLst/>
              <a:gdLst>
                <a:gd name="T0" fmla="*/ 12 w 236"/>
                <a:gd name="T1" fmla="*/ 34 h 269"/>
                <a:gd name="T2" fmla="*/ 7 w 236"/>
                <a:gd name="T3" fmla="*/ 29 h 269"/>
                <a:gd name="T4" fmla="*/ 0 w 236"/>
                <a:gd name="T5" fmla="*/ 30 h 269"/>
                <a:gd name="T6" fmla="*/ 4 w 236"/>
                <a:gd name="T7" fmla="*/ 25 h 269"/>
                <a:gd name="T8" fmla="*/ 9 w 236"/>
                <a:gd name="T9" fmla="*/ 24 h 269"/>
                <a:gd name="T10" fmla="*/ 12 w 236"/>
                <a:gd name="T11" fmla="*/ 28 h 269"/>
                <a:gd name="T12" fmla="*/ 13 w 236"/>
                <a:gd name="T13" fmla="*/ 25 h 269"/>
                <a:gd name="T14" fmla="*/ 10 w 236"/>
                <a:gd name="T15" fmla="*/ 21 h 269"/>
                <a:gd name="T16" fmla="*/ 4 w 236"/>
                <a:gd name="T17" fmla="*/ 22 h 269"/>
                <a:gd name="T18" fmla="*/ 6 w 236"/>
                <a:gd name="T19" fmla="*/ 17 h 269"/>
                <a:gd name="T20" fmla="*/ 14 w 236"/>
                <a:gd name="T21" fmla="*/ 19 h 269"/>
                <a:gd name="T22" fmla="*/ 17 w 236"/>
                <a:gd name="T23" fmla="*/ 15 h 269"/>
                <a:gd name="T24" fmla="*/ 9 w 236"/>
                <a:gd name="T25" fmla="*/ 4 h 269"/>
                <a:gd name="T26" fmla="*/ 14 w 236"/>
                <a:gd name="T27" fmla="*/ 6 h 269"/>
                <a:gd name="T28" fmla="*/ 18 w 236"/>
                <a:gd name="T29" fmla="*/ 10 h 269"/>
                <a:gd name="T30" fmla="*/ 16 w 236"/>
                <a:gd name="T31" fmla="*/ 0 h 269"/>
                <a:gd name="T32" fmla="*/ 19 w 236"/>
                <a:gd name="T33" fmla="*/ 3 h 269"/>
                <a:gd name="T34" fmla="*/ 21 w 236"/>
                <a:gd name="T35" fmla="*/ 9 h 269"/>
                <a:gd name="T36" fmla="*/ 24 w 236"/>
                <a:gd name="T37" fmla="*/ 4 h 269"/>
                <a:gd name="T38" fmla="*/ 28 w 236"/>
                <a:gd name="T39" fmla="*/ 4 h 269"/>
                <a:gd name="T40" fmla="*/ 21 w 236"/>
                <a:gd name="T41" fmla="*/ 12 h 269"/>
                <a:gd name="T42" fmla="*/ 20 w 236"/>
                <a:gd name="T43" fmla="*/ 17 h 269"/>
                <a:gd name="T44" fmla="*/ 25 w 236"/>
                <a:gd name="T45" fmla="*/ 17 h 269"/>
                <a:gd name="T46" fmla="*/ 27 w 236"/>
                <a:gd name="T47" fmla="*/ 21 h 269"/>
                <a:gd name="T48" fmla="*/ 29 w 236"/>
                <a:gd name="T49" fmla="*/ 29 h 269"/>
                <a:gd name="T50" fmla="*/ 26 w 236"/>
                <a:gd name="T51" fmla="*/ 25 h 269"/>
                <a:gd name="T52" fmla="*/ 20 w 236"/>
                <a:gd name="T53" fmla="*/ 23 h 269"/>
                <a:gd name="T54" fmla="*/ 17 w 236"/>
                <a:gd name="T55" fmla="*/ 26 h 269"/>
                <a:gd name="T56" fmla="*/ 25 w 236"/>
                <a:gd name="T57" fmla="*/ 27 h 269"/>
                <a:gd name="T58" fmla="*/ 27 w 236"/>
                <a:gd name="T59" fmla="*/ 31 h 269"/>
                <a:gd name="T60" fmla="*/ 18 w 236"/>
                <a:gd name="T61" fmla="*/ 32 h 269"/>
                <a:gd name="T62" fmla="*/ 16 w 236"/>
                <a:gd name="T63" fmla="*/ 33 h 269"/>
                <a:gd name="T64" fmla="*/ 12 w 236"/>
                <a:gd name="T65" fmla="*/ 34 h 2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69"/>
                <a:gd name="T101" fmla="*/ 236 w 236"/>
                <a:gd name="T102" fmla="*/ 269 h 2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69">
                  <a:moveTo>
                    <a:pt x="96" y="269"/>
                  </a:moveTo>
                  <a:lnTo>
                    <a:pt x="63" y="227"/>
                  </a:lnTo>
                  <a:lnTo>
                    <a:pt x="0" y="237"/>
                  </a:lnTo>
                  <a:lnTo>
                    <a:pt x="33" y="193"/>
                  </a:lnTo>
                  <a:lnTo>
                    <a:pt x="72" y="188"/>
                  </a:lnTo>
                  <a:lnTo>
                    <a:pt x="98" y="223"/>
                  </a:lnTo>
                  <a:lnTo>
                    <a:pt x="109" y="197"/>
                  </a:lnTo>
                  <a:lnTo>
                    <a:pt x="86" y="163"/>
                  </a:lnTo>
                  <a:lnTo>
                    <a:pt x="35" y="171"/>
                  </a:lnTo>
                  <a:lnTo>
                    <a:pt x="53" y="135"/>
                  </a:lnTo>
                  <a:lnTo>
                    <a:pt x="120" y="145"/>
                  </a:lnTo>
                  <a:lnTo>
                    <a:pt x="142" y="114"/>
                  </a:lnTo>
                  <a:lnTo>
                    <a:pt x="73" y="31"/>
                  </a:lnTo>
                  <a:lnTo>
                    <a:pt x="116" y="47"/>
                  </a:lnTo>
                  <a:lnTo>
                    <a:pt x="146" y="73"/>
                  </a:lnTo>
                  <a:lnTo>
                    <a:pt x="131" y="0"/>
                  </a:lnTo>
                  <a:lnTo>
                    <a:pt x="159" y="19"/>
                  </a:lnTo>
                  <a:lnTo>
                    <a:pt x="169" y="67"/>
                  </a:lnTo>
                  <a:lnTo>
                    <a:pt x="193" y="29"/>
                  </a:lnTo>
                  <a:lnTo>
                    <a:pt x="228" y="25"/>
                  </a:lnTo>
                  <a:lnTo>
                    <a:pt x="169" y="89"/>
                  </a:lnTo>
                  <a:lnTo>
                    <a:pt x="166" y="135"/>
                  </a:lnTo>
                  <a:lnTo>
                    <a:pt x="206" y="133"/>
                  </a:lnTo>
                  <a:lnTo>
                    <a:pt x="224" y="165"/>
                  </a:lnTo>
                  <a:lnTo>
                    <a:pt x="236" y="226"/>
                  </a:lnTo>
                  <a:lnTo>
                    <a:pt x="210" y="196"/>
                  </a:lnTo>
                  <a:lnTo>
                    <a:pt x="166" y="179"/>
                  </a:lnTo>
                  <a:lnTo>
                    <a:pt x="143" y="203"/>
                  </a:lnTo>
                  <a:lnTo>
                    <a:pt x="202" y="215"/>
                  </a:lnTo>
                  <a:lnTo>
                    <a:pt x="217" y="248"/>
                  </a:lnTo>
                  <a:lnTo>
                    <a:pt x="152" y="249"/>
                  </a:lnTo>
                  <a:lnTo>
                    <a:pt x="131" y="264"/>
                  </a:lnTo>
                  <a:lnTo>
                    <a:pt x="96" y="269"/>
                  </a:lnTo>
                  <a:close/>
                </a:path>
              </a:pathLst>
            </a:custGeom>
            <a:solidFill>
              <a:srgbClr val="007A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4" name="Freeform 143"/>
            <p:cNvSpPr>
              <a:spLocks/>
            </p:cNvSpPr>
            <p:nvPr/>
          </p:nvSpPr>
          <p:spPr bwMode="auto">
            <a:xfrm>
              <a:off x="4404" y="2264"/>
              <a:ext cx="87" cy="117"/>
            </a:xfrm>
            <a:custGeom>
              <a:avLst/>
              <a:gdLst>
                <a:gd name="T0" fmla="*/ 13 w 172"/>
                <a:gd name="T1" fmla="*/ 27 h 233"/>
                <a:gd name="T2" fmla="*/ 9 w 172"/>
                <a:gd name="T3" fmla="*/ 25 h 233"/>
                <a:gd name="T4" fmla="*/ 4 w 172"/>
                <a:gd name="T5" fmla="*/ 30 h 233"/>
                <a:gd name="T6" fmla="*/ 4 w 172"/>
                <a:gd name="T7" fmla="*/ 24 h 233"/>
                <a:gd name="T8" fmla="*/ 7 w 172"/>
                <a:gd name="T9" fmla="*/ 22 h 233"/>
                <a:gd name="T10" fmla="*/ 11 w 172"/>
                <a:gd name="T11" fmla="*/ 23 h 233"/>
                <a:gd name="T12" fmla="*/ 11 w 172"/>
                <a:gd name="T13" fmla="*/ 20 h 233"/>
                <a:gd name="T14" fmla="*/ 7 w 172"/>
                <a:gd name="T15" fmla="*/ 19 h 233"/>
                <a:gd name="T16" fmla="*/ 4 w 172"/>
                <a:gd name="T17" fmla="*/ 23 h 233"/>
                <a:gd name="T18" fmla="*/ 3 w 172"/>
                <a:gd name="T19" fmla="*/ 19 h 233"/>
                <a:gd name="T20" fmla="*/ 9 w 172"/>
                <a:gd name="T21" fmla="*/ 16 h 233"/>
                <a:gd name="T22" fmla="*/ 10 w 172"/>
                <a:gd name="T23" fmla="*/ 12 h 233"/>
                <a:gd name="T24" fmla="*/ 0 w 172"/>
                <a:gd name="T25" fmla="*/ 10 h 233"/>
                <a:gd name="T26" fmla="*/ 5 w 172"/>
                <a:gd name="T27" fmla="*/ 8 h 233"/>
                <a:gd name="T28" fmla="*/ 8 w 172"/>
                <a:gd name="T29" fmla="*/ 9 h 233"/>
                <a:gd name="T30" fmla="*/ 3 w 172"/>
                <a:gd name="T31" fmla="*/ 4 h 233"/>
                <a:gd name="T32" fmla="*/ 7 w 172"/>
                <a:gd name="T33" fmla="*/ 4 h 233"/>
                <a:gd name="T34" fmla="*/ 10 w 172"/>
                <a:gd name="T35" fmla="*/ 7 h 233"/>
                <a:gd name="T36" fmla="*/ 10 w 172"/>
                <a:gd name="T37" fmla="*/ 3 h 233"/>
                <a:gd name="T38" fmla="*/ 13 w 172"/>
                <a:gd name="T39" fmla="*/ 0 h 233"/>
                <a:gd name="T40" fmla="*/ 11 w 172"/>
                <a:gd name="T41" fmla="*/ 9 h 233"/>
                <a:gd name="T42" fmla="*/ 13 w 172"/>
                <a:gd name="T43" fmla="*/ 13 h 233"/>
                <a:gd name="T44" fmla="*/ 16 w 172"/>
                <a:gd name="T45" fmla="*/ 10 h 233"/>
                <a:gd name="T46" fmla="*/ 19 w 172"/>
                <a:gd name="T47" fmla="*/ 12 h 233"/>
                <a:gd name="T48" fmla="*/ 22 w 172"/>
                <a:gd name="T49" fmla="*/ 16 h 233"/>
                <a:gd name="T50" fmla="*/ 19 w 172"/>
                <a:gd name="T51" fmla="*/ 15 h 233"/>
                <a:gd name="T52" fmla="*/ 15 w 172"/>
                <a:gd name="T53" fmla="*/ 16 h 233"/>
                <a:gd name="T54" fmla="*/ 14 w 172"/>
                <a:gd name="T55" fmla="*/ 19 h 233"/>
                <a:gd name="T56" fmla="*/ 19 w 172"/>
                <a:gd name="T57" fmla="*/ 17 h 233"/>
                <a:gd name="T58" fmla="*/ 22 w 172"/>
                <a:gd name="T59" fmla="*/ 19 h 233"/>
                <a:gd name="T60" fmla="*/ 17 w 172"/>
                <a:gd name="T61" fmla="*/ 22 h 233"/>
                <a:gd name="T62" fmla="*/ 16 w 172"/>
                <a:gd name="T63" fmla="*/ 25 h 233"/>
                <a:gd name="T64" fmla="*/ 13 w 172"/>
                <a:gd name="T65" fmla="*/ 27 h 2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2"/>
                <a:gd name="T100" fmla="*/ 0 h 233"/>
                <a:gd name="T101" fmla="*/ 172 w 172"/>
                <a:gd name="T102" fmla="*/ 233 h 2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2" h="233">
                  <a:moveTo>
                    <a:pt x="100" y="211"/>
                  </a:moveTo>
                  <a:lnTo>
                    <a:pt x="65" y="199"/>
                  </a:lnTo>
                  <a:lnTo>
                    <a:pt x="28" y="233"/>
                  </a:lnTo>
                  <a:lnTo>
                    <a:pt x="32" y="192"/>
                  </a:lnTo>
                  <a:lnTo>
                    <a:pt x="56" y="172"/>
                  </a:lnTo>
                  <a:lnTo>
                    <a:pt x="85" y="181"/>
                  </a:lnTo>
                  <a:lnTo>
                    <a:pt x="83" y="160"/>
                  </a:lnTo>
                  <a:lnTo>
                    <a:pt x="56" y="149"/>
                  </a:lnTo>
                  <a:lnTo>
                    <a:pt x="27" y="177"/>
                  </a:lnTo>
                  <a:lnTo>
                    <a:pt x="24" y="146"/>
                  </a:lnTo>
                  <a:lnTo>
                    <a:pt x="70" y="123"/>
                  </a:lnTo>
                  <a:lnTo>
                    <a:pt x="73" y="94"/>
                  </a:lnTo>
                  <a:lnTo>
                    <a:pt x="0" y="73"/>
                  </a:lnTo>
                  <a:lnTo>
                    <a:pt x="34" y="64"/>
                  </a:lnTo>
                  <a:lnTo>
                    <a:pt x="61" y="65"/>
                  </a:lnTo>
                  <a:lnTo>
                    <a:pt x="24" y="27"/>
                  </a:lnTo>
                  <a:lnTo>
                    <a:pt x="50" y="27"/>
                  </a:lnTo>
                  <a:lnTo>
                    <a:pt x="73" y="52"/>
                  </a:lnTo>
                  <a:lnTo>
                    <a:pt x="75" y="18"/>
                  </a:lnTo>
                  <a:lnTo>
                    <a:pt x="96" y="0"/>
                  </a:lnTo>
                  <a:lnTo>
                    <a:pt x="81" y="67"/>
                  </a:lnTo>
                  <a:lnTo>
                    <a:pt x="96" y="97"/>
                  </a:lnTo>
                  <a:lnTo>
                    <a:pt x="121" y="79"/>
                  </a:lnTo>
                  <a:lnTo>
                    <a:pt x="144" y="89"/>
                  </a:lnTo>
                  <a:lnTo>
                    <a:pt x="172" y="122"/>
                  </a:lnTo>
                  <a:lnTo>
                    <a:pt x="145" y="116"/>
                  </a:lnTo>
                  <a:lnTo>
                    <a:pt x="112" y="123"/>
                  </a:lnTo>
                  <a:lnTo>
                    <a:pt x="106" y="149"/>
                  </a:lnTo>
                  <a:lnTo>
                    <a:pt x="148" y="131"/>
                  </a:lnTo>
                  <a:lnTo>
                    <a:pt x="168" y="146"/>
                  </a:lnTo>
                  <a:lnTo>
                    <a:pt x="129" y="175"/>
                  </a:lnTo>
                  <a:lnTo>
                    <a:pt x="121" y="193"/>
                  </a:lnTo>
                  <a:lnTo>
                    <a:pt x="100" y="211"/>
                  </a:lnTo>
                  <a:close/>
                </a:path>
              </a:pathLst>
            </a:custGeom>
            <a:solidFill>
              <a:srgbClr val="007A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5" name="Freeform 144"/>
            <p:cNvSpPr>
              <a:spLocks/>
            </p:cNvSpPr>
            <p:nvPr/>
          </p:nvSpPr>
          <p:spPr bwMode="auto">
            <a:xfrm>
              <a:off x="3889" y="2305"/>
              <a:ext cx="132" cy="131"/>
            </a:xfrm>
            <a:custGeom>
              <a:avLst/>
              <a:gdLst>
                <a:gd name="T0" fmla="*/ 11 w 264"/>
                <a:gd name="T1" fmla="*/ 31 h 263"/>
                <a:gd name="T2" fmla="*/ 8 w 264"/>
                <a:gd name="T3" fmla="*/ 25 h 263"/>
                <a:gd name="T4" fmla="*/ 0 w 264"/>
                <a:gd name="T5" fmla="*/ 25 h 263"/>
                <a:gd name="T6" fmla="*/ 5 w 264"/>
                <a:gd name="T7" fmla="*/ 20 h 263"/>
                <a:gd name="T8" fmla="*/ 10 w 264"/>
                <a:gd name="T9" fmla="*/ 21 h 263"/>
                <a:gd name="T10" fmla="*/ 12 w 264"/>
                <a:gd name="T11" fmla="*/ 26 h 263"/>
                <a:gd name="T12" fmla="*/ 14 w 264"/>
                <a:gd name="T13" fmla="*/ 23 h 263"/>
                <a:gd name="T14" fmla="*/ 12 w 264"/>
                <a:gd name="T15" fmla="*/ 18 h 263"/>
                <a:gd name="T16" fmla="*/ 6 w 264"/>
                <a:gd name="T17" fmla="*/ 18 h 263"/>
                <a:gd name="T18" fmla="*/ 9 w 264"/>
                <a:gd name="T19" fmla="*/ 14 h 263"/>
                <a:gd name="T20" fmla="*/ 17 w 264"/>
                <a:gd name="T21" fmla="*/ 17 h 263"/>
                <a:gd name="T22" fmla="*/ 20 w 264"/>
                <a:gd name="T23" fmla="*/ 14 h 263"/>
                <a:gd name="T24" fmla="*/ 14 w 264"/>
                <a:gd name="T25" fmla="*/ 2 h 263"/>
                <a:gd name="T26" fmla="*/ 19 w 264"/>
                <a:gd name="T27" fmla="*/ 5 h 263"/>
                <a:gd name="T28" fmla="*/ 22 w 264"/>
                <a:gd name="T29" fmla="*/ 9 h 263"/>
                <a:gd name="T30" fmla="*/ 22 w 264"/>
                <a:gd name="T31" fmla="*/ 0 h 263"/>
                <a:gd name="T32" fmla="*/ 25 w 264"/>
                <a:gd name="T33" fmla="*/ 3 h 263"/>
                <a:gd name="T34" fmla="*/ 25 w 264"/>
                <a:gd name="T35" fmla="*/ 9 h 263"/>
                <a:gd name="T36" fmla="*/ 29 w 264"/>
                <a:gd name="T37" fmla="*/ 5 h 263"/>
                <a:gd name="T38" fmla="*/ 33 w 264"/>
                <a:gd name="T39" fmla="*/ 6 h 263"/>
                <a:gd name="T40" fmla="*/ 24 w 264"/>
                <a:gd name="T41" fmla="*/ 12 h 263"/>
                <a:gd name="T42" fmla="*/ 23 w 264"/>
                <a:gd name="T43" fmla="*/ 17 h 263"/>
                <a:gd name="T44" fmla="*/ 28 w 264"/>
                <a:gd name="T45" fmla="*/ 18 h 263"/>
                <a:gd name="T46" fmla="*/ 29 w 264"/>
                <a:gd name="T47" fmla="*/ 23 h 263"/>
                <a:gd name="T48" fmla="*/ 29 w 264"/>
                <a:gd name="T49" fmla="*/ 30 h 263"/>
                <a:gd name="T50" fmla="*/ 27 w 264"/>
                <a:gd name="T51" fmla="*/ 26 h 263"/>
                <a:gd name="T52" fmla="*/ 22 w 264"/>
                <a:gd name="T53" fmla="*/ 23 h 263"/>
                <a:gd name="T54" fmla="*/ 18 w 264"/>
                <a:gd name="T55" fmla="*/ 25 h 263"/>
                <a:gd name="T56" fmla="*/ 25 w 264"/>
                <a:gd name="T57" fmla="*/ 28 h 263"/>
                <a:gd name="T58" fmla="*/ 26 w 264"/>
                <a:gd name="T59" fmla="*/ 32 h 263"/>
                <a:gd name="T60" fmla="*/ 18 w 264"/>
                <a:gd name="T61" fmla="*/ 31 h 263"/>
                <a:gd name="T62" fmla="*/ 15 w 264"/>
                <a:gd name="T63" fmla="*/ 32 h 263"/>
                <a:gd name="T64" fmla="*/ 11 w 264"/>
                <a:gd name="T65" fmla="*/ 31 h 2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4"/>
                <a:gd name="T100" fmla="*/ 0 h 263"/>
                <a:gd name="T101" fmla="*/ 264 w 264"/>
                <a:gd name="T102" fmla="*/ 263 h 2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4" h="263">
                  <a:moveTo>
                    <a:pt x="86" y="254"/>
                  </a:moveTo>
                  <a:lnTo>
                    <a:pt x="63" y="205"/>
                  </a:lnTo>
                  <a:lnTo>
                    <a:pt x="0" y="201"/>
                  </a:lnTo>
                  <a:lnTo>
                    <a:pt x="39" y="167"/>
                  </a:lnTo>
                  <a:lnTo>
                    <a:pt x="79" y="171"/>
                  </a:lnTo>
                  <a:lnTo>
                    <a:pt x="98" y="210"/>
                  </a:lnTo>
                  <a:lnTo>
                    <a:pt x="114" y="189"/>
                  </a:lnTo>
                  <a:lnTo>
                    <a:pt x="98" y="149"/>
                  </a:lnTo>
                  <a:lnTo>
                    <a:pt x="47" y="144"/>
                  </a:lnTo>
                  <a:lnTo>
                    <a:pt x="71" y="115"/>
                  </a:lnTo>
                  <a:lnTo>
                    <a:pt x="134" y="140"/>
                  </a:lnTo>
                  <a:lnTo>
                    <a:pt x="161" y="115"/>
                  </a:lnTo>
                  <a:lnTo>
                    <a:pt x="110" y="18"/>
                  </a:lnTo>
                  <a:lnTo>
                    <a:pt x="149" y="43"/>
                  </a:lnTo>
                  <a:lnTo>
                    <a:pt x="173" y="75"/>
                  </a:lnTo>
                  <a:lnTo>
                    <a:pt x="173" y="0"/>
                  </a:lnTo>
                  <a:lnTo>
                    <a:pt x="196" y="27"/>
                  </a:lnTo>
                  <a:lnTo>
                    <a:pt x="196" y="75"/>
                  </a:lnTo>
                  <a:lnTo>
                    <a:pt x="230" y="43"/>
                  </a:lnTo>
                  <a:lnTo>
                    <a:pt x="264" y="48"/>
                  </a:lnTo>
                  <a:lnTo>
                    <a:pt x="192" y="97"/>
                  </a:lnTo>
                  <a:lnTo>
                    <a:pt x="181" y="140"/>
                  </a:lnTo>
                  <a:lnTo>
                    <a:pt x="221" y="149"/>
                  </a:lnTo>
                  <a:lnTo>
                    <a:pt x="233" y="184"/>
                  </a:lnTo>
                  <a:lnTo>
                    <a:pt x="233" y="245"/>
                  </a:lnTo>
                  <a:lnTo>
                    <a:pt x="212" y="210"/>
                  </a:lnTo>
                  <a:lnTo>
                    <a:pt x="173" y="184"/>
                  </a:lnTo>
                  <a:lnTo>
                    <a:pt x="145" y="201"/>
                  </a:lnTo>
                  <a:lnTo>
                    <a:pt x="202" y="228"/>
                  </a:lnTo>
                  <a:lnTo>
                    <a:pt x="208" y="263"/>
                  </a:lnTo>
                  <a:lnTo>
                    <a:pt x="145" y="250"/>
                  </a:lnTo>
                  <a:lnTo>
                    <a:pt x="122" y="259"/>
                  </a:lnTo>
                  <a:lnTo>
                    <a:pt x="86" y="254"/>
                  </a:lnTo>
                  <a:close/>
                </a:path>
              </a:pathLst>
            </a:custGeom>
            <a:solidFill>
              <a:srgbClr val="007A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 name="Freeform 145"/>
            <p:cNvSpPr>
              <a:spLocks/>
            </p:cNvSpPr>
            <p:nvPr/>
          </p:nvSpPr>
          <p:spPr bwMode="auto">
            <a:xfrm>
              <a:off x="3991" y="2306"/>
              <a:ext cx="81" cy="107"/>
            </a:xfrm>
            <a:custGeom>
              <a:avLst/>
              <a:gdLst>
                <a:gd name="T0" fmla="*/ 9 w 163"/>
                <a:gd name="T1" fmla="*/ 26 h 214"/>
                <a:gd name="T2" fmla="*/ 5 w 163"/>
                <a:gd name="T3" fmla="*/ 24 h 214"/>
                <a:gd name="T4" fmla="*/ 0 w 163"/>
                <a:gd name="T5" fmla="*/ 27 h 214"/>
                <a:gd name="T6" fmla="*/ 1 w 163"/>
                <a:gd name="T7" fmla="*/ 22 h 214"/>
                <a:gd name="T8" fmla="*/ 4 w 163"/>
                <a:gd name="T9" fmla="*/ 20 h 214"/>
                <a:gd name="T10" fmla="*/ 8 w 163"/>
                <a:gd name="T11" fmla="*/ 22 h 214"/>
                <a:gd name="T12" fmla="*/ 8 w 163"/>
                <a:gd name="T13" fmla="*/ 20 h 214"/>
                <a:gd name="T14" fmla="*/ 5 w 163"/>
                <a:gd name="T15" fmla="*/ 18 h 214"/>
                <a:gd name="T16" fmla="*/ 1 w 163"/>
                <a:gd name="T17" fmla="*/ 20 h 214"/>
                <a:gd name="T18" fmla="*/ 1 w 163"/>
                <a:gd name="T19" fmla="*/ 16 h 214"/>
                <a:gd name="T20" fmla="*/ 7 w 163"/>
                <a:gd name="T21" fmla="*/ 15 h 214"/>
                <a:gd name="T22" fmla="*/ 8 w 163"/>
                <a:gd name="T23" fmla="*/ 11 h 214"/>
                <a:gd name="T24" fmla="*/ 0 w 163"/>
                <a:gd name="T25" fmla="*/ 7 h 214"/>
                <a:gd name="T26" fmla="*/ 4 w 163"/>
                <a:gd name="T27" fmla="*/ 6 h 214"/>
                <a:gd name="T28" fmla="*/ 7 w 163"/>
                <a:gd name="T29" fmla="*/ 7 h 214"/>
                <a:gd name="T30" fmla="*/ 4 w 163"/>
                <a:gd name="T31" fmla="*/ 2 h 214"/>
                <a:gd name="T32" fmla="*/ 7 w 163"/>
                <a:gd name="T33" fmla="*/ 3 h 214"/>
                <a:gd name="T34" fmla="*/ 9 w 163"/>
                <a:gd name="T35" fmla="*/ 6 h 214"/>
                <a:gd name="T36" fmla="*/ 11 w 163"/>
                <a:gd name="T37" fmla="*/ 2 h 214"/>
                <a:gd name="T38" fmla="*/ 14 w 163"/>
                <a:gd name="T39" fmla="*/ 0 h 214"/>
                <a:gd name="T40" fmla="*/ 10 w 163"/>
                <a:gd name="T41" fmla="*/ 8 h 214"/>
                <a:gd name="T42" fmla="*/ 11 w 163"/>
                <a:gd name="T43" fmla="*/ 12 h 214"/>
                <a:gd name="T44" fmla="*/ 15 w 163"/>
                <a:gd name="T45" fmla="*/ 11 h 214"/>
                <a:gd name="T46" fmla="*/ 17 w 163"/>
                <a:gd name="T47" fmla="*/ 13 h 214"/>
                <a:gd name="T48" fmla="*/ 20 w 163"/>
                <a:gd name="T49" fmla="*/ 18 h 214"/>
                <a:gd name="T50" fmla="*/ 17 w 163"/>
                <a:gd name="T51" fmla="*/ 16 h 214"/>
                <a:gd name="T52" fmla="*/ 13 w 163"/>
                <a:gd name="T53" fmla="*/ 16 h 214"/>
                <a:gd name="T54" fmla="*/ 11 w 163"/>
                <a:gd name="T55" fmla="*/ 19 h 214"/>
                <a:gd name="T56" fmla="*/ 17 w 163"/>
                <a:gd name="T57" fmla="*/ 18 h 214"/>
                <a:gd name="T58" fmla="*/ 19 w 163"/>
                <a:gd name="T59" fmla="*/ 21 h 214"/>
                <a:gd name="T60" fmla="*/ 13 w 163"/>
                <a:gd name="T61" fmla="*/ 23 h 214"/>
                <a:gd name="T62" fmla="*/ 12 w 163"/>
                <a:gd name="T63" fmla="*/ 25 h 214"/>
                <a:gd name="T64" fmla="*/ 9 w 163"/>
                <a:gd name="T65" fmla="*/ 26 h 2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214"/>
                <a:gd name="T101" fmla="*/ 163 w 163"/>
                <a:gd name="T102" fmla="*/ 214 h 2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214">
                  <a:moveTo>
                    <a:pt x="74" y="208"/>
                  </a:moveTo>
                  <a:lnTo>
                    <a:pt x="42" y="189"/>
                  </a:lnTo>
                  <a:lnTo>
                    <a:pt x="0" y="214"/>
                  </a:lnTo>
                  <a:lnTo>
                    <a:pt x="12" y="174"/>
                  </a:lnTo>
                  <a:lnTo>
                    <a:pt x="39" y="159"/>
                  </a:lnTo>
                  <a:lnTo>
                    <a:pt x="66" y="176"/>
                  </a:lnTo>
                  <a:lnTo>
                    <a:pt x="67" y="155"/>
                  </a:lnTo>
                  <a:lnTo>
                    <a:pt x="43" y="137"/>
                  </a:lnTo>
                  <a:lnTo>
                    <a:pt x="9" y="156"/>
                  </a:lnTo>
                  <a:lnTo>
                    <a:pt x="14" y="126"/>
                  </a:lnTo>
                  <a:lnTo>
                    <a:pt x="63" y="116"/>
                  </a:lnTo>
                  <a:lnTo>
                    <a:pt x="70" y="88"/>
                  </a:lnTo>
                  <a:lnTo>
                    <a:pt x="4" y="49"/>
                  </a:lnTo>
                  <a:lnTo>
                    <a:pt x="38" y="48"/>
                  </a:lnTo>
                  <a:lnTo>
                    <a:pt x="63" y="57"/>
                  </a:lnTo>
                  <a:lnTo>
                    <a:pt x="36" y="11"/>
                  </a:lnTo>
                  <a:lnTo>
                    <a:pt x="62" y="17"/>
                  </a:lnTo>
                  <a:lnTo>
                    <a:pt x="78" y="46"/>
                  </a:lnTo>
                  <a:lnTo>
                    <a:pt x="88" y="14"/>
                  </a:lnTo>
                  <a:lnTo>
                    <a:pt x="112" y="0"/>
                  </a:lnTo>
                  <a:lnTo>
                    <a:pt x="85" y="63"/>
                  </a:lnTo>
                  <a:lnTo>
                    <a:pt x="93" y="95"/>
                  </a:lnTo>
                  <a:lnTo>
                    <a:pt x="121" y="83"/>
                  </a:lnTo>
                  <a:lnTo>
                    <a:pt x="141" y="100"/>
                  </a:lnTo>
                  <a:lnTo>
                    <a:pt x="163" y="138"/>
                  </a:lnTo>
                  <a:lnTo>
                    <a:pt x="137" y="125"/>
                  </a:lnTo>
                  <a:lnTo>
                    <a:pt x="104" y="126"/>
                  </a:lnTo>
                  <a:lnTo>
                    <a:pt x="93" y="150"/>
                  </a:lnTo>
                  <a:lnTo>
                    <a:pt x="137" y="141"/>
                  </a:lnTo>
                  <a:lnTo>
                    <a:pt x="155" y="161"/>
                  </a:lnTo>
                  <a:lnTo>
                    <a:pt x="110" y="180"/>
                  </a:lnTo>
                  <a:lnTo>
                    <a:pt x="98" y="196"/>
                  </a:lnTo>
                  <a:lnTo>
                    <a:pt x="74" y="208"/>
                  </a:lnTo>
                  <a:close/>
                </a:path>
              </a:pathLst>
            </a:custGeom>
            <a:solidFill>
              <a:srgbClr val="007A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7" name="Freeform 146"/>
            <p:cNvSpPr>
              <a:spLocks/>
            </p:cNvSpPr>
            <p:nvPr/>
          </p:nvSpPr>
          <p:spPr bwMode="auto">
            <a:xfrm>
              <a:off x="4022" y="2308"/>
              <a:ext cx="117" cy="133"/>
            </a:xfrm>
            <a:custGeom>
              <a:avLst/>
              <a:gdLst>
                <a:gd name="T0" fmla="*/ 12 w 234"/>
                <a:gd name="T1" fmla="*/ 33 h 268"/>
                <a:gd name="T2" fmla="*/ 8 w 234"/>
                <a:gd name="T3" fmla="*/ 28 h 268"/>
                <a:gd name="T4" fmla="*/ 0 w 234"/>
                <a:gd name="T5" fmla="*/ 29 h 268"/>
                <a:gd name="T6" fmla="*/ 4 w 234"/>
                <a:gd name="T7" fmla="*/ 24 h 268"/>
                <a:gd name="T8" fmla="*/ 9 w 234"/>
                <a:gd name="T9" fmla="*/ 23 h 268"/>
                <a:gd name="T10" fmla="*/ 13 w 234"/>
                <a:gd name="T11" fmla="*/ 27 h 268"/>
                <a:gd name="T12" fmla="*/ 14 w 234"/>
                <a:gd name="T13" fmla="*/ 24 h 268"/>
                <a:gd name="T14" fmla="*/ 11 w 234"/>
                <a:gd name="T15" fmla="*/ 20 h 268"/>
                <a:gd name="T16" fmla="*/ 5 w 234"/>
                <a:gd name="T17" fmla="*/ 21 h 268"/>
                <a:gd name="T18" fmla="*/ 7 w 234"/>
                <a:gd name="T19" fmla="*/ 16 h 268"/>
                <a:gd name="T20" fmla="*/ 15 w 234"/>
                <a:gd name="T21" fmla="*/ 18 h 268"/>
                <a:gd name="T22" fmla="*/ 18 w 234"/>
                <a:gd name="T23" fmla="*/ 14 h 268"/>
                <a:gd name="T24" fmla="*/ 9 w 234"/>
                <a:gd name="T25" fmla="*/ 3 h 268"/>
                <a:gd name="T26" fmla="*/ 15 w 234"/>
                <a:gd name="T27" fmla="*/ 6 h 268"/>
                <a:gd name="T28" fmla="*/ 18 w 234"/>
                <a:gd name="T29" fmla="*/ 8 h 268"/>
                <a:gd name="T30" fmla="*/ 17 w 234"/>
                <a:gd name="T31" fmla="*/ 0 h 268"/>
                <a:gd name="T32" fmla="*/ 20 w 234"/>
                <a:gd name="T33" fmla="*/ 2 h 268"/>
                <a:gd name="T34" fmla="*/ 21 w 234"/>
                <a:gd name="T35" fmla="*/ 8 h 268"/>
                <a:gd name="T36" fmla="*/ 24 w 234"/>
                <a:gd name="T37" fmla="*/ 3 h 268"/>
                <a:gd name="T38" fmla="*/ 29 w 234"/>
                <a:gd name="T39" fmla="*/ 3 h 268"/>
                <a:gd name="T40" fmla="*/ 21 w 234"/>
                <a:gd name="T41" fmla="*/ 11 h 268"/>
                <a:gd name="T42" fmla="*/ 21 w 234"/>
                <a:gd name="T43" fmla="*/ 16 h 268"/>
                <a:gd name="T44" fmla="*/ 26 w 234"/>
                <a:gd name="T45" fmla="*/ 16 h 268"/>
                <a:gd name="T46" fmla="*/ 28 w 234"/>
                <a:gd name="T47" fmla="*/ 20 h 268"/>
                <a:gd name="T48" fmla="*/ 30 w 234"/>
                <a:gd name="T49" fmla="*/ 28 h 268"/>
                <a:gd name="T50" fmla="*/ 27 w 234"/>
                <a:gd name="T51" fmla="*/ 24 h 268"/>
                <a:gd name="T52" fmla="*/ 21 w 234"/>
                <a:gd name="T53" fmla="*/ 22 h 268"/>
                <a:gd name="T54" fmla="*/ 18 w 234"/>
                <a:gd name="T55" fmla="*/ 25 h 268"/>
                <a:gd name="T56" fmla="*/ 26 w 234"/>
                <a:gd name="T57" fmla="*/ 26 h 268"/>
                <a:gd name="T58" fmla="*/ 27 w 234"/>
                <a:gd name="T59" fmla="*/ 30 h 268"/>
                <a:gd name="T60" fmla="*/ 19 w 234"/>
                <a:gd name="T61" fmla="*/ 31 h 268"/>
                <a:gd name="T62" fmla="*/ 17 w 234"/>
                <a:gd name="T63" fmla="*/ 33 h 268"/>
                <a:gd name="T64" fmla="*/ 12 w 234"/>
                <a:gd name="T65" fmla="*/ 33 h 2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4"/>
                <a:gd name="T100" fmla="*/ 0 h 268"/>
                <a:gd name="T101" fmla="*/ 234 w 234"/>
                <a:gd name="T102" fmla="*/ 268 h 2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4" h="268">
                  <a:moveTo>
                    <a:pt x="94" y="268"/>
                  </a:moveTo>
                  <a:lnTo>
                    <a:pt x="62" y="226"/>
                  </a:lnTo>
                  <a:lnTo>
                    <a:pt x="0" y="238"/>
                  </a:lnTo>
                  <a:lnTo>
                    <a:pt x="31" y="193"/>
                  </a:lnTo>
                  <a:lnTo>
                    <a:pt x="70" y="189"/>
                  </a:lnTo>
                  <a:lnTo>
                    <a:pt x="97" y="223"/>
                  </a:lnTo>
                  <a:lnTo>
                    <a:pt x="109" y="198"/>
                  </a:lnTo>
                  <a:lnTo>
                    <a:pt x="85" y="162"/>
                  </a:lnTo>
                  <a:lnTo>
                    <a:pt x="35" y="171"/>
                  </a:lnTo>
                  <a:lnTo>
                    <a:pt x="51" y="135"/>
                  </a:lnTo>
                  <a:lnTo>
                    <a:pt x="119" y="146"/>
                  </a:lnTo>
                  <a:lnTo>
                    <a:pt x="140" y="113"/>
                  </a:lnTo>
                  <a:lnTo>
                    <a:pt x="71" y="31"/>
                  </a:lnTo>
                  <a:lnTo>
                    <a:pt x="114" y="48"/>
                  </a:lnTo>
                  <a:lnTo>
                    <a:pt x="144" y="71"/>
                  </a:lnTo>
                  <a:lnTo>
                    <a:pt x="129" y="0"/>
                  </a:lnTo>
                  <a:lnTo>
                    <a:pt x="158" y="19"/>
                  </a:lnTo>
                  <a:lnTo>
                    <a:pt x="167" y="67"/>
                  </a:lnTo>
                  <a:lnTo>
                    <a:pt x="191" y="30"/>
                  </a:lnTo>
                  <a:lnTo>
                    <a:pt x="228" y="25"/>
                  </a:lnTo>
                  <a:lnTo>
                    <a:pt x="167" y="89"/>
                  </a:lnTo>
                  <a:lnTo>
                    <a:pt x="164" y="134"/>
                  </a:lnTo>
                  <a:lnTo>
                    <a:pt x="205" y="134"/>
                  </a:lnTo>
                  <a:lnTo>
                    <a:pt x="222" y="165"/>
                  </a:lnTo>
                  <a:lnTo>
                    <a:pt x="234" y="225"/>
                  </a:lnTo>
                  <a:lnTo>
                    <a:pt x="209" y="195"/>
                  </a:lnTo>
                  <a:lnTo>
                    <a:pt x="166" y="178"/>
                  </a:lnTo>
                  <a:lnTo>
                    <a:pt x="141" y="202"/>
                  </a:lnTo>
                  <a:lnTo>
                    <a:pt x="201" y="216"/>
                  </a:lnTo>
                  <a:lnTo>
                    <a:pt x="215" y="248"/>
                  </a:lnTo>
                  <a:lnTo>
                    <a:pt x="151" y="250"/>
                  </a:lnTo>
                  <a:lnTo>
                    <a:pt x="129" y="265"/>
                  </a:lnTo>
                  <a:lnTo>
                    <a:pt x="94" y="268"/>
                  </a:lnTo>
                  <a:close/>
                </a:path>
              </a:pathLst>
            </a:custGeom>
            <a:solidFill>
              <a:srgbClr val="007A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8" name="Freeform 147"/>
            <p:cNvSpPr>
              <a:spLocks/>
            </p:cNvSpPr>
            <p:nvPr/>
          </p:nvSpPr>
          <p:spPr bwMode="auto">
            <a:xfrm>
              <a:off x="4108" y="2292"/>
              <a:ext cx="87" cy="117"/>
            </a:xfrm>
            <a:custGeom>
              <a:avLst/>
              <a:gdLst>
                <a:gd name="T0" fmla="*/ 13 w 174"/>
                <a:gd name="T1" fmla="*/ 26 h 235"/>
                <a:gd name="T2" fmla="*/ 9 w 174"/>
                <a:gd name="T3" fmla="*/ 25 h 235"/>
                <a:gd name="T4" fmla="*/ 4 w 174"/>
                <a:gd name="T5" fmla="*/ 29 h 235"/>
                <a:gd name="T6" fmla="*/ 5 w 174"/>
                <a:gd name="T7" fmla="*/ 24 h 235"/>
                <a:gd name="T8" fmla="*/ 7 w 174"/>
                <a:gd name="T9" fmla="*/ 21 h 235"/>
                <a:gd name="T10" fmla="*/ 11 w 174"/>
                <a:gd name="T11" fmla="*/ 22 h 235"/>
                <a:gd name="T12" fmla="*/ 11 w 174"/>
                <a:gd name="T13" fmla="*/ 20 h 235"/>
                <a:gd name="T14" fmla="*/ 7 w 174"/>
                <a:gd name="T15" fmla="*/ 18 h 235"/>
                <a:gd name="T16" fmla="*/ 3 w 174"/>
                <a:gd name="T17" fmla="*/ 22 h 235"/>
                <a:gd name="T18" fmla="*/ 3 w 174"/>
                <a:gd name="T19" fmla="*/ 18 h 235"/>
                <a:gd name="T20" fmla="*/ 9 w 174"/>
                <a:gd name="T21" fmla="*/ 15 h 235"/>
                <a:gd name="T22" fmla="*/ 10 w 174"/>
                <a:gd name="T23" fmla="*/ 11 h 235"/>
                <a:gd name="T24" fmla="*/ 0 w 174"/>
                <a:gd name="T25" fmla="*/ 9 h 235"/>
                <a:gd name="T26" fmla="*/ 5 w 174"/>
                <a:gd name="T27" fmla="*/ 8 h 235"/>
                <a:gd name="T28" fmla="*/ 8 w 174"/>
                <a:gd name="T29" fmla="*/ 8 h 235"/>
                <a:gd name="T30" fmla="*/ 3 w 174"/>
                <a:gd name="T31" fmla="*/ 3 h 235"/>
                <a:gd name="T32" fmla="*/ 6 w 174"/>
                <a:gd name="T33" fmla="*/ 3 h 235"/>
                <a:gd name="T34" fmla="*/ 10 w 174"/>
                <a:gd name="T35" fmla="*/ 6 h 235"/>
                <a:gd name="T36" fmla="*/ 10 w 174"/>
                <a:gd name="T37" fmla="*/ 2 h 235"/>
                <a:gd name="T38" fmla="*/ 12 w 174"/>
                <a:gd name="T39" fmla="*/ 0 h 235"/>
                <a:gd name="T40" fmla="*/ 11 w 174"/>
                <a:gd name="T41" fmla="*/ 8 h 235"/>
                <a:gd name="T42" fmla="*/ 12 w 174"/>
                <a:gd name="T43" fmla="*/ 12 h 235"/>
                <a:gd name="T44" fmla="*/ 15 w 174"/>
                <a:gd name="T45" fmla="*/ 9 h 235"/>
                <a:gd name="T46" fmla="*/ 18 w 174"/>
                <a:gd name="T47" fmla="*/ 11 h 235"/>
                <a:gd name="T48" fmla="*/ 22 w 174"/>
                <a:gd name="T49" fmla="*/ 15 h 235"/>
                <a:gd name="T50" fmla="*/ 19 w 174"/>
                <a:gd name="T51" fmla="*/ 14 h 235"/>
                <a:gd name="T52" fmla="*/ 14 w 174"/>
                <a:gd name="T53" fmla="*/ 15 h 235"/>
                <a:gd name="T54" fmla="*/ 13 w 174"/>
                <a:gd name="T55" fmla="*/ 18 h 235"/>
                <a:gd name="T56" fmla="*/ 19 w 174"/>
                <a:gd name="T57" fmla="*/ 16 h 235"/>
                <a:gd name="T58" fmla="*/ 22 w 174"/>
                <a:gd name="T59" fmla="*/ 18 h 235"/>
                <a:gd name="T60" fmla="*/ 17 w 174"/>
                <a:gd name="T61" fmla="*/ 21 h 235"/>
                <a:gd name="T62" fmla="*/ 15 w 174"/>
                <a:gd name="T63" fmla="*/ 24 h 235"/>
                <a:gd name="T64" fmla="*/ 13 w 174"/>
                <a:gd name="T65" fmla="*/ 26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
                <a:gd name="T100" fmla="*/ 0 h 235"/>
                <a:gd name="T101" fmla="*/ 174 w 174"/>
                <a:gd name="T102" fmla="*/ 235 h 2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 h="235">
                  <a:moveTo>
                    <a:pt x="100" y="212"/>
                  </a:moveTo>
                  <a:lnTo>
                    <a:pt x="65" y="201"/>
                  </a:lnTo>
                  <a:lnTo>
                    <a:pt x="30" y="235"/>
                  </a:lnTo>
                  <a:lnTo>
                    <a:pt x="34" y="193"/>
                  </a:lnTo>
                  <a:lnTo>
                    <a:pt x="57" y="172"/>
                  </a:lnTo>
                  <a:lnTo>
                    <a:pt x="85" y="183"/>
                  </a:lnTo>
                  <a:lnTo>
                    <a:pt x="84" y="162"/>
                  </a:lnTo>
                  <a:lnTo>
                    <a:pt x="57" y="150"/>
                  </a:lnTo>
                  <a:lnTo>
                    <a:pt x="27" y="177"/>
                  </a:lnTo>
                  <a:lnTo>
                    <a:pt x="26" y="147"/>
                  </a:lnTo>
                  <a:lnTo>
                    <a:pt x="72" y="125"/>
                  </a:lnTo>
                  <a:lnTo>
                    <a:pt x="73" y="95"/>
                  </a:lnTo>
                  <a:lnTo>
                    <a:pt x="0" y="73"/>
                  </a:lnTo>
                  <a:lnTo>
                    <a:pt x="34" y="64"/>
                  </a:lnTo>
                  <a:lnTo>
                    <a:pt x="61" y="67"/>
                  </a:lnTo>
                  <a:lnTo>
                    <a:pt x="26" y="28"/>
                  </a:lnTo>
                  <a:lnTo>
                    <a:pt x="50" y="28"/>
                  </a:lnTo>
                  <a:lnTo>
                    <a:pt x="73" y="53"/>
                  </a:lnTo>
                  <a:lnTo>
                    <a:pt x="76" y="19"/>
                  </a:lnTo>
                  <a:lnTo>
                    <a:pt x="96" y="0"/>
                  </a:lnTo>
                  <a:lnTo>
                    <a:pt x="81" y="67"/>
                  </a:lnTo>
                  <a:lnTo>
                    <a:pt x="96" y="98"/>
                  </a:lnTo>
                  <a:lnTo>
                    <a:pt x="122" y="79"/>
                  </a:lnTo>
                  <a:lnTo>
                    <a:pt x="144" y="91"/>
                  </a:lnTo>
                  <a:lnTo>
                    <a:pt x="174" y="123"/>
                  </a:lnTo>
                  <a:lnTo>
                    <a:pt x="146" y="116"/>
                  </a:lnTo>
                  <a:lnTo>
                    <a:pt x="113" y="125"/>
                  </a:lnTo>
                  <a:lnTo>
                    <a:pt x="107" y="150"/>
                  </a:lnTo>
                  <a:lnTo>
                    <a:pt x="149" y="132"/>
                  </a:lnTo>
                  <a:lnTo>
                    <a:pt x="169" y="147"/>
                  </a:lnTo>
                  <a:lnTo>
                    <a:pt x="130" y="175"/>
                  </a:lnTo>
                  <a:lnTo>
                    <a:pt x="122" y="195"/>
                  </a:lnTo>
                  <a:lnTo>
                    <a:pt x="100" y="212"/>
                  </a:lnTo>
                  <a:close/>
                </a:path>
              </a:pathLst>
            </a:custGeom>
            <a:solidFill>
              <a:srgbClr val="007A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 name="Freeform 148"/>
            <p:cNvSpPr>
              <a:spLocks/>
            </p:cNvSpPr>
            <p:nvPr/>
          </p:nvSpPr>
          <p:spPr bwMode="auto">
            <a:xfrm>
              <a:off x="4953" y="2247"/>
              <a:ext cx="130" cy="88"/>
            </a:xfrm>
            <a:custGeom>
              <a:avLst/>
              <a:gdLst>
                <a:gd name="T0" fmla="*/ 11 w 260"/>
                <a:gd name="T1" fmla="*/ 22 h 175"/>
                <a:gd name="T2" fmla="*/ 8 w 260"/>
                <a:gd name="T3" fmla="*/ 18 h 175"/>
                <a:gd name="T4" fmla="*/ 0 w 260"/>
                <a:gd name="T5" fmla="*/ 17 h 175"/>
                <a:gd name="T6" fmla="*/ 5 w 260"/>
                <a:gd name="T7" fmla="*/ 14 h 175"/>
                <a:gd name="T8" fmla="*/ 10 w 260"/>
                <a:gd name="T9" fmla="*/ 15 h 175"/>
                <a:gd name="T10" fmla="*/ 12 w 260"/>
                <a:gd name="T11" fmla="*/ 18 h 175"/>
                <a:gd name="T12" fmla="*/ 14 w 260"/>
                <a:gd name="T13" fmla="*/ 16 h 175"/>
                <a:gd name="T14" fmla="*/ 12 w 260"/>
                <a:gd name="T15" fmla="*/ 13 h 175"/>
                <a:gd name="T16" fmla="*/ 6 w 260"/>
                <a:gd name="T17" fmla="*/ 12 h 175"/>
                <a:gd name="T18" fmla="*/ 9 w 260"/>
                <a:gd name="T19" fmla="*/ 10 h 175"/>
                <a:gd name="T20" fmla="*/ 17 w 260"/>
                <a:gd name="T21" fmla="*/ 12 h 175"/>
                <a:gd name="T22" fmla="*/ 20 w 260"/>
                <a:gd name="T23" fmla="*/ 10 h 175"/>
                <a:gd name="T24" fmla="*/ 14 w 260"/>
                <a:gd name="T25" fmla="*/ 2 h 175"/>
                <a:gd name="T26" fmla="*/ 18 w 260"/>
                <a:gd name="T27" fmla="*/ 4 h 175"/>
                <a:gd name="T28" fmla="*/ 21 w 260"/>
                <a:gd name="T29" fmla="*/ 7 h 175"/>
                <a:gd name="T30" fmla="*/ 21 w 260"/>
                <a:gd name="T31" fmla="*/ 0 h 175"/>
                <a:gd name="T32" fmla="*/ 24 w 260"/>
                <a:gd name="T33" fmla="*/ 3 h 175"/>
                <a:gd name="T34" fmla="*/ 24 w 260"/>
                <a:gd name="T35" fmla="*/ 7 h 175"/>
                <a:gd name="T36" fmla="*/ 28 w 260"/>
                <a:gd name="T37" fmla="*/ 4 h 175"/>
                <a:gd name="T38" fmla="*/ 33 w 260"/>
                <a:gd name="T39" fmla="*/ 5 h 175"/>
                <a:gd name="T40" fmla="*/ 24 w 260"/>
                <a:gd name="T41" fmla="*/ 8 h 175"/>
                <a:gd name="T42" fmla="*/ 22 w 260"/>
                <a:gd name="T43" fmla="*/ 12 h 175"/>
                <a:gd name="T44" fmla="*/ 27 w 260"/>
                <a:gd name="T45" fmla="*/ 13 h 175"/>
                <a:gd name="T46" fmla="*/ 29 w 260"/>
                <a:gd name="T47" fmla="*/ 16 h 175"/>
                <a:gd name="T48" fmla="*/ 29 w 260"/>
                <a:gd name="T49" fmla="*/ 21 h 175"/>
                <a:gd name="T50" fmla="*/ 26 w 260"/>
                <a:gd name="T51" fmla="*/ 18 h 175"/>
                <a:gd name="T52" fmla="*/ 21 w 260"/>
                <a:gd name="T53" fmla="*/ 16 h 175"/>
                <a:gd name="T54" fmla="*/ 18 w 260"/>
                <a:gd name="T55" fmla="*/ 17 h 175"/>
                <a:gd name="T56" fmla="*/ 25 w 260"/>
                <a:gd name="T57" fmla="*/ 19 h 175"/>
                <a:gd name="T58" fmla="*/ 26 w 260"/>
                <a:gd name="T59" fmla="*/ 22 h 175"/>
                <a:gd name="T60" fmla="*/ 18 w 260"/>
                <a:gd name="T61" fmla="*/ 21 h 175"/>
                <a:gd name="T62" fmla="*/ 15 w 260"/>
                <a:gd name="T63" fmla="*/ 22 h 175"/>
                <a:gd name="T64" fmla="*/ 11 w 260"/>
                <a:gd name="T65" fmla="*/ 22 h 1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75"/>
                <a:gd name="T101" fmla="*/ 260 w 260"/>
                <a:gd name="T102" fmla="*/ 175 h 1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75">
                  <a:moveTo>
                    <a:pt x="85" y="169"/>
                  </a:moveTo>
                  <a:lnTo>
                    <a:pt x="62" y="137"/>
                  </a:lnTo>
                  <a:lnTo>
                    <a:pt x="0" y="134"/>
                  </a:lnTo>
                  <a:lnTo>
                    <a:pt x="39" y="111"/>
                  </a:lnTo>
                  <a:lnTo>
                    <a:pt x="77" y="113"/>
                  </a:lnTo>
                  <a:lnTo>
                    <a:pt x="97" y="139"/>
                  </a:lnTo>
                  <a:lnTo>
                    <a:pt x="112" y="125"/>
                  </a:lnTo>
                  <a:lnTo>
                    <a:pt x="97" y="99"/>
                  </a:lnTo>
                  <a:lnTo>
                    <a:pt x="46" y="96"/>
                  </a:lnTo>
                  <a:lnTo>
                    <a:pt x="70" y="76"/>
                  </a:lnTo>
                  <a:lnTo>
                    <a:pt x="132" y="93"/>
                  </a:lnTo>
                  <a:lnTo>
                    <a:pt x="159" y="76"/>
                  </a:lnTo>
                  <a:lnTo>
                    <a:pt x="109" y="12"/>
                  </a:lnTo>
                  <a:lnTo>
                    <a:pt x="147" y="30"/>
                  </a:lnTo>
                  <a:lnTo>
                    <a:pt x="171" y="49"/>
                  </a:lnTo>
                  <a:lnTo>
                    <a:pt x="171" y="0"/>
                  </a:lnTo>
                  <a:lnTo>
                    <a:pt x="194" y="18"/>
                  </a:lnTo>
                  <a:lnTo>
                    <a:pt x="194" y="49"/>
                  </a:lnTo>
                  <a:lnTo>
                    <a:pt x="225" y="30"/>
                  </a:lnTo>
                  <a:lnTo>
                    <a:pt x="260" y="33"/>
                  </a:lnTo>
                  <a:lnTo>
                    <a:pt x="190" y="64"/>
                  </a:lnTo>
                  <a:lnTo>
                    <a:pt x="179" y="93"/>
                  </a:lnTo>
                  <a:lnTo>
                    <a:pt x="217" y="99"/>
                  </a:lnTo>
                  <a:lnTo>
                    <a:pt x="229" y="122"/>
                  </a:lnTo>
                  <a:lnTo>
                    <a:pt x="229" y="163"/>
                  </a:lnTo>
                  <a:lnTo>
                    <a:pt x="210" y="139"/>
                  </a:lnTo>
                  <a:lnTo>
                    <a:pt x="171" y="122"/>
                  </a:lnTo>
                  <a:lnTo>
                    <a:pt x="144" y="134"/>
                  </a:lnTo>
                  <a:lnTo>
                    <a:pt x="198" y="151"/>
                  </a:lnTo>
                  <a:lnTo>
                    <a:pt x="206" y="175"/>
                  </a:lnTo>
                  <a:lnTo>
                    <a:pt x="144" y="166"/>
                  </a:lnTo>
                  <a:lnTo>
                    <a:pt x="120" y="172"/>
                  </a:lnTo>
                  <a:lnTo>
                    <a:pt x="85" y="169"/>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 name="Freeform 149"/>
            <p:cNvSpPr>
              <a:spLocks/>
            </p:cNvSpPr>
            <p:nvPr/>
          </p:nvSpPr>
          <p:spPr bwMode="auto">
            <a:xfrm>
              <a:off x="5053" y="2249"/>
              <a:ext cx="80" cy="70"/>
            </a:xfrm>
            <a:custGeom>
              <a:avLst/>
              <a:gdLst>
                <a:gd name="T0" fmla="*/ 10 w 160"/>
                <a:gd name="T1" fmla="*/ 17 h 141"/>
                <a:gd name="T2" fmla="*/ 5 w 160"/>
                <a:gd name="T3" fmla="*/ 15 h 141"/>
                <a:gd name="T4" fmla="*/ 0 w 160"/>
                <a:gd name="T5" fmla="*/ 17 h 141"/>
                <a:gd name="T6" fmla="*/ 2 w 160"/>
                <a:gd name="T7" fmla="*/ 14 h 141"/>
                <a:gd name="T8" fmla="*/ 5 w 160"/>
                <a:gd name="T9" fmla="*/ 13 h 141"/>
                <a:gd name="T10" fmla="*/ 8 w 160"/>
                <a:gd name="T11" fmla="*/ 14 h 141"/>
                <a:gd name="T12" fmla="*/ 9 w 160"/>
                <a:gd name="T13" fmla="*/ 12 h 141"/>
                <a:gd name="T14" fmla="*/ 5 w 160"/>
                <a:gd name="T15" fmla="*/ 11 h 141"/>
                <a:gd name="T16" fmla="*/ 2 w 160"/>
                <a:gd name="T17" fmla="*/ 13 h 141"/>
                <a:gd name="T18" fmla="*/ 2 w 160"/>
                <a:gd name="T19" fmla="*/ 10 h 141"/>
                <a:gd name="T20" fmla="*/ 8 w 160"/>
                <a:gd name="T21" fmla="*/ 9 h 141"/>
                <a:gd name="T22" fmla="*/ 9 w 160"/>
                <a:gd name="T23" fmla="*/ 7 h 141"/>
                <a:gd name="T24" fmla="*/ 1 w 160"/>
                <a:gd name="T25" fmla="*/ 3 h 141"/>
                <a:gd name="T26" fmla="*/ 5 w 160"/>
                <a:gd name="T27" fmla="*/ 3 h 141"/>
                <a:gd name="T28" fmla="*/ 8 w 160"/>
                <a:gd name="T29" fmla="*/ 4 h 141"/>
                <a:gd name="T30" fmla="*/ 5 w 160"/>
                <a:gd name="T31" fmla="*/ 0 h 141"/>
                <a:gd name="T32" fmla="*/ 8 w 160"/>
                <a:gd name="T33" fmla="*/ 1 h 141"/>
                <a:gd name="T34" fmla="*/ 10 w 160"/>
                <a:gd name="T35" fmla="*/ 3 h 141"/>
                <a:gd name="T36" fmla="*/ 11 w 160"/>
                <a:gd name="T37" fmla="*/ 1 h 141"/>
                <a:gd name="T38" fmla="*/ 14 w 160"/>
                <a:gd name="T39" fmla="*/ 0 h 141"/>
                <a:gd name="T40" fmla="*/ 10 w 160"/>
                <a:gd name="T41" fmla="*/ 5 h 141"/>
                <a:gd name="T42" fmla="*/ 11 w 160"/>
                <a:gd name="T43" fmla="*/ 7 h 141"/>
                <a:gd name="T44" fmla="*/ 15 w 160"/>
                <a:gd name="T45" fmla="*/ 6 h 141"/>
                <a:gd name="T46" fmla="*/ 18 w 160"/>
                <a:gd name="T47" fmla="*/ 8 h 141"/>
                <a:gd name="T48" fmla="*/ 20 w 160"/>
                <a:gd name="T49" fmla="*/ 11 h 141"/>
                <a:gd name="T50" fmla="*/ 17 w 160"/>
                <a:gd name="T51" fmla="*/ 10 h 141"/>
                <a:gd name="T52" fmla="*/ 13 w 160"/>
                <a:gd name="T53" fmla="*/ 10 h 141"/>
                <a:gd name="T54" fmla="*/ 11 w 160"/>
                <a:gd name="T55" fmla="*/ 12 h 141"/>
                <a:gd name="T56" fmla="*/ 17 w 160"/>
                <a:gd name="T57" fmla="*/ 11 h 141"/>
                <a:gd name="T58" fmla="*/ 19 w 160"/>
                <a:gd name="T59" fmla="*/ 13 h 141"/>
                <a:gd name="T60" fmla="*/ 14 w 160"/>
                <a:gd name="T61" fmla="*/ 14 h 141"/>
                <a:gd name="T62" fmla="*/ 12 w 160"/>
                <a:gd name="T63" fmla="*/ 16 h 141"/>
                <a:gd name="T64" fmla="*/ 10 w 160"/>
                <a:gd name="T65" fmla="*/ 17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
                <a:gd name="T100" fmla="*/ 0 h 141"/>
                <a:gd name="T101" fmla="*/ 160 w 160"/>
                <a:gd name="T102" fmla="*/ 141 h 1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 h="141">
                  <a:moveTo>
                    <a:pt x="73" y="138"/>
                  </a:moveTo>
                  <a:lnTo>
                    <a:pt x="42" y="125"/>
                  </a:lnTo>
                  <a:lnTo>
                    <a:pt x="0" y="141"/>
                  </a:lnTo>
                  <a:lnTo>
                    <a:pt x="12" y="114"/>
                  </a:lnTo>
                  <a:lnTo>
                    <a:pt x="39" y="105"/>
                  </a:lnTo>
                  <a:lnTo>
                    <a:pt x="64" y="116"/>
                  </a:lnTo>
                  <a:lnTo>
                    <a:pt x="67" y="102"/>
                  </a:lnTo>
                  <a:lnTo>
                    <a:pt x="43" y="90"/>
                  </a:lnTo>
                  <a:lnTo>
                    <a:pt x="9" y="104"/>
                  </a:lnTo>
                  <a:lnTo>
                    <a:pt x="13" y="83"/>
                  </a:lnTo>
                  <a:lnTo>
                    <a:pt x="62" y="76"/>
                  </a:lnTo>
                  <a:lnTo>
                    <a:pt x="70" y="56"/>
                  </a:lnTo>
                  <a:lnTo>
                    <a:pt x="2" y="31"/>
                  </a:lnTo>
                  <a:lnTo>
                    <a:pt x="37" y="31"/>
                  </a:lnTo>
                  <a:lnTo>
                    <a:pt x="63" y="37"/>
                  </a:lnTo>
                  <a:lnTo>
                    <a:pt x="36" y="6"/>
                  </a:lnTo>
                  <a:lnTo>
                    <a:pt x="60" y="10"/>
                  </a:lnTo>
                  <a:lnTo>
                    <a:pt x="78" y="30"/>
                  </a:lnTo>
                  <a:lnTo>
                    <a:pt x="86" y="9"/>
                  </a:lnTo>
                  <a:lnTo>
                    <a:pt x="110" y="0"/>
                  </a:lnTo>
                  <a:lnTo>
                    <a:pt x="83" y="40"/>
                  </a:lnTo>
                  <a:lnTo>
                    <a:pt x="91" y="62"/>
                  </a:lnTo>
                  <a:lnTo>
                    <a:pt x="118" y="55"/>
                  </a:lnTo>
                  <a:lnTo>
                    <a:pt x="138" y="65"/>
                  </a:lnTo>
                  <a:lnTo>
                    <a:pt x="160" y="92"/>
                  </a:lnTo>
                  <a:lnTo>
                    <a:pt x="136" y="83"/>
                  </a:lnTo>
                  <a:lnTo>
                    <a:pt x="102" y="83"/>
                  </a:lnTo>
                  <a:lnTo>
                    <a:pt x="91" y="98"/>
                  </a:lnTo>
                  <a:lnTo>
                    <a:pt x="134" y="93"/>
                  </a:lnTo>
                  <a:lnTo>
                    <a:pt x="152" y="105"/>
                  </a:lnTo>
                  <a:lnTo>
                    <a:pt x="108" y="119"/>
                  </a:lnTo>
                  <a:lnTo>
                    <a:pt x="97" y="129"/>
                  </a:lnTo>
                  <a:lnTo>
                    <a:pt x="73" y="138"/>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 name="Freeform 150"/>
            <p:cNvSpPr>
              <a:spLocks/>
            </p:cNvSpPr>
            <p:nvPr/>
          </p:nvSpPr>
          <p:spPr bwMode="auto">
            <a:xfrm>
              <a:off x="5083" y="2250"/>
              <a:ext cx="117" cy="89"/>
            </a:xfrm>
            <a:custGeom>
              <a:avLst/>
              <a:gdLst>
                <a:gd name="T0" fmla="*/ 12 w 233"/>
                <a:gd name="T1" fmla="*/ 22 h 179"/>
                <a:gd name="T2" fmla="*/ 8 w 233"/>
                <a:gd name="T3" fmla="*/ 18 h 179"/>
                <a:gd name="T4" fmla="*/ 0 w 233"/>
                <a:gd name="T5" fmla="*/ 19 h 179"/>
                <a:gd name="T6" fmla="*/ 4 w 233"/>
                <a:gd name="T7" fmla="*/ 16 h 179"/>
                <a:gd name="T8" fmla="*/ 9 w 233"/>
                <a:gd name="T9" fmla="*/ 15 h 179"/>
                <a:gd name="T10" fmla="*/ 13 w 233"/>
                <a:gd name="T11" fmla="*/ 18 h 179"/>
                <a:gd name="T12" fmla="*/ 14 w 233"/>
                <a:gd name="T13" fmla="*/ 16 h 179"/>
                <a:gd name="T14" fmla="*/ 11 w 233"/>
                <a:gd name="T15" fmla="*/ 13 h 179"/>
                <a:gd name="T16" fmla="*/ 5 w 233"/>
                <a:gd name="T17" fmla="*/ 14 h 179"/>
                <a:gd name="T18" fmla="*/ 7 w 233"/>
                <a:gd name="T19" fmla="*/ 11 h 179"/>
                <a:gd name="T20" fmla="*/ 15 w 233"/>
                <a:gd name="T21" fmla="*/ 12 h 179"/>
                <a:gd name="T22" fmla="*/ 18 w 233"/>
                <a:gd name="T23" fmla="*/ 9 h 179"/>
                <a:gd name="T24" fmla="*/ 9 w 233"/>
                <a:gd name="T25" fmla="*/ 2 h 179"/>
                <a:gd name="T26" fmla="*/ 15 w 233"/>
                <a:gd name="T27" fmla="*/ 3 h 179"/>
                <a:gd name="T28" fmla="*/ 18 w 233"/>
                <a:gd name="T29" fmla="*/ 6 h 179"/>
                <a:gd name="T30" fmla="*/ 16 w 233"/>
                <a:gd name="T31" fmla="*/ 0 h 179"/>
                <a:gd name="T32" fmla="*/ 20 w 233"/>
                <a:gd name="T33" fmla="*/ 1 h 179"/>
                <a:gd name="T34" fmla="*/ 21 w 233"/>
                <a:gd name="T35" fmla="*/ 5 h 179"/>
                <a:gd name="T36" fmla="*/ 24 w 233"/>
                <a:gd name="T37" fmla="*/ 2 h 179"/>
                <a:gd name="T38" fmla="*/ 29 w 233"/>
                <a:gd name="T39" fmla="*/ 2 h 179"/>
                <a:gd name="T40" fmla="*/ 21 w 233"/>
                <a:gd name="T41" fmla="*/ 7 h 179"/>
                <a:gd name="T42" fmla="*/ 21 w 233"/>
                <a:gd name="T43" fmla="*/ 11 h 179"/>
                <a:gd name="T44" fmla="*/ 26 w 233"/>
                <a:gd name="T45" fmla="*/ 11 h 179"/>
                <a:gd name="T46" fmla="*/ 28 w 233"/>
                <a:gd name="T47" fmla="*/ 13 h 179"/>
                <a:gd name="T48" fmla="*/ 30 w 233"/>
                <a:gd name="T49" fmla="*/ 18 h 179"/>
                <a:gd name="T50" fmla="*/ 26 w 233"/>
                <a:gd name="T51" fmla="*/ 16 h 179"/>
                <a:gd name="T52" fmla="*/ 21 w 233"/>
                <a:gd name="T53" fmla="*/ 14 h 179"/>
                <a:gd name="T54" fmla="*/ 18 w 233"/>
                <a:gd name="T55" fmla="*/ 16 h 179"/>
                <a:gd name="T56" fmla="*/ 25 w 233"/>
                <a:gd name="T57" fmla="*/ 17 h 179"/>
                <a:gd name="T58" fmla="*/ 27 w 233"/>
                <a:gd name="T59" fmla="*/ 20 h 179"/>
                <a:gd name="T60" fmla="*/ 19 w 233"/>
                <a:gd name="T61" fmla="*/ 20 h 179"/>
                <a:gd name="T62" fmla="*/ 17 w 233"/>
                <a:gd name="T63" fmla="*/ 22 h 179"/>
                <a:gd name="T64" fmla="*/ 12 w 233"/>
                <a:gd name="T65" fmla="*/ 22 h 1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3"/>
                <a:gd name="T100" fmla="*/ 0 h 179"/>
                <a:gd name="T101" fmla="*/ 233 w 233"/>
                <a:gd name="T102" fmla="*/ 179 h 1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3" h="179">
                  <a:moveTo>
                    <a:pt x="95" y="179"/>
                  </a:moveTo>
                  <a:lnTo>
                    <a:pt x="62" y="150"/>
                  </a:lnTo>
                  <a:lnTo>
                    <a:pt x="0" y="158"/>
                  </a:lnTo>
                  <a:lnTo>
                    <a:pt x="31" y="128"/>
                  </a:lnTo>
                  <a:lnTo>
                    <a:pt x="70" y="125"/>
                  </a:lnTo>
                  <a:lnTo>
                    <a:pt x="97" y="147"/>
                  </a:lnTo>
                  <a:lnTo>
                    <a:pt x="108" y="131"/>
                  </a:lnTo>
                  <a:lnTo>
                    <a:pt x="85" y="107"/>
                  </a:lnTo>
                  <a:lnTo>
                    <a:pt x="35" y="113"/>
                  </a:lnTo>
                  <a:lnTo>
                    <a:pt x="52" y="89"/>
                  </a:lnTo>
                  <a:lnTo>
                    <a:pt x="118" y="97"/>
                  </a:lnTo>
                  <a:lnTo>
                    <a:pt x="139" y="76"/>
                  </a:lnTo>
                  <a:lnTo>
                    <a:pt x="72" y="21"/>
                  </a:lnTo>
                  <a:lnTo>
                    <a:pt x="115" y="31"/>
                  </a:lnTo>
                  <a:lnTo>
                    <a:pt x="143" y="48"/>
                  </a:lnTo>
                  <a:lnTo>
                    <a:pt x="128" y="0"/>
                  </a:lnTo>
                  <a:lnTo>
                    <a:pt x="157" y="14"/>
                  </a:lnTo>
                  <a:lnTo>
                    <a:pt x="166" y="45"/>
                  </a:lnTo>
                  <a:lnTo>
                    <a:pt x="190" y="20"/>
                  </a:lnTo>
                  <a:lnTo>
                    <a:pt x="225" y="17"/>
                  </a:lnTo>
                  <a:lnTo>
                    <a:pt x="166" y="60"/>
                  </a:lnTo>
                  <a:lnTo>
                    <a:pt x="163" y="89"/>
                  </a:lnTo>
                  <a:lnTo>
                    <a:pt x="202" y="89"/>
                  </a:lnTo>
                  <a:lnTo>
                    <a:pt x="221" y="110"/>
                  </a:lnTo>
                  <a:lnTo>
                    <a:pt x="233" y="149"/>
                  </a:lnTo>
                  <a:lnTo>
                    <a:pt x="208" y="130"/>
                  </a:lnTo>
                  <a:lnTo>
                    <a:pt x="165" y="119"/>
                  </a:lnTo>
                  <a:lnTo>
                    <a:pt x="140" y="134"/>
                  </a:lnTo>
                  <a:lnTo>
                    <a:pt x="200" y="143"/>
                  </a:lnTo>
                  <a:lnTo>
                    <a:pt x="213" y="164"/>
                  </a:lnTo>
                  <a:lnTo>
                    <a:pt x="150" y="165"/>
                  </a:lnTo>
                  <a:lnTo>
                    <a:pt x="130" y="176"/>
                  </a:lnTo>
                  <a:lnTo>
                    <a:pt x="95" y="179"/>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 name="Freeform 151"/>
            <p:cNvSpPr>
              <a:spLocks/>
            </p:cNvSpPr>
            <p:nvPr/>
          </p:nvSpPr>
          <p:spPr bwMode="auto">
            <a:xfrm>
              <a:off x="3900" y="2355"/>
              <a:ext cx="87" cy="79"/>
            </a:xfrm>
            <a:custGeom>
              <a:avLst/>
              <a:gdLst>
                <a:gd name="T0" fmla="*/ 13 w 174"/>
                <a:gd name="T1" fmla="*/ 18 h 158"/>
                <a:gd name="T2" fmla="*/ 9 w 174"/>
                <a:gd name="T3" fmla="*/ 17 h 158"/>
                <a:gd name="T4" fmla="*/ 4 w 174"/>
                <a:gd name="T5" fmla="*/ 20 h 158"/>
                <a:gd name="T6" fmla="*/ 5 w 174"/>
                <a:gd name="T7" fmla="*/ 17 h 158"/>
                <a:gd name="T8" fmla="*/ 7 w 174"/>
                <a:gd name="T9" fmla="*/ 15 h 158"/>
                <a:gd name="T10" fmla="*/ 11 w 174"/>
                <a:gd name="T11" fmla="*/ 16 h 158"/>
                <a:gd name="T12" fmla="*/ 11 w 174"/>
                <a:gd name="T13" fmla="*/ 14 h 158"/>
                <a:gd name="T14" fmla="*/ 7 w 174"/>
                <a:gd name="T15" fmla="*/ 13 h 158"/>
                <a:gd name="T16" fmla="*/ 3 w 174"/>
                <a:gd name="T17" fmla="*/ 15 h 158"/>
                <a:gd name="T18" fmla="*/ 3 w 174"/>
                <a:gd name="T19" fmla="*/ 13 h 158"/>
                <a:gd name="T20" fmla="*/ 9 w 174"/>
                <a:gd name="T21" fmla="*/ 10 h 158"/>
                <a:gd name="T22" fmla="*/ 10 w 174"/>
                <a:gd name="T23" fmla="*/ 8 h 158"/>
                <a:gd name="T24" fmla="*/ 0 w 174"/>
                <a:gd name="T25" fmla="*/ 6 h 158"/>
                <a:gd name="T26" fmla="*/ 5 w 174"/>
                <a:gd name="T27" fmla="*/ 5 h 158"/>
                <a:gd name="T28" fmla="*/ 8 w 174"/>
                <a:gd name="T29" fmla="*/ 6 h 158"/>
                <a:gd name="T30" fmla="*/ 3 w 174"/>
                <a:gd name="T31" fmla="*/ 3 h 158"/>
                <a:gd name="T32" fmla="*/ 6 w 174"/>
                <a:gd name="T33" fmla="*/ 3 h 158"/>
                <a:gd name="T34" fmla="*/ 10 w 174"/>
                <a:gd name="T35" fmla="*/ 5 h 158"/>
                <a:gd name="T36" fmla="*/ 10 w 174"/>
                <a:gd name="T37" fmla="*/ 2 h 158"/>
                <a:gd name="T38" fmla="*/ 12 w 174"/>
                <a:gd name="T39" fmla="*/ 0 h 158"/>
                <a:gd name="T40" fmla="*/ 11 w 174"/>
                <a:gd name="T41" fmla="*/ 6 h 158"/>
                <a:gd name="T42" fmla="*/ 12 w 174"/>
                <a:gd name="T43" fmla="*/ 9 h 158"/>
                <a:gd name="T44" fmla="*/ 15 w 174"/>
                <a:gd name="T45" fmla="*/ 7 h 158"/>
                <a:gd name="T46" fmla="*/ 18 w 174"/>
                <a:gd name="T47" fmla="*/ 8 h 158"/>
                <a:gd name="T48" fmla="*/ 22 w 174"/>
                <a:gd name="T49" fmla="*/ 10 h 158"/>
                <a:gd name="T50" fmla="*/ 19 w 174"/>
                <a:gd name="T51" fmla="*/ 10 h 158"/>
                <a:gd name="T52" fmla="*/ 14 w 174"/>
                <a:gd name="T53" fmla="*/ 11 h 158"/>
                <a:gd name="T54" fmla="*/ 13 w 174"/>
                <a:gd name="T55" fmla="*/ 13 h 158"/>
                <a:gd name="T56" fmla="*/ 19 w 174"/>
                <a:gd name="T57" fmla="*/ 11 h 158"/>
                <a:gd name="T58" fmla="*/ 22 w 174"/>
                <a:gd name="T59" fmla="*/ 12 h 158"/>
                <a:gd name="T60" fmla="*/ 17 w 174"/>
                <a:gd name="T61" fmla="*/ 15 h 158"/>
                <a:gd name="T62" fmla="*/ 15 w 174"/>
                <a:gd name="T63" fmla="*/ 17 h 158"/>
                <a:gd name="T64" fmla="*/ 13 w 174"/>
                <a:gd name="T65" fmla="*/ 18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
                <a:gd name="T100" fmla="*/ 0 h 158"/>
                <a:gd name="T101" fmla="*/ 174 w 174"/>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 h="158">
                  <a:moveTo>
                    <a:pt x="100" y="143"/>
                  </a:moveTo>
                  <a:lnTo>
                    <a:pt x="65" y="135"/>
                  </a:lnTo>
                  <a:lnTo>
                    <a:pt x="30" y="158"/>
                  </a:lnTo>
                  <a:lnTo>
                    <a:pt x="34" y="130"/>
                  </a:lnTo>
                  <a:lnTo>
                    <a:pt x="57" y="116"/>
                  </a:lnTo>
                  <a:lnTo>
                    <a:pt x="86" y="124"/>
                  </a:lnTo>
                  <a:lnTo>
                    <a:pt x="84" y="109"/>
                  </a:lnTo>
                  <a:lnTo>
                    <a:pt x="57" y="101"/>
                  </a:lnTo>
                  <a:lnTo>
                    <a:pt x="27" y="119"/>
                  </a:lnTo>
                  <a:lnTo>
                    <a:pt x="26" y="100"/>
                  </a:lnTo>
                  <a:lnTo>
                    <a:pt x="72" y="83"/>
                  </a:lnTo>
                  <a:lnTo>
                    <a:pt x="73" y="64"/>
                  </a:lnTo>
                  <a:lnTo>
                    <a:pt x="0" y="49"/>
                  </a:lnTo>
                  <a:lnTo>
                    <a:pt x="34" y="43"/>
                  </a:lnTo>
                  <a:lnTo>
                    <a:pt x="61" y="45"/>
                  </a:lnTo>
                  <a:lnTo>
                    <a:pt x="26" y="20"/>
                  </a:lnTo>
                  <a:lnTo>
                    <a:pt x="50" y="20"/>
                  </a:lnTo>
                  <a:lnTo>
                    <a:pt x="73" y="36"/>
                  </a:lnTo>
                  <a:lnTo>
                    <a:pt x="76" y="14"/>
                  </a:lnTo>
                  <a:lnTo>
                    <a:pt x="96" y="0"/>
                  </a:lnTo>
                  <a:lnTo>
                    <a:pt x="82" y="46"/>
                  </a:lnTo>
                  <a:lnTo>
                    <a:pt x="96" y="66"/>
                  </a:lnTo>
                  <a:lnTo>
                    <a:pt x="121" y="54"/>
                  </a:lnTo>
                  <a:lnTo>
                    <a:pt x="144" y="61"/>
                  </a:lnTo>
                  <a:lnTo>
                    <a:pt x="174" y="83"/>
                  </a:lnTo>
                  <a:lnTo>
                    <a:pt x="147" y="79"/>
                  </a:lnTo>
                  <a:lnTo>
                    <a:pt x="113" y="85"/>
                  </a:lnTo>
                  <a:lnTo>
                    <a:pt x="107" y="101"/>
                  </a:lnTo>
                  <a:lnTo>
                    <a:pt x="148" y="89"/>
                  </a:lnTo>
                  <a:lnTo>
                    <a:pt x="170" y="98"/>
                  </a:lnTo>
                  <a:lnTo>
                    <a:pt x="130" y="119"/>
                  </a:lnTo>
                  <a:lnTo>
                    <a:pt x="121" y="131"/>
                  </a:lnTo>
                  <a:lnTo>
                    <a:pt x="100" y="143"/>
                  </a:lnTo>
                  <a:close/>
                </a:path>
              </a:pathLst>
            </a:custGeom>
            <a:solidFill>
              <a:srgbClr val="007A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 name="Freeform 152"/>
            <p:cNvSpPr>
              <a:spLocks/>
            </p:cNvSpPr>
            <p:nvPr/>
          </p:nvSpPr>
          <p:spPr bwMode="auto">
            <a:xfrm>
              <a:off x="4524" y="2445"/>
              <a:ext cx="89" cy="78"/>
            </a:xfrm>
            <a:custGeom>
              <a:avLst/>
              <a:gdLst>
                <a:gd name="T0" fmla="*/ 10 w 177"/>
                <a:gd name="T1" fmla="*/ 20 h 156"/>
                <a:gd name="T2" fmla="*/ 6 w 177"/>
                <a:gd name="T3" fmla="*/ 18 h 156"/>
                <a:gd name="T4" fmla="*/ 0 w 177"/>
                <a:gd name="T5" fmla="*/ 20 h 156"/>
                <a:gd name="T6" fmla="*/ 2 w 177"/>
                <a:gd name="T7" fmla="*/ 16 h 156"/>
                <a:gd name="T8" fmla="*/ 6 w 177"/>
                <a:gd name="T9" fmla="*/ 15 h 156"/>
                <a:gd name="T10" fmla="*/ 9 w 177"/>
                <a:gd name="T11" fmla="*/ 16 h 156"/>
                <a:gd name="T12" fmla="*/ 10 w 177"/>
                <a:gd name="T13" fmla="*/ 14 h 156"/>
                <a:gd name="T14" fmla="*/ 6 w 177"/>
                <a:gd name="T15" fmla="*/ 13 h 156"/>
                <a:gd name="T16" fmla="*/ 2 w 177"/>
                <a:gd name="T17" fmla="*/ 14 h 156"/>
                <a:gd name="T18" fmla="*/ 2 w 177"/>
                <a:gd name="T19" fmla="*/ 11 h 156"/>
                <a:gd name="T20" fmla="*/ 9 w 177"/>
                <a:gd name="T21" fmla="*/ 10 h 156"/>
                <a:gd name="T22" fmla="*/ 10 w 177"/>
                <a:gd name="T23" fmla="*/ 8 h 156"/>
                <a:gd name="T24" fmla="*/ 1 w 177"/>
                <a:gd name="T25" fmla="*/ 5 h 156"/>
                <a:gd name="T26" fmla="*/ 6 w 177"/>
                <a:gd name="T27" fmla="*/ 5 h 156"/>
                <a:gd name="T28" fmla="*/ 9 w 177"/>
                <a:gd name="T29" fmla="*/ 5 h 156"/>
                <a:gd name="T30" fmla="*/ 6 w 177"/>
                <a:gd name="T31" fmla="*/ 1 h 156"/>
                <a:gd name="T32" fmla="*/ 9 w 177"/>
                <a:gd name="T33" fmla="*/ 2 h 156"/>
                <a:gd name="T34" fmla="*/ 11 w 177"/>
                <a:gd name="T35" fmla="*/ 5 h 156"/>
                <a:gd name="T36" fmla="*/ 13 w 177"/>
                <a:gd name="T37" fmla="*/ 1 h 156"/>
                <a:gd name="T38" fmla="*/ 16 w 177"/>
                <a:gd name="T39" fmla="*/ 0 h 156"/>
                <a:gd name="T40" fmla="*/ 12 w 177"/>
                <a:gd name="T41" fmla="*/ 6 h 156"/>
                <a:gd name="T42" fmla="*/ 13 w 177"/>
                <a:gd name="T43" fmla="*/ 9 h 156"/>
                <a:gd name="T44" fmla="*/ 17 w 177"/>
                <a:gd name="T45" fmla="*/ 8 h 156"/>
                <a:gd name="T46" fmla="*/ 20 w 177"/>
                <a:gd name="T47" fmla="*/ 10 h 156"/>
                <a:gd name="T48" fmla="*/ 23 w 177"/>
                <a:gd name="T49" fmla="*/ 13 h 156"/>
                <a:gd name="T50" fmla="*/ 19 w 177"/>
                <a:gd name="T51" fmla="*/ 11 h 156"/>
                <a:gd name="T52" fmla="*/ 15 w 177"/>
                <a:gd name="T53" fmla="*/ 12 h 156"/>
                <a:gd name="T54" fmla="*/ 13 w 177"/>
                <a:gd name="T55" fmla="*/ 14 h 156"/>
                <a:gd name="T56" fmla="*/ 19 w 177"/>
                <a:gd name="T57" fmla="*/ 13 h 156"/>
                <a:gd name="T58" fmla="*/ 21 w 177"/>
                <a:gd name="T59" fmla="*/ 15 h 156"/>
                <a:gd name="T60" fmla="*/ 15 w 177"/>
                <a:gd name="T61" fmla="*/ 17 h 156"/>
                <a:gd name="T62" fmla="*/ 14 w 177"/>
                <a:gd name="T63" fmla="*/ 18 h 156"/>
                <a:gd name="T64" fmla="*/ 10 w 177"/>
                <a:gd name="T65" fmla="*/ 20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7"/>
                <a:gd name="T100" fmla="*/ 0 h 156"/>
                <a:gd name="T101" fmla="*/ 177 w 177"/>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7" h="156">
                  <a:moveTo>
                    <a:pt x="80" y="153"/>
                  </a:moveTo>
                  <a:lnTo>
                    <a:pt x="45" y="138"/>
                  </a:lnTo>
                  <a:lnTo>
                    <a:pt x="0" y="156"/>
                  </a:lnTo>
                  <a:lnTo>
                    <a:pt x="14" y="126"/>
                  </a:lnTo>
                  <a:lnTo>
                    <a:pt x="43" y="116"/>
                  </a:lnTo>
                  <a:lnTo>
                    <a:pt x="71" y="128"/>
                  </a:lnTo>
                  <a:lnTo>
                    <a:pt x="74" y="113"/>
                  </a:lnTo>
                  <a:lnTo>
                    <a:pt x="48" y="100"/>
                  </a:lnTo>
                  <a:lnTo>
                    <a:pt x="10" y="113"/>
                  </a:lnTo>
                  <a:lnTo>
                    <a:pt x="16" y="91"/>
                  </a:lnTo>
                  <a:lnTo>
                    <a:pt x="68" y="83"/>
                  </a:lnTo>
                  <a:lnTo>
                    <a:pt x="78" y="62"/>
                  </a:lnTo>
                  <a:lnTo>
                    <a:pt x="5" y="36"/>
                  </a:lnTo>
                  <a:lnTo>
                    <a:pt x="43" y="36"/>
                  </a:lnTo>
                  <a:lnTo>
                    <a:pt x="71" y="43"/>
                  </a:lnTo>
                  <a:lnTo>
                    <a:pt x="41" y="7"/>
                  </a:lnTo>
                  <a:lnTo>
                    <a:pt x="68" y="12"/>
                  </a:lnTo>
                  <a:lnTo>
                    <a:pt x="87" y="34"/>
                  </a:lnTo>
                  <a:lnTo>
                    <a:pt x="97" y="10"/>
                  </a:lnTo>
                  <a:lnTo>
                    <a:pt x="124" y="0"/>
                  </a:lnTo>
                  <a:lnTo>
                    <a:pt x="93" y="46"/>
                  </a:lnTo>
                  <a:lnTo>
                    <a:pt x="102" y="68"/>
                  </a:lnTo>
                  <a:lnTo>
                    <a:pt x="132" y="62"/>
                  </a:lnTo>
                  <a:lnTo>
                    <a:pt x="153" y="73"/>
                  </a:lnTo>
                  <a:lnTo>
                    <a:pt x="177" y="101"/>
                  </a:lnTo>
                  <a:lnTo>
                    <a:pt x="150" y="91"/>
                  </a:lnTo>
                  <a:lnTo>
                    <a:pt x="113" y="92"/>
                  </a:lnTo>
                  <a:lnTo>
                    <a:pt x="101" y="108"/>
                  </a:lnTo>
                  <a:lnTo>
                    <a:pt x="149" y="104"/>
                  </a:lnTo>
                  <a:lnTo>
                    <a:pt x="168" y="117"/>
                  </a:lnTo>
                  <a:lnTo>
                    <a:pt x="119" y="132"/>
                  </a:lnTo>
                  <a:lnTo>
                    <a:pt x="106" y="144"/>
                  </a:lnTo>
                  <a:lnTo>
                    <a:pt x="80" y="153"/>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 name="Freeform 153"/>
            <p:cNvSpPr>
              <a:spLocks/>
            </p:cNvSpPr>
            <p:nvPr/>
          </p:nvSpPr>
          <p:spPr bwMode="auto">
            <a:xfrm>
              <a:off x="4262" y="2180"/>
              <a:ext cx="19" cy="44"/>
            </a:xfrm>
            <a:custGeom>
              <a:avLst/>
              <a:gdLst>
                <a:gd name="T0" fmla="*/ 2 w 36"/>
                <a:gd name="T1" fmla="*/ 0 h 87"/>
                <a:gd name="T2" fmla="*/ 0 w 36"/>
                <a:gd name="T3" fmla="*/ 5 h 87"/>
                <a:gd name="T4" fmla="*/ 0 w 36"/>
                <a:gd name="T5" fmla="*/ 11 h 87"/>
                <a:gd name="T6" fmla="*/ 2 w 36"/>
                <a:gd name="T7" fmla="*/ 9 h 87"/>
                <a:gd name="T8" fmla="*/ 5 w 36"/>
                <a:gd name="T9" fmla="*/ 4 h 87"/>
                <a:gd name="T10" fmla="*/ 5 w 36"/>
                <a:gd name="T11" fmla="*/ 1 h 87"/>
                <a:gd name="T12" fmla="*/ 2 w 36"/>
                <a:gd name="T13" fmla="*/ 0 h 87"/>
                <a:gd name="T14" fmla="*/ 0 60000 65536"/>
                <a:gd name="T15" fmla="*/ 0 60000 65536"/>
                <a:gd name="T16" fmla="*/ 0 60000 65536"/>
                <a:gd name="T17" fmla="*/ 0 60000 65536"/>
                <a:gd name="T18" fmla="*/ 0 60000 65536"/>
                <a:gd name="T19" fmla="*/ 0 60000 65536"/>
                <a:gd name="T20" fmla="*/ 0 60000 65536"/>
                <a:gd name="T21" fmla="*/ 0 w 36"/>
                <a:gd name="T22" fmla="*/ 0 h 87"/>
                <a:gd name="T23" fmla="*/ 36 w 36"/>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87">
                  <a:moveTo>
                    <a:pt x="12" y="0"/>
                  </a:moveTo>
                  <a:lnTo>
                    <a:pt x="0" y="37"/>
                  </a:lnTo>
                  <a:lnTo>
                    <a:pt x="0" y="87"/>
                  </a:lnTo>
                  <a:lnTo>
                    <a:pt x="15" y="69"/>
                  </a:lnTo>
                  <a:lnTo>
                    <a:pt x="36" y="26"/>
                  </a:lnTo>
                  <a:lnTo>
                    <a:pt x="33" y="3"/>
                  </a:lnTo>
                  <a:lnTo>
                    <a:pt x="12" y="0"/>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 name="Freeform 154"/>
            <p:cNvSpPr>
              <a:spLocks/>
            </p:cNvSpPr>
            <p:nvPr/>
          </p:nvSpPr>
          <p:spPr bwMode="auto">
            <a:xfrm>
              <a:off x="4259" y="2031"/>
              <a:ext cx="26" cy="48"/>
            </a:xfrm>
            <a:custGeom>
              <a:avLst/>
              <a:gdLst>
                <a:gd name="T0" fmla="*/ 6 w 53"/>
                <a:gd name="T1" fmla="*/ 8 h 97"/>
                <a:gd name="T2" fmla="*/ 3 w 53"/>
                <a:gd name="T3" fmla="*/ 4 h 97"/>
                <a:gd name="T4" fmla="*/ 0 w 53"/>
                <a:gd name="T5" fmla="*/ 0 h 97"/>
                <a:gd name="T6" fmla="*/ 0 w 53"/>
                <a:gd name="T7" fmla="*/ 6 h 97"/>
                <a:gd name="T8" fmla="*/ 3 w 53"/>
                <a:gd name="T9" fmla="*/ 12 h 97"/>
                <a:gd name="T10" fmla="*/ 6 w 53"/>
                <a:gd name="T11" fmla="*/ 11 h 97"/>
                <a:gd name="T12" fmla="*/ 6 w 53"/>
                <a:gd name="T13" fmla="*/ 8 h 97"/>
                <a:gd name="T14" fmla="*/ 0 60000 65536"/>
                <a:gd name="T15" fmla="*/ 0 60000 65536"/>
                <a:gd name="T16" fmla="*/ 0 60000 65536"/>
                <a:gd name="T17" fmla="*/ 0 60000 65536"/>
                <a:gd name="T18" fmla="*/ 0 60000 65536"/>
                <a:gd name="T19" fmla="*/ 0 60000 65536"/>
                <a:gd name="T20" fmla="*/ 0 60000 65536"/>
                <a:gd name="T21" fmla="*/ 0 w 53"/>
                <a:gd name="T22" fmla="*/ 0 h 97"/>
                <a:gd name="T23" fmla="*/ 53 w 53"/>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97">
                  <a:moveTo>
                    <a:pt x="53" y="70"/>
                  </a:moveTo>
                  <a:lnTo>
                    <a:pt x="27" y="33"/>
                  </a:lnTo>
                  <a:lnTo>
                    <a:pt x="3" y="0"/>
                  </a:lnTo>
                  <a:lnTo>
                    <a:pt x="0" y="49"/>
                  </a:lnTo>
                  <a:lnTo>
                    <a:pt x="27" y="97"/>
                  </a:lnTo>
                  <a:lnTo>
                    <a:pt x="50" y="89"/>
                  </a:lnTo>
                  <a:lnTo>
                    <a:pt x="53" y="70"/>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sp>
        <p:nvSpPr>
          <p:cNvPr id="146" name="Text Box 20"/>
          <p:cNvSpPr txBox="1">
            <a:spLocks noChangeArrowheads="1"/>
          </p:cNvSpPr>
          <p:nvPr/>
        </p:nvSpPr>
        <p:spPr bwMode="auto">
          <a:xfrm>
            <a:off x="5050383" y="1956672"/>
            <a:ext cx="2057400" cy="369332"/>
          </a:xfrm>
          <a:prstGeom prst="rect">
            <a:avLst/>
          </a:prstGeom>
          <a:noFill/>
          <a:ln w="9525">
            <a:noFill/>
            <a:miter lim="800000"/>
            <a:headEnd/>
            <a:tailEnd/>
          </a:ln>
          <a:effectLst/>
        </p:spPr>
        <p:txBody>
          <a:bodyPr>
            <a:spAutoFit/>
          </a:bodyPr>
          <a:lstStyle/>
          <a:p>
            <a:pPr eaLnBrk="1" hangingPunct="1">
              <a:spcBef>
                <a:spcPct val="50000"/>
              </a:spcBef>
              <a:defRPr/>
            </a:pPr>
            <a:r>
              <a:rPr lang="en-US" dirty="0">
                <a:effectLst>
                  <a:outerShdw blurRad="38100" dist="38100" dir="2700000" algn="tl">
                    <a:srgbClr val="C0C0C0"/>
                  </a:outerShdw>
                </a:effectLst>
                <a:latin typeface="Arial" charset="0"/>
              </a:rPr>
              <a:t>Tealand</a:t>
            </a:r>
          </a:p>
        </p:txBody>
      </p:sp>
      <p:sp>
        <p:nvSpPr>
          <p:cNvPr id="148" name="Text Box 10"/>
          <p:cNvSpPr txBox="1">
            <a:spLocks noChangeArrowheads="1"/>
          </p:cNvSpPr>
          <p:nvPr/>
        </p:nvSpPr>
        <p:spPr bwMode="auto">
          <a:xfrm>
            <a:off x="4951957" y="3075806"/>
            <a:ext cx="4038600"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b="1">
                <a:solidFill>
                  <a:schemeClr val="tx1"/>
                </a:solidFill>
                <a:latin typeface="Tahoma" panose="020B0604030504040204" pitchFamily="34" charset="0"/>
              </a:defRPr>
            </a:lvl1pPr>
            <a:lvl2pPr marL="742950" indent="-285750" algn="ctr">
              <a:defRPr sz="2400" b="1">
                <a:solidFill>
                  <a:schemeClr val="tx1"/>
                </a:solidFill>
                <a:latin typeface="Tahoma" panose="020B0604030504040204" pitchFamily="34" charset="0"/>
              </a:defRPr>
            </a:lvl2pPr>
            <a:lvl3pPr marL="1143000" indent="-228600" algn="ctr">
              <a:defRPr sz="2400" b="1">
                <a:solidFill>
                  <a:schemeClr val="tx1"/>
                </a:solidFill>
                <a:latin typeface="Tahoma" panose="020B0604030504040204" pitchFamily="34" charset="0"/>
              </a:defRPr>
            </a:lvl3pPr>
            <a:lvl4pPr marL="1600200" indent="-228600" algn="ctr">
              <a:defRPr sz="2400" b="1">
                <a:solidFill>
                  <a:schemeClr val="tx1"/>
                </a:solidFill>
                <a:latin typeface="Tahoma" panose="020B0604030504040204" pitchFamily="34" charset="0"/>
              </a:defRPr>
            </a:lvl4pPr>
            <a:lvl5pPr marL="2057400" indent="-228600" algn="ctr">
              <a:defRPr sz="24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b="1">
                <a:solidFill>
                  <a:schemeClr val="tx1"/>
                </a:solidFill>
                <a:latin typeface="Tahoma" panose="020B0604030504040204" pitchFamily="34" charset="0"/>
              </a:defRPr>
            </a:lvl9pPr>
          </a:lstStyle>
          <a:p>
            <a:pPr algn="l" eaLnBrk="1" hangingPunct="1">
              <a:spcBef>
                <a:spcPct val="20000"/>
              </a:spcBef>
            </a:pPr>
            <a:r>
              <a:rPr lang="en-US" altLang="cs-CZ" sz="1400" dirty="0">
                <a:latin typeface="Arial" panose="020B0604020202020204" pitchFamily="34" charset="0"/>
              </a:rPr>
              <a:t>1 resource unit = 1/6 ton rice </a:t>
            </a:r>
            <a:r>
              <a:rPr lang="en-US" altLang="cs-CZ" sz="1400" i="1" dirty="0">
                <a:solidFill>
                  <a:srgbClr val="FF3300"/>
                </a:solidFill>
                <a:latin typeface="Arial" panose="020B0604020202020204" pitchFamily="34" charset="0"/>
              </a:rPr>
              <a:t>or</a:t>
            </a:r>
          </a:p>
          <a:p>
            <a:pPr algn="l" eaLnBrk="1" hangingPunct="1">
              <a:spcBef>
                <a:spcPct val="20000"/>
              </a:spcBef>
            </a:pPr>
            <a:r>
              <a:rPr lang="en-US" altLang="cs-CZ" sz="1400" dirty="0">
                <a:latin typeface="Arial" panose="020B0604020202020204" pitchFamily="34" charset="0"/>
              </a:rPr>
              <a:t>		    1/3 ton tea</a:t>
            </a:r>
          </a:p>
        </p:txBody>
      </p:sp>
    </p:spTree>
    <p:extLst>
      <p:ext uri="{BB962C8B-B14F-4D97-AF65-F5344CB8AC3E}">
        <p14:creationId xmlns:p14="http://schemas.microsoft.com/office/powerpoint/2010/main" val="239565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136904" cy="1440160"/>
          </a:xfrm>
          <a:prstGeom prst="rect">
            <a:avLst/>
          </a:prstGeom>
        </p:spPr>
        <p:txBody>
          <a:bodyPr>
            <a:noAutofit/>
          </a:bodyPr>
          <a:lstStyle/>
          <a:p>
            <a:r>
              <a:rPr lang="en-US" altLang="cs-CZ" sz="2000" dirty="0"/>
              <a:t>Purchase, sale, or exchange of goods and services across national borders</a:t>
            </a:r>
          </a:p>
          <a:p>
            <a:r>
              <a:rPr lang="en-US" sz="2000" dirty="0"/>
              <a:t>International trade is one of the driving forces of globalization</a:t>
            </a:r>
          </a:p>
          <a:p>
            <a:pPr lvl="1"/>
            <a:r>
              <a:rPr lang="en-US" sz="1800" dirty="0"/>
              <a:t>Economic meaning of globalization is </a:t>
            </a:r>
            <a:r>
              <a:rPr lang="en-US" altLang="cs-CZ" sz="1800" dirty="0"/>
              <a:t>the increased openness of economies to international trade, financial flows, and foreign direct investment</a:t>
            </a:r>
          </a:p>
          <a:p>
            <a:r>
              <a:rPr lang="en-US" sz="2000" dirty="0"/>
              <a:t>International trade enhances economic growth </a:t>
            </a:r>
          </a:p>
          <a:p>
            <a:pPr lvl="1"/>
            <a:r>
              <a:rPr lang="en-US" sz="1800" dirty="0"/>
              <a:t>Increases the efficiency of the allocation of resources</a:t>
            </a:r>
          </a:p>
          <a:p>
            <a:pPr lvl="1"/>
            <a:r>
              <a:rPr lang="en-US" sz="1800" dirty="0"/>
              <a:t>Provides larger capital and product markets, </a:t>
            </a:r>
          </a:p>
          <a:p>
            <a:pPr lvl="1"/>
            <a:r>
              <a:rPr lang="en-US" sz="1800" dirty="0"/>
              <a:t>Assists specialization based on comparative advantages</a:t>
            </a:r>
          </a:p>
          <a:p>
            <a:pPr lvl="1"/>
            <a:r>
              <a:rPr lang="en-US" sz="1800" dirty="0"/>
              <a:t>Increases the efficiency of the flow of capital among countries</a:t>
            </a:r>
          </a:p>
          <a:p>
            <a:r>
              <a:rPr lang="en-US" sz="2000" dirty="0"/>
              <a:t>Importance of international trade to a nation can be examined by its trade volume relative to its total output </a:t>
            </a:r>
            <a:r>
              <a:rPr lang="en-US" sz="2200" dirty="0"/>
              <a:t/>
            </a:r>
            <a:br>
              <a:rPr lang="en-US" sz="2200" dirty="0"/>
            </a:br>
            <a:endParaRPr lang="en-US" altLang="cs-CZ" sz="2200" dirty="0"/>
          </a:p>
        </p:txBody>
      </p:sp>
      <p:sp>
        <p:nvSpPr>
          <p:cNvPr id="6" name="Nadpis 5"/>
          <p:cNvSpPr>
            <a:spLocks noGrp="1"/>
          </p:cNvSpPr>
          <p:nvPr>
            <p:ph type="title"/>
          </p:nvPr>
        </p:nvSpPr>
        <p:spPr>
          <a:xfrm>
            <a:off x="179512" y="195486"/>
            <a:ext cx="6192688" cy="507703"/>
          </a:xfrm>
        </p:spPr>
        <p:txBody>
          <a:bodyPr/>
          <a:lstStyle/>
          <a:p>
            <a:r>
              <a:rPr lang="en-US" b="1" dirty="0"/>
              <a:t>Essentials of </a:t>
            </a:r>
            <a:r>
              <a:rPr lang="cs-CZ" b="1" dirty="0"/>
              <a:t>I</a:t>
            </a:r>
            <a:r>
              <a:rPr lang="en-US" b="1" dirty="0" err="1"/>
              <a:t>nternational</a:t>
            </a:r>
            <a:r>
              <a:rPr lang="en-US" b="1" dirty="0"/>
              <a:t> </a:t>
            </a:r>
            <a:r>
              <a:rPr lang="cs-CZ" b="1" dirty="0"/>
              <a:t>T</a:t>
            </a:r>
            <a:r>
              <a:rPr lang="en-US" b="1" dirty="0" err="1"/>
              <a:t>rade</a:t>
            </a:r>
            <a:endParaRPr lang="en-US" b="1" dirty="0"/>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International Trade</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985110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3600400" cy="1440160"/>
          </a:xfrm>
          <a:prstGeom prst="rect">
            <a:avLst/>
          </a:prstGeom>
        </p:spPr>
        <p:txBody>
          <a:bodyPr>
            <a:noAutofit/>
          </a:bodyPr>
          <a:lstStyle/>
          <a:p>
            <a:r>
              <a:rPr lang="en-US" sz="2000" dirty="0"/>
              <a:t>Specialization and trade</a:t>
            </a:r>
          </a:p>
          <a:p>
            <a:pPr lvl="1"/>
            <a:r>
              <a:rPr lang="en-US" sz="1800" dirty="0"/>
              <a:t>Riceland gets five times more tea than it would have produced itself</a:t>
            </a:r>
          </a:p>
          <a:p>
            <a:pPr lvl="1"/>
            <a:r>
              <a:rPr lang="en-US" sz="1800" dirty="0" err="1"/>
              <a:t>Tealand</a:t>
            </a:r>
            <a:r>
              <a:rPr lang="en-US" sz="1800" dirty="0"/>
              <a:t> gets two times more rice than it would have produced itself</a:t>
            </a:r>
          </a:p>
          <a:p>
            <a:pPr marL="457200" lvl="1" indent="0">
              <a:buNone/>
            </a:pPr>
            <a:endParaRPr lang="en-US" sz="1800" dirty="0"/>
          </a:p>
          <a:p>
            <a:pPr lvl="1"/>
            <a:endParaRPr lang="cs-CZ" sz="1800" dirty="0"/>
          </a:p>
        </p:txBody>
      </p:sp>
      <p:sp>
        <p:nvSpPr>
          <p:cNvPr id="6" name="Nadpis 5"/>
          <p:cNvSpPr>
            <a:spLocks noGrp="1"/>
          </p:cNvSpPr>
          <p:nvPr>
            <p:ph type="title"/>
          </p:nvPr>
        </p:nvSpPr>
        <p:spPr>
          <a:xfrm>
            <a:off x="179512" y="195486"/>
            <a:ext cx="6192688" cy="507703"/>
          </a:xfrm>
        </p:spPr>
        <p:txBody>
          <a:bodyPr/>
          <a:lstStyle/>
          <a:p>
            <a:r>
              <a:rPr lang="en-US" b="1" dirty="0"/>
              <a:t>Trade </a:t>
            </a:r>
            <a:r>
              <a:rPr lang="cs-CZ" b="1" dirty="0"/>
              <a:t>G</a:t>
            </a:r>
            <a:r>
              <a:rPr lang="en-US" b="1" dirty="0" err="1"/>
              <a:t>ains</a:t>
            </a:r>
            <a:r>
              <a:rPr lang="en-US" b="1" dirty="0"/>
              <a:t>: Absolute </a:t>
            </a:r>
            <a:r>
              <a:rPr lang="cs-CZ" b="1" dirty="0"/>
              <a:t>A</a:t>
            </a:r>
            <a:r>
              <a:rPr lang="en-US" b="1" dirty="0" err="1"/>
              <a:t>dvantage</a:t>
            </a:r>
            <a:endParaRPr lang="en-US" b="1" dirty="0"/>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International Trade</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pic>
        <p:nvPicPr>
          <p:cNvPr id="7" name="Picture 2055" descr="Pages from CH05_FINAL_WILD5753_06_SE_C0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6711" y="750920"/>
            <a:ext cx="3564652" cy="3930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9721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5" y="1059582"/>
            <a:ext cx="8208913" cy="792088"/>
          </a:xfrm>
          <a:prstGeom prst="rect">
            <a:avLst/>
          </a:prstGeom>
        </p:spPr>
        <p:txBody>
          <a:bodyPr>
            <a:noAutofit/>
          </a:bodyPr>
          <a:lstStyle/>
          <a:p>
            <a:r>
              <a:rPr lang="en-US" sz="2000" dirty="0"/>
              <a:t>Inability of a nation to produce a good more efficiently than other nations, but an ability to produce that good more efficiently than it does any other good</a:t>
            </a:r>
          </a:p>
          <a:p>
            <a:pPr lvl="1"/>
            <a:r>
              <a:rPr lang="cs-CZ" altLang="cs-CZ" sz="1800" dirty="0"/>
              <a:t>A </a:t>
            </a:r>
            <a:r>
              <a:rPr lang="en-US" altLang="cs-CZ" sz="1800" dirty="0"/>
              <a:t>country is less efficient in the production of all goods, but it is </a:t>
            </a:r>
            <a:r>
              <a:rPr lang="en-US" altLang="cs-CZ" sz="1800" i="1" dirty="0"/>
              <a:t>less inefficient</a:t>
            </a:r>
            <a:r>
              <a:rPr lang="en-US" altLang="cs-CZ" sz="1800" dirty="0"/>
              <a:t> in the production of one good</a:t>
            </a:r>
            <a:endParaRPr lang="cs-CZ" sz="1800" dirty="0"/>
          </a:p>
          <a:p>
            <a:endParaRPr lang="cs-CZ" sz="2000" dirty="0"/>
          </a:p>
          <a:p>
            <a:endParaRPr lang="cs-CZ" sz="2000" dirty="0"/>
          </a:p>
          <a:p>
            <a:endParaRPr lang="cs-CZ" sz="2000" dirty="0"/>
          </a:p>
          <a:p>
            <a:endParaRPr lang="cs-CZ" sz="2000" dirty="0"/>
          </a:p>
          <a:p>
            <a:endParaRPr lang="cs-CZ" sz="2000" dirty="0"/>
          </a:p>
          <a:p>
            <a:pPr marL="0" indent="0">
              <a:buNone/>
            </a:pPr>
            <a:endParaRPr lang="cs-CZ" sz="2000" dirty="0"/>
          </a:p>
          <a:p>
            <a:endParaRPr lang="en-US" sz="2000" dirty="0"/>
          </a:p>
        </p:txBody>
      </p:sp>
      <p:sp>
        <p:nvSpPr>
          <p:cNvPr id="6" name="Nadpis 5"/>
          <p:cNvSpPr>
            <a:spLocks noGrp="1"/>
          </p:cNvSpPr>
          <p:nvPr>
            <p:ph type="title"/>
          </p:nvPr>
        </p:nvSpPr>
        <p:spPr>
          <a:xfrm>
            <a:off x="179512" y="195486"/>
            <a:ext cx="6192688" cy="507703"/>
          </a:xfrm>
        </p:spPr>
        <p:txBody>
          <a:bodyPr/>
          <a:lstStyle/>
          <a:p>
            <a:r>
              <a:rPr lang="en-US" b="1" dirty="0"/>
              <a:t>Comparative </a:t>
            </a:r>
            <a:r>
              <a:rPr lang="cs-CZ" b="1" dirty="0"/>
              <a:t>A</a:t>
            </a:r>
            <a:r>
              <a:rPr lang="en-US" b="1" dirty="0" err="1"/>
              <a:t>dvantage</a:t>
            </a:r>
            <a:endParaRPr lang="en-US" b="1" dirty="0"/>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International Trade</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grpSp>
        <p:nvGrpSpPr>
          <p:cNvPr id="7" name="Group 158"/>
          <p:cNvGrpSpPr>
            <a:grpSpLocks/>
          </p:cNvGrpSpPr>
          <p:nvPr/>
        </p:nvGrpSpPr>
        <p:grpSpPr bwMode="auto">
          <a:xfrm>
            <a:off x="814616" y="2711492"/>
            <a:ext cx="3309927" cy="1767138"/>
            <a:chOff x="288" y="1776"/>
            <a:chExt cx="2496" cy="1580"/>
          </a:xfrm>
        </p:grpSpPr>
        <p:sp>
          <p:nvSpPr>
            <p:cNvPr id="8" name="Rectangle 13"/>
            <p:cNvSpPr>
              <a:spLocks noChangeArrowheads="1"/>
            </p:cNvSpPr>
            <p:nvPr/>
          </p:nvSpPr>
          <p:spPr bwMode="auto">
            <a:xfrm>
              <a:off x="288" y="1776"/>
              <a:ext cx="2496" cy="1536"/>
            </a:xfrm>
            <a:prstGeom prst="rect">
              <a:avLst/>
            </a:prstGeom>
            <a:gradFill rotWithShape="1">
              <a:gsLst>
                <a:gs pos="0">
                  <a:srgbClr val="FFCC99"/>
                </a:gs>
                <a:gs pos="50000">
                  <a:srgbClr val="FFFFFF"/>
                </a:gs>
                <a:gs pos="100000">
                  <a:srgbClr val="FFCC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2400" b="1">
                  <a:solidFill>
                    <a:schemeClr val="tx1"/>
                  </a:solidFill>
                  <a:latin typeface="Tahoma" panose="020B0604030504040204" pitchFamily="34" charset="0"/>
                </a:defRPr>
              </a:lvl1pPr>
              <a:lvl2pPr marL="742950" indent="-285750" algn="ctr">
                <a:defRPr sz="2400" b="1">
                  <a:solidFill>
                    <a:schemeClr val="tx1"/>
                  </a:solidFill>
                  <a:latin typeface="Tahoma" panose="020B0604030504040204" pitchFamily="34" charset="0"/>
                </a:defRPr>
              </a:lvl2pPr>
              <a:lvl3pPr marL="1143000" indent="-228600" algn="ctr">
                <a:defRPr sz="2400" b="1">
                  <a:solidFill>
                    <a:schemeClr val="tx1"/>
                  </a:solidFill>
                  <a:latin typeface="Tahoma" panose="020B0604030504040204" pitchFamily="34" charset="0"/>
                </a:defRPr>
              </a:lvl3pPr>
              <a:lvl4pPr marL="1600200" indent="-228600" algn="ctr">
                <a:defRPr sz="2400" b="1">
                  <a:solidFill>
                    <a:schemeClr val="tx1"/>
                  </a:solidFill>
                  <a:latin typeface="Tahoma" panose="020B0604030504040204" pitchFamily="34" charset="0"/>
                </a:defRPr>
              </a:lvl4pPr>
              <a:lvl5pPr marL="2057400" indent="-228600" algn="ctr">
                <a:defRPr sz="24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b="1">
                  <a:solidFill>
                    <a:schemeClr val="tx1"/>
                  </a:solidFill>
                  <a:latin typeface="Tahoma" panose="020B0604030504040204" pitchFamily="34" charset="0"/>
                </a:defRPr>
              </a:lvl9pPr>
            </a:lstStyle>
            <a:p>
              <a:pPr eaLnBrk="1" hangingPunct="1"/>
              <a:endParaRPr lang="cs-CZ" altLang="cs-CZ" sz="1600"/>
            </a:p>
          </p:txBody>
        </p:sp>
        <p:sp>
          <p:nvSpPr>
            <p:cNvPr id="9" name="Text Box 9"/>
            <p:cNvSpPr txBox="1">
              <a:spLocks noChangeArrowheads="1"/>
            </p:cNvSpPr>
            <p:nvPr/>
          </p:nvSpPr>
          <p:spPr bwMode="auto">
            <a:xfrm>
              <a:off x="288" y="2832"/>
              <a:ext cx="2496"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b="1">
                  <a:solidFill>
                    <a:schemeClr val="tx1"/>
                  </a:solidFill>
                  <a:latin typeface="Tahoma" panose="020B0604030504040204" pitchFamily="34" charset="0"/>
                </a:defRPr>
              </a:lvl1pPr>
              <a:lvl2pPr marL="742950" indent="-285750" algn="ctr">
                <a:defRPr sz="2400" b="1">
                  <a:solidFill>
                    <a:schemeClr val="tx1"/>
                  </a:solidFill>
                  <a:latin typeface="Tahoma" panose="020B0604030504040204" pitchFamily="34" charset="0"/>
                </a:defRPr>
              </a:lvl2pPr>
              <a:lvl3pPr marL="1143000" indent="-228600" algn="ctr">
                <a:defRPr sz="2400" b="1">
                  <a:solidFill>
                    <a:schemeClr val="tx1"/>
                  </a:solidFill>
                  <a:latin typeface="Tahoma" panose="020B0604030504040204" pitchFamily="34" charset="0"/>
                </a:defRPr>
              </a:lvl3pPr>
              <a:lvl4pPr marL="1600200" indent="-228600" algn="ctr">
                <a:defRPr sz="2400" b="1">
                  <a:solidFill>
                    <a:schemeClr val="tx1"/>
                  </a:solidFill>
                  <a:latin typeface="Tahoma" panose="020B0604030504040204" pitchFamily="34" charset="0"/>
                </a:defRPr>
              </a:lvl4pPr>
              <a:lvl5pPr marL="2057400" indent="-228600" algn="ctr">
                <a:defRPr sz="24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b="1">
                  <a:solidFill>
                    <a:schemeClr val="tx1"/>
                  </a:solidFill>
                  <a:latin typeface="Tahoma" panose="020B0604030504040204" pitchFamily="34" charset="0"/>
                </a:defRPr>
              </a:lvl9pPr>
            </a:lstStyle>
            <a:p>
              <a:pPr algn="l" eaLnBrk="1" hangingPunct="1">
                <a:spcBef>
                  <a:spcPct val="20000"/>
                </a:spcBef>
              </a:pPr>
              <a:r>
                <a:rPr lang="en-US" altLang="cs-CZ" sz="1400" dirty="0">
                  <a:latin typeface="Arial" panose="020B0604020202020204" pitchFamily="34" charset="0"/>
                </a:rPr>
                <a:t>1 resource unit = 1 ton rice </a:t>
              </a:r>
              <a:r>
                <a:rPr lang="en-US" altLang="cs-CZ" sz="1400" i="1" dirty="0">
                  <a:solidFill>
                    <a:srgbClr val="FF3300"/>
                  </a:solidFill>
                  <a:latin typeface="Arial" panose="020B0604020202020204" pitchFamily="34" charset="0"/>
                </a:rPr>
                <a:t>or</a:t>
              </a:r>
            </a:p>
            <a:p>
              <a:pPr algn="l" eaLnBrk="1" hangingPunct="1">
                <a:spcBef>
                  <a:spcPct val="20000"/>
                </a:spcBef>
              </a:pPr>
              <a:r>
                <a:rPr lang="en-US" altLang="cs-CZ" sz="1400" dirty="0">
                  <a:latin typeface="Arial" panose="020B0604020202020204" pitchFamily="34" charset="0"/>
                </a:rPr>
                <a:t>		   1/</a:t>
              </a:r>
              <a:r>
                <a:rPr lang="cs-CZ" altLang="cs-CZ" sz="1400" dirty="0">
                  <a:latin typeface="Arial" panose="020B0604020202020204" pitchFamily="34" charset="0"/>
                </a:rPr>
                <a:t>2</a:t>
              </a:r>
              <a:r>
                <a:rPr lang="en-US" altLang="cs-CZ" sz="1400" dirty="0">
                  <a:latin typeface="Arial" panose="020B0604020202020204" pitchFamily="34" charset="0"/>
                </a:rPr>
                <a:t> ton tea</a:t>
              </a:r>
            </a:p>
          </p:txBody>
        </p:sp>
        <p:sp>
          <p:nvSpPr>
            <p:cNvPr id="10" name="Text Box 19"/>
            <p:cNvSpPr txBox="1">
              <a:spLocks noChangeArrowheads="1"/>
            </p:cNvSpPr>
            <p:nvPr/>
          </p:nvSpPr>
          <p:spPr bwMode="auto">
            <a:xfrm>
              <a:off x="1680" y="1824"/>
              <a:ext cx="1056" cy="342"/>
            </a:xfrm>
            <a:prstGeom prst="rect">
              <a:avLst/>
            </a:prstGeom>
            <a:noFill/>
            <a:ln w="9525">
              <a:noFill/>
              <a:miter lim="800000"/>
              <a:headEnd/>
              <a:tailEnd/>
            </a:ln>
            <a:effectLst/>
          </p:spPr>
          <p:txBody>
            <a:bodyPr>
              <a:spAutoFit/>
            </a:bodyPr>
            <a:lstStyle/>
            <a:p>
              <a:pPr eaLnBrk="1" hangingPunct="1">
                <a:spcBef>
                  <a:spcPct val="50000"/>
                </a:spcBef>
                <a:defRPr/>
              </a:pPr>
              <a:r>
                <a:rPr lang="en-US" dirty="0">
                  <a:effectLst>
                    <a:outerShdw blurRad="38100" dist="38100" dir="2700000" algn="tl">
                      <a:srgbClr val="C0C0C0"/>
                    </a:outerShdw>
                  </a:effectLst>
                  <a:latin typeface="Arial" charset="0"/>
                </a:rPr>
                <a:t>Riceland</a:t>
              </a:r>
            </a:p>
          </p:txBody>
        </p:sp>
        <p:grpSp>
          <p:nvGrpSpPr>
            <p:cNvPr id="11" name="Group 23"/>
            <p:cNvGrpSpPr>
              <a:grpSpLocks noChangeAspect="1"/>
            </p:cNvGrpSpPr>
            <p:nvPr/>
          </p:nvGrpSpPr>
          <p:grpSpPr bwMode="auto">
            <a:xfrm>
              <a:off x="480" y="1920"/>
              <a:ext cx="1392" cy="847"/>
              <a:chOff x="480" y="1824"/>
              <a:chExt cx="1392" cy="847"/>
            </a:xfrm>
          </p:grpSpPr>
          <p:sp>
            <p:nvSpPr>
              <p:cNvPr id="13" name="AutoShape 22"/>
              <p:cNvSpPr>
                <a:spLocks noChangeAspect="1" noChangeArrowheads="1" noTextEdit="1"/>
              </p:cNvSpPr>
              <p:nvPr/>
            </p:nvSpPr>
            <p:spPr bwMode="auto">
              <a:xfrm>
                <a:off x="480" y="1824"/>
                <a:ext cx="1392" cy="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sz="1200"/>
              </a:p>
            </p:txBody>
          </p:sp>
          <p:sp>
            <p:nvSpPr>
              <p:cNvPr id="14" name="Freeform 24"/>
              <p:cNvSpPr>
                <a:spLocks/>
              </p:cNvSpPr>
              <p:nvPr/>
            </p:nvSpPr>
            <p:spPr bwMode="auto">
              <a:xfrm>
                <a:off x="972" y="1840"/>
                <a:ext cx="22" cy="48"/>
              </a:xfrm>
              <a:custGeom>
                <a:avLst/>
                <a:gdLst>
                  <a:gd name="T0" fmla="*/ 0 w 43"/>
                  <a:gd name="T1" fmla="*/ 0 h 97"/>
                  <a:gd name="T2" fmla="*/ 2 w 43"/>
                  <a:gd name="T3" fmla="*/ 0 h 97"/>
                  <a:gd name="T4" fmla="*/ 5 w 43"/>
                  <a:gd name="T5" fmla="*/ 4 h 97"/>
                  <a:gd name="T6" fmla="*/ 6 w 43"/>
                  <a:gd name="T7" fmla="*/ 12 h 97"/>
                  <a:gd name="T8" fmla="*/ 1 w 43"/>
                  <a:gd name="T9" fmla="*/ 11 h 97"/>
                  <a:gd name="T10" fmla="*/ 1 w 43"/>
                  <a:gd name="T11" fmla="*/ 4 h 97"/>
                  <a:gd name="T12" fmla="*/ 0 w 43"/>
                  <a:gd name="T13" fmla="*/ 0 h 97"/>
                  <a:gd name="T14" fmla="*/ 0 60000 65536"/>
                  <a:gd name="T15" fmla="*/ 0 60000 65536"/>
                  <a:gd name="T16" fmla="*/ 0 60000 65536"/>
                  <a:gd name="T17" fmla="*/ 0 60000 65536"/>
                  <a:gd name="T18" fmla="*/ 0 60000 65536"/>
                  <a:gd name="T19" fmla="*/ 0 60000 65536"/>
                  <a:gd name="T20" fmla="*/ 0 60000 65536"/>
                  <a:gd name="T21" fmla="*/ 0 w 43"/>
                  <a:gd name="T22" fmla="*/ 0 h 97"/>
                  <a:gd name="T23" fmla="*/ 43 w 43"/>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97">
                    <a:moveTo>
                      <a:pt x="0" y="0"/>
                    </a:moveTo>
                    <a:lnTo>
                      <a:pt x="16" y="5"/>
                    </a:lnTo>
                    <a:lnTo>
                      <a:pt x="35" y="38"/>
                    </a:lnTo>
                    <a:lnTo>
                      <a:pt x="43" y="97"/>
                    </a:lnTo>
                    <a:lnTo>
                      <a:pt x="4" y="91"/>
                    </a:lnTo>
                    <a:lnTo>
                      <a:pt x="4" y="37"/>
                    </a:lnTo>
                    <a:lnTo>
                      <a:pt x="0"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15" name="Freeform 25"/>
              <p:cNvSpPr>
                <a:spLocks/>
              </p:cNvSpPr>
              <p:nvPr/>
            </p:nvSpPr>
            <p:spPr bwMode="auto">
              <a:xfrm>
                <a:off x="930" y="1908"/>
                <a:ext cx="33" cy="30"/>
              </a:xfrm>
              <a:custGeom>
                <a:avLst/>
                <a:gdLst>
                  <a:gd name="T0" fmla="*/ 8 w 67"/>
                  <a:gd name="T1" fmla="*/ 3 h 60"/>
                  <a:gd name="T2" fmla="*/ 8 w 67"/>
                  <a:gd name="T3" fmla="*/ 5 h 60"/>
                  <a:gd name="T4" fmla="*/ 7 w 67"/>
                  <a:gd name="T5" fmla="*/ 8 h 60"/>
                  <a:gd name="T6" fmla="*/ 4 w 67"/>
                  <a:gd name="T7" fmla="*/ 8 h 60"/>
                  <a:gd name="T8" fmla="*/ 5 w 67"/>
                  <a:gd name="T9" fmla="*/ 4 h 60"/>
                  <a:gd name="T10" fmla="*/ 5 w 67"/>
                  <a:gd name="T11" fmla="*/ 2 h 60"/>
                  <a:gd name="T12" fmla="*/ 3 w 67"/>
                  <a:gd name="T13" fmla="*/ 2 h 60"/>
                  <a:gd name="T14" fmla="*/ 1 w 67"/>
                  <a:gd name="T15" fmla="*/ 2 h 60"/>
                  <a:gd name="T16" fmla="*/ 0 w 67"/>
                  <a:gd name="T17" fmla="*/ 2 h 60"/>
                  <a:gd name="T18" fmla="*/ 0 w 67"/>
                  <a:gd name="T19" fmla="*/ 2 h 60"/>
                  <a:gd name="T20" fmla="*/ 3 w 67"/>
                  <a:gd name="T21" fmla="*/ 0 h 60"/>
                  <a:gd name="T22" fmla="*/ 5 w 67"/>
                  <a:gd name="T23" fmla="*/ 0 h 60"/>
                  <a:gd name="T24" fmla="*/ 8 w 67"/>
                  <a:gd name="T25" fmla="*/ 3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60"/>
                  <a:gd name="T41" fmla="*/ 67 w 67"/>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60">
                    <a:moveTo>
                      <a:pt x="67" y="20"/>
                    </a:moveTo>
                    <a:lnTo>
                      <a:pt x="64" y="40"/>
                    </a:lnTo>
                    <a:lnTo>
                      <a:pt x="61" y="60"/>
                    </a:lnTo>
                    <a:lnTo>
                      <a:pt x="37" y="60"/>
                    </a:lnTo>
                    <a:lnTo>
                      <a:pt x="40" y="29"/>
                    </a:lnTo>
                    <a:lnTo>
                      <a:pt x="40" y="15"/>
                    </a:lnTo>
                    <a:lnTo>
                      <a:pt x="25" y="13"/>
                    </a:lnTo>
                    <a:lnTo>
                      <a:pt x="15" y="15"/>
                    </a:lnTo>
                    <a:lnTo>
                      <a:pt x="0" y="15"/>
                    </a:lnTo>
                    <a:lnTo>
                      <a:pt x="7" y="9"/>
                    </a:lnTo>
                    <a:lnTo>
                      <a:pt x="25" y="0"/>
                    </a:lnTo>
                    <a:lnTo>
                      <a:pt x="40" y="0"/>
                    </a:lnTo>
                    <a:lnTo>
                      <a:pt x="67" y="20"/>
                    </a:lnTo>
                    <a:close/>
                  </a:path>
                </a:pathLst>
              </a:custGeom>
              <a:solidFill>
                <a:srgbClr val="BF60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16" name="Freeform 26"/>
              <p:cNvSpPr>
                <a:spLocks/>
              </p:cNvSpPr>
              <p:nvPr/>
            </p:nvSpPr>
            <p:spPr bwMode="auto">
              <a:xfrm>
                <a:off x="480" y="1994"/>
                <a:ext cx="1392" cy="677"/>
              </a:xfrm>
              <a:custGeom>
                <a:avLst/>
                <a:gdLst>
                  <a:gd name="T0" fmla="*/ 0 w 2784"/>
                  <a:gd name="T1" fmla="*/ 0 h 1354"/>
                  <a:gd name="T2" fmla="*/ 160 w 2784"/>
                  <a:gd name="T3" fmla="*/ 1 h 1354"/>
                  <a:gd name="T4" fmla="*/ 348 w 2784"/>
                  <a:gd name="T5" fmla="*/ 44 h 1354"/>
                  <a:gd name="T6" fmla="*/ 348 w 2784"/>
                  <a:gd name="T7" fmla="*/ 169 h 1354"/>
                  <a:gd name="T8" fmla="*/ 101 w 2784"/>
                  <a:gd name="T9" fmla="*/ 170 h 1354"/>
                  <a:gd name="T10" fmla="*/ 100 w 2784"/>
                  <a:gd name="T11" fmla="*/ 167 h 1354"/>
                  <a:gd name="T12" fmla="*/ 96 w 2784"/>
                  <a:gd name="T13" fmla="*/ 161 h 1354"/>
                  <a:gd name="T14" fmla="*/ 91 w 2784"/>
                  <a:gd name="T15" fmla="*/ 152 h 1354"/>
                  <a:gd name="T16" fmla="*/ 85 w 2784"/>
                  <a:gd name="T17" fmla="*/ 141 h 1354"/>
                  <a:gd name="T18" fmla="*/ 77 w 2784"/>
                  <a:gd name="T19" fmla="*/ 128 h 1354"/>
                  <a:gd name="T20" fmla="*/ 69 w 2784"/>
                  <a:gd name="T21" fmla="*/ 114 h 1354"/>
                  <a:gd name="T22" fmla="*/ 59 w 2784"/>
                  <a:gd name="T23" fmla="*/ 99 h 1354"/>
                  <a:gd name="T24" fmla="*/ 50 w 2784"/>
                  <a:gd name="T25" fmla="*/ 83 h 1354"/>
                  <a:gd name="T26" fmla="*/ 41 w 2784"/>
                  <a:gd name="T27" fmla="*/ 68 h 1354"/>
                  <a:gd name="T28" fmla="*/ 32 w 2784"/>
                  <a:gd name="T29" fmla="*/ 52 h 1354"/>
                  <a:gd name="T30" fmla="*/ 23 w 2784"/>
                  <a:gd name="T31" fmla="*/ 39 h 1354"/>
                  <a:gd name="T32" fmla="*/ 16 w 2784"/>
                  <a:gd name="T33" fmla="*/ 26 h 1354"/>
                  <a:gd name="T34" fmla="*/ 10 w 2784"/>
                  <a:gd name="T35" fmla="*/ 15 h 1354"/>
                  <a:gd name="T36" fmla="*/ 5 w 2784"/>
                  <a:gd name="T37" fmla="*/ 7 h 1354"/>
                  <a:gd name="T38" fmla="*/ 1 w 2784"/>
                  <a:gd name="T39" fmla="*/ 2 h 1354"/>
                  <a:gd name="T40" fmla="*/ 0 w 2784"/>
                  <a:gd name="T41" fmla="*/ 0 h 13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84"/>
                  <a:gd name="T64" fmla="*/ 0 h 1354"/>
                  <a:gd name="T65" fmla="*/ 2784 w 2784"/>
                  <a:gd name="T66" fmla="*/ 1354 h 13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84" h="1354">
                    <a:moveTo>
                      <a:pt x="0" y="0"/>
                    </a:moveTo>
                    <a:lnTo>
                      <a:pt x="1280" y="1"/>
                    </a:lnTo>
                    <a:lnTo>
                      <a:pt x="2784" y="354"/>
                    </a:lnTo>
                    <a:lnTo>
                      <a:pt x="2784" y="1346"/>
                    </a:lnTo>
                    <a:lnTo>
                      <a:pt x="806" y="1354"/>
                    </a:lnTo>
                    <a:lnTo>
                      <a:pt x="796" y="1333"/>
                    </a:lnTo>
                    <a:lnTo>
                      <a:pt x="769" y="1286"/>
                    </a:lnTo>
                    <a:lnTo>
                      <a:pt x="728" y="1216"/>
                    </a:lnTo>
                    <a:lnTo>
                      <a:pt x="676" y="1128"/>
                    </a:lnTo>
                    <a:lnTo>
                      <a:pt x="615" y="1024"/>
                    </a:lnTo>
                    <a:lnTo>
                      <a:pt x="547" y="910"/>
                    </a:lnTo>
                    <a:lnTo>
                      <a:pt x="474" y="789"/>
                    </a:lnTo>
                    <a:lnTo>
                      <a:pt x="400" y="664"/>
                    </a:lnTo>
                    <a:lnTo>
                      <a:pt x="325" y="539"/>
                    </a:lnTo>
                    <a:lnTo>
                      <a:pt x="252" y="419"/>
                    </a:lnTo>
                    <a:lnTo>
                      <a:pt x="186" y="306"/>
                    </a:lnTo>
                    <a:lnTo>
                      <a:pt x="124" y="206"/>
                    </a:lnTo>
                    <a:lnTo>
                      <a:pt x="74" y="122"/>
                    </a:lnTo>
                    <a:lnTo>
                      <a:pt x="35" y="56"/>
                    </a:lnTo>
                    <a:lnTo>
                      <a:pt x="8" y="15"/>
                    </a:lnTo>
                    <a:lnTo>
                      <a:pt x="0" y="0"/>
                    </a:lnTo>
                    <a:close/>
                  </a:path>
                </a:pathLst>
              </a:custGeom>
              <a:solidFill>
                <a:srgbClr val="A389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17" name="Freeform 27"/>
              <p:cNvSpPr>
                <a:spLocks/>
              </p:cNvSpPr>
              <p:nvPr/>
            </p:nvSpPr>
            <p:spPr bwMode="auto">
              <a:xfrm>
                <a:off x="1428" y="2390"/>
                <a:ext cx="442" cy="136"/>
              </a:xfrm>
              <a:custGeom>
                <a:avLst/>
                <a:gdLst>
                  <a:gd name="T0" fmla="*/ 20 w 883"/>
                  <a:gd name="T1" fmla="*/ 17 h 271"/>
                  <a:gd name="T2" fmla="*/ 30 w 883"/>
                  <a:gd name="T3" fmla="*/ 14 h 271"/>
                  <a:gd name="T4" fmla="*/ 54 w 883"/>
                  <a:gd name="T5" fmla="*/ 11 h 271"/>
                  <a:gd name="T6" fmla="*/ 77 w 883"/>
                  <a:gd name="T7" fmla="*/ 8 h 271"/>
                  <a:gd name="T8" fmla="*/ 92 w 883"/>
                  <a:gd name="T9" fmla="*/ 2 h 271"/>
                  <a:gd name="T10" fmla="*/ 111 w 883"/>
                  <a:gd name="T11" fmla="*/ 0 h 271"/>
                  <a:gd name="T12" fmla="*/ 111 w 883"/>
                  <a:gd name="T13" fmla="*/ 19 h 271"/>
                  <a:gd name="T14" fmla="*/ 96 w 883"/>
                  <a:gd name="T15" fmla="*/ 25 h 271"/>
                  <a:gd name="T16" fmla="*/ 62 w 883"/>
                  <a:gd name="T17" fmla="*/ 25 h 271"/>
                  <a:gd name="T18" fmla="*/ 44 w 883"/>
                  <a:gd name="T19" fmla="*/ 34 h 271"/>
                  <a:gd name="T20" fmla="*/ 0 w 883"/>
                  <a:gd name="T21" fmla="*/ 31 h 271"/>
                  <a:gd name="T22" fmla="*/ 7 w 883"/>
                  <a:gd name="T23" fmla="*/ 27 h 271"/>
                  <a:gd name="T24" fmla="*/ 19 w 883"/>
                  <a:gd name="T25" fmla="*/ 27 h 271"/>
                  <a:gd name="T26" fmla="*/ 40 w 883"/>
                  <a:gd name="T27" fmla="*/ 27 h 271"/>
                  <a:gd name="T28" fmla="*/ 54 w 883"/>
                  <a:gd name="T29" fmla="*/ 22 h 271"/>
                  <a:gd name="T30" fmla="*/ 45 w 883"/>
                  <a:gd name="T31" fmla="*/ 20 h 271"/>
                  <a:gd name="T32" fmla="*/ 30 w 883"/>
                  <a:gd name="T33" fmla="*/ 20 h 271"/>
                  <a:gd name="T34" fmla="*/ 13 w 883"/>
                  <a:gd name="T35" fmla="*/ 21 h 271"/>
                  <a:gd name="T36" fmla="*/ 20 w 883"/>
                  <a:gd name="T37" fmla="*/ 17 h 2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3"/>
                  <a:gd name="T58" fmla="*/ 0 h 271"/>
                  <a:gd name="T59" fmla="*/ 883 w 883"/>
                  <a:gd name="T60" fmla="*/ 271 h 2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3" h="271">
                    <a:moveTo>
                      <a:pt x="153" y="132"/>
                    </a:moveTo>
                    <a:lnTo>
                      <a:pt x="240" y="107"/>
                    </a:lnTo>
                    <a:lnTo>
                      <a:pt x="427" y="85"/>
                    </a:lnTo>
                    <a:lnTo>
                      <a:pt x="609" y="57"/>
                    </a:lnTo>
                    <a:lnTo>
                      <a:pt x="729" y="16"/>
                    </a:lnTo>
                    <a:lnTo>
                      <a:pt x="881" y="0"/>
                    </a:lnTo>
                    <a:lnTo>
                      <a:pt x="883" y="146"/>
                    </a:lnTo>
                    <a:lnTo>
                      <a:pt x="768" y="199"/>
                    </a:lnTo>
                    <a:lnTo>
                      <a:pt x="492" y="199"/>
                    </a:lnTo>
                    <a:lnTo>
                      <a:pt x="350" y="271"/>
                    </a:lnTo>
                    <a:lnTo>
                      <a:pt x="0" y="242"/>
                    </a:lnTo>
                    <a:lnTo>
                      <a:pt x="50" y="212"/>
                    </a:lnTo>
                    <a:lnTo>
                      <a:pt x="145" y="212"/>
                    </a:lnTo>
                    <a:lnTo>
                      <a:pt x="318" y="212"/>
                    </a:lnTo>
                    <a:lnTo>
                      <a:pt x="431" y="169"/>
                    </a:lnTo>
                    <a:lnTo>
                      <a:pt x="358" y="153"/>
                    </a:lnTo>
                    <a:lnTo>
                      <a:pt x="240" y="159"/>
                    </a:lnTo>
                    <a:lnTo>
                      <a:pt x="99" y="165"/>
                    </a:lnTo>
                    <a:lnTo>
                      <a:pt x="153" y="132"/>
                    </a:lnTo>
                    <a:close/>
                  </a:path>
                </a:pathLst>
              </a:custGeom>
              <a:solidFill>
                <a:srgbClr val="2356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18" name="Freeform 28"/>
              <p:cNvSpPr>
                <a:spLocks/>
              </p:cNvSpPr>
              <p:nvPr/>
            </p:nvSpPr>
            <p:spPr bwMode="auto">
              <a:xfrm>
                <a:off x="883" y="2266"/>
                <a:ext cx="302" cy="109"/>
              </a:xfrm>
              <a:custGeom>
                <a:avLst/>
                <a:gdLst>
                  <a:gd name="T0" fmla="*/ 60 w 604"/>
                  <a:gd name="T1" fmla="*/ 4 h 218"/>
                  <a:gd name="T2" fmla="*/ 42 w 604"/>
                  <a:gd name="T3" fmla="*/ 4 h 218"/>
                  <a:gd name="T4" fmla="*/ 32 w 604"/>
                  <a:gd name="T5" fmla="*/ 0 h 218"/>
                  <a:gd name="T6" fmla="*/ 19 w 604"/>
                  <a:gd name="T7" fmla="*/ 3 h 218"/>
                  <a:gd name="T8" fmla="*/ 0 w 604"/>
                  <a:gd name="T9" fmla="*/ 16 h 218"/>
                  <a:gd name="T10" fmla="*/ 11 w 604"/>
                  <a:gd name="T11" fmla="*/ 22 h 218"/>
                  <a:gd name="T12" fmla="*/ 22 w 604"/>
                  <a:gd name="T13" fmla="*/ 22 h 218"/>
                  <a:gd name="T14" fmla="*/ 22 w 604"/>
                  <a:gd name="T15" fmla="*/ 28 h 218"/>
                  <a:gd name="T16" fmla="*/ 35 w 604"/>
                  <a:gd name="T17" fmla="*/ 28 h 218"/>
                  <a:gd name="T18" fmla="*/ 41 w 604"/>
                  <a:gd name="T19" fmla="*/ 23 h 218"/>
                  <a:gd name="T20" fmla="*/ 45 w 604"/>
                  <a:gd name="T21" fmla="*/ 23 h 218"/>
                  <a:gd name="T22" fmla="*/ 50 w 604"/>
                  <a:gd name="T23" fmla="*/ 25 h 218"/>
                  <a:gd name="T24" fmla="*/ 63 w 604"/>
                  <a:gd name="T25" fmla="*/ 20 h 218"/>
                  <a:gd name="T26" fmla="*/ 76 w 604"/>
                  <a:gd name="T27" fmla="*/ 14 h 218"/>
                  <a:gd name="T28" fmla="*/ 68 w 604"/>
                  <a:gd name="T29" fmla="*/ 9 h 218"/>
                  <a:gd name="T30" fmla="*/ 60 w 604"/>
                  <a:gd name="T31" fmla="*/ 4 h 2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4"/>
                  <a:gd name="T49" fmla="*/ 0 h 218"/>
                  <a:gd name="T50" fmla="*/ 604 w 604"/>
                  <a:gd name="T51" fmla="*/ 218 h 2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4" h="218">
                    <a:moveTo>
                      <a:pt x="481" y="26"/>
                    </a:moveTo>
                    <a:lnTo>
                      <a:pt x="332" y="26"/>
                    </a:lnTo>
                    <a:lnTo>
                      <a:pt x="253" y="0"/>
                    </a:lnTo>
                    <a:lnTo>
                      <a:pt x="149" y="19"/>
                    </a:lnTo>
                    <a:lnTo>
                      <a:pt x="0" y="125"/>
                    </a:lnTo>
                    <a:lnTo>
                      <a:pt x="87" y="172"/>
                    </a:lnTo>
                    <a:lnTo>
                      <a:pt x="173" y="172"/>
                    </a:lnTo>
                    <a:lnTo>
                      <a:pt x="173" y="218"/>
                    </a:lnTo>
                    <a:lnTo>
                      <a:pt x="276" y="218"/>
                    </a:lnTo>
                    <a:lnTo>
                      <a:pt x="324" y="184"/>
                    </a:lnTo>
                    <a:lnTo>
                      <a:pt x="363" y="184"/>
                    </a:lnTo>
                    <a:lnTo>
                      <a:pt x="402" y="198"/>
                    </a:lnTo>
                    <a:lnTo>
                      <a:pt x="506" y="158"/>
                    </a:lnTo>
                    <a:lnTo>
                      <a:pt x="604" y="106"/>
                    </a:lnTo>
                    <a:lnTo>
                      <a:pt x="544" y="66"/>
                    </a:lnTo>
                    <a:lnTo>
                      <a:pt x="481" y="26"/>
                    </a:lnTo>
                    <a:close/>
                  </a:path>
                </a:pathLst>
              </a:custGeom>
              <a:solidFill>
                <a:srgbClr val="EFA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19" name="Freeform 29"/>
              <p:cNvSpPr>
                <a:spLocks/>
              </p:cNvSpPr>
              <p:nvPr/>
            </p:nvSpPr>
            <p:spPr bwMode="auto">
              <a:xfrm>
                <a:off x="1465" y="2412"/>
                <a:ext cx="42" cy="58"/>
              </a:xfrm>
              <a:custGeom>
                <a:avLst/>
                <a:gdLst>
                  <a:gd name="T0" fmla="*/ 8 w 84"/>
                  <a:gd name="T1" fmla="*/ 0 h 115"/>
                  <a:gd name="T2" fmla="*/ 8 w 84"/>
                  <a:gd name="T3" fmla="*/ 4 h 115"/>
                  <a:gd name="T4" fmla="*/ 11 w 84"/>
                  <a:gd name="T5" fmla="*/ 13 h 115"/>
                  <a:gd name="T6" fmla="*/ 6 w 84"/>
                  <a:gd name="T7" fmla="*/ 15 h 115"/>
                  <a:gd name="T8" fmla="*/ 0 w 84"/>
                  <a:gd name="T9" fmla="*/ 14 h 115"/>
                  <a:gd name="T10" fmla="*/ 0 w 84"/>
                  <a:gd name="T11" fmla="*/ 2 h 115"/>
                  <a:gd name="T12" fmla="*/ 8 w 84"/>
                  <a:gd name="T13" fmla="*/ 0 h 115"/>
                  <a:gd name="T14" fmla="*/ 0 60000 65536"/>
                  <a:gd name="T15" fmla="*/ 0 60000 65536"/>
                  <a:gd name="T16" fmla="*/ 0 60000 65536"/>
                  <a:gd name="T17" fmla="*/ 0 60000 65536"/>
                  <a:gd name="T18" fmla="*/ 0 60000 65536"/>
                  <a:gd name="T19" fmla="*/ 0 60000 65536"/>
                  <a:gd name="T20" fmla="*/ 0 60000 65536"/>
                  <a:gd name="T21" fmla="*/ 0 w 84"/>
                  <a:gd name="T22" fmla="*/ 0 h 115"/>
                  <a:gd name="T23" fmla="*/ 84 w 84"/>
                  <a:gd name="T24" fmla="*/ 115 h 1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115">
                    <a:moveTo>
                      <a:pt x="60" y="0"/>
                    </a:moveTo>
                    <a:lnTo>
                      <a:pt x="60" y="27"/>
                    </a:lnTo>
                    <a:lnTo>
                      <a:pt x="84" y="103"/>
                    </a:lnTo>
                    <a:lnTo>
                      <a:pt x="49" y="115"/>
                    </a:lnTo>
                    <a:lnTo>
                      <a:pt x="0" y="111"/>
                    </a:lnTo>
                    <a:lnTo>
                      <a:pt x="0" y="10"/>
                    </a:lnTo>
                    <a:lnTo>
                      <a:pt x="60" y="0"/>
                    </a:lnTo>
                    <a:close/>
                  </a:path>
                </a:pathLst>
              </a:custGeom>
              <a:solidFill>
                <a:srgbClr val="96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20" name="Freeform 30"/>
              <p:cNvSpPr>
                <a:spLocks/>
              </p:cNvSpPr>
              <p:nvPr/>
            </p:nvSpPr>
            <p:spPr bwMode="auto">
              <a:xfrm>
                <a:off x="894" y="1829"/>
                <a:ext cx="85" cy="82"/>
              </a:xfrm>
              <a:custGeom>
                <a:avLst/>
                <a:gdLst>
                  <a:gd name="T0" fmla="*/ 22 w 168"/>
                  <a:gd name="T1" fmla="*/ 9 h 165"/>
                  <a:gd name="T2" fmla="*/ 21 w 168"/>
                  <a:gd name="T3" fmla="*/ 3 h 165"/>
                  <a:gd name="T4" fmla="*/ 18 w 168"/>
                  <a:gd name="T5" fmla="*/ 0 h 165"/>
                  <a:gd name="T6" fmla="*/ 15 w 168"/>
                  <a:gd name="T7" fmla="*/ 0 h 165"/>
                  <a:gd name="T8" fmla="*/ 12 w 168"/>
                  <a:gd name="T9" fmla="*/ 0 h 165"/>
                  <a:gd name="T10" fmla="*/ 10 w 168"/>
                  <a:gd name="T11" fmla="*/ 0 h 165"/>
                  <a:gd name="T12" fmla="*/ 8 w 168"/>
                  <a:gd name="T13" fmla="*/ 1 h 165"/>
                  <a:gd name="T14" fmla="*/ 6 w 168"/>
                  <a:gd name="T15" fmla="*/ 2 h 165"/>
                  <a:gd name="T16" fmla="*/ 5 w 168"/>
                  <a:gd name="T17" fmla="*/ 4 h 165"/>
                  <a:gd name="T18" fmla="*/ 3 w 168"/>
                  <a:gd name="T19" fmla="*/ 6 h 165"/>
                  <a:gd name="T20" fmla="*/ 1 w 168"/>
                  <a:gd name="T21" fmla="*/ 9 h 165"/>
                  <a:gd name="T22" fmla="*/ 0 w 168"/>
                  <a:gd name="T23" fmla="*/ 13 h 165"/>
                  <a:gd name="T24" fmla="*/ 0 w 168"/>
                  <a:gd name="T25" fmla="*/ 18 h 165"/>
                  <a:gd name="T26" fmla="*/ 4 w 168"/>
                  <a:gd name="T27" fmla="*/ 19 h 165"/>
                  <a:gd name="T28" fmla="*/ 9 w 168"/>
                  <a:gd name="T29" fmla="*/ 20 h 165"/>
                  <a:gd name="T30" fmla="*/ 19 w 168"/>
                  <a:gd name="T31" fmla="*/ 19 h 165"/>
                  <a:gd name="T32" fmla="*/ 22 w 168"/>
                  <a:gd name="T33" fmla="*/ 9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8"/>
                  <a:gd name="T52" fmla="*/ 0 h 165"/>
                  <a:gd name="T53" fmla="*/ 168 w 168"/>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8" h="165">
                    <a:moveTo>
                      <a:pt x="168" y="74"/>
                    </a:moveTo>
                    <a:lnTo>
                      <a:pt x="163" y="30"/>
                    </a:lnTo>
                    <a:lnTo>
                      <a:pt x="143" y="3"/>
                    </a:lnTo>
                    <a:lnTo>
                      <a:pt x="114" y="0"/>
                    </a:lnTo>
                    <a:lnTo>
                      <a:pt x="92" y="1"/>
                    </a:lnTo>
                    <a:lnTo>
                      <a:pt x="73" y="5"/>
                    </a:lnTo>
                    <a:lnTo>
                      <a:pt x="58" y="12"/>
                    </a:lnTo>
                    <a:lnTo>
                      <a:pt x="44" y="23"/>
                    </a:lnTo>
                    <a:lnTo>
                      <a:pt x="33" y="37"/>
                    </a:lnTo>
                    <a:lnTo>
                      <a:pt x="20" y="54"/>
                    </a:lnTo>
                    <a:lnTo>
                      <a:pt x="6" y="76"/>
                    </a:lnTo>
                    <a:lnTo>
                      <a:pt x="0" y="109"/>
                    </a:lnTo>
                    <a:lnTo>
                      <a:pt x="0" y="150"/>
                    </a:lnTo>
                    <a:lnTo>
                      <a:pt x="25" y="155"/>
                    </a:lnTo>
                    <a:lnTo>
                      <a:pt x="65" y="165"/>
                    </a:lnTo>
                    <a:lnTo>
                      <a:pt x="145" y="157"/>
                    </a:lnTo>
                    <a:lnTo>
                      <a:pt x="168" y="74"/>
                    </a:lnTo>
                    <a:close/>
                  </a:path>
                </a:pathLst>
              </a:custGeom>
              <a:solidFill>
                <a:srgbClr val="FFD8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21" name="Freeform 31"/>
              <p:cNvSpPr>
                <a:spLocks/>
              </p:cNvSpPr>
              <p:nvPr/>
            </p:nvSpPr>
            <p:spPr bwMode="auto">
              <a:xfrm>
                <a:off x="976" y="2135"/>
                <a:ext cx="391" cy="23"/>
              </a:xfrm>
              <a:custGeom>
                <a:avLst/>
                <a:gdLst>
                  <a:gd name="T0" fmla="*/ 0 w 782"/>
                  <a:gd name="T1" fmla="*/ 5 h 45"/>
                  <a:gd name="T2" fmla="*/ 18 w 782"/>
                  <a:gd name="T3" fmla="*/ 6 h 45"/>
                  <a:gd name="T4" fmla="*/ 88 w 782"/>
                  <a:gd name="T5" fmla="*/ 6 h 45"/>
                  <a:gd name="T6" fmla="*/ 98 w 782"/>
                  <a:gd name="T7" fmla="*/ 0 h 45"/>
                  <a:gd name="T8" fmla="*/ 66 w 782"/>
                  <a:gd name="T9" fmla="*/ 1 h 45"/>
                  <a:gd name="T10" fmla="*/ 12 w 782"/>
                  <a:gd name="T11" fmla="*/ 2 h 45"/>
                  <a:gd name="T12" fmla="*/ 0 w 782"/>
                  <a:gd name="T13" fmla="*/ 5 h 45"/>
                  <a:gd name="T14" fmla="*/ 0 60000 65536"/>
                  <a:gd name="T15" fmla="*/ 0 60000 65536"/>
                  <a:gd name="T16" fmla="*/ 0 60000 65536"/>
                  <a:gd name="T17" fmla="*/ 0 60000 65536"/>
                  <a:gd name="T18" fmla="*/ 0 60000 65536"/>
                  <a:gd name="T19" fmla="*/ 0 60000 65536"/>
                  <a:gd name="T20" fmla="*/ 0 60000 65536"/>
                  <a:gd name="T21" fmla="*/ 0 w 782"/>
                  <a:gd name="T22" fmla="*/ 0 h 45"/>
                  <a:gd name="T23" fmla="*/ 782 w 782"/>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2" h="45">
                    <a:moveTo>
                      <a:pt x="0" y="38"/>
                    </a:moveTo>
                    <a:lnTo>
                      <a:pt x="138" y="41"/>
                    </a:lnTo>
                    <a:lnTo>
                      <a:pt x="703" y="45"/>
                    </a:lnTo>
                    <a:lnTo>
                      <a:pt x="782" y="0"/>
                    </a:lnTo>
                    <a:lnTo>
                      <a:pt x="521" y="6"/>
                    </a:lnTo>
                    <a:lnTo>
                      <a:pt x="89" y="12"/>
                    </a:lnTo>
                    <a:lnTo>
                      <a:pt x="0" y="38"/>
                    </a:lnTo>
                    <a:close/>
                  </a:path>
                </a:pathLst>
              </a:custGeom>
              <a:solidFill>
                <a:srgbClr val="2356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22" name="Freeform 32"/>
              <p:cNvSpPr>
                <a:spLocks/>
              </p:cNvSpPr>
              <p:nvPr/>
            </p:nvSpPr>
            <p:spPr bwMode="auto">
              <a:xfrm>
                <a:off x="951" y="1996"/>
                <a:ext cx="57" cy="142"/>
              </a:xfrm>
              <a:custGeom>
                <a:avLst/>
                <a:gdLst>
                  <a:gd name="T0" fmla="*/ 3 w 115"/>
                  <a:gd name="T1" fmla="*/ 0 h 285"/>
                  <a:gd name="T2" fmla="*/ 2 w 115"/>
                  <a:gd name="T3" fmla="*/ 7 h 285"/>
                  <a:gd name="T4" fmla="*/ 0 w 115"/>
                  <a:gd name="T5" fmla="*/ 15 h 285"/>
                  <a:gd name="T6" fmla="*/ 0 w 115"/>
                  <a:gd name="T7" fmla="*/ 19 h 285"/>
                  <a:gd name="T8" fmla="*/ 1 w 115"/>
                  <a:gd name="T9" fmla="*/ 24 h 285"/>
                  <a:gd name="T10" fmla="*/ 3 w 115"/>
                  <a:gd name="T11" fmla="*/ 28 h 285"/>
                  <a:gd name="T12" fmla="*/ 4 w 115"/>
                  <a:gd name="T13" fmla="*/ 30 h 285"/>
                  <a:gd name="T14" fmla="*/ 4 w 115"/>
                  <a:gd name="T15" fmla="*/ 35 h 285"/>
                  <a:gd name="T16" fmla="*/ 10 w 115"/>
                  <a:gd name="T17" fmla="*/ 35 h 285"/>
                  <a:gd name="T18" fmla="*/ 10 w 115"/>
                  <a:gd name="T19" fmla="*/ 21 h 285"/>
                  <a:gd name="T20" fmla="*/ 10 w 115"/>
                  <a:gd name="T21" fmla="*/ 12 h 285"/>
                  <a:gd name="T22" fmla="*/ 14 w 115"/>
                  <a:gd name="T23" fmla="*/ 7 h 285"/>
                  <a:gd name="T24" fmla="*/ 12 w 115"/>
                  <a:gd name="T25" fmla="*/ 3 h 285"/>
                  <a:gd name="T26" fmla="*/ 8 w 115"/>
                  <a:gd name="T27" fmla="*/ 3 h 285"/>
                  <a:gd name="T28" fmla="*/ 7 w 115"/>
                  <a:gd name="T29" fmla="*/ 3 h 285"/>
                  <a:gd name="T30" fmla="*/ 6 w 115"/>
                  <a:gd name="T31" fmla="*/ 1 h 285"/>
                  <a:gd name="T32" fmla="*/ 4 w 115"/>
                  <a:gd name="T33" fmla="*/ 0 h 285"/>
                  <a:gd name="T34" fmla="*/ 3 w 115"/>
                  <a:gd name="T35" fmla="*/ 0 h 2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285"/>
                  <a:gd name="T56" fmla="*/ 115 w 115"/>
                  <a:gd name="T57" fmla="*/ 285 h 2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285">
                    <a:moveTo>
                      <a:pt x="28" y="0"/>
                    </a:moveTo>
                    <a:lnTo>
                      <a:pt x="16" y="63"/>
                    </a:lnTo>
                    <a:lnTo>
                      <a:pt x="6" y="126"/>
                    </a:lnTo>
                    <a:lnTo>
                      <a:pt x="0" y="155"/>
                    </a:lnTo>
                    <a:lnTo>
                      <a:pt x="9" y="197"/>
                    </a:lnTo>
                    <a:lnTo>
                      <a:pt x="24" y="226"/>
                    </a:lnTo>
                    <a:lnTo>
                      <a:pt x="37" y="246"/>
                    </a:lnTo>
                    <a:lnTo>
                      <a:pt x="35" y="285"/>
                    </a:lnTo>
                    <a:lnTo>
                      <a:pt x="83" y="285"/>
                    </a:lnTo>
                    <a:lnTo>
                      <a:pt x="83" y="170"/>
                    </a:lnTo>
                    <a:lnTo>
                      <a:pt x="87" y="100"/>
                    </a:lnTo>
                    <a:lnTo>
                      <a:pt x="115" y="60"/>
                    </a:lnTo>
                    <a:lnTo>
                      <a:pt x="102" y="28"/>
                    </a:lnTo>
                    <a:lnTo>
                      <a:pt x="69" y="28"/>
                    </a:lnTo>
                    <a:lnTo>
                      <a:pt x="63" y="25"/>
                    </a:lnTo>
                    <a:lnTo>
                      <a:pt x="49" y="15"/>
                    </a:lnTo>
                    <a:lnTo>
                      <a:pt x="35" y="6"/>
                    </a:lnTo>
                    <a:lnTo>
                      <a:pt x="28" y="0"/>
                    </a:lnTo>
                    <a:close/>
                  </a:path>
                </a:pathLst>
              </a:custGeom>
              <a:solidFill>
                <a:srgbClr val="E2BC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23" name="Freeform 33"/>
              <p:cNvSpPr>
                <a:spLocks/>
              </p:cNvSpPr>
              <p:nvPr/>
            </p:nvSpPr>
            <p:spPr bwMode="auto">
              <a:xfrm>
                <a:off x="948" y="1974"/>
                <a:ext cx="86" cy="42"/>
              </a:xfrm>
              <a:custGeom>
                <a:avLst/>
                <a:gdLst>
                  <a:gd name="T0" fmla="*/ 3 w 173"/>
                  <a:gd name="T1" fmla="*/ 0 h 84"/>
                  <a:gd name="T2" fmla="*/ 0 w 173"/>
                  <a:gd name="T3" fmla="*/ 5 h 84"/>
                  <a:gd name="T4" fmla="*/ 4 w 173"/>
                  <a:gd name="T5" fmla="*/ 6 h 84"/>
                  <a:gd name="T6" fmla="*/ 8 w 173"/>
                  <a:gd name="T7" fmla="*/ 10 h 84"/>
                  <a:gd name="T8" fmla="*/ 12 w 173"/>
                  <a:gd name="T9" fmla="*/ 11 h 84"/>
                  <a:gd name="T10" fmla="*/ 21 w 173"/>
                  <a:gd name="T11" fmla="*/ 10 h 84"/>
                  <a:gd name="T12" fmla="*/ 21 w 173"/>
                  <a:gd name="T13" fmla="*/ 5 h 84"/>
                  <a:gd name="T14" fmla="*/ 15 w 173"/>
                  <a:gd name="T15" fmla="*/ 6 h 84"/>
                  <a:gd name="T16" fmla="*/ 11 w 173"/>
                  <a:gd name="T17" fmla="*/ 7 h 84"/>
                  <a:gd name="T18" fmla="*/ 5 w 173"/>
                  <a:gd name="T19" fmla="*/ 4 h 84"/>
                  <a:gd name="T20" fmla="*/ 5 w 173"/>
                  <a:gd name="T21" fmla="*/ 1 h 84"/>
                  <a:gd name="T22" fmla="*/ 3 w 173"/>
                  <a:gd name="T23" fmla="*/ 0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3"/>
                  <a:gd name="T37" fmla="*/ 0 h 84"/>
                  <a:gd name="T38" fmla="*/ 173 w 173"/>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3" h="84">
                    <a:moveTo>
                      <a:pt x="24" y="0"/>
                    </a:moveTo>
                    <a:lnTo>
                      <a:pt x="0" y="36"/>
                    </a:lnTo>
                    <a:lnTo>
                      <a:pt x="32" y="51"/>
                    </a:lnTo>
                    <a:lnTo>
                      <a:pt x="70" y="73"/>
                    </a:lnTo>
                    <a:lnTo>
                      <a:pt x="98" y="84"/>
                    </a:lnTo>
                    <a:lnTo>
                      <a:pt x="169" y="77"/>
                    </a:lnTo>
                    <a:lnTo>
                      <a:pt x="173" y="38"/>
                    </a:lnTo>
                    <a:lnTo>
                      <a:pt x="123" y="50"/>
                    </a:lnTo>
                    <a:lnTo>
                      <a:pt x="89" y="53"/>
                    </a:lnTo>
                    <a:lnTo>
                      <a:pt x="45" y="32"/>
                    </a:lnTo>
                    <a:lnTo>
                      <a:pt x="40" y="8"/>
                    </a:lnTo>
                    <a:lnTo>
                      <a:pt x="24" y="0"/>
                    </a:lnTo>
                    <a:close/>
                  </a:path>
                </a:pathLst>
              </a:custGeom>
              <a:solidFill>
                <a:srgbClr val="0028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24" name="Freeform 34"/>
              <p:cNvSpPr>
                <a:spLocks/>
              </p:cNvSpPr>
              <p:nvPr/>
            </p:nvSpPr>
            <p:spPr bwMode="auto">
              <a:xfrm>
                <a:off x="943" y="1839"/>
                <a:ext cx="89" cy="164"/>
              </a:xfrm>
              <a:custGeom>
                <a:avLst/>
                <a:gdLst>
                  <a:gd name="T0" fmla="*/ 7 w 177"/>
                  <a:gd name="T1" fmla="*/ 21 h 328"/>
                  <a:gd name="T2" fmla="*/ 5 w 177"/>
                  <a:gd name="T3" fmla="*/ 26 h 328"/>
                  <a:gd name="T4" fmla="*/ 5 w 177"/>
                  <a:gd name="T5" fmla="*/ 24 h 328"/>
                  <a:gd name="T6" fmla="*/ 2 w 177"/>
                  <a:gd name="T7" fmla="*/ 25 h 328"/>
                  <a:gd name="T8" fmla="*/ 0 w 177"/>
                  <a:gd name="T9" fmla="*/ 29 h 328"/>
                  <a:gd name="T10" fmla="*/ 2 w 177"/>
                  <a:gd name="T11" fmla="*/ 31 h 328"/>
                  <a:gd name="T12" fmla="*/ 6 w 177"/>
                  <a:gd name="T13" fmla="*/ 32 h 328"/>
                  <a:gd name="T14" fmla="*/ 6 w 177"/>
                  <a:gd name="T15" fmla="*/ 35 h 328"/>
                  <a:gd name="T16" fmla="*/ 4 w 177"/>
                  <a:gd name="T17" fmla="*/ 37 h 328"/>
                  <a:gd name="T18" fmla="*/ 9 w 177"/>
                  <a:gd name="T19" fmla="*/ 39 h 328"/>
                  <a:gd name="T20" fmla="*/ 15 w 177"/>
                  <a:gd name="T21" fmla="*/ 41 h 328"/>
                  <a:gd name="T22" fmla="*/ 19 w 177"/>
                  <a:gd name="T23" fmla="*/ 41 h 328"/>
                  <a:gd name="T24" fmla="*/ 23 w 177"/>
                  <a:gd name="T25" fmla="*/ 25 h 328"/>
                  <a:gd name="T26" fmla="*/ 23 w 177"/>
                  <a:gd name="T27" fmla="*/ 11 h 328"/>
                  <a:gd name="T28" fmla="*/ 21 w 177"/>
                  <a:gd name="T29" fmla="*/ 6 h 328"/>
                  <a:gd name="T30" fmla="*/ 19 w 177"/>
                  <a:gd name="T31" fmla="*/ 3 h 328"/>
                  <a:gd name="T32" fmla="*/ 16 w 177"/>
                  <a:gd name="T33" fmla="*/ 1 h 328"/>
                  <a:gd name="T34" fmla="*/ 14 w 177"/>
                  <a:gd name="T35" fmla="*/ 0 h 328"/>
                  <a:gd name="T36" fmla="*/ 13 w 177"/>
                  <a:gd name="T37" fmla="*/ 2 h 328"/>
                  <a:gd name="T38" fmla="*/ 12 w 177"/>
                  <a:gd name="T39" fmla="*/ 3 h 328"/>
                  <a:gd name="T40" fmla="*/ 14 w 177"/>
                  <a:gd name="T41" fmla="*/ 5 h 328"/>
                  <a:gd name="T42" fmla="*/ 14 w 177"/>
                  <a:gd name="T43" fmla="*/ 9 h 328"/>
                  <a:gd name="T44" fmla="*/ 10 w 177"/>
                  <a:gd name="T45" fmla="*/ 18 h 328"/>
                  <a:gd name="T46" fmla="*/ 7 w 177"/>
                  <a:gd name="T47" fmla="*/ 21 h 3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7"/>
                  <a:gd name="T73" fmla="*/ 0 h 328"/>
                  <a:gd name="T74" fmla="*/ 177 w 177"/>
                  <a:gd name="T75" fmla="*/ 328 h 3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7" h="328">
                    <a:moveTo>
                      <a:pt x="52" y="162"/>
                    </a:moveTo>
                    <a:lnTo>
                      <a:pt x="39" y="204"/>
                    </a:lnTo>
                    <a:lnTo>
                      <a:pt x="34" y="194"/>
                    </a:lnTo>
                    <a:lnTo>
                      <a:pt x="10" y="196"/>
                    </a:lnTo>
                    <a:lnTo>
                      <a:pt x="0" y="228"/>
                    </a:lnTo>
                    <a:lnTo>
                      <a:pt x="13" y="250"/>
                    </a:lnTo>
                    <a:lnTo>
                      <a:pt x="42" y="252"/>
                    </a:lnTo>
                    <a:lnTo>
                      <a:pt x="45" y="274"/>
                    </a:lnTo>
                    <a:lnTo>
                      <a:pt x="29" y="296"/>
                    </a:lnTo>
                    <a:lnTo>
                      <a:pt x="66" y="309"/>
                    </a:lnTo>
                    <a:lnTo>
                      <a:pt x="117" y="328"/>
                    </a:lnTo>
                    <a:lnTo>
                      <a:pt x="151" y="328"/>
                    </a:lnTo>
                    <a:lnTo>
                      <a:pt x="177" y="202"/>
                    </a:lnTo>
                    <a:lnTo>
                      <a:pt x="177" y="89"/>
                    </a:lnTo>
                    <a:lnTo>
                      <a:pt x="162" y="50"/>
                    </a:lnTo>
                    <a:lnTo>
                      <a:pt x="151" y="26"/>
                    </a:lnTo>
                    <a:lnTo>
                      <a:pt x="128" y="7"/>
                    </a:lnTo>
                    <a:lnTo>
                      <a:pt x="110" y="0"/>
                    </a:lnTo>
                    <a:lnTo>
                      <a:pt x="98" y="10"/>
                    </a:lnTo>
                    <a:lnTo>
                      <a:pt x="92" y="26"/>
                    </a:lnTo>
                    <a:lnTo>
                      <a:pt x="112" y="39"/>
                    </a:lnTo>
                    <a:lnTo>
                      <a:pt x="105" y="66"/>
                    </a:lnTo>
                    <a:lnTo>
                      <a:pt x="78" y="142"/>
                    </a:lnTo>
                    <a:lnTo>
                      <a:pt x="52" y="162"/>
                    </a:lnTo>
                    <a:close/>
                  </a:path>
                </a:pathLst>
              </a:custGeom>
              <a:solidFill>
                <a:srgbClr val="CEAA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25" name="Freeform 35"/>
              <p:cNvSpPr>
                <a:spLocks/>
              </p:cNvSpPr>
              <p:nvPr/>
            </p:nvSpPr>
            <p:spPr bwMode="auto">
              <a:xfrm>
                <a:off x="1348" y="2466"/>
                <a:ext cx="126" cy="45"/>
              </a:xfrm>
              <a:custGeom>
                <a:avLst/>
                <a:gdLst>
                  <a:gd name="T0" fmla="*/ 28 w 253"/>
                  <a:gd name="T1" fmla="*/ 1 h 90"/>
                  <a:gd name="T2" fmla="*/ 30 w 253"/>
                  <a:gd name="T3" fmla="*/ 6 h 90"/>
                  <a:gd name="T4" fmla="*/ 31 w 253"/>
                  <a:gd name="T5" fmla="*/ 10 h 90"/>
                  <a:gd name="T6" fmla="*/ 25 w 253"/>
                  <a:gd name="T7" fmla="*/ 10 h 90"/>
                  <a:gd name="T8" fmla="*/ 15 w 253"/>
                  <a:gd name="T9" fmla="*/ 12 h 90"/>
                  <a:gd name="T10" fmla="*/ 8 w 253"/>
                  <a:gd name="T11" fmla="*/ 10 h 90"/>
                  <a:gd name="T12" fmla="*/ 3 w 253"/>
                  <a:gd name="T13" fmla="*/ 10 h 90"/>
                  <a:gd name="T14" fmla="*/ 0 w 253"/>
                  <a:gd name="T15" fmla="*/ 7 h 90"/>
                  <a:gd name="T16" fmla="*/ 0 w 253"/>
                  <a:gd name="T17" fmla="*/ 6 h 90"/>
                  <a:gd name="T18" fmla="*/ 3 w 253"/>
                  <a:gd name="T19" fmla="*/ 4 h 90"/>
                  <a:gd name="T20" fmla="*/ 9 w 253"/>
                  <a:gd name="T21" fmla="*/ 4 h 90"/>
                  <a:gd name="T22" fmla="*/ 16 w 253"/>
                  <a:gd name="T23" fmla="*/ 3 h 90"/>
                  <a:gd name="T24" fmla="*/ 17 w 253"/>
                  <a:gd name="T25" fmla="*/ 0 h 90"/>
                  <a:gd name="T26" fmla="*/ 28 w 253"/>
                  <a:gd name="T27" fmla="*/ 1 h 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
                  <a:gd name="T43" fmla="*/ 0 h 90"/>
                  <a:gd name="T44" fmla="*/ 253 w 253"/>
                  <a:gd name="T45" fmla="*/ 90 h 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 h="90">
                    <a:moveTo>
                      <a:pt x="226" y="7"/>
                    </a:moveTo>
                    <a:lnTo>
                      <a:pt x="240" y="41"/>
                    </a:lnTo>
                    <a:lnTo>
                      <a:pt x="253" y="79"/>
                    </a:lnTo>
                    <a:lnTo>
                      <a:pt x="204" y="79"/>
                    </a:lnTo>
                    <a:lnTo>
                      <a:pt x="121" y="90"/>
                    </a:lnTo>
                    <a:lnTo>
                      <a:pt x="67" y="79"/>
                    </a:lnTo>
                    <a:lnTo>
                      <a:pt x="31" y="79"/>
                    </a:lnTo>
                    <a:lnTo>
                      <a:pt x="2" y="58"/>
                    </a:lnTo>
                    <a:lnTo>
                      <a:pt x="0" y="45"/>
                    </a:lnTo>
                    <a:lnTo>
                      <a:pt x="28" y="28"/>
                    </a:lnTo>
                    <a:lnTo>
                      <a:pt x="75" y="28"/>
                    </a:lnTo>
                    <a:lnTo>
                      <a:pt x="130" y="18"/>
                    </a:lnTo>
                    <a:lnTo>
                      <a:pt x="140" y="0"/>
                    </a:lnTo>
                    <a:lnTo>
                      <a:pt x="226" y="7"/>
                    </a:lnTo>
                    <a:close/>
                  </a:path>
                </a:pathLst>
              </a:custGeom>
              <a:solidFill>
                <a:srgbClr val="99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26" name="Freeform 36"/>
              <p:cNvSpPr>
                <a:spLocks/>
              </p:cNvSpPr>
              <p:nvPr/>
            </p:nvSpPr>
            <p:spPr bwMode="auto">
              <a:xfrm>
                <a:off x="1379" y="2193"/>
                <a:ext cx="111" cy="287"/>
              </a:xfrm>
              <a:custGeom>
                <a:avLst/>
                <a:gdLst>
                  <a:gd name="T0" fmla="*/ 2 w 222"/>
                  <a:gd name="T1" fmla="*/ 4 h 572"/>
                  <a:gd name="T2" fmla="*/ 2 w 222"/>
                  <a:gd name="T3" fmla="*/ 19 h 572"/>
                  <a:gd name="T4" fmla="*/ 3 w 222"/>
                  <a:gd name="T5" fmla="*/ 29 h 572"/>
                  <a:gd name="T6" fmla="*/ 2 w 222"/>
                  <a:gd name="T7" fmla="*/ 40 h 572"/>
                  <a:gd name="T8" fmla="*/ 1 w 222"/>
                  <a:gd name="T9" fmla="*/ 48 h 572"/>
                  <a:gd name="T10" fmla="*/ 0 w 222"/>
                  <a:gd name="T11" fmla="*/ 58 h 572"/>
                  <a:gd name="T12" fmla="*/ 2 w 222"/>
                  <a:gd name="T13" fmla="*/ 61 h 572"/>
                  <a:gd name="T14" fmla="*/ 2 w 222"/>
                  <a:gd name="T15" fmla="*/ 70 h 572"/>
                  <a:gd name="T16" fmla="*/ 11 w 222"/>
                  <a:gd name="T17" fmla="*/ 72 h 572"/>
                  <a:gd name="T18" fmla="*/ 22 w 222"/>
                  <a:gd name="T19" fmla="*/ 70 h 572"/>
                  <a:gd name="T20" fmla="*/ 20 w 222"/>
                  <a:gd name="T21" fmla="*/ 42 h 572"/>
                  <a:gd name="T22" fmla="*/ 21 w 222"/>
                  <a:gd name="T23" fmla="*/ 25 h 572"/>
                  <a:gd name="T24" fmla="*/ 26 w 222"/>
                  <a:gd name="T25" fmla="*/ 20 h 572"/>
                  <a:gd name="T26" fmla="*/ 28 w 222"/>
                  <a:gd name="T27" fmla="*/ 7 h 572"/>
                  <a:gd name="T28" fmla="*/ 17 w 222"/>
                  <a:gd name="T29" fmla="*/ 5 h 572"/>
                  <a:gd name="T30" fmla="*/ 7 w 222"/>
                  <a:gd name="T31" fmla="*/ 0 h 572"/>
                  <a:gd name="T32" fmla="*/ 7 w 222"/>
                  <a:gd name="T33" fmla="*/ 1 h 572"/>
                  <a:gd name="T34" fmla="*/ 7 w 222"/>
                  <a:gd name="T35" fmla="*/ 1 h 572"/>
                  <a:gd name="T36" fmla="*/ 6 w 222"/>
                  <a:gd name="T37" fmla="*/ 2 h 572"/>
                  <a:gd name="T38" fmla="*/ 5 w 222"/>
                  <a:gd name="T39" fmla="*/ 2 h 572"/>
                  <a:gd name="T40" fmla="*/ 4 w 222"/>
                  <a:gd name="T41" fmla="*/ 3 h 572"/>
                  <a:gd name="T42" fmla="*/ 3 w 222"/>
                  <a:gd name="T43" fmla="*/ 3 h 572"/>
                  <a:gd name="T44" fmla="*/ 3 w 222"/>
                  <a:gd name="T45" fmla="*/ 4 h 572"/>
                  <a:gd name="T46" fmla="*/ 2 w 222"/>
                  <a:gd name="T47" fmla="*/ 4 h 5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2"/>
                  <a:gd name="T73" fmla="*/ 0 h 572"/>
                  <a:gd name="T74" fmla="*/ 222 w 222"/>
                  <a:gd name="T75" fmla="*/ 572 h 5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2" h="572">
                    <a:moveTo>
                      <a:pt x="12" y="26"/>
                    </a:moveTo>
                    <a:lnTo>
                      <a:pt x="10" y="151"/>
                    </a:lnTo>
                    <a:lnTo>
                      <a:pt x="24" y="227"/>
                    </a:lnTo>
                    <a:lnTo>
                      <a:pt x="12" y="314"/>
                    </a:lnTo>
                    <a:lnTo>
                      <a:pt x="7" y="380"/>
                    </a:lnTo>
                    <a:lnTo>
                      <a:pt x="0" y="456"/>
                    </a:lnTo>
                    <a:lnTo>
                      <a:pt x="10" y="483"/>
                    </a:lnTo>
                    <a:lnTo>
                      <a:pt x="14" y="559"/>
                    </a:lnTo>
                    <a:lnTo>
                      <a:pt x="81" y="572"/>
                    </a:lnTo>
                    <a:lnTo>
                      <a:pt x="173" y="554"/>
                    </a:lnTo>
                    <a:lnTo>
                      <a:pt x="159" y="329"/>
                    </a:lnTo>
                    <a:lnTo>
                      <a:pt x="163" y="197"/>
                    </a:lnTo>
                    <a:lnTo>
                      <a:pt x="208" y="159"/>
                    </a:lnTo>
                    <a:lnTo>
                      <a:pt x="222" y="49"/>
                    </a:lnTo>
                    <a:lnTo>
                      <a:pt x="131" y="38"/>
                    </a:lnTo>
                    <a:lnTo>
                      <a:pt x="54" y="0"/>
                    </a:lnTo>
                    <a:lnTo>
                      <a:pt x="53" y="1"/>
                    </a:lnTo>
                    <a:lnTo>
                      <a:pt x="49" y="4"/>
                    </a:lnTo>
                    <a:lnTo>
                      <a:pt x="43" y="9"/>
                    </a:lnTo>
                    <a:lnTo>
                      <a:pt x="38" y="15"/>
                    </a:lnTo>
                    <a:lnTo>
                      <a:pt x="31" y="19"/>
                    </a:lnTo>
                    <a:lnTo>
                      <a:pt x="24" y="24"/>
                    </a:lnTo>
                    <a:lnTo>
                      <a:pt x="17" y="26"/>
                    </a:lnTo>
                    <a:lnTo>
                      <a:pt x="12" y="26"/>
                    </a:lnTo>
                    <a:close/>
                  </a:path>
                </a:pathLst>
              </a:custGeom>
              <a:solidFill>
                <a:srgbClr val="635B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27" name="Freeform 37"/>
              <p:cNvSpPr>
                <a:spLocks/>
              </p:cNvSpPr>
              <p:nvPr/>
            </p:nvSpPr>
            <p:spPr bwMode="auto">
              <a:xfrm>
                <a:off x="1265" y="1988"/>
                <a:ext cx="138" cy="152"/>
              </a:xfrm>
              <a:custGeom>
                <a:avLst/>
                <a:gdLst>
                  <a:gd name="T0" fmla="*/ 34 w 278"/>
                  <a:gd name="T1" fmla="*/ 0 h 306"/>
                  <a:gd name="T2" fmla="*/ 27 w 278"/>
                  <a:gd name="T3" fmla="*/ 0 h 306"/>
                  <a:gd name="T4" fmla="*/ 18 w 278"/>
                  <a:gd name="T5" fmla="*/ 1 h 306"/>
                  <a:gd name="T6" fmla="*/ 10 w 278"/>
                  <a:gd name="T7" fmla="*/ 8 h 306"/>
                  <a:gd name="T8" fmla="*/ 3 w 278"/>
                  <a:gd name="T9" fmla="*/ 16 h 306"/>
                  <a:gd name="T10" fmla="*/ 0 w 278"/>
                  <a:gd name="T11" fmla="*/ 23 h 306"/>
                  <a:gd name="T12" fmla="*/ 0 w 278"/>
                  <a:gd name="T13" fmla="*/ 37 h 306"/>
                  <a:gd name="T14" fmla="*/ 8 w 278"/>
                  <a:gd name="T15" fmla="*/ 38 h 306"/>
                  <a:gd name="T16" fmla="*/ 16 w 278"/>
                  <a:gd name="T17" fmla="*/ 36 h 306"/>
                  <a:gd name="T18" fmla="*/ 33 w 278"/>
                  <a:gd name="T19" fmla="*/ 26 h 306"/>
                  <a:gd name="T20" fmla="*/ 34 w 278"/>
                  <a:gd name="T21" fmla="*/ 13 h 306"/>
                  <a:gd name="T22" fmla="*/ 34 w 278"/>
                  <a:gd name="T23" fmla="*/ 0 h 3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8"/>
                  <a:gd name="T37" fmla="*/ 0 h 306"/>
                  <a:gd name="T38" fmla="*/ 278 w 278"/>
                  <a:gd name="T39" fmla="*/ 306 h 3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8" h="306">
                    <a:moveTo>
                      <a:pt x="274" y="0"/>
                    </a:moveTo>
                    <a:lnTo>
                      <a:pt x="223" y="0"/>
                    </a:lnTo>
                    <a:lnTo>
                      <a:pt x="148" y="12"/>
                    </a:lnTo>
                    <a:lnTo>
                      <a:pt x="82" y="65"/>
                    </a:lnTo>
                    <a:lnTo>
                      <a:pt x="24" y="133"/>
                    </a:lnTo>
                    <a:lnTo>
                      <a:pt x="0" y="190"/>
                    </a:lnTo>
                    <a:lnTo>
                      <a:pt x="0" y="298"/>
                    </a:lnTo>
                    <a:lnTo>
                      <a:pt x="68" y="306"/>
                    </a:lnTo>
                    <a:lnTo>
                      <a:pt x="128" y="291"/>
                    </a:lnTo>
                    <a:lnTo>
                      <a:pt x="269" y="212"/>
                    </a:lnTo>
                    <a:lnTo>
                      <a:pt x="278" y="111"/>
                    </a:lnTo>
                    <a:lnTo>
                      <a:pt x="274" y="0"/>
                    </a:lnTo>
                    <a:close/>
                  </a:path>
                </a:pathLst>
              </a:custGeom>
              <a:solidFill>
                <a:srgbClr val="D38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28" name="Freeform 38"/>
              <p:cNvSpPr>
                <a:spLocks/>
              </p:cNvSpPr>
              <p:nvPr/>
            </p:nvSpPr>
            <p:spPr bwMode="auto">
              <a:xfrm>
                <a:off x="1386" y="1926"/>
                <a:ext cx="145" cy="305"/>
              </a:xfrm>
              <a:custGeom>
                <a:avLst/>
                <a:gdLst>
                  <a:gd name="T0" fmla="*/ 6 w 290"/>
                  <a:gd name="T1" fmla="*/ 11 h 611"/>
                  <a:gd name="T2" fmla="*/ 6 w 290"/>
                  <a:gd name="T3" fmla="*/ 15 h 611"/>
                  <a:gd name="T4" fmla="*/ 3 w 290"/>
                  <a:gd name="T5" fmla="*/ 18 h 611"/>
                  <a:gd name="T6" fmla="*/ 3 w 290"/>
                  <a:gd name="T7" fmla="*/ 28 h 611"/>
                  <a:gd name="T8" fmla="*/ 3 w 290"/>
                  <a:gd name="T9" fmla="*/ 32 h 611"/>
                  <a:gd name="T10" fmla="*/ 3 w 290"/>
                  <a:gd name="T11" fmla="*/ 35 h 611"/>
                  <a:gd name="T12" fmla="*/ 5 w 290"/>
                  <a:gd name="T13" fmla="*/ 38 h 611"/>
                  <a:gd name="T14" fmla="*/ 4 w 290"/>
                  <a:gd name="T15" fmla="*/ 41 h 611"/>
                  <a:gd name="T16" fmla="*/ 5 w 290"/>
                  <a:gd name="T17" fmla="*/ 43 h 611"/>
                  <a:gd name="T18" fmla="*/ 3 w 290"/>
                  <a:gd name="T19" fmla="*/ 43 h 611"/>
                  <a:gd name="T20" fmla="*/ 1 w 290"/>
                  <a:gd name="T21" fmla="*/ 45 h 611"/>
                  <a:gd name="T22" fmla="*/ 0 w 290"/>
                  <a:gd name="T23" fmla="*/ 49 h 611"/>
                  <a:gd name="T24" fmla="*/ 3 w 290"/>
                  <a:gd name="T25" fmla="*/ 65 h 611"/>
                  <a:gd name="T26" fmla="*/ 3 w 290"/>
                  <a:gd name="T27" fmla="*/ 70 h 611"/>
                  <a:gd name="T28" fmla="*/ 12 w 290"/>
                  <a:gd name="T29" fmla="*/ 74 h 611"/>
                  <a:gd name="T30" fmla="*/ 25 w 290"/>
                  <a:gd name="T31" fmla="*/ 76 h 611"/>
                  <a:gd name="T32" fmla="*/ 31 w 290"/>
                  <a:gd name="T33" fmla="*/ 73 h 611"/>
                  <a:gd name="T34" fmla="*/ 37 w 290"/>
                  <a:gd name="T35" fmla="*/ 67 h 611"/>
                  <a:gd name="T36" fmla="*/ 33 w 290"/>
                  <a:gd name="T37" fmla="*/ 57 h 611"/>
                  <a:gd name="T38" fmla="*/ 30 w 290"/>
                  <a:gd name="T39" fmla="*/ 50 h 611"/>
                  <a:gd name="T40" fmla="*/ 34 w 290"/>
                  <a:gd name="T41" fmla="*/ 15 h 611"/>
                  <a:gd name="T42" fmla="*/ 34 w 290"/>
                  <a:gd name="T43" fmla="*/ 7 h 611"/>
                  <a:gd name="T44" fmla="*/ 33 w 290"/>
                  <a:gd name="T45" fmla="*/ 3 h 611"/>
                  <a:gd name="T46" fmla="*/ 24 w 290"/>
                  <a:gd name="T47" fmla="*/ 0 h 611"/>
                  <a:gd name="T48" fmla="*/ 19 w 290"/>
                  <a:gd name="T49" fmla="*/ 0 h 611"/>
                  <a:gd name="T50" fmla="*/ 9 w 290"/>
                  <a:gd name="T51" fmla="*/ 6 h 611"/>
                  <a:gd name="T52" fmla="*/ 6 w 290"/>
                  <a:gd name="T53" fmla="*/ 11 h 6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90"/>
                  <a:gd name="T82" fmla="*/ 0 h 611"/>
                  <a:gd name="T83" fmla="*/ 290 w 290"/>
                  <a:gd name="T84" fmla="*/ 611 h 61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90" h="611">
                    <a:moveTo>
                      <a:pt x="44" y="93"/>
                    </a:moveTo>
                    <a:lnTo>
                      <a:pt x="44" y="123"/>
                    </a:lnTo>
                    <a:lnTo>
                      <a:pt x="26" y="146"/>
                    </a:lnTo>
                    <a:lnTo>
                      <a:pt x="26" y="226"/>
                    </a:lnTo>
                    <a:lnTo>
                      <a:pt x="26" y="260"/>
                    </a:lnTo>
                    <a:lnTo>
                      <a:pt x="17" y="282"/>
                    </a:lnTo>
                    <a:lnTo>
                      <a:pt x="35" y="311"/>
                    </a:lnTo>
                    <a:lnTo>
                      <a:pt x="31" y="332"/>
                    </a:lnTo>
                    <a:lnTo>
                      <a:pt x="43" y="348"/>
                    </a:lnTo>
                    <a:lnTo>
                      <a:pt x="26" y="347"/>
                    </a:lnTo>
                    <a:lnTo>
                      <a:pt x="8" y="364"/>
                    </a:lnTo>
                    <a:lnTo>
                      <a:pt x="0" y="394"/>
                    </a:lnTo>
                    <a:lnTo>
                      <a:pt x="17" y="520"/>
                    </a:lnTo>
                    <a:lnTo>
                      <a:pt x="17" y="565"/>
                    </a:lnTo>
                    <a:lnTo>
                      <a:pt x="99" y="599"/>
                    </a:lnTo>
                    <a:lnTo>
                      <a:pt x="203" y="611"/>
                    </a:lnTo>
                    <a:lnTo>
                      <a:pt x="251" y="590"/>
                    </a:lnTo>
                    <a:lnTo>
                      <a:pt x="290" y="538"/>
                    </a:lnTo>
                    <a:lnTo>
                      <a:pt x="262" y="462"/>
                    </a:lnTo>
                    <a:lnTo>
                      <a:pt x="241" y="404"/>
                    </a:lnTo>
                    <a:lnTo>
                      <a:pt x="268" y="123"/>
                    </a:lnTo>
                    <a:lnTo>
                      <a:pt x="272" y="59"/>
                    </a:lnTo>
                    <a:lnTo>
                      <a:pt x="258" y="29"/>
                    </a:lnTo>
                    <a:lnTo>
                      <a:pt x="194" y="0"/>
                    </a:lnTo>
                    <a:lnTo>
                      <a:pt x="148" y="2"/>
                    </a:lnTo>
                    <a:lnTo>
                      <a:pt x="71" y="55"/>
                    </a:lnTo>
                    <a:lnTo>
                      <a:pt x="44" y="93"/>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29" name="Freeform 39"/>
              <p:cNvSpPr>
                <a:spLocks/>
              </p:cNvSpPr>
              <p:nvPr/>
            </p:nvSpPr>
            <p:spPr bwMode="auto">
              <a:xfrm>
                <a:off x="1387" y="1914"/>
                <a:ext cx="78" cy="60"/>
              </a:xfrm>
              <a:custGeom>
                <a:avLst/>
                <a:gdLst>
                  <a:gd name="T0" fmla="*/ 3 w 156"/>
                  <a:gd name="T1" fmla="*/ 7 h 120"/>
                  <a:gd name="T2" fmla="*/ 1 w 156"/>
                  <a:gd name="T3" fmla="*/ 13 h 120"/>
                  <a:gd name="T4" fmla="*/ 5 w 156"/>
                  <a:gd name="T5" fmla="*/ 15 h 120"/>
                  <a:gd name="T6" fmla="*/ 12 w 156"/>
                  <a:gd name="T7" fmla="*/ 13 h 120"/>
                  <a:gd name="T8" fmla="*/ 20 w 156"/>
                  <a:gd name="T9" fmla="*/ 7 h 120"/>
                  <a:gd name="T10" fmla="*/ 18 w 156"/>
                  <a:gd name="T11" fmla="*/ 0 h 120"/>
                  <a:gd name="T12" fmla="*/ 0 w 156"/>
                  <a:gd name="T13" fmla="*/ 1 h 120"/>
                  <a:gd name="T14" fmla="*/ 3 w 156"/>
                  <a:gd name="T15" fmla="*/ 7 h 120"/>
                  <a:gd name="T16" fmla="*/ 0 60000 65536"/>
                  <a:gd name="T17" fmla="*/ 0 60000 65536"/>
                  <a:gd name="T18" fmla="*/ 0 60000 65536"/>
                  <a:gd name="T19" fmla="*/ 0 60000 65536"/>
                  <a:gd name="T20" fmla="*/ 0 60000 65536"/>
                  <a:gd name="T21" fmla="*/ 0 60000 65536"/>
                  <a:gd name="T22" fmla="*/ 0 60000 65536"/>
                  <a:gd name="T23" fmla="*/ 0 60000 65536"/>
                  <a:gd name="T24" fmla="*/ 0 w 156"/>
                  <a:gd name="T25" fmla="*/ 0 h 120"/>
                  <a:gd name="T26" fmla="*/ 156 w 156"/>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6" h="120">
                    <a:moveTo>
                      <a:pt x="25" y="56"/>
                    </a:moveTo>
                    <a:lnTo>
                      <a:pt x="10" y="99"/>
                    </a:lnTo>
                    <a:lnTo>
                      <a:pt x="39" y="120"/>
                    </a:lnTo>
                    <a:lnTo>
                      <a:pt x="98" y="102"/>
                    </a:lnTo>
                    <a:lnTo>
                      <a:pt x="156" y="53"/>
                    </a:lnTo>
                    <a:lnTo>
                      <a:pt x="144" y="0"/>
                    </a:lnTo>
                    <a:lnTo>
                      <a:pt x="0" y="7"/>
                    </a:lnTo>
                    <a:lnTo>
                      <a:pt x="25" y="56"/>
                    </a:lnTo>
                    <a:close/>
                  </a:path>
                </a:pathLst>
              </a:custGeom>
              <a:solidFill>
                <a:srgbClr val="000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30" name="Freeform 40"/>
              <p:cNvSpPr>
                <a:spLocks/>
              </p:cNvSpPr>
              <p:nvPr/>
            </p:nvSpPr>
            <p:spPr bwMode="auto">
              <a:xfrm>
                <a:off x="1358" y="1921"/>
                <a:ext cx="47" cy="46"/>
              </a:xfrm>
              <a:custGeom>
                <a:avLst/>
                <a:gdLst>
                  <a:gd name="T0" fmla="*/ 0 w 93"/>
                  <a:gd name="T1" fmla="*/ 2 h 91"/>
                  <a:gd name="T2" fmla="*/ 0 w 93"/>
                  <a:gd name="T3" fmla="*/ 7 h 91"/>
                  <a:gd name="T4" fmla="*/ 3 w 93"/>
                  <a:gd name="T5" fmla="*/ 7 h 91"/>
                  <a:gd name="T6" fmla="*/ 4 w 93"/>
                  <a:gd name="T7" fmla="*/ 9 h 91"/>
                  <a:gd name="T8" fmla="*/ 5 w 93"/>
                  <a:gd name="T9" fmla="*/ 9 h 91"/>
                  <a:gd name="T10" fmla="*/ 6 w 93"/>
                  <a:gd name="T11" fmla="*/ 10 h 91"/>
                  <a:gd name="T12" fmla="*/ 6 w 93"/>
                  <a:gd name="T13" fmla="*/ 10 h 91"/>
                  <a:gd name="T14" fmla="*/ 9 w 93"/>
                  <a:gd name="T15" fmla="*/ 12 h 91"/>
                  <a:gd name="T16" fmla="*/ 12 w 93"/>
                  <a:gd name="T17" fmla="*/ 8 h 91"/>
                  <a:gd name="T18" fmla="*/ 8 w 93"/>
                  <a:gd name="T19" fmla="*/ 0 h 91"/>
                  <a:gd name="T20" fmla="*/ 8 w 93"/>
                  <a:gd name="T21" fmla="*/ 1 h 91"/>
                  <a:gd name="T22" fmla="*/ 7 w 93"/>
                  <a:gd name="T23" fmla="*/ 1 h 91"/>
                  <a:gd name="T24" fmla="*/ 6 w 93"/>
                  <a:gd name="T25" fmla="*/ 1 h 91"/>
                  <a:gd name="T26" fmla="*/ 5 w 93"/>
                  <a:gd name="T27" fmla="*/ 2 h 91"/>
                  <a:gd name="T28" fmla="*/ 3 w 93"/>
                  <a:gd name="T29" fmla="*/ 2 h 91"/>
                  <a:gd name="T30" fmla="*/ 2 w 93"/>
                  <a:gd name="T31" fmla="*/ 2 h 91"/>
                  <a:gd name="T32" fmla="*/ 1 w 93"/>
                  <a:gd name="T33" fmla="*/ 2 h 91"/>
                  <a:gd name="T34" fmla="*/ 0 w 93"/>
                  <a:gd name="T35" fmla="*/ 2 h 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3"/>
                  <a:gd name="T55" fmla="*/ 0 h 91"/>
                  <a:gd name="T56" fmla="*/ 93 w 93"/>
                  <a:gd name="T57" fmla="*/ 91 h 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3" h="91">
                    <a:moveTo>
                      <a:pt x="0" y="15"/>
                    </a:moveTo>
                    <a:lnTo>
                      <a:pt x="0" y="53"/>
                    </a:lnTo>
                    <a:lnTo>
                      <a:pt x="21" y="54"/>
                    </a:lnTo>
                    <a:lnTo>
                      <a:pt x="25" y="65"/>
                    </a:lnTo>
                    <a:lnTo>
                      <a:pt x="34" y="71"/>
                    </a:lnTo>
                    <a:lnTo>
                      <a:pt x="42" y="75"/>
                    </a:lnTo>
                    <a:lnTo>
                      <a:pt x="46" y="76"/>
                    </a:lnTo>
                    <a:lnTo>
                      <a:pt x="68" y="91"/>
                    </a:lnTo>
                    <a:lnTo>
                      <a:pt x="93" y="61"/>
                    </a:lnTo>
                    <a:lnTo>
                      <a:pt x="64" y="0"/>
                    </a:lnTo>
                    <a:lnTo>
                      <a:pt x="61" y="1"/>
                    </a:lnTo>
                    <a:lnTo>
                      <a:pt x="54" y="2"/>
                    </a:lnTo>
                    <a:lnTo>
                      <a:pt x="45" y="6"/>
                    </a:lnTo>
                    <a:lnTo>
                      <a:pt x="34" y="9"/>
                    </a:lnTo>
                    <a:lnTo>
                      <a:pt x="22" y="11"/>
                    </a:lnTo>
                    <a:lnTo>
                      <a:pt x="11" y="14"/>
                    </a:lnTo>
                    <a:lnTo>
                      <a:pt x="4" y="15"/>
                    </a:lnTo>
                    <a:lnTo>
                      <a:pt x="0" y="15"/>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31" name="Freeform 41"/>
              <p:cNvSpPr>
                <a:spLocks/>
              </p:cNvSpPr>
              <p:nvPr/>
            </p:nvSpPr>
            <p:spPr bwMode="auto">
              <a:xfrm>
                <a:off x="1290" y="1840"/>
                <a:ext cx="227" cy="95"/>
              </a:xfrm>
              <a:custGeom>
                <a:avLst/>
                <a:gdLst>
                  <a:gd name="T0" fmla="*/ 24 w 455"/>
                  <a:gd name="T1" fmla="*/ 0 h 190"/>
                  <a:gd name="T2" fmla="*/ 10 w 455"/>
                  <a:gd name="T3" fmla="*/ 13 h 190"/>
                  <a:gd name="T4" fmla="*/ 5 w 455"/>
                  <a:gd name="T5" fmla="*/ 17 h 190"/>
                  <a:gd name="T6" fmla="*/ 0 w 455"/>
                  <a:gd name="T7" fmla="*/ 21 h 190"/>
                  <a:gd name="T8" fmla="*/ 0 w 455"/>
                  <a:gd name="T9" fmla="*/ 24 h 190"/>
                  <a:gd name="T10" fmla="*/ 10 w 455"/>
                  <a:gd name="T11" fmla="*/ 24 h 190"/>
                  <a:gd name="T12" fmla="*/ 30 w 455"/>
                  <a:gd name="T13" fmla="*/ 23 h 190"/>
                  <a:gd name="T14" fmla="*/ 43 w 455"/>
                  <a:gd name="T15" fmla="*/ 21 h 190"/>
                  <a:gd name="T16" fmla="*/ 51 w 455"/>
                  <a:gd name="T17" fmla="*/ 19 h 190"/>
                  <a:gd name="T18" fmla="*/ 56 w 455"/>
                  <a:gd name="T19" fmla="*/ 17 h 190"/>
                  <a:gd name="T20" fmla="*/ 54 w 455"/>
                  <a:gd name="T21" fmla="*/ 14 h 190"/>
                  <a:gd name="T22" fmla="*/ 40 w 455"/>
                  <a:gd name="T23" fmla="*/ 7 h 190"/>
                  <a:gd name="T24" fmla="*/ 28 w 455"/>
                  <a:gd name="T25" fmla="*/ 1 h 190"/>
                  <a:gd name="T26" fmla="*/ 24 w 455"/>
                  <a:gd name="T27" fmla="*/ 0 h 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5"/>
                  <a:gd name="T43" fmla="*/ 0 h 190"/>
                  <a:gd name="T44" fmla="*/ 455 w 455"/>
                  <a:gd name="T45" fmla="*/ 190 h 1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5" h="190">
                    <a:moveTo>
                      <a:pt x="197" y="0"/>
                    </a:moveTo>
                    <a:lnTo>
                      <a:pt x="87" y="100"/>
                    </a:lnTo>
                    <a:lnTo>
                      <a:pt x="45" y="134"/>
                    </a:lnTo>
                    <a:lnTo>
                      <a:pt x="0" y="167"/>
                    </a:lnTo>
                    <a:lnTo>
                      <a:pt x="0" y="190"/>
                    </a:lnTo>
                    <a:lnTo>
                      <a:pt x="83" y="190"/>
                    </a:lnTo>
                    <a:lnTo>
                      <a:pt x="242" y="182"/>
                    </a:lnTo>
                    <a:lnTo>
                      <a:pt x="346" y="167"/>
                    </a:lnTo>
                    <a:lnTo>
                      <a:pt x="415" y="152"/>
                    </a:lnTo>
                    <a:lnTo>
                      <a:pt x="455" y="129"/>
                    </a:lnTo>
                    <a:lnTo>
                      <a:pt x="437" y="113"/>
                    </a:lnTo>
                    <a:lnTo>
                      <a:pt x="324" y="54"/>
                    </a:lnTo>
                    <a:lnTo>
                      <a:pt x="224" y="5"/>
                    </a:lnTo>
                    <a:lnTo>
                      <a:pt x="197" y="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32" name="Freeform 42"/>
              <p:cNvSpPr>
                <a:spLocks/>
              </p:cNvSpPr>
              <p:nvPr/>
            </p:nvSpPr>
            <p:spPr bwMode="auto">
              <a:xfrm>
                <a:off x="1388" y="1929"/>
                <a:ext cx="153" cy="301"/>
              </a:xfrm>
              <a:custGeom>
                <a:avLst/>
                <a:gdLst>
                  <a:gd name="T0" fmla="*/ 11 w 305"/>
                  <a:gd name="T1" fmla="*/ 5 h 601"/>
                  <a:gd name="T2" fmla="*/ 8 w 305"/>
                  <a:gd name="T3" fmla="*/ 10 h 601"/>
                  <a:gd name="T4" fmla="*/ 3 w 305"/>
                  <a:gd name="T5" fmla="*/ 18 h 601"/>
                  <a:gd name="T6" fmla="*/ 18 w 305"/>
                  <a:gd name="T7" fmla="*/ 11 h 601"/>
                  <a:gd name="T8" fmla="*/ 24 w 305"/>
                  <a:gd name="T9" fmla="*/ 15 h 601"/>
                  <a:gd name="T10" fmla="*/ 20 w 305"/>
                  <a:gd name="T11" fmla="*/ 16 h 601"/>
                  <a:gd name="T12" fmla="*/ 17 w 305"/>
                  <a:gd name="T13" fmla="*/ 16 h 601"/>
                  <a:gd name="T14" fmla="*/ 20 w 305"/>
                  <a:gd name="T15" fmla="*/ 21 h 601"/>
                  <a:gd name="T16" fmla="*/ 10 w 305"/>
                  <a:gd name="T17" fmla="*/ 22 h 601"/>
                  <a:gd name="T18" fmla="*/ 16 w 305"/>
                  <a:gd name="T19" fmla="*/ 24 h 601"/>
                  <a:gd name="T20" fmla="*/ 11 w 305"/>
                  <a:gd name="T21" fmla="*/ 30 h 601"/>
                  <a:gd name="T22" fmla="*/ 16 w 305"/>
                  <a:gd name="T23" fmla="*/ 33 h 601"/>
                  <a:gd name="T24" fmla="*/ 16 w 305"/>
                  <a:gd name="T25" fmla="*/ 36 h 601"/>
                  <a:gd name="T26" fmla="*/ 7 w 305"/>
                  <a:gd name="T27" fmla="*/ 34 h 601"/>
                  <a:gd name="T28" fmla="*/ 5 w 305"/>
                  <a:gd name="T29" fmla="*/ 37 h 601"/>
                  <a:gd name="T30" fmla="*/ 5 w 305"/>
                  <a:gd name="T31" fmla="*/ 38 h 601"/>
                  <a:gd name="T32" fmla="*/ 13 w 305"/>
                  <a:gd name="T33" fmla="*/ 36 h 601"/>
                  <a:gd name="T34" fmla="*/ 10 w 305"/>
                  <a:gd name="T35" fmla="*/ 42 h 601"/>
                  <a:gd name="T36" fmla="*/ 16 w 305"/>
                  <a:gd name="T37" fmla="*/ 39 h 601"/>
                  <a:gd name="T38" fmla="*/ 16 w 305"/>
                  <a:gd name="T39" fmla="*/ 43 h 601"/>
                  <a:gd name="T40" fmla="*/ 12 w 305"/>
                  <a:gd name="T41" fmla="*/ 51 h 601"/>
                  <a:gd name="T42" fmla="*/ 1 w 305"/>
                  <a:gd name="T43" fmla="*/ 52 h 601"/>
                  <a:gd name="T44" fmla="*/ 8 w 305"/>
                  <a:gd name="T45" fmla="*/ 63 h 601"/>
                  <a:gd name="T46" fmla="*/ 14 w 305"/>
                  <a:gd name="T47" fmla="*/ 73 h 601"/>
                  <a:gd name="T48" fmla="*/ 21 w 305"/>
                  <a:gd name="T49" fmla="*/ 57 h 601"/>
                  <a:gd name="T50" fmla="*/ 25 w 305"/>
                  <a:gd name="T51" fmla="*/ 75 h 601"/>
                  <a:gd name="T52" fmla="*/ 39 w 305"/>
                  <a:gd name="T53" fmla="*/ 75 h 601"/>
                  <a:gd name="T54" fmla="*/ 35 w 305"/>
                  <a:gd name="T55" fmla="*/ 53 h 601"/>
                  <a:gd name="T56" fmla="*/ 36 w 305"/>
                  <a:gd name="T57" fmla="*/ 47 h 601"/>
                  <a:gd name="T58" fmla="*/ 38 w 305"/>
                  <a:gd name="T59" fmla="*/ 33 h 601"/>
                  <a:gd name="T60" fmla="*/ 37 w 305"/>
                  <a:gd name="T61" fmla="*/ 23 h 601"/>
                  <a:gd name="T62" fmla="*/ 35 w 305"/>
                  <a:gd name="T63" fmla="*/ 13 h 601"/>
                  <a:gd name="T64" fmla="*/ 28 w 305"/>
                  <a:gd name="T65" fmla="*/ 5 h 601"/>
                  <a:gd name="T66" fmla="*/ 19 w 305"/>
                  <a:gd name="T67" fmla="*/ 0 h 6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5"/>
                  <a:gd name="T103" fmla="*/ 0 h 601"/>
                  <a:gd name="T104" fmla="*/ 305 w 305"/>
                  <a:gd name="T105" fmla="*/ 601 h 6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5" h="601">
                    <a:moveTo>
                      <a:pt x="151" y="0"/>
                    </a:moveTo>
                    <a:lnTo>
                      <a:pt x="81" y="38"/>
                    </a:lnTo>
                    <a:lnTo>
                      <a:pt x="63" y="64"/>
                    </a:lnTo>
                    <a:lnTo>
                      <a:pt x="61" y="78"/>
                    </a:lnTo>
                    <a:lnTo>
                      <a:pt x="38" y="91"/>
                    </a:lnTo>
                    <a:lnTo>
                      <a:pt x="24" y="139"/>
                    </a:lnTo>
                    <a:lnTo>
                      <a:pt x="73" y="94"/>
                    </a:lnTo>
                    <a:lnTo>
                      <a:pt x="141" y="87"/>
                    </a:lnTo>
                    <a:lnTo>
                      <a:pt x="163" y="114"/>
                    </a:lnTo>
                    <a:lnTo>
                      <a:pt x="186" y="117"/>
                    </a:lnTo>
                    <a:lnTo>
                      <a:pt x="190" y="144"/>
                    </a:lnTo>
                    <a:lnTo>
                      <a:pt x="159" y="121"/>
                    </a:lnTo>
                    <a:lnTo>
                      <a:pt x="149" y="140"/>
                    </a:lnTo>
                    <a:lnTo>
                      <a:pt x="131" y="121"/>
                    </a:lnTo>
                    <a:lnTo>
                      <a:pt x="109" y="125"/>
                    </a:lnTo>
                    <a:lnTo>
                      <a:pt x="159" y="163"/>
                    </a:lnTo>
                    <a:lnTo>
                      <a:pt x="131" y="170"/>
                    </a:lnTo>
                    <a:lnTo>
                      <a:pt x="77" y="170"/>
                    </a:lnTo>
                    <a:lnTo>
                      <a:pt x="99" y="185"/>
                    </a:lnTo>
                    <a:lnTo>
                      <a:pt x="127" y="185"/>
                    </a:lnTo>
                    <a:lnTo>
                      <a:pt x="123" y="223"/>
                    </a:lnTo>
                    <a:lnTo>
                      <a:pt x="85" y="235"/>
                    </a:lnTo>
                    <a:lnTo>
                      <a:pt x="85" y="254"/>
                    </a:lnTo>
                    <a:lnTo>
                      <a:pt x="123" y="262"/>
                    </a:lnTo>
                    <a:lnTo>
                      <a:pt x="151" y="279"/>
                    </a:lnTo>
                    <a:lnTo>
                      <a:pt x="123" y="281"/>
                    </a:lnTo>
                    <a:lnTo>
                      <a:pt x="91" y="261"/>
                    </a:lnTo>
                    <a:lnTo>
                      <a:pt x="49" y="269"/>
                    </a:lnTo>
                    <a:lnTo>
                      <a:pt x="42" y="282"/>
                    </a:lnTo>
                    <a:lnTo>
                      <a:pt x="38" y="291"/>
                    </a:lnTo>
                    <a:lnTo>
                      <a:pt x="36" y="297"/>
                    </a:lnTo>
                    <a:lnTo>
                      <a:pt x="36" y="299"/>
                    </a:lnTo>
                    <a:lnTo>
                      <a:pt x="73" y="276"/>
                    </a:lnTo>
                    <a:lnTo>
                      <a:pt x="99" y="284"/>
                    </a:lnTo>
                    <a:lnTo>
                      <a:pt x="73" y="311"/>
                    </a:lnTo>
                    <a:lnTo>
                      <a:pt x="73" y="329"/>
                    </a:lnTo>
                    <a:lnTo>
                      <a:pt x="99" y="307"/>
                    </a:lnTo>
                    <a:lnTo>
                      <a:pt x="127" y="307"/>
                    </a:lnTo>
                    <a:lnTo>
                      <a:pt x="105" y="337"/>
                    </a:lnTo>
                    <a:lnTo>
                      <a:pt x="127" y="337"/>
                    </a:lnTo>
                    <a:lnTo>
                      <a:pt x="123" y="370"/>
                    </a:lnTo>
                    <a:lnTo>
                      <a:pt x="95" y="408"/>
                    </a:lnTo>
                    <a:lnTo>
                      <a:pt x="0" y="394"/>
                    </a:lnTo>
                    <a:lnTo>
                      <a:pt x="7" y="409"/>
                    </a:lnTo>
                    <a:lnTo>
                      <a:pt x="93" y="448"/>
                    </a:lnTo>
                    <a:lnTo>
                      <a:pt x="63" y="499"/>
                    </a:lnTo>
                    <a:lnTo>
                      <a:pt x="59" y="574"/>
                    </a:lnTo>
                    <a:lnTo>
                      <a:pt x="109" y="578"/>
                    </a:lnTo>
                    <a:lnTo>
                      <a:pt x="135" y="446"/>
                    </a:lnTo>
                    <a:lnTo>
                      <a:pt x="163" y="449"/>
                    </a:lnTo>
                    <a:lnTo>
                      <a:pt x="195" y="521"/>
                    </a:lnTo>
                    <a:lnTo>
                      <a:pt x="195" y="597"/>
                    </a:lnTo>
                    <a:lnTo>
                      <a:pt x="247" y="601"/>
                    </a:lnTo>
                    <a:lnTo>
                      <a:pt x="305" y="594"/>
                    </a:lnTo>
                    <a:lnTo>
                      <a:pt x="294" y="517"/>
                    </a:lnTo>
                    <a:lnTo>
                      <a:pt x="276" y="423"/>
                    </a:lnTo>
                    <a:lnTo>
                      <a:pt x="266" y="398"/>
                    </a:lnTo>
                    <a:lnTo>
                      <a:pt x="286" y="372"/>
                    </a:lnTo>
                    <a:lnTo>
                      <a:pt x="297" y="303"/>
                    </a:lnTo>
                    <a:lnTo>
                      <a:pt x="304" y="261"/>
                    </a:lnTo>
                    <a:lnTo>
                      <a:pt x="300" y="208"/>
                    </a:lnTo>
                    <a:lnTo>
                      <a:pt x="290" y="182"/>
                    </a:lnTo>
                    <a:lnTo>
                      <a:pt x="290" y="147"/>
                    </a:lnTo>
                    <a:lnTo>
                      <a:pt x="280" y="99"/>
                    </a:lnTo>
                    <a:lnTo>
                      <a:pt x="271" y="78"/>
                    </a:lnTo>
                    <a:lnTo>
                      <a:pt x="223" y="37"/>
                    </a:lnTo>
                    <a:lnTo>
                      <a:pt x="183" y="4"/>
                    </a:lnTo>
                    <a:lnTo>
                      <a:pt x="151" y="0"/>
                    </a:lnTo>
                    <a:close/>
                  </a:path>
                </a:pathLst>
              </a:custGeom>
              <a:solidFill>
                <a:srgbClr val="33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33" name="Freeform 43"/>
              <p:cNvSpPr>
                <a:spLocks/>
              </p:cNvSpPr>
              <p:nvPr/>
            </p:nvSpPr>
            <p:spPr bwMode="auto">
              <a:xfrm>
                <a:off x="1338" y="1961"/>
                <a:ext cx="65" cy="46"/>
              </a:xfrm>
              <a:custGeom>
                <a:avLst/>
                <a:gdLst>
                  <a:gd name="T0" fmla="*/ 13 w 128"/>
                  <a:gd name="T1" fmla="*/ 0 h 91"/>
                  <a:gd name="T2" fmla="*/ 7 w 128"/>
                  <a:gd name="T3" fmla="*/ 3 h 91"/>
                  <a:gd name="T4" fmla="*/ 4 w 128"/>
                  <a:gd name="T5" fmla="*/ 5 h 91"/>
                  <a:gd name="T6" fmla="*/ 0 w 128"/>
                  <a:gd name="T7" fmla="*/ 8 h 91"/>
                  <a:gd name="T8" fmla="*/ 3 w 128"/>
                  <a:gd name="T9" fmla="*/ 10 h 91"/>
                  <a:gd name="T10" fmla="*/ 7 w 128"/>
                  <a:gd name="T11" fmla="*/ 8 h 91"/>
                  <a:gd name="T12" fmla="*/ 8 w 128"/>
                  <a:gd name="T13" fmla="*/ 10 h 91"/>
                  <a:gd name="T14" fmla="*/ 9 w 128"/>
                  <a:gd name="T15" fmla="*/ 12 h 91"/>
                  <a:gd name="T16" fmla="*/ 12 w 128"/>
                  <a:gd name="T17" fmla="*/ 11 h 91"/>
                  <a:gd name="T18" fmla="*/ 12 w 128"/>
                  <a:gd name="T19" fmla="*/ 7 h 91"/>
                  <a:gd name="T20" fmla="*/ 17 w 128"/>
                  <a:gd name="T21" fmla="*/ 2 h 91"/>
                  <a:gd name="T22" fmla="*/ 13 w 128"/>
                  <a:gd name="T23" fmla="*/ 0 h 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8"/>
                  <a:gd name="T37" fmla="*/ 0 h 91"/>
                  <a:gd name="T38" fmla="*/ 128 w 128"/>
                  <a:gd name="T39" fmla="*/ 91 h 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8" h="91">
                    <a:moveTo>
                      <a:pt x="99" y="0"/>
                    </a:moveTo>
                    <a:lnTo>
                      <a:pt x="49" y="20"/>
                    </a:lnTo>
                    <a:lnTo>
                      <a:pt x="31" y="37"/>
                    </a:lnTo>
                    <a:lnTo>
                      <a:pt x="0" y="61"/>
                    </a:lnTo>
                    <a:lnTo>
                      <a:pt x="21" y="73"/>
                    </a:lnTo>
                    <a:lnTo>
                      <a:pt x="49" y="62"/>
                    </a:lnTo>
                    <a:lnTo>
                      <a:pt x="57" y="73"/>
                    </a:lnTo>
                    <a:lnTo>
                      <a:pt x="67" y="91"/>
                    </a:lnTo>
                    <a:lnTo>
                      <a:pt x="93" y="83"/>
                    </a:lnTo>
                    <a:lnTo>
                      <a:pt x="93" y="49"/>
                    </a:lnTo>
                    <a:lnTo>
                      <a:pt x="128" y="15"/>
                    </a:lnTo>
                    <a:lnTo>
                      <a:pt x="99" y="0"/>
                    </a:lnTo>
                    <a:close/>
                  </a:path>
                </a:pathLst>
              </a:custGeom>
              <a:solidFill>
                <a:srgbClr val="99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34" name="Freeform 44"/>
              <p:cNvSpPr>
                <a:spLocks/>
              </p:cNvSpPr>
              <p:nvPr/>
            </p:nvSpPr>
            <p:spPr bwMode="auto">
              <a:xfrm>
                <a:off x="1322" y="2094"/>
                <a:ext cx="77" cy="41"/>
              </a:xfrm>
              <a:custGeom>
                <a:avLst/>
                <a:gdLst>
                  <a:gd name="T0" fmla="*/ 20 w 153"/>
                  <a:gd name="T1" fmla="*/ 1 h 82"/>
                  <a:gd name="T2" fmla="*/ 14 w 153"/>
                  <a:gd name="T3" fmla="*/ 0 h 82"/>
                  <a:gd name="T4" fmla="*/ 9 w 153"/>
                  <a:gd name="T5" fmla="*/ 0 h 82"/>
                  <a:gd name="T6" fmla="*/ 4 w 153"/>
                  <a:gd name="T7" fmla="*/ 3 h 82"/>
                  <a:gd name="T8" fmla="*/ 6 w 153"/>
                  <a:gd name="T9" fmla="*/ 5 h 82"/>
                  <a:gd name="T10" fmla="*/ 3 w 153"/>
                  <a:gd name="T11" fmla="*/ 7 h 82"/>
                  <a:gd name="T12" fmla="*/ 0 w 153"/>
                  <a:gd name="T13" fmla="*/ 11 h 82"/>
                  <a:gd name="T14" fmla="*/ 9 w 153"/>
                  <a:gd name="T15" fmla="*/ 7 h 82"/>
                  <a:gd name="T16" fmla="*/ 11 w 153"/>
                  <a:gd name="T17" fmla="*/ 6 h 82"/>
                  <a:gd name="T18" fmla="*/ 17 w 153"/>
                  <a:gd name="T19" fmla="*/ 6 h 82"/>
                  <a:gd name="T20" fmla="*/ 20 w 153"/>
                  <a:gd name="T21" fmla="*/ 1 h 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
                  <a:gd name="T34" fmla="*/ 0 h 82"/>
                  <a:gd name="T35" fmla="*/ 153 w 153"/>
                  <a:gd name="T36" fmla="*/ 82 h 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 h="82">
                    <a:moveTo>
                      <a:pt x="153" y="8"/>
                    </a:moveTo>
                    <a:lnTo>
                      <a:pt x="107" y="0"/>
                    </a:lnTo>
                    <a:lnTo>
                      <a:pt x="67" y="0"/>
                    </a:lnTo>
                    <a:lnTo>
                      <a:pt x="32" y="19"/>
                    </a:lnTo>
                    <a:lnTo>
                      <a:pt x="43" y="42"/>
                    </a:lnTo>
                    <a:lnTo>
                      <a:pt x="21" y="56"/>
                    </a:lnTo>
                    <a:lnTo>
                      <a:pt x="0" y="82"/>
                    </a:lnTo>
                    <a:lnTo>
                      <a:pt x="71" y="59"/>
                    </a:lnTo>
                    <a:lnTo>
                      <a:pt x="84" y="45"/>
                    </a:lnTo>
                    <a:lnTo>
                      <a:pt x="131" y="48"/>
                    </a:lnTo>
                    <a:lnTo>
                      <a:pt x="153" y="8"/>
                    </a:lnTo>
                    <a:close/>
                  </a:path>
                </a:pathLst>
              </a:custGeom>
              <a:solidFill>
                <a:srgbClr val="99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35" name="Freeform 45"/>
              <p:cNvSpPr>
                <a:spLocks/>
              </p:cNvSpPr>
              <p:nvPr/>
            </p:nvSpPr>
            <p:spPr bwMode="auto">
              <a:xfrm>
                <a:off x="1368" y="2137"/>
                <a:ext cx="75" cy="97"/>
              </a:xfrm>
              <a:custGeom>
                <a:avLst/>
                <a:gdLst>
                  <a:gd name="T0" fmla="*/ 7 w 149"/>
                  <a:gd name="T1" fmla="*/ 0 h 194"/>
                  <a:gd name="T2" fmla="*/ 4 w 149"/>
                  <a:gd name="T3" fmla="*/ 5 h 194"/>
                  <a:gd name="T4" fmla="*/ 1 w 149"/>
                  <a:gd name="T5" fmla="*/ 16 h 194"/>
                  <a:gd name="T6" fmla="*/ 0 w 149"/>
                  <a:gd name="T7" fmla="*/ 24 h 194"/>
                  <a:gd name="T8" fmla="*/ 11 w 149"/>
                  <a:gd name="T9" fmla="*/ 25 h 194"/>
                  <a:gd name="T10" fmla="*/ 13 w 149"/>
                  <a:gd name="T11" fmla="*/ 17 h 194"/>
                  <a:gd name="T12" fmla="*/ 17 w 149"/>
                  <a:gd name="T13" fmla="*/ 9 h 194"/>
                  <a:gd name="T14" fmla="*/ 19 w 149"/>
                  <a:gd name="T15" fmla="*/ 3 h 194"/>
                  <a:gd name="T16" fmla="*/ 7 w 149"/>
                  <a:gd name="T17" fmla="*/ 0 h 1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194"/>
                  <a:gd name="T29" fmla="*/ 149 w 149"/>
                  <a:gd name="T30" fmla="*/ 194 h 1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194">
                    <a:moveTo>
                      <a:pt x="50" y="0"/>
                    </a:moveTo>
                    <a:lnTo>
                      <a:pt x="25" y="33"/>
                    </a:lnTo>
                    <a:lnTo>
                      <a:pt x="1" y="128"/>
                    </a:lnTo>
                    <a:lnTo>
                      <a:pt x="0" y="186"/>
                    </a:lnTo>
                    <a:lnTo>
                      <a:pt x="88" y="194"/>
                    </a:lnTo>
                    <a:lnTo>
                      <a:pt x="98" y="131"/>
                    </a:lnTo>
                    <a:lnTo>
                      <a:pt x="134" y="67"/>
                    </a:lnTo>
                    <a:lnTo>
                      <a:pt x="149" y="24"/>
                    </a:lnTo>
                    <a:lnTo>
                      <a:pt x="50" y="0"/>
                    </a:lnTo>
                    <a:close/>
                  </a:path>
                </a:pathLst>
              </a:custGeom>
              <a:solidFill>
                <a:srgbClr val="66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36" name="Freeform 46"/>
              <p:cNvSpPr>
                <a:spLocks/>
              </p:cNvSpPr>
              <p:nvPr/>
            </p:nvSpPr>
            <p:spPr bwMode="auto">
              <a:xfrm>
                <a:off x="1421" y="2224"/>
                <a:ext cx="96" cy="252"/>
              </a:xfrm>
              <a:custGeom>
                <a:avLst/>
                <a:gdLst>
                  <a:gd name="T0" fmla="*/ 11 w 191"/>
                  <a:gd name="T1" fmla="*/ 1 h 503"/>
                  <a:gd name="T2" fmla="*/ 11 w 191"/>
                  <a:gd name="T3" fmla="*/ 8 h 503"/>
                  <a:gd name="T4" fmla="*/ 9 w 191"/>
                  <a:gd name="T5" fmla="*/ 13 h 503"/>
                  <a:gd name="T6" fmla="*/ 3 w 191"/>
                  <a:gd name="T7" fmla="*/ 21 h 503"/>
                  <a:gd name="T8" fmla="*/ 0 w 191"/>
                  <a:gd name="T9" fmla="*/ 33 h 503"/>
                  <a:gd name="T10" fmla="*/ 3 w 191"/>
                  <a:gd name="T11" fmla="*/ 38 h 503"/>
                  <a:gd name="T12" fmla="*/ 1 w 191"/>
                  <a:gd name="T13" fmla="*/ 41 h 503"/>
                  <a:gd name="T14" fmla="*/ 1 w 191"/>
                  <a:gd name="T15" fmla="*/ 45 h 503"/>
                  <a:gd name="T16" fmla="*/ 6 w 191"/>
                  <a:gd name="T17" fmla="*/ 45 h 503"/>
                  <a:gd name="T18" fmla="*/ 5 w 191"/>
                  <a:gd name="T19" fmla="*/ 50 h 503"/>
                  <a:gd name="T20" fmla="*/ 1 w 191"/>
                  <a:gd name="T21" fmla="*/ 53 h 503"/>
                  <a:gd name="T22" fmla="*/ 2 w 191"/>
                  <a:gd name="T23" fmla="*/ 56 h 503"/>
                  <a:gd name="T24" fmla="*/ 3 w 191"/>
                  <a:gd name="T25" fmla="*/ 59 h 503"/>
                  <a:gd name="T26" fmla="*/ 3 w 191"/>
                  <a:gd name="T27" fmla="*/ 63 h 503"/>
                  <a:gd name="T28" fmla="*/ 11 w 191"/>
                  <a:gd name="T29" fmla="*/ 63 h 503"/>
                  <a:gd name="T30" fmla="*/ 11 w 191"/>
                  <a:gd name="T31" fmla="*/ 52 h 503"/>
                  <a:gd name="T32" fmla="*/ 21 w 191"/>
                  <a:gd name="T33" fmla="*/ 52 h 503"/>
                  <a:gd name="T34" fmla="*/ 20 w 191"/>
                  <a:gd name="T35" fmla="*/ 41 h 503"/>
                  <a:gd name="T36" fmla="*/ 18 w 191"/>
                  <a:gd name="T37" fmla="*/ 29 h 503"/>
                  <a:gd name="T38" fmla="*/ 17 w 191"/>
                  <a:gd name="T39" fmla="*/ 24 h 503"/>
                  <a:gd name="T40" fmla="*/ 16 w 191"/>
                  <a:gd name="T41" fmla="*/ 18 h 503"/>
                  <a:gd name="T42" fmla="*/ 20 w 191"/>
                  <a:gd name="T43" fmla="*/ 13 h 503"/>
                  <a:gd name="T44" fmla="*/ 24 w 191"/>
                  <a:gd name="T45" fmla="*/ 7 h 503"/>
                  <a:gd name="T46" fmla="*/ 24 w 191"/>
                  <a:gd name="T47" fmla="*/ 2 h 503"/>
                  <a:gd name="T48" fmla="*/ 16 w 191"/>
                  <a:gd name="T49" fmla="*/ 0 h 503"/>
                  <a:gd name="T50" fmla="*/ 11 w 191"/>
                  <a:gd name="T51" fmla="*/ 1 h 5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1"/>
                  <a:gd name="T79" fmla="*/ 0 h 503"/>
                  <a:gd name="T80" fmla="*/ 191 w 191"/>
                  <a:gd name="T81" fmla="*/ 503 h 5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1" h="503">
                    <a:moveTo>
                      <a:pt x="82" y="3"/>
                    </a:moveTo>
                    <a:lnTo>
                      <a:pt x="82" y="60"/>
                    </a:lnTo>
                    <a:lnTo>
                      <a:pt x="71" y="101"/>
                    </a:lnTo>
                    <a:lnTo>
                      <a:pt x="19" y="168"/>
                    </a:lnTo>
                    <a:lnTo>
                      <a:pt x="0" y="261"/>
                    </a:lnTo>
                    <a:lnTo>
                      <a:pt x="22" y="297"/>
                    </a:lnTo>
                    <a:lnTo>
                      <a:pt x="6" y="326"/>
                    </a:lnTo>
                    <a:lnTo>
                      <a:pt x="6" y="356"/>
                    </a:lnTo>
                    <a:lnTo>
                      <a:pt x="42" y="356"/>
                    </a:lnTo>
                    <a:lnTo>
                      <a:pt x="38" y="394"/>
                    </a:lnTo>
                    <a:lnTo>
                      <a:pt x="6" y="417"/>
                    </a:lnTo>
                    <a:lnTo>
                      <a:pt x="10" y="447"/>
                    </a:lnTo>
                    <a:lnTo>
                      <a:pt x="24" y="465"/>
                    </a:lnTo>
                    <a:lnTo>
                      <a:pt x="18" y="503"/>
                    </a:lnTo>
                    <a:lnTo>
                      <a:pt x="86" y="500"/>
                    </a:lnTo>
                    <a:lnTo>
                      <a:pt x="88" y="415"/>
                    </a:lnTo>
                    <a:lnTo>
                      <a:pt x="166" y="412"/>
                    </a:lnTo>
                    <a:lnTo>
                      <a:pt x="159" y="325"/>
                    </a:lnTo>
                    <a:lnTo>
                      <a:pt x="138" y="228"/>
                    </a:lnTo>
                    <a:lnTo>
                      <a:pt x="130" y="186"/>
                    </a:lnTo>
                    <a:lnTo>
                      <a:pt x="128" y="144"/>
                    </a:lnTo>
                    <a:lnTo>
                      <a:pt x="156" y="100"/>
                    </a:lnTo>
                    <a:lnTo>
                      <a:pt x="187" y="52"/>
                    </a:lnTo>
                    <a:lnTo>
                      <a:pt x="191" y="10"/>
                    </a:lnTo>
                    <a:lnTo>
                      <a:pt x="128" y="0"/>
                    </a:lnTo>
                    <a:lnTo>
                      <a:pt x="82" y="3"/>
                    </a:lnTo>
                    <a:close/>
                  </a:path>
                </a:pathLst>
              </a:custGeom>
              <a:solidFill>
                <a:srgbClr val="000F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37" name="Freeform 47"/>
              <p:cNvSpPr>
                <a:spLocks/>
              </p:cNvSpPr>
              <p:nvPr/>
            </p:nvSpPr>
            <p:spPr bwMode="auto">
              <a:xfrm>
                <a:off x="1351" y="2479"/>
                <a:ext cx="127" cy="36"/>
              </a:xfrm>
              <a:custGeom>
                <a:avLst/>
                <a:gdLst>
                  <a:gd name="T0" fmla="*/ 6 w 254"/>
                  <a:gd name="T1" fmla="*/ 0 h 74"/>
                  <a:gd name="T2" fmla="*/ 6 w 254"/>
                  <a:gd name="T3" fmla="*/ 5 h 74"/>
                  <a:gd name="T4" fmla="*/ 0 w 254"/>
                  <a:gd name="T5" fmla="*/ 4 h 74"/>
                  <a:gd name="T6" fmla="*/ 4 w 254"/>
                  <a:gd name="T7" fmla="*/ 7 h 74"/>
                  <a:gd name="T8" fmla="*/ 11 w 254"/>
                  <a:gd name="T9" fmla="*/ 9 h 74"/>
                  <a:gd name="T10" fmla="*/ 32 w 254"/>
                  <a:gd name="T11" fmla="*/ 8 h 74"/>
                  <a:gd name="T12" fmla="*/ 32 w 254"/>
                  <a:gd name="T13" fmla="*/ 5 h 74"/>
                  <a:gd name="T14" fmla="*/ 23 w 254"/>
                  <a:gd name="T15" fmla="*/ 6 h 74"/>
                  <a:gd name="T16" fmla="*/ 14 w 254"/>
                  <a:gd name="T17" fmla="*/ 6 h 74"/>
                  <a:gd name="T18" fmla="*/ 10 w 254"/>
                  <a:gd name="T19" fmla="*/ 0 h 74"/>
                  <a:gd name="T20" fmla="*/ 6 w 254"/>
                  <a:gd name="T21" fmla="*/ 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4"/>
                  <a:gd name="T34" fmla="*/ 0 h 74"/>
                  <a:gd name="T35" fmla="*/ 254 w 254"/>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4" h="74">
                    <a:moveTo>
                      <a:pt x="42" y="6"/>
                    </a:moveTo>
                    <a:lnTo>
                      <a:pt x="46" y="44"/>
                    </a:lnTo>
                    <a:lnTo>
                      <a:pt x="0" y="32"/>
                    </a:lnTo>
                    <a:lnTo>
                      <a:pt x="32" y="63"/>
                    </a:lnTo>
                    <a:lnTo>
                      <a:pt x="87" y="74"/>
                    </a:lnTo>
                    <a:lnTo>
                      <a:pt x="254" y="67"/>
                    </a:lnTo>
                    <a:lnTo>
                      <a:pt x="254" y="47"/>
                    </a:lnTo>
                    <a:lnTo>
                      <a:pt x="177" y="52"/>
                    </a:lnTo>
                    <a:lnTo>
                      <a:pt x="106" y="54"/>
                    </a:lnTo>
                    <a:lnTo>
                      <a:pt x="78" y="0"/>
                    </a:lnTo>
                    <a:lnTo>
                      <a:pt x="42" y="6"/>
                    </a:lnTo>
                    <a:close/>
                  </a:path>
                </a:pathLst>
              </a:custGeom>
              <a:solidFill>
                <a:srgbClr val="002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38" name="Freeform 48"/>
              <p:cNvSpPr>
                <a:spLocks/>
              </p:cNvSpPr>
              <p:nvPr/>
            </p:nvSpPr>
            <p:spPr bwMode="auto">
              <a:xfrm>
                <a:off x="1209" y="2018"/>
                <a:ext cx="196" cy="227"/>
              </a:xfrm>
              <a:custGeom>
                <a:avLst/>
                <a:gdLst>
                  <a:gd name="T0" fmla="*/ 49 w 391"/>
                  <a:gd name="T1" fmla="*/ 19 h 454"/>
                  <a:gd name="T2" fmla="*/ 48 w 391"/>
                  <a:gd name="T3" fmla="*/ 14 h 454"/>
                  <a:gd name="T4" fmla="*/ 49 w 391"/>
                  <a:gd name="T5" fmla="*/ 9 h 454"/>
                  <a:gd name="T6" fmla="*/ 49 w 391"/>
                  <a:gd name="T7" fmla="*/ 5 h 454"/>
                  <a:gd name="T8" fmla="*/ 49 w 391"/>
                  <a:gd name="T9" fmla="*/ 0 h 454"/>
                  <a:gd name="T10" fmla="*/ 44 w 391"/>
                  <a:gd name="T11" fmla="*/ 0 h 454"/>
                  <a:gd name="T12" fmla="*/ 29 w 391"/>
                  <a:gd name="T13" fmla="*/ 3 h 454"/>
                  <a:gd name="T14" fmla="*/ 23 w 391"/>
                  <a:gd name="T15" fmla="*/ 10 h 454"/>
                  <a:gd name="T16" fmla="*/ 17 w 391"/>
                  <a:gd name="T17" fmla="*/ 15 h 454"/>
                  <a:gd name="T18" fmla="*/ 12 w 391"/>
                  <a:gd name="T19" fmla="*/ 22 h 454"/>
                  <a:gd name="T20" fmla="*/ 7 w 391"/>
                  <a:gd name="T21" fmla="*/ 31 h 454"/>
                  <a:gd name="T22" fmla="*/ 3 w 391"/>
                  <a:gd name="T23" fmla="*/ 40 h 454"/>
                  <a:gd name="T24" fmla="*/ 0 w 391"/>
                  <a:gd name="T25" fmla="*/ 48 h 454"/>
                  <a:gd name="T26" fmla="*/ 1 w 391"/>
                  <a:gd name="T27" fmla="*/ 55 h 454"/>
                  <a:gd name="T28" fmla="*/ 5 w 391"/>
                  <a:gd name="T29" fmla="*/ 52 h 454"/>
                  <a:gd name="T30" fmla="*/ 4 w 391"/>
                  <a:gd name="T31" fmla="*/ 56 h 454"/>
                  <a:gd name="T32" fmla="*/ 6 w 391"/>
                  <a:gd name="T33" fmla="*/ 56 h 454"/>
                  <a:gd name="T34" fmla="*/ 11 w 391"/>
                  <a:gd name="T35" fmla="*/ 50 h 454"/>
                  <a:gd name="T36" fmla="*/ 15 w 391"/>
                  <a:gd name="T37" fmla="*/ 42 h 454"/>
                  <a:gd name="T38" fmla="*/ 15 w 391"/>
                  <a:gd name="T39" fmla="*/ 47 h 454"/>
                  <a:gd name="T40" fmla="*/ 11 w 391"/>
                  <a:gd name="T41" fmla="*/ 53 h 454"/>
                  <a:gd name="T42" fmla="*/ 12 w 391"/>
                  <a:gd name="T43" fmla="*/ 57 h 454"/>
                  <a:gd name="T44" fmla="*/ 16 w 391"/>
                  <a:gd name="T45" fmla="*/ 52 h 454"/>
                  <a:gd name="T46" fmla="*/ 21 w 391"/>
                  <a:gd name="T47" fmla="*/ 43 h 454"/>
                  <a:gd name="T48" fmla="*/ 27 w 391"/>
                  <a:gd name="T49" fmla="*/ 30 h 454"/>
                  <a:gd name="T50" fmla="*/ 35 w 391"/>
                  <a:gd name="T51" fmla="*/ 24 h 454"/>
                  <a:gd name="T52" fmla="*/ 32 w 391"/>
                  <a:gd name="T53" fmla="*/ 22 h 454"/>
                  <a:gd name="T54" fmla="*/ 39 w 391"/>
                  <a:gd name="T55" fmla="*/ 19 h 454"/>
                  <a:gd name="T56" fmla="*/ 49 w 391"/>
                  <a:gd name="T57" fmla="*/ 21 h 454"/>
                  <a:gd name="T58" fmla="*/ 49 w 391"/>
                  <a:gd name="T59" fmla="*/ 19 h 45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91"/>
                  <a:gd name="T91" fmla="*/ 0 h 454"/>
                  <a:gd name="T92" fmla="*/ 391 w 391"/>
                  <a:gd name="T93" fmla="*/ 454 h 45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91" h="454">
                    <a:moveTo>
                      <a:pt x="389" y="147"/>
                    </a:moveTo>
                    <a:lnTo>
                      <a:pt x="379" y="112"/>
                    </a:lnTo>
                    <a:lnTo>
                      <a:pt x="391" y="68"/>
                    </a:lnTo>
                    <a:lnTo>
                      <a:pt x="386" y="38"/>
                    </a:lnTo>
                    <a:lnTo>
                      <a:pt x="386" y="0"/>
                    </a:lnTo>
                    <a:lnTo>
                      <a:pt x="347" y="0"/>
                    </a:lnTo>
                    <a:lnTo>
                      <a:pt x="230" y="22"/>
                    </a:lnTo>
                    <a:lnTo>
                      <a:pt x="177" y="74"/>
                    </a:lnTo>
                    <a:lnTo>
                      <a:pt x="135" y="120"/>
                    </a:lnTo>
                    <a:lnTo>
                      <a:pt x="93" y="172"/>
                    </a:lnTo>
                    <a:lnTo>
                      <a:pt x="54" y="246"/>
                    </a:lnTo>
                    <a:lnTo>
                      <a:pt x="20" y="318"/>
                    </a:lnTo>
                    <a:lnTo>
                      <a:pt x="0" y="378"/>
                    </a:lnTo>
                    <a:lnTo>
                      <a:pt x="1" y="435"/>
                    </a:lnTo>
                    <a:lnTo>
                      <a:pt x="40" y="411"/>
                    </a:lnTo>
                    <a:lnTo>
                      <a:pt x="25" y="446"/>
                    </a:lnTo>
                    <a:lnTo>
                      <a:pt x="47" y="446"/>
                    </a:lnTo>
                    <a:lnTo>
                      <a:pt x="86" y="400"/>
                    </a:lnTo>
                    <a:lnTo>
                      <a:pt x="118" y="335"/>
                    </a:lnTo>
                    <a:lnTo>
                      <a:pt x="115" y="373"/>
                    </a:lnTo>
                    <a:lnTo>
                      <a:pt x="85" y="424"/>
                    </a:lnTo>
                    <a:lnTo>
                      <a:pt x="93" y="454"/>
                    </a:lnTo>
                    <a:lnTo>
                      <a:pt x="125" y="416"/>
                    </a:lnTo>
                    <a:lnTo>
                      <a:pt x="164" y="338"/>
                    </a:lnTo>
                    <a:lnTo>
                      <a:pt x="216" y="240"/>
                    </a:lnTo>
                    <a:lnTo>
                      <a:pt x="274" y="188"/>
                    </a:lnTo>
                    <a:lnTo>
                      <a:pt x="255" y="176"/>
                    </a:lnTo>
                    <a:lnTo>
                      <a:pt x="308" y="150"/>
                    </a:lnTo>
                    <a:lnTo>
                      <a:pt x="391" y="166"/>
                    </a:lnTo>
                    <a:lnTo>
                      <a:pt x="389" y="147"/>
                    </a:lnTo>
                    <a:close/>
                  </a:path>
                </a:pathLst>
              </a:custGeom>
              <a:solidFill>
                <a:srgbClr val="FFBA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39" name="Freeform 49"/>
              <p:cNvSpPr>
                <a:spLocks/>
              </p:cNvSpPr>
              <p:nvPr/>
            </p:nvSpPr>
            <p:spPr bwMode="auto">
              <a:xfrm>
                <a:off x="960" y="1850"/>
                <a:ext cx="86" cy="155"/>
              </a:xfrm>
              <a:custGeom>
                <a:avLst/>
                <a:gdLst>
                  <a:gd name="T0" fmla="*/ 2 w 173"/>
                  <a:gd name="T1" fmla="*/ 18 h 310"/>
                  <a:gd name="T2" fmla="*/ 1 w 173"/>
                  <a:gd name="T3" fmla="*/ 20 h 310"/>
                  <a:gd name="T4" fmla="*/ 5 w 173"/>
                  <a:gd name="T5" fmla="*/ 20 h 310"/>
                  <a:gd name="T6" fmla="*/ 5 w 173"/>
                  <a:gd name="T7" fmla="*/ 24 h 310"/>
                  <a:gd name="T8" fmla="*/ 2 w 173"/>
                  <a:gd name="T9" fmla="*/ 26 h 310"/>
                  <a:gd name="T10" fmla="*/ 2 w 173"/>
                  <a:gd name="T11" fmla="*/ 29 h 310"/>
                  <a:gd name="T12" fmla="*/ 0 w 173"/>
                  <a:gd name="T13" fmla="*/ 29 h 310"/>
                  <a:gd name="T14" fmla="*/ 0 w 173"/>
                  <a:gd name="T15" fmla="*/ 32 h 310"/>
                  <a:gd name="T16" fmla="*/ 4 w 173"/>
                  <a:gd name="T17" fmla="*/ 31 h 310"/>
                  <a:gd name="T18" fmla="*/ 5 w 173"/>
                  <a:gd name="T19" fmla="*/ 33 h 310"/>
                  <a:gd name="T20" fmla="*/ 3 w 173"/>
                  <a:gd name="T21" fmla="*/ 34 h 310"/>
                  <a:gd name="T22" fmla="*/ 8 w 173"/>
                  <a:gd name="T23" fmla="*/ 34 h 310"/>
                  <a:gd name="T24" fmla="*/ 10 w 173"/>
                  <a:gd name="T25" fmla="*/ 35 h 310"/>
                  <a:gd name="T26" fmla="*/ 8 w 173"/>
                  <a:gd name="T27" fmla="*/ 39 h 310"/>
                  <a:gd name="T28" fmla="*/ 13 w 173"/>
                  <a:gd name="T29" fmla="*/ 39 h 310"/>
                  <a:gd name="T30" fmla="*/ 19 w 173"/>
                  <a:gd name="T31" fmla="*/ 38 h 310"/>
                  <a:gd name="T32" fmla="*/ 20 w 173"/>
                  <a:gd name="T33" fmla="*/ 30 h 310"/>
                  <a:gd name="T34" fmla="*/ 20 w 173"/>
                  <a:gd name="T35" fmla="*/ 25 h 310"/>
                  <a:gd name="T36" fmla="*/ 20 w 173"/>
                  <a:gd name="T37" fmla="*/ 20 h 310"/>
                  <a:gd name="T38" fmla="*/ 21 w 173"/>
                  <a:gd name="T39" fmla="*/ 16 h 310"/>
                  <a:gd name="T40" fmla="*/ 20 w 173"/>
                  <a:gd name="T41" fmla="*/ 11 h 310"/>
                  <a:gd name="T42" fmla="*/ 17 w 173"/>
                  <a:gd name="T43" fmla="*/ 8 h 310"/>
                  <a:gd name="T44" fmla="*/ 17 w 173"/>
                  <a:gd name="T45" fmla="*/ 3 h 310"/>
                  <a:gd name="T46" fmla="*/ 14 w 173"/>
                  <a:gd name="T47" fmla="*/ 1 h 310"/>
                  <a:gd name="T48" fmla="*/ 11 w 173"/>
                  <a:gd name="T49" fmla="*/ 0 h 310"/>
                  <a:gd name="T50" fmla="*/ 11 w 173"/>
                  <a:gd name="T51" fmla="*/ 4 h 310"/>
                  <a:gd name="T52" fmla="*/ 13 w 173"/>
                  <a:gd name="T53" fmla="*/ 3 h 310"/>
                  <a:gd name="T54" fmla="*/ 15 w 173"/>
                  <a:gd name="T55" fmla="*/ 6 h 310"/>
                  <a:gd name="T56" fmla="*/ 14 w 173"/>
                  <a:gd name="T57" fmla="*/ 9 h 310"/>
                  <a:gd name="T58" fmla="*/ 2 w 173"/>
                  <a:gd name="T59" fmla="*/ 18 h 3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3"/>
                  <a:gd name="T91" fmla="*/ 0 h 310"/>
                  <a:gd name="T92" fmla="*/ 173 w 173"/>
                  <a:gd name="T93" fmla="*/ 310 h 3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3" h="310">
                    <a:moveTo>
                      <a:pt x="21" y="139"/>
                    </a:moveTo>
                    <a:lnTo>
                      <a:pt x="14" y="154"/>
                    </a:lnTo>
                    <a:lnTo>
                      <a:pt x="47" y="159"/>
                    </a:lnTo>
                    <a:lnTo>
                      <a:pt x="44" y="193"/>
                    </a:lnTo>
                    <a:lnTo>
                      <a:pt x="21" y="206"/>
                    </a:lnTo>
                    <a:lnTo>
                      <a:pt x="16" y="233"/>
                    </a:lnTo>
                    <a:lnTo>
                      <a:pt x="0" y="233"/>
                    </a:lnTo>
                    <a:lnTo>
                      <a:pt x="0" y="252"/>
                    </a:lnTo>
                    <a:lnTo>
                      <a:pt x="34" y="250"/>
                    </a:lnTo>
                    <a:lnTo>
                      <a:pt x="41" y="263"/>
                    </a:lnTo>
                    <a:lnTo>
                      <a:pt x="29" y="272"/>
                    </a:lnTo>
                    <a:lnTo>
                      <a:pt x="65" y="270"/>
                    </a:lnTo>
                    <a:lnTo>
                      <a:pt x="83" y="278"/>
                    </a:lnTo>
                    <a:lnTo>
                      <a:pt x="69" y="305"/>
                    </a:lnTo>
                    <a:lnTo>
                      <a:pt x="107" y="310"/>
                    </a:lnTo>
                    <a:lnTo>
                      <a:pt x="156" y="302"/>
                    </a:lnTo>
                    <a:lnTo>
                      <a:pt x="161" y="236"/>
                    </a:lnTo>
                    <a:lnTo>
                      <a:pt x="167" y="199"/>
                    </a:lnTo>
                    <a:lnTo>
                      <a:pt x="167" y="157"/>
                    </a:lnTo>
                    <a:lnTo>
                      <a:pt x="173" y="125"/>
                    </a:lnTo>
                    <a:lnTo>
                      <a:pt x="164" y="91"/>
                    </a:lnTo>
                    <a:lnTo>
                      <a:pt x="140" y="61"/>
                    </a:lnTo>
                    <a:lnTo>
                      <a:pt x="138" y="25"/>
                    </a:lnTo>
                    <a:lnTo>
                      <a:pt x="115" y="2"/>
                    </a:lnTo>
                    <a:lnTo>
                      <a:pt x="93" y="0"/>
                    </a:lnTo>
                    <a:lnTo>
                      <a:pt x="94" y="28"/>
                    </a:lnTo>
                    <a:lnTo>
                      <a:pt x="110" y="24"/>
                    </a:lnTo>
                    <a:lnTo>
                      <a:pt x="122" y="45"/>
                    </a:lnTo>
                    <a:lnTo>
                      <a:pt x="117" y="67"/>
                    </a:lnTo>
                    <a:lnTo>
                      <a:pt x="21" y="139"/>
                    </a:lnTo>
                    <a:close/>
                  </a:path>
                </a:pathLst>
              </a:custGeom>
              <a:solidFill>
                <a:srgbClr val="8C51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40" name="Freeform 50"/>
              <p:cNvSpPr>
                <a:spLocks/>
              </p:cNvSpPr>
              <p:nvPr/>
            </p:nvSpPr>
            <p:spPr bwMode="auto">
              <a:xfrm>
                <a:off x="967" y="2003"/>
                <a:ext cx="62" cy="134"/>
              </a:xfrm>
              <a:custGeom>
                <a:avLst/>
                <a:gdLst>
                  <a:gd name="T0" fmla="*/ 2 w 124"/>
                  <a:gd name="T1" fmla="*/ 1 h 268"/>
                  <a:gd name="T2" fmla="*/ 0 w 124"/>
                  <a:gd name="T3" fmla="*/ 10 h 268"/>
                  <a:gd name="T4" fmla="*/ 3 w 124"/>
                  <a:gd name="T5" fmla="*/ 13 h 268"/>
                  <a:gd name="T6" fmla="*/ 5 w 124"/>
                  <a:gd name="T7" fmla="*/ 18 h 268"/>
                  <a:gd name="T8" fmla="*/ 3 w 124"/>
                  <a:gd name="T9" fmla="*/ 23 h 268"/>
                  <a:gd name="T10" fmla="*/ 1 w 124"/>
                  <a:gd name="T11" fmla="*/ 23 h 268"/>
                  <a:gd name="T12" fmla="*/ 4 w 124"/>
                  <a:gd name="T13" fmla="*/ 25 h 268"/>
                  <a:gd name="T14" fmla="*/ 4 w 124"/>
                  <a:gd name="T15" fmla="*/ 26 h 268"/>
                  <a:gd name="T16" fmla="*/ 4 w 124"/>
                  <a:gd name="T17" fmla="*/ 28 h 268"/>
                  <a:gd name="T18" fmla="*/ 4 w 124"/>
                  <a:gd name="T19" fmla="*/ 34 h 268"/>
                  <a:gd name="T20" fmla="*/ 7 w 124"/>
                  <a:gd name="T21" fmla="*/ 34 h 268"/>
                  <a:gd name="T22" fmla="*/ 7 w 124"/>
                  <a:gd name="T23" fmla="*/ 31 h 268"/>
                  <a:gd name="T24" fmla="*/ 10 w 124"/>
                  <a:gd name="T25" fmla="*/ 31 h 268"/>
                  <a:gd name="T26" fmla="*/ 13 w 124"/>
                  <a:gd name="T27" fmla="*/ 31 h 268"/>
                  <a:gd name="T28" fmla="*/ 13 w 124"/>
                  <a:gd name="T29" fmla="*/ 25 h 268"/>
                  <a:gd name="T30" fmla="*/ 12 w 124"/>
                  <a:gd name="T31" fmla="*/ 20 h 268"/>
                  <a:gd name="T32" fmla="*/ 10 w 124"/>
                  <a:gd name="T33" fmla="*/ 16 h 268"/>
                  <a:gd name="T34" fmla="*/ 9 w 124"/>
                  <a:gd name="T35" fmla="*/ 14 h 268"/>
                  <a:gd name="T36" fmla="*/ 11 w 124"/>
                  <a:gd name="T37" fmla="*/ 11 h 268"/>
                  <a:gd name="T38" fmla="*/ 15 w 124"/>
                  <a:gd name="T39" fmla="*/ 8 h 268"/>
                  <a:gd name="T40" fmla="*/ 16 w 124"/>
                  <a:gd name="T41" fmla="*/ 2 h 268"/>
                  <a:gd name="T42" fmla="*/ 11 w 124"/>
                  <a:gd name="T43" fmla="*/ 3 h 268"/>
                  <a:gd name="T44" fmla="*/ 7 w 124"/>
                  <a:gd name="T45" fmla="*/ 3 h 268"/>
                  <a:gd name="T46" fmla="*/ 2 w 124"/>
                  <a:gd name="T47" fmla="*/ 0 h 268"/>
                  <a:gd name="T48" fmla="*/ 2 w 124"/>
                  <a:gd name="T49" fmla="*/ 1 h 2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4"/>
                  <a:gd name="T76" fmla="*/ 0 h 268"/>
                  <a:gd name="T77" fmla="*/ 124 w 124"/>
                  <a:gd name="T78" fmla="*/ 268 h 2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4" h="268">
                    <a:moveTo>
                      <a:pt x="9" y="11"/>
                    </a:moveTo>
                    <a:lnTo>
                      <a:pt x="0" y="76"/>
                    </a:lnTo>
                    <a:lnTo>
                      <a:pt x="22" y="104"/>
                    </a:lnTo>
                    <a:lnTo>
                      <a:pt x="33" y="140"/>
                    </a:lnTo>
                    <a:lnTo>
                      <a:pt x="22" y="180"/>
                    </a:lnTo>
                    <a:lnTo>
                      <a:pt x="7" y="187"/>
                    </a:lnTo>
                    <a:lnTo>
                      <a:pt x="27" y="196"/>
                    </a:lnTo>
                    <a:lnTo>
                      <a:pt x="27" y="209"/>
                    </a:lnTo>
                    <a:lnTo>
                      <a:pt x="25" y="226"/>
                    </a:lnTo>
                    <a:lnTo>
                      <a:pt x="25" y="268"/>
                    </a:lnTo>
                    <a:lnTo>
                      <a:pt x="51" y="268"/>
                    </a:lnTo>
                    <a:lnTo>
                      <a:pt x="51" y="248"/>
                    </a:lnTo>
                    <a:lnTo>
                      <a:pt x="75" y="248"/>
                    </a:lnTo>
                    <a:lnTo>
                      <a:pt x="99" y="246"/>
                    </a:lnTo>
                    <a:lnTo>
                      <a:pt x="99" y="199"/>
                    </a:lnTo>
                    <a:lnTo>
                      <a:pt x="93" y="157"/>
                    </a:lnTo>
                    <a:lnTo>
                      <a:pt x="80" y="128"/>
                    </a:lnTo>
                    <a:lnTo>
                      <a:pt x="69" y="113"/>
                    </a:lnTo>
                    <a:lnTo>
                      <a:pt x="85" y="91"/>
                    </a:lnTo>
                    <a:lnTo>
                      <a:pt x="114" y="61"/>
                    </a:lnTo>
                    <a:lnTo>
                      <a:pt x="124" y="18"/>
                    </a:lnTo>
                    <a:lnTo>
                      <a:pt x="85" y="20"/>
                    </a:lnTo>
                    <a:lnTo>
                      <a:pt x="51" y="20"/>
                    </a:lnTo>
                    <a:lnTo>
                      <a:pt x="12" y="0"/>
                    </a:lnTo>
                    <a:lnTo>
                      <a:pt x="9" y="11"/>
                    </a:lnTo>
                    <a:close/>
                  </a:path>
                </a:pathLst>
              </a:custGeom>
              <a:solidFill>
                <a:srgbClr val="0F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41" name="Freeform 51"/>
              <p:cNvSpPr>
                <a:spLocks/>
              </p:cNvSpPr>
              <p:nvPr/>
            </p:nvSpPr>
            <p:spPr bwMode="auto">
              <a:xfrm>
                <a:off x="947" y="2136"/>
                <a:ext cx="47" cy="19"/>
              </a:xfrm>
              <a:custGeom>
                <a:avLst/>
                <a:gdLst>
                  <a:gd name="T0" fmla="*/ 12 w 93"/>
                  <a:gd name="T1" fmla="*/ 1 h 38"/>
                  <a:gd name="T2" fmla="*/ 12 w 93"/>
                  <a:gd name="T3" fmla="*/ 4 h 38"/>
                  <a:gd name="T4" fmla="*/ 8 w 93"/>
                  <a:gd name="T5" fmla="*/ 5 h 38"/>
                  <a:gd name="T6" fmla="*/ 0 w 93"/>
                  <a:gd name="T7" fmla="*/ 5 h 38"/>
                  <a:gd name="T8" fmla="*/ 1 w 93"/>
                  <a:gd name="T9" fmla="*/ 3 h 38"/>
                  <a:gd name="T10" fmla="*/ 5 w 93"/>
                  <a:gd name="T11" fmla="*/ 3 h 38"/>
                  <a:gd name="T12" fmla="*/ 8 w 93"/>
                  <a:gd name="T13" fmla="*/ 0 h 38"/>
                  <a:gd name="T14" fmla="*/ 12 w 93"/>
                  <a:gd name="T15" fmla="*/ 1 h 38"/>
                  <a:gd name="T16" fmla="*/ 0 60000 65536"/>
                  <a:gd name="T17" fmla="*/ 0 60000 65536"/>
                  <a:gd name="T18" fmla="*/ 0 60000 65536"/>
                  <a:gd name="T19" fmla="*/ 0 60000 65536"/>
                  <a:gd name="T20" fmla="*/ 0 60000 65536"/>
                  <a:gd name="T21" fmla="*/ 0 60000 65536"/>
                  <a:gd name="T22" fmla="*/ 0 60000 65536"/>
                  <a:gd name="T23" fmla="*/ 0 60000 65536"/>
                  <a:gd name="T24" fmla="*/ 0 w 93"/>
                  <a:gd name="T25" fmla="*/ 0 h 38"/>
                  <a:gd name="T26" fmla="*/ 93 w 93"/>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 h="38">
                    <a:moveTo>
                      <a:pt x="89" y="1"/>
                    </a:moveTo>
                    <a:lnTo>
                      <a:pt x="93" y="28"/>
                    </a:lnTo>
                    <a:lnTo>
                      <a:pt x="59" y="33"/>
                    </a:lnTo>
                    <a:lnTo>
                      <a:pt x="0" y="38"/>
                    </a:lnTo>
                    <a:lnTo>
                      <a:pt x="4" y="26"/>
                    </a:lnTo>
                    <a:lnTo>
                      <a:pt x="36" y="18"/>
                    </a:lnTo>
                    <a:lnTo>
                      <a:pt x="57" y="0"/>
                    </a:lnTo>
                    <a:lnTo>
                      <a:pt x="89" y="1"/>
                    </a:lnTo>
                    <a:close/>
                  </a:path>
                </a:pathLst>
              </a:custGeom>
              <a:solidFill>
                <a:srgbClr val="CC60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42" name="Freeform 52"/>
              <p:cNvSpPr>
                <a:spLocks/>
              </p:cNvSpPr>
              <p:nvPr/>
            </p:nvSpPr>
            <p:spPr bwMode="auto">
              <a:xfrm>
                <a:off x="1000" y="2126"/>
                <a:ext cx="21" cy="25"/>
              </a:xfrm>
              <a:custGeom>
                <a:avLst/>
                <a:gdLst>
                  <a:gd name="T0" fmla="*/ 4 w 43"/>
                  <a:gd name="T1" fmla="*/ 0 h 51"/>
                  <a:gd name="T2" fmla="*/ 4 w 43"/>
                  <a:gd name="T3" fmla="*/ 2 h 51"/>
                  <a:gd name="T4" fmla="*/ 5 w 43"/>
                  <a:gd name="T5" fmla="*/ 5 h 51"/>
                  <a:gd name="T6" fmla="*/ 1 w 43"/>
                  <a:gd name="T7" fmla="*/ 6 h 51"/>
                  <a:gd name="T8" fmla="*/ 0 w 43"/>
                  <a:gd name="T9" fmla="*/ 0 h 51"/>
                  <a:gd name="T10" fmla="*/ 4 w 43"/>
                  <a:gd name="T11" fmla="*/ 0 h 51"/>
                  <a:gd name="T12" fmla="*/ 0 60000 65536"/>
                  <a:gd name="T13" fmla="*/ 0 60000 65536"/>
                  <a:gd name="T14" fmla="*/ 0 60000 65536"/>
                  <a:gd name="T15" fmla="*/ 0 60000 65536"/>
                  <a:gd name="T16" fmla="*/ 0 60000 65536"/>
                  <a:gd name="T17" fmla="*/ 0 60000 65536"/>
                  <a:gd name="T18" fmla="*/ 0 w 43"/>
                  <a:gd name="T19" fmla="*/ 0 h 51"/>
                  <a:gd name="T20" fmla="*/ 43 w 43"/>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43" h="51">
                    <a:moveTo>
                      <a:pt x="34" y="0"/>
                    </a:moveTo>
                    <a:lnTo>
                      <a:pt x="36" y="17"/>
                    </a:lnTo>
                    <a:lnTo>
                      <a:pt x="43" y="46"/>
                    </a:lnTo>
                    <a:lnTo>
                      <a:pt x="8" y="51"/>
                    </a:lnTo>
                    <a:lnTo>
                      <a:pt x="0" y="1"/>
                    </a:lnTo>
                    <a:lnTo>
                      <a:pt x="34" y="0"/>
                    </a:lnTo>
                    <a:close/>
                  </a:path>
                </a:pathLst>
              </a:custGeom>
              <a:solidFill>
                <a:srgbClr val="965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43" name="Freeform 53"/>
              <p:cNvSpPr>
                <a:spLocks/>
              </p:cNvSpPr>
              <p:nvPr/>
            </p:nvSpPr>
            <p:spPr bwMode="auto">
              <a:xfrm>
                <a:off x="1143" y="2240"/>
                <a:ext cx="106" cy="148"/>
              </a:xfrm>
              <a:custGeom>
                <a:avLst/>
                <a:gdLst>
                  <a:gd name="T0" fmla="*/ 14 w 211"/>
                  <a:gd name="T1" fmla="*/ 0 h 296"/>
                  <a:gd name="T2" fmla="*/ 8 w 211"/>
                  <a:gd name="T3" fmla="*/ 9 h 296"/>
                  <a:gd name="T4" fmla="*/ 0 w 211"/>
                  <a:gd name="T5" fmla="*/ 22 h 296"/>
                  <a:gd name="T6" fmla="*/ 0 w 211"/>
                  <a:gd name="T7" fmla="*/ 33 h 296"/>
                  <a:gd name="T8" fmla="*/ 6 w 211"/>
                  <a:gd name="T9" fmla="*/ 21 h 296"/>
                  <a:gd name="T10" fmla="*/ 6 w 211"/>
                  <a:gd name="T11" fmla="*/ 30 h 296"/>
                  <a:gd name="T12" fmla="*/ 5 w 211"/>
                  <a:gd name="T13" fmla="*/ 37 h 296"/>
                  <a:gd name="T14" fmla="*/ 10 w 211"/>
                  <a:gd name="T15" fmla="*/ 37 h 296"/>
                  <a:gd name="T16" fmla="*/ 11 w 211"/>
                  <a:gd name="T17" fmla="*/ 26 h 296"/>
                  <a:gd name="T18" fmla="*/ 14 w 211"/>
                  <a:gd name="T19" fmla="*/ 30 h 296"/>
                  <a:gd name="T20" fmla="*/ 21 w 211"/>
                  <a:gd name="T21" fmla="*/ 22 h 296"/>
                  <a:gd name="T22" fmla="*/ 23 w 211"/>
                  <a:gd name="T23" fmla="*/ 12 h 296"/>
                  <a:gd name="T24" fmla="*/ 27 w 211"/>
                  <a:gd name="T25" fmla="*/ 5 h 296"/>
                  <a:gd name="T26" fmla="*/ 20 w 211"/>
                  <a:gd name="T27" fmla="*/ 11 h 296"/>
                  <a:gd name="T28" fmla="*/ 16 w 211"/>
                  <a:gd name="T29" fmla="*/ 18 h 296"/>
                  <a:gd name="T30" fmla="*/ 17 w 211"/>
                  <a:gd name="T31" fmla="*/ 7 h 296"/>
                  <a:gd name="T32" fmla="*/ 22 w 211"/>
                  <a:gd name="T33" fmla="*/ 0 h 296"/>
                  <a:gd name="T34" fmla="*/ 14 w 211"/>
                  <a:gd name="T35" fmla="*/ 0 h 2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1"/>
                  <a:gd name="T55" fmla="*/ 0 h 296"/>
                  <a:gd name="T56" fmla="*/ 211 w 211"/>
                  <a:gd name="T57" fmla="*/ 296 h 2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1" h="296">
                    <a:moveTo>
                      <a:pt x="108" y="0"/>
                    </a:moveTo>
                    <a:lnTo>
                      <a:pt x="60" y="66"/>
                    </a:lnTo>
                    <a:lnTo>
                      <a:pt x="0" y="177"/>
                    </a:lnTo>
                    <a:lnTo>
                      <a:pt x="0" y="263"/>
                    </a:lnTo>
                    <a:lnTo>
                      <a:pt x="45" y="164"/>
                    </a:lnTo>
                    <a:lnTo>
                      <a:pt x="45" y="243"/>
                    </a:lnTo>
                    <a:lnTo>
                      <a:pt x="33" y="296"/>
                    </a:lnTo>
                    <a:lnTo>
                      <a:pt x="77" y="296"/>
                    </a:lnTo>
                    <a:lnTo>
                      <a:pt x="84" y="204"/>
                    </a:lnTo>
                    <a:lnTo>
                      <a:pt x="108" y="236"/>
                    </a:lnTo>
                    <a:lnTo>
                      <a:pt x="164" y="177"/>
                    </a:lnTo>
                    <a:lnTo>
                      <a:pt x="179" y="98"/>
                    </a:lnTo>
                    <a:lnTo>
                      <a:pt x="211" y="39"/>
                    </a:lnTo>
                    <a:lnTo>
                      <a:pt x="155" y="85"/>
                    </a:lnTo>
                    <a:lnTo>
                      <a:pt x="125" y="144"/>
                    </a:lnTo>
                    <a:lnTo>
                      <a:pt x="132" y="59"/>
                    </a:lnTo>
                    <a:lnTo>
                      <a:pt x="171" y="0"/>
                    </a:lnTo>
                    <a:lnTo>
                      <a:pt x="108" y="0"/>
                    </a:lnTo>
                    <a:close/>
                  </a:path>
                </a:pathLst>
              </a:custGeom>
              <a:solidFill>
                <a:srgbClr val="FFAF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44" name="Freeform 54"/>
              <p:cNvSpPr>
                <a:spLocks/>
              </p:cNvSpPr>
              <p:nvPr/>
            </p:nvSpPr>
            <p:spPr bwMode="auto">
              <a:xfrm>
                <a:off x="882" y="2401"/>
                <a:ext cx="469" cy="138"/>
              </a:xfrm>
              <a:custGeom>
                <a:avLst/>
                <a:gdLst>
                  <a:gd name="T0" fmla="*/ 102 w 939"/>
                  <a:gd name="T1" fmla="*/ 3 h 276"/>
                  <a:gd name="T2" fmla="*/ 89 w 939"/>
                  <a:gd name="T3" fmla="*/ 1 h 276"/>
                  <a:gd name="T4" fmla="*/ 78 w 939"/>
                  <a:gd name="T5" fmla="*/ 1 h 276"/>
                  <a:gd name="T6" fmla="*/ 63 w 939"/>
                  <a:gd name="T7" fmla="*/ 5 h 276"/>
                  <a:gd name="T8" fmla="*/ 56 w 939"/>
                  <a:gd name="T9" fmla="*/ 9 h 276"/>
                  <a:gd name="T10" fmla="*/ 61 w 939"/>
                  <a:gd name="T11" fmla="*/ 12 h 276"/>
                  <a:gd name="T12" fmla="*/ 68 w 939"/>
                  <a:gd name="T13" fmla="*/ 12 h 276"/>
                  <a:gd name="T14" fmla="*/ 63 w 939"/>
                  <a:gd name="T15" fmla="*/ 18 h 276"/>
                  <a:gd name="T16" fmla="*/ 55 w 939"/>
                  <a:gd name="T17" fmla="*/ 18 h 276"/>
                  <a:gd name="T18" fmla="*/ 49 w 939"/>
                  <a:gd name="T19" fmla="*/ 12 h 276"/>
                  <a:gd name="T20" fmla="*/ 35 w 939"/>
                  <a:gd name="T21" fmla="*/ 15 h 276"/>
                  <a:gd name="T22" fmla="*/ 20 w 939"/>
                  <a:gd name="T23" fmla="*/ 17 h 276"/>
                  <a:gd name="T24" fmla="*/ 5 w 939"/>
                  <a:gd name="T25" fmla="*/ 24 h 276"/>
                  <a:gd name="T26" fmla="*/ 0 w 939"/>
                  <a:gd name="T27" fmla="*/ 29 h 276"/>
                  <a:gd name="T28" fmla="*/ 23 w 939"/>
                  <a:gd name="T29" fmla="*/ 35 h 276"/>
                  <a:gd name="T30" fmla="*/ 46 w 939"/>
                  <a:gd name="T31" fmla="*/ 34 h 276"/>
                  <a:gd name="T32" fmla="*/ 46 w 939"/>
                  <a:gd name="T33" fmla="*/ 28 h 276"/>
                  <a:gd name="T34" fmla="*/ 57 w 939"/>
                  <a:gd name="T35" fmla="*/ 35 h 276"/>
                  <a:gd name="T36" fmla="*/ 65 w 939"/>
                  <a:gd name="T37" fmla="*/ 35 h 276"/>
                  <a:gd name="T38" fmla="*/ 81 w 939"/>
                  <a:gd name="T39" fmla="*/ 34 h 276"/>
                  <a:gd name="T40" fmla="*/ 85 w 939"/>
                  <a:gd name="T41" fmla="*/ 27 h 276"/>
                  <a:gd name="T42" fmla="*/ 96 w 939"/>
                  <a:gd name="T43" fmla="*/ 29 h 276"/>
                  <a:gd name="T44" fmla="*/ 105 w 939"/>
                  <a:gd name="T45" fmla="*/ 27 h 276"/>
                  <a:gd name="T46" fmla="*/ 109 w 939"/>
                  <a:gd name="T47" fmla="*/ 21 h 276"/>
                  <a:gd name="T48" fmla="*/ 112 w 939"/>
                  <a:gd name="T49" fmla="*/ 12 h 276"/>
                  <a:gd name="T50" fmla="*/ 105 w 939"/>
                  <a:gd name="T51" fmla="*/ 11 h 276"/>
                  <a:gd name="T52" fmla="*/ 117 w 939"/>
                  <a:gd name="T53" fmla="*/ 9 h 276"/>
                  <a:gd name="T54" fmla="*/ 115 w 939"/>
                  <a:gd name="T55" fmla="*/ 0 h 276"/>
                  <a:gd name="T56" fmla="*/ 102 w 939"/>
                  <a:gd name="T57" fmla="*/ 3 h 2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39"/>
                  <a:gd name="T88" fmla="*/ 0 h 276"/>
                  <a:gd name="T89" fmla="*/ 939 w 939"/>
                  <a:gd name="T90" fmla="*/ 276 h 2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39" h="276">
                    <a:moveTo>
                      <a:pt x="819" y="23"/>
                    </a:moveTo>
                    <a:lnTo>
                      <a:pt x="715" y="3"/>
                    </a:lnTo>
                    <a:lnTo>
                      <a:pt x="631" y="6"/>
                    </a:lnTo>
                    <a:lnTo>
                      <a:pt x="509" y="40"/>
                    </a:lnTo>
                    <a:lnTo>
                      <a:pt x="452" y="66"/>
                    </a:lnTo>
                    <a:lnTo>
                      <a:pt x="491" y="99"/>
                    </a:lnTo>
                    <a:lnTo>
                      <a:pt x="547" y="99"/>
                    </a:lnTo>
                    <a:lnTo>
                      <a:pt x="509" y="145"/>
                    </a:lnTo>
                    <a:lnTo>
                      <a:pt x="444" y="145"/>
                    </a:lnTo>
                    <a:lnTo>
                      <a:pt x="397" y="92"/>
                    </a:lnTo>
                    <a:lnTo>
                      <a:pt x="286" y="118"/>
                    </a:lnTo>
                    <a:lnTo>
                      <a:pt x="161" y="132"/>
                    </a:lnTo>
                    <a:lnTo>
                      <a:pt x="42" y="191"/>
                    </a:lnTo>
                    <a:lnTo>
                      <a:pt x="0" y="235"/>
                    </a:lnTo>
                    <a:lnTo>
                      <a:pt x="191" y="276"/>
                    </a:lnTo>
                    <a:lnTo>
                      <a:pt x="374" y="270"/>
                    </a:lnTo>
                    <a:lnTo>
                      <a:pt x="374" y="224"/>
                    </a:lnTo>
                    <a:lnTo>
                      <a:pt x="458" y="274"/>
                    </a:lnTo>
                    <a:lnTo>
                      <a:pt x="523" y="276"/>
                    </a:lnTo>
                    <a:lnTo>
                      <a:pt x="648" y="270"/>
                    </a:lnTo>
                    <a:lnTo>
                      <a:pt x="687" y="217"/>
                    </a:lnTo>
                    <a:lnTo>
                      <a:pt x="773" y="232"/>
                    </a:lnTo>
                    <a:lnTo>
                      <a:pt x="844" y="218"/>
                    </a:lnTo>
                    <a:lnTo>
                      <a:pt x="876" y="164"/>
                    </a:lnTo>
                    <a:lnTo>
                      <a:pt x="900" y="99"/>
                    </a:lnTo>
                    <a:lnTo>
                      <a:pt x="844" y="86"/>
                    </a:lnTo>
                    <a:lnTo>
                      <a:pt x="939" y="72"/>
                    </a:lnTo>
                    <a:lnTo>
                      <a:pt x="922" y="0"/>
                    </a:lnTo>
                    <a:lnTo>
                      <a:pt x="819" y="23"/>
                    </a:lnTo>
                    <a:close/>
                  </a:path>
                </a:pathLst>
              </a:custGeom>
              <a:solidFill>
                <a:srgbClr val="FFAF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45" name="Freeform 55"/>
              <p:cNvSpPr>
                <a:spLocks/>
              </p:cNvSpPr>
              <p:nvPr/>
            </p:nvSpPr>
            <p:spPr bwMode="auto">
              <a:xfrm>
                <a:off x="662" y="2115"/>
                <a:ext cx="327" cy="105"/>
              </a:xfrm>
              <a:custGeom>
                <a:avLst/>
                <a:gdLst>
                  <a:gd name="T0" fmla="*/ 82 w 654"/>
                  <a:gd name="T1" fmla="*/ 16 h 210"/>
                  <a:gd name="T2" fmla="*/ 70 w 654"/>
                  <a:gd name="T3" fmla="*/ 15 h 210"/>
                  <a:gd name="T4" fmla="*/ 65 w 654"/>
                  <a:gd name="T5" fmla="*/ 7 h 210"/>
                  <a:gd name="T6" fmla="*/ 56 w 654"/>
                  <a:gd name="T7" fmla="*/ 4 h 210"/>
                  <a:gd name="T8" fmla="*/ 50 w 654"/>
                  <a:gd name="T9" fmla="*/ 1 h 210"/>
                  <a:gd name="T10" fmla="*/ 41 w 654"/>
                  <a:gd name="T11" fmla="*/ 3 h 210"/>
                  <a:gd name="T12" fmla="*/ 34 w 654"/>
                  <a:gd name="T13" fmla="*/ 0 h 210"/>
                  <a:gd name="T14" fmla="*/ 28 w 654"/>
                  <a:gd name="T15" fmla="*/ 0 h 210"/>
                  <a:gd name="T16" fmla="*/ 19 w 654"/>
                  <a:gd name="T17" fmla="*/ 4 h 210"/>
                  <a:gd name="T18" fmla="*/ 11 w 654"/>
                  <a:gd name="T19" fmla="*/ 4 h 210"/>
                  <a:gd name="T20" fmla="*/ 0 w 654"/>
                  <a:gd name="T21" fmla="*/ 16 h 210"/>
                  <a:gd name="T22" fmla="*/ 14 w 654"/>
                  <a:gd name="T23" fmla="*/ 21 h 210"/>
                  <a:gd name="T24" fmla="*/ 7 w 654"/>
                  <a:gd name="T25" fmla="*/ 27 h 210"/>
                  <a:gd name="T26" fmla="*/ 47 w 654"/>
                  <a:gd name="T27" fmla="*/ 18 h 210"/>
                  <a:gd name="T28" fmla="*/ 64 w 654"/>
                  <a:gd name="T29" fmla="*/ 21 h 210"/>
                  <a:gd name="T30" fmla="*/ 82 w 654"/>
                  <a:gd name="T31" fmla="*/ 16 h 2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4"/>
                  <a:gd name="T49" fmla="*/ 0 h 210"/>
                  <a:gd name="T50" fmla="*/ 654 w 654"/>
                  <a:gd name="T51" fmla="*/ 210 h 2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4" h="210">
                    <a:moveTo>
                      <a:pt x="654" y="124"/>
                    </a:moveTo>
                    <a:lnTo>
                      <a:pt x="559" y="117"/>
                    </a:lnTo>
                    <a:lnTo>
                      <a:pt x="520" y="52"/>
                    </a:lnTo>
                    <a:lnTo>
                      <a:pt x="446" y="28"/>
                    </a:lnTo>
                    <a:lnTo>
                      <a:pt x="402" y="6"/>
                    </a:lnTo>
                    <a:lnTo>
                      <a:pt x="324" y="20"/>
                    </a:lnTo>
                    <a:lnTo>
                      <a:pt x="268" y="0"/>
                    </a:lnTo>
                    <a:lnTo>
                      <a:pt x="222" y="0"/>
                    </a:lnTo>
                    <a:lnTo>
                      <a:pt x="149" y="32"/>
                    </a:lnTo>
                    <a:lnTo>
                      <a:pt x="87" y="25"/>
                    </a:lnTo>
                    <a:lnTo>
                      <a:pt x="0" y="124"/>
                    </a:lnTo>
                    <a:lnTo>
                      <a:pt x="110" y="164"/>
                    </a:lnTo>
                    <a:lnTo>
                      <a:pt x="54" y="210"/>
                    </a:lnTo>
                    <a:lnTo>
                      <a:pt x="378" y="138"/>
                    </a:lnTo>
                    <a:lnTo>
                      <a:pt x="508" y="164"/>
                    </a:lnTo>
                    <a:lnTo>
                      <a:pt x="654" y="124"/>
                    </a:lnTo>
                    <a:close/>
                  </a:path>
                </a:pathLst>
              </a:custGeom>
              <a:solidFill>
                <a:srgbClr val="EFA0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46" name="Freeform 56"/>
              <p:cNvSpPr>
                <a:spLocks/>
              </p:cNvSpPr>
              <p:nvPr/>
            </p:nvSpPr>
            <p:spPr bwMode="auto">
              <a:xfrm>
                <a:off x="901" y="1833"/>
                <a:ext cx="71" cy="61"/>
              </a:xfrm>
              <a:custGeom>
                <a:avLst/>
                <a:gdLst>
                  <a:gd name="T0" fmla="*/ 14 w 144"/>
                  <a:gd name="T1" fmla="*/ 0 h 124"/>
                  <a:gd name="T2" fmla="*/ 12 w 144"/>
                  <a:gd name="T3" fmla="*/ 0 h 124"/>
                  <a:gd name="T4" fmla="*/ 9 w 144"/>
                  <a:gd name="T5" fmla="*/ 0 h 124"/>
                  <a:gd name="T6" fmla="*/ 8 w 144"/>
                  <a:gd name="T7" fmla="*/ 0 h 124"/>
                  <a:gd name="T8" fmla="*/ 6 w 144"/>
                  <a:gd name="T9" fmla="*/ 1 h 124"/>
                  <a:gd name="T10" fmla="*/ 5 w 144"/>
                  <a:gd name="T11" fmla="*/ 2 h 124"/>
                  <a:gd name="T12" fmla="*/ 4 w 144"/>
                  <a:gd name="T13" fmla="*/ 3 h 124"/>
                  <a:gd name="T14" fmla="*/ 2 w 144"/>
                  <a:gd name="T15" fmla="*/ 5 h 124"/>
                  <a:gd name="T16" fmla="*/ 1 w 144"/>
                  <a:gd name="T17" fmla="*/ 7 h 124"/>
                  <a:gd name="T18" fmla="*/ 0 w 144"/>
                  <a:gd name="T19" fmla="*/ 10 h 124"/>
                  <a:gd name="T20" fmla="*/ 0 w 144"/>
                  <a:gd name="T21" fmla="*/ 14 h 124"/>
                  <a:gd name="T22" fmla="*/ 3 w 144"/>
                  <a:gd name="T23" fmla="*/ 15 h 124"/>
                  <a:gd name="T24" fmla="*/ 12 w 144"/>
                  <a:gd name="T25" fmla="*/ 13 h 124"/>
                  <a:gd name="T26" fmla="*/ 17 w 144"/>
                  <a:gd name="T27" fmla="*/ 9 h 124"/>
                  <a:gd name="T28" fmla="*/ 17 w 144"/>
                  <a:gd name="T29" fmla="*/ 6 h 124"/>
                  <a:gd name="T30" fmla="*/ 17 w 144"/>
                  <a:gd name="T31" fmla="*/ 4 h 124"/>
                  <a:gd name="T32" fmla="*/ 16 w 144"/>
                  <a:gd name="T33" fmla="*/ 1 h 124"/>
                  <a:gd name="T34" fmla="*/ 14 w 144"/>
                  <a:gd name="T35" fmla="*/ 0 h 1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
                  <a:gd name="T55" fmla="*/ 0 h 124"/>
                  <a:gd name="T56" fmla="*/ 144 w 144"/>
                  <a:gd name="T57" fmla="*/ 124 h 1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 h="124">
                    <a:moveTo>
                      <a:pt x="120" y="1"/>
                    </a:moveTo>
                    <a:lnTo>
                      <a:pt x="98" y="0"/>
                    </a:lnTo>
                    <a:lnTo>
                      <a:pt x="80" y="1"/>
                    </a:lnTo>
                    <a:lnTo>
                      <a:pt x="66" y="5"/>
                    </a:lnTo>
                    <a:lnTo>
                      <a:pt x="53" y="11"/>
                    </a:lnTo>
                    <a:lnTo>
                      <a:pt x="43" y="19"/>
                    </a:lnTo>
                    <a:lnTo>
                      <a:pt x="34" y="29"/>
                    </a:lnTo>
                    <a:lnTo>
                      <a:pt x="22" y="41"/>
                    </a:lnTo>
                    <a:lnTo>
                      <a:pt x="11" y="56"/>
                    </a:lnTo>
                    <a:lnTo>
                      <a:pt x="0" y="87"/>
                    </a:lnTo>
                    <a:lnTo>
                      <a:pt x="0" y="118"/>
                    </a:lnTo>
                    <a:lnTo>
                      <a:pt x="28" y="124"/>
                    </a:lnTo>
                    <a:lnTo>
                      <a:pt x="100" y="105"/>
                    </a:lnTo>
                    <a:lnTo>
                      <a:pt x="144" y="79"/>
                    </a:lnTo>
                    <a:lnTo>
                      <a:pt x="142" y="54"/>
                    </a:lnTo>
                    <a:lnTo>
                      <a:pt x="140" y="33"/>
                    </a:lnTo>
                    <a:lnTo>
                      <a:pt x="133" y="14"/>
                    </a:lnTo>
                    <a:lnTo>
                      <a:pt x="120" y="1"/>
                    </a:lnTo>
                    <a:close/>
                  </a:path>
                </a:pathLst>
              </a:custGeom>
              <a:solidFill>
                <a:srgbClr val="965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47" name="Freeform 57"/>
              <p:cNvSpPr>
                <a:spLocks/>
              </p:cNvSpPr>
              <p:nvPr/>
            </p:nvSpPr>
            <p:spPr bwMode="auto">
              <a:xfrm>
                <a:off x="861" y="1862"/>
                <a:ext cx="108" cy="114"/>
              </a:xfrm>
              <a:custGeom>
                <a:avLst/>
                <a:gdLst>
                  <a:gd name="T0" fmla="*/ 19 w 216"/>
                  <a:gd name="T1" fmla="*/ 0 h 228"/>
                  <a:gd name="T2" fmla="*/ 15 w 216"/>
                  <a:gd name="T3" fmla="*/ 1 h 228"/>
                  <a:gd name="T4" fmla="*/ 10 w 216"/>
                  <a:gd name="T5" fmla="*/ 7 h 228"/>
                  <a:gd name="T6" fmla="*/ 7 w 216"/>
                  <a:gd name="T7" fmla="*/ 13 h 228"/>
                  <a:gd name="T8" fmla="*/ 7 w 216"/>
                  <a:gd name="T9" fmla="*/ 15 h 228"/>
                  <a:gd name="T10" fmla="*/ 5 w 216"/>
                  <a:gd name="T11" fmla="*/ 19 h 228"/>
                  <a:gd name="T12" fmla="*/ 1 w 216"/>
                  <a:gd name="T13" fmla="*/ 25 h 228"/>
                  <a:gd name="T14" fmla="*/ 4 w 216"/>
                  <a:gd name="T15" fmla="*/ 23 h 228"/>
                  <a:gd name="T16" fmla="*/ 3 w 216"/>
                  <a:gd name="T17" fmla="*/ 25 h 228"/>
                  <a:gd name="T18" fmla="*/ 0 w 216"/>
                  <a:gd name="T19" fmla="*/ 29 h 228"/>
                  <a:gd name="T20" fmla="*/ 5 w 216"/>
                  <a:gd name="T21" fmla="*/ 25 h 228"/>
                  <a:gd name="T22" fmla="*/ 7 w 216"/>
                  <a:gd name="T23" fmla="*/ 21 h 228"/>
                  <a:gd name="T24" fmla="*/ 10 w 216"/>
                  <a:gd name="T25" fmla="*/ 18 h 228"/>
                  <a:gd name="T26" fmla="*/ 10 w 216"/>
                  <a:gd name="T27" fmla="*/ 21 h 228"/>
                  <a:gd name="T28" fmla="*/ 7 w 216"/>
                  <a:gd name="T29" fmla="*/ 24 h 228"/>
                  <a:gd name="T30" fmla="*/ 12 w 216"/>
                  <a:gd name="T31" fmla="*/ 20 h 228"/>
                  <a:gd name="T32" fmla="*/ 13 w 216"/>
                  <a:gd name="T33" fmla="*/ 14 h 228"/>
                  <a:gd name="T34" fmla="*/ 14 w 216"/>
                  <a:gd name="T35" fmla="*/ 17 h 228"/>
                  <a:gd name="T36" fmla="*/ 17 w 216"/>
                  <a:gd name="T37" fmla="*/ 15 h 228"/>
                  <a:gd name="T38" fmla="*/ 21 w 216"/>
                  <a:gd name="T39" fmla="*/ 9 h 228"/>
                  <a:gd name="T40" fmla="*/ 25 w 216"/>
                  <a:gd name="T41" fmla="*/ 5 h 228"/>
                  <a:gd name="T42" fmla="*/ 27 w 216"/>
                  <a:gd name="T43" fmla="*/ 4 h 228"/>
                  <a:gd name="T44" fmla="*/ 27 w 216"/>
                  <a:gd name="T45" fmla="*/ 0 h 228"/>
                  <a:gd name="T46" fmla="*/ 23 w 216"/>
                  <a:gd name="T47" fmla="*/ 0 h 228"/>
                  <a:gd name="T48" fmla="*/ 19 w 216"/>
                  <a:gd name="T49" fmla="*/ 0 h 2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6"/>
                  <a:gd name="T76" fmla="*/ 0 h 228"/>
                  <a:gd name="T77" fmla="*/ 216 w 216"/>
                  <a:gd name="T78" fmla="*/ 228 h 2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6" h="228">
                    <a:moveTo>
                      <a:pt x="150" y="0"/>
                    </a:moveTo>
                    <a:lnTo>
                      <a:pt x="117" y="6"/>
                    </a:lnTo>
                    <a:lnTo>
                      <a:pt x="76" y="50"/>
                    </a:lnTo>
                    <a:lnTo>
                      <a:pt x="55" y="97"/>
                    </a:lnTo>
                    <a:lnTo>
                      <a:pt x="55" y="122"/>
                    </a:lnTo>
                    <a:lnTo>
                      <a:pt x="34" y="151"/>
                    </a:lnTo>
                    <a:lnTo>
                      <a:pt x="1" y="196"/>
                    </a:lnTo>
                    <a:lnTo>
                      <a:pt x="32" y="179"/>
                    </a:lnTo>
                    <a:lnTo>
                      <a:pt x="22" y="196"/>
                    </a:lnTo>
                    <a:lnTo>
                      <a:pt x="0" y="228"/>
                    </a:lnTo>
                    <a:lnTo>
                      <a:pt x="34" y="196"/>
                    </a:lnTo>
                    <a:lnTo>
                      <a:pt x="53" y="166"/>
                    </a:lnTo>
                    <a:lnTo>
                      <a:pt x="76" y="139"/>
                    </a:lnTo>
                    <a:lnTo>
                      <a:pt x="76" y="161"/>
                    </a:lnTo>
                    <a:lnTo>
                      <a:pt x="55" y="188"/>
                    </a:lnTo>
                    <a:lnTo>
                      <a:pt x="94" y="157"/>
                    </a:lnTo>
                    <a:lnTo>
                      <a:pt x="101" y="110"/>
                    </a:lnTo>
                    <a:lnTo>
                      <a:pt x="107" y="131"/>
                    </a:lnTo>
                    <a:lnTo>
                      <a:pt x="136" y="116"/>
                    </a:lnTo>
                    <a:lnTo>
                      <a:pt x="168" y="68"/>
                    </a:lnTo>
                    <a:lnTo>
                      <a:pt x="198" y="33"/>
                    </a:lnTo>
                    <a:lnTo>
                      <a:pt x="216" y="27"/>
                    </a:lnTo>
                    <a:lnTo>
                      <a:pt x="210" y="0"/>
                    </a:lnTo>
                    <a:lnTo>
                      <a:pt x="182" y="0"/>
                    </a:lnTo>
                    <a:lnTo>
                      <a:pt x="150" y="0"/>
                    </a:lnTo>
                    <a:close/>
                  </a:path>
                </a:pathLst>
              </a:custGeom>
              <a:solidFill>
                <a:srgbClr val="FFAF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48" name="Freeform 58"/>
              <p:cNvSpPr>
                <a:spLocks/>
              </p:cNvSpPr>
              <p:nvPr/>
            </p:nvSpPr>
            <p:spPr bwMode="auto">
              <a:xfrm>
                <a:off x="936" y="1863"/>
                <a:ext cx="109" cy="55"/>
              </a:xfrm>
              <a:custGeom>
                <a:avLst/>
                <a:gdLst>
                  <a:gd name="T0" fmla="*/ 16 w 218"/>
                  <a:gd name="T1" fmla="*/ 2 h 110"/>
                  <a:gd name="T2" fmla="*/ 13 w 218"/>
                  <a:gd name="T3" fmla="*/ 0 h 110"/>
                  <a:gd name="T4" fmla="*/ 11 w 218"/>
                  <a:gd name="T5" fmla="*/ 2 h 110"/>
                  <a:gd name="T6" fmla="*/ 9 w 218"/>
                  <a:gd name="T7" fmla="*/ 3 h 110"/>
                  <a:gd name="T8" fmla="*/ 7 w 218"/>
                  <a:gd name="T9" fmla="*/ 4 h 110"/>
                  <a:gd name="T10" fmla="*/ 5 w 218"/>
                  <a:gd name="T11" fmla="*/ 5 h 110"/>
                  <a:gd name="T12" fmla="*/ 4 w 218"/>
                  <a:gd name="T13" fmla="*/ 7 h 110"/>
                  <a:gd name="T14" fmla="*/ 2 w 218"/>
                  <a:gd name="T15" fmla="*/ 7 h 110"/>
                  <a:gd name="T16" fmla="*/ 1 w 218"/>
                  <a:gd name="T17" fmla="*/ 9 h 110"/>
                  <a:gd name="T18" fmla="*/ 0 w 218"/>
                  <a:gd name="T19" fmla="*/ 11 h 110"/>
                  <a:gd name="T20" fmla="*/ 4 w 218"/>
                  <a:gd name="T21" fmla="*/ 12 h 110"/>
                  <a:gd name="T22" fmla="*/ 6 w 218"/>
                  <a:gd name="T23" fmla="*/ 13 h 110"/>
                  <a:gd name="T24" fmla="*/ 9 w 218"/>
                  <a:gd name="T25" fmla="*/ 14 h 110"/>
                  <a:gd name="T26" fmla="*/ 12 w 218"/>
                  <a:gd name="T27" fmla="*/ 14 h 110"/>
                  <a:gd name="T28" fmla="*/ 14 w 218"/>
                  <a:gd name="T29" fmla="*/ 14 h 110"/>
                  <a:gd name="T30" fmla="*/ 18 w 218"/>
                  <a:gd name="T31" fmla="*/ 14 h 110"/>
                  <a:gd name="T32" fmla="*/ 21 w 218"/>
                  <a:gd name="T33" fmla="*/ 14 h 110"/>
                  <a:gd name="T34" fmla="*/ 24 w 218"/>
                  <a:gd name="T35" fmla="*/ 13 h 110"/>
                  <a:gd name="T36" fmla="*/ 28 w 218"/>
                  <a:gd name="T37" fmla="*/ 11 h 110"/>
                  <a:gd name="T38" fmla="*/ 27 w 218"/>
                  <a:gd name="T39" fmla="*/ 10 h 110"/>
                  <a:gd name="T40" fmla="*/ 26 w 218"/>
                  <a:gd name="T41" fmla="*/ 8 h 110"/>
                  <a:gd name="T42" fmla="*/ 25 w 218"/>
                  <a:gd name="T43" fmla="*/ 7 h 110"/>
                  <a:gd name="T44" fmla="*/ 23 w 218"/>
                  <a:gd name="T45" fmla="*/ 6 h 110"/>
                  <a:gd name="T46" fmla="*/ 22 w 218"/>
                  <a:gd name="T47" fmla="*/ 5 h 110"/>
                  <a:gd name="T48" fmla="*/ 20 w 218"/>
                  <a:gd name="T49" fmla="*/ 4 h 110"/>
                  <a:gd name="T50" fmla="*/ 18 w 218"/>
                  <a:gd name="T51" fmla="*/ 3 h 110"/>
                  <a:gd name="T52" fmla="*/ 16 w 218"/>
                  <a:gd name="T53" fmla="*/ 2 h 1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8"/>
                  <a:gd name="T82" fmla="*/ 0 h 110"/>
                  <a:gd name="T83" fmla="*/ 218 w 218"/>
                  <a:gd name="T84" fmla="*/ 110 h 11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8" h="110">
                    <a:moveTo>
                      <a:pt x="124" y="12"/>
                    </a:moveTo>
                    <a:lnTo>
                      <a:pt x="98" y="0"/>
                    </a:lnTo>
                    <a:lnTo>
                      <a:pt x="81" y="11"/>
                    </a:lnTo>
                    <a:lnTo>
                      <a:pt x="66" y="20"/>
                    </a:lnTo>
                    <a:lnTo>
                      <a:pt x="50" y="29"/>
                    </a:lnTo>
                    <a:lnTo>
                      <a:pt x="36" y="38"/>
                    </a:lnTo>
                    <a:lnTo>
                      <a:pt x="25" y="49"/>
                    </a:lnTo>
                    <a:lnTo>
                      <a:pt x="14" y="59"/>
                    </a:lnTo>
                    <a:lnTo>
                      <a:pt x="6" y="72"/>
                    </a:lnTo>
                    <a:lnTo>
                      <a:pt x="0" y="86"/>
                    </a:lnTo>
                    <a:lnTo>
                      <a:pt x="25" y="96"/>
                    </a:lnTo>
                    <a:lnTo>
                      <a:pt x="48" y="104"/>
                    </a:lnTo>
                    <a:lnTo>
                      <a:pt x="70" y="109"/>
                    </a:lnTo>
                    <a:lnTo>
                      <a:pt x="91" y="110"/>
                    </a:lnTo>
                    <a:lnTo>
                      <a:pt x="113" y="110"/>
                    </a:lnTo>
                    <a:lnTo>
                      <a:pt x="137" y="109"/>
                    </a:lnTo>
                    <a:lnTo>
                      <a:pt x="161" y="106"/>
                    </a:lnTo>
                    <a:lnTo>
                      <a:pt x="188" y="103"/>
                    </a:lnTo>
                    <a:lnTo>
                      <a:pt x="218" y="86"/>
                    </a:lnTo>
                    <a:lnTo>
                      <a:pt x="214" y="73"/>
                    </a:lnTo>
                    <a:lnTo>
                      <a:pt x="205" y="61"/>
                    </a:lnTo>
                    <a:lnTo>
                      <a:pt x="195" y="51"/>
                    </a:lnTo>
                    <a:lnTo>
                      <a:pt x="183" y="42"/>
                    </a:lnTo>
                    <a:lnTo>
                      <a:pt x="169" y="34"/>
                    </a:lnTo>
                    <a:lnTo>
                      <a:pt x="154" y="27"/>
                    </a:lnTo>
                    <a:lnTo>
                      <a:pt x="138" y="19"/>
                    </a:lnTo>
                    <a:lnTo>
                      <a:pt x="124" y="12"/>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49" name="Freeform 59"/>
              <p:cNvSpPr>
                <a:spLocks/>
              </p:cNvSpPr>
              <p:nvPr/>
            </p:nvSpPr>
            <p:spPr bwMode="auto">
              <a:xfrm>
                <a:off x="1393" y="1838"/>
                <a:ext cx="125" cy="91"/>
              </a:xfrm>
              <a:custGeom>
                <a:avLst/>
                <a:gdLst>
                  <a:gd name="T0" fmla="*/ 0 w 251"/>
                  <a:gd name="T1" fmla="*/ 1 h 181"/>
                  <a:gd name="T2" fmla="*/ 3 w 251"/>
                  <a:gd name="T3" fmla="*/ 4 h 181"/>
                  <a:gd name="T4" fmla="*/ 8 w 251"/>
                  <a:gd name="T5" fmla="*/ 7 h 181"/>
                  <a:gd name="T6" fmla="*/ 14 w 251"/>
                  <a:gd name="T7" fmla="*/ 13 h 181"/>
                  <a:gd name="T8" fmla="*/ 16 w 251"/>
                  <a:gd name="T9" fmla="*/ 18 h 181"/>
                  <a:gd name="T10" fmla="*/ 15 w 251"/>
                  <a:gd name="T11" fmla="*/ 19 h 181"/>
                  <a:gd name="T12" fmla="*/ 14 w 251"/>
                  <a:gd name="T13" fmla="*/ 21 h 181"/>
                  <a:gd name="T14" fmla="*/ 7 w 251"/>
                  <a:gd name="T15" fmla="*/ 22 h 181"/>
                  <a:gd name="T16" fmla="*/ 1 w 251"/>
                  <a:gd name="T17" fmla="*/ 23 h 181"/>
                  <a:gd name="T18" fmla="*/ 2 w 251"/>
                  <a:gd name="T19" fmla="*/ 23 h 181"/>
                  <a:gd name="T20" fmla="*/ 7 w 251"/>
                  <a:gd name="T21" fmla="*/ 23 h 181"/>
                  <a:gd name="T22" fmla="*/ 14 w 251"/>
                  <a:gd name="T23" fmla="*/ 22 h 181"/>
                  <a:gd name="T24" fmla="*/ 22 w 251"/>
                  <a:gd name="T25" fmla="*/ 21 h 181"/>
                  <a:gd name="T26" fmla="*/ 25 w 251"/>
                  <a:gd name="T27" fmla="*/ 20 h 181"/>
                  <a:gd name="T28" fmla="*/ 31 w 251"/>
                  <a:gd name="T29" fmla="*/ 17 h 181"/>
                  <a:gd name="T30" fmla="*/ 30 w 251"/>
                  <a:gd name="T31" fmla="*/ 15 h 181"/>
                  <a:gd name="T32" fmla="*/ 25 w 251"/>
                  <a:gd name="T33" fmla="*/ 13 h 181"/>
                  <a:gd name="T34" fmla="*/ 11 w 251"/>
                  <a:gd name="T35" fmla="*/ 6 h 181"/>
                  <a:gd name="T36" fmla="*/ 5 w 251"/>
                  <a:gd name="T37" fmla="*/ 2 h 181"/>
                  <a:gd name="T38" fmla="*/ 2 w 251"/>
                  <a:gd name="T39" fmla="*/ 0 h 181"/>
                  <a:gd name="T40" fmla="*/ 0 w 251"/>
                  <a:gd name="T41" fmla="*/ 1 h 1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1"/>
                  <a:gd name="T64" fmla="*/ 0 h 181"/>
                  <a:gd name="T65" fmla="*/ 251 w 251"/>
                  <a:gd name="T66" fmla="*/ 181 h 1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1" h="181">
                    <a:moveTo>
                      <a:pt x="0" y="4"/>
                    </a:moveTo>
                    <a:lnTo>
                      <a:pt x="28" y="25"/>
                    </a:lnTo>
                    <a:lnTo>
                      <a:pt x="65" y="49"/>
                    </a:lnTo>
                    <a:lnTo>
                      <a:pt x="116" y="98"/>
                    </a:lnTo>
                    <a:lnTo>
                      <a:pt x="134" y="137"/>
                    </a:lnTo>
                    <a:lnTo>
                      <a:pt x="124" y="150"/>
                    </a:lnTo>
                    <a:lnTo>
                      <a:pt x="113" y="161"/>
                    </a:lnTo>
                    <a:lnTo>
                      <a:pt x="58" y="170"/>
                    </a:lnTo>
                    <a:lnTo>
                      <a:pt x="11" y="177"/>
                    </a:lnTo>
                    <a:lnTo>
                      <a:pt x="17" y="181"/>
                    </a:lnTo>
                    <a:lnTo>
                      <a:pt x="57" y="177"/>
                    </a:lnTo>
                    <a:lnTo>
                      <a:pt x="114" y="169"/>
                    </a:lnTo>
                    <a:lnTo>
                      <a:pt x="176" y="161"/>
                    </a:lnTo>
                    <a:lnTo>
                      <a:pt x="202" y="155"/>
                    </a:lnTo>
                    <a:lnTo>
                      <a:pt x="251" y="133"/>
                    </a:lnTo>
                    <a:lnTo>
                      <a:pt x="242" y="120"/>
                    </a:lnTo>
                    <a:lnTo>
                      <a:pt x="205" y="101"/>
                    </a:lnTo>
                    <a:lnTo>
                      <a:pt x="93" y="41"/>
                    </a:lnTo>
                    <a:lnTo>
                      <a:pt x="40" y="14"/>
                    </a:lnTo>
                    <a:lnTo>
                      <a:pt x="17" y="0"/>
                    </a:lnTo>
                    <a:lnTo>
                      <a:pt x="0" y="4"/>
                    </a:lnTo>
                    <a:close/>
                  </a:path>
                </a:pathLst>
              </a:custGeom>
              <a:solidFill>
                <a:srgbClr val="D69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50" name="Freeform 60"/>
              <p:cNvSpPr>
                <a:spLocks/>
              </p:cNvSpPr>
              <p:nvPr/>
            </p:nvSpPr>
            <p:spPr bwMode="auto">
              <a:xfrm>
                <a:off x="1281" y="1993"/>
                <a:ext cx="122" cy="83"/>
              </a:xfrm>
              <a:custGeom>
                <a:avLst/>
                <a:gdLst>
                  <a:gd name="T0" fmla="*/ 0 w 244"/>
                  <a:gd name="T1" fmla="*/ 20 h 166"/>
                  <a:gd name="T2" fmla="*/ 8 w 244"/>
                  <a:gd name="T3" fmla="*/ 10 h 166"/>
                  <a:gd name="T4" fmla="*/ 16 w 244"/>
                  <a:gd name="T5" fmla="*/ 5 h 166"/>
                  <a:gd name="T6" fmla="*/ 20 w 244"/>
                  <a:gd name="T7" fmla="*/ 2 h 166"/>
                  <a:gd name="T8" fmla="*/ 28 w 244"/>
                  <a:gd name="T9" fmla="*/ 0 h 166"/>
                  <a:gd name="T10" fmla="*/ 31 w 244"/>
                  <a:gd name="T11" fmla="*/ 0 h 166"/>
                  <a:gd name="T12" fmla="*/ 31 w 244"/>
                  <a:gd name="T13" fmla="*/ 9 h 166"/>
                  <a:gd name="T14" fmla="*/ 23 w 244"/>
                  <a:gd name="T15" fmla="*/ 9 h 166"/>
                  <a:gd name="T16" fmla="*/ 8 w 244"/>
                  <a:gd name="T17" fmla="*/ 15 h 166"/>
                  <a:gd name="T18" fmla="*/ 4 w 244"/>
                  <a:gd name="T19" fmla="*/ 21 h 166"/>
                  <a:gd name="T20" fmla="*/ 0 w 244"/>
                  <a:gd name="T21" fmla="*/ 20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4"/>
                  <a:gd name="T34" fmla="*/ 0 h 166"/>
                  <a:gd name="T35" fmla="*/ 244 w 244"/>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4" h="166">
                    <a:moveTo>
                      <a:pt x="0" y="155"/>
                    </a:moveTo>
                    <a:lnTo>
                      <a:pt x="64" y="75"/>
                    </a:lnTo>
                    <a:lnTo>
                      <a:pt x="125" y="38"/>
                    </a:lnTo>
                    <a:lnTo>
                      <a:pt x="154" y="13"/>
                    </a:lnTo>
                    <a:lnTo>
                      <a:pt x="224" y="0"/>
                    </a:lnTo>
                    <a:lnTo>
                      <a:pt x="244" y="0"/>
                    </a:lnTo>
                    <a:lnTo>
                      <a:pt x="244" y="66"/>
                    </a:lnTo>
                    <a:lnTo>
                      <a:pt x="180" y="66"/>
                    </a:lnTo>
                    <a:lnTo>
                      <a:pt x="61" y="121"/>
                    </a:lnTo>
                    <a:lnTo>
                      <a:pt x="28" y="166"/>
                    </a:lnTo>
                    <a:lnTo>
                      <a:pt x="0" y="155"/>
                    </a:lnTo>
                    <a:close/>
                  </a:path>
                </a:pathLst>
              </a:custGeom>
              <a:solidFill>
                <a:srgbClr val="4430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51" name="Freeform 61"/>
              <p:cNvSpPr>
                <a:spLocks/>
              </p:cNvSpPr>
              <p:nvPr/>
            </p:nvSpPr>
            <p:spPr bwMode="auto">
              <a:xfrm>
                <a:off x="1454" y="2009"/>
                <a:ext cx="69" cy="132"/>
              </a:xfrm>
              <a:custGeom>
                <a:avLst/>
                <a:gdLst>
                  <a:gd name="T0" fmla="*/ 6 w 136"/>
                  <a:gd name="T1" fmla="*/ 0 h 265"/>
                  <a:gd name="T2" fmla="*/ 8 w 136"/>
                  <a:gd name="T3" fmla="*/ 5 h 265"/>
                  <a:gd name="T4" fmla="*/ 7 w 136"/>
                  <a:gd name="T5" fmla="*/ 9 h 265"/>
                  <a:gd name="T6" fmla="*/ 8 w 136"/>
                  <a:gd name="T7" fmla="*/ 12 h 265"/>
                  <a:gd name="T8" fmla="*/ 6 w 136"/>
                  <a:gd name="T9" fmla="*/ 14 h 265"/>
                  <a:gd name="T10" fmla="*/ 7 w 136"/>
                  <a:gd name="T11" fmla="*/ 26 h 265"/>
                  <a:gd name="T12" fmla="*/ 5 w 136"/>
                  <a:gd name="T13" fmla="*/ 30 h 265"/>
                  <a:gd name="T14" fmla="*/ 0 w 136"/>
                  <a:gd name="T15" fmla="*/ 33 h 265"/>
                  <a:gd name="T16" fmla="*/ 8 w 136"/>
                  <a:gd name="T17" fmla="*/ 31 h 265"/>
                  <a:gd name="T18" fmla="*/ 11 w 136"/>
                  <a:gd name="T19" fmla="*/ 31 h 265"/>
                  <a:gd name="T20" fmla="*/ 16 w 136"/>
                  <a:gd name="T21" fmla="*/ 29 h 265"/>
                  <a:gd name="T22" fmla="*/ 18 w 136"/>
                  <a:gd name="T23" fmla="*/ 27 h 265"/>
                  <a:gd name="T24" fmla="*/ 14 w 136"/>
                  <a:gd name="T25" fmla="*/ 28 h 265"/>
                  <a:gd name="T26" fmla="*/ 10 w 136"/>
                  <a:gd name="T27" fmla="*/ 29 h 265"/>
                  <a:gd name="T28" fmla="*/ 14 w 136"/>
                  <a:gd name="T29" fmla="*/ 25 h 265"/>
                  <a:gd name="T30" fmla="*/ 15 w 136"/>
                  <a:gd name="T31" fmla="*/ 22 h 265"/>
                  <a:gd name="T32" fmla="*/ 9 w 136"/>
                  <a:gd name="T33" fmla="*/ 27 h 265"/>
                  <a:gd name="T34" fmla="*/ 9 w 136"/>
                  <a:gd name="T35" fmla="*/ 24 h 265"/>
                  <a:gd name="T36" fmla="*/ 10 w 136"/>
                  <a:gd name="T37" fmla="*/ 20 h 265"/>
                  <a:gd name="T38" fmla="*/ 18 w 136"/>
                  <a:gd name="T39" fmla="*/ 16 h 265"/>
                  <a:gd name="T40" fmla="*/ 14 w 136"/>
                  <a:gd name="T41" fmla="*/ 13 h 265"/>
                  <a:gd name="T42" fmla="*/ 16 w 136"/>
                  <a:gd name="T43" fmla="*/ 10 h 265"/>
                  <a:gd name="T44" fmla="*/ 13 w 136"/>
                  <a:gd name="T45" fmla="*/ 13 h 265"/>
                  <a:gd name="T46" fmla="*/ 9 w 136"/>
                  <a:gd name="T47" fmla="*/ 13 h 265"/>
                  <a:gd name="T48" fmla="*/ 12 w 136"/>
                  <a:gd name="T49" fmla="*/ 6 h 265"/>
                  <a:gd name="T50" fmla="*/ 10 w 136"/>
                  <a:gd name="T51" fmla="*/ 2 h 265"/>
                  <a:gd name="T52" fmla="*/ 6 w 136"/>
                  <a:gd name="T53" fmla="*/ 0 h 2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6"/>
                  <a:gd name="T82" fmla="*/ 0 h 265"/>
                  <a:gd name="T83" fmla="*/ 136 w 136"/>
                  <a:gd name="T84" fmla="*/ 265 h 26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6" h="265">
                    <a:moveTo>
                      <a:pt x="47" y="0"/>
                    </a:moveTo>
                    <a:lnTo>
                      <a:pt x="57" y="47"/>
                    </a:lnTo>
                    <a:lnTo>
                      <a:pt x="51" y="77"/>
                    </a:lnTo>
                    <a:lnTo>
                      <a:pt x="57" y="101"/>
                    </a:lnTo>
                    <a:lnTo>
                      <a:pt x="43" y="116"/>
                    </a:lnTo>
                    <a:lnTo>
                      <a:pt x="50" y="211"/>
                    </a:lnTo>
                    <a:lnTo>
                      <a:pt x="36" y="244"/>
                    </a:lnTo>
                    <a:lnTo>
                      <a:pt x="0" y="265"/>
                    </a:lnTo>
                    <a:lnTo>
                      <a:pt x="57" y="252"/>
                    </a:lnTo>
                    <a:lnTo>
                      <a:pt x="82" y="252"/>
                    </a:lnTo>
                    <a:lnTo>
                      <a:pt x="125" y="235"/>
                    </a:lnTo>
                    <a:lnTo>
                      <a:pt x="136" y="217"/>
                    </a:lnTo>
                    <a:lnTo>
                      <a:pt x="104" y="228"/>
                    </a:lnTo>
                    <a:lnTo>
                      <a:pt x="75" y="235"/>
                    </a:lnTo>
                    <a:lnTo>
                      <a:pt x="107" y="205"/>
                    </a:lnTo>
                    <a:lnTo>
                      <a:pt x="114" y="183"/>
                    </a:lnTo>
                    <a:lnTo>
                      <a:pt x="71" y="222"/>
                    </a:lnTo>
                    <a:lnTo>
                      <a:pt x="68" y="196"/>
                    </a:lnTo>
                    <a:lnTo>
                      <a:pt x="78" y="164"/>
                    </a:lnTo>
                    <a:lnTo>
                      <a:pt x="136" y="134"/>
                    </a:lnTo>
                    <a:lnTo>
                      <a:pt x="111" y="111"/>
                    </a:lnTo>
                    <a:lnTo>
                      <a:pt x="124" y="81"/>
                    </a:lnTo>
                    <a:lnTo>
                      <a:pt x="97" y="111"/>
                    </a:lnTo>
                    <a:lnTo>
                      <a:pt x="71" y="111"/>
                    </a:lnTo>
                    <a:lnTo>
                      <a:pt x="94" y="53"/>
                    </a:lnTo>
                    <a:lnTo>
                      <a:pt x="75" y="16"/>
                    </a:lnTo>
                    <a:lnTo>
                      <a:pt x="47" y="0"/>
                    </a:lnTo>
                    <a:close/>
                  </a:path>
                </a:pathLst>
              </a:custGeom>
              <a:solidFill>
                <a:srgbClr val="000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52" name="Freeform 62"/>
              <p:cNvSpPr>
                <a:spLocks/>
              </p:cNvSpPr>
              <p:nvPr/>
            </p:nvSpPr>
            <p:spPr bwMode="auto">
              <a:xfrm>
                <a:off x="1249" y="2025"/>
                <a:ext cx="154" cy="138"/>
              </a:xfrm>
              <a:custGeom>
                <a:avLst/>
                <a:gdLst>
                  <a:gd name="T0" fmla="*/ 31 w 308"/>
                  <a:gd name="T1" fmla="*/ 0 h 277"/>
                  <a:gd name="T2" fmla="*/ 26 w 308"/>
                  <a:gd name="T3" fmla="*/ 1 h 277"/>
                  <a:gd name="T4" fmla="*/ 17 w 308"/>
                  <a:gd name="T5" fmla="*/ 4 h 277"/>
                  <a:gd name="T6" fmla="*/ 11 w 308"/>
                  <a:gd name="T7" fmla="*/ 8 h 277"/>
                  <a:gd name="T8" fmla="*/ 9 w 308"/>
                  <a:gd name="T9" fmla="*/ 12 h 277"/>
                  <a:gd name="T10" fmla="*/ 4 w 308"/>
                  <a:gd name="T11" fmla="*/ 17 h 277"/>
                  <a:gd name="T12" fmla="*/ 2 w 308"/>
                  <a:gd name="T13" fmla="*/ 21 h 277"/>
                  <a:gd name="T14" fmla="*/ 4 w 308"/>
                  <a:gd name="T15" fmla="*/ 21 h 277"/>
                  <a:gd name="T16" fmla="*/ 7 w 308"/>
                  <a:gd name="T17" fmla="*/ 20 h 277"/>
                  <a:gd name="T18" fmla="*/ 6 w 308"/>
                  <a:gd name="T19" fmla="*/ 21 h 277"/>
                  <a:gd name="T20" fmla="*/ 4 w 308"/>
                  <a:gd name="T21" fmla="*/ 24 h 277"/>
                  <a:gd name="T22" fmla="*/ 2 w 308"/>
                  <a:gd name="T23" fmla="*/ 29 h 277"/>
                  <a:gd name="T24" fmla="*/ 0 w 308"/>
                  <a:gd name="T25" fmla="*/ 34 h 277"/>
                  <a:gd name="T26" fmla="*/ 6 w 308"/>
                  <a:gd name="T27" fmla="*/ 25 h 277"/>
                  <a:gd name="T28" fmla="*/ 10 w 308"/>
                  <a:gd name="T29" fmla="*/ 21 h 277"/>
                  <a:gd name="T30" fmla="*/ 13 w 308"/>
                  <a:gd name="T31" fmla="*/ 20 h 277"/>
                  <a:gd name="T32" fmla="*/ 9 w 308"/>
                  <a:gd name="T33" fmla="*/ 23 h 277"/>
                  <a:gd name="T34" fmla="*/ 6 w 308"/>
                  <a:gd name="T35" fmla="*/ 27 h 277"/>
                  <a:gd name="T36" fmla="*/ 5 w 308"/>
                  <a:gd name="T37" fmla="*/ 30 h 277"/>
                  <a:gd name="T38" fmla="*/ 13 w 308"/>
                  <a:gd name="T39" fmla="*/ 22 h 277"/>
                  <a:gd name="T40" fmla="*/ 18 w 308"/>
                  <a:gd name="T41" fmla="*/ 17 h 277"/>
                  <a:gd name="T42" fmla="*/ 26 w 308"/>
                  <a:gd name="T43" fmla="*/ 13 h 277"/>
                  <a:gd name="T44" fmla="*/ 35 w 308"/>
                  <a:gd name="T45" fmla="*/ 12 h 277"/>
                  <a:gd name="T46" fmla="*/ 38 w 308"/>
                  <a:gd name="T47" fmla="*/ 12 h 277"/>
                  <a:gd name="T48" fmla="*/ 38 w 308"/>
                  <a:gd name="T49" fmla="*/ 9 h 277"/>
                  <a:gd name="T50" fmla="*/ 39 w 308"/>
                  <a:gd name="T51" fmla="*/ 7 h 277"/>
                  <a:gd name="T52" fmla="*/ 37 w 308"/>
                  <a:gd name="T53" fmla="*/ 5 h 277"/>
                  <a:gd name="T54" fmla="*/ 36 w 308"/>
                  <a:gd name="T55" fmla="*/ 2 h 277"/>
                  <a:gd name="T56" fmla="*/ 38 w 308"/>
                  <a:gd name="T57" fmla="*/ 0 h 277"/>
                  <a:gd name="T58" fmla="*/ 34 w 308"/>
                  <a:gd name="T59" fmla="*/ 0 h 277"/>
                  <a:gd name="T60" fmla="*/ 31 w 308"/>
                  <a:gd name="T61" fmla="*/ 0 h 27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8"/>
                  <a:gd name="T94" fmla="*/ 0 h 277"/>
                  <a:gd name="T95" fmla="*/ 308 w 308"/>
                  <a:gd name="T96" fmla="*/ 277 h 27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8" h="277">
                    <a:moveTo>
                      <a:pt x="244" y="2"/>
                    </a:moveTo>
                    <a:lnTo>
                      <a:pt x="211" y="12"/>
                    </a:lnTo>
                    <a:lnTo>
                      <a:pt x="131" y="36"/>
                    </a:lnTo>
                    <a:lnTo>
                      <a:pt x="91" y="70"/>
                    </a:lnTo>
                    <a:lnTo>
                      <a:pt x="66" y="96"/>
                    </a:lnTo>
                    <a:lnTo>
                      <a:pt x="32" y="137"/>
                    </a:lnTo>
                    <a:lnTo>
                      <a:pt x="15" y="168"/>
                    </a:lnTo>
                    <a:lnTo>
                      <a:pt x="28" y="168"/>
                    </a:lnTo>
                    <a:lnTo>
                      <a:pt x="54" y="160"/>
                    </a:lnTo>
                    <a:lnTo>
                      <a:pt x="50" y="174"/>
                    </a:lnTo>
                    <a:lnTo>
                      <a:pt x="28" y="197"/>
                    </a:lnTo>
                    <a:lnTo>
                      <a:pt x="13" y="235"/>
                    </a:lnTo>
                    <a:lnTo>
                      <a:pt x="0" y="277"/>
                    </a:lnTo>
                    <a:lnTo>
                      <a:pt x="47" y="201"/>
                    </a:lnTo>
                    <a:lnTo>
                      <a:pt x="78" y="168"/>
                    </a:lnTo>
                    <a:lnTo>
                      <a:pt x="103" y="161"/>
                    </a:lnTo>
                    <a:lnTo>
                      <a:pt x="71" y="187"/>
                    </a:lnTo>
                    <a:lnTo>
                      <a:pt x="46" y="222"/>
                    </a:lnTo>
                    <a:lnTo>
                      <a:pt x="36" y="244"/>
                    </a:lnTo>
                    <a:lnTo>
                      <a:pt x="107" y="181"/>
                    </a:lnTo>
                    <a:lnTo>
                      <a:pt x="142" y="142"/>
                    </a:lnTo>
                    <a:lnTo>
                      <a:pt x="208" y="108"/>
                    </a:lnTo>
                    <a:lnTo>
                      <a:pt x="278" y="101"/>
                    </a:lnTo>
                    <a:lnTo>
                      <a:pt x="297" y="99"/>
                    </a:lnTo>
                    <a:lnTo>
                      <a:pt x="300" y="76"/>
                    </a:lnTo>
                    <a:lnTo>
                      <a:pt x="308" y="63"/>
                    </a:lnTo>
                    <a:lnTo>
                      <a:pt x="289" y="42"/>
                    </a:lnTo>
                    <a:lnTo>
                      <a:pt x="287" y="20"/>
                    </a:lnTo>
                    <a:lnTo>
                      <a:pt x="297" y="2"/>
                    </a:lnTo>
                    <a:lnTo>
                      <a:pt x="268" y="0"/>
                    </a:lnTo>
                    <a:lnTo>
                      <a:pt x="244" y="2"/>
                    </a:lnTo>
                    <a:close/>
                  </a:path>
                </a:pathLst>
              </a:custGeom>
              <a:solidFill>
                <a:srgbClr val="FFD8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53" name="Freeform 63"/>
              <p:cNvSpPr>
                <a:spLocks/>
              </p:cNvSpPr>
              <p:nvPr/>
            </p:nvSpPr>
            <p:spPr bwMode="auto">
              <a:xfrm>
                <a:off x="1368" y="2136"/>
                <a:ext cx="56" cy="87"/>
              </a:xfrm>
              <a:custGeom>
                <a:avLst/>
                <a:gdLst>
                  <a:gd name="T0" fmla="*/ 8 w 112"/>
                  <a:gd name="T1" fmla="*/ 0 h 174"/>
                  <a:gd name="T2" fmla="*/ 5 w 112"/>
                  <a:gd name="T3" fmla="*/ 4 h 174"/>
                  <a:gd name="T4" fmla="*/ 2 w 112"/>
                  <a:gd name="T5" fmla="*/ 11 h 174"/>
                  <a:gd name="T6" fmla="*/ 0 w 112"/>
                  <a:gd name="T7" fmla="*/ 22 h 174"/>
                  <a:gd name="T8" fmla="*/ 4 w 112"/>
                  <a:gd name="T9" fmla="*/ 21 h 174"/>
                  <a:gd name="T10" fmla="*/ 6 w 112"/>
                  <a:gd name="T11" fmla="*/ 11 h 174"/>
                  <a:gd name="T12" fmla="*/ 9 w 112"/>
                  <a:gd name="T13" fmla="*/ 9 h 174"/>
                  <a:gd name="T14" fmla="*/ 6 w 112"/>
                  <a:gd name="T15" fmla="*/ 13 h 174"/>
                  <a:gd name="T16" fmla="*/ 6 w 112"/>
                  <a:gd name="T17" fmla="*/ 21 h 174"/>
                  <a:gd name="T18" fmla="*/ 9 w 112"/>
                  <a:gd name="T19" fmla="*/ 19 h 174"/>
                  <a:gd name="T20" fmla="*/ 12 w 112"/>
                  <a:gd name="T21" fmla="*/ 9 h 174"/>
                  <a:gd name="T22" fmla="*/ 14 w 112"/>
                  <a:gd name="T23" fmla="*/ 3 h 174"/>
                  <a:gd name="T24" fmla="*/ 8 w 112"/>
                  <a:gd name="T25" fmla="*/ 0 h 1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2"/>
                  <a:gd name="T40" fmla="*/ 0 h 174"/>
                  <a:gd name="T41" fmla="*/ 112 w 112"/>
                  <a:gd name="T42" fmla="*/ 174 h 1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2" h="174">
                    <a:moveTo>
                      <a:pt x="61" y="0"/>
                    </a:moveTo>
                    <a:lnTo>
                      <a:pt x="33" y="29"/>
                    </a:lnTo>
                    <a:lnTo>
                      <a:pt x="11" y="85"/>
                    </a:lnTo>
                    <a:lnTo>
                      <a:pt x="0" y="174"/>
                    </a:lnTo>
                    <a:lnTo>
                      <a:pt x="28" y="162"/>
                    </a:lnTo>
                    <a:lnTo>
                      <a:pt x="42" y="85"/>
                    </a:lnTo>
                    <a:lnTo>
                      <a:pt x="68" y="68"/>
                    </a:lnTo>
                    <a:lnTo>
                      <a:pt x="46" y="104"/>
                    </a:lnTo>
                    <a:lnTo>
                      <a:pt x="46" y="162"/>
                    </a:lnTo>
                    <a:lnTo>
                      <a:pt x="66" y="146"/>
                    </a:lnTo>
                    <a:lnTo>
                      <a:pt x="92" y="65"/>
                    </a:lnTo>
                    <a:lnTo>
                      <a:pt x="112" y="17"/>
                    </a:lnTo>
                    <a:lnTo>
                      <a:pt x="61" y="0"/>
                    </a:lnTo>
                    <a:close/>
                  </a:path>
                </a:pathLst>
              </a:custGeom>
              <a:solidFill>
                <a:srgbClr val="00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54" name="Freeform 64"/>
              <p:cNvSpPr>
                <a:spLocks/>
              </p:cNvSpPr>
              <p:nvPr/>
            </p:nvSpPr>
            <p:spPr bwMode="auto">
              <a:xfrm>
                <a:off x="1380" y="2232"/>
                <a:ext cx="44" cy="159"/>
              </a:xfrm>
              <a:custGeom>
                <a:avLst/>
                <a:gdLst>
                  <a:gd name="T0" fmla="*/ 0 w 90"/>
                  <a:gd name="T1" fmla="*/ 0 h 318"/>
                  <a:gd name="T2" fmla="*/ 0 w 90"/>
                  <a:gd name="T3" fmla="*/ 5 h 318"/>
                  <a:gd name="T4" fmla="*/ 1 w 90"/>
                  <a:gd name="T5" fmla="*/ 16 h 318"/>
                  <a:gd name="T6" fmla="*/ 1 w 90"/>
                  <a:gd name="T7" fmla="*/ 20 h 318"/>
                  <a:gd name="T8" fmla="*/ 0 w 90"/>
                  <a:gd name="T9" fmla="*/ 25 h 318"/>
                  <a:gd name="T10" fmla="*/ 0 w 90"/>
                  <a:gd name="T11" fmla="*/ 34 h 318"/>
                  <a:gd name="T12" fmla="*/ 0 w 90"/>
                  <a:gd name="T13" fmla="*/ 40 h 318"/>
                  <a:gd name="T14" fmla="*/ 3 w 90"/>
                  <a:gd name="T15" fmla="*/ 40 h 318"/>
                  <a:gd name="T16" fmla="*/ 3 w 90"/>
                  <a:gd name="T17" fmla="*/ 32 h 318"/>
                  <a:gd name="T18" fmla="*/ 5 w 90"/>
                  <a:gd name="T19" fmla="*/ 25 h 318"/>
                  <a:gd name="T20" fmla="*/ 9 w 90"/>
                  <a:gd name="T21" fmla="*/ 19 h 318"/>
                  <a:gd name="T22" fmla="*/ 9 w 90"/>
                  <a:gd name="T23" fmla="*/ 15 h 318"/>
                  <a:gd name="T24" fmla="*/ 4 w 90"/>
                  <a:gd name="T25" fmla="*/ 19 h 318"/>
                  <a:gd name="T26" fmla="*/ 6 w 90"/>
                  <a:gd name="T27" fmla="*/ 15 h 318"/>
                  <a:gd name="T28" fmla="*/ 8 w 90"/>
                  <a:gd name="T29" fmla="*/ 10 h 318"/>
                  <a:gd name="T30" fmla="*/ 11 w 90"/>
                  <a:gd name="T31" fmla="*/ 9 h 318"/>
                  <a:gd name="T32" fmla="*/ 11 w 90"/>
                  <a:gd name="T33" fmla="*/ 6 h 318"/>
                  <a:gd name="T34" fmla="*/ 7 w 90"/>
                  <a:gd name="T35" fmla="*/ 7 h 318"/>
                  <a:gd name="T36" fmla="*/ 6 w 90"/>
                  <a:gd name="T37" fmla="*/ 5 h 318"/>
                  <a:gd name="T38" fmla="*/ 6 w 90"/>
                  <a:gd name="T39" fmla="*/ 1 h 318"/>
                  <a:gd name="T40" fmla="*/ 0 w 90"/>
                  <a:gd name="T41" fmla="*/ 0 h 3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318"/>
                  <a:gd name="T65" fmla="*/ 90 w 90"/>
                  <a:gd name="T66" fmla="*/ 318 h 3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318">
                    <a:moveTo>
                      <a:pt x="6" y="0"/>
                    </a:moveTo>
                    <a:lnTo>
                      <a:pt x="7" y="39"/>
                    </a:lnTo>
                    <a:lnTo>
                      <a:pt x="10" y="128"/>
                    </a:lnTo>
                    <a:lnTo>
                      <a:pt x="13" y="157"/>
                    </a:lnTo>
                    <a:lnTo>
                      <a:pt x="0" y="202"/>
                    </a:lnTo>
                    <a:lnTo>
                      <a:pt x="0" y="268"/>
                    </a:lnTo>
                    <a:lnTo>
                      <a:pt x="3" y="318"/>
                    </a:lnTo>
                    <a:lnTo>
                      <a:pt x="30" y="316"/>
                    </a:lnTo>
                    <a:lnTo>
                      <a:pt x="30" y="255"/>
                    </a:lnTo>
                    <a:lnTo>
                      <a:pt x="42" y="202"/>
                    </a:lnTo>
                    <a:lnTo>
                      <a:pt x="80" y="149"/>
                    </a:lnTo>
                    <a:lnTo>
                      <a:pt x="77" y="122"/>
                    </a:lnTo>
                    <a:lnTo>
                      <a:pt x="38" y="151"/>
                    </a:lnTo>
                    <a:lnTo>
                      <a:pt x="50" y="122"/>
                    </a:lnTo>
                    <a:lnTo>
                      <a:pt x="67" y="83"/>
                    </a:lnTo>
                    <a:lnTo>
                      <a:pt x="90" y="69"/>
                    </a:lnTo>
                    <a:lnTo>
                      <a:pt x="90" y="45"/>
                    </a:lnTo>
                    <a:lnTo>
                      <a:pt x="60" y="53"/>
                    </a:lnTo>
                    <a:lnTo>
                      <a:pt x="55" y="34"/>
                    </a:lnTo>
                    <a:lnTo>
                      <a:pt x="55" y="3"/>
                    </a:lnTo>
                    <a:lnTo>
                      <a:pt x="6" y="0"/>
                    </a:lnTo>
                    <a:close/>
                  </a:path>
                </a:pathLst>
              </a:custGeom>
              <a:solidFill>
                <a:srgbClr val="91AD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55" name="Freeform 65"/>
              <p:cNvSpPr>
                <a:spLocks/>
              </p:cNvSpPr>
              <p:nvPr/>
            </p:nvSpPr>
            <p:spPr bwMode="auto">
              <a:xfrm>
                <a:off x="1462" y="2465"/>
                <a:ext cx="45" cy="9"/>
              </a:xfrm>
              <a:custGeom>
                <a:avLst/>
                <a:gdLst>
                  <a:gd name="T0" fmla="*/ 0 w 91"/>
                  <a:gd name="T1" fmla="*/ 0 h 19"/>
                  <a:gd name="T2" fmla="*/ 3 w 91"/>
                  <a:gd name="T3" fmla="*/ 0 h 19"/>
                  <a:gd name="T4" fmla="*/ 11 w 91"/>
                  <a:gd name="T5" fmla="*/ 0 h 19"/>
                  <a:gd name="T6" fmla="*/ 11 w 91"/>
                  <a:gd name="T7" fmla="*/ 1 h 19"/>
                  <a:gd name="T8" fmla="*/ 8 w 91"/>
                  <a:gd name="T9" fmla="*/ 2 h 19"/>
                  <a:gd name="T10" fmla="*/ 0 w 91"/>
                  <a:gd name="T11" fmla="*/ 2 h 19"/>
                  <a:gd name="T12" fmla="*/ 0 w 91"/>
                  <a:gd name="T13" fmla="*/ 0 h 19"/>
                  <a:gd name="T14" fmla="*/ 0 60000 65536"/>
                  <a:gd name="T15" fmla="*/ 0 60000 65536"/>
                  <a:gd name="T16" fmla="*/ 0 60000 65536"/>
                  <a:gd name="T17" fmla="*/ 0 60000 65536"/>
                  <a:gd name="T18" fmla="*/ 0 60000 65536"/>
                  <a:gd name="T19" fmla="*/ 0 60000 65536"/>
                  <a:gd name="T20" fmla="*/ 0 60000 65536"/>
                  <a:gd name="T21" fmla="*/ 0 w 91"/>
                  <a:gd name="T22" fmla="*/ 0 h 19"/>
                  <a:gd name="T23" fmla="*/ 91 w 91"/>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19">
                    <a:moveTo>
                      <a:pt x="0" y="5"/>
                    </a:moveTo>
                    <a:lnTo>
                      <a:pt x="29" y="6"/>
                    </a:lnTo>
                    <a:lnTo>
                      <a:pt x="89" y="0"/>
                    </a:lnTo>
                    <a:lnTo>
                      <a:pt x="91" y="14"/>
                    </a:lnTo>
                    <a:lnTo>
                      <a:pt x="64" y="19"/>
                    </a:lnTo>
                    <a:lnTo>
                      <a:pt x="5" y="19"/>
                    </a:lnTo>
                    <a:lnTo>
                      <a:pt x="0" y="5"/>
                    </a:lnTo>
                    <a:close/>
                  </a:path>
                </a:pathLst>
              </a:custGeom>
              <a:solidFill>
                <a:srgbClr val="0028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56" name="Freeform 66"/>
              <p:cNvSpPr>
                <a:spLocks/>
              </p:cNvSpPr>
              <p:nvPr/>
            </p:nvSpPr>
            <p:spPr bwMode="auto">
              <a:xfrm>
                <a:off x="979" y="2408"/>
                <a:ext cx="185" cy="72"/>
              </a:xfrm>
              <a:custGeom>
                <a:avLst/>
                <a:gdLst>
                  <a:gd name="T0" fmla="*/ 44 w 371"/>
                  <a:gd name="T1" fmla="*/ 3 h 144"/>
                  <a:gd name="T2" fmla="*/ 34 w 371"/>
                  <a:gd name="T3" fmla="*/ 0 h 144"/>
                  <a:gd name="T4" fmla="*/ 24 w 371"/>
                  <a:gd name="T5" fmla="*/ 0 h 144"/>
                  <a:gd name="T6" fmla="*/ 18 w 371"/>
                  <a:gd name="T7" fmla="*/ 7 h 144"/>
                  <a:gd name="T8" fmla="*/ 0 w 371"/>
                  <a:gd name="T9" fmla="*/ 15 h 144"/>
                  <a:gd name="T10" fmla="*/ 14 w 371"/>
                  <a:gd name="T11" fmla="*/ 15 h 144"/>
                  <a:gd name="T12" fmla="*/ 28 w 371"/>
                  <a:gd name="T13" fmla="*/ 12 h 144"/>
                  <a:gd name="T14" fmla="*/ 19 w 371"/>
                  <a:gd name="T15" fmla="*/ 18 h 144"/>
                  <a:gd name="T16" fmla="*/ 31 w 371"/>
                  <a:gd name="T17" fmla="*/ 18 h 144"/>
                  <a:gd name="T18" fmla="*/ 40 w 371"/>
                  <a:gd name="T19" fmla="*/ 17 h 144"/>
                  <a:gd name="T20" fmla="*/ 46 w 371"/>
                  <a:gd name="T21" fmla="*/ 14 h 144"/>
                  <a:gd name="T22" fmla="*/ 44 w 371"/>
                  <a:gd name="T23" fmla="*/ 3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1"/>
                  <a:gd name="T37" fmla="*/ 0 h 144"/>
                  <a:gd name="T38" fmla="*/ 371 w 371"/>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1" h="144">
                    <a:moveTo>
                      <a:pt x="355" y="22"/>
                    </a:moveTo>
                    <a:lnTo>
                      <a:pt x="276" y="0"/>
                    </a:lnTo>
                    <a:lnTo>
                      <a:pt x="198" y="0"/>
                    </a:lnTo>
                    <a:lnTo>
                      <a:pt x="147" y="58"/>
                    </a:lnTo>
                    <a:lnTo>
                      <a:pt x="0" y="116"/>
                    </a:lnTo>
                    <a:lnTo>
                      <a:pt x="113" y="116"/>
                    </a:lnTo>
                    <a:lnTo>
                      <a:pt x="225" y="94"/>
                    </a:lnTo>
                    <a:lnTo>
                      <a:pt x="155" y="144"/>
                    </a:lnTo>
                    <a:lnTo>
                      <a:pt x="251" y="144"/>
                    </a:lnTo>
                    <a:lnTo>
                      <a:pt x="320" y="129"/>
                    </a:lnTo>
                    <a:lnTo>
                      <a:pt x="371" y="109"/>
                    </a:lnTo>
                    <a:lnTo>
                      <a:pt x="355" y="22"/>
                    </a:lnTo>
                    <a:close/>
                  </a:path>
                </a:pathLst>
              </a:custGeom>
              <a:solidFill>
                <a:srgbClr val="FFD8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57" name="Freeform 67"/>
              <p:cNvSpPr>
                <a:spLocks/>
              </p:cNvSpPr>
              <p:nvPr/>
            </p:nvSpPr>
            <p:spPr bwMode="auto">
              <a:xfrm>
                <a:off x="828" y="2332"/>
                <a:ext cx="99" cy="47"/>
              </a:xfrm>
              <a:custGeom>
                <a:avLst/>
                <a:gdLst>
                  <a:gd name="T0" fmla="*/ 9 w 198"/>
                  <a:gd name="T1" fmla="*/ 0 h 94"/>
                  <a:gd name="T2" fmla="*/ 0 w 198"/>
                  <a:gd name="T3" fmla="*/ 3 h 94"/>
                  <a:gd name="T4" fmla="*/ 6 w 198"/>
                  <a:gd name="T5" fmla="*/ 4 h 94"/>
                  <a:gd name="T6" fmla="*/ 16 w 198"/>
                  <a:gd name="T7" fmla="*/ 4 h 94"/>
                  <a:gd name="T8" fmla="*/ 11 w 198"/>
                  <a:gd name="T9" fmla="*/ 12 h 94"/>
                  <a:gd name="T10" fmla="*/ 25 w 198"/>
                  <a:gd name="T11" fmla="*/ 12 h 94"/>
                  <a:gd name="T12" fmla="*/ 23 w 198"/>
                  <a:gd name="T13" fmla="*/ 5 h 94"/>
                  <a:gd name="T14" fmla="*/ 9 w 198"/>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98"/>
                  <a:gd name="T25" fmla="*/ 0 h 94"/>
                  <a:gd name="T26" fmla="*/ 198 w 198"/>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8" h="94">
                    <a:moveTo>
                      <a:pt x="68" y="0"/>
                    </a:moveTo>
                    <a:lnTo>
                      <a:pt x="0" y="21"/>
                    </a:lnTo>
                    <a:lnTo>
                      <a:pt x="42" y="29"/>
                    </a:lnTo>
                    <a:lnTo>
                      <a:pt x="128" y="29"/>
                    </a:lnTo>
                    <a:lnTo>
                      <a:pt x="85" y="94"/>
                    </a:lnTo>
                    <a:lnTo>
                      <a:pt x="198" y="94"/>
                    </a:lnTo>
                    <a:lnTo>
                      <a:pt x="181" y="36"/>
                    </a:lnTo>
                    <a:lnTo>
                      <a:pt x="68" y="0"/>
                    </a:lnTo>
                    <a:close/>
                  </a:path>
                </a:pathLst>
              </a:custGeom>
              <a:solidFill>
                <a:srgbClr val="FFA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58" name="Freeform 68"/>
              <p:cNvSpPr>
                <a:spLocks/>
              </p:cNvSpPr>
              <p:nvPr/>
            </p:nvSpPr>
            <p:spPr bwMode="auto">
              <a:xfrm>
                <a:off x="1095" y="2404"/>
                <a:ext cx="154" cy="36"/>
              </a:xfrm>
              <a:custGeom>
                <a:avLst/>
                <a:gdLst>
                  <a:gd name="T0" fmla="*/ 0 w 308"/>
                  <a:gd name="T1" fmla="*/ 0 h 72"/>
                  <a:gd name="T2" fmla="*/ 12 w 308"/>
                  <a:gd name="T3" fmla="*/ 0 h 72"/>
                  <a:gd name="T4" fmla="*/ 22 w 308"/>
                  <a:gd name="T5" fmla="*/ 0 h 72"/>
                  <a:gd name="T6" fmla="*/ 30 w 308"/>
                  <a:gd name="T7" fmla="*/ 5 h 72"/>
                  <a:gd name="T8" fmla="*/ 39 w 308"/>
                  <a:gd name="T9" fmla="*/ 5 h 72"/>
                  <a:gd name="T10" fmla="*/ 34 w 308"/>
                  <a:gd name="T11" fmla="*/ 9 h 72"/>
                  <a:gd name="T12" fmla="*/ 22 w 308"/>
                  <a:gd name="T13" fmla="*/ 9 h 72"/>
                  <a:gd name="T14" fmla="*/ 20 w 308"/>
                  <a:gd name="T15" fmla="*/ 4 h 72"/>
                  <a:gd name="T16" fmla="*/ 13 w 308"/>
                  <a:gd name="T17" fmla="*/ 4 h 72"/>
                  <a:gd name="T18" fmla="*/ 0 w 308"/>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8"/>
                  <a:gd name="T31" fmla="*/ 0 h 72"/>
                  <a:gd name="T32" fmla="*/ 308 w 308"/>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8" h="72">
                    <a:moveTo>
                      <a:pt x="0" y="0"/>
                    </a:moveTo>
                    <a:lnTo>
                      <a:pt x="95" y="0"/>
                    </a:lnTo>
                    <a:lnTo>
                      <a:pt x="179" y="0"/>
                    </a:lnTo>
                    <a:lnTo>
                      <a:pt x="239" y="43"/>
                    </a:lnTo>
                    <a:lnTo>
                      <a:pt x="308" y="43"/>
                    </a:lnTo>
                    <a:lnTo>
                      <a:pt x="265" y="72"/>
                    </a:lnTo>
                    <a:lnTo>
                      <a:pt x="179" y="65"/>
                    </a:lnTo>
                    <a:lnTo>
                      <a:pt x="154" y="29"/>
                    </a:lnTo>
                    <a:lnTo>
                      <a:pt x="103" y="29"/>
                    </a:lnTo>
                    <a:lnTo>
                      <a:pt x="0" y="0"/>
                    </a:lnTo>
                    <a:close/>
                  </a:path>
                </a:pathLst>
              </a:custGeom>
              <a:solidFill>
                <a:srgbClr val="FF9E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59" name="Freeform 69"/>
              <p:cNvSpPr>
                <a:spLocks/>
              </p:cNvSpPr>
              <p:nvPr/>
            </p:nvSpPr>
            <p:spPr bwMode="auto">
              <a:xfrm>
                <a:off x="1253" y="2404"/>
                <a:ext cx="130" cy="90"/>
              </a:xfrm>
              <a:custGeom>
                <a:avLst/>
                <a:gdLst>
                  <a:gd name="T0" fmla="*/ 7 w 259"/>
                  <a:gd name="T1" fmla="*/ 1 h 180"/>
                  <a:gd name="T2" fmla="*/ 21 w 259"/>
                  <a:gd name="T3" fmla="*/ 0 h 180"/>
                  <a:gd name="T4" fmla="*/ 33 w 259"/>
                  <a:gd name="T5" fmla="*/ 6 h 180"/>
                  <a:gd name="T6" fmla="*/ 33 w 259"/>
                  <a:gd name="T7" fmla="*/ 11 h 180"/>
                  <a:gd name="T8" fmla="*/ 25 w 259"/>
                  <a:gd name="T9" fmla="*/ 11 h 180"/>
                  <a:gd name="T10" fmla="*/ 27 w 259"/>
                  <a:gd name="T11" fmla="*/ 17 h 180"/>
                  <a:gd name="T12" fmla="*/ 21 w 259"/>
                  <a:gd name="T13" fmla="*/ 23 h 180"/>
                  <a:gd name="T14" fmla="*/ 13 w 259"/>
                  <a:gd name="T15" fmla="*/ 23 h 180"/>
                  <a:gd name="T16" fmla="*/ 0 w 259"/>
                  <a:gd name="T17" fmla="*/ 18 h 180"/>
                  <a:gd name="T18" fmla="*/ 13 w 259"/>
                  <a:gd name="T19" fmla="*/ 17 h 180"/>
                  <a:gd name="T20" fmla="*/ 11 w 259"/>
                  <a:gd name="T21" fmla="*/ 11 h 180"/>
                  <a:gd name="T22" fmla="*/ 5 w 259"/>
                  <a:gd name="T23" fmla="*/ 9 h 180"/>
                  <a:gd name="T24" fmla="*/ 15 w 259"/>
                  <a:gd name="T25" fmla="*/ 6 h 180"/>
                  <a:gd name="T26" fmla="*/ 7 w 259"/>
                  <a:gd name="T27" fmla="*/ 1 h 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180"/>
                  <a:gd name="T44" fmla="*/ 259 w 259"/>
                  <a:gd name="T45" fmla="*/ 180 h 1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180">
                    <a:moveTo>
                      <a:pt x="51" y="7"/>
                    </a:moveTo>
                    <a:lnTo>
                      <a:pt x="164" y="0"/>
                    </a:lnTo>
                    <a:lnTo>
                      <a:pt x="259" y="43"/>
                    </a:lnTo>
                    <a:lnTo>
                      <a:pt x="259" y="87"/>
                    </a:lnTo>
                    <a:lnTo>
                      <a:pt x="198" y="87"/>
                    </a:lnTo>
                    <a:lnTo>
                      <a:pt x="216" y="136"/>
                    </a:lnTo>
                    <a:lnTo>
                      <a:pt x="164" y="180"/>
                    </a:lnTo>
                    <a:lnTo>
                      <a:pt x="103" y="180"/>
                    </a:lnTo>
                    <a:lnTo>
                      <a:pt x="0" y="144"/>
                    </a:lnTo>
                    <a:lnTo>
                      <a:pt x="103" y="136"/>
                    </a:lnTo>
                    <a:lnTo>
                      <a:pt x="86" y="87"/>
                    </a:lnTo>
                    <a:lnTo>
                      <a:pt x="35" y="72"/>
                    </a:lnTo>
                    <a:lnTo>
                      <a:pt x="113" y="43"/>
                    </a:lnTo>
                    <a:lnTo>
                      <a:pt x="51" y="7"/>
                    </a:lnTo>
                    <a:close/>
                  </a:path>
                </a:pathLst>
              </a:custGeom>
              <a:solidFill>
                <a:srgbClr val="FF9E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60" name="Freeform 70"/>
              <p:cNvSpPr>
                <a:spLocks/>
              </p:cNvSpPr>
              <p:nvPr/>
            </p:nvSpPr>
            <p:spPr bwMode="auto">
              <a:xfrm>
                <a:off x="1164" y="2476"/>
                <a:ext cx="103" cy="57"/>
              </a:xfrm>
              <a:custGeom>
                <a:avLst/>
                <a:gdLst>
                  <a:gd name="T0" fmla="*/ 0 w 205"/>
                  <a:gd name="T1" fmla="*/ 0 h 115"/>
                  <a:gd name="T2" fmla="*/ 12 w 205"/>
                  <a:gd name="T3" fmla="*/ 2 h 115"/>
                  <a:gd name="T4" fmla="*/ 26 w 205"/>
                  <a:gd name="T5" fmla="*/ 9 h 115"/>
                  <a:gd name="T6" fmla="*/ 24 w 205"/>
                  <a:gd name="T7" fmla="*/ 11 h 115"/>
                  <a:gd name="T8" fmla="*/ 22 w 205"/>
                  <a:gd name="T9" fmla="*/ 12 h 115"/>
                  <a:gd name="T10" fmla="*/ 20 w 205"/>
                  <a:gd name="T11" fmla="*/ 12 h 115"/>
                  <a:gd name="T12" fmla="*/ 18 w 205"/>
                  <a:gd name="T13" fmla="*/ 13 h 115"/>
                  <a:gd name="T14" fmla="*/ 17 w 205"/>
                  <a:gd name="T15" fmla="*/ 13 h 115"/>
                  <a:gd name="T16" fmla="*/ 15 w 205"/>
                  <a:gd name="T17" fmla="*/ 14 h 115"/>
                  <a:gd name="T18" fmla="*/ 15 w 205"/>
                  <a:gd name="T19" fmla="*/ 14 h 115"/>
                  <a:gd name="T20" fmla="*/ 14 w 205"/>
                  <a:gd name="T21" fmla="*/ 14 h 115"/>
                  <a:gd name="T22" fmla="*/ 11 w 205"/>
                  <a:gd name="T23" fmla="*/ 9 h 115"/>
                  <a:gd name="T24" fmla="*/ 0 w 205"/>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5"/>
                  <a:gd name="T40" fmla="*/ 0 h 115"/>
                  <a:gd name="T41" fmla="*/ 205 w 205"/>
                  <a:gd name="T42" fmla="*/ 115 h 1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5" h="115">
                    <a:moveTo>
                      <a:pt x="0" y="0"/>
                    </a:moveTo>
                    <a:lnTo>
                      <a:pt x="92" y="20"/>
                    </a:lnTo>
                    <a:lnTo>
                      <a:pt x="205" y="79"/>
                    </a:lnTo>
                    <a:lnTo>
                      <a:pt x="189" y="89"/>
                    </a:lnTo>
                    <a:lnTo>
                      <a:pt x="172" y="96"/>
                    </a:lnTo>
                    <a:lnTo>
                      <a:pt x="157" y="103"/>
                    </a:lnTo>
                    <a:lnTo>
                      <a:pt x="141" y="108"/>
                    </a:lnTo>
                    <a:lnTo>
                      <a:pt x="129" y="111"/>
                    </a:lnTo>
                    <a:lnTo>
                      <a:pt x="119" y="113"/>
                    </a:lnTo>
                    <a:lnTo>
                      <a:pt x="113" y="115"/>
                    </a:lnTo>
                    <a:lnTo>
                      <a:pt x="110" y="115"/>
                    </a:lnTo>
                    <a:lnTo>
                      <a:pt x="84" y="72"/>
                    </a:lnTo>
                    <a:lnTo>
                      <a:pt x="0" y="0"/>
                    </a:lnTo>
                    <a:close/>
                  </a:path>
                </a:pathLst>
              </a:custGeom>
              <a:solidFill>
                <a:srgbClr val="FF9E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61" name="Freeform 71"/>
              <p:cNvSpPr>
                <a:spLocks/>
              </p:cNvSpPr>
              <p:nvPr/>
            </p:nvSpPr>
            <p:spPr bwMode="auto">
              <a:xfrm>
                <a:off x="897" y="2429"/>
                <a:ext cx="142" cy="40"/>
              </a:xfrm>
              <a:custGeom>
                <a:avLst/>
                <a:gdLst>
                  <a:gd name="T0" fmla="*/ 23 w 285"/>
                  <a:gd name="T1" fmla="*/ 0 h 80"/>
                  <a:gd name="T2" fmla="*/ 7 w 285"/>
                  <a:gd name="T3" fmla="*/ 3 h 80"/>
                  <a:gd name="T4" fmla="*/ 0 w 285"/>
                  <a:gd name="T5" fmla="*/ 7 h 80"/>
                  <a:gd name="T6" fmla="*/ 5 w 285"/>
                  <a:gd name="T7" fmla="*/ 10 h 80"/>
                  <a:gd name="T8" fmla="*/ 16 w 285"/>
                  <a:gd name="T9" fmla="*/ 10 h 80"/>
                  <a:gd name="T10" fmla="*/ 25 w 285"/>
                  <a:gd name="T11" fmla="*/ 6 h 80"/>
                  <a:gd name="T12" fmla="*/ 35 w 285"/>
                  <a:gd name="T13" fmla="*/ 1 h 80"/>
                  <a:gd name="T14" fmla="*/ 23 w 285"/>
                  <a:gd name="T15" fmla="*/ 0 h 80"/>
                  <a:gd name="T16" fmla="*/ 0 60000 65536"/>
                  <a:gd name="T17" fmla="*/ 0 60000 65536"/>
                  <a:gd name="T18" fmla="*/ 0 60000 65536"/>
                  <a:gd name="T19" fmla="*/ 0 60000 65536"/>
                  <a:gd name="T20" fmla="*/ 0 60000 65536"/>
                  <a:gd name="T21" fmla="*/ 0 60000 65536"/>
                  <a:gd name="T22" fmla="*/ 0 60000 65536"/>
                  <a:gd name="T23" fmla="*/ 0 60000 65536"/>
                  <a:gd name="T24" fmla="*/ 0 w 285"/>
                  <a:gd name="T25" fmla="*/ 0 h 80"/>
                  <a:gd name="T26" fmla="*/ 285 w 285"/>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5" h="80">
                    <a:moveTo>
                      <a:pt x="190" y="0"/>
                    </a:moveTo>
                    <a:lnTo>
                      <a:pt x="60" y="22"/>
                    </a:lnTo>
                    <a:lnTo>
                      <a:pt x="0" y="58"/>
                    </a:lnTo>
                    <a:lnTo>
                      <a:pt x="43" y="80"/>
                    </a:lnTo>
                    <a:lnTo>
                      <a:pt x="130" y="80"/>
                    </a:lnTo>
                    <a:lnTo>
                      <a:pt x="207" y="44"/>
                    </a:lnTo>
                    <a:lnTo>
                      <a:pt x="285" y="8"/>
                    </a:lnTo>
                    <a:lnTo>
                      <a:pt x="190" y="0"/>
                    </a:lnTo>
                    <a:close/>
                  </a:path>
                </a:pathLst>
              </a:custGeom>
              <a:solidFill>
                <a:srgbClr val="FFBC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62" name="Freeform 72"/>
              <p:cNvSpPr>
                <a:spLocks/>
              </p:cNvSpPr>
              <p:nvPr/>
            </p:nvSpPr>
            <p:spPr bwMode="auto">
              <a:xfrm>
                <a:off x="703" y="2120"/>
                <a:ext cx="78" cy="35"/>
              </a:xfrm>
              <a:custGeom>
                <a:avLst/>
                <a:gdLst>
                  <a:gd name="T0" fmla="*/ 15 w 155"/>
                  <a:gd name="T1" fmla="*/ 0 h 69"/>
                  <a:gd name="T2" fmla="*/ 9 w 155"/>
                  <a:gd name="T3" fmla="*/ 4 h 69"/>
                  <a:gd name="T4" fmla="*/ 4 w 155"/>
                  <a:gd name="T5" fmla="*/ 4 h 69"/>
                  <a:gd name="T6" fmla="*/ 0 w 155"/>
                  <a:gd name="T7" fmla="*/ 7 h 69"/>
                  <a:gd name="T8" fmla="*/ 4 w 155"/>
                  <a:gd name="T9" fmla="*/ 7 h 69"/>
                  <a:gd name="T10" fmla="*/ 3 w 155"/>
                  <a:gd name="T11" fmla="*/ 9 h 69"/>
                  <a:gd name="T12" fmla="*/ 3 w 155"/>
                  <a:gd name="T13" fmla="*/ 9 h 69"/>
                  <a:gd name="T14" fmla="*/ 4 w 155"/>
                  <a:gd name="T15" fmla="*/ 9 h 69"/>
                  <a:gd name="T16" fmla="*/ 5 w 155"/>
                  <a:gd name="T17" fmla="*/ 9 h 69"/>
                  <a:gd name="T18" fmla="*/ 6 w 155"/>
                  <a:gd name="T19" fmla="*/ 9 h 69"/>
                  <a:gd name="T20" fmla="*/ 7 w 155"/>
                  <a:gd name="T21" fmla="*/ 9 h 69"/>
                  <a:gd name="T22" fmla="*/ 8 w 155"/>
                  <a:gd name="T23" fmla="*/ 8 h 69"/>
                  <a:gd name="T24" fmla="*/ 8 w 155"/>
                  <a:gd name="T25" fmla="*/ 8 h 69"/>
                  <a:gd name="T26" fmla="*/ 8 w 155"/>
                  <a:gd name="T27" fmla="*/ 8 h 69"/>
                  <a:gd name="T28" fmla="*/ 9 w 155"/>
                  <a:gd name="T29" fmla="*/ 5 h 69"/>
                  <a:gd name="T30" fmla="*/ 13 w 155"/>
                  <a:gd name="T31" fmla="*/ 4 h 69"/>
                  <a:gd name="T32" fmla="*/ 13 w 155"/>
                  <a:gd name="T33" fmla="*/ 6 h 69"/>
                  <a:gd name="T34" fmla="*/ 17 w 155"/>
                  <a:gd name="T35" fmla="*/ 6 h 69"/>
                  <a:gd name="T36" fmla="*/ 20 w 155"/>
                  <a:gd name="T37" fmla="*/ 2 h 69"/>
                  <a:gd name="T38" fmla="*/ 15 w 155"/>
                  <a:gd name="T39" fmla="*/ 0 h 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5"/>
                  <a:gd name="T61" fmla="*/ 0 h 69"/>
                  <a:gd name="T62" fmla="*/ 155 w 155"/>
                  <a:gd name="T63" fmla="*/ 69 h 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5" h="69">
                    <a:moveTo>
                      <a:pt x="120" y="0"/>
                    </a:moveTo>
                    <a:lnTo>
                      <a:pt x="67" y="25"/>
                    </a:lnTo>
                    <a:lnTo>
                      <a:pt x="27" y="31"/>
                    </a:lnTo>
                    <a:lnTo>
                      <a:pt x="0" y="53"/>
                    </a:lnTo>
                    <a:lnTo>
                      <a:pt x="30" y="53"/>
                    </a:lnTo>
                    <a:lnTo>
                      <a:pt x="17" y="68"/>
                    </a:lnTo>
                    <a:lnTo>
                      <a:pt x="24" y="69"/>
                    </a:lnTo>
                    <a:lnTo>
                      <a:pt x="31" y="69"/>
                    </a:lnTo>
                    <a:lnTo>
                      <a:pt x="39" y="68"/>
                    </a:lnTo>
                    <a:lnTo>
                      <a:pt x="46" y="67"/>
                    </a:lnTo>
                    <a:lnTo>
                      <a:pt x="53" y="65"/>
                    </a:lnTo>
                    <a:lnTo>
                      <a:pt x="59" y="64"/>
                    </a:lnTo>
                    <a:lnTo>
                      <a:pt x="63" y="61"/>
                    </a:lnTo>
                    <a:lnTo>
                      <a:pt x="64" y="61"/>
                    </a:lnTo>
                    <a:lnTo>
                      <a:pt x="70" y="35"/>
                    </a:lnTo>
                    <a:lnTo>
                      <a:pt x="102" y="31"/>
                    </a:lnTo>
                    <a:lnTo>
                      <a:pt x="99" y="48"/>
                    </a:lnTo>
                    <a:lnTo>
                      <a:pt x="130" y="43"/>
                    </a:lnTo>
                    <a:lnTo>
                      <a:pt x="155" y="13"/>
                    </a:lnTo>
                    <a:lnTo>
                      <a:pt x="120" y="0"/>
                    </a:lnTo>
                    <a:close/>
                  </a:path>
                </a:pathLst>
              </a:custGeom>
              <a:solidFill>
                <a:srgbClr val="FFBC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63" name="Freeform 73"/>
              <p:cNvSpPr>
                <a:spLocks/>
              </p:cNvSpPr>
              <p:nvPr/>
            </p:nvSpPr>
            <p:spPr bwMode="auto">
              <a:xfrm>
                <a:off x="808" y="2190"/>
                <a:ext cx="91" cy="19"/>
              </a:xfrm>
              <a:custGeom>
                <a:avLst/>
                <a:gdLst>
                  <a:gd name="T0" fmla="*/ 5 w 182"/>
                  <a:gd name="T1" fmla="*/ 1 h 39"/>
                  <a:gd name="T2" fmla="*/ 13 w 182"/>
                  <a:gd name="T3" fmla="*/ 0 h 39"/>
                  <a:gd name="T4" fmla="*/ 18 w 182"/>
                  <a:gd name="T5" fmla="*/ 1 h 39"/>
                  <a:gd name="T6" fmla="*/ 23 w 182"/>
                  <a:gd name="T7" fmla="*/ 3 h 39"/>
                  <a:gd name="T8" fmla="*/ 20 w 182"/>
                  <a:gd name="T9" fmla="*/ 4 h 39"/>
                  <a:gd name="T10" fmla="*/ 13 w 182"/>
                  <a:gd name="T11" fmla="*/ 4 h 39"/>
                  <a:gd name="T12" fmla="*/ 9 w 182"/>
                  <a:gd name="T13" fmla="*/ 4 h 39"/>
                  <a:gd name="T14" fmla="*/ 0 w 182"/>
                  <a:gd name="T15" fmla="*/ 3 h 39"/>
                  <a:gd name="T16" fmla="*/ 5 w 182"/>
                  <a:gd name="T17" fmla="*/ 1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39"/>
                  <a:gd name="T29" fmla="*/ 182 w 182"/>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39">
                    <a:moveTo>
                      <a:pt x="37" y="10"/>
                    </a:moveTo>
                    <a:lnTo>
                      <a:pt x="100" y="0"/>
                    </a:lnTo>
                    <a:lnTo>
                      <a:pt x="139" y="8"/>
                    </a:lnTo>
                    <a:lnTo>
                      <a:pt x="182" y="24"/>
                    </a:lnTo>
                    <a:lnTo>
                      <a:pt x="157" y="37"/>
                    </a:lnTo>
                    <a:lnTo>
                      <a:pt x="106" y="32"/>
                    </a:lnTo>
                    <a:lnTo>
                      <a:pt x="69" y="39"/>
                    </a:lnTo>
                    <a:lnTo>
                      <a:pt x="0" y="29"/>
                    </a:lnTo>
                    <a:lnTo>
                      <a:pt x="37" y="10"/>
                    </a:lnTo>
                    <a:close/>
                  </a:path>
                </a:pathLst>
              </a:custGeom>
              <a:solidFill>
                <a:srgbClr val="FFA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64" name="Freeform 74"/>
              <p:cNvSpPr>
                <a:spLocks/>
              </p:cNvSpPr>
              <p:nvPr/>
            </p:nvSpPr>
            <p:spPr bwMode="auto">
              <a:xfrm>
                <a:off x="948" y="1824"/>
                <a:ext cx="51" cy="27"/>
              </a:xfrm>
              <a:custGeom>
                <a:avLst/>
                <a:gdLst>
                  <a:gd name="T0" fmla="*/ 13 w 102"/>
                  <a:gd name="T1" fmla="*/ 4 h 53"/>
                  <a:gd name="T2" fmla="*/ 9 w 102"/>
                  <a:gd name="T3" fmla="*/ 3 h 53"/>
                  <a:gd name="T4" fmla="*/ 7 w 102"/>
                  <a:gd name="T5" fmla="*/ 2 h 53"/>
                  <a:gd name="T6" fmla="*/ 5 w 102"/>
                  <a:gd name="T7" fmla="*/ 0 h 53"/>
                  <a:gd name="T8" fmla="*/ 3 w 102"/>
                  <a:gd name="T9" fmla="*/ 0 h 53"/>
                  <a:gd name="T10" fmla="*/ 2 w 102"/>
                  <a:gd name="T11" fmla="*/ 1 h 53"/>
                  <a:gd name="T12" fmla="*/ 0 w 102"/>
                  <a:gd name="T13" fmla="*/ 2 h 53"/>
                  <a:gd name="T14" fmla="*/ 3 w 102"/>
                  <a:gd name="T15" fmla="*/ 2 h 53"/>
                  <a:gd name="T16" fmla="*/ 3 w 102"/>
                  <a:gd name="T17" fmla="*/ 3 h 53"/>
                  <a:gd name="T18" fmla="*/ 1 w 102"/>
                  <a:gd name="T19" fmla="*/ 3 h 53"/>
                  <a:gd name="T20" fmla="*/ 3 w 102"/>
                  <a:gd name="T21" fmla="*/ 4 h 53"/>
                  <a:gd name="T22" fmla="*/ 4 w 102"/>
                  <a:gd name="T23" fmla="*/ 4 h 53"/>
                  <a:gd name="T24" fmla="*/ 5 w 102"/>
                  <a:gd name="T25" fmla="*/ 4 h 53"/>
                  <a:gd name="T26" fmla="*/ 7 w 102"/>
                  <a:gd name="T27" fmla="*/ 4 h 53"/>
                  <a:gd name="T28" fmla="*/ 11 w 102"/>
                  <a:gd name="T29" fmla="*/ 7 h 53"/>
                  <a:gd name="T30" fmla="*/ 11 w 102"/>
                  <a:gd name="T31" fmla="*/ 6 h 53"/>
                  <a:gd name="T32" fmla="*/ 13 w 102"/>
                  <a:gd name="T33" fmla="*/ 4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
                  <a:gd name="T52" fmla="*/ 0 h 53"/>
                  <a:gd name="T53" fmla="*/ 102 w 102"/>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 h="53">
                    <a:moveTo>
                      <a:pt x="102" y="31"/>
                    </a:moveTo>
                    <a:lnTo>
                      <a:pt x="72" y="23"/>
                    </a:lnTo>
                    <a:lnTo>
                      <a:pt x="57" y="16"/>
                    </a:lnTo>
                    <a:lnTo>
                      <a:pt x="40" y="0"/>
                    </a:lnTo>
                    <a:lnTo>
                      <a:pt x="24" y="0"/>
                    </a:lnTo>
                    <a:lnTo>
                      <a:pt x="10" y="2"/>
                    </a:lnTo>
                    <a:lnTo>
                      <a:pt x="0" y="10"/>
                    </a:lnTo>
                    <a:lnTo>
                      <a:pt x="17" y="10"/>
                    </a:lnTo>
                    <a:lnTo>
                      <a:pt x="22" y="17"/>
                    </a:lnTo>
                    <a:lnTo>
                      <a:pt x="4" y="21"/>
                    </a:lnTo>
                    <a:lnTo>
                      <a:pt x="18" y="31"/>
                    </a:lnTo>
                    <a:lnTo>
                      <a:pt x="32" y="28"/>
                    </a:lnTo>
                    <a:lnTo>
                      <a:pt x="40" y="30"/>
                    </a:lnTo>
                    <a:lnTo>
                      <a:pt x="50" y="30"/>
                    </a:lnTo>
                    <a:lnTo>
                      <a:pt x="88" y="53"/>
                    </a:lnTo>
                    <a:lnTo>
                      <a:pt x="88" y="43"/>
                    </a:lnTo>
                    <a:lnTo>
                      <a:pt x="102" y="31"/>
                    </a:lnTo>
                    <a:close/>
                  </a:path>
                </a:pathLst>
              </a:custGeom>
              <a:solidFill>
                <a:srgbClr val="BF60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65" name="Freeform 75"/>
              <p:cNvSpPr>
                <a:spLocks/>
              </p:cNvSpPr>
              <p:nvPr/>
            </p:nvSpPr>
            <p:spPr bwMode="auto">
              <a:xfrm>
                <a:off x="954" y="1914"/>
                <a:ext cx="9" cy="23"/>
              </a:xfrm>
              <a:custGeom>
                <a:avLst/>
                <a:gdLst>
                  <a:gd name="T0" fmla="*/ 0 w 19"/>
                  <a:gd name="T1" fmla="*/ 0 h 46"/>
                  <a:gd name="T2" fmla="*/ 0 w 19"/>
                  <a:gd name="T3" fmla="*/ 1 h 46"/>
                  <a:gd name="T4" fmla="*/ 0 w 19"/>
                  <a:gd name="T5" fmla="*/ 3 h 46"/>
                  <a:gd name="T6" fmla="*/ 0 w 19"/>
                  <a:gd name="T7" fmla="*/ 6 h 46"/>
                  <a:gd name="T8" fmla="*/ 2 w 19"/>
                  <a:gd name="T9" fmla="*/ 6 h 46"/>
                  <a:gd name="T10" fmla="*/ 2 w 19"/>
                  <a:gd name="T11" fmla="*/ 3 h 46"/>
                  <a:gd name="T12" fmla="*/ 2 w 19"/>
                  <a:gd name="T13" fmla="*/ 1 h 46"/>
                  <a:gd name="T14" fmla="*/ 0 w 19"/>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46"/>
                  <a:gd name="T26" fmla="*/ 19 w 19"/>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46">
                    <a:moveTo>
                      <a:pt x="0" y="0"/>
                    </a:moveTo>
                    <a:lnTo>
                      <a:pt x="6" y="7"/>
                    </a:lnTo>
                    <a:lnTo>
                      <a:pt x="6" y="25"/>
                    </a:lnTo>
                    <a:lnTo>
                      <a:pt x="2" y="45"/>
                    </a:lnTo>
                    <a:lnTo>
                      <a:pt x="16" y="46"/>
                    </a:lnTo>
                    <a:lnTo>
                      <a:pt x="19" y="22"/>
                    </a:lnTo>
                    <a:lnTo>
                      <a:pt x="17" y="3"/>
                    </a:lnTo>
                    <a:lnTo>
                      <a:pt x="0" y="0"/>
                    </a:lnTo>
                    <a:close/>
                  </a:path>
                </a:pathLst>
              </a:custGeom>
              <a:solidFill>
                <a:srgbClr val="99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66" name="Freeform 76"/>
              <p:cNvSpPr>
                <a:spLocks/>
              </p:cNvSpPr>
              <p:nvPr/>
            </p:nvSpPr>
            <p:spPr bwMode="auto">
              <a:xfrm>
                <a:off x="962" y="1824"/>
                <a:ext cx="38" cy="20"/>
              </a:xfrm>
              <a:custGeom>
                <a:avLst/>
                <a:gdLst>
                  <a:gd name="T0" fmla="*/ 0 w 77"/>
                  <a:gd name="T1" fmla="*/ 0 h 39"/>
                  <a:gd name="T2" fmla="*/ 0 w 77"/>
                  <a:gd name="T3" fmla="*/ 1 h 39"/>
                  <a:gd name="T4" fmla="*/ 1 w 77"/>
                  <a:gd name="T5" fmla="*/ 3 h 39"/>
                  <a:gd name="T6" fmla="*/ 4 w 77"/>
                  <a:gd name="T7" fmla="*/ 4 h 39"/>
                  <a:gd name="T8" fmla="*/ 8 w 77"/>
                  <a:gd name="T9" fmla="*/ 5 h 39"/>
                  <a:gd name="T10" fmla="*/ 9 w 77"/>
                  <a:gd name="T11" fmla="*/ 4 h 39"/>
                  <a:gd name="T12" fmla="*/ 6 w 77"/>
                  <a:gd name="T13" fmla="*/ 3 h 39"/>
                  <a:gd name="T14" fmla="*/ 4 w 77"/>
                  <a:gd name="T15" fmla="*/ 3 h 39"/>
                  <a:gd name="T16" fmla="*/ 2 w 77"/>
                  <a:gd name="T17" fmla="*/ 1 h 39"/>
                  <a:gd name="T18" fmla="*/ 1 w 77"/>
                  <a:gd name="T19" fmla="*/ 0 h 39"/>
                  <a:gd name="T20" fmla="*/ 0 w 77"/>
                  <a:gd name="T21" fmla="*/ 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39"/>
                  <a:gd name="T35" fmla="*/ 77 w 77"/>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39">
                    <a:moveTo>
                      <a:pt x="0" y="0"/>
                    </a:moveTo>
                    <a:lnTo>
                      <a:pt x="5" y="7"/>
                    </a:lnTo>
                    <a:lnTo>
                      <a:pt x="14" y="17"/>
                    </a:lnTo>
                    <a:lnTo>
                      <a:pt x="39" y="25"/>
                    </a:lnTo>
                    <a:lnTo>
                      <a:pt x="65" y="39"/>
                    </a:lnTo>
                    <a:lnTo>
                      <a:pt x="77" y="31"/>
                    </a:lnTo>
                    <a:lnTo>
                      <a:pt x="49" y="24"/>
                    </a:lnTo>
                    <a:lnTo>
                      <a:pt x="32" y="17"/>
                    </a:lnTo>
                    <a:lnTo>
                      <a:pt x="19" y="6"/>
                    </a:lnTo>
                    <a:lnTo>
                      <a:pt x="15" y="0"/>
                    </a:lnTo>
                    <a:lnTo>
                      <a:pt x="0" y="0"/>
                    </a:lnTo>
                    <a:close/>
                  </a:path>
                </a:pathLst>
              </a:custGeom>
              <a:solidFill>
                <a:srgbClr val="99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67" name="Freeform 77"/>
              <p:cNvSpPr>
                <a:spLocks/>
              </p:cNvSpPr>
              <p:nvPr/>
            </p:nvSpPr>
            <p:spPr bwMode="auto">
              <a:xfrm>
                <a:off x="983" y="1914"/>
                <a:ext cx="46" cy="17"/>
              </a:xfrm>
              <a:custGeom>
                <a:avLst/>
                <a:gdLst>
                  <a:gd name="T0" fmla="*/ 0 w 92"/>
                  <a:gd name="T1" fmla="*/ 1 h 32"/>
                  <a:gd name="T2" fmla="*/ 3 w 92"/>
                  <a:gd name="T3" fmla="*/ 3 h 32"/>
                  <a:gd name="T4" fmla="*/ 3 w 92"/>
                  <a:gd name="T5" fmla="*/ 5 h 32"/>
                  <a:gd name="T6" fmla="*/ 7 w 92"/>
                  <a:gd name="T7" fmla="*/ 4 h 32"/>
                  <a:gd name="T8" fmla="*/ 11 w 92"/>
                  <a:gd name="T9" fmla="*/ 3 h 32"/>
                  <a:gd name="T10" fmla="*/ 12 w 92"/>
                  <a:gd name="T11" fmla="*/ 0 h 32"/>
                  <a:gd name="T12" fmla="*/ 9 w 92"/>
                  <a:gd name="T13" fmla="*/ 1 h 32"/>
                  <a:gd name="T14" fmla="*/ 5 w 92"/>
                  <a:gd name="T15" fmla="*/ 1 h 32"/>
                  <a:gd name="T16" fmla="*/ 3 w 92"/>
                  <a:gd name="T17" fmla="*/ 1 h 32"/>
                  <a:gd name="T18" fmla="*/ 0 w 92"/>
                  <a:gd name="T19" fmla="*/ 1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
                  <a:gd name="T31" fmla="*/ 0 h 32"/>
                  <a:gd name="T32" fmla="*/ 92 w 9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 h="32">
                    <a:moveTo>
                      <a:pt x="0" y="8"/>
                    </a:moveTo>
                    <a:lnTo>
                      <a:pt x="25" y="18"/>
                    </a:lnTo>
                    <a:lnTo>
                      <a:pt x="25" y="32"/>
                    </a:lnTo>
                    <a:lnTo>
                      <a:pt x="55" y="29"/>
                    </a:lnTo>
                    <a:lnTo>
                      <a:pt x="85" y="17"/>
                    </a:lnTo>
                    <a:lnTo>
                      <a:pt x="92" y="0"/>
                    </a:lnTo>
                    <a:lnTo>
                      <a:pt x="65" y="3"/>
                    </a:lnTo>
                    <a:lnTo>
                      <a:pt x="35" y="6"/>
                    </a:lnTo>
                    <a:lnTo>
                      <a:pt x="18" y="6"/>
                    </a:lnTo>
                    <a:lnTo>
                      <a:pt x="0" y="8"/>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68" name="Freeform 78"/>
              <p:cNvSpPr>
                <a:spLocks/>
              </p:cNvSpPr>
              <p:nvPr/>
            </p:nvSpPr>
            <p:spPr bwMode="auto">
              <a:xfrm>
                <a:off x="1002" y="1910"/>
                <a:ext cx="37" cy="39"/>
              </a:xfrm>
              <a:custGeom>
                <a:avLst/>
                <a:gdLst>
                  <a:gd name="T0" fmla="*/ 8 w 76"/>
                  <a:gd name="T1" fmla="*/ 1 h 78"/>
                  <a:gd name="T2" fmla="*/ 7 w 76"/>
                  <a:gd name="T3" fmla="*/ 3 h 78"/>
                  <a:gd name="T4" fmla="*/ 4 w 76"/>
                  <a:gd name="T5" fmla="*/ 6 h 78"/>
                  <a:gd name="T6" fmla="*/ 2 w 76"/>
                  <a:gd name="T7" fmla="*/ 9 h 78"/>
                  <a:gd name="T8" fmla="*/ 0 w 76"/>
                  <a:gd name="T9" fmla="*/ 9 h 78"/>
                  <a:gd name="T10" fmla="*/ 1 w 76"/>
                  <a:gd name="T11" fmla="*/ 10 h 78"/>
                  <a:gd name="T12" fmla="*/ 4 w 76"/>
                  <a:gd name="T13" fmla="*/ 9 h 78"/>
                  <a:gd name="T14" fmla="*/ 6 w 76"/>
                  <a:gd name="T15" fmla="*/ 6 h 78"/>
                  <a:gd name="T16" fmla="*/ 8 w 76"/>
                  <a:gd name="T17" fmla="*/ 3 h 78"/>
                  <a:gd name="T18" fmla="*/ 9 w 76"/>
                  <a:gd name="T19" fmla="*/ 0 h 78"/>
                  <a:gd name="T20" fmla="*/ 8 w 76"/>
                  <a:gd name="T21" fmla="*/ 1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78"/>
                  <a:gd name="T35" fmla="*/ 76 w 76"/>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78">
                    <a:moveTo>
                      <a:pt x="67" y="9"/>
                    </a:moveTo>
                    <a:lnTo>
                      <a:pt x="57" y="27"/>
                    </a:lnTo>
                    <a:lnTo>
                      <a:pt x="35" y="48"/>
                    </a:lnTo>
                    <a:lnTo>
                      <a:pt x="23" y="68"/>
                    </a:lnTo>
                    <a:lnTo>
                      <a:pt x="0" y="68"/>
                    </a:lnTo>
                    <a:lnTo>
                      <a:pt x="10" y="78"/>
                    </a:lnTo>
                    <a:lnTo>
                      <a:pt x="35" y="71"/>
                    </a:lnTo>
                    <a:lnTo>
                      <a:pt x="49" y="48"/>
                    </a:lnTo>
                    <a:lnTo>
                      <a:pt x="70" y="25"/>
                    </a:lnTo>
                    <a:lnTo>
                      <a:pt x="76" y="0"/>
                    </a:lnTo>
                    <a:lnTo>
                      <a:pt x="67" y="9"/>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69" name="Freeform 79"/>
              <p:cNvSpPr>
                <a:spLocks/>
              </p:cNvSpPr>
              <p:nvPr/>
            </p:nvSpPr>
            <p:spPr bwMode="auto">
              <a:xfrm>
                <a:off x="962" y="1954"/>
                <a:ext cx="66" cy="15"/>
              </a:xfrm>
              <a:custGeom>
                <a:avLst/>
                <a:gdLst>
                  <a:gd name="T0" fmla="*/ 0 w 132"/>
                  <a:gd name="T1" fmla="*/ 3 h 30"/>
                  <a:gd name="T2" fmla="*/ 2 w 132"/>
                  <a:gd name="T3" fmla="*/ 3 h 30"/>
                  <a:gd name="T4" fmla="*/ 5 w 132"/>
                  <a:gd name="T5" fmla="*/ 1 h 30"/>
                  <a:gd name="T6" fmla="*/ 7 w 132"/>
                  <a:gd name="T7" fmla="*/ 0 h 30"/>
                  <a:gd name="T8" fmla="*/ 6 w 132"/>
                  <a:gd name="T9" fmla="*/ 2 h 30"/>
                  <a:gd name="T10" fmla="*/ 9 w 132"/>
                  <a:gd name="T11" fmla="*/ 3 h 30"/>
                  <a:gd name="T12" fmla="*/ 12 w 132"/>
                  <a:gd name="T13" fmla="*/ 2 h 30"/>
                  <a:gd name="T14" fmla="*/ 17 w 132"/>
                  <a:gd name="T15" fmla="*/ 1 h 30"/>
                  <a:gd name="T16" fmla="*/ 15 w 132"/>
                  <a:gd name="T17" fmla="*/ 2 h 30"/>
                  <a:gd name="T18" fmla="*/ 11 w 132"/>
                  <a:gd name="T19" fmla="*/ 4 h 30"/>
                  <a:gd name="T20" fmla="*/ 7 w 132"/>
                  <a:gd name="T21" fmla="*/ 4 h 30"/>
                  <a:gd name="T22" fmla="*/ 5 w 132"/>
                  <a:gd name="T23" fmla="*/ 4 h 30"/>
                  <a:gd name="T24" fmla="*/ 3 w 132"/>
                  <a:gd name="T25" fmla="*/ 4 h 30"/>
                  <a:gd name="T26" fmla="*/ 0 w 132"/>
                  <a:gd name="T27" fmla="*/ 4 h 30"/>
                  <a:gd name="T28" fmla="*/ 0 w 132"/>
                  <a:gd name="T29" fmla="*/ 3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2"/>
                  <a:gd name="T46" fmla="*/ 0 h 30"/>
                  <a:gd name="T47" fmla="*/ 132 w 132"/>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2" h="30">
                    <a:moveTo>
                      <a:pt x="0" y="22"/>
                    </a:moveTo>
                    <a:lnTo>
                      <a:pt x="18" y="22"/>
                    </a:lnTo>
                    <a:lnTo>
                      <a:pt x="40" y="4"/>
                    </a:lnTo>
                    <a:lnTo>
                      <a:pt x="53" y="0"/>
                    </a:lnTo>
                    <a:lnTo>
                      <a:pt x="47" y="14"/>
                    </a:lnTo>
                    <a:lnTo>
                      <a:pt x="65" y="19"/>
                    </a:lnTo>
                    <a:lnTo>
                      <a:pt x="93" y="14"/>
                    </a:lnTo>
                    <a:lnTo>
                      <a:pt x="132" y="2"/>
                    </a:lnTo>
                    <a:lnTo>
                      <a:pt x="123" y="14"/>
                    </a:lnTo>
                    <a:lnTo>
                      <a:pt x="89" y="25"/>
                    </a:lnTo>
                    <a:lnTo>
                      <a:pt x="57" y="25"/>
                    </a:lnTo>
                    <a:lnTo>
                      <a:pt x="39" y="25"/>
                    </a:lnTo>
                    <a:lnTo>
                      <a:pt x="21" y="30"/>
                    </a:lnTo>
                    <a:lnTo>
                      <a:pt x="0" y="30"/>
                    </a:lnTo>
                    <a:lnTo>
                      <a:pt x="0" y="22"/>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70" name="Freeform 80"/>
              <p:cNvSpPr>
                <a:spLocks/>
              </p:cNvSpPr>
              <p:nvPr/>
            </p:nvSpPr>
            <p:spPr bwMode="auto">
              <a:xfrm>
                <a:off x="981" y="1967"/>
                <a:ext cx="54" cy="25"/>
              </a:xfrm>
              <a:custGeom>
                <a:avLst/>
                <a:gdLst>
                  <a:gd name="T0" fmla="*/ 0 w 107"/>
                  <a:gd name="T1" fmla="*/ 4 h 49"/>
                  <a:gd name="T2" fmla="*/ 3 w 107"/>
                  <a:gd name="T3" fmla="*/ 3 h 49"/>
                  <a:gd name="T4" fmla="*/ 6 w 107"/>
                  <a:gd name="T5" fmla="*/ 3 h 49"/>
                  <a:gd name="T6" fmla="*/ 9 w 107"/>
                  <a:gd name="T7" fmla="*/ 3 h 49"/>
                  <a:gd name="T8" fmla="*/ 12 w 107"/>
                  <a:gd name="T9" fmla="*/ 1 h 49"/>
                  <a:gd name="T10" fmla="*/ 14 w 107"/>
                  <a:gd name="T11" fmla="*/ 0 h 49"/>
                  <a:gd name="T12" fmla="*/ 14 w 107"/>
                  <a:gd name="T13" fmla="*/ 2 h 49"/>
                  <a:gd name="T14" fmla="*/ 10 w 107"/>
                  <a:gd name="T15" fmla="*/ 4 h 49"/>
                  <a:gd name="T16" fmla="*/ 6 w 107"/>
                  <a:gd name="T17" fmla="*/ 7 h 49"/>
                  <a:gd name="T18" fmla="*/ 6 w 107"/>
                  <a:gd name="T19" fmla="*/ 5 h 49"/>
                  <a:gd name="T20" fmla="*/ 4 w 107"/>
                  <a:gd name="T21" fmla="*/ 5 h 49"/>
                  <a:gd name="T22" fmla="*/ 0 w 107"/>
                  <a:gd name="T23" fmla="*/ 4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7"/>
                  <a:gd name="T37" fmla="*/ 0 h 49"/>
                  <a:gd name="T38" fmla="*/ 107 w 107"/>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7" h="49">
                    <a:moveTo>
                      <a:pt x="0" y="31"/>
                    </a:moveTo>
                    <a:lnTo>
                      <a:pt x="24" y="22"/>
                    </a:lnTo>
                    <a:lnTo>
                      <a:pt x="44" y="22"/>
                    </a:lnTo>
                    <a:lnTo>
                      <a:pt x="65" y="22"/>
                    </a:lnTo>
                    <a:lnTo>
                      <a:pt x="96" y="3"/>
                    </a:lnTo>
                    <a:lnTo>
                      <a:pt x="107" y="0"/>
                    </a:lnTo>
                    <a:lnTo>
                      <a:pt x="107" y="10"/>
                    </a:lnTo>
                    <a:lnTo>
                      <a:pt x="79" y="31"/>
                    </a:lnTo>
                    <a:lnTo>
                      <a:pt x="44" y="49"/>
                    </a:lnTo>
                    <a:lnTo>
                      <a:pt x="43" y="33"/>
                    </a:lnTo>
                    <a:lnTo>
                      <a:pt x="26" y="33"/>
                    </a:lnTo>
                    <a:lnTo>
                      <a:pt x="0" y="31"/>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71" name="Freeform 81"/>
              <p:cNvSpPr>
                <a:spLocks/>
              </p:cNvSpPr>
              <p:nvPr/>
            </p:nvSpPr>
            <p:spPr bwMode="auto">
              <a:xfrm>
                <a:off x="955" y="1940"/>
                <a:ext cx="8" cy="11"/>
              </a:xfrm>
              <a:custGeom>
                <a:avLst/>
                <a:gdLst>
                  <a:gd name="T0" fmla="*/ 2 w 17"/>
                  <a:gd name="T1" fmla="*/ 0 h 22"/>
                  <a:gd name="T2" fmla="*/ 0 w 17"/>
                  <a:gd name="T3" fmla="*/ 1 h 22"/>
                  <a:gd name="T4" fmla="*/ 0 w 17"/>
                  <a:gd name="T5" fmla="*/ 3 h 22"/>
                  <a:gd name="T6" fmla="*/ 1 w 17"/>
                  <a:gd name="T7" fmla="*/ 3 h 22"/>
                  <a:gd name="T8" fmla="*/ 1 w 17"/>
                  <a:gd name="T9" fmla="*/ 2 h 22"/>
                  <a:gd name="T10" fmla="*/ 2 w 17"/>
                  <a:gd name="T11" fmla="*/ 0 h 22"/>
                  <a:gd name="T12" fmla="*/ 0 60000 65536"/>
                  <a:gd name="T13" fmla="*/ 0 60000 65536"/>
                  <a:gd name="T14" fmla="*/ 0 60000 65536"/>
                  <a:gd name="T15" fmla="*/ 0 60000 65536"/>
                  <a:gd name="T16" fmla="*/ 0 60000 65536"/>
                  <a:gd name="T17" fmla="*/ 0 60000 65536"/>
                  <a:gd name="T18" fmla="*/ 0 w 17"/>
                  <a:gd name="T19" fmla="*/ 0 h 22"/>
                  <a:gd name="T20" fmla="*/ 17 w 17"/>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7" h="22">
                    <a:moveTo>
                      <a:pt x="17" y="0"/>
                    </a:moveTo>
                    <a:lnTo>
                      <a:pt x="1" y="7"/>
                    </a:lnTo>
                    <a:lnTo>
                      <a:pt x="0" y="22"/>
                    </a:lnTo>
                    <a:lnTo>
                      <a:pt x="10" y="22"/>
                    </a:lnTo>
                    <a:lnTo>
                      <a:pt x="10" y="11"/>
                    </a:lnTo>
                    <a:lnTo>
                      <a:pt x="17" y="0"/>
                    </a:lnTo>
                    <a:close/>
                  </a:path>
                </a:pathLst>
              </a:custGeom>
              <a:solidFill>
                <a:srgbClr val="99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72" name="Freeform 82"/>
              <p:cNvSpPr>
                <a:spLocks/>
              </p:cNvSpPr>
              <p:nvPr/>
            </p:nvSpPr>
            <p:spPr bwMode="auto">
              <a:xfrm>
                <a:off x="970" y="1917"/>
                <a:ext cx="19" cy="16"/>
              </a:xfrm>
              <a:custGeom>
                <a:avLst/>
                <a:gdLst>
                  <a:gd name="T0" fmla="*/ 1 w 37"/>
                  <a:gd name="T1" fmla="*/ 0 h 32"/>
                  <a:gd name="T2" fmla="*/ 0 w 37"/>
                  <a:gd name="T3" fmla="*/ 1 h 32"/>
                  <a:gd name="T4" fmla="*/ 4 w 37"/>
                  <a:gd name="T5" fmla="*/ 2 h 32"/>
                  <a:gd name="T6" fmla="*/ 5 w 37"/>
                  <a:gd name="T7" fmla="*/ 4 h 32"/>
                  <a:gd name="T8" fmla="*/ 5 w 37"/>
                  <a:gd name="T9" fmla="*/ 2 h 32"/>
                  <a:gd name="T10" fmla="*/ 3 w 37"/>
                  <a:gd name="T11" fmla="*/ 1 h 32"/>
                  <a:gd name="T12" fmla="*/ 1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2" y="0"/>
                    </a:moveTo>
                    <a:lnTo>
                      <a:pt x="0" y="8"/>
                    </a:lnTo>
                    <a:lnTo>
                      <a:pt x="27" y="17"/>
                    </a:lnTo>
                    <a:lnTo>
                      <a:pt x="37" y="32"/>
                    </a:lnTo>
                    <a:lnTo>
                      <a:pt x="36" y="18"/>
                    </a:lnTo>
                    <a:lnTo>
                      <a:pt x="20" y="2"/>
                    </a:lnTo>
                    <a:lnTo>
                      <a:pt x="2" y="0"/>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73" name="Freeform 83"/>
              <p:cNvSpPr>
                <a:spLocks/>
              </p:cNvSpPr>
              <p:nvPr/>
            </p:nvSpPr>
            <p:spPr bwMode="auto">
              <a:xfrm>
                <a:off x="985" y="1864"/>
                <a:ext cx="59" cy="55"/>
              </a:xfrm>
              <a:custGeom>
                <a:avLst/>
                <a:gdLst>
                  <a:gd name="T0" fmla="*/ 0 w 118"/>
                  <a:gd name="T1" fmla="*/ 0 h 109"/>
                  <a:gd name="T2" fmla="*/ 1 w 118"/>
                  <a:gd name="T3" fmla="*/ 7 h 109"/>
                  <a:gd name="T4" fmla="*/ 2 w 118"/>
                  <a:gd name="T5" fmla="*/ 12 h 109"/>
                  <a:gd name="T6" fmla="*/ 1 w 118"/>
                  <a:gd name="T7" fmla="*/ 14 h 109"/>
                  <a:gd name="T8" fmla="*/ 6 w 118"/>
                  <a:gd name="T9" fmla="*/ 14 h 109"/>
                  <a:gd name="T10" fmla="*/ 10 w 118"/>
                  <a:gd name="T11" fmla="*/ 14 h 109"/>
                  <a:gd name="T12" fmla="*/ 15 w 118"/>
                  <a:gd name="T13" fmla="*/ 11 h 109"/>
                  <a:gd name="T14" fmla="*/ 15 w 118"/>
                  <a:gd name="T15" fmla="*/ 10 h 109"/>
                  <a:gd name="T16" fmla="*/ 12 w 118"/>
                  <a:gd name="T17" fmla="*/ 6 h 109"/>
                  <a:gd name="T18" fmla="*/ 7 w 118"/>
                  <a:gd name="T19" fmla="*/ 3 h 109"/>
                  <a:gd name="T20" fmla="*/ 2 w 118"/>
                  <a:gd name="T21" fmla="*/ 1 h 109"/>
                  <a:gd name="T22" fmla="*/ 0 w 118"/>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8"/>
                  <a:gd name="T37" fmla="*/ 0 h 109"/>
                  <a:gd name="T38" fmla="*/ 118 w 118"/>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8" h="109">
                    <a:moveTo>
                      <a:pt x="0" y="0"/>
                    </a:moveTo>
                    <a:lnTo>
                      <a:pt x="3" y="50"/>
                    </a:lnTo>
                    <a:lnTo>
                      <a:pt x="10" y="96"/>
                    </a:lnTo>
                    <a:lnTo>
                      <a:pt x="5" y="109"/>
                    </a:lnTo>
                    <a:lnTo>
                      <a:pt x="43" y="106"/>
                    </a:lnTo>
                    <a:lnTo>
                      <a:pt x="75" y="109"/>
                    </a:lnTo>
                    <a:lnTo>
                      <a:pt x="118" y="88"/>
                    </a:lnTo>
                    <a:lnTo>
                      <a:pt x="118" y="73"/>
                    </a:lnTo>
                    <a:lnTo>
                      <a:pt x="93" y="43"/>
                    </a:lnTo>
                    <a:lnTo>
                      <a:pt x="54" y="20"/>
                    </a:lnTo>
                    <a:lnTo>
                      <a:pt x="15" y="3"/>
                    </a:lnTo>
                    <a:lnTo>
                      <a:pt x="0" y="0"/>
                    </a:lnTo>
                    <a:close/>
                  </a:path>
                </a:pathLst>
              </a:custGeom>
              <a:solidFill>
                <a:srgbClr val="ED9E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74" name="Freeform 84"/>
              <p:cNvSpPr>
                <a:spLocks/>
              </p:cNvSpPr>
              <p:nvPr/>
            </p:nvSpPr>
            <p:spPr bwMode="auto">
              <a:xfrm>
                <a:off x="941" y="1870"/>
                <a:ext cx="38" cy="36"/>
              </a:xfrm>
              <a:custGeom>
                <a:avLst/>
                <a:gdLst>
                  <a:gd name="T0" fmla="*/ 10 w 75"/>
                  <a:gd name="T1" fmla="*/ 0 h 74"/>
                  <a:gd name="T2" fmla="*/ 6 w 75"/>
                  <a:gd name="T3" fmla="*/ 2 h 74"/>
                  <a:gd name="T4" fmla="*/ 2 w 75"/>
                  <a:gd name="T5" fmla="*/ 4 h 74"/>
                  <a:gd name="T6" fmla="*/ 0 w 75"/>
                  <a:gd name="T7" fmla="*/ 7 h 74"/>
                  <a:gd name="T8" fmla="*/ 3 w 75"/>
                  <a:gd name="T9" fmla="*/ 9 h 74"/>
                  <a:gd name="T10" fmla="*/ 6 w 75"/>
                  <a:gd name="T11" fmla="*/ 5 h 74"/>
                  <a:gd name="T12" fmla="*/ 8 w 75"/>
                  <a:gd name="T13" fmla="*/ 3 h 74"/>
                  <a:gd name="T14" fmla="*/ 10 w 7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74"/>
                  <a:gd name="T26" fmla="*/ 75 w 7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74">
                    <a:moveTo>
                      <a:pt x="75" y="0"/>
                    </a:moveTo>
                    <a:lnTo>
                      <a:pt x="46" y="18"/>
                    </a:lnTo>
                    <a:lnTo>
                      <a:pt x="14" y="40"/>
                    </a:lnTo>
                    <a:lnTo>
                      <a:pt x="0" y="61"/>
                    </a:lnTo>
                    <a:lnTo>
                      <a:pt x="21" y="74"/>
                    </a:lnTo>
                    <a:lnTo>
                      <a:pt x="43" y="48"/>
                    </a:lnTo>
                    <a:lnTo>
                      <a:pt x="64" y="28"/>
                    </a:lnTo>
                    <a:lnTo>
                      <a:pt x="75" y="0"/>
                    </a:lnTo>
                    <a:close/>
                  </a:path>
                </a:pathLst>
              </a:custGeom>
              <a:solidFill>
                <a:srgbClr val="FFED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75" name="Freeform 85"/>
              <p:cNvSpPr>
                <a:spLocks/>
              </p:cNvSpPr>
              <p:nvPr/>
            </p:nvSpPr>
            <p:spPr bwMode="auto">
              <a:xfrm>
                <a:off x="900" y="1863"/>
                <a:ext cx="50" cy="40"/>
              </a:xfrm>
              <a:custGeom>
                <a:avLst/>
                <a:gdLst>
                  <a:gd name="T0" fmla="*/ 11 w 100"/>
                  <a:gd name="T1" fmla="*/ 0 h 81"/>
                  <a:gd name="T2" fmla="*/ 6 w 100"/>
                  <a:gd name="T3" fmla="*/ 0 h 81"/>
                  <a:gd name="T4" fmla="*/ 2 w 100"/>
                  <a:gd name="T5" fmla="*/ 4 h 81"/>
                  <a:gd name="T6" fmla="*/ 0 w 100"/>
                  <a:gd name="T7" fmla="*/ 8 h 81"/>
                  <a:gd name="T8" fmla="*/ 3 w 100"/>
                  <a:gd name="T9" fmla="*/ 7 h 81"/>
                  <a:gd name="T10" fmla="*/ 1 w 100"/>
                  <a:gd name="T11" fmla="*/ 10 h 81"/>
                  <a:gd name="T12" fmla="*/ 4 w 100"/>
                  <a:gd name="T13" fmla="*/ 9 h 81"/>
                  <a:gd name="T14" fmla="*/ 6 w 100"/>
                  <a:gd name="T15" fmla="*/ 4 h 81"/>
                  <a:gd name="T16" fmla="*/ 9 w 100"/>
                  <a:gd name="T17" fmla="*/ 2 h 81"/>
                  <a:gd name="T18" fmla="*/ 13 w 100"/>
                  <a:gd name="T19" fmla="*/ 0 h 81"/>
                  <a:gd name="T20" fmla="*/ 11 w 100"/>
                  <a:gd name="T21" fmla="*/ 0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81"/>
                  <a:gd name="T35" fmla="*/ 100 w 100"/>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81">
                    <a:moveTo>
                      <a:pt x="81" y="0"/>
                    </a:moveTo>
                    <a:lnTo>
                      <a:pt x="47" y="3"/>
                    </a:lnTo>
                    <a:lnTo>
                      <a:pt x="16" y="34"/>
                    </a:lnTo>
                    <a:lnTo>
                      <a:pt x="0" y="67"/>
                    </a:lnTo>
                    <a:lnTo>
                      <a:pt x="26" y="56"/>
                    </a:lnTo>
                    <a:lnTo>
                      <a:pt x="7" y="81"/>
                    </a:lnTo>
                    <a:lnTo>
                      <a:pt x="30" y="73"/>
                    </a:lnTo>
                    <a:lnTo>
                      <a:pt x="43" y="39"/>
                    </a:lnTo>
                    <a:lnTo>
                      <a:pt x="69" y="16"/>
                    </a:lnTo>
                    <a:lnTo>
                      <a:pt x="100" y="6"/>
                    </a:lnTo>
                    <a:lnTo>
                      <a:pt x="81" y="0"/>
                    </a:lnTo>
                    <a:close/>
                  </a:path>
                </a:pathLst>
              </a:custGeom>
              <a:solidFill>
                <a:srgbClr val="FFC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76" name="Freeform 86"/>
              <p:cNvSpPr>
                <a:spLocks/>
              </p:cNvSpPr>
              <p:nvPr/>
            </p:nvSpPr>
            <p:spPr bwMode="auto">
              <a:xfrm>
                <a:off x="815" y="1965"/>
                <a:ext cx="67" cy="92"/>
              </a:xfrm>
              <a:custGeom>
                <a:avLst/>
                <a:gdLst>
                  <a:gd name="T0" fmla="*/ 11 w 134"/>
                  <a:gd name="T1" fmla="*/ 2 h 185"/>
                  <a:gd name="T2" fmla="*/ 6 w 134"/>
                  <a:gd name="T3" fmla="*/ 8 h 185"/>
                  <a:gd name="T4" fmla="*/ 0 w 134"/>
                  <a:gd name="T5" fmla="*/ 21 h 185"/>
                  <a:gd name="T6" fmla="*/ 5 w 134"/>
                  <a:gd name="T7" fmla="*/ 17 h 185"/>
                  <a:gd name="T8" fmla="*/ 4 w 134"/>
                  <a:gd name="T9" fmla="*/ 20 h 185"/>
                  <a:gd name="T10" fmla="*/ 4 w 134"/>
                  <a:gd name="T11" fmla="*/ 23 h 185"/>
                  <a:gd name="T12" fmla="*/ 8 w 134"/>
                  <a:gd name="T13" fmla="*/ 15 h 185"/>
                  <a:gd name="T14" fmla="*/ 10 w 134"/>
                  <a:gd name="T15" fmla="*/ 7 h 185"/>
                  <a:gd name="T16" fmla="*/ 14 w 134"/>
                  <a:gd name="T17" fmla="*/ 3 h 185"/>
                  <a:gd name="T18" fmla="*/ 11 w 134"/>
                  <a:gd name="T19" fmla="*/ 7 h 185"/>
                  <a:gd name="T20" fmla="*/ 10 w 134"/>
                  <a:gd name="T21" fmla="*/ 14 h 185"/>
                  <a:gd name="T22" fmla="*/ 13 w 134"/>
                  <a:gd name="T23" fmla="*/ 9 h 185"/>
                  <a:gd name="T24" fmla="*/ 17 w 134"/>
                  <a:gd name="T25" fmla="*/ 2 h 185"/>
                  <a:gd name="T26" fmla="*/ 17 w 134"/>
                  <a:gd name="T27" fmla="*/ 0 h 185"/>
                  <a:gd name="T28" fmla="*/ 10 w 134"/>
                  <a:gd name="T29" fmla="*/ 5 h 185"/>
                  <a:gd name="T30" fmla="*/ 11 w 134"/>
                  <a:gd name="T31" fmla="*/ 2 h 1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4"/>
                  <a:gd name="T49" fmla="*/ 0 h 185"/>
                  <a:gd name="T50" fmla="*/ 134 w 134"/>
                  <a:gd name="T51" fmla="*/ 185 h 1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4" h="185">
                    <a:moveTo>
                      <a:pt x="84" y="18"/>
                    </a:moveTo>
                    <a:lnTo>
                      <a:pt x="51" y="67"/>
                    </a:lnTo>
                    <a:lnTo>
                      <a:pt x="0" y="175"/>
                    </a:lnTo>
                    <a:lnTo>
                      <a:pt x="41" y="137"/>
                    </a:lnTo>
                    <a:lnTo>
                      <a:pt x="31" y="165"/>
                    </a:lnTo>
                    <a:lnTo>
                      <a:pt x="31" y="185"/>
                    </a:lnTo>
                    <a:lnTo>
                      <a:pt x="60" y="124"/>
                    </a:lnTo>
                    <a:lnTo>
                      <a:pt x="77" y="59"/>
                    </a:lnTo>
                    <a:lnTo>
                      <a:pt x="108" y="28"/>
                    </a:lnTo>
                    <a:lnTo>
                      <a:pt x="87" y="61"/>
                    </a:lnTo>
                    <a:lnTo>
                      <a:pt x="77" y="112"/>
                    </a:lnTo>
                    <a:lnTo>
                      <a:pt x="104" y="76"/>
                    </a:lnTo>
                    <a:lnTo>
                      <a:pt x="132" y="18"/>
                    </a:lnTo>
                    <a:lnTo>
                      <a:pt x="134" y="0"/>
                    </a:lnTo>
                    <a:lnTo>
                      <a:pt x="81" y="40"/>
                    </a:lnTo>
                    <a:lnTo>
                      <a:pt x="84" y="18"/>
                    </a:lnTo>
                    <a:close/>
                  </a:path>
                </a:pathLst>
              </a:custGeom>
              <a:solidFill>
                <a:srgbClr val="FFAF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77" name="Freeform 87"/>
              <p:cNvSpPr>
                <a:spLocks/>
              </p:cNvSpPr>
              <p:nvPr/>
            </p:nvSpPr>
            <p:spPr bwMode="auto">
              <a:xfrm>
                <a:off x="823" y="1982"/>
                <a:ext cx="71" cy="124"/>
              </a:xfrm>
              <a:custGeom>
                <a:avLst/>
                <a:gdLst>
                  <a:gd name="T0" fmla="*/ 5 w 143"/>
                  <a:gd name="T1" fmla="*/ 19 h 248"/>
                  <a:gd name="T2" fmla="*/ 3 w 143"/>
                  <a:gd name="T3" fmla="*/ 22 h 248"/>
                  <a:gd name="T4" fmla="*/ 0 w 143"/>
                  <a:gd name="T5" fmla="*/ 31 h 248"/>
                  <a:gd name="T6" fmla="*/ 5 w 143"/>
                  <a:gd name="T7" fmla="*/ 23 h 248"/>
                  <a:gd name="T8" fmla="*/ 8 w 143"/>
                  <a:gd name="T9" fmla="*/ 19 h 248"/>
                  <a:gd name="T10" fmla="*/ 13 w 143"/>
                  <a:gd name="T11" fmla="*/ 10 h 248"/>
                  <a:gd name="T12" fmla="*/ 17 w 143"/>
                  <a:gd name="T13" fmla="*/ 0 h 248"/>
                  <a:gd name="T14" fmla="*/ 12 w 143"/>
                  <a:gd name="T15" fmla="*/ 7 h 248"/>
                  <a:gd name="T16" fmla="*/ 8 w 143"/>
                  <a:gd name="T17" fmla="*/ 15 h 248"/>
                  <a:gd name="T18" fmla="*/ 7 w 143"/>
                  <a:gd name="T19" fmla="*/ 11 h 248"/>
                  <a:gd name="T20" fmla="*/ 5 w 143"/>
                  <a:gd name="T21" fmla="*/ 16 h 248"/>
                  <a:gd name="T22" fmla="*/ 5 w 143"/>
                  <a:gd name="T23" fmla="*/ 19 h 2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3"/>
                  <a:gd name="T37" fmla="*/ 0 h 248"/>
                  <a:gd name="T38" fmla="*/ 143 w 143"/>
                  <a:gd name="T39" fmla="*/ 248 h 2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3" h="248">
                    <a:moveTo>
                      <a:pt x="41" y="145"/>
                    </a:moveTo>
                    <a:lnTo>
                      <a:pt x="24" y="173"/>
                    </a:lnTo>
                    <a:lnTo>
                      <a:pt x="0" y="248"/>
                    </a:lnTo>
                    <a:lnTo>
                      <a:pt x="46" y="182"/>
                    </a:lnTo>
                    <a:lnTo>
                      <a:pt x="64" y="145"/>
                    </a:lnTo>
                    <a:lnTo>
                      <a:pt x="109" y="77"/>
                    </a:lnTo>
                    <a:lnTo>
                      <a:pt x="143" y="0"/>
                    </a:lnTo>
                    <a:lnTo>
                      <a:pt x="103" y="52"/>
                    </a:lnTo>
                    <a:lnTo>
                      <a:pt x="71" y="116"/>
                    </a:lnTo>
                    <a:lnTo>
                      <a:pt x="62" y="85"/>
                    </a:lnTo>
                    <a:lnTo>
                      <a:pt x="41" y="128"/>
                    </a:lnTo>
                    <a:lnTo>
                      <a:pt x="41" y="145"/>
                    </a:lnTo>
                    <a:close/>
                  </a:path>
                </a:pathLst>
              </a:custGeom>
              <a:solidFill>
                <a:srgbClr val="FFC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78" name="Freeform 88"/>
              <p:cNvSpPr>
                <a:spLocks/>
              </p:cNvSpPr>
              <p:nvPr/>
            </p:nvSpPr>
            <p:spPr bwMode="auto">
              <a:xfrm>
                <a:off x="719" y="2094"/>
                <a:ext cx="124" cy="39"/>
              </a:xfrm>
              <a:custGeom>
                <a:avLst/>
                <a:gdLst>
                  <a:gd name="T0" fmla="*/ 17 w 249"/>
                  <a:gd name="T1" fmla="*/ 0 h 80"/>
                  <a:gd name="T2" fmla="*/ 10 w 249"/>
                  <a:gd name="T3" fmla="*/ 0 h 80"/>
                  <a:gd name="T4" fmla="*/ 6 w 249"/>
                  <a:gd name="T5" fmla="*/ 4 h 80"/>
                  <a:gd name="T6" fmla="*/ 0 w 249"/>
                  <a:gd name="T7" fmla="*/ 4 h 80"/>
                  <a:gd name="T8" fmla="*/ 2 w 249"/>
                  <a:gd name="T9" fmla="*/ 8 h 80"/>
                  <a:gd name="T10" fmla="*/ 16 w 249"/>
                  <a:gd name="T11" fmla="*/ 6 h 80"/>
                  <a:gd name="T12" fmla="*/ 21 w 249"/>
                  <a:gd name="T13" fmla="*/ 9 h 80"/>
                  <a:gd name="T14" fmla="*/ 28 w 249"/>
                  <a:gd name="T15" fmla="*/ 9 h 80"/>
                  <a:gd name="T16" fmla="*/ 31 w 249"/>
                  <a:gd name="T17" fmla="*/ 5 h 80"/>
                  <a:gd name="T18" fmla="*/ 24 w 249"/>
                  <a:gd name="T19" fmla="*/ 4 h 80"/>
                  <a:gd name="T20" fmla="*/ 22 w 249"/>
                  <a:gd name="T21" fmla="*/ 1 h 80"/>
                  <a:gd name="T22" fmla="*/ 17 w 249"/>
                  <a:gd name="T23" fmla="*/ 0 h 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9"/>
                  <a:gd name="T37" fmla="*/ 0 h 80"/>
                  <a:gd name="T38" fmla="*/ 249 w 249"/>
                  <a:gd name="T39" fmla="*/ 80 h 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9" h="80">
                    <a:moveTo>
                      <a:pt x="141" y="0"/>
                    </a:moveTo>
                    <a:lnTo>
                      <a:pt x="85" y="4"/>
                    </a:lnTo>
                    <a:lnTo>
                      <a:pt x="52" y="34"/>
                    </a:lnTo>
                    <a:lnTo>
                      <a:pt x="0" y="37"/>
                    </a:lnTo>
                    <a:lnTo>
                      <a:pt x="23" y="65"/>
                    </a:lnTo>
                    <a:lnTo>
                      <a:pt x="133" y="51"/>
                    </a:lnTo>
                    <a:lnTo>
                      <a:pt x="172" y="80"/>
                    </a:lnTo>
                    <a:lnTo>
                      <a:pt x="225" y="80"/>
                    </a:lnTo>
                    <a:lnTo>
                      <a:pt x="249" y="41"/>
                    </a:lnTo>
                    <a:lnTo>
                      <a:pt x="197" y="34"/>
                    </a:lnTo>
                    <a:lnTo>
                      <a:pt x="176" y="14"/>
                    </a:lnTo>
                    <a:lnTo>
                      <a:pt x="141" y="0"/>
                    </a:lnTo>
                    <a:close/>
                  </a:path>
                </a:pathLst>
              </a:custGeom>
              <a:solidFill>
                <a:srgbClr val="FFC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79" name="Freeform 89"/>
              <p:cNvSpPr>
                <a:spLocks/>
              </p:cNvSpPr>
              <p:nvPr/>
            </p:nvSpPr>
            <p:spPr bwMode="auto">
              <a:xfrm>
                <a:off x="661" y="2117"/>
                <a:ext cx="94" cy="38"/>
              </a:xfrm>
              <a:custGeom>
                <a:avLst/>
                <a:gdLst>
                  <a:gd name="T0" fmla="*/ 15 w 188"/>
                  <a:gd name="T1" fmla="*/ 0 h 74"/>
                  <a:gd name="T2" fmla="*/ 11 w 188"/>
                  <a:gd name="T3" fmla="*/ 0 h 74"/>
                  <a:gd name="T4" fmla="*/ 0 w 188"/>
                  <a:gd name="T5" fmla="*/ 8 h 74"/>
                  <a:gd name="T6" fmla="*/ 6 w 188"/>
                  <a:gd name="T7" fmla="*/ 8 h 74"/>
                  <a:gd name="T8" fmla="*/ 6 w 188"/>
                  <a:gd name="T9" fmla="*/ 10 h 74"/>
                  <a:gd name="T10" fmla="*/ 15 w 188"/>
                  <a:gd name="T11" fmla="*/ 7 h 74"/>
                  <a:gd name="T12" fmla="*/ 24 w 188"/>
                  <a:gd name="T13" fmla="*/ 2 h 74"/>
                  <a:gd name="T14" fmla="*/ 15 w 188"/>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188"/>
                  <a:gd name="T25" fmla="*/ 0 h 74"/>
                  <a:gd name="T26" fmla="*/ 188 w 188"/>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8" h="74">
                    <a:moveTo>
                      <a:pt x="120" y="0"/>
                    </a:moveTo>
                    <a:lnTo>
                      <a:pt x="81" y="0"/>
                    </a:lnTo>
                    <a:lnTo>
                      <a:pt x="0" y="57"/>
                    </a:lnTo>
                    <a:lnTo>
                      <a:pt x="51" y="57"/>
                    </a:lnTo>
                    <a:lnTo>
                      <a:pt x="51" y="74"/>
                    </a:lnTo>
                    <a:lnTo>
                      <a:pt x="120" y="53"/>
                    </a:lnTo>
                    <a:lnTo>
                      <a:pt x="188" y="13"/>
                    </a:lnTo>
                    <a:lnTo>
                      <a:pt x="120" y="0"/>
                    </a:lnTo>
                    <a:close/>
                  </a:path>
                </a:pathLst>
              </a:custGeom>
              <a:solidFill>
                <a:srgbClr val="FFC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80" name="Freeform 90"/>
              <p:cNvSpPr>
                <a:spLocks/>
              </p:cNvSpPr>
              <p:nvPr/>
            </p:nvSpPr>
            <p:spPr bwMode="auto">
              <a:xfrm>
                <a:off x="820" y="2113"/>
                <a:ext cx="127" cy="50"/>
              </a:xfrm>
              <a:custGeom>
                <a:avLst/>
                <a:gdLst>
                  <a:gd name="T0" fmla="*/ 5 w 256"/>
                  <a:gd name="T1" fmla="*/ 0 h 101"/>
                  <a:gd name="T2" fmla="*/ 9 w 256"/>
                  <a:gd name="T3" fmla="*/ 0 h 101"/>
                  <a:gd name="T4" fmla="*/ 18 w 256"/>
                  <a:gd name="T5" fmla="*/ 2 h 101"/>
                  <a:gd name="T6" fmla="*/ 31 w 256"/>
                  <a:gd name="T7" fmla="*/ 5 h 101"/>
                  <a:gd name="T8" fmla="*/ 25 w 256"/>
                  <a:gd name="T9" fmla="*/ 6 h 101"/>
                  <a:gd name="T10" fmla="*/ 29 w 256"/>
                  <a:gd name="T11" fmla="*/ 8 h 101"/>
                  <a:gd name="T12" fmla="*/ 31 w 256"/>
                  <a:gd name="T13" fmla="*/ 12 h 101"/>
                  <a:gd name="T14" fmla="*/ 27 w 256"/>
                  <a:gd name="T15" fmla="*/ 10 h 101"/>
                  <a:gd name="T16" fmla="*/ 24 w 256"/>
                  <a:gd name="T17" fmla="*/ 7 h 101"/>
                  <a:gd name="T18" fmla="*/ 16 w 256"/>
                  <a:gd name="T19" fmla="*/ 7 h 101"/>
                  <a:gd name="T20" fmla="*/ 12 w 256"/>
                  <a:gd name="T21" fmla="*/ 4 h 101"/>
                  <a:gd name="T22" fmla="*/ 3 w 256"/>
                  <a:gd name="T23" fmla="*/ 2 h 101"/>
                  <a:gd name="T24" fmla="*/ 0 w 256"/>
                  <a:gd name="T25" fmla="*/ 0 h 101"/>
                  <a:gd name="T26" fmla="*/ 0 w 256"/>
                  <a:gd name="T27" fmla="*/ 0 h 101"/>
                  <a:gd name="T28" fmla="*/ 0 w 256"/>
                  <a:gd name="T29" fmla="*/ 0 h 101"/>
                  <a:gd name="T30" fmla="*/ 2 w 256"/>
                  <a:gd name="T31" fmla="*/ 0 h 101"/>
                  <a:gd name="T32" fmla="*/ 3 w 256"/>
                  <a:gd name="T33" fmla="*/ 0 h 101"/>
                  <a:gd name="T34" fmla="*/ 4 w 256"/>
                  <a:gd name="T35" fmla="*/ 0 h 101"/>
                  <a:gd name="T36" fmla="*/ 4 w 256"/>
                  <a:gd name="T37" fmla="*/ 0 h 101"/>
                  <a:gd name="T38" fmla="*/ 5 w 256"/>
                  <a:gd name="T39" fmla="*/ 0 h 101"/>
                  <a:gd name="T40" fmla="*/ 5 w 256"/>
                  <a:gd name="T41" fmla="*/ 0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6"/>
                  <a:gd name="T64" fmla="*/ 0 h 101"/>
                  <a:gd name="T65" fmla="*/ 256 w 256"/>
                  <a:gd name="T66" fmla="*/ 101 h 1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6" h="101">
                    <a:moveTo>
                      <a:pt x="45" y="1"/>
                    </a:moveTo>
                    <a:lnTo>
                      <a:pt x="76" y="1"/>
                    </a:lnTo>
                    <a:lnTo>
                      <a:pt x="147" y="21"/>
                    </a:lnTo>
                    <a:lnTo>
                      <a:pt x="251" y="40"/>
                    </a:lnTo>
                    <a:lnTo>
                      <a:pt x="204" y="51"/>
                    </a:lnTo>
                    <a:lnTo>
                      <a:pt x="237" y="68"/>
                    </a:lnTo>
                    <a:lnTo>
                      <a:pt x="256" y="101"/>
                    </a:lnTo>
                    <a:lnTo>
                      <a:pt x="221" y="87"/>
                    </a:lnTo>
                    <a:lnTo>
                      <a:pt x="194" y="56"/>
                    </a:lnTo>
                    <a:lnTo>
                      <a:pt x="133" y="56"/>
                    </a:lnTo>
                    <a:lnTo>
                      <a:pt x="102" y="33"/>
                    </a:lnTo>
                    <a:lnTo>
                      <a:pt x="31" y="19"/>
                    </a:lnTo>
                    <a:lnTo>
                      <a:pt x="0" y="4"/>
                    </a:lnTo>
                    <a:lnTo>
                      <a:pt x="2" y="4"/>
                    </a:lnTo>
                    <a:lnTo>
                      <a:pt x="7" y="3"/>
                    </a:lnTo>
                    <a:lnTo>
                      <a:pt x="16" y="3"/>
                    </a:lnTo>
                    <a:lnTo>
                      <a:pt x="24" y="1"/>
                    </a:lnTo>
                    <a:lnTo>
                      <a:pt x="32" y="1"/>
                    </a:lnTo>
                    <a:lnTo>
                      <a:pt x="39" y="0"/>
                    </a:lnTo>
                    <a:lnTo>
                      <a:pt x="44" y="1"/>
                    </a:lnTo>
                    <a:lnTo>
                      <a:pt x="45" y="1"/>
                    </a:lnTo>
                    <a:close/>
                  </a:path>
                </a:pathLst>
              </a:custGeom>
              <a:solidFill>
                <a:srgbClr val="D17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sp>
            <p:nvSpPr>
              <p:cNvPr id="81" name="Freeform 91"/>
              <p:cNvSpPr>
                <a:spLocks/>
              </p:cNvSpPr>
              <p:nvPr/>
            </p:nvSpPr>
            <p:spPr bwMode="auto">
              <a:xfrm>
                <a:off x="863" y="2156"/>
                <a:ext cx="130" cy="28"/>
              </a:xfrm>
              <a:custGeom>
                <a:avLst/>
                <a:gdLst>
                  <a:gd name="T0" fmla="*/ 5 w 261"/>
                  <a:gd name="T1" fmla="*/ 2 h 56"/>
                  <a:gd name="T2" fmla="*/ 17 w 261"/>
                  <a:gd name="T3" fmla="*/ 4 h 56"/>
                  <a:gd name="T4" fmla="*/ 25 w 261"/>
                  <a:gd name="T5" fmla="*/ 4 h 56"/>
                  <a:gd name="T6" fmla="*/ 32 w 261"/>
                  <a:gd name="T7" fmla="*/ 6 h 56"/>
                  <a:gd name="T8" fmla="*/ 29 w 261"/>
                  <a:gd name="T9" fmla="*/ 7 h 56"/>
                  <a:gd name="T10" fmla="*/ 21 w 261"/>
                  <a:gd name="T11" fmla="*/ 7 h 56"/>
                  <a:gd name="T12" fmla="*/ 14 w 261"/>
                  <a:gd name="T13" fmla="*/ 7 h 56"/>
                  <a:gd name="T14" fmla="*/ 7 w 261"/>
                  <a:gd name="T15" fmla="*/ 4 h 56"/>
                  <a:gd name="T16" fmla="*/ 0 w 261"/>
                  <a:gd name="T17" fmla="*/ 0 h 56"/>
                  <a:gd name="T18" fmla="*/ 5 w 261"/>
                  <a:gd name="T19" fmla="*/ 2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1"/>
                  <a:gd name="T31" fmla="*/ 0 h 56"/>
                  <a:gd name="T32" fmla="*/ 261 w 261"/>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1" h="56">
                    <a:moveTo>
                      <a:pt x="43" y="9"/>
                    </a:moveTo>
                    <a:lnTo>
                      <a:pt x="141" y="26"/>
                    </a:lnTo>
                    <a:lnTo>
                      <a:pt x="201" y="29"/>
                    </a:lnTo>
                    <a:lnTo>
                      <a:pt x="261" y="45"/>
                    </a:lnTo>
                    <a:lnTo>
                      <a:pt x="238" y="56"/>
                    </a:lnTo>
                    <a:lnTo>
                      <a:pt x="175" y="56"/>
                    </a:lnTo>
                    <a:lnTo>
                      <a:pt x="117" y="56"/>
                    </a:lnTo>
                    <a:lnTo>
                      <a:pt x="63" y="26"/>
                    </a:lnTo>
                    <a:lnTo>
                      <a:pt x="0" y="0"/>
                    </a:lnTo>
                    <a:lnTo>
                      <a:pt x="43" y="9"/>
                    </a:lnTo>
                    <a:close/>
                  </a:path>
                </a:pathLst>
              </a:custGeom>
              <a:solidFill>
                <a:srgbClr val="D17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sz="1200"/>
              </a:p>
            </p:txBody>
          </p:sp>
        </p:grpSp>
      </p:grpSp>
      <p:sp>
        <p:nvSpPr>
          <p:cNvPr id="82" name="Rectangle 14"/>
          <p:cNvSpPr>
            <a:spLocks noChangeArrowheads="1"/>
          </p:cNvSpPr>
          <p:nvPr/>
        </p:nvSpPr>
        <p:spPr bwMode="auto">
          <a:xfrm>
            <a:off x="5026285" y="2715930"/>
            <a:ext cx="3262004" cy="1709471"/>
          </a:xfrm>
          <a:prstGeom prst="rect">
            <a:avLst/>
          </a:prstGeom>
          <a:gradFill rotWithShape="1">
            <a:gsLst>
              <a:gs pos="0">
                <a:srgbClr val="79DD79"/>
              </a:gs>
              <a:gs pos="50000">
                <a:srgbClr val="FFFFFF"/>
              </a:gs>
              <a:gs pos="100000">
                <a:srgbClr val="79DD7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2400" b="1">
                <a:solidFill>
                  <a:schemeClr val="tx1"/>
                </a:solidFill>
                <a:latin typeface="Tahoma" panose="020B0604030504040204" pitchFamily="34" charset="0"/>
              </a:defRPr>
            </a:lvl1pPr>
            <a:lvl2pPr marL="742950" indent="-285750" algn="ctr">
              <a:defRPr sz="2400" b="1">
                <a:solidFill>
                  <a:schemeClr val="tx1"/>
                </a:solidFill>
                <a:latin typeface="Tahoma" panose="020B0604030504040204" pitchFamily="34" charset="0"/>
              </a:defRPr>
            </a:lvl2pPr>
            <a:lvl3pPr marL="1143000" indent="-228600" algn="ctr">
              <a:defRPr sz="2400" b="1">
                <a:solidFill>
                  <a:schemeClr val="tx1"/>
                </a:solidFill>
                <a:latin typeface="Tahoma" panose="020B0604030504040204" pitchFamily="34" charset="0"/>
              </a:defRPr>
            </a:lvl3pPr>
            <a:lvl4pPr marL="1600200" indent="-228600" algn="ctr">
              <a:defRPr sz="2400" b="1">
                <a:solidFill>
                  <a:schemeClr val="tx1"/>
                </a:solidFill>
                <a:latin typeface="Tahoma" panose="020B0604030504040204" pitchFamily="34" charset="0"/>
              </a:defRPr>
            </a:lvl4pPr>
            <a:lvl5pPr marL="2057400" indent="-228600" algn="ctr">
              <a:defRPr sz="24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b="1">
                <a:solidFill>
                  <a:schemeClr val="tx1"/>
                </a:solidFill>
                <a:latin typeface="Tahoma" panose="020B0604030504040204" pitchFamily="34" charset="0"/>
              </a:defRPr>
            </a:lvl9pPr>
          </a:lstStyle>
          <a:p>
            <a:pPr eaLnBrk="1" hangingPunct="1"/>
            <a:endParaRPr lang="cs-CZ" altLang="cs-CZ"/>
          </a:p>
        </p:txBody>
      </p:sp>
      <p:grpSp>
        <p:nvGrpSpPr>
          <p:cNvPr id="83" name="Group 93"/>
          <p:cNvGrpSpPr>
            <a:grpSpLocks noChangeAspect="1"/>
          </p:cNvGrpSpPr>
          <p:nvPr/>
        </p:nvGrpSpPr>
        <p:grpSpPr bwMode="auto">
          <a:xfrm>
            <a:off x="6385481" y="2769982"/>
            <a:ext cx="1714872" cy="1090935"/>
            <a:chOff x="3888" y="1824"/>
            <a:chExt cx="1344" cy="855"/>
          </a:xfrm>
        </p:grpSpPr>
        <p:sp>
          <p:nvSpPr>
            <p:cNvPr id="84" name="AutoShape 92"/>
            <p:cNvSpPr>
              <a:spLocks noChangeAspect="1" noChangeArrowheads="1" noTextEdit="1"/>
            </p:cNvSpPr>
            <p:nvPr/>
          </p:nvSpPr>
          <p:spPr bwMode="auto">
            <a:xfrm>
              <a:off x="3888" y="1824"/>
              <a:ext cx="1344"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85" name="Freeform 94"/>
            <p:cNvSpPr>
              <a:spLocks/>
            </p:cNvSpPr>
            <p:nvPr/>
          </p:nvSpPr>
          <p:spPr bwMode="auto">
            <a:xfrm>
              <a:off x="3890" y="2136"/>
              <a:ext cx="1342" cy="543"/>
            </a:xfrm>
            <a:custGeom>
              <a:avLst/>
              <a:gdLst>
                <a:gd name="T0" fmla="*/ 0 w 2684"/>
                <a:gd name="T1" fmla="*/ 16 h 1086"/>
                <a:gd name="T2" fmla="*/ 11 w 2684"/>
                <a:gd name="T3" fmla="*/ 5 h 1086"/>
                <a:gd name="T4" fmla="*/ 9 w 2684"/>
                <a:gd name="T5" fmla="*/ 15 h 1086"/>
                <a:gd name="T6" fmla="*/ 15 w 2684"/>
                <a:gd name="T7" fmla="*/ 12 h 1086"/>
                <a:gd name="T8" fmla="*/ 19 w 2684"/>
                <a:gd name="T9" fmla="*/ 5 h 1086"/>
                <a:gd name="T10" fmla="*/ 21 w 2684"/>
                <a:gd name="T11" fmla="*/ 13 h 1086"/>
                <a:gd name="T12" fmla="*/ 27 w 2684"/>
                <a:gd name="T13" fmla="*/ 12 h 1086"/>
                <a:gd name="T14" fmla="*/ 30 w 2684"/>
                <a:gd name="T15" fmla="*/ 4 h 1086"/>
                <a:gd name="T16" fmla="*/ 36 w 2684"/>
                <a:gd name="T17" fmla="*/ 8 h 1086"/>
                <a:gd name="T18" fmla="*/ 48 w 2684"/>
                <a:gd name="T19" fmla="*/ 3 h 1086"/>
                <a:gd name="T20" fmla="*/ 42 w 2684"/>
                <a:gd name="T21" fmla="*/ 13 h 1086"/>
                <a:gd name="T22" fmla="*/ 53 w 2684"/>
                <a:gd name="T23" fmla="*/ 15 h 1086"/>
                <a:gd name="T24" fmla="*/ 57 w 2684"/>
                <a:gd name="T25" fmla="*/ 7 h 1086"/>
                <a:gd name="T26" fmla="*/ 60 w 2684"/>
                <a:gd name="T27" fmla="*/ 13 h 1086"/>
                <a:gd name="T28" fmla="*/ 67 w 2684"/>
                <a:gd name="T29" fmla="*/ 13 h 1086"/>
                <a:gd name="T30" fmla="*/ 74 w 2684"/>
                <a:gd name="T31" fmla="*/ 8 h 1086"/>
                <a:gd name="T32" fmla="*/ 76 w 2684"/>
                <a:gd name="T33" fmla="*/ 15 h 1086"/>
                <a:gd name="T34" fmla="*/ 83 w 2684"/>
                <a:gd name="T35" fmla="*/ 16 h 1086"/>
                <a:gd name="T36" fmla="*/ 95 w 2684"/>
                <a:gd name="T37" fmla="*/ 11 h 1086"/>
                <a:gd name="T38" fmla="*/ 119 w 2684"/>
                <a:gd name="T39" fmla="*/ 15 h 1086"/>
                <a:gd name="T40" fmla="*/ 130 w 2684"/>
                <a:gd name="T41" fmla="*/ 8 h 1086"/>
                <a:gd name="T42" fmla="*/ 144 w 2684"/>
                <a:gd name="T43" fmla="*/ 7 h 1086"/>
                <a:gd name="T44" fmla="*/ 195 w 2684"/>
                <a:gd name="T45" fmla="*/ 5 h 1086"/>
                <a:gd name="T46" fmla="*/ 245 w 2684"/>
                <a:gd name="T47" fmla="*/ 8 h 1086"/>
                <a:gd name="T48" fmla="*/ 251 w 2684"/>
                <a:gd name="T49" fmla="*/ 4 h 1086"/>
                <a:gd name="T50" fmla="*/ 257 w 2684"/>
                <a:gd name="T51" fmla="*/ 8 h 1086"/>
                <a:gd name="T52" fmla="*/ 263 w 2684"/>
                <a:gd name="T53" fmla="*/ 8 h 1086"/>
                <a:gd name="T54" fmla="*/ 268 w 2684"/>
                <a:gd name="T55" fmla="*/ 0 h 1086"/>
                <a:gd name="T56" fmla="*/ 275 w 2684"/>
                <a:gd name="T57" fmla="*/ 9 h 1086"/>
                <a:gd name="T58" fmla="*/ 283 w 2684"/>
                <a:gd name="T59" fmla="*/ 7 h 1086"/>
                <a:gd name="T60" fmla="*/ 286 w 2684"/>
                <a:gd name="T61" fmla="*/ 15 h 1086"/>
                <a:gd name="T62" fmla="*/ 288 w 2684"/>
                <a:gd name="T63" fmla="*/ 15 h 1086"/>
                <a:gd name="T64" fmla="*/ 290 w 2684"/>
                <a:gd name="T65" fmla="*/ 15 h 1086"/>
                <a:gd name="T66" fmla="*/ 291 w 2684"/>
                <a:gd name="T67" fmla="*/ 14 h 1086"/>
                <a:gd name="T68" fmla="*/ 293 w 2684"/>
                <a:gd name="T69" fmla="*/ 14 h 1086"/>
                <a:gd name="T70" fmla="*/ 294 w 2684"/>
                <a:gd name="T71" fmla="*/ 13 h 1086"/>
                <a:gd name="T72" fmla="*/ 294 w 2684"/>
                <a:gd name="T73" fmla="*/ 13 h 1086"/>
                <a:gd name="T74" fmla="*/ 295 w 2684"/>
                <a:gd name="T75" fmla="*/ 12 h 1086"/>
                <a:gd name="T76" fmla="*/ 295 w 2684"/>
                <a:gd name="T77" fmla="*/ 12 h 1086"/>
                <a:gd name="T78" fmla="*/ 300 w 2684"/>
                <a:gd name="T79" fmla="*/ 18 h 1086"/>
                <a:gd name="T80" fmla="*/ 307 w 2684"/>
                <a:gd name="T81" fmla="*/ 13 h 1086"/>
                <a:gd name="T82" fmla="*/ 313 w 2684"/>
                <a:gd name="T83" fmla="*/ 20 h 1086"/>
                <a:gd name="T84" fmla="*/ 317 w 2684"/>
                <a:gd name="T85" fmla="*/ 12 h 1086"/>
                <a:gd name="T86" fmla="*/ 321 w 2684"/>
                <a:gd name="T87" fmla="*/ 18 h 1086"/>
                <a:gd name="T88" fmla="*/ 327 w 2684"/>
                <a:gd name="T89" fmla="*/ 12 h 1086"/>
                <a:gd name="T90" fmla="*/ 327 w 2684"/>
                <a:gd name="T91" fmla="*/ 18 h 1086"/>
                <a:gd name="T92" fmla="*/ 336 w 2684"/>
                <a:gd name="T93" fmla="*/ 18 h 1086"/>
                <a:gd name="T94" fmla="*/ 336 w 2684"/>
                <a:gd name="T95" fmla="*/ 136 h 1086"/>
                <a:gd name="T96" fmla="*/ 0 w 2684"/>
                <a:gd name="T97" fmla="*/ 136 h 1086"/>
                <a:gd name="T98" fmla="*/ 0 w 2684"/>
                <a:gd name="T99" fmla="*/ 16 h 10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84"/>
                <a:gd name="T151" fmla="*/ 0 h 1086"/>
                <a:gd name="T152" fmla="*/ 2684 w 2684"/>
                <a:gd name="T153" fmla="*/ 1086 h 10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84" h="1086">
                  <a:moveTo>
                    <a:pt x="0" y="126"/>
                  </a:moveTo>
                  <a:lnTo>
                    <a:pt x="85" y="42"/>
                  </a:lnTo>
                  <a:lnTo>
                    <a:pt x="66" y="116"/>
                  </a:lnTo>
                  <a:lnTo>
                    <a:pt x="123" y="95"/>
                  </a:lnTo>
                  <a:lnTo>
                    <a:pt x="151" y="42"/>
                  </a:lnTo>
                  <a:lnTo>
                    <a:pt x="170" y="105"/>
                  </a:lnTo>
                  <a:lnTo>
                    <a:pt x="217" y="95"/>
                  </a:lnTo>
                  <a:lnTo>
                    <a:pt x="236" y="31"/>
                  </a:lnTo>
                  <a:lnTo>
                    <a:pt x="281" y="64"/>
                  </a:lnTo>
                  <a:lnTo>
                    <a:pt x="385" y="21"/>
                  </a:lnTo>
                  <a:lnTo>
                    <a:pt x="338" y="105"/>
                  </a:lnTo>
                  <a:lnTo>
                    <a:pt x="423" y="116"/>
                  </a:lnTo>
                  <a:lnTo>
                    <a:pt x="453" y="53"/>
                  </a:lnTo>
                  <a:lnTo>
                    <a:pt x="479" y="105"/>
                  </a:lnTo>
                  <a:lnTo>
                    <a:pt x="536" y="105"/>
                  </a:lnTo>
                  <a:lnTo>
                    <a:pt x="591" y="64"/>
                  </a:lnTo>
                  <a:lnTo>
                    <a:pt x="601" y="116"/>
                  </a:lnTo>
                  <a:lnTo>
                    <a:pt x="657" y="126"/>
                  </a:lnTo>
                  <a:lnTo>
                    <a:pt x="761" y="85"/>
                  </a:lnTo>
                  <a:lnTo>
                    <a:pt x="948" y="116"/>
                  </a:lnTo>
                  <a:lnTo>
                    <a:pt x="1033" y="64"/>
                  </a:lnTo>
                  <a:lnTo>
                    <a:pt x="1146" y="53"/>
                  </a:lnTo>
                  <a:lnTo>
                    <a:pt x="1558" y="42"/>
                  </a:lnTo>
                  <a:lnTo>
                    <a:pt x="1962" y="64"/>
                  </a:lnTo>
                  <a:lnTo>
                    <a:pt x="2009" y="31"/>
                  </a:lnTo>
                  <a:lnTo>
                    <a:pt x="2056" y="64"/>
                  </a:lnTo>
                  <a:lnTo>
                    <a:pt x="2102" y="64"/>
                  </a:lnTo>
                  <a:lnTo>
                    <a:pt x="2140" y="0"/>
                  </a:lnTo>
                  <a:lnTo>
                    <a:pt x="2196" y="74"/>
                  </a:lnTo>
                  <a:lnTo>
                    <a:pt x="2262" y="53"/>
                  </a:lnTo>
                  <a:lnTo>
                    <a:pt x="2281" y="116"/>
                  </a:lnTo>
                  <a:lnTo>
                    <a:pt x="2297" y="117"/>
                  </a:lnTo>
                  <a:lnTo>
                    <a:pt x="2314" y="117"/>
                  </a:lnTo>
                  <a:lnTo>
                    <a:pt x="2326" y="114"/>
                  </a:lnTo>
                  <a:lnTo>
                    <a:pt x="2337" y="110"/>
                  </a:lnTo>
                  <a:lnTo>
                    <a:pt x="2346" y="104"/>
                  </a:lnTo>
                  <a:lnTo>
                    <a:pt x="2351" y="100"/>
                  </a:lnTo>
                  <a:lnTo>
                    <a:pt x="2355" y="97"/>
                  </a:lnTo>
                  <a:lnTo>
                    <a:pt x="2357" y="95"/>
                  </a:lnTo>
                  <a:lnTo>
                    <a:pt x="2393" y="147"/>
                  </a:lnTo>
                  <a:lnTo>
                    <a:pt x="2450" y="105"/>
                  </a:lnTo>
                  <a:lnTo>
                    <a:pt x="2497" y="157"/>
                  </a:lnTo>
                  <a:lnTo>
                    <a:pt x="2535" y="95"/>
                  </a:lnTo>
                  <a:lnTo>
                    <a:pt x="2563" y="147"/>
                  </a:lnTo>
                  <a:lnTo>
                    <a:pt x="2610" y="95"/>
                  </a:lnTo>
                  <a:lnTo>
                    <a:pt x="2610" y="147"/>
                  </a:lnTo>
                  <a:lnTo>
                    <a:pt x="2684" y="147"/>
                  </a:lnTo>
                  <a:lnTo>
                    <a:pt x="2684" y="1086"/>
                  </a:lnTo>
                  <a:lnTo>
                    <a:pt x="0" y="1086"/>
                  </a:lnTo>
                  <a:lnTo>
                    <a:pt x="0" y="126"/>
                  </a:lnTo>
                  <a:close/>
                </a:path>
              </a:pathLst>
            </a:cu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6" name="Freeform 95"/>
            <p:cNvSpPr>
              <a:spLocks/>
            </p:cNvSpPr>
            <p:nvPr/>
          </p:nvSpPr>
          <p:spPr bwMode="auto">
            <a:xfrm>
              <a:off x="4467" y="1828"/>
              <a:ext cx="206" cy="244"/>
            </a:xfrm>
            <a:custGeom>
              <a:avLst/>
              <a:gdLst>
                <a:gd name="T0" fmla="*/ 0 w 412"/>
                <a:gd name="T1" fmla="*/ 19 h 487"/>
                <a:gd name="T2" fmla="*/ 7 w 412"/>
                <a:gd name="T3" fmla="*/ 22 h 487"/>
                <a:gd name="T4" fmla="*/ 15 w 412"/>
                <a:gd name="T5" fmla="*/ 24 h 487"/>
                <a:gd name="T6" fmla="*/ 20 w 412"/>
                <a:gd name="T7" fmla="*/ 27 h 487"/>
                <a:gd name="T8" fmla="*/ 27 w 412"/>
                <a:gd name="T9" fmla="*/ 27 h 487"/>
                <a:gd name="T10" fmla="*/ 33 w 412"/>
                <a:gd name="T11" fmla="*/ 30 h 487"/>
                <a:gd name="T12" fmla="*/ 33 w 412"/>
                <a:gd name="T13" fmla="*/ 34 h 487"/>
                <a:gd name="T14" fmla="*/ 31 w 412"/>
                <a:gd name="T15" fmla="*/ 38 h 487"/>
                <a:gd name="T16" fmla="*/ 27 w 412"/>
                <a:gd name="T17" fmla="*/ 45 h 487"/>
                <a:gd name="T18" fmla="*/ 39 w 412"/>
                <a:gd name="T19" fmla="*/ 51 h 487"/>
                <a:gd name="T20" fmla="*/ 49 w 412"/>
                <a:gd name="T21" fmla="*/ 55 h 487"/>
                <a:gd name="T22" fmla="*/ 52 w 412"/>
                <a:gd name="T23" fmla="*/ 61 h 487"/>
                <a:gd name="T24" fmla="*/ 52 w 412"/>
                <a:gd name="T25" fmla="*/ 54 h 487"/>
                <a:gd name="T26" fmla="*/ 48 w 412"/>
                <a:gd name="T27" fmla="*/ 41 h 487"/>
                <a:gd name="T28" fmla="*/ 42 w 412"/>
                <a:gd name="T29" fmla="*/ 25 h 487"/>
                <a:gd name="T30" fmla="*/ 40 w 412"/>
                <a:gd name="T31" fmla="*/ 16 h 487"/>
                <a:gd name="T32" fmla="*/ 40 w 412"/>
                <a:gd name="T33" fmla="*/ 15 h 487"/>
                <a:gd name="T34" fmla="*/ 40 w 412"/>
                <a:gd name="T35" fmla="*/ 14 h 487"/>
                <a:gd name="T36" fmla="*/ 39 w 412"/>
                <a:gd name="T37" fmla="*/ 13 h 487"/>
                <a:gd name="T38" fmla="*/ 38 w 412"/>
                <a:gd name="T39" fmla="*/ 12 h 487"/>
                <a:gd name="T40" fmla="*/ 37 w 412"/>
                <a:gd name="T41" fmla="*/ 10 h 487"/>
                <a:gd name="T42" fmla="*/ 36 w 412"/>
                <a:gd name="T43" fmla="*/ 9 h 487"/>
                <a:gd name="T44" fmla="*/ 35 w 412"/>
                <a:gd name="T45" fmla="*/ 8 h 487"/>
                <a:gd name="T46" fmla="*/ 34 w 412"/>
                <a:gd name="T47" fmla="*/ 6 h 487"/>
                <a:gd name="T48" fmla="*/ 31 w 412"/>
                <a:gd name="T49" fmla="*/ 5 h 487"/>
                <a:gd name="T50" fmla="*/ 30 w 412"/>
                <a:gd name="T51" fmla="*/ 4 h 487"/>
                <a:gd name="T52" fmla="*/ 27 w 412"/>
                <a:gd name="T53" fmla="*/ 3 h 487"/>
                <a:gd name="T54" fmla="*/ 25 w 412"/>
                <a:gd name="T55" fmla="*/ 2 h 487"/>
                <a:gd name="T56" fmla="*/ 23 w 412"/>
                <a:gd name="T57" fmla="*/ 1 h 487"/>
                <a:gd name="T58" fmla="*/ 20 w 412"/>
                <a:gd name="T59" fmla="*/ 1 h 487"/>
                <a:gd name="T60" fmla="*/ 16 w 412"/>
                <a:gd name="T61" fmla="*/ 0 h 487"/>
                <a:gd name="T62" fmla="*/ 13 w 412"/>
                <a:gd name="T63" fmla="*/ 0 h 487"/>
                <a:gd name="T64" fmla="*/ 10 w 412"/>
                <a:gd name="T65" fmla="*/ 3 h 487"/>
                <a:gd name="T66" fmla="*/ 7 w 412"/>
                <a:gd name="T67" fmla="*/ 5 h 487"/>
                <a:gd name="T68" fmla="*/ 6 w 412"/>
                <a:gd name="T69" fmla="*/ 6 h 487"/>
                <a:gd name="T70" fmla="*/ 4 w 412"/>
                <a:gd name="T71" fmla="*/ 8 h 487"/>
                <a:gd name="T72" fmla="*/ 3 w 412"/>
                <a:gd name="T73" fmla="*/ 10 h 487"/>
                <a:gd name="T74" fmla="*/ 2 w 412"/>
                <a:gd name="T75" fmla="*/ 12 h 487"/>
                <a:gd name="T76" fmla="*/ 1 w 412"/>
                <a:gd name="T77" fmla="*/ 15 h 487"/>
                <a:gd name="T78" fmla="*/ 0 w 412"/>
                <a:gd name="T79" fmla="*/ 19 h 4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2"/>
                <a:gd name="T121" fmla="*/ 0 h 487"/>
                <a:gd name="T122" fmla="*/ 412 w 412"/>
                <a:gd name="T123" fmla="*/ 487 h 48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2" h="487">
                  <a:moveTo>
                    <a:pt x="0" y="148"/>
                  </a:moveTo>
                  <a:lnTo>
                    <a:pt x="54" y="171"/>
                  </a:lnTo>
                  <a:lnTo>
                    <a:pt x="116" y="190"/>
                  </a:lnTo>
                  <a:lnTo>
                    <a:pt x="158" y="214"/>
                  </a:lnTo>
                  <a:lnTo>
                    <a:pt x="218" y="212"/>
                  </a:lnTo>
                  <a:lnTo>
                    <a:pt x="263" y="236"/>
                  </a:lnTo>
                  <a:lnTo>
                    <a:pt x="263" y="269"/>
                  </a:lnTo>
                  <a:lnTo>
                    <a:pt x="251" y="297"/>
                  </a:lnTo>
                  <a:lnTo>
                    <a:pt x="217" y="358"/>
                  </a:lnTo>
                  <a:lnTo>
                    <a:pt x="305" y="408"/>
                  </a:lnTo>
                  <a:lnTo>
                    <a:pt x="388" y="437"/>
                  </a:lnTo>
                  <a:lnTo>
                    <a:pt x="412" y="487"/>
                  </a:lnTo>
                  <a:lnTo>
                    <a:pt x="412" y="428"/>
                  </a:lnTo>
                  <a:lnTo>
                    <a:pt x="384" y="321"/>
                  </a:lnTo>
                  <a:lnTo>
                    <a:pt x="334" y="195"/>
                  </a:lnTo>
                  <a:lnTo>
                    <a:pt x="317" y="125"/>
                  </a:lnTo>
                  <a:lnTo>
                    <a:pt x="315" y="119"/>
                  </a:lnTo>
                  <a:lnTo>
                    <a:pt x="313" y="110"/>
                  </a:lnTo>
                  <a:lnTo>
                    <a:pt x="309" y="101"/>
                  </a:lnTo>
                  <a:lnTo>
                    <a:pt x="302" y="92"/>
                  </a:lnTo>
                  <a:lnTo>
                    <a:pt x="295" y="80"/>
                  </a:lnTo>
                  <a:lnTo>
                    <a:pt x="287" y="70"/>
                  </a:lnTo>
                  <a:lnTo>
                    <a:pt x="276" y="59"/>
                  </a:lnTo>
                  <a:lnTo>
                    <a:pt x="265" y="47"/>
                  </a:lnTo>
                  <a:lnTo>
                    <a:pt x="251" y="37"/>
                  </a:lnTo>
                  <a:lnTo>
                    <a:pt x="236" y="28"/>
                  </a:lnTo>
                  <a:lnTo>
                    <a:pt x="218" y="19"/>
                  </a:lnTo>
                  <a:lnTo>
                    <a:pt x="199" y="12"/>
                  </a:lnTo>
                  <a:lnTo>
                    <a:pt x="178" y="6"/>
                  </a:lnTo>
                  <a:lnTo>
                    <a:pt x="154" y="1"/>
                  </a:lnTo>
                  <a:lnTo>
                    <a:pt x="128" y="0"/>
                  </a:lnTo>
                  <a:lnTo>
                    <a:pt x="100" y="0"/>
                  </a:lnTo>
                  <a:lnTo>
                    <a:pt x="78" y="18"/>
                  </a:lnTo>
                  <a:lnTo>
                    <a:pt x="59" y="33"/>
                  </a:lnTo>
                  <a:lnTo>
                    <a:pt x="45" y="47"/>
                  </a:lnTo>
                  <a:lnTo>
                    <a:pt x="32" y="61"/>
                  </a:lnTo>
                  <a:lnTo>
                    <a:pt x="22" y="77"/>
                  </a:lnTo>
                  <a:lnTo>
                    <a:pt x="12" y="96"/>
                  </a:lnTo>
                  <a:lnTo>
                    <a:pt x="6" y="120"/>
                  </a:lnTo>
                  <a:lnTo>
                    <a:pt x="0" y="148"/>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7" name="Freeform 96"/>
            <p:cNvSpPr>
              <a:spLocks/>
            </p:cNvSpPr>
            <p:nvPr/>
          </p:nvSpPr>
          <p:spPr bwMode="auto">
            <a:xfrm>
              <a:off x="4431" y="2010"/>
              <a:ext cx="167" cy="202"/>
            </a:xfrm>
            <a:custGeom>
              <a:avLst/>
              <a:gdLst>
                <a:gd name="T0" fmla="*/ 21 w 334"/>
                <a:gd name="T1" fmla="*/ 7 h 405"/>
                <a:gd name="T2" fmla="*/ 18 w 334"/>
                <a:gd name="T3" fmla="*/ 8 h 405"/>
                <a:gd name="T4" fmla="*/ 15 w 334"/>
                <a:gd name="T5" fmla="*/ 10 h 405"/>
                <a:gd name="T6" fmla="*/ 14 w 334"/>
                <a:gd name="T7" fmla="*/ 11 h 405"/>
                <a:gd name="T8" fmla="*/ 12 w 334"/>
                <a:gd name="T9" fmla="*/ 13 h 405"/>
                <a:gd name="T10" fmla="*/ 11 w 334"/>
                <a:gd name="T11" fmla="*/ 15 h 405"/>
                <a:gd name="T12" fmla="*/ 10 w 334"/>
                <a:gd name="T13" fmla="*/ 17 h 405"/>
                <a:gd name="T14" fmla="*/ 9 w 334"/>
                <a:gd name="T15" fmla="*/ 20 h 405"/>
                <a:gd name="T16" fmla="*/ 8 w 334"/>
                <a:gd name="T17" fmla="*/ 23 h 405"/>
                <a:gd name="T18" fmla="*/ 0 w 334"/>
                <a:gd name="T19" fmla="*/ 35 h 405"/>
                <a:gd name="T20" fmla="*/ 5 w 334"/>
                <a:gd name="T21" fmla="*/ 40 h 405"/>
                <a:gd name="T22" fmla="*/ 10 w 334"/>
                <a:gd name="T23" fmla="*/ 50 h 405"/>
                <a:gd name="T24" fmla="*/ 19 w 334"/>
                <a:gd name="T25" fmla="*/ 45 h 405"/>
                <a:gd name="T26" fmla="*/ 29 w 334"/>
                <a:gd name="T27" fmla="*/ 34 h 405"/>
                <a:gd name="T28" fmla="*/ 42 w 334"/>
                <a:gd name="T29" fmla="*/ 20 h 405"/>
                <a:gd name="T30" fmla="*/ 42 w 334"/>
                <a:gd name="T31" fmla="*/ 0 h 405"/>
                <a:gd name="T32" fmla="*/ 26 w 334"/>
                <a:gd name="T33" fmla="*/ 3 h 405"/>
                <a:gd name="T34" fmla="*/ 26 w 334"/>
                <a:gd name="T35" fmla="*/ 3 h 405"/>
                <a:gd name="T36" fmla="*/ 25 w 334"/>
                <a:gd name="T37" fmla="*/ 4 h 405"/>
                <a:gd name="T38" fmla="*/ 25 w 334"/>
                <a:gd name="T39" fmla="*/ 4 h 405"/>
                <a:gd name="T40" fmla="*/ 24 w 334"/>
                <a:gd name="T41" fmla="*/ 5 h 405"/>
                <a:gd name="T42" fmla="*/ 23 w 334"/>
                <a:gd name="T43" fmla="*/ 6 h 405"/>
                <a:gd name="T44" fmla="*/ 22 w 334"/>
                <a:gd name="T45" fmla="*/ 6 h 405"/>
                <a:gd name="T46" fmla="*/ 21 w 334"/>
                <a:gd name="T47" fmla="*/ 7 h 405"/>
                <a:gd name="T48" fmla="*/ 21 w 334"/>
                <a:gd name="T49" fmla="*/ 7 h 4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405"/>
                <a:gd name="T77" fmla="*/ 334 w 334"/>
                <a:gd name="T78" fmla="*/ 405 h 4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405">
                  <a:moveTo>
                    <a:pt x="163" y="60"/>
                  </a:moveTo>
                  <a:lnTo>
                    <a:pt x="140" y="70"/>
                  </a:lnTo>
                  <a:lnTo>
                    <a:pt x="122" y="81"/>
                  </a:lnTo>
                  <a:lnTo>
                    <a:pt x="108" y="93"/>
                  </a:lnTo>
                  <a:lnTo>
                    <a:pt x="97" y="106"/>
                  </a:lnTo>
                  <a:lnTo>
                    <a:pt x="87" y="122"/>
                  </a:lnTo>
                  <a:lnTo>
                    <a:pt x="79" y="140"/>
                  </a:lnTo>
                  <a:lnTo>
                    <a:pt x="71" y="161"/>
                  </a:lnTo>
                  <a:lnTo>
                    <a:pt x="63" y="186"/>
                  </a:lnTo>
                  <a:lnTo>
                    <a:pt x="0" y="280"/>
                  </a:lnTo>
                  <a:lnTo>
                    <a:pt x="37" y="321"/>
                  </a:lnTo>
                  <a:lnTo>
                    <a:pt x="75" y="405"/>
                  </a:lnTo>
                  <a:lnTo>
                    <a:pt x="145" y="367"/>
                  </a:lnTo>
                  <a:lnTo>
                    <a:pt x="229" y="274"/>
                  </a:lnTo>
                  <a:lnTo>
                    <a:pt x="330" y="167"/>
                  </a:lnTo>
                  <a:lnTo>
                    <a:pt x="334" y="0"/>
                  </a:lnTo>
                  <a:lnTo>
                    <a:pt x="209" y="29"/>
                  </a:lnTo>
                  <a:lnTo>
                    <a:pt x="207" y="30"/>
                  </a:lnTo>
                  <a:lnTo>
                    <a:pt x="203" y="33"/>
                  </a:lnTo>
                  <a:lnTo>
                    <a:pt x="196" y="38"/>
                  </a:lnTo>
                  <a:lnTo>
                    <a:pt x="188" y="42"/>
                  </a:lnTo>
                  <a:lnTo>
                    <a:pt x="180" y="48"/>
                  </a:lnTo>
                  <a:lnTo>
                    <a:pt x="174" y="52"/>
                  </a:lnTo>
                  <a:lnTo>
                    <a:pt x="167" y="57"/>
                  </a:lnTo>
                  <a:lnTo>
                    <a:pt x="163" y="60"/>
                  </a:lnTo>
                  <a:close/>
                </a:path>
              </a:pathLst>
            </a:custGeom>
            <a:solidFill>
              <a:srgbClr val="0021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8" name="Freeform 97"/>
            <p:cNvSpPr>
              <a:spLocks/>
            </p:cNvSpPr>
            <p:nvPr/>
          </p:nvSpPr>
          <p:spPr bwMode="auto">
            <a:xfrm>
              <a:off x="4448" y="2012"/>
              <a:ext cx="274" cy="351"/>
            </a:xfrm>
            <a:custGeom>
              <a:avLst/>
              <a:gdLst>
                <a:gd name="T0" fmla="*/ 7 w 547"/>
                <a:gd name="T1" fmla="*/ 28 h 701"/>
                <a:gd name="T2" fmla="*/ 10 w 547"/>
                <a:gd name="T3" fmla="*/ 23 h 701"/>
                <a:gd name="T4" fmla="*/ 17 w 547"/>
                <a:gd name="T5" fmla="*/ 15 h 701"/>
                <a:gd name="T6" fmla="*/ 26 w 547"/>
                <a:gd name="T7" fmla="*/ 10 h 701"/>
                <a:gd name="T8" fmla="*/ 34 w 547"/>
                <a:gd name="T9" fmla="*/ 3 h 701"/>
                <a:gd name="T10" fmla="*/ 40 w 547"/>
                <a:gd name="T11" fmla="*/ 0 h 701"/>
                <a:gd name="T12" fmla="*/ 44 w 547"/>
                <a:gd name="T13" fmla="*/ 3 h 701"/>
                <a:gd name="T14" fmla="*/ 46 w 547"/>
                <a:gd name="T15" fmla="*/ 6 h 701"/>
                <a:gd name="T16" fmla="*/ 52 w 547"/>
                <a:gd name="T17" fmla="*/ 7 h 701"/>
                <a:gd name="T18" fmla="*/ 57 w 547"/>
                <a:gd name="T19" fmla="*/ 13 h 701"/>
                <a:gd name="T20" fmla="*/ 58 w 547"/>
                <a:gd name="T21" fmla="*/ 25 h 701"/>
                <a:gd name="T22" fmla="*/ 59 w 547"/>
                <a:gd name="T23" fmla="*/ 36 h 701"/>
                <a:gd name="T24" fmla="*/ 64 w 547"/>
                <a:gd name="T25" fmla="*/ 54 h 701"/>
                <a:gd name="T26" fmla="*/ 67 w 547"/>
                <a:gd name="T27" fmla="*/ 60 h 701"/>
                <a:gd name="T28" fmla="*/ 67 w 547"/>
                <a:gd name="T29" fmla="*/ 67 h 701"/>
                <a:gd name="T30" fmla="*/ 69 w 547"/>
                <a:gd name="T31" fmla="*/ 78 h 701"/>
                <a:gd name="T32" fmla="*/ 69 w 547"/>
                <a:gd name="T33" fmla="*/ 87 h 701"/>
                <a:gd name="T34" fmla="*/ 66 w 547"/>
                <a:gd name="T35" fmla="*/ 80 h 701"/>
                <a:gd name="T36" fmla="*/ 61 w 547"/>
                <a:gd name="T37" fmla="*/ 79 h 701"/>
                <a:gd name="T38" fmla="*/ 60 w 547"/>
                <a:gd name="T39" fmla="*/ 87 h 701"/>
                <a:gd name="T40" fmla="*/ 56 w 547"/>
                <a:gd name="T41" fmla="*/ 87 h 701"/>
                <a:gd name="T42" fmla="*/ 57 w 547"/>
                <a:gd name="T43" fmla="*/ 82 h 701"/>
                <a:gd name="T44" fmla="*/ 59 w 547"/>
                <a:gd name="T45" fmla="*/ 75 h 701"/>
                <a:gd name="T46" fmla="*/ 57 w 547"/>
                <a:gd name="T47" fmla="*/ 70 h 701"/>
                <a:gd name="T48" fmla="*/ 54 w 547"/>
                <a:gd name="T49" fmla="*/ 75 h 701"/>
                <a:gd name="T50" fmla="*/ 53 w 547"/>
                <a:gd name="T51" fmla="*/ 82 h 701"/>
                <a:gd name="T52" fmla="*/ 48 w 547"/>
                <a:gd name="T53" fmla="*/ 88 h 701"/>
                <a:gd name="T54" fmla="*/ 43 w 547"/>
                <a:gd name="T55" fmla="*/ 87 h 701"/>
                <a:gd name="T56" fmla="*/ 46 w 547"/>
                <a:gd name="T57" fmla="*/ 82 h 701"/>
                <a:gd name="T58" fmla="*/ 42 w 547"/>
                <a:gd name="T59" fmla="*/ 72 h 701"/>
                <a:gd name="T60" fmla="*/ 38 w 547"/>
                <a:gd name="T61" fmla="*/ 77 h 701"/>
                <a:gd name="T62" fmla="*/ 38 w 547"/>
                <a:gd name="T63" fmla="*/ 81 h 701"/>
                <a:gd name="T64" fmla="*/ 31 w 547"/>
                <a:gd name="T65" fmla="*/ 82 h 701"/>
                <a:gd name="T66" fmla="*/ 33 w 547"/>
                <a:gd name="T67" fmla="*/ 78 h 701"/>
                <a:gd name="T68" fmla="*/ 31 w 547"/>
                <a:gd name="T69" fmla="*/ 70 h 701"/>
                <a:gd name="T70" fmla="*/ 27 w 547"/>
                <a:gd name="T71" fmla="*/ 74 h 701"/>
                <a:gd name="T72" fmla="*/ 24 w 547"/>
                <a:gd name="T73" fmla="*/ 73 h 701"/>
                <a:gd name="T74" fmla="*/ 22 w 547"/>
                <a:gd name="T75" fmla="*/ 67 h 701"/>
                <a:gd name="T76" fmla="*/ 18 w 547"/>
                <a:gd name="T77" fmla="*/ 72 h 701"/>
                <a:gd name="T78" fmla="*/ 16 w 547"/>
                <a:gd name="T79" fmla="*/ 70 h 701"/>
                <a:gd name="T80" fmla="*/ 16 w 547"/>
                <a:gd name="T81" fmla="*/ 64 h 701"/>
                <a:gd name="T82" fmla="*/ 11 w 547"/>
                <a:gd name="T83" fmla="*/ 61 h 701"/>
                <a:gd name="T84" fmla="*/ 11 w 547"/>
                <a:gd name="T85" fmla="*/ 65 h 701"/>
                <a:gd name="T86" fmla="*/ 8 w 547"/>
                <a:gd name="T87" fmla="*/ 64 h 701"/>
                <a:gd name="T88" fmla="*/ 7 w 547"/>
                <a:gd name="T89" fmla="*/ 59 h 701"/>
                <a:gd name="T90" fmla="*/ 0 w 547"/>
                <a:gd name="T91" fmla="*/ 51 h 701"/>
                <a:gd name="T92" fmla="*/ 1 w 547"/>
                <a:gd name="T93" fmla="*/ 45 h 701"/>
                <a:gd name="T94" fmla="*/ 7 w 547"/>
                <a:gd name="T95" fmla="*/ 28 h 7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7"/>
                <a:gd name="T145" fmla="*/ 0 h 701"/>
                <a:gd name="T146" fmla="*/ 547 w 547"/>
                <a:gd name="T147" fmla="*/ 701 h 70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7" h="701">
                  <a:moveTo>
                    <a:pt x="50" y="218"/>
                  </a:moveTo>
                  <a:lnTo>
                    <a:pt x="80" y="177"/>
                  </a:lnTo>
                  <a:lnTo>
                    <a:pt x="134" y="116"/>
                  </a:lnTo>
                  <a:lnTo>
                    <a:pt x="201" y="74"/>
                  </a:lnTo>
                  <a:lnTo>
                    <a:pt x="267" y="24"/>
                  </a:lnTo>
                  <a:lnTo>
                    <a:pt x="317" y="0"/>
                  </a:lnTo>
                  <a:lnTo>
                    <a:pt x="347" y="18"/>
                  </a:lnTo>
                  <a:lnTo>
                    <a:pt x="367" y="46"/>
                  </a:lnTo>
                  <a:lnTo>
                    <a:pt x="413" y="50"/>
                  </a:lnTo>
                  <a:lnTo>
                    <a:pt x="454" y="102"/>
                  </a:lnTo>
                  <a:lnTo>
                    <a:pt x="464" y="194"/>
                  </a:lnTo>
                  <a:lnTo>
                    <a:pt x="468" y="284"/>
                  </a:lnTo>
                  <a:lnTo>
                    <a:pt x="505" y="428"/>
                  </a:lnTo>
                  <a:lnTo>
                    <a:pt x="530" y="478"/>
                  </a:lnTo>
                  <a:lnTo>
                    <a:pt x="534" y="530"/>
                  </a:lnTo>
                  <a:lnTo>
                    <a:pt x="547" y="618"/>
                  </a:lnTo>
                  <a:lnTo>
                    <a:pt x="547" y="692"/>
                  </a:lnTo>
                  <a:lnTo>
                    <a:pt x="522" y="637"/>
                  </a:lnTo>
                  <a:lnTo>
                    <a:pt x="488" y="627"/>
                  </a:lnTo>
                  <a:lnTo>
                    <a:pt x="480" y="692"/>
                  </a:lnTo>
                  <a:lnTo>
                    <a:pt x="442" y="692"/>
                  </a:lnTo>
                  <a:lnTo>
                    <a:pt x="454" y="655"/>
                  </a:lnTo>
                  <a:lnTo>
                    <a:pt x="472" y="600"/>
                  </a:lnTo>
                  <a:lnTo>
                    <a:pt x="454" y="553"/>
                  </a:lnTo>
                  <a:lnTo>
                    <a:pt x="426" y="594"/>
                  </a:lnTo>
                  <a:lnTo>
                    <a:pt x="422" y="651"/>
                  </a:lnTo>
                  <a:lnTo>
                    <a:pt x="384" y="701"/>
                  </a:lnTo>
                  <a:lnTo>
                    <a:pt x="338" y="692"/>
                  </a:lnTo>
                  <a:lnTo>
                    <a:pt x="363" y="655"/>
                  </a:lnTo>
                  <a:lnTo>
                    <a:pt x="334" y="572"/>
                  </a:lnTo>
                  <a:lnTo>
                    <a:pt x="297" y="609"/>
                  </a:lnTo>
                  <a:lnTo>
                    <a:pt x="297" y="646"/>
                  </a:lnTo>
                  <a:lnTo>
                    <a:pt x="247" y="651"/>
                  </a:lnTo>
                  <a:lnTo>
                    <a:pt x="263" y="618"/>
                  </a:lnTo>
                  <a:lnTo>
                    <a:pt x="243" y="557"/>
                  </a:lnTo>
                  <a:lnTo>
                    <a:pt x="213" y="585"/>
                  </a:lnTo>
                  <a:lnTo>
                    <a:pt x="188" y="581"/>
                  </a:lnTo>
                  <a:lnTo>
                    <a:pt x="176" y="535"/>
                  </a:lnTo>
                  <a:lnTo>
                    <a:pt x="142" y="572"/>
                  </a:lnTo>
                  <a:lnTo>
                    <a:pt x="122" y="553"/>
                  </a:lnTo>
                  <a:lnTo>
                    <a:pt x="122" y="506"/>
                  </a:lnTo>
                  <a:lnTo>
                    <a:pt x="88" y="483"/>
                  </a:lnTo>
                  <a:lnTo>
                    <a:pt x="88" y="520"/>
                  </a:lnTo>
                  <a:lnTo>
                    <a:pt x="62" y="506"/>
                  </a:lnTo>
                  <a:lnTo>
                    <a:pt x="50" y="469"/>
                  </a:lnTo>
                  <a:lnTo>
                    <a:pt x="0" y="408"/>
                  </a:lnTo>
                  <a:lnTo>
                    <a:pt x="4" y="353"/>
                  </a:lnTo>
                  <a:lnTo>
                    <a:pt x="50" y="218"/>
                  </a:lnTo>
                  <a:close/>
                </a:path>
              </a:pathLst>
            </a:custGeom>
            <a:solidFill>
              <a:srgbClr val="7772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9" name="Freeform 98"/>
            <p:cNvSpPr>
              <a:spLocks/>
            </p:cNvSpPr>
            <p:nvPr/>
          </p:nvSpPr>
          <p:spPr bwMode="auto">
            <a:xfrm>
              <a:off x="4652" y="2062"/>
              <a:ext cx="295" cy="315"/>
            </a:xfrm>
            <a:custGeom>
              <a:avLst/>
              <a:gdLst>
                <a:gd name="T0" fmla="*/ 3 w 589"/>
                <a:gd name="T1" fmla="*/ 0 h 630"/>
                <a:gd name="T2" fmla="*/ 11 w 589"/>
                <a:gd name="T3" fmla="*/ 1 h 630"/>
                <a:gd name="T4" fmla="*/ 36 w 589"/>
                <a:gd name="T5" fmla="*/ 7 h 630"/>
                <a:gd name="T6" fmla="*/ 55 w 589"/>
                <a:gd name="T7" fmla="*/ 14 h 630"/>
                <a:gd name="T8" fmla="*/ 64 w 589"/>
                <a:gd name="T9" fmla="*/ 19 h 630"/>
                <a:gd name="T10" fmla="*/ 72 w 589"/>
                <a:gd name="T11" fmla="*/ 27 h 630"/>
                <a:gd name="T12" fmla="*/ 74 w 589"/>
                <a:gd name="T13" fmla="*/ 35 h 630"/>
                <a:gd name="T14" fmla="*/ 70 w 589"/>
                <a:gd name="T15" fmla="*/ 40 h 630"/>
                <a:gd name="T16" fmla="*/ 64 w 589"/>
                <a:gd name="T17" fmla="*/ 59 h 630"/>
                <a:gd name="T18" fmla="*/ 62 w 589"/>
                <a:gd name="T19" fmla="*/ 68 h 630"/>
                <a:gd name="T20" fmla="*/ 58 w 589"/>
                <a:gd name="T21" fmla="*/ 73 h 630"/>
                <a:gd name="T22" fmla="*/ 58 w 589"/>
                <a:gd name="T23" fmla="*/ 66 h 630"/>
                <a:gd name="T24" fmla="*/ 51 w 589"/>
                <a:gd name="T25" fmla="*/ 72 h 630"/>
                <a:gd name="T26" fmla="*/ 48 w 589"/>
                <a:gd name="T27" fmla="*/ 76 h 630"/>
                <a:gd name="T28" fmla="*/ 43 w 589"/>
                <a:gd name="T29" fmla="*/ 66 h 630"/>
                <a:gd name="T30" fmla="*/ 42 w 589"/>
                <a:gd name="T31" fmla="*/ 72 h 630"/>
                <a:gd name="T32" fmla="*/ 42 w 589"/>
                <a:gd name="T33" fmla="*/ 78 h 630"/>
                <a:gd name="T34" fmla="*/ 35 w 589"/>
                <a:gd name="T35" fmla="*/ 69 h 630"/>
                <a:gd name="T36" fmla="*/ 29 w 589"/>
                <a:gd name="T37" fmla="*/ 69 h 630"/>
                <a:gd name="T38" fmla="*/ 33 w 589"/>
                <a:gd name="T39" fmla="*/ 75 h 630"/>
                <a:gd name="T40" fmla="*/ 28 w 589"/>
                <a:gd name="T41" fmla="*/ 75 h 630"/>
                <a:gd name="T42" fmla="*/ 24 w 589"/>
                <a:gd name="T43" fmla="*/ 79 h 630"/>
                <a:gd name="T44" fmla="*/ 19 w 589"/>
                <a:gd name="T45" fmla="*/ 73 h 630"/>
                <a:gd name="T46" fmla="*/ 10 w 589"/>
                <a:gd name="T47" fmla="*/ 57 h 630"/>
                <a:gd name="T48" fmla="*/ 0 w 589"/>
                <a:gd name="T49" fmla="*/ 7 h 630"/>
                <a:gd name="T50" fmla="*/ 3 w 589"/>
                <a:gd name="T51" fmla="*/ 0 h 6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9"/>
                <a:gd name="T79" fmla="*/ 0 h 630"/>
                <a:gd name="T80" fmla="*/ 589 w 589"/>
                <a:gd name="T81" fmla="*/ 630 h 6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9" h="630">
                  <a:moveTo>
                    <a:pt x="22" y="0"/>
                  </a:moveTo>
                  <a:lnTo>
                    <a:pt x="88" y="8"/>
                  </a:lnTo>
                  <a:lnTo>
                    <a:pt x="281" y="54"/>
                  </a:lnTo>
                  <a:lnTo>
                    <a:pt x="440" y="110"/>
                  </a:lnTo>
                  <a:lnTo>
                    <a:pt x="510" y="152"/>
                  </a:lnTo>
                  <a:lnTo>
                    <a:pt x="573" y="217"/>
                  </a:lnTo>
                  <a:lnTo>
                    <a:pt x="589" y="277"/>
                  </a:lnTo>
                  <a:lnTo>
                    <a:pt x="555" y="320"/>
                  </a:lnTo>
                  <a:lnTo>
                    <a:pt x="506" y="468"/>
                  </a:lnTo>
                  <a:lnTo>
                    <a:pt x="489" y="543"/>
                  </a:lnTo>
                  <a:lnTo>
                    <a:pt x="460" y="584"/>
                  </a:lnTo>
                  <a:lnTo>
                    <a:pt x="460" y="523"/>
                  </a:lnTo>
                  <a:lnTo>
                    <a:pt x="406" y="575"/>
                  </a:lnTo>
                  <a:lnTo>
                    <a:pt x="384" y="602"/>
                  </a:lnTo>
                  <a:lnTo>
                    <a:pt x="339" y="523"/>
                  </a:lnTo>
                  <a:lnTo>
                    <a:pt x="330" y="575"/>
                  </a:lnTo>
                  <a:lnTo>
                    <a:pt x="334" y="621"/>
                  </a:lnTo>
                  <a:lnTo>
                    <a:pt x="273" y="552"/>
                  </a:lnTo>
                  <a:lnTo>
                    <a:pt x="227" y="552"/>
                  </a:lnTo>
                  <a:lnTo>
                    <a:pt x="259" y="593"/>
                  </a:lnTo>
                  <a:lnTo>
                    <a:pt x="217" y="598"/>
                  </a:lnTo>
                  <a:lnTo>
                    <a:pt x="189" y="630"/>
                  </a:lnTo>
                  <a:lnTo>
                    <a:pt x="147" y="584"/>
                  </a:lnTo>
                  <a:lnTo>
                    <a:pt x="76" y="454"/>
                  </a:lnTo>
                  <a:lnTo>
                    <a:pt x="0" y="58"/>
                  </a:lnTo>
                  <a:lnTo>
                    <a:pt x="22" y="0"/>
                  </a:lnTo>
                  <a:close/>
                </a:path>
              </a:pathLst>
            </a:custGeom>
            <a:solidFill>
              <a:srgbClr val="0021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0" name="Freeform 99"/>
            <p:cNvSpPr>
              <a:spLocks/>
            </p:cNvSpPr>
            <p:nvPr/>
          </p:nvSpPr>
          <p:spPr bwMode="auto">
            <a:xfrm>
              <a:off x="4250" y="2146"/>
              <a:ext cx="215" cy="98"/>
            </a:xfrm>
            <a:custGeom>
              <a:avLst/>
              <a:gdLst>
                <a:gd name="T0" fmla="*/ 47 w 429"/>
                <a:gd name="T1" fmla="*/ 2 h 196"/>
                <a:gd name="T2" fmla="*/ 43 w 429"/>
                <a:gd name="T3" fmla="*/ 6 h 196"/>
                <a:gd name="T4" fmla="*/ 40 w 429"/>
                <a:gd name="T5" fmla="*/ 10 h 196"/>
                <a:gd name="T6" fmla="*/ 35 w 429"/>
                <a:gd name="T7" fmla="*/ 9 h 196"/>
                <a:gd name="T8" fmla="*/ 28 w 429"/>
                <a:gd name="T9" fmla="*/ 9 h 196"/>
                <a:gd name="T10" fmla="*/ 23 w 429"/>
                <a:gd name="T11" fmla="*/ 4 h 196"/>
                <a:gd name="T12" fmla="*/ 18 w 429"/>
                <a:gd name="T13" fmla="*/ 2 h 196"/>
                <a:gd name="T14" fmla="*/ 12 w 429"/>
                <a:gd name="T15" fmla="*/ 1 h 196"/>
                <a:gd name="T16" fmla="*/ 6 w 429"/>
                <a:gd name="T17" fmla="*/ 0 h 196"/>
                <a:gd name="T18" fmla="*/ 0 w 429"/>
                <a:gd name="T19" fmla="*/ 7 h 196"/>
                <a:gd name="T20" fmla="*/ 0 w 429"/>
                <a:gd name="T21" fmla="*/ 11 h 196"/>
                <a:gd name="T22" fmla="*/ 3 w 429"/>
                <a:gd name="T23" fmla="*/ 15 h 196"/>
                <a:gd name="T24" fmla="*/ 6 w 429"/>
                <a:gd name="T25" fmla="*/ 17 h 196"/>
                <a:gd name="T26" fmla="*/ 9 w 429"/>
                <a:gd name="T27" fmla="*/ 16 h 196"/>
                <a:gd name="T28" fmla="*/ 9 w 429"/>
                <a:gd name="T29" fmla="*/ 12 h 196"/>
                <a:gd name="T30" fmla="*/ 13 w 429"/>
                <a:gd name="T31" fmla="*/ 12 h 196"/>
                <a:gd name="T32" fmla="*/ 17 w 429"/>
                <a:gd name="T33" fmla="*/ 12 h 196"/>
                <a:gd name="T34" fmla="*/ 22 w 429"/>
                <a:gd name="T35" fmla="*/ 17 h 196"/>
                <a:gd name="T36" fmla="*/ 31 w 429"/>
                <a:gd name="T37" fmla="*/ 23 h 196"/>
                <a:gd name="T38" fmla="*/ 38 w 429"/>
                <a:gd name="T39" fmla="*/ 25 h 196"/>
                <a:gd name="T40" fmla="*/ 45 w 429"/>
                <a:gd name="T41" fmla="*/ 24 h 196"/>
                <a:gd name="T42" fmla="*/ 49 w 429"/>
                <a:gd name="T43" fmla="*/ 20 h 196"/>
                <a:gd name="T44" fmla="*/ 54 w 429"/>
                <a:gd name="T45" fmla="*/ 9 h 196"/>
                <a:gd name="T46" fmla="*/ 47 w 429"/>
                <a:gd name="T47" fmla="*/ 2 h 1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9"/>
                <a:gd name="T73" fmla="*/ 0 h 196"/>
                <a:gd name="T74" fmla="*/ 429 w 429"/>
                <a:gd name="T75" fmla="*/ 196 h 1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9" h="196">
                  <a:moveTo>
                    <a:pt x="374" y="10"/>
                  </a:moveTo>
                  <a:lnTo>
                    <a:pt x="342" y="43"/>
                  </a:lnTo>
                  <a:lnTo>
                    <a:pt x="316" y="74"/>
                  </a:lnTo>
                  <a:lnTo>
                    <a:pt x="274" y="70"/>
                  </a:lnTo>
                  <a:lnTo>
                    <a:pt x="220" y="65"/>
                  </a:lnTo>
                  <a:lnTo>
                    <a:pt x="183" y="32"/>
                  </a:lnTo>
                  <a:lnTo>
                    <a:pt x="141" y="15"/>
                  </a:lnTo>
                  <a:lnTo>
                    <a:pt x="90" y="7"/>
                  </a:lnTo>
                  <a:lnTo>
                    <a:pt x="45" y="0"/>
                  </a:lnTo>
                  <a:lnTo>
                    <a:pt x="0" y="52"/>
                  </a:lnTo>
                  <a:lnTo>
                    <a:pt x="0" y="84"/>
                  </a:lnTo>
                  <a:lnTo>
                    <a:pt x="20" y="117"/>
                  </a:lnTo>
                  <a:lnTo>
                    <a:pt x="45" y="135"/>
                  </a:lnTo>
                  <a:lnTo>
                    <a:pt x="66" y="126"/>
                  </a:lnTo>
                  <a:lnTo>
                    <a:pt x="70" y="93"/>
                  </a:lnTo>
                  <a:lnTo>
                    <a:pt x="99" y="93"/>
                  </a:lnTo>
                  <a:lnTo>
                    <a:pt x="129" y="93"/>
                  </a:lnTo>
                  <a:lnTo>
                    <a:pt x="175" y="135"/>
                  </a:lnTo>
                  <a:lnTo>
                    <a:pt x="245" y="180"/>
                  </a:lnTo>
                  <a:lnTo>
                    <a:pt x="300" y="196"/>
                  </a:lnTo>
                  <a:lnTo>
                    <a:pt x="354" y="191"/>
                  </a:lnTo>
                  <a:lnTo>
                    <a:pt x="391" y="159"/>
                  </a:lnTo>
                  <a:lnTo>
                    <a:pt x="429" y="70"/>
                  </a:lnTo>
                  <a:lnTo>
                    <a:pt x="374" y="10"/>
                  </a:lnTo>
                  <a:close/>
                </a:path>
              </a:pathLst>
            </a:custGeom>
            <a:solidFill>
              <a:srgbClr val="542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1" name="Freeform 100"/>
            <p:cNvSpPr>
              <a:spLocks/>
            </p:cNvSpPr>
            <p:nvPr/>
          </p:nvSpPr>
          <p:spPr bwMode="auto">
            <a:xfrm>
              <a:off x="4452" y="2016"/>
              <a:ext cx="261" cy="305"/>
            </a:xfrm>
            <a:custGeom>
              <a:avLst/>
              <a:gdLst>
                <a:gd name="T0" fmla="*/ 17 w 521"/>
                <a:gd name="T1" fmla="*/ 14 h 609"/>
                <a:gd name="T2" fmla="*/ 39 w 521"/>
                <a:gd name="T3" fmla="*/ 0 h 609"/>
                <a:gd name="T4" fmla="*/ 47 w 521"/>
                <a:gd name="T5" fmla="*/ 5 h 609"/>
                <a:gd name="T6" fmla="*/ 52 w 521"/>
                <a:gd name="T7" fmla="*/ 9 h 609"/>
                <a:gd name="T8" fmla="*/ 55 w 521"/>
                <a:gd name="T9" fmla="*/ 15 h 609"/>
                <a:gd name="T10" fmla="*/ 56 w 521"/>
                <a:gd name="T11" fmla="*/ 22 h 609"/>
                <a:gd name="T12" fmla="*/ 57 w 521"/>
                <a:gd name="T13" fmla="*/ 29 h 609"/>
                <a:gd name="T14" fmla="*/ 59 w 521"/>
                <a:gd name="T15" fmla="*/ 36 h 609"/>
                <a:gd name="T16" fmla="*/ 60 w 521"/>
                <a:gd name="T17" fmla="*/ 42 h 609"/>
                <a:gd name="T18" fmla="*/ 61 w 521"/>
                <a:gd name="T19" fmla="*/ 49 h 609"/>
                <a:gd name="T20" fmla="*/ 66 w 521"/>
                <a:gd name="T21" fmla="*/ 60 h 609"/>
                <a:gd name="T22" fmla="*/ 66 w 521"/>
                <a:gd name="T23" fmla="*/ 71 h 609"/>
                <a:gd name="T24" fmla="*/ 58 w 521"/>
                <a:gd name="T25" fmla="*/ 66 h 609"/>
                <a:gd name="T26" fmla="*/ 50 w 521"/>
                <a:gd name="T27" fmla="*/ 52 h 609"/>
                <a:gd name="T28" fmla="*/ 51 w 521"/>
                <a:gd name="T29" fmla="*/ 63 h 609"/>
                <a:gd name="T30" fmla="*/ 48 w 521"/>
                <a:gd name="T31" fmla="*/ 46 h 609"/>
                <a:gd name="T32" fmla="*/ 50 w 521"/>
                <a:gd name="T33" fmla="*/ 30 h 609"/>
                <a:gd name="T34" fmla="*/ 47 w 521"/>
                <a:gd name="T35" fmla="*/ 31 h 609"/>
                <a:gd name="T36" fmla="*/ 44 w 521"/>
                <a:gd name="T37" fmla="*/ 33 h 609"/>
                <a:gd name="T38" fmla="*/ 44 w 521"/>
                <a:gd name="T39" fmla="*/ 52 h 609"/>
                <a:gd name="T40" fmla="*/ 43 w 521"/>
                <a:gd name="T41" fmla="*/ 64 h 609"/>
                <a:gd name="T42" fmla="*/ 34 w 521"/>
                <a:gd name="T43" fmla="*/ 59 h 609"/>
                <a:gd name="T44" fmla="*/ 21 w 521"/>
                <a:gd name="T45" fmla="*/ 41 h 609"/>
                <a:gd name="T46" fmla="*/ 20 w 521"/>
                <a:gd name="T47" fmla="*/ 35 h 609"/>
                <a:gd name="T48" fmla="*/ 32 w 521"/>
                <a:gd name="T49" fmla="*/ 52 h 609"/>
                <a:gd name="T50" fmla="*/ 32 w 521"/>
                <a:gd name="T51" fmla="*/ 47 h 609"/>
                <a:gd name="T52" fmla="*/ 32 w 521"/>
                <a:gd name="T53" fmla="*/ 38 h 609"/>
                <a:gd name="T54" fmla="*/ 39 w 521"/>
                <a:gd name="T55" fmla="*/ 45 h 609"/>
                <a:gd name="T56" fmla="*/ 36 w 521"/>
                <a:gd name="T57" fmla="*/ 39 h 609"/>
                <a:gd name="T58" fmla="*/ 25 w 521"/>
                <a:gd name="T59" fmla="*/ 27 h 609"/>
                <a:gd name="T60" fmla="*/ 29 w 521"/>
                <a:gd name="T61" fmla="*/ 33 h 609"/>
                <a:gd name="T62" fmla="*/ 25 w 521"/>
                <a:gd name="T63" fmla="*/ 35 h 609"/>
                <a:gd name="T64" fmla="*/ 19 w 521"/>
                <a:gd name="T65" fmla="*/ 26 h 609"/>
                <a:gd name="T66" fmla="*/ 32 w 521"/>
                <a:gd name="T67" fmla="*/ 27 h 609"/>
                <a:gd name="T68" fmla="*/ 26 w 521"/>
                <a:gd name="T69" fmla="*/ 24 h 609"/>
                <a:gd name="T70" fmla="*/ 15 w 521"/>
                <a:gd name="T71" fmla="*/ 25 h 609"/>
                <a:gd name="T72" fmla="*/ 5 w 521"/>
                <a:gd name="T73" fmla="*/ 46 h 609"/>
                <a:gd name="T74" fmla="*/ 1 w 521"/>
                <a:gd name="T75" fmla="*/ 39 h 609"/>
                <a:gd name="T76" fmla="*/ 12 w 521"/>
                <a:gd name="T77" fmla="*/ 20 h 60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1"/>
                <a:gd name="T118" fmla="*/ 0 h 609"/>
                <a:gd name="T119" fmla="*/ 521 w 521"/>
                <a:gd name="T120" fmla="*/ 609 h 60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1" h="609">
                  <a:moveTo>
                    <a:pt x="91" y="159"/>
                  </a:moveTo>
                  <a:lnTo>
                    <a:pt x="133" y="111"/>
                  </a:lnTo>
                  <a:lnTo>
                    <a:pt x="204" y="65"/>
                  </a:lnTo>
                  <a:lnTo>
                    <a:pt x="312" y="0"/>
                  </a:lnTo>
                  <a:lnTo>
                    <a:pt x="342" y="24"/>
                  </a:lnTo>
                  <a:lnTo>
                    <a:pt x="370" y="34"/>
                  </a:lnTo>
                  <a:lnTo>
                    <a:pt x="393" y="49"/>
                  </a:lnTo>
                  <a:lnTo>
                    <a:pt x="413" y="67"/>
                  </a:lnTo>
                  <a:lnTo>
                    <a:pt x="428" y="87"/>
                  </a:lnTo>
                  <a:lnTo>
                    <a:pt x="439" y="113"/>
                  </a:lnTo>
                  <a:lnTo>
                    <a:pt x="444" y="139"/>
                  </a:lnTo>
                  <a:lnTo>
                    <a:pt x="447" y="171"/>
                  </a:lnTo>
                  <a:lnTo>
                    <a:pt x="445" y="205"/>
                  </a:lnTo>
                  <a:lnTo>
                    <a:pt x="453" y="230"/>
                  </a:lnTo>
                  <a:lnTo>
                    <a:pt x="461" y="257"/>
                  </a:lnTo>
                  <a:lnTo>
                    <a:pt x="468" y="282"/>
                  </a:lnTo>
                  <a:lnTo>
                    <a:pt x="475" y="307"/>
                  </a:lnTo>
                  <a:lnTo>
                    <a:pt x="479" y="334"/>
                  </a:lnTo>
                  <a:lnTo>
                    <a:pt x="483" y="361"/>
                  </a:lnTo>
                  <a:lnTo>
                    <a:pt x="486" y="388"/>
                  </a:lnTo>
                  <a:lnTo>
                    <a:pt x="487" y="414"/>
                  </a:lnTo>
                  <a:lnTo>
                    <a:pt x="521" y="474"/>
                  </a:lnTo>
                  <a:lnTo>
                    <a:pt x="521" y="521"/>
                  </a:lnTo>
                  <a:lnTo>
                    <a:pt x="521" y="567"/>
                  </a:lnTo>
                  <a:lnTo>
                    <a:pt x="479" y="609"/>
                  </a:lnTo>
                  <a:lnTo>
                    <a:pt x="459" y="521"/>
                  </a:lnTo>
                  <a:lnTo>
                    <a:pt x="441" y="437"/>
                  </a:lnTo>
                  <a:lnTo>
                    <a:pt x="399" y="410"/>
                  </a:lnTo>
                  <a:lnTo>
                    <a:pt x="425" y="474"/>
                  </a:lnTo>
                  <a:lnTo>
                    <a:pt x="404" y="502"/>
                  </a:lnTo>
                  <a:lnTo>
                    <a:pt x="379" y="437"/>
                  </a:lnTo>
                  <a:lnTo>
                    <a:pt x="383" y="362"/>
                  </a:lnTo>
                  <a:lnTo>
                    <a:pt x="395" y="275"/>
                  </a:lnTo>
                  <a:lnTo>
                    <a:pt x="395" y="233"/>
                  </a:lnTo>
                  <a:lnTo>
                    <a:pt x="379" y="205"/>
                  </a:lnTo>
                  <a:lnTo>
                    <a:pt x="371" y="242"/>
                  </a:lnTo>
                  <a:lnTo>
                    <a:pt x="354" y="205"/>
                  </a:lnTo>
                  <a:lnTo>
                    <a:pt x="350" y="260"/>
                  </a:lnTo>
                  <a:lnTo>
                    <a:pt x="350" y="340"/>
                  </a:lnTo>
                  <a:lnTo>
                    <a:pt x="350" y="410"/>
                  </a:lnTo>
                  <a:lnTo>
                    <a:pt x="350" y="460"/>
                  </a:lnTo>
                  <a:lnTo>
                    <a:pt x="338" y="511"/>
                  </a:lnTo>
                  <a:lnTo>
                    <a:pt x="292" y="517"/>
                  </a:lnTo>
                  <a:lnTo>
                    <a:pt x="266" y="465"/>
                  </a:lnTo>
                  <a:lnTo>
                    <a:pt x="220" y="395"/>
                  </a:lnTo>
                  <a:lnTo>
                    <a:pt x="162" y="325"/>
                  </a:lnTo>
                  <a:lnTo>
                    <a:pt x="99" y="237"/>
                  </a:lnTo>
                  <a:lnTo>
                    <a:pt x="158" y="275"/>
                  </a:lnTo>
                  <a:lnTo>
                    <a:pt x="196" y="330"/>
                  </a:lnTo>
                  <a:lnTo>
                    <a:pt x="254" y="410"/>
                  </a:lnTo>
                  <a:lnTo>
                    <a:pt x="280" y="410"/>
                  </a:lnTo>
                  <a:lnTo>
                    <a:pt x="250" y="373"/>
                  </a:lnTo>
                  <a:lnTo>
                    <a:pt x="228" y="321"/>
                  </a:lnTo>
                  <a:lnTo>
                    <a:pt x="254" y="303"/>
                  </a:lnTo>
                  <a:lnTo>
                    <a:pt x="284" y="358"/>
                  </a:lnTo>
                  <a:lnTo>
                    <a:pt x="308" y="353"/>
                  </a:lnTo>
                  <a:lnTo>
                    <a:pt x="308" y="288"/>
                  </a:lnTo>
                  <a:lnTo>
                    <a:pt x="284" y="307"/>
                  </a:lnTo>
                  <a:lnTo>
                    <a:pt x="262" y="270"/>
                  </a:lnTo>
                  <a:lnTo>
                    <a:pt x="200" y="214"/>
                  </a:lnTo>
                  <a:lnTo>
                    <a:pt x="171" y="214"/>
                  </a:lnTo>
                  <a:lnTo>
                    <a:pt x="228" y="260"/>
                  </a:lnTo>
                  <a:lnTo>
                    <a:pt x="224" y="284"/>
                  </a:lnTo>
                  <a:lnTo>
                    <a:pt x="200" y="275"/>
                  </a:lnTo>
                  <a:lnTo>
                    <a:pt x="103" y="223"/>
                  </a:lnTo>
                  <a:lnTo>
                    <a:pt x="145" y="205"/>
                  </a:lnTo>
                  <a:lnTo>
                    <a:pt x="208" y="200"/>
                  </a:lnTo>
                  <a:lnTo>
                    <a:pt x="250" y="214"/>
                  </a:lnTo>
                  <a:lnTo>
                    <a:pt x="250" y="185"/>
                  </a:lnTo>
                  <a:lnTo>
                    <a:pt x="208" y="185"/>
                  </a:lnTo>
                  <a:lnTo>
                    <a:pt x="150" y="185"/>
                  </a:lnTo>
                  <a:lnTo>
                    <a:pt x="113" y="200"/>
                  </a:lnTo>
                  <a:lnTo>
                    <a:pt x="79" y="227"/>
                  </a:lnTo>
                  <a:lnTo>
                    <a:pt x="37" y="362"/>
                  </a:lnTo>
                  <a:lnTo>
                    <a:pt x="0" y="377"/>
                  </a:lnTo>
                  <a:lnTo>
                    <a:pt x="4" y="312"/>
                  </a:lnTo>
                  <a:lnTo>
                    <a:pt x="45" y="196"/>
                  </a:lnTo>
                  <a:lnTo>
                    <a:pt x="91" y="159"/>
                  </a:lnTo>
                  <a:close/>
                </a:path>
              </a:pathLst>
            </a:custGeom>
            <a:solidFill>
              <a:srgbClr val="FFD1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2" name="Freeform 101"/>
            <p:cNvSpPr>
              <a:spLocks/>
            </p:cNvSpPr>
            <p:nvPr/>
          </p:nvSpPr>
          <p:spPr bwMode="auto">
            <a:xfrm>
              <a:off x="4470" y="1887"/>
              <a:ext cx="140" cy="162"/>
            </a:xfrm>
            <a:custGeom>
              <a:avLst/>
              <a:gdLst>
                <a:gd name="T0" fmla="*/ 0 w 280"/>
                <a:gd name="T1" fmla="*/ 7 h 324"/>
                <a:gd name="T2" fmla="*/ 0 w 280"/>
                <a:gd name="T3" fmla="*/ 9 h 324"/>
                <a:gd name="T4" fmla="*/ 1 w 280"/>
                <a:gd name="T5" fmla="*/ 11 h 324"/>
                <a:gd name="T6" fmla="*/ 1 w 280"/>
                <a:gd name="T7" fmla="*/ 14 h 324"/>
                <a:gd name="T8" fmla="*/ 1 w 280"/>
                <a:gd name="T9" fmla="*/ 16 h 324"/>
                <a:gd name="T10" fmla="*/ 2 w 280"/>
                <a:gd name="T11" fmla="*/ 19 h 324"/>
                <a:gd name="T12" fmla="*/ 3 w 280"/>
                <a:gd name="T13" fmla="*/ 20 h 324"/>
                <a:gd name="T14" fmla="*/ 3 w 280"/>
                <a:gd name="T15" fmla="*/ 21 h 324"/>
                <a:gd name="T16" fmla="*/ 4 w 280"/>
                <a:gd name="T17" fmla="*/ 23 h 324"/>
                <a:gd name="T18" fmla="*/ 4 w 280"/>
                <a:gd name="T19" fmla="*/ 26 h 324"/>
                <a:gd name="T20" fmla="*/ 5 w 280"/>
                <a:gd name="T21" fmla="*/ 29 h 324"/>
                <a:gd name="T22" fmla="*/ 6 w 280"/>
                <a:gd name="T23" fmla="*/ 31 h 324"/>
                <a:gd name="T24" fmla="*/ 8 w 280"/>
                <a:gd name="T25" fmla="*/ 33 h 324"/>
                <a:gd name="T26" fmla="*/ 8 w 280"/>
                <a:gd name="T27" fmla="*/ 34 h 324"/>
                <a:gd name="T28" fmla="*/ 9 w 280"/>
                <a:gd name="T29" fmla="*/ 35 h 324"/>
                <a:gd name="T30" fmla="*/ 10 w 280"/>
                <a:gd name="T31" fmla="*/ 36 h 324"/>
                <a:gd name="T32" fmla="*/ 11 w 280"/>
                <a:gd name="T33" fmla="*/ 37 h 324"/>
                <a:gd name="T34" fmla="*/ 11 w 280"/>
                <a:gd name="T35" fmla="*/ 39 h 324"/>
                <a:gd name="T36" fmla="*/ 11 w 280"/>
                <a:gd name="T37" fmla="*/ 40 h 324"/>
                <a:gd name="T38" fmla="*/ 12 w 280"/>
                <a:gd name="T39" fmla="*/ 41 h 324"/>
                <a:gd name="T40" fmla="*/ 13 w 280"/>
                <a:gd name="T41" fmla="*/ 41 h 324"/>
                <a:gd name="T42" fmla="*/ 14 w 280"/>
                <a:gd name="T43" fmla="*/ 41 h 324"/>
                <a:gd name="T44" fmla="*/ 15 w 280"/>
                <a:gd name="T45" fmla="*/ 41 h 324"/>
                <a:gd name="T46" fmla="*/ 17 w 280"/>
                <a:gd name="T47" fmla="*/ 40 h 324"/>
                <a:gd name="T48" fmla="*/ 18 w 280"/>
                <a:gd name="T49" fmla="*/ 40 h 324"/>
                <a:gd name="T50" fmla="*/ 21 w 280"/>
                <a:gd name="T51" fmla="*/ 40 h 324"/>
                <a:gd name="T52" fmla="*/ 23 w 280"/>
                <a:gd name="T53" fmla="*/ 40 h 324"/>
                <a:gd name="T54" fmla="*/ 30 w 280"/>
                <a:gd name="T55" fmla="*/ 36 h 324"/>
                <a:gd name="T56" fmla="*/ 35 w 280"/>
                <a:gd name="T57" fmla="*/ 33 h 324"/>
                <a:gd name="T58" fmla="*/ 34 w 280"/>
                <a:gd name="T59" fmla="*/ 28 h 324"/>
                <a:gd name="T60" fmla="*/ 34 w 280"/>
                <a:gd name="T61" fmla="*/ 22 h 324"/>
                <a:gd name="T62" fmla="*/ 35 w 280"/>
                <a:gd name="T63" fmla="*/ 20 h 324"/>
                <a:gd name="T64" fmla="*/ 35 w 280"/>
                <a:gd name="T65" fmla="*/ 18 h 324"/>
                <a:gd name="T66" fmla="*/ 35 w 280"/>
                <a:gd name="T67" fmla="*/ 16 h 324"/>
                <a:gd name="T68" fmla="*/ 34 w 280"/>
                <a:gd name="T69" fmla="*/ 14 h 324"/>
                <a:gd name="T70" fmla="*/ 33 w 280"/>
                <a:gd name="T71" fmla="*/ 13 h 324"/>
                <a:gd name="T72" fmla="*/ 31 w 280"/>
                <a:gd name="T73" fmla="*/ 12 h 324"/>
                <a:gd name="T74" fmla="*/ 29 w 280"/>
                <a:gd name="T75" fmla="*/ 12 h 324"/>
                <a:gd name="T76" fmla="*/ 27 w 280"/>
                <a:gd name="T77" fmla="*/ 12 h 324"/>
                <a:gd name="T78" fmla="*/ 25 w 280"/>
                <a:gd name="T79" fmla="*/ 11 h 324"/>
                <a:gd name="T80" fmla="*/ 22 w 280"/>
                <a:gd name="T81" fmla="*/ 10 h 324"/>
                <a:gd name="T82" fmla="*/ 19 w 280"/>
                <a:gd name="T83" fmla="*/ 9 h 324"/>
                <a:gd name="T84" fmla="*/ 15 w 280"/>
                <a:gd name="T85" fmla="*/ 7 h 324"/>
                <a:gd name="T86" fmla="*/ 12 w 280"/>
                <a:gd name="T87" fmla="*/ 6 h 324"/>
                <a:gd name="T88" fmla="*/ 9 w 280"/>
                <a:gd name="T89" fmla="*/ 4 h 324"/>
                <a:gd name="T90" fmla="*/ 7 w 280"/>
                <a:gd name="T91" fmla="*/ 2 h 324"/>
                <a:gd name="T92" fmla="*/ 5 w 280"/>
                <a:gd name="T93" fmla="*/ 0 h 324"/>
                <a:gd name="T94" fmla="*/ 1 w 280"/>
                <a:gd name="T95" fmla="*/ 3 h 324"/>
                <a:gd name="T96" fmla="*/ 0 w 280"/>
                <a:gd name="T97" fmla="*/ 7 h 3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0"/>
                <a:gd name="T148" fmla="*/ 0 h 324"/>
                <a:gd name="T149" fmla="*/ 280 w 280"/>
                <a:gd name="T150" fmla="*/ 324 h 3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0" h="324">
                  <a:moveTo>
                    <a:pt x="0" y="52"/>
                  </a:moveTo>
                  <a:lnTo>
                    <a:pt x="0" y="72"/>
                  </a:lnTo>
                  <a:lnTo>
                    <a:pt x="1" y="91"/>
                  </a:lnTo>
                  <a:lnTo>
                    <a:pt x="5" y="109"/>
                  </a:lnTo>
                  <a:lnTo>
                    <a:pt x="10" y="127"/>
                  </a:lnTo>
                  <a:lnTo>
                    <a:pt x="12" y="146"/>
                  </a:lnTo>
                  <a:lnTo>
                    <a:pt x="24" y="158"/>
                  </a:lnTo>
                  <a:lnTo>
                    <a:pt x="24" y="170"/>
                  </a:lnTo>
                  <a:lnTo>
                    <a:pt x="31" y="180"/>
                  </a:lnTo>
                  <a:lnTo>
                    <a:pt x="31" y="208"/>
                  </a:lnTo>
                  <a:lnTo>
                    <a:pt x="35" y="231"/>
                  </a:lnTo>
                  <a:lnTo>
                    <a:pt x="45" y="247"/>
                  </a:lnTo>
                  <a:lnTo>
                    <a:pt x="63" y="259"/>
                  </a:lnTo>
                  <a:lnTo>
                    <a:pt x="64" y="268"/>
                  </a:lnTo>
                  <a:lnTo>
                    <a:pt x="70" y="278"/>
                  </a:lnTo>
                  <a:lnTo>
                    <a:pt x="78" y="281"/>
                  </a:lnTo>
                  <a:lnTo>
                    <a:pt x="86" y="293"/>
                  </a:lnTo>
                  <a:lnTo>
                    <a:pt x="86" y="308"/>
                  </a:lnTo>
                  <a:lnTo>
                    <a:pt x="88" y="317"/>
                  </a:lnTo>
                  <a:lnTo>
                    <a:pt x="95" y="321"/>
                  </a:lnTo>
                  <a:lnTo>
                    <a:pt x="102" y="324"/>
                  </a:lnTo>
                  <a:lnTo>
                    <a:pt x="111" y="323"/>
                  </a:lnTo>
                  <a:lnTo>
                    <a:pt x="122" y="321"/>
                  </a:lnTo>
                  <a:lnTo>
                    <a:pt x="133" y="318"/>
                  </a:lnTo>
                  <a:lnTo>
                    <a:pt x="145" y="315"/>
                  </a:lnTo>
                  <a:lnTo>
                    <a:pt x="167" y="315"/>
                  </a:lnTo>
                  <a:lnTo>
                    <a:pt x="184" y="315"/>
                  </a:lnTo>
                  <a:lnTo>
                    <a:pt x="241" y="287"/>
                  </a:lnTo>
                  <a:lnTo>
                    <a:pt x="278" y="260"/>
                  </a:lnTo>
                  <a:lnTo>
                    <a:pt x="272" y="223"/>
                  </a:lnTo>
                  <a:lnTo>
                    <a:pt x="269" y="176"/>
                  </a:lnTo>
                  <a:lnTo>
                    <a:pt x="277" y="155"/>
                  </a:lnTo>
                  <a:lnTo>
                    <a:pt x="280" y="137"/>
                  </a:lnTo>
                  <a:lnTo>
                    <a:pt x="277" y="124"/>
                  </a:lnTo>
                  <a:lnTo>
                    <a:pt x="272" y="112"/>
                  </a:lnTo>
                  <a:lnTo>
                    <a:pt x="262" y="104"/>
                  </a:lnTo>
                  <a:lnTo>
                    <a:pt x="250" y="98"/>
                  </a:lnTo>
                  <a:lnTo>
                    <a:pt x="234" y="94"/>
                  </a:lnTo>
                  <a:lnTo>
                    <a:pt x="216" y="92"/>
                  </a:lnTo>
                  <a:lnTo>
                    <a:pt x="198" y="89"/>
                  </a:lnTo>
                  <a:lnTo>
                    <a:pt x="175" y="82"/>
                  </a:lnTo>
                  <a:lnTo>
                    <a:pt x="150" y="72"/>
                  </a:lnTo>
                  <a:lnTo>
                    <a:pt x="123" y="58"/>
                  </a:lnTo>
                  <a:lnTo>
                    <a:pt x="98" y="45"/>
                  </a:lnTo>
                  <a:lnTo>
                    <a:pt x="75" y="30"/>
                  </a:lnTo>
                  <a:lnTo>
                    <a:pt x="53" y="14"/>
                  </a:lnTo>
                  <a:lnTo>
                    <a:pt x="37" y="0"/>
                  </a:lnTo>
                  <a:lnTo>
                    <a:pt x="10" y="26"/>
                  </a:lnTo>
                  <a:lnTo>
                    <a:pt x="0" y="52"/>
                  </a:lnTo>
                  <a:close/>
                </a:path>
              </a:pathLst>
            </a:custGeom>
            <a:solidFill>
              <a:srgbClr val="542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3" name="Freeform 102"/>
            <p:cNvSpPr>
              <a:spLocks/>
            </p:cNvSpPr>
            <p:nvPr/>
          </p:nvSpPr>
          <p:spPr bwMode="auto">
            <a:xfrm>
              <a:off x="4484" y="1928"/>
              <a:ext cx="91" cy="119"/>
            </a:xfrm>
            <a:custGeom>
              <a:avLst/>
              <a:gdLst>
                <a:gd name="T0" fmla="*/ 0 w 182"/>
                <a:gd name="T1" fmla="*/ 2 h 238"/>
                <a:gd name="T2" fmla="*/ 0 w 182"/>
                <a:gd name="T3" fmla="*/ 4 h 238"/>
                <a:gd name="T4" fmla="*/ 2 w 182"/>
                <a:gd name="T5" fmla="*/ 5 h 238"/>
                <a:gd name="T6" fmla="*/ 2 w 182"/>
                <a:gd name="T7" fmla="*/ 7 h 238"/>
                <a:gd name="T8" fmla="*/ 1 w 182"/>
                <a:gd name="T9" fmla="*/ 8 h 238"/>
                <a:gd name="T10" fmla="*/ 3 w 182"/>
                <a:gd name="T11" fmla="*/ 9 h 238"/>
                <a:gd name="T12" fmla="*/ 6 w 182"/>
                <a:gd name="T13" fmla="*/ 9 h 238"/>
                <a:gd name="T14" fmla="*/ 7 w 182"/>
                <a:gd name="T15" fmla="*/ 10 h 238"/>
                <a:gd name="T16" fmla="*/ 10 w 182"/>
                <a:gd name="T17" fmla="*/ 11 h 238"/>
                <a:gd name="T18" fmla="*/ 11 w 182"/>
                <a:gd name="T19" fmla="*/ 12 h 238"/>
                <a:gd name="T20" fmla="*/ 9 w 182"/>
                <a:gd name="T21" fmla="*/ 13 h 238"/>
                <a:gd name="T22" fmla="*/ 8 w 182"/>
                <a:gd name="T23" fmla="*/ 15 h 238"/>
                <a:gd name="T24" fmla="*/ 6 w 182"/>
                <a:gd name="T25" fmla="*/ 15 h 238"/>
                <a:gd name="T26" fmla="*/ 5 w 182"/>
                <a:gd name="T27" fmla="*/ 15 h 238"/>
                <a:gd name="T28" fmla="*/ 3 w 182"/>
                <a:gd name="T29" fmla="*/ 13 h 238"/>
                <a:gd name="T30" fmla="*/ 2 w 182"/>
                <a:gd name="T31" fmla="*/ 13 h 238"/>
                <a:gd name="T32" fmla="*/ 2 w 182"/>
                <a:gd name="T33" fmla="*/ 15 h 238"/>
                <a:gd name="T34" fmla="*/ 2 w 182"/>
                <a:gd name="T35" fmla="*/ 17 h 238"/>
                <a:gd name="T36" fmla="*/ 2 w 182"/>
                <a:gd name="T37" fmla="*/ 18 h 238"/>
                <a:gd name="T38" fmla="*/ 2 w 182"/>
                <a:gd name="T39" fmla="*/ 19 h 238"/>
                <a:gd name="T40" fmla="*/ 2 w 182"/>
                <a:gd name="T41" fmla="*/ 20 h 238"/>
                <a:gd name="T42" fmla="*/ 4 w 182"/>
                <a:gd name="T43" fmla="*/ 19 h 238"/>
                <a:gd name="T44" fmla="*/ 6 w 182"/>
                <a:gd name="T45" fmla="*/ 19 h 238"/>
                <a:gd name="T46" fmla="*/ 6 w 182"/>
                <a:gd name="T47" fmla="*/ 17 h 238"/>
                <a:gd name="T48" fmla="*/ 7 w 182"/>
                <a:gd name="T49" fmla="*/ 18 h 238"/>
                <a:gd name="T50" fmla="*/ 9 w 182"/>
                <a:gd name="T51" fmla="*/ 19 h 238"/>
                <a:gd name="T52" fmla="*/ 12 w 182"/>
                <a:gd name="T53" fmla="*/ 20 h 238"/>
                <a:gd name="T54" fmla="*/ 12 w 182"/>
                <a:gd name="T55" fmla="*/ 22 h 238"/>
                <a:gd name="T56" fmla="*/ 12 w 182"/>
                <a:gd name="T57" fmla="*/ 23 h 238"/>
                <a:gd name="T58" fmla="*/ 12 w 182"/>
                <a:gd name="T59" fmla="*/ 25 h 238"/>
                <a:gd name="T60" fmla="*/ 12 w 182"/>
                <a:gd name="T61" fmla="*/ 26 h 238"/>
                <a:gd name="T62" fmla="*/ 12 w 182"/>
                <a:gd name="T63" fmla="*/ 27 h 238"/>
                <a:gd name="T64" fmla="*/ 11 w 182"/>
                <a:gd name="T65" fmla="*/ 26 h 238"/>
                <a:gd name="T66" fmla="*/ 9 w 182"/>
                <a:gd name="T67" fmla="*/ 27 h 238"/>
                <a:gd name="T68" fmla="*/ 9 w 182"/>
                <a:gd name="T69" fmla="*/ 29 h 238"/>
                <a:gd name="T70" fmla="*/ 11 w 182"/>
                <a:gd name="T71" fmla="*/ 30 h 238"/>
                <a:gd name="T72" fmla="*/ 13 w 182"/>
                <a:gd name="T73" fmla="*/ 29 h 238"/>
                <a:gd name="T74" fmla="*/ 16 w 182"/>
                <a:gd name="T75" fmla="*/ 28 h 238"/>
                <a:gd name="T76" fmla="*/ 19 w 182"/>
                <a:gd name="T77" fmla="*/ 27 h 238"/>
                <a:gd name="T78" fmla="*/ 20 w 182"/>
                <a:gd name="T79" fmla="*/ 26 h 238"/>
                <a:gd name="T80" fmla="*/ 21 w 182"/>
                <a:gd name="T81" fmla="*/ 25 h 238"/>
                <a:gd name="T82" fmla="*/ 22 w 182"/>
                <a:gd name="T83" fmla="*/ 24 h 238"/>
                <a:gd name="T84" fmla="*/ 22 w 182"/>
                <a:gd name="T85" fmla="*/ 23 h 238"/>
                <a:gd name="T86" fmla="*/ 23 w 182"/>
                <a:gd name="T87" fmla="*/ 21 h 238"/>
                <a:gd name="T88" fmla="*/ 23 w 182"/>
                <a:gd name="T89" fmla="*/ 19 h 238"/>
                <a:gd name="T90" fmla="*/ 23 w 182"/>
                <a:gd name="T91" fmla="*/ 16 h 238"/>
                <a:gd name="T92" fmla="*/ 22 w 182"/>
                <a:gd name="T93" fmla="*/ 13 h 238"/>
                <a:gd name="T94" fmla="*/ 21 w 182"/>
                <a:gd name="T95" fmla="*/ 13 h 238"/>
                <a:gd name="T96" fmla="*/ 21 w 182"/>
                <a:gd name="T97" fmla="*/ 15 h 238"/>
                <a:gd name="T98" fmla="*/ 19 w 182"/>
                <a:gd name="T99" fmla="*/ 13 h 238"/>
                <a:gd name="T100" fmla="*/ 18 w 182"/>
                <a:gd name="T101" fmla="*/ 10 h 238"/>
                <a:gd name="T102" fmla="*/ 17 w 182"/>
                <a:gd name="T103" fmla="*/ 8 h 238"/>
                <a:gd name="T104" fmla="*/ 14 w 182"/>
                <a:gd name="T105" fmla="*/ 6 h 238"/>
                <a:gd name="T106" fmla="*/ 10 w 182"/>
                <a:gd name="T107" fmla="*/ 5 h 238"/>
                <a:gd name="T108" fmla="*/ 9 w 182"/>
                <a:gd name="T109" fmla="*/ 4 h 238"/>
                <a:gd name="T110" fmla="*/ 8 w 182"/>
                <a:gd name="T111" fmla="*/ 2 h 238"/>
                <a:gd name="T112" fmla="*/ 7 w 182"/>
                <a:gd name="T113" fmla="*/ 1 h 238"/>
                <a:gd name="T114" fmla="*/ 6 w 182"/>
                <a:gd name="T115" fmla="*/ 1 h 238"/>
                <a:gd name="T116" fmla="*/ 4 w 182"/>
                <a:gd name="T117" fmla="*/ 0 h 238"/>
                <a:gd name="T118" fmla="*/ 3 w 182"/>
                <a:gd name="T119" fmla="*/ 0 h 238"/>
                <a:gd name="T120" fmla="*/ 2 w 182"/>
                <a:gd name="T121" fmla="*/ 1 h 238"/>
                <a:gd name="T122" fmla="*/ 0 w 182"/>
                <a:gd name="T123" fmla="*/ 2 h 2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2"/>
                <a:gd name="T187" fmla="*/ 0 h 238"/>
                <a:gd name="T188" fmla="*/ 182 w 182"/>
                <a:gd name="T189" fmla="*/ 238 h 2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2" h="238">
                  <a:moveTo>
                    <a:pt x="0" y="9"/>
                  </a:moveTo>
                  <a:lnTo>
                    <a:pt x="0" y="30"/>
                  </a:lnTo>
                  <a:lnTo>
                    <a:pt x="16" y="36"/>
                  </a:lnTo>
                  <a:lnTo>
                    <a:pt x="16" y="51"/>
                  </a:lnTo>
                  <a:lnTo>
                    <a:pt x="8" y="62"/>
                  </a:lnTo>
                  <a:lnTo>
                    <a:pt x="20" y="68"/>
                  </a:lnTo>
                  <a:lnTo>
                    <a:pt x="43" y="70"/>
                  </a:lnTo>
                  <a:lnTo>
                    <a:pt x="58" y="80"/>
                  </a:lnTo>
                  <a:lnTo>
                    <a:pt x="74" y="86"/>
                  </a:lnTo>
                  <a:lnTo>
                    <a:pt x="87" y="89"/>
                  </a:lnTo>
                  <a:lnTo>
                    <a:pt x="70" y="101"/>
                  </a:lnTo>
                  <a:lnTo>
                    <a:pt x="63" y="122"/>
                  </a:lnTo>
                  <a:lnTo>
                    <a:pt x="46" y="122"/>
                  </a:lnTo>
                  <a:lnTo>
                    <a:pt x="38" y="114"/>
                  </a:lnTo>
                  <a:lnTo>
                    <a:pt x="25" y="100"/>
                  </a:lnTo>
                  <a:lnTo>
                    <a:pt x="16" y="101"/>
                  </a:lnTo>
                  <a:lnTo>
                    <a:pt x="15" y="119"/>
                  </a:lnTo>
                  <a:lnTo>
                    <a:pt x="13" y="129"/>
                  </a:lnTo>
                  <a:lnTo>
                    <a:pt x="12" y="137"/>
                  </a:lnTo>
                  <a:lnTo>
                    <a:pt x="12" y="146"/>
                  </a:lnTo>
                  <a:lnTo>
                    <a:pt x="15" y="155"/>
                  </a:lnTo>
                  <a:lnTo>
                    <a:pt x="31" y="152"/>
                  </a:lnTo>
                  <a:lnTo>
                    <a:pt x="46" y="152"/>
                  </a:lnTo>
                  <a:lnTo>
                    <a:pt x="47" y="135"/>
                  </a:lnTo>
                  <a:lnTo>
                    <a:pt x="58" y="137"/>
                  </a:lnTo>
                  <a:lnTo>
                    <a:pt x="70" y="149"/>
                  </a:lnTo>
                  <a:lnTo>
                    <a:pt x="89" y="160"/>
                  </a:lnTo>
                  <a:lnTo>
                    <a:pt x="93" y="172"/>
                  </a:lnTo>
                  <a:lnTo>
                    <a:pt x="89" y="184"/>
                  </a:lnTo>
                  <a:lnTo>
                    <a:pt x="91" y="196"/>
                  </a:lnTo>
                  <a:lnTo>
                    <a:pt x="93" y="207"/>
                  </a:lnTo>
                  <a:lnTo>
                    <a:pt x="90" y="212"/>
                  </a:lnTo>
                  <a:lnTo>
                    <a:pt x="81" y="207"/>
                  </a:lnTo>
                  <a:lnTo>
                    <a:pt x="70" y="212"/>
                  </a:lnTo>
                  <a:lnTo>
                    <a:pt x="70" y="230"/>
                  </a:lnTo>
                  <a:lnTo>
                    <a:pt x="81" y="238"/>
                  </a:lnTo>
                  <a:lnTo>
                    <a:pt x="106" y="229"/>
                  </a:lnTo>
                  <a:lnTo>
                    <a:pt x="126" y="218"/>
                  </a:lnTo>
                  <a:lnTo>
                    <a:pt x="145" y="211"/>
                  </a:lnTo>
                  <a:lnTo>
                    <a:pt x="159" y="204"/>
                  </a:lnTo>
                  <a:lnTo>
                    <a:pt x="167" y="196"/>
                  </a:lnTo>
                  <a:lnTo>
                    <a:pt x="174" y="187"/>
                  </a:lnTo>
                  <a:lnTo>
                    <a:pt x="176" y="177"/>
                  </a:lnTo>
                  <a:lnTo>
                    <a:pt x="179" y="163"/>
                  </a:lnTo>
                  <a:lnTo>
                    <a:pt x="180" y="147"/>
                  </a:lnTo>
                  <a:lnTo>
                    <a:pt x="182" y="126"/>
                  </a:lnTo>
                  <a:lnTo>
                    <a:pt x="176" y="97"/>
                  </a:lnTo>
                  <a:lnTo>
                    <a:pt x="164" y="97"/>
                  </a:lnTo>
                  <a:lnTo>
                    <a:pt x="163" y="122"/>
                  </a:lnTo>
                  <a:lnTo>
                    <a:pt x="151" y="101"/>
                  </a:lnTo>
                  <a:lnTo>
                    <a:pt x="143" y="80"/>
                  </a:lnTo>
                  <a:lnTo>
                    <a:pt x="132" y="58"/>
                  </a:lnTo>
                  <a:lnTo>
                    <a:pt x="109" y="48"/>
                  </a:lnTo>
                  <a:lnTo>
                    <a:pt x="75" y="37"/>
                  </a:lnTo>
                  <a:lnTo>
                    <a:pt x="70" y="25"/>
                  </a:lnTo>
                  <a:lnTo>
                    <a:pt x="62" y="16"/>
                  </a:lnTo>
                  <a:lnTo>
                    <a:pt x="52" y="7"/>
                  </a:lnTo>
                  <a:lnTo>
                    <a:pt x="43" y="3"/>
                  </a:lnTo>
                  <a:lnTo>
                    <a:pt x="32" y="0"/>
                  </a:lnTo>
                  <a:lnTo>
                    <a:pt x="21" y="0"/>
                  </a:lnTo>
                  <a:lnTo>
                    <a:pt x="11" y="3"/>
                  </a:lnTo>
                  <a:lnTo>
                    <a:pt x="0" y="9"/>
                  </a:lnTo>
                  <a:close/>
                </a:path>
              </a:pathLst>
            </a:custGeom>
            <a:solidFill>
              <a:srgbClr val="B751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4" name="Freeform 103"/>
            <p:cNvSpPr>
              <a:spLocks/>
            </p:cNvSpPr>
            <p:nvPr/>
          </p:nvSpPr>
          <p:spPr bwMode="auto">
            <a:xfrm>
              <a:off x="4577" y="1937"/>
              <a:ext cx="18" cy="10"/>
            </a:xfrm>
            <a:custGeom>
              <a:avLst/>
              <a:gdLst>
                <a:gd name="T0" fmla="*/ 0 w 36"/>
                <a:gd name="T1" fmla="*/ 3 h 19"/>
                <a:gd name="T2" fmla="*/ 1 w 36"/>
                <a:gd name="T3" fmla="*/ 1 h 19"/>
                <a:gd name="T4" fmla="*/ 1 w 36"/>
                <a:gd name="T5" fmla="*/ 1 h 19"/>
                <a:gd name="T6" fmla="*/ 3 w 36"/>
                <a:gd name="T7" fmla="*/ 0 h 19"/>
                <a:gd name="T8" fmla="*/ 4 w 36"/>
                <a:gd name="T9" fmla="*/ 1 h 19"/>
                <a:gd name="T10" fmla="*/ 5 w 36"/>
                <a:gd name="T11" fmla="*/ 3 h 19"/>
                <a:gd name="T12" fmla="*/ 3 w 36"/>
                <a:gd name="T13" fmla="*/ 2 h 19"/>
                <a:gd name="T14" fmla="*/ 1 w 36"/>
                <a:gd name="T15" fmla="*/ 2 h 19"/>
                <a:gd name="T16" fmla="*/ 1 w 36"/>
                <a:gd name="T17" fmla="*/ 3 h 19"/>
                <a:gd name="T18" fmla="*/ 0 w 36"/>
                <a:gd name="T19" fmla="*/ 3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19"/>
                <a:gd name="T32" fmla="*/ 36 w 3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19">
                  <a:moveTo>
                    <a:pt x="0" y="19"/>
                  </a:moveTo>
                  <a:lnTo>
                    <a:pt x="5" y="7"/>
                  </a:lnTo>
                  <a:lnTo>
                    <a:pt x="10" y="1"/>
                  </a:lnTo>
                  <a:lnTo>
                    <a:pt x="20" y="0"/>
                  </a:lnTo>
                  <a:lnTo>
                    <a:pt x="32" y="3"/>
                  </a:lnTo>
                  <a:lnTo>
                    <a:pt x="36" y="19"/>
                  </a:lnTo>
                  <a:lnTo>
                    <a:pt x="23" y="15"/>
                  </a:lnTo>
                  <a:lnTo>
                    <a:pt x="10" y="15"/>
                  </a:lnTo>
                  <a:lnTo>
                    <a:pt x="2" y="18"/>
                  </a:lnTo>
                  <a:lnTo>
                    <a:pt x="0" y="19"/>
                  </a:lnTo>
                  <a:close/>
                </a:path>
              </a:pathLst>
            </a:custGeom>
            <a:solidFill>
              <a:srgbClr val="B751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 name="Freeform 104"/>
            <p:cNvSpPr>
              <a:spLocks/>
            </p:cNvSpPr>
            <p:nvPr/>
          </p:nvSpPr>
          <p:spPr bwMode="auto">
            <a:xfrm>
              <a:off x="4580" y="1956"/>
              <a:ext cx="16" cy="29"/>
            </a:xfrm>
            <a:custGeom>
              <a:avLst/>
              <a:gdLst>
                <a:gd name="T0" fmla="*/ 1 w 31"/>
                <a:gd name="T1" fmla="*/ 3 h 58"/>
                <a:gd name="T2" fmla="*/ 3 w 31"/>
                <a:gd name="T3" fmla="*/ 2 h 58"/>
                <a:gd name="T4" fmla="*/ 4 w 31"/>
                <a:gd name="T5" fmla="*/ 0 h 58"/>
                <a:gd name="T6" fmla="*/ 4 w 31"/>
                <a:gd name="T7" fmla="*/ 3 h 58"/>
                <a:gd name="T8" fmla="*/ 3 w 31"/>
                <a:gd name="T9" fmla="*/ 4 h 58"/>
                <a:gd name="T10" fmla="*/ 3 w 31"/>
                <a:gd name="T11" fmla="*/ 7 h 58"/>
                <a:gd name="T12" fmla="*/ 2 w 31"/>
                <a:gd name="T13" fmla="*/ 8 h 58"/>
                <a:gd name="T14" fmla="*/ 0 w 31"/>
                <a:gd name="T15" fmla="*/ 8 h 58"/>
                <a:gd name="T16" fmla="*/ 1 w 31"/>
                <a:gd name="T17" fmla="*/ 6 h 58"/>
                <a:gd name="T18" fmla="*/ 1 w 31"/>
                <a:gd name="T19" fmla="*/ 3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58"/>
                <a:gd name="T32" fmla="*/ 31 w 31"/>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58">
                  <a:moveTo>
                    <a:pt x="7" y="21"/>
                  </a:moveTo>
                  <a:lnTo>
                    <a:pt x="18" y="11"/>
                  </a:lnTo>
                  <a:lnTo>
                    <a:pt x="31" y="0"/>
                  </a:lnTo>
                  <a:lnTo>
                    <a:pt x="31" y="17"/>
                  </a:lnTo>
                  <a:lnTo>
                    <a:pt x="21" y="32"/>
                  </a:lnTo>
                  <a:lnTo>
                    <a:pt x="21" y="51"/>
                  </a:lnTo>
                  <a:lnTo>
                    <a:pt x="13" y="58"/>
                  </a:lnTo>
                  <a:lnTo>
                    <a:pt x="0" y="57"/>
                  </a:lnTo>
                  <a:lnTo>
                    <a:pt x="2" y="41"/>
                  </a:lnTo>
                  <a:lnTo>
                    <a:pt x="7" y="21"/>
                  </a:lnTo>
                  <a:close/>
                </a:path>
              </a:pathLst>
            </a:custGeom>
            <a:solidFill>
              <a:srgbClr val="B751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6" name="Freeform 105"/>
            <p:cNvSpPr>
              <a:spLocks/>
            </p:cNvSpPr>
            <p:nvPr/>
          </p:nvSpPr>
          <p:spPr bwMode="auto">
            <a:xfrm>
              <a:off x="4415" y="2163"/>
              <a:ext cx="37" cy="64"/>
            </a:xfrm>
            <a:custGeom>
              <a:avLst/>
              <a:gdLst>
                <a:gd name="T0" fmla="*/ 3 w 76"/>
                <a:gd name="T1" fmla="*/ 0 h 128"/>
                <a:gd name="T2" fmla="*/ 0 w 76"/>
                <a:gd name="T3" fmla="*/ 4 h 128"/>
                <a:gd name="T4" fmla="*/ 0 w 76"/>
                <a:gd name="T5" fmla="*/ 6 h 128"/>
                <a:gd name="T6" fmla="*/ 1 w 76"/>
                <a:gd name="T7" fmla="*/ 10 h 128"/>
                <a:gd name="T8" fmla="*/ 0 w 76"/>
                <a:gd name="T9" fmla="*/ 13 h 128"/>
                <a:gd name="T10" fmla="*/ 0 w 76"/>
                <a:gd name="T11" fmla="*/ 16 h 128"/>
                <a:gd name="T12" fmla="*/ 2 w 76"/>
                <a:gd name="T13" fmla="*/ 16 h 128"/>
                <a:gd name="T14" fmla="*/ 4 w 76"/>
                <a:gd name="T15" fmla="*/ 15 h 128"/>
                <a:gd name="T16" fmla="*/ 6 w 76"/>
                <a:gd name="T17" fmla="*/ 13 h 128"/>
                <a:gd name="T18" fmla="*/ 7 w 76"/>
                <a:gd name="T19" fmla="*/ 11 h 128"/>
                <a:gd name="T20" fmla="*/ 9 w 76"/>
                <a:gd name="T21" fmla="*/ 6 h 128"/>
                <a:gd name="T22" fmla="*/ 7 w 76"/>
                <a:gd name="T23" fmla="*/ 4 h 128"/>
                <a:gd name="T24" fmla="*/ 3 w 76"/>
                <a:gd name="T25" fmla="*/ 0 h 1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
                <a:gd name="T40" fmla="*/ 0 h 128"/>
                <a:gd name="T41" fmla="*/ 76 w 76"/>
                <a:gd name="T42" fmla="*/ 128 h 1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 h="128">
                  <a:moveTo>
                    <a:pt x="24" y="0"/>
                  </a:moveTo>
                  <a:lnTo>
                    <a:pt x="3" y="30"/>
                  </a:lnTo>
                  <a:lnTo>
                    <a:pt x="0" y="51"/>
                  </a:lnTo>
                  <a:lnTo>
                    <a:pt x="8" y="79"/>
                  </a:lnTo>
                  <a:lnTo>
                    <a:pt x="7" y="107"/>
                  </a:lnTo>
                  <a:lnTo>
                    <a:pt x="7" y="128"/>
                  </a:lnTo>
                  <a:lnTo>
                    <a:pt x="22" y="128"/>
                  </a:lnTo>
                  <a:lnTo>
                    <a:pt x="36" y="119"/>
                  </a:lnTo>
                  <a:lnTo>
                    <a:pt x="51" y="106"/>
                  </a:lnTo>
                  <a:lnTo>
                    <a:pt x="58" y="84"/>
                  </a:lnTo>
                  <a:lnTo>
                    <a:pt x="76" y="51"/>
                  </a:lnTo>
                  <a:lnTo>
                    <a:pt x="57" y="32"/>
                  </a:lnTo>
                  <a:lnTo>
                    <a:pt x="24" y="0"/>
                  </a:lnTo>
                  <a:close/>
                </a:path>
              </a:pathLst>
            </a:custGeom>
            <a:solidFill>
              <a:srgbClr val="B751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7" name="Freeform 106"/>
            <p:cNvSpPr>
              <a:spLocks/>
            </p:cNvSpPr>
            <p:nvPr/>
          </p:nvSpPr>
          <p:spPr bwMode="auto">
            <a:xfrm>
              <a:off x="4254" y="2146"/>
              <a:ext cx="159" cy="80"/>
            </a:xfrm>
            <a:custGeom>
              <a:avLst/>
              <a:gdLst>
                <a:gd name="T0" fmla="*/ 40 w 318"/>
                <a:gd name="T1" fmla="*/ 10 h 161"/>
                <a:gd name="T2" fmla="*/ 40 w 318"/>
                <a:gd name="T3" fmla="*/ 12 h 161"/>
                <a:gd name="T4" fmla="*/ 40 w 318"/>
                <a:gd name="T5" fmla="*/ 16 h 161"/>
                <a:gd name="T6" fmla="*/ 38 w 318"/>
                <a:gd name="T7" fmla="*/ 19 h 161"/>
                <a:gd name="T8" fmla="*/ 35 w 318"/>
                <a:gd name="T9" fmla="*/ 20 h 161"/>
                <a:gd name="T10" fmla="*/ 33 w 318"/>
                <a:gd name="T11" fmla="*/ 19 h 161"/>
                <a:gd name="T12" fmla="*/ 31 w 318"/>
                <a:gd name="T13" fmla="*/ 18 h 161"/>
                <a:gd name="T14" fmla="*/ 29 w 318"/>
                <a:gd name="T15" fmla="*/ 17 h 161"/>
                <a:gd name="T16" fmla="*/ 28 w 318"/>
                <a:gd name="T17" fmla="*/ 17 h 161"/>
                <a:gd name="T18" fmla="*/ 27 w 318"/>
                <a:gd name="T19" fmla="*/ 16 h 161"/>
                <a:gd name="T20" fmla="*/ 25 w 318"/>
                <a:gd name="T21" fmla="*/ 15 h 161"/>
                <a:gd name="T22" fmla="*/ 24 w 318"/>
                <a:gd name="T23" fmla="*/ 14 h 161"/>
                <a:gd name="T24" fmla="*/ 22 w 318"/>
                <a:gd name="T25" fmla="*/ 13 h 161"/>
                <a:gd name="T26" fmla="*/ 22 w 318"/>
                <a:gd name="T27" fmla="*/ 11 h 161"/>
                <a:gd name="T28" fmla="*/ 24 w 318"/>
                <a:gd name="T29" fmla="*/ 11 h 161"/>
                <a:gd name="T30" fmla="*/ 23 w 318"/>
                <a:gd name="T31" fmla="*/ 9 h 161"/>
                <a:gd name="T32" fmla="*/ 20 w 318"/>
                <a:gd name="T33" fmla="*/ 8 h 161"/>
                <a:gd name="T34" fmla="*/ 21 w 318"/>
                <a:gd name="T35" fmla="*/ 7 h 161"/>
                <a:gd name="T36" fmla="*/ 22 w 318"/>
                <a:gd name="T37" fmla="*/ 8 h 161"/>
                <a:gd name="T38" fmla="*/ 25 w 318"/>
                <a:gd name="T39" fmla="*/ 9 h 161"/>
                <a:gd name="T40" fmla="*/ 26 w 318"/>
                <a:gd name="T41" fmla="*/ 8 h 161"/>
                <a:gd name="T42" fmla="*/ 21 w 318"/>
                <a:gd name="T43" fmla="*/ 5 h 161"/>
                <a:gd name="T44" fmla="*/ 18 w 318"/>
                <a:gd name="T45" fmla="*/ 4 h 161"/>
                <a:gd name="T46" fmla="*/ 16 w 318"/>
                <a:gd name="T47" fmla="*/ 4 h 161"/>
                <a:gd name="T48" fmla="*/ 15 w 318"/>
                <a:gd name="T49" fmla="*/ 5 h 161"/>
                <a:gd name="T50" fmla="*/ 14 w 318"/>
                <a:gd name="T51" fmla="*/ 6 h 161"/>
                <a:gd name="T52" fmla="*/ 12 w 318"/>
                <a:gd name="T53" fmla="*/ 7 h 161"/>
                <a:gd name="T54" fmla="*/ 11 w 318"/>
                <a:gd name="T55" fmla="*/ 7 h 161"/>
                <a:gd name="T56" fmla="*/ 9 w 318"/>
                <a:gd name="T57" fmla="*/ 8 h 161"/>
                <a:gd name="T58" fmla="*/ 6 w 318"/>
                <a:gd name="T59" fmla="*/ 8 h 161"/>
                <a:gd name="T60" fmla="*/ 5 w 318"/>
                <a:gd name="T61" fmla="*/ 8 h 161"/>
                <a:gd name="T62" fmla="*/ 5 w 318"/>
                <a:gd name="T63" fmla="*/ 7 h 161"/>
                <a:gd name="T64" fmla="*/ 8 w 318"/>
                <a:gd name="T65" fmla="*/ 5 h 161"/>
                <a:gd name="T66" fmla="*/ 9 w 318"/>
                <a:gd name="T67" fmla="*/ 3 h 161"/>
                <a:gd name="T68" fmla="*/ 6 w 318"/>
                <a:gd name="T69" fmla="*/ 3 h 161"/>
                <a:gd name="T70" fmla="*/ 5 w 318"/>
                <a:gd name="T71" fmla="*/ 4 h 161"/>
                <a:gd name="T72" fmla="*/ 3 w 318"/>
                <a:gd name="T73" fmla="*/ 6 h 161"/>
                <a:gd name="T74" fmla="*/ 3 w 318"/>
                <a:gd name="T75" fmla="*/ 8 h 161"/>
                <a:gd name="T76" fmla="*/ 4 w 318"/>
                <a:gd name="T77" fmla="*/ 10 h 161"/>
                <a:gd name="T78" fmla="*/ 3 w 318"/>
                <a:gd name="T79" fmla="*/ 12 h 161"/>
                <a:gd name="T80" fmla="*/ 2 w 318"/>
                <a:gd name="T81" fmla="*/ 9 h 161"/>
                <a:gd name="T82" fmla="*/ 0 w 318"/>
                <a:gd name="T83" fmla="*/ 6 h 161"/>
                <a:gd name="T84" fmla="*/ 1 w 318"/>
                <a:gd name="T85" fmla="*/ 4 h 161"/>
                <a:gd name="T86" fmla="*/ 3 w 318"/>
                <a:gd name="T87" fmla="*/ 2 h 161"/>
                <a:gd name="T88" fmla="*/ 4 w 318"/>
                <a:gd name="T89" fmla="*/ 0 h 161"/>
                <a:gd name="T90" fmla="*/ 5 w 318"/>
                <a:gd name="T91" fmla="*/ 0 h 161"/>
                <a:gd name="T92" fmla="*/ 11 w 318"/>
                <a:gd name="T93" fmla="*/ 0 h 161"/>
                <a:gd name="T94" fmla="*/ 17 w 318"/>
                <a:gd name="T95" fmla="*/ 1 h 161"/>
                <a:gd name="T96" fmla="*/ 21 w 318"/>
                <a:gd name="T97" fmla="*/ 3 h 161"/>
                <a:gd name="T98" fmla="*/ 26 w 318"/>
                <a:gd name="T99" fmla="*/ 6 h 161"/>
                <a:gd name="T100" fmla="*/ 27 w 318"/>
                <a:gd name="T101" fmla="*/ 7 h 161"/>
                <a:gd name="T102" fmla="*/ 29 w 318"/>
                <a:gd name="T103" fmla="*/ 7 h 161"/>
                <a:gd name="T104" fmla="*/ 30 w 318"/>
                <a:gd name="T105" fmla="*/ 8 h 161"/>
                <a:gd name="T106" fmla="*/ 31 w 318"/>
                <a:gd name="T107" fmla="*/ 8 h 161"/>
                <a:gd name="T108" fmla="*/ 32 w 318"/>
                <a:gd name="T109" fmla="*/ 9 h 161"/>
                <a:gd name="T110" fmla="*/ 34 w 318"/>
                <a:gd name="T111" fmla="*/ 9 h 161"/>
                <a:gd name="T112" fmla="*/ 35 w 318"/>
                <a:gd name="T113" fmla="*/ 9 h 161"/>
                <a:gd name="T114" fmla="*/ 37 w 318"/>
                <a:gd name="T115" fmla="*/ 9 h 161"/>
                <a:gd name="T116" fmla="*/ 40 w 318"/>
                <a:gd name="T117" fmla="*/ 10 h 1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8"/>
                <a:gd name="T178" fmla="*/ 0 h 161"/>
                <a:gd name="T179" fmla="*/ 318 w 318"/>
                <a:gd name="T180" fmla="*/ 161 h 16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8" h="161">
                  <a:moveTo>
                    <a:pt x="314" y="82"/>
                  </a:moveTo>
                  <a:lnTo>
                    <a:pt x="318" y="100"/>
                  </a:lnTo>
                  <a:lnTo>
                    <a:pt x="314" y="128"/>
                  </a:lnTo>
                  <a:lnTo>
                    <a:pt x="303" y="158"/>
                  </a:lnTo>
                  <a:lnTo>
                    <a:pt x="279" y="161"/>
                  </a:lnTo>
                  <a:lnTo>
                    <a:pt x="262" y="156"/>
                  </a:lnTo>
                  <a:lnTo>
                    <a:pt x="247" y="150"/>
                  </a:lnTo>
                  <a:lnTo>
                    <a:pt x="235" y="143"/>
                  </a:lnTo>
                  <a:lnTo>
                    <a:pt x="224" y="137"/>
                  </a:lnTo>
                  <a:lnTo>
                    <a:pt x="213" y="130"/>
                  </a:lnTo>
                  <a:lnTo>
                    <a:pt x="202" y="122"/>
                  </a:lnTo>
                  <a:lnTo>
                    <a:pt x="189" y="115"/>
                  </a:lnTo>
                  <a:lnTo>
                    <a:pt x="173" y="109"/>
                  </a:lnTo>
                  <a:lnTo>
                    <a:pt x="173" y="92"/>
                  </a:lnTo>
                  <a:lnTo>
                    <a:pt x="191" y="92"/>
                  </a:lnTo>
                  <a:lnTo>
                    <a:pt x="185" y="79"/>
                  </a:lnTo>
                  <a:lnTo>
                    <a:pt x="163" y="67"/>
                  </a:lnTo>
                  <a:lnTo>
                    <a:pt x="165" y="58"/>
                  </a:lnTo>
                  <a:lnTo>
                    <a:pt x="178" y="67"/>
                  </a:lnTo>
                  <a:lnTo>
                    <a:pt x="198" y="72"/>
                  </a:lnTo>
                  <a:lnTo>
                    <a:pt x="209" y="66"/>
                  </a:lnTo>
                  <a:lnTo>
                    <a:pt x="166" y="40"/>
                  </a:lnTo>
                  <a:lnTo>
                    <a:pt x="143" y="33"/>
                  </a:lnTo>
                  <a:lnTo>
                    <a:pt x="124" y="33"/>
                  </a:lnTo>
                  <a:lnTo>
                    <a:pt x="120" y="45"/>
                  </a:lnTo>
                  <a:lnTo>
                    <a:pt x="108" y="48"/>
                  </a:lnTo>
                  <a:lnTo>
                    <a:pt x="97" y="58"/>
                  </a:lnTo>
                  <a:lnTo>
                    <a:pt x="84" y="58"/>
                  </a:lnTo>
                  <a:lnTo>
                    <a:pt x="66" y="67"/>
                  </a:lnTo>
                  <a:lnTo>
                    <a:pt x="50" y="70"/>
                  </a:lnTo>
                  <a:lnTo>
                    <a:pt x="39" y="67"/>
                  </a:lnTo>
                  <a:lnTo>
                    <a:pt x="43" y="58"/>
                  </a:lnTo>
                  <a:lnTo>
                    <a:pt x="60" y="45"/>
                  </a:lnTo>
                  <a:lnTo>
                    <a:pt x="68" y="27"/>
                  </a:lnTo>
                  <a:lnTo>
                    <a:pt x="50" y="27"/>
                  </a:lnTo>
                  <a:lnTo>
                    <a:pt x="39" y="37"/>
                  </a:lnTo>
                  <a:lnTo>
                    <a:pt x="23" y="52"/>
                  </a:lnTo>
                  <a:lnTo>
                    <a:pt x="26" y="67"/>
                  </a:lnTo>
                  <a:lnTo>
                    <a:pt x="31" y="81"/>
                  </a:lnTo>
                  <a:lnTo>
                    <a:pt x="24" y="98"/>
                  </a:lnTo>
                  <a:lnTo>
                    <a:pt x="12" y="78"/>
                  </a:lnTo>
                  <a:lnTo>
                    <a:pt x="0" y="55"/>
                  </a:lnTo>
                  <a:lnTo>
                    <a:pt x="10" y="36"/>
                  </a:lnTo>
                  <a:lnTo>
                    <a:pt x="23" y="21"/>
                  </a:lnTo>
                  <a:lnTo>
                    <a:pt x="29" y="3"/>
                  </a:lnTo>
                  <a:lnTo>
                    <a:pt x="42" y="2"/>
                  </a:lnTo>
                  <a:lnTo>
                    <a:pt x="86" y="0"/>
                  </a:lnTo>
                  <a:lnTo>
                    <a:pt x="136" y="8"/>
                  </a:lnTo>
                  <a:lnTo>
                    <a:pt x="165" y="27"/>
                  </a:lnTo>
                  <a:lnTo>
                    <a:pt x="206" y="51"/>
                  </a:lnTo>
                  <a:lnTo>
                    <a:pt x="217" y="57"/>
                  </a:lnTo>
                  <a:lnTo>
                    <a:pt x="228" y="63"/>
                  </a:lnTo>
                  <a:lnTo>
                    <a:pt x="237" y="66"/>
                  </a:lnTo>
                  <a:lnTo>
                    <a:pt x="247" y="69"/>
                  </a:lnTo>
                  <a:lnTo>
                    <a:pt x="256" y="72"/>
                  </a:lnTo>
                  <a:lnTo>
                    <a:pt x="266" y="72"/>
                  </a:lnTo>
                  <a:lnTo>
                    <a:pt x="278" y="73"/>
                  </a:lnTo>
                  <a:lnTo>
                    <a:pt x="290" y="73"/>
                  </a:lnTo>
                  <a:lnTo>
                    <a:pt x="314" y="82"/>
                  </a:lnTo>
                  <a:close/>
                </a:path>
              </a:pathLst>
            </a:custGeom>
            <a:solidFill>
              <a:srgbClr val="B751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8" name="Freeform 107"/>
            <p:cNvSpPr>
              <a:spLocks/>
            </p:cNvSpPr>
            <p:nvPr/>
          </p:nvSpPr>
          <p:spPr bwMode="auto">
            <a:xfrm>
              <a:off x="4251" y="2185"/>
              <a:ext cx="7" cy="12"/>
            </a:xfrm>
            <a:custGeom>
              <a:avLst/>
              <a:gdLst>
                <a:gd name="T0" fmla="*/ 0 w 15"/>
                <a:gd name="T1" fmla="*/ 0 h 24"/>
                <a:gd name="T2" fmla="*/ 0 w 15"/>
                <a:gd name="T3" fmla="*/ 2 h 24"/>
                <a:gd name="T4" fmla="*/ 1 w 15"/>
                <a:gd name="T5" fmla="*/ 3 h 24"/>
                <a:gd name="T6" fmla="*/ 1 w 15"/>
                <a:gd name="T7" fmla="*/ 2 h 24"/>
                <a:gd name="T8" fmla="*/ 0 w 15"/>
                <a:gd name="T9" fmla="*/ 0 h 24"/>
                <a:gd name="T10" fmla="*/ 0 60000 65536"/>
                <a:gd name="T11" fmla="*/ 0 60000 65536"/>
                <a:gd name="T12" fmla="*/ 0 60000 65536"/>
                <a:gd name="T13" fmla="*/ 0 60000 65536"/>
                <a:gd name="T14" fmla="*/ 0 60000 65536"/>
                <a:gd name="T15" fmla="*/ 0 w 15"/>
                <a:gd name="T16" fmla="*/ 0 h 24"/>
                <a:gd name="T17" fmla="*/ 15 w 15"/>
                <a:gd name="T18" fmla="*/ 24 h 24"/>
              </a:gdLst>
              <a:ahLst/>
              <a:cxnLst>
                <a:cxn ang="T10">
                  <a:pos x="T0" y="T1"/>
                </a:cxn>
                <a:cxn ang="T11">
                  <a:pos x="T2" y="T3"/>
                </a:cxn>
                <a:cxn ang="T12">
                  <a:pos x="T4" y="T5"/>
                </a:cxn>
                <a:cxn ang="T13">
                  <a:pos x="T6" y="T7"/>
                </a:cxn>
                <a:cxn ang="T14">
                  <a:pos x="T8" y="T9"/>
                </a:cxn>
              </a:cxnLst>
              <a:rect l="T15" t="T16" r="T17" b="T18"/>
              <a:pathLst>
                <a:path w="15" h="24">
                  <a:moveTo>
                    <a:pt x="1" y="0"/>
                  </a:moveTo>
                  <a:lnTo>
                    <a:pt x="0" y="16"/>
                  </a:lnTo>
                  <a:lnTo>
                    <a:pt x="8" y="24"/>
                  </a:lnTo>
                  <a:lnTo>
                    <a:pt x="15" y="16"/>
                  </a:lnTo>
                  <a:lnTo>
                    <a:pt x="1" y="0"/>
                  </a:lnTo>
                  <a:close/>
                </a:path>
              </a:pathLst>
            </a:custGeom>
            <a:solidFill>
              <a:srgbClr val="B751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9" name="Freeform 108"/>
            <p:cNvSpPr>
              <a:spLocks/>
            </p:cNvSpPr>
            <p:nvPr/>
          </p:nvSpPr>
          <p:spPr bwMode="auto">
            <a:xfrm>
              <a:off x="4271" y="2186"/>
              <a:ext cx="16" cy="12"/>
            </a:xfrm>
            <a:custGeom>
              <a:avLst/>
              <a:gdLst>
                <a:gd name="T0" fmla="*/ 0 w 33"/>
                <a:gd name="T1" fmla="*/ 1 h 25"/>
                <a:gd name="T2" fmla="*/ 1 w 33"/>
                <a:gd name="T3" fmla="*/ 3 h 25"/>
                <a:gd name="T4" fmla="*/ 3 w 33"/>
                <a:gd name="T5" fmla="*/ 2 h 25"/>
                <a:gd name="T6" fmla="*/ 4 w 33"/>
                <a:gd name="T7" fmla="*/ 1 h 25"/>
                <a:gd name="T8" fmla="*/ 1 w 33"/>
                <a:gd name="T9" fmla="*/ 0 h 25"/>
                <a:gd name="T10" fmla="*/ 0 w 33"/>
                <a:gd name="T11" fmla="*/ 0 h 25"/>
                <a:gd name="T12" fmla="*/ 0 w 33"/>
                <a:gd name="T13" fmla="*/ 1 h 25"/>
                <a:gd name="T14" fmla="*/ 0 60000 65536"/>
                <a:gd name="T15" fmla="*/ 0 60000 65536"/>
                <a:gd name="T16" fmla="*/ 0 60000 65536"/>
                <a:gd name="T17" fmla="*/ 0 60000 65536"/>
                <a:gd name="T18" fmla="*/ 0 60000 65536"/>
                <a:gd name="T19" fmla="*/ 0 60000 65536"/>
                <a:gd name="T20" fmla="*/ 0 60000 65536"/>
                <a:gd name="T21" fmla="*/ 0 w 33"/>
                <a:gd name="T22" fmla="*/ 0 h 25"/>
                <a:gd name="T23" fmla="*/ 33 w 33"/>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5">
                  <a:moveTo>
                    <a:pt x="0" y="14"/>
                  </a:moveTo>
                  <a:lnTo>
                    <a:pt x="14" y="25"/>
                  </a:lnTo>
                  <a:lnTo>
                    <a:pt x="30" y="23"/>
                  </a:lnTo>
                  <a:lnTo>
                    <a:pt x="33" y="11"/>
                  </a:lnTo>
                  <a:lnTo>
                    <a:pt x="15" y="0"/>
                  </a:lnTo>
                  <a:lnTo>
                    <a:pt x="6" y="0"/>
                  </a:lnTo>
                  <a:lnTo>
                    <a:pt x="0" y="14"/>
                  </a:lnTo>
                  <a:close/>
                </a:path>
              </a:pathLst>
            </a:custGeom>
            <a:solidFill>
              <a:srgbClr val="B751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0" name="Freeform 109"/>
            <p:cNvSpPr>
              <a:spLocks/>
            </p:cNvSpPr>
            <p:nvPr/>
          </p:nvSpPr>
          <p:spPr bwMode="auto">
            <a:xfrm>
              <a:off x="4681" y="2077"/>
              <a:ext cx="214" cy="167"/>
            </a:xfrm>
            <a:custGeom>
              <a:avLst/>
              <a:gdLst>
                <a:gd name="T0" fmla="*/ 1 w 428"/>
                <a:gd name="T1" fmla="*/ 0 h 334"/>
                <a:gd name="T2" fmla="*/ 9 w 428"/>
                <a:gd name="T3" fmla="*/ 0 h 334"/>
                <a:gd name="T4" fmla="*/ 23 w 428"/>
                <a:gd name="T5" fmla="*/ 3 h 334"/>
                <a:gd name="T6" fmla="*/ 37 w 428"/>
                <a:gd name="T7" fmla="*/ 7 h 334"/>
                <a:gd name="T8" fmla="*/ 53 w 428"/>
                <a:gd name="T9" fmla="*/ 13 h 334"/>
                <a:gd name="T10" fmla="*/ 54 w 428"/>
                <a:gd name="T11" fmla="*/ 17 h 334"/>
                <a:gd name="T12" fmla="*/ 45 w 428"/>
                <a:gd name="T13" fmla="*/ 11 h 334"/>
                <a:gd name="T14" fmla="*/ 35 w 428"/>
                <a:gd name="T15" fmla="*/ 11 h 334"/>
                <a:gd name="T16" fmla="*/ 39 w 428"/>
                <a:gd name="T17" fmla="*/ 14 h 334"/>
                <a:gd name="T18" fmla="*/ 47 w 428"/>
                <a:gd name="T19" fmla="*/ 16 h 334"/>
                <a:gd name="T20" fmla="*/ 51 w 428"/>
                <a:gd name="T21" fmla="*/ 21 h 334"/>
                <a:gd name="T22" fmla="*/ 41 w 428"/>
                <a:gd name="T23" fmla="*/ 18 h 334"/>
                <a:gd name="T24" fmla="*/ 36 w 428"/>
                <a:gd name="T25" fmla="*/ 19 h 334"/>
                <a:gd name="T26" fmla="*/ 41 w 428"/>
                <a:gd name="T27" fmla="*/ 23 h 334"/>
                <a:gd name="T28" fmla="*/ 48 w 428"/>
                <a:gd name="T29" fmla="*/ 26 h 334"/>
                <a:gd name="T30" fmla="*/ 36 w 428"/>
                <a:gd name="T31" fmla="*/ 24 h 334"/>
                <a:gd name="T32" fmla="*/ 41 w 428"/>
                <a:gd name="T33" fmla="*/ 28 h 334"/>
                <a:gd name="T34" fmla="*/ 47 w 428"/>
                <a:gd name="T35" fmla="*/ 31 h 334"/>
                <a:gd name="T36" fmla="*/ 39 w 428"/>
                <a:gd name="T37" fmla="*/ 31 h 334"/>
                <a:gd name="T38" fmla="*/ 33 w 428"/>
                <a:gd name="T39" fmla="*/ 30 h 334"/>
                <a:gd name="T40" fmla="*/ 34 w 428"/>
                <a:gd name="T41" fmla="*/ 33 h 334"/>
                <a:gd name="T42" fmla="*/ 38 w 428"/>
                <a:gd name="T43" fmla="*/ 34 h 334"/>
                <a:gd name="T44" fmla="*/ 41 w 428"/>
                <a:gd name="T45" fmla="*/ 37 h 334"/>
                <a:gd name="T46" fmla="*/ 40 w 428"/>
                <a:gd name="T47" fmla="*/ 40 h 334"/>
                <a:gd name="T48" fmla="*/ 34 w 428"/>
                <a:gd name="T49" fmla="*/ 37 h 334"/>
                <a:gd name="T50" fmla="*/ 37 w 428"/>
                <a:gd name="T51" fmla="*/ 41 h 334"/>
                <a:gd name="T52" fmla="*/ 33 w 428"/>
                <a:gd name="T53" fmla="*/ 42 h 334"/>
                <a:gd name="T54" fmla="*/ 24 w 428"/>
                <a:gd name="T55" fmla="*/ 36 h 334"/>
                <a:gd name="T56" fmla="*/ 6 w 428"/>
                <a:gd name="T57" fmla="*/ 31 h 334"/>
                <a:gd name="T58" fmla="*/ 11 w 428"/>
                <a:gd name="T59" fmla="*/ 31 h 334"/>
                <a:gd name="T60" fmla="*/ 19 w 428"/>
                <a:gd name="T61" fmla="*/ 31 h 334"/>
                <a:gd name="T62" fmla="*/ 25 w 428"/>
                <a:gd name="T63" fmla="*/ 33 h 334"/>
                <a:gd name="T64" fmla="*/ 25 w 428"/>
                <a:gd name="T65" fmla="*/ 30 h 334"/>
                <a:gd name="T66" fmla="*/ 18 w 428"/>
                <a:gd name="T67" fmla="*/ 28 h 334"/>
                <a:gd name="T68" fmla="*/ 4 w 428"/>
                <a:gd name="T69" fmla="*/ 27 h 334"/>
                <a:gd name="T70" fmla="*/ 9 w 428"/>
                <a:gd name="T71" fmla="*/ 25 h 334"/>
                <a:gd name="T72" fmla="*/ 14 w 428"/>
                <a:gd name="T73" fmla="*/ 25 h 334"/>
                <a:gd name="T74" fmla="*/ 4 w 428"/>
                <a:gd name="T75" fmla="*/ 24 h 334"/>
                <a:gd name="T76" fmla="*/ 4 w 428"/>
                <a:gd name="T77" fmla="*/ 21 h 334"/>
                <a:gd name="T78" fmla="*/ 11 w 428"/>
                <a:gd name="T79" fmla="*/ 20 h 334"/>
                <a:gd name="T80" fmla="*/ 10 w 428"/>
                <a:gd name="T81" fmla="*/ 17 h 334"/>
                <a:gd name="T82" fmla="*/ 3 w 428"/>
                <a:gd name="T83" fmla="*/ 17 h 334"/>
                <a:gd name="T84" fmla="*/ 3 w 428"/>
                <a:gd name="T85" fmla="*/ 10 h 334"/>
                <a:gd name="T86" fmla="*/ 5 w 428"/>
                <a:gd name="T87" fmla="*/ 9 h 334"/>
                <a:gd name="T88" fmla="*/ 5 w 428"/>
                <a:gd name="T89" fmla="*/ 4 h 334"/>
                <a:gd name="T90" fmla="*/ 2 w 428"/>
                <a:gd name="T91" fmla="*/ 4 h 334"/>
                <a:gd name="T92" fmla="*/ 1 w 428"/>
                <a:gd name="T93" fmla="*/ 4 h 334"/>
                <a:gd name="T94" fmla="*/ 1 w 428"/>
                <a:gd name="T95" fmla="*/ 3 h 334"/>
                <a:gd name="T96" fmla="*/ 0 w 428"/>
                <a:gd name="T97" fmla="*/ 2 h 334"/>
                <a:gd name="T98" fmla="*/ 1 w 428"/>
                <a:gd name="T99" fmla="*/ 0 h 3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8"/>
                <a:gd name="T151" fmla="*/ 0 h 334"/>
                <a:gd name="T152" fmla="*/ 428 w 428"/>
                <a:gd name="T153" fmla="*/ 334 h 3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8" h="334">
                  <a:moveTo>
                    <a:pt x="3" y="0"/>
                  </a:moveTo>
                  <a:lnTo>
                    <a:pt x="69" y="0"/>
                  </a:lnTo>
                  <a:lnTo>
                    <a:pt x="182" y="26"/>
                  </a:lnTo>
                  <a:lnTo>
                    <a:pt x="295" y="59"/>
                  </a:lnTo>
                  <a:lnTo>
                    <a:pt x="419" y="101"/>
                  </a:lnTo>
                  <a:lnTo>
                    <a:pt x="428" y="129"/>
                  </a:lnTo>
                  <a:lnTo>
                    <a:pt x="353" y="87"/>
                  </a:lnTo>
                  <a:lnTo>
                    <a:pt x="273" y="87"/>
                  </a:lnTo>
                  <a:lnTo>
                    <a:pt x="307" y="111"/>
                  </a:lnTo>
                  <a:lnTo>
                    <a:pt x="373" y="124"/>
                  </a:lnTo>
                  <a:lnTo>
                    <a:pt x="403" y="170"/>
                  </a:lnTo>
                  <a:lnTo>
                    <a:pt x="323" y="138"/>
                  </a:lnTo>
                  <a:lnTo>
                    <a:pt x="286" y="148"/>
                  </a:lnTo>
                  <a:lnTo>
                    <a:pt x="327" y="181"/>
                  </a:lnTo>
                  <a:lnTo>
                    <a:pt x="378" y="208"/>
                  </a:lnTo>
                  <a:lnTo>
                    <a:pt x="286" y="194"/>
                  </a:lnTo>
                  <a:lnTo>
                    <a:pt x="327" y="222"/>
                  </a:lnTo>
                  <a:lnTo>
                    <a:pt x="369" y="245"/>
                  </a:lnTo>
                  <a:lnTo>
                    <a:pt x="311" y="245"/>
                  </a:lnTo>
                  <a:lnTo>
                    <a:pt x="261" y="240"/>
                  </a:lnTo>
                  <a:lnTo>
                    <a:pt x="265" y="264"/>
                  </a:lnTo>
                  <a:lnTo>
                    <a:pt x="303" y="269"/>
                  </a:lnTo>
                  <a:lnTo>
                    <a:pt x="327" y="292"/>
                  </a:lnTo>
                  <a:lnTo>
                    <a:pt x="319" y="315"/>
                  </a:lnTo>
                  <a:lnTo>
                    <a:pt x="265" y="292"/>
                  </a:lnTo>
                  <a:lnTo>
                    <a:pt x="295" y="325"/>
                  </a:lnTo>
                  <a:lnTo>
                    <a:pt x="257" y="334"/>
                  </a:lnTo>
                  <a:lnTo>
                    <a:pt x="190" y="282"/>
                  </a:lnTo>
                  <a:lnTo>
                    <a:pt x="44" y="251"/>
                  </a:lnTo>
                  <a:lnTo>
                    <a:pt x="86" y="245"/>
                  </a:lnTo>
                  <a:lnTo>
                    <a:pt x="148" y="245"/>
                  </a:lnTo>
                  <a:lnTo>
                    <a:pt x="194" y="260"/>
                  </a:lnTo>
                  <a:lnTo>
                    <a:pt x="198" y="236"/>
                  </a:lnTo>
                  <a:lnTo>
                    <a:pt x="144" y="227"/>
                  </a:lnTo>
                  <a:lnTo>
                    <a:pt x="31" y="218"/>
                  </a:lnTo>
                  <a:lnTo>
                    <a:pt x="65" y="199"/>
                  </a:lnTo>
                  <a:lnTo>
                    <a:pt x="115" y="203"/>
                  </a:lnTo>
                  <a:lnTo>
                    <a:pt x="27" y="190"/>
                  </a:lnTo>
                  <a:lnTo>
                    <a:pt x="27" y="162"/>
                  </a:lnTo>
                  <a:lnTo>
                    <a:pt x="82" y="157"/>
                  </a:lnTo>
                  <a:lnTo>
                    <a:pt x="73" y="133"/>
                  </a:lnTo>
                  <a:lnTo>
                    <a:pt x="19" y="133"/>
                  </a:lnTo>
                  <a:lnTo>
                    <a:pt x="19" y="78"/>
                  </a:lnTo>
                  <a:lnTo>
                    <a:pt x="40" y="68"/>
                  </a:lnTo>
                  <a:lnTo>
                    <a:pt x="40" y="31"/>
                  </a:lnTo>
                  <a:lnTo>
                    <a:pt x="11" y="31"/>
                  </a:lnTo>
                  <a:lnTo>
                    <a:pt x="8" y="28"/>
                  </a:lnTo>
                  <a:lnTo>
                    <a:pt x="4" y="19"/>
                  </a:lnTo>
                  <a:lnTo>
                    <a:pt x="0" y="9"/>
                  </a:lnTo>
                  <a:lnTo>
                    <a:pt x="3" y="0"/>
                  </a:lnTo>
                  <a:close/>
                </a:path>
              </a:pathLst>
            </a:custGeom>
            <a:solidFill>
              <a:srgbClr val="967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1" name="Freeform 110"/>
            <p:cNvSpPr>
              <a:spLocks/>
            </p:cNvSpPr>
            <p:nvPr/>
          </p:nvSpPr>
          <p:spPr bwMode="auto">
            <a:xfrm>
              <a:off x="4705" y="2214"/>
              <a:ext cx="81" cy="30"/>
            </a:xfrm>
            <a:custGeom>
              <a:avLst/>
              <a:gdLst>
                <a:gd name="T0" fmla="*/ 0 w 162"/>
                <a:gd name="T1" fmla="*/ 0 h 61"/>
                <a:gd name="T2" fmla="*/ 7 w 162"/>
                <a:gd name="T3" fmla="*/ 1 h 61"/>
                <a:gd name="T4" fmla="*/ 18 w 162"/>
                <a:gd name="T5" fmla="*/ 3 h 61"/>
                <a:gd name="T6" fmla="*/ 21 w 162"/>
                <a:gd name="T7" fmla="*/ 7 h 61"/>
                <a:gd name="T8" fmla="*/ 12 w 162"/>
                <a:gd name="T9" fmla="*/ 6 h 61"/>
                <a:gd name="T10" fmla="*/ 1 w 162"/>
                <a:gd name="T11" fmla="*/ 4 h 61"/>
                <a:gd name="T12" fmla="*/ 0 w 162"/>
                <a:gd name="T13" fmla="*/ 0 h 61"/>
                <a:gd name="T14" fmla="*/ 0 60000 65536"/>
                <a:gd name="T15" fmla="*/ 0 60000 65536"/>
                <a:gd name="T16" fmla="*/ 0 60000 65536"/>
                <a:gd name="T17" fmla="*/ 0 60000 65536"/>
                <a:gd name="T18" fmla="*/ 0 60000 65536"/>
                <a:gd name="T19" fmla="*/ 0 60000 65536"/>
                <a:gd name="T20" fmla="*/ 0 60000 65536"/>
                <a:gd name="T21" fmla="*/ 0 w 162"/>
                <a:gd name="T22" fmla="*/ 0 h 61"/>
                <a:gd name="T23" fmla="*/ 162 w 162"/>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2" h="61">
                  <a:moveTo>
                    <a:pt x="0" y="0"/>
                  </a:moveTo>
                  <a:lnTo>
                    <a:pt x="57" y="9"/>
                  </a:lnTo>
                  <a:lnTo>
                    <a:pt x="137" y="28"/>
                  </a:lnTo>
                  <a:lnTo>
                    <a:pt x="162" y="61"/>
                  </a:lnTo>
                  <a:lnTo>
                    <a:pt x="95" y="52"/>
                  </a:lnTo>
                  <a:lnTo>
                    <a:pt x="8" y="33"/>
                  </a:lnTo>
                  <a:lnTo>
                    <a:pt x="0" y="0"/>
                  </a:lnTo>
                  <a:close/>
                </a:path>
              </a:pathLst>
            </a:custGeom>
            <a:solidFill>
              <a:srgbClr val="967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 name="Freeform 111"/>
            <p:cNvSpPr>
              <a:spLocks/>
            </p:cNvSpPr>
            <p:nvPr/>
          </p:nvSpPr>
          <p:spPr bwMode="auto">
            <a:xfrm>
              <a:off x="4717" y="2247"/>
              <a:ext cx="115" cy="30"/>
            </a:xfrm>
            <a:custGeom>
              <a:avLst/>
              <a:gdLst>
                <a:gd name="T0" fmla="*/ 0 w 230"/>
                <a:gd name="T1" fmla="*/ 0 h 61"/>
                <a:gd name="T2" fmla="*/ 13 w 230"/>
                <a:gd name="T3" fmla="*/ 0 h 61"/>
                <a:gd name="T4" fmla="*/ 29 w 230"/>
                <a:gd name="T5" fmla="*/ 7 h 61"/>
                <a:gd name="T6" fmla="*/ 19 w 230"/>
                <a:gd name="T7" fmla="*/ 7 h 61"/>
                <a:gd name="T8" fmla="*/ 1 w 230"/>
                <a:gd name="T9" fmla="*/ 5 h 61"/>
                <a:gd name="T10" fmla="*/ 0 w 230"/>
                <a:gd name="T11" fmla="*/ 0 h 61"/>
                <a:gd name="T12" fmla="*/ 0 60000 65536"/>
                <a:gd name="T13" fmla="*/ 0 60000 65536"/>
                <a:gd name="T14" fmla="*/ 0 60000 65536"/>
                <a:gd name="T15" fmla="*/ 0 60000 65536"/>
                <a:gd name="T16" fmla="*/ 0 60000 65536"/>
                <a:gd name="T17" fmla="*/ 0 60000 65536"/>
                <a:gd name="T18" fmla="*/ 0 w 230"/>
                <a:gd name="T19" fmla="*/ 0 h 61"/>
                <a:gd name="T20" fmla="*/ 230 w 230"/>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230" h="61">
                  <a:moveTo>
                    <a:pt x="0" y="0"/>
                  </a:moveTo>
                  <a:lnTo>
                    <a:pt x="97" y="5"/>
                  </a:lnTo>
                  <a:lnTo>
                    <a:pt x="230" y="61"/>
                  </a:lnTo>
                  <a:lnTo>
                    <a:pt x="151" y="61"/>
                  </a:lnTo>
                  <a:lnTo>
                    <a:pt x="5" y="42"/>
                  </a:lnTo>
                  <a:lnTo>
                    <a:pt x="0" y="0"/>
                  </a:lnTo>
                  <a:close/>
                </a:path>
              </a:pathLst>
            </a:custGeom>
            <a:solidFill>
              <a:srgbClr val="967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3" name="Freeform 112"/>
            <p:cNvSpPr>
              <a:spLocks/>
            </p:cNvSpPr>
            <p:nvPr/>
          </p:nvSpPr>
          <p:spPr bwMode="auto">
            <a:xfrm>
              <a:off x="4724" y="2286"/>
              <a:ext cx="114" cy="26"/>
            </a:xfrm>
            <a:custGeom>
              <a:avLst/>
              <a:gdLst>
                <a:gd name="T0" fmla="*/ 0 w 229"/>
                <a:gd name="T1" fmla="*/ 0 h 52"/>
                <a:gd name="T2" fmla="*/ 5 w 229"/>
                <a:gd name="T3" fmla="*/ 0 h 52"/>
                <a:gd name="T4" fmla="*/ 20 w 229"/>
                <a:gd name="T5" fmla="*/ 3 h 52"/>
                <a:gd name="T6" fmla="*/ 28 w 229"/>
                <a:gd name="T7" fmla="*/ 7 h 52"/>
                <a:gd name="T8" fmla="*/ 21 w 229"/>
                <a:gd name="T9" fmla="*/ 7 h 52"/>
                <a:gd name="T10" fmla="*/ 0 w 229"/>
                <a:gd name="T11" fmla="*/ 5 h 52"/>
                <a:gd name="T12" fmla="*/ 0 w 229"/>
                <a:gd name="T13" fmla="*/ 4 h 52"/>
                <a:gd name="T14" fmla="*/ 0 w 229"/>
                <a:gd name="T15" fmla="*/ 3 h 52"/>
                <a:gd name="T16" fmla="*/ 0 w 229"/>
                <a:gd name="T17" fmla="*/ 1 h 52"/>
                <a:gd name="T18" fmla="*/ 0 w 229"/>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52"/>
                <a:gd name="T32" fmla="*/ 229 w 229"/>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52">
                  <a:moveTo>
                    <a:pt x="0" y="0"/>
                  </a:moveTo>
                  <a:lnTo>
                    <a:pt x="46" y="0"/>
                  </a:lnTo>
                  <a:lnTo>
                    <a:pt x="167" y="24"/>
                  </a:lnTo>
                  <a:lnTo>
                    <a:pt x="229" y="52"/>
                  </a:lnTo>
                  <a:lnTo>
                    <a:pt x="171" y="52"/>
                  </a:lnTo>
                  <a:lnTo>
                    <a:pt x="0" y="33"/>
                  </a:lnTo>
                  <a:lnTo>
                    <a:pt x="2" y="28"/>
                  </a:lnTo>
                  <a:lnTo>
                    <a:pt x="3" y="18"/>
                  </a:lnTo>
                  <a:lnTo>
                    <a:pt x="4" y="8"/>
                  </a:lnTo>
                  <a:lnTo>
                    <a:pt x="0" y="0"/>
                  </a:lnTo>
                  <a:close/>
                </a:path>
              </a:pathLst>
            </a:custGeom>
            <a:solidFill>
              <a:srgbClr val="967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4" name="Freeform 113"/>
            <p:cNvSpPr>
              <a:spLocks/>
            </p:cNvSpPr>
            <p:nvPr/>
          </p:nvSpPr>
          <p:spPr bwMode="auto">
            <a:xfrm>
              <a:off x="4468" y="1889"/>
              <a:ext cx="120" cy="77"/>
            </a:xfrm>
            <a:custGeom>
              <a:avLst/>
              <a:gdLst>
                <a:gd name="T0" fmla="*/ 5 w 238"/>
                <a:gd name="T1" fmla="*/ 0 h 155"/>
                <a:gd name="T2" fmla="*/ 2 w 238"/>
                <a:gd name="T3" fmla="*/ 1 h 155"/>
                <a:gd name="T4" fmla="*/ 1 w 238"/>
                <a:gd name="T5" fmla="*/ 3 h 155"/>
                <a:gd name="T6" fmla="*/ 0 w 238"/>
                <a:gd name="T7" fmla="*/ 6 h 155"/>
                <a:gd name="T8" fmla="*/ 1 w 238"/>
                <a:gd name="T9" fmla="*/ 7 h 155"/>
                <a:gd name="T10" fmla="*/ 3 w 238"/>
                <a:gd name="T11" fmla="*/ 7 h 155"/>
                <a:gd name="T12" fmla="*/ 4 w 238"/>
                <a:gd name="T13" fmla="*/ 5 h 155"/>
                <a:gd name="T14" fmla="*/ 6 w 238"/>
                <a:gd name="T15" fmla="*/ 5 h 155"/>
                <a:gd name="T16" fmla="*/ 9 w 238"/>
                <a:gd name="T17" fmla="*/ 7 h 155"/>
                <a:gd name="T18" fmla="*/ 12 w 238"/>
                <a:gd name="T19" fmla="*/ 9 h 155"/>
                <a:gd name="T20" fmla="*/ 15 w 238"/>
                <a:gd name="T21" fmla="*/ 11 h 155"/>
                <a:gd name="T22" fmla="*/ 22 w 238"/>
                <a:gd name="T23" fmla="*/ 12 h 155"/>
                <a:gd name="T24" fmla="*/ 24 w 238"/>
                <a:gd name="T25" fmla="*/ 15 h 155"/>
                <a:gd name="T26" fmla="*/ 24 w 238"/>
                <a:gd name="T27" fmla="*/ 19 h 155"/>
                <a:gd name="T28" fmla="*/ 26 w 238"/>
                <a:gd name="T29" fmla="*/ 16 h 155"/>
                <a:gd name="T30" fmla="*/ 27 w 238"/>
                <a:gd name="T31" fmla="*/ 14 h 155"/>
                <a:gd name="T32" fmla="*/ 28 w 238"/>
                <a:gd name="T33" fmla="*/ 12 h 155"/>
                <a:gd name="T34" fmla="*/ 31 w 238"/>
                <a:gd name="T35" fmla="*/ 11 h 155"/>
                <a:gd name="T36" fmla="*/ 26 w 238"/>
                <a:gd name="T37" fmla="*/ 10 h 155"/>
                <a:gd name="T38" fmla="*/ 18 w 238"/>
                <a:gd name="T39" fmla="*/ 7 h 155"/>
                <a:gd name="T40" fmla="*/ 11 w 238"/>
                <a:gd name="T41" fmla="*/ 3 h 155"/>
                <a:gd name="T42" fmla="*/ 7 w 238"/>
                <a:gd name="T43" fmla="*/ 0 h 155"/>
                <a:gd name="T44" fmla="*/ 5 w 238"/>
                <a:gd name="T45" fmla="*/ 0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8"/>
                <a:gd name="T70" fmla="*/ 0 h 155"/>
                <a:gd name="T71" fmla="*/ 238 w 23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8" h="155">
                  <a:moveTo>
                    <a:pt x="34" y="0"/>
                  </a:moveTo>
                  <a:lnTo>
                    <a:pt x="9" y="15"/>
                  </a:lnTo>
                  <a:lnTo>
                    <a:pt x="1" y="30"/>
                  </a:lnTo>
                  <a:lnTo>
                    <a:pt x="0" y="48"/>
                  </a:lnTo>
                  <a:lnTo>
                    <a:pt x="4" y="61"/>
                  </a:lnTo>
                  <a:lnTo>
                    <a:pt x="19" y="57"/>
                  </a:lnTo>
                  <a:lnTo>
                    <a:pt x="28" y="45"/>
                  </a:lnTo>
                  <a:lnTo>
                    <a:pt x="44" y="40"/>
                  </a:lnTo>
                  <a:lnTo>
                    <a:pt x="66" y="60"/>
                  </a:lnTo>
                  <a:lnTo>
                    <a:pt x="95" y="78"/>
                  </a:lnTo>
                  <a:lnTo>
                    <a:pt x="118" y="94"/>
                  </a:lnTo>
                  <a:lnTo>
                    <a:pt x="168" y="103"/>
                  </a:lnTo>
                  <a:lnTo>
                    <a:pt x="184" y="121"/>
                  </a:lnTo>
                  <a:lnTo>
                    <a:pt x="187" y="155"/>
                  </a:lnTo>
                  <a:lnTo>
                    <a:pt x="203" y="135"/>
                  </a:lnTo>
                  <a:lnTo>
                    <a:pt x="211" y="113"/>
                  </a:lnTo>
                  <a:lnTo>
                    <a:pt x="218" y="103"/>
                  </a:lnTo>
                  <a:lnTo>
                    <a:pt x="238" y="95"/>
                  </a:lnTo>
                  <a:lnTo>
                    <a:pt x="207" y="86"/>
                  </a:lnTo>
                  <a:lnTo>
                    <a:pt x="141" y="61"/>
                  </a:lnTo>
                  <a:lnTo>
                    <a:pt x="87" y="30"/>
                  </a:lnTo>
                  <a:lnTo>
                    <a:pt x="52" y="5"/>
                  </a:lnTo>
                  <a:lnTo>
                    <a:pt x="34" y="0"/>
                  </a:lnTo>
                  <a:close/>
                </a:path>
              </a:pathLst>
            </a:custGeom>
            <a:solidFill>
              <a:srgbClr val="1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 name="Freeform 114"/>
            <p:cNvSpPr>
              <a:spLocks/>
            </p:cNvSpPr>
            <p:nvPr/>
          </p:nvSpPr>
          <p:spPr bwMode="auto">
            <a:xfrm>
              <a:off x="4509" y="2005"/>
              <a:ext cx="11" cy="6"/>
            </a:xfrm>
            <a:custGeom>
              <a:avLst/>
              <a:gdLst>
                <a:gd name="T0" fmla="*/ 1 w 22"/>
                <a:gd name="T1" fmla="*/ 0 h 13"/>
                <a:gd name="T2" fmla="*/ 0 w 22"/>
                <a:gd name="T3" fmla="*/ 1 h 13"/>
                <a:gd name="T4" fmla="*/ 2 w 22"/>
                <a:gd name="T5" fmla="*/ 1 h 13"/>
                <a:gd name="T6" fmla="*/ 3 w 22"/>
                <a:gd name="T7" fmla="*/ 1 h 13"/>
                <a:gd name="T8" fmla="*/ 1 w 22"/>
                <a:gd name="T9" fmla="*/ 0 h 13"/>
                <a:gd name="T10" fmla="*/ 0 60000 65536"/>
                <a:gd name="T11" fmla="*/ 0 60000 65536"/>
                <a:gd name="T12" fmla="*/ 0 60000 65536"/>
                <a:gd name="T13" fmla="*/ 0 60000 65536"/>
                <a:gd name="T14" fmla="*/ 0 60000 65536"/>
                <a:gd name="T15" fmla="*/ 0 w 22"/>
                <a:gd name="T16" fmla="*/ 0 h 13"/>
                <a:gd name="T17" fmla="*/ 22 w 22"/>
                <a:gd name="T18" fmla="*/ 13 h 13"/>
              </a:gdLst>
              <a:ahLst/>
              <a:cxnLst>
                <a:cxn ang="T10">
                  <a:pos x="T0" y="T1"/>
                </a:cxn>
                <a:cxn ang="T11">
                  <a:pos x="T2" y="T3"/>
                </a:cxn>
                <a:cxn ang="T12">
                  <a:pos x="T4" y="T5"/>
                </a:cxn>
                <a:cxn ang="T13">
                  <a:pos x="T6" y="T7"/>
                </a:cxn>
                <a:cxn ang="T14">
                  <a:pos x="T8" y="T9"/>
                </a:cxn>
              </a:cxnLst>
              <a:rect l="T15" t="T16" r="T17" b="T18"/>
              <a:pathLst>
                <a:path w="22" h="13">
                  <a:moveTo>
                    <a:pt x="7" y="0"/>
                  </a:moveTo>
                  <a:lnTo>
                    <a:pt x="0" y="9"/>
                  </a:lnTo>
                  <a:lnTo>
                    <a:pt x="13" y="13"/>
                  </a:lnTo>
                  <a:lnTo>
                    <a:pt x="22" y="12"/>
                  </a:lnTo>
                  <a:lnTo>
                    <a:pt x="7" y="0"/>
                  </a:lnTo>
                  <a:close/>
                </a:path>
              </a:pathLst>
            </a:custGeom>
            <a:solidFill>
              <a:srgbClr val="B751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 name="Freeform 115"/>
            <p:cNvSpPr>
              <a:spLocks/>
            </p:cNvSpPr>
            <p:nvPr/>
          </p:nvSpPr>
          <p:spPr bwMode="auto">
            <a:xfrm>
              <a:off x="4499" y="1831"/>
              <a:ext cx="250" cy="274"/>
            </a:xfrm>
            <a:custGeom>
              <a:avLst/>
              <a:gdLst>
                <a:gd name="T0" fmla="*/ 5 w 500"/>
                <a:gd name="T1" fmla="*/ 0 h 547"/>
                <a:gd name="T2" fmla="*/ 11 w 500"/>
                <a:gd name="T3" fmla="*/ 4 h 547"/>
                <a:gd name="T4" fmla="*/ 24 w 500"/>
                <a:gd name="T5" fmla="*/ 16 h 547"/>
                <a:gd name="T6" fmla="*/ 34 w 500"/>
                <a:gd name="T7" fmla="*/ 31 h 547"/>
                <a:gd name="T8" fmla="*/ 47 w 500"/>
                <a:gd name="T9" fmla="*/ 52 h 547"/>
                <a:gd name="T10" fmla="*/ 63 w 500"/>
                <a:gd name="T11" fmla="*/ 65 h 547"/>
                <a:gd name="T12" fmla="*/ 59 w 500"/>
                <a:gd name="T13" fmla="*/ 69 h 547"/>
                <a:gd name="T14" fmla="*/ 38 w 500"/>
                <a:gd name="T15" fmla="*/ 47 h 547"/>
                <a:gd name="T16" fmla="*/ 28 w 500"/>
                <a:gd name="T17" fmla="*/ 28 h 547"/>
                <a:gd name="T18" fmla="*/ 18 w 500"/>
                <a:gd name="T19" fmla="*/ 16 h 547"/>
                <a:gd name="T20" fmla="*/ 5 w 500"/>
                <a:gd name="T21" fmla="*/ 5 h 547"/>
                <a:gd name="T22" fmla="*/ 0 w 500"/>
                <a:gd name="T23" fmla="*/ 4 h 547"/>
                <a:gd name="T24" fmla="*/ 5 w 500"/>
                <a:gd name="T25" fmla="*/ 0 h 5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0"/>
                <a:gd name="T40" fmla="*/ 0 h 547"/>
                <a:gd name="T41" fmla="*/ 500 w 500"/>
                <a:gd name="T42" fmla="*/ 547 h 5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0" h="547">
                  <a:moveTo>
                    <a:pt x="38" y="0"/>
                  </a:moveTo>
                  <a:lnTo>
                    <a:pt x="88" y="28"/>
                  </a:lnTo>
                  <a:lnTo>
                    <a:pt x="188" y="125"/>
                  </a:lnTo>
                  <a:lnTo>
                    <a:pt x="267" y="245"/>
                  </a:lnTo>
                  <a:lnTo>
                    <a:pt x="375" y="413"/>
                  </a:lnTo>
                  <a:lnTo>
                    <a:pt x="500" y="520"/>
                  </a:lnTo>
                  <a:lnTo>
                    <a:pt x="470" y="547"/>
                  </a:lnTo>
                  <a:lnTo>
                    <a:pt x="299" y="376"/>
                  </a:lnTo>
                  <a:lnTo>
                    <a:pt x="217" y="218"/>
                  </a:lnTo>
                  <a:lnTo>
                    <a:pt x="138" y="125"/>
                  </a:lnTo>
                  <a:lnTo>
                    <a:pt x="38" y="33"/>
                  </a:lnTo>
                  <a:lnTo>
                    <a:pt x="0" y="28"/>
                  </a:lnTo>
                  <a:lnTo>
                    <a:pt x="38" y="0"/>
                  </a:lnTo>
                  <a:close/>
                </a:path>
              </a:pathLst>
            </a:custGeom>
            <a:solidFill>
              <a:srgbClr val="DDB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 name="Freeform 116"/>
            <p:cNvSpPr>
              <a:spLocks/>
            </p:cNvSpPr>
            <p:nvPr/>
          </p:nvSpPr>
          <p:spPr bwMode="auto">
            <a:xfrm>
              <a:off x="4715" y="2084"/>
              <a:ext cx="48" cy="42"/>
            </a:xfrm>
            <a:custGeom>
              <a:avLst/>
              <a:gdLst>
                <a:gd name="T0" fmla="*/ 3 w 95"/>
                <a:gd name="T1" fmla="*/ 4 h 83"/>
                <a:gd name="T2" fmla="*/ 0 w 95"/>
                <a:gd name="T3" fmla="*/ 7 h 83"/>
                <a:gd name="T4" fmla="*/ 3 w 95"/>
                <a:gd name="T5" fmla="*/ 10 h 83"/>
                <a:gd name="T6" fmla="*/ 12 w 95"/>
                <a:gd name="T7" fmla="*/ 11 h 83"/>
                <a:gd name="T8" fmla="*/ 12 w 95"/>
                <a:gd name="T9" fmla="*/ 4 h 83"/>
                <a:gd name="T10" fmla="*/ 7 w 95"/>
                <a:gd name="T11" fmla="*/ 0 h 83"/>
                <a:gd name="T12" fmla="*/ 3 w 95"/>
                <a:gd name="T13" fmla="*/ 4 h 83"/>
                <a:gd name="T14" fmla="*/ 0 60000 65536"/>
                <a:gd name="T15" fmla="*/ 0 60000 65536"/>
                <a:gd name="T16" fmla="*/ 0 60000 65536"/>
                <a:gd name="T17" fmla="*/ 0 60000 65536"/>
                <a:gd name="T18" fmla="*/ 0 60000 65536"/>
                <a:gd name="T19" fmla="*/ 0 60000 65536"/>
                <a:gd name="T20" fmla="*/ 0 60000 65536"/>
                <a:gd name="T21" fmla="*/ 0 w 95"/>
                <a:gd name="T22" fmla="*/ 0 h 83"/>
                <a:gd name="T23" fmla="*/ 95 w 95"/>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 h="83">
                  <a:moveTo>
                    <a:pt x="21" y="28"/>
                  </a:moveTo>
                  <a:lnTo>
                    <a:pt x="0" y="52"/>
                  </a:lnTo>
                  <a:lnTo>
                    <a:pt x="21" y="79"/>
                  </a:lnTo>
                  <a:lnTo>
                    <a:pt x="91" y="83"/>
                  </a:lnTo>
                  <a:lnTo>
                    <a:pt x="95" y="28"/>
                  </a:lnTo>
                  <a:lnTo>
                    <a:pt x="50" y="0"/>
                  </a:lnTo>
                  <a:lnTo>
                    <a:pt x="21" y="28"/>
                  </a:lnTo>
                  <a:close/>
                </a:path>
              </a:pathLst>
            </a:custGeom>
            <a:solidFill>
              <a:srgbClr val="493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 name="Freeform 117"/>
            <p:cNvSpPr>
              <a:spLocks/>
            </p:cNvSpPr>
            <p:nvPr/>
          </p:nvSpPr>
          <p:spPr bwMode="auto">
            <a:xfrm>
              <a:off x="4470" y="1852"/>
              <a:ext cx="105" cy="75"/>
            </a:xfrm>
            <a:custGeom>
              <a:avLst/>
              <a:gdLst>
                <a:gd name="T0" fmla="*/ 5 w 211"/>
                <a:gd name="T1" fmla="*/ 0 h 149"/>
                <a:gd name="T2" fmla="*/ 2 w 211"/>
                <a:gd name="T3" fmla="*/ 2 h 149"/>
                <a:gd name="T4" fmla="*/ 1 w 211"/>
                <a:gd name="T5" fmla="*/ 6 h 149"/>
                <a:gd name="T6" fmla="*/ 0 w 211"/>
                <a:gd name="T7" fmla="*/ 11 h 149"/>
                <a:gd name="T8" fmla="*/ 3 w 211"/>
                <a:gd name="T9" fmla="*/ 9 h 149"/>
                <a:gd name="T10" fmla="*/ 7 w 211"/>
                <a:gd name="T11" fmla="*/ 10 h 149"/>
                <a:gd name="T12" fmla="*/ 12 w 211"/>
                <a:gd name="T13" fmla="*/ 14 h 149"/>
                <a:gd name="T14" fmla="*/ 19 w 211"/>
                <a:gd name="T15" fmla="*/ 19 h 149"/>
                <a:gd name="T16" fmla="*/ 26 w 211"/>
                <a:gd name="T17" fmla="*/ 19 h 149"/>
                <a:gd name="T18" fmla="*/ 22 w 211"/>
                <a:gd name="T19" fmla="*/ 17 h 149"/>
                <a:gd name="T20" fmla="*/ 16 w 211"/>
                <a:gd name="T21" fmla="*/ 13 h 149"/>
                <a:gd name="T22" fmla="*/ 12 w 211"/>
                <a:gd name="T23" fmla="*/ 7 h 149"/>
                <a:gd name="T24" fmla="*/ 19 w 211"/>
                <a:gd name="T25" fmla="*/ 10 h 149"/>
                <a:gd name="T26" fmla="*/ 14 w 211"/>
                <a:gd name="T27" fmla="*/ 5 h 149"/>
                <a:gd name="T28" fmla="*/ 10 w 211"/>
                <a:gd name="T29" fmla="*/ 2 h 149"/>
                <a:gd name="T30" fmla="*/ 5 w 211"/>
                <a:gd name="T31" fmla="*/ 0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1"/>
                <a:gd name="T49" fmla="*/ 0 h 149"/>
                <a:gd name="T50" fmla="*/ 211 w 211"/>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1" h="149">
                  <a:moveTo>
                    <a:pt x="41" y="0"/>
                  </a:moveTo>
                  <a:lnTo>
                    <a:pt x="20" y="14"/>
                  </a:lnTo>
                  <a:lnTo>
                    <a:pt x="8" y="47"/>
                  </a:lnTo>
                  <a:lnTo>
                    <a:pt x="0" y="88"/>
                  </a:lnTo>
                  <a:lnTo>
                    <a:pt x="24" y="66"/>
                  </a:lnTo>
                  <a:lnTo>
                    <a:pt x="61" y="75"/>
                  </a:lnTo>
                  <a:lnTo>
                    <a:pt x="99" y="107"/>
                  </a:lnTo>
                  <a:lnTo>
                    <a:pt x="157" y="149"/>
                  </a:lnTo>
                  <a:lnTo>
                    <a:pt x="211" y="149"/>
                  </a:lnTo>
                  <a:lnTo>
                    <a:pt x="177" y="130"/>
                  </a:lnTo>
                  <a:lnTo>
                    <a:pt x="133" y="103"/>
                  </a:lnTo>
                  <a:lnTo>
                    <a:pt x="103" y="55"/>
                  </a:lnTo>
                  <a:lnTo>
                    <a:pt x="153" y="79"/>
                  </a:lnTo>
                  <a:lnTo>
                    <a:pt x="119" y="38"/>
                  </a:lnTo>
                  <a:lnTo>
                    <a:pt x="82" y="9"/>
                  </a:lnTo>
                  <a:lnTo>
                    <a:pt x="41" y="0"/>
                  </a:lnTo>
                  <a:close/>
                </a:path>
              </a:pathLst>
            </a:custGeom>
            <a:solidFill>
              <a:srgbClr val="DDB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 name="Freeform 118"/>
            <p:cNvSpPr>
              <a:spLocks/>
            </p:cNvSpPr>
            <p:nvPr/>
          </p:nvSpPr>
          <p:spPr bwMode="auto">
            <a:xfrm>
              <a:off x="4532" y="1829"/>
              <a:ext cx="77" cy="56"/>
            </a:xfrm>
            <a:custGeom>
              <a:avLst/>
              <a:gdLst>
                <a:gd name="T0" fmla="*/ 0 w 155"/>
                <a:gd name="T1" fmla="*/ 1 h 112"/>
                <a:gd name="T2" fmla="*/ 4 w 155"/>
                <a:gd name="T3" fmla="*/ 0 h 112"/>
                <a:gd name="T4" fmla="*/ 9 w 155"/>
                <a:gd name="T5" fmla="*/ 3 h 112"/>
                <a:gd name="T6" fmla="*/ 15 w 155"/>
                <a:gd name="T7" fmla="*/ 6 h 112"/>
                <a:gd name="T8" fmla="*/ 18 w 155"/>
                <a:gd name="T9" fmla="*/ 10 h 112"/>
                <a:gd name="T10" fmla="*/ 19 w 155"/>
                <a:gd name="T11" fmla="*/ 14 h 112"/>
                <a:gd name="T12" fmla="*/ 15 w 155"/>
                <a:gd name="T13" fmla="*/ 11 h 112"/>
                <a:gd name="T14" fmla="*/ 9 w 155"/>
                <a:gd name="T15" fmla="*/ 7 h 112"/>
                <a:gd name="T16" fmla="*/ 3 w 155"/>
                <a:gd name="T17" fmla="*/ 5 h 112"/>
                <a:gd name="T18" fmla="*/ 0 w 155"/>
                <a:gd name="T19" fmla="*/ 1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112"/>
                <a:gd name="T32" fmla="*/ 155 w 155"/>
                <a:gd name="T33" fmla="*/ 112 h 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112">
                  <a:moveTo>
                    <a:pt x="0" y="5"/>
                  </a:moveTo>
                  <a:lnTo>
                    <a:pt x="34" y="0"/>
                  </a:lnTo>
                  <a:lnTo>
                    <a:pt x="76" y="18"/>
                  </a:lnTo>
                  <a:lnTo>
                    <a:pt x="126" y="42"/>
                  </a:lnTo>
                  <a:lnTo>
                    <a:pt x="151" y="79"/>
                  </a:lnTo>
                  <a:lnTo>
                    <a:pt x="155" y="112"/>
                  </a:lnTo>
                  <a:lnTo>
                    <a:pt x="126" y="84"/>
                  </a:lnTo>
                  <a:lnTo>
                    <a:pt x="76" y="55"/>
                  </a:lnTo>
                  <a:lnTo>
                    <a:pt x="30" y="33"/>
                  </a:lnTo>
                  <a:lnTo>
                    <a:pt x="0" y="5"/>
                  </a:lnTo>
                  <a:close/>
                </a:path>
              </a:pathLst>
            </a:custGeom>
            <a:solidFill>
              <a:srgbClr val="DDB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 name="Freeform 119"/>
            <p:cNvSpPr>
              <a:spLocks/>
            </p:cNvSpPr>
            <p:nvPr/>
          </p:nvSpPr>
          <p:spPr bwMode="auto">
            <a:xfrm>
              <a:off x="4268" y="2060"/>
              <a:ext cx="281" cy="176"/>
            </a:xfrm>
            <a:custGeom>
              <a:avLst/>
              <a:gdLst>
                <a:gd name="T0" fmla="*/ 56 w 561"/>
                <a:gd name="T1" fmla="*/ 23 h 351"/>
                <a:gd name="T2" fmla="*/ 51 w 561"/>
                <a:gd name="T3" fmla="*/ 24 h 351"/>
                <a:gd name="T4" fmla="*/ 44 w 561"/>
                <a:gd name="T5" fmla="*/ 22 h 351"/>
                <a:gd name="T6" fmla="*/ 41 w 561"/>
                <a:gd name="T7" fmla="*/ 21 h 351"/>
                <a:gd name="T8" fmla="*/ 38 w 561"/>
                <a:gd name="T9" fmla="*/ 20 h 351"/>
                <a:gd name="T10" fmla="*/ 35 w 561"/>
                <a:gd name="T11" fmla="*/ 18 h 351"/>
                <a:gd name="T12" fmla="*/ 32 w 561"/>
                <a:gd name="T13" fmla="*/ 17 h 351"/>
                <a:gd name="T14" fmla="*/ 29 w 561"/>
                <a:gd name="T15" fmla="*/ 15 h 351"/>
                <a:gd name="T16" fmla="*/ 27 w 561"/>
                <a:gd name="T17" fmla="*/ 13 h 351"/>
                <a:gd name="T18" fmla="*/ 24 w 561"/>
                <a:gd name="T19" fmla="*/ 11 h 351"/>
                <a:gd name="T20" fmla="*/ 21 w 561"/>
                <a:gd name="T21" fmla="*/ 9 h 351"/>
                <a:gd name="T22" fmla="*/ 18 w 561"/>
                <a:gd name="T23" fmla="*/ 7 h 351"/>
                <a:gd name="T24" fmla="*/ 15 w 561"/>
                <a:gd name="T25" fmla="*/ 4 h 351"/>
                <a:gd name="T26" fmla="*/ 12 w 561"/>
                <a:gd name="T27" fmla="*/ 3 h 351"/>
                <a:gd name="T28" fmla="*/ 7 w 561"/>
                <a:gd name="T29" fmla="*/ 3 h 351"/>
                <a:gd name="T30" fmla="*/ 6 w 561"/>
                <a:gd name="T31" fmla="*/ 0 h 351"/>
                <a:gd name="T32" fmla="*/ 4 w 561"/>
                <a:gd name="T33" fmla="*/ 1 h 351"/>
                <a:gd name="T34" fmla="*/ 4 w 561"/>
                <a:gd name="T35" fmla="*/ 3 h 351"/>
                <a:gd name="T36" fmla="*/ 2 w 561"/>
                <a:gd name="T37" fmla="*/ 4 h 351"/>
                <a:gd name="T38" fmla="*/ 1 w 561"/>
                <a:gd name="T39" fmla="*/ 6 h 351"/>
                <a:gd name="T40" fmla="*/ 2 w 561"/>
                <a:gd name="T41" fmla="*/ 7 h 351"/>
                <a:gd name="T42" fmla="*/ 0 w 561"/>
                <a:gd name="T43" fmla="*/ 8 h 351"/>
                <a:gd name="T44" fmla="*/ 1 w 561"/>
                <a:gd name="T45" fmla="*/ 10 h 351"/>
                <a:gd name="T46" fmla="*/ 3 w 561"/>
                <a:gd name="T47" fmla="*/ 11 h 351"/>
                <a:gd name="T48" fmla="*/ 3 w 561"/>
                <a:gd name="T49" fmla="*/ 13 h 351"/>
                <a:gd name="T50" fmla="*/ 5 w 561"/>
                <a:gd name="T51" fmla="*/ 16 h 351"/>
                <a:gd name="T52" fmla="*/ 6 w 561"/>
                <a:gd name="T53" fmla="*/ 18 h 351"/>
                <a:gd name="T54" fmla="*/ 6 w 561"/>
                <a:gd name="T55" fmla="*/ 19 h 351"/>
                <a:gd name="T56" fmla="*/ 8 w 561"/>
                <a:gd name="T57" fmla="*/ 20 h 351"/>
                <a:gd name="T58" fmla="*/ 10 w 561"/>
                <a:gd name="T59" fmla="*/ 21 h 351"/>
                <a:gd name="T60" fmla="*/ 15 w 561"/>
                <a:gd name="T61" fmla="*/ 21 h 351"/>
                <a:gd name="T62" fmla="*/ 19 w 561"/>
                <a:gd name="T63" fmla="*/ 22 h 351"/>
                <a:gd name="T64" fmla="*/ 20 w 561"/>
                <a:gd name="T65" fmla="*/ 22 h 351"/>
                <a:gd name="T66" fmla="*/ 20 w 561"/>
                <a:gd name="T67" fmla="*/ 23 h 351"/>
                <a:gd name="T68" fmla="*/ 21 w 561"/>
                <a:gd name="T69" fmla="*/ 23 h 351"/>
                <a:gd name="T70" fmla="*/ 22 w 561"/>
                <a:gd name="T71" fmla="*/ 24 h 351"/>
                <a:gd name="T72" fmla="*/ 22 w 561"/>
                <a:gd name="T73" fmla="*/ 24 h 351"/>
                <a:gd name="T74" fmla="*/ 23 w 561"/>
                <a:gd name="T75" fmla="*/ 24 h 351"/>
                <a:gd name="T76" fmla="*/ 24 w 561"/>
                <a:gd name="T77" fmla="*/ 24 h 351"/>
                <a:gd name="T78" fmla="*/ 24 w 561"/>
                <a:gd name="T79" fmla="*/ 25 h 351"/>
                <a:gd name="T80" fmla="*/ 30 w 561"/>
                <a:gd name="T81" fmla="*/ 28 h 351"/>
                <a:gd name="T82" fmla="*/ 41 w 561"/>
                <a:gd name="T83" fmla="*/ 35 h 351"/>
                <a:gd name="T84" fmla="*/ 49 w 561"/>
                <a:gd name="T85" fmla="*/ 40 h 351"/>
                <a:gd name="T86" fmla="*/ 56 w 561"/>
                <a:gd name="T87" fmla="*/ 41 h 351"/>
                <a:gd name="T88" fmla="*/ 61 w 561"/>
                <a:gd name="T89" fmla="*/ 44 h 351"/>
                <a:gd name="T90" fmla="*/ 65 w 561"/>
                <a:gd name="T91" fmla="*/ 42 h 351"/>
                <a:gd name="T92" fmla="*/ 71 w 561"/>
                <a:gd name="T93" fmla="*/ 38 h 351"/>
                <a:gd name="T94" fmla="*/ 68 w 561"/>
                <a:gd name="T95" fmla="*/ 32 h 351"/>
                <a:gd name="T96" fmla="*/ 62 w 561"/>
                <a:gd name="T97" fmla="*/ 23 h 351"/>
                <a:gd name="T98" fmla="*/ 56 w 561"/>
                <a:gd name="T99" fmla="*/ 23 h 3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1"/>
                <a:gd name="T151" fmla="*/ 0 h 351"/>
                <a:gd name="T152" fmla="*/ 561 w 561"/>
                <a:gd name="T153" fmla="*/ 351 h 3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1" h="351">
                  <a:moveTo>
                    <a:pt x="448" y="183"/>
                  </a:moveTo>
                  <a:lnTo>
                    <a:pt x="405" y="186"/>
                  </a:lnTo>
                  <a:lnTo>
                    <a:pt x="347" y="176"/>
                  </a:lnTo>
                  <a:lnTo>
                    <a:pt x="324" y="165"/>
                  </a:lnTo>
                  <a:lnTo>
                    <a:pt x="302" y="155"/>
                  </a:lnTo>
                  <a:lnTo>
                    <a:pt x="279" y="143"/>
                  </a:lnTo>
                  <a:lnTo>
                    <a:pt x="254" y="131"/>
                  </a:lnTo>
                  <a:lnTo>
                    <a:pt x="232" y="118"/>
                  </a:lnTo>
                  <a:lnTo>
                    <a:pt x="209" y="103"/>
                  </a:lnTo>
                  <a:lnTo>
                    <a:pt x="187" y="88"/>
                  </a:lnTo>
                  <a:lnTo>
                    <a:pt x="168" y="72"/>
                  </a:lnTo>
                  <a:lnTo>
                    <a:pt x="140" y="52"/>
                  </a:lnTo>
                  <a:lnTo>
                    <a:pt x="117" y="30"/>
                  </a:lnTo>
                  <a:lnTo>
                    <a:pt x="93" y="23"/>
                  </a:lnTo>
                  <a:lnTo>
                    <a:pt x="56" y="20"/>
                  </a:lnTo>
                  <a:lnTo>
                    <a:pt x="42" y="0"/>
                  </a:lnTo>
                  <a:lnTo>
                    <a:pt x="25" y="8"/>
                  </a:lnTo>
                  <a:lnTo>
                    <a:pt x="31" y="24"/>
                  </a:lnTo>
                  <a:lnTo>
                    <a:pt x="9" y="32"/>
                  </a:lnTo>
                  <a:lnTo>
                    <a:pt x="8" y="45"/>
                  </a:lnTo>
                  <a:lnTo>
                    <a:pt x="12" y="55"/>
                  </a:lnTo>
                  <a:lnTo>
                    <a:pt x="0" y="63"/>
                  </a:lnTo>
                  <a:lnTo>
                    <a:pt x="3" y="76"/>
                  </a:lnTo>
                  <a:lnTo>
                    <a:pt x="21" y="88"/>
                  </a:lnTo>
                  <a:lnTo>
                    <a:pt x="21" y="103"/>
                  </a:lnTo>
                  <a:lnTo>
                    <a:pt x="40" y="122"/>
                  </a:lnTo>
                  <a:lnTo>
                    <a:pt x="42" y="139"/>
                  </a:lnTo>
                  <a:lnTo>
                    <a:pt x="48" y="149"/>
                  </a:lnTo>
                  <a:lnTo>
                    <a:pt x="59" y="156"/>
                  </a:lnTo>
                  <a:lnTo>
                    <a:pt x="73" y="162"/>
                  </a:lnTo>
                  <a:lnTo>
                    <a:pt x="120" y="168"/>
                  </a:lnTo>
                  <a:lnTo>
                    <a:pt x="149" y="170"/>
                  </a:lnTo>
                  <a:lnTo>
                    <a:pt x="155" y="174"/>
                  </a:lnTo>
                  <a:lnTo>
                    <a:pt x="159" y="179"/>
                  </a:lnTo>
                  <a:lnTo>
                    <a:pt x="164" y="182"/>
                  </a:lnTo>
                  <a:lnTo>
                    <a:pt x="170" y="185"/>
                  </a:lnTo>
                  <a:lnTo>
                    <a:pt x="175" y="188"/>
                  </a:lnTo>
                  <a:lnTo>
                    <a:pt x="182" y="189"/>
                  </a:lnTo>
                  <a:lnTo>
                    <a:pt x="187" y="192"/>
                  </a:lnTo>
                  <a:lnTo>
                    <a:pt x="192" y="194"/>
                  </a:lnTo>
                  <a:lnTo>
                    <a:pt x="237" y="220"/>
                  </a:lnTo>
                  <a:lnTo>
                    <a:pt x="322" y="280"/>
                  </a:lnTo>
                  <a:lnTo>
                    <a:pt x="392" y="317"/>
                  </a:lnTo>
                  <a:lnTo>
                    <a:pt x="446" y="323"/>
                  </a:lnTo>
                  <a:lnTo>
                    <a:pt x="483" y="351"/>
                  </a:lnTo>
                  <a:lnTo>
                    <a:pt x="513" y="332"/>
                  </a:lnTo>
                  <a:lnTo>
                    <a:pt x="561" y="302"/>
                  </a:lnTo>
                  <a:lnTo>
                    <a:pt x="537" y="253"/>
                  </a:lnTo>
                  <a:lnTo>
                    <a:pt x="490" y="180"/>
                  </a:lnTo>
                  <a:lnTo>
                    <a:pt x="448" y="183"/>
                  </a:lnTo>
                  <a:close/>
                </a:path>
              </a:pathLst>
            </a:custGeom>
            <a:solidFill>
              <a:srgbClr val="542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1" name="Freeform 120"/>
            <p:cNvSpPr>
              <a:spLocks/>
            </p:cNvSpPr>
            <p:nvPr/>
          </p:nvSpPr>
          <p:spPr bwMode="auto">
            <a:xfrm>
              <a:off x="4273" y="2059"/>
              <a:ext cx="261" cy="162"/>
            </a:xfrm>
            <a:custGeom>
              <a:avLst/>
              <a:gdLst>
                <a:gd name="T0" fmla="*/ 46 w 523"/>
                <a:gd name="T1" fmla="*/ 22 h 326"/>
                <a:gd name="T2" fmla="*/ 40 w 523"/>
                <a:gd name="T3" fmla="*/ 20 h 326"/>
                <a:gd name="T4" fmla="*/ 35 w 523"/>
                <a:gd name="T5" fmla="*/ 18 h 326"/>
                <a:gd name="T6" fmla="*/ 30 w 523"/>
                <a:gd name="T7" fmla="*/ 16 h 326"/>
                <a:gd name="T8" fmla="*/ 25 w 523"/>
                <a:gd name="T9" fmla="*/ 13 h 326"/>
                <a:gd name="T10" fmla="*/ 19 w 523"/>
                <a:gd name="T11" fmla="*/ 8 h 326"/>
                <a:gd name="T12" fmla="*/ 17 w 523"/>
                <a:gd name="T13" fmla="*/ 6 h 326"/>
                <a:gd name="T14" fmla="*/ 16 w 523"/>
                <a:gd name="T15" fmla="*/ 4 h 326"/>
                <a:gd name="T16" fmla="*/ 13 w 523"/>
                <a:gd name="T17" fmla="*/ 4 h 326"/>
                <a:gd name="T18" fmla="*/ 7 w 523"/>
                <a:gd name="T19" fmla="*/ 3 h 326"/>
                <a:gd name="T20" fmla="*/ 2 w 523"/>
                <a:gd name="T21" fmla="*/ 1 h 326"/>
                <a:gd name="T22" fmla="*/ 9 w 523"/>
                <a:gd name="T23" fmla="*/ 4 h 326"/>
                <a:gd name="T24" fmla="*/ 7 w 523"/>
                <a:gd name="T25" fmla="*/ 5 h 326"/>
                <a:gd name="T26" fmla="*/ 0 w 523"/>
                <a:gd name="T27" fmla="*/ 4 h 326"/>
                <a:gd name="T28" fmla="*/ 3 w 523"/>
                <a:gd name="T29" fmla="*/ 6 h 326"/>
                <a:gd name="T30" fmla="*/ 4 w 523"/>
                <a:gd name="T31" fmla="*/ 8 h 326"/>
                <a:gd name="T32" fmla="*/ 0 w 523"/>
                <a:gd name="T33" fmla="*/ 10 h 326"/>
                <a:gd name="T34" fmla="*/ 6 w 523"/>
                <a:gd name="T35" fmla="*/ 11 h 326"/>
                <a:gd name="T36" fmla="*/ 10 w 523"/>
                <a:gd name="T37" fmla="*/ 12 h 326"/>
                <a:gd name="T38" fmla="*/ 8 w 523"/>
                <a:gd name="T39" fmla="*/ 14 h 326"/>
                <a:gd name="T40" fmla="*/ 13 w 523"/>
                <a:gd name="T41" fmla="*/ 16 h 326"/>
                <a:gd name="T42" fmla="*/ 17 w 523"/>
                <a:gd name="T43" fmla="*/ 19 h 326"/>
                <a:gd name="T44" fmla="*/ 21 w 523"/>
                <a:gd name="T45" fmla="*/ 22 h 326"/>
                <a:gd name="T46" fmla="*/ 26 w 523"/>
                <a:gd name="T47" fmla="*/ 24 h 326"/>
                <a:gd name="T48" fmla="*/ 30 w 523"/>
                <a:gd name="T49" fmla="*/ 26 h 326"/>
                <a:gd name="T50" fmla="*/ 34 w 523"/>
                <a:gd name="T51" fmla="*/ 29 h 326"/>
                <a:gd name="T52" fmla="*/ 38 w 523"/>
                <a:gd name="T53" fmla="*/ 32 h 326"/>
                <a:gd name="T54" fmla="*/ 44 w 523"/>
                <a:gd name="T55" fmla="*/ 36 h 326"/>
                <a:gd name="T56" fmla="*/ 56 w 523"/>
                <a:gd name="T57" fmla="*/ 37 h 326"/>
                <a:gd name="T58" fmla="*/ 61 w 523"/>
                <a:gd name="T59" fmla="*/ 40 h 326"/>
                <a:gd name="T60" fmla="*/ 62 w 523"/>
                <a:gd name="T61" fmla="*/ 36 h 326"/>
                <a:gd name="T62" fmla="*/ 65 w 523"/>
                <a:gd name="T63" fmla="*/ 33 h 326"/>
                <a:gd name="T64" fmla="*/ 64 w 523"/>
                <a:gd name="T65" fmla="*/ 29 h 326"/>
                <a:gd name="T66" fmla="*/ 60 w 523"/>
                <a:gd name="T67" fmla="*/ 26 h 326"/>
                <a:gd name="T68" fmla="*/ 56 w 523"/>
                <a:gd name="T69" fmla="*/ 23 h 3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3"/>
                <a:gd name="T106" fmla="*/ 0 h 326"/>
                <a:gd name="T107" fmla="*/ 523 w 523"/>
                <a:gd name="T108" fmla="*/ 326 h 3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3" h="326">
                  <a:moveTo>
                    <a:pt x="442" y="186"/>
                  </a:moveTo>
                  <a:lnTo>
                    <a:pt x="369" y="182"/>
                  </a:lnTo>
                  <a:lnTo>
                    <a:pt x="346" y="174"/>
                  </a:lnTo>
                  <a:lnTo>
                    <a:pt x="325" y="165"/>
                  </a:lnTo>
                  <a:lnTo>
                    <a:pt x="303" y="158"/>
                  </a:lnTo>
                  <a:lnTo>
                    <a:pt x="283" y="148"/>
                  </a:lnTo>
                  <a:lnTo>
                    <a:pt x="263" y="139"/>
                  </a:lnTo>
                  <a:lnTo>
                    <a:pt x="243" y="128"/>
                  </a:lnTo>
                  <a:lnTo>
                    <a:pt x="223" y="118"/>
                  </a:lnTo>
                  <a:lnTo>
                    <a:pt x="201" y="106"/>
                  </a:lnTo>
                  <a:lnTo>
                    <a:pt x="166" y="81"/>
                  </a:lnTo>
                  <a:lnTo>
                    <a:pt x="157" y="67"/>
                  </a:lnTo>
                  <a:lnTo>
                    <a:pt x="150" y="57"/>
                  </a:lnTo>
                  <a:lnTo>
                    <a:pt x="143" y="49"/>
                  </a:lnTo>
                  <a:lnTo>
                    <a:pt x="138" y="44"/>
                  </a:lnTo>
                  <a:lnTo>
                    <a:pt x="131" y="38"/>
                  </a:lnTo>
                  <a:lnTo>
                    <a:pt x="123" y="35"/>
                  </a:lnTo>
                  <a:lnTo>
                    <a:pt x="111" y="32"/>
                  </a:lnTo>
                  <a:lnTo>
                    <a:pt x="96" y="29"/>
                  </a:lnTo>
                  <a:lnTo>
                    <a:pt x="58" y="26"/>
                  </a:lnTo>
                  <a:lnTo>
                    <a:pt x="33" y="0"/>
                  </a:lnTo>
                  <a:lnTo>
                    <a:pt x="21" y="14"/>
                  </a:lnTo>
                  <a:lnTo>
                    <a:pt x="35" y="32"/>
                  </a:lnTo>
                  <a:lnTo>
                    <a:pt x="77" y="35"/>
                  </a:lnTo>
                  <a:lnTo>
                    <a:pt x="100" y="42"/>
                  </a:lnTo>
                  <a:lnTo>
                    <a:pt x="57" y="41"/>
                  </a:lnTo>
                  <a:lnTo>
                    <a:pt x="16" y="30"/>
                  </a:lnTo>
                  <a:lnTo>
                    <a:pt x="2" y="35"/>
                  </a:lnTo>
                  <a:lnTo>
                    <a:pt x="6" y="54"/>
                  </a:lnTo>
                  <a:lnTo>
                    <a:pt x="27" y="49"/>
                  </a:lnTo>
                  <a:lnTo>
                    <a:pt x="45" y="57"/>
                  </a:lnTo>
                  <a:lnTo>
                    <a:pt x="34" y="66"/>
                  </a:lnTo>
                  <a:lnTo>
                    <a:pt x="0" y="58"/>
                  </a:lnTo>
                  <a:lnTo>
                    <a:pt x="3" y="82"/>
                  </a:lnTo>
                  <a:lnTo>
                    <a:pt x="30" y="85"/>
                  </a:lnTo>
                  <a:lnTo>
                    <a:pt x="49" y="94"/>
                  </a:lnTo>
                  <a:lnTo>
                    <a:pt x="66" y="88"/>
                  </a:lnTo>
                  <a:lnTo>
                    <a:pt x="85" y="100"/>
                  </a:lnTo>
                  <a:lnTo>
                    <a:pt x="105" y="115"/>
                  </a:lnTo>
                  <a:lnTo>
                    <a:pt x="68" y="112"/>
                  </a:lnTo>
                  <a:lnTo>
                    <a:pt x="78" y="127"/>
                  </a:lnTo>
                  <a:lnTo>
                    <a:pt x="104" y="130"/>
                  </a:lnTo>
                  <a:lnTo>
                    <a:pt x="146" y="130"/>
                  </a:lnTo>
                  <a:lnTo>
                    <a:pt x="136" y="153"/>
                  </a:lnTo>
                  <a:lnTo>
                    <a:pt x="167" y="158"/>
                  </a:lnTo>
                  <a:lnTo>
                    <a:pt x="170" y="179"/>
                  </a:lnTo>
                  <a:lnTo>
                    <a:pt x="187" y="188"/>
                  </a:lnTo>
                  <a:lnTo>
                    <a:pt x="209" y="197"/>
                  </a:lnTo>
                  <a:lnTo>
                    <a:pt x="228" y="205"/>
                  </a:lnTo>
                  <a:lnTo>
                    <a:pt x="244" y="214"/>
                  </a:lnTo>
                  <a:lnTo>
                    <a:pt x="260" y="223"/>
                  </a:lnTo>
                  <a:lnTo>
                    <a:pt x="274" y="234"/>
                  </a:lnTo>
                  <a:lnTo>
                    <a:pt x="290" y="246"/>
                  </a:lnTo>
                  <a:lnTo>
                    <a:pt x="306" y="260"/>
                  </a:lnTo>
                  <a:lnTo>
                    <a:pt x="324" y="277"/>
                  </a:lnTo>
                  <a:lnTo>
                    <a:pt x="359" y="289"/>
                  </a:lnTo>
                  <a:lnTo>
                    <a:pt x="412" y="299"/>
                  </a:lnTo>
                  <a:lnTo>
                    <a:pt x="454" y="304"/>
                  </a:lnTo>
                  <a:lnTo>
                    <a:pt x="466" y="324"/>
                  </a:lnTo>
                  <a:lnTo>
                    <a:pt x="489" y="326"/>
                  </a:lnTo>
                  <a:lnTo>
                    <a:pt x="505" y="308"/>
                  </a:lnTo>
                  <a:lnTo>
                    <a:pt x="501" y="289"/>
                  </a:lnTo>
                  <a:lnTo>
                    <a:pt x="517" y="281"/>
                  </a:lnTo>
                  <a:lnTo>
                    <a:pt x="523" y="265"/>
                  </a:lnTo>
                  <a:lnTo>
                    <a:pt x="521" y="250"/>
                  </a:lnTo>
                  <a:lnTo>
                    <a:pt x="513" y="235"/>
                  </a:lnTo>
                  <a:lnTo>
                    <a:pt x="501" y="222"/>
                  </a:lnTo>
                  <a:lnTo>
                    <a:pt x="486" y="210"/>
                  </a:lnTo>
                  <a:lnTo>
                    <a:pt x="472" y="200"/>
                  </a:lnTo>
                  <a:lnTo>
                    <a:pt x="455" y="192"/>
                  </a:lnTo>
                  <a:lnTo>
                    <a:pt x="442" y="186"/>
                  </a:lnTo>
                  <a:close/>
                </a:path>
              </a:pathLst>
            </a:custGeom>
            <a:solidFill>
              <a:srgbClr val="B751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2" name="Freeform 121"/>
            <p:cNvSpPr>
              <a:spLocks/>
            </p:cNvSpPr>
            <p:nvPr/>
          </p:nvSpPr>
          <p:spPr bwMode="auto">
            <a:xfrm>
              <a:off x="4280" y="2109"/>
              <a:ext cx="15" cy="15"/>
            </a:xfrm>
            <a:custGeom>
              <a:avLst/>
              <a:gdLst>
                <a:gd name="T0" fmla="*/ 0 w 31"/>
                <a:gd name="T1" fmla="*/ 0 h 30"/>
                <a:gd name="T2" fmla="*/ 3 w 31"/>
                <a:gd name="T3" fmla="*/ 2 h 30"/>
                <a:gd name="T4" fmla="*/ 3 w 31"/>
                <a:gd name="T5" fmla="*/ 4 h 30"/>
                <a:gd name="T6" fmla="*/ 0 w 31"/>
                <a:gd name="T7" fmla="*/ 3 h 30"/>
                <a:gd name="T8" fmla="*/ 0 w 31"/>
                <a:gd name="T9" fmla="*/ 0 h 30"/>
                <a:gd name="T10" fmla="*/ 0 60000 65536"/>
                <a:gd name="T11" fmla="*/ 0 60000 65536"/>
                <a:gd name="T12" fmla="*/ 0 60000 65536"/>
                <a:gd name="T13" fmla="*/ 0 60000 65536"/>
                <a:gd name="T14" fmla="*/ 0 60000 65536"/>
                <a:gd name="T15" fmla="*/ 0 w 31"/>
                <a:gd name="T16" fmla="*/ 0 h 30"/>
                <a:gd name="T17" fmla="*/ 31 w 31"/>
                <a:gd name="T18" fmla="*/ 30 h 30"/>
              </a:gdLst>
              <a:ahLst/>
              <a:cxnLst>
                <a:cxn ang="T10">
                  <a:pos x="T0" y="T1"/>
                </a:cxn>
                <a:cxn ang="T11">
                  <a:pos x="T2" y="T3"/>
                </a:cxn>
                <a:cxn ang="T12">
                  <a:pos x="T4" y="T5"/>
                </a:cxn>
                <a:cxn ang="T13">
                  <a:pos x="T6" y="T7"/>
                </a:cxn>
                <a:cxn ang="T14">
                  <a:pos x="T8" y="T9"/>
                </a:cxn>
              </a:cxnLst>
              <a:rect l="T15" t="T16" r="T17" b="T18"/>
              <a:pathLst>
                <a:path w="31" h="30">
                  <a:moveTo>
                    <a:pt x="0" y="0"/>
                  </a:moveTo>
                  <a:lnTo>
                    <a:pt x="31" y="9"/>
                  </a:lnTo>
                  <a:lnTo>
                    <a:pt x="31" y="30"/>
                  </a:lnTo>
                  <a:lnTo>
                    <a:pt x="7" y="20"/>
                  </a:lnTo>
                  <a:lnTo>
                    <a:pt x="0" y="0"/>
                  </a:lnTo>
                  <a:close/>
                </a:path>
              </a:pathLst>
            </a:custGeom>
            <a:solidFill>
              <a:srgbClr val="B751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3" name="Freeform 122"/>
            <p:cNvSpPr>
              <a:spLocks/>
            </p:cNvSpPr>
            <p:nvPr/>
          </p:nvSpPr>
          <p:spPr bwMode="auto">
            <a:xfrm>
              <a:off x="4503" y="1953"/>
              <a:ext cx="27" cy="15"/>
            </a:xfrm>
            <a:custGeom>
              <a:avLst/>
              <a:gdLst>
                <a:gd name="T0" fmla="*/ 0 w 52"/>
                <a:gd name="T1" fmla="*/ 1 h 29"/>
                <a:gd name="T2" fmla="*/ 1 w 52"/>
                <a:gd name="T3" fmla="*/ 0 h 29"/>
                <a:gd name="T4" fmla="*/ 1 w 52"/>
                <a:gd name="T5" fmla="*/ 1 h 29"/>
                <a:gd name="T6" fmla="*/ 2 w 52"/>
                <a:gd name="T7" fmla="*/ 1 h 29"/>
                <a:gd name="T8" fmla="*/ 3 w 52"/>
                <a:gd name="T9" fmla="*/ 1 h 29"/>
                <a:gd name="T10" fmla="*/ 3 w 52"/>
                <a:gd name="T11" fmla="*/ 2 h 29"/>
                <a:gd name="T12" fmla="*/ 4 w 52"/>
                <a:gd name="T13" fmla="*/ 2 h 29"/>
                <a:gd name="T14" fmla="*/ 5 w 52"/>
                <a:gd name="T15" fmla="*/ 3 h 29"/>
                <a:gd name="T16" fmla="*/ 6 w 52"/>
                <a:gd name="T17" fmla="*/ 3 h 29"/>
                <a:gd name="T18" fmla="*/ 7 w 52"/>
                <a:gd name="T19" fmla="*/ 3 h 29"/>
                <a:gd name="T20" fmla="*/ 6 w 52"/>
                <a:gd name="T21" fmla="*/ 4 h 29"/>
                <a:gd name="T22" fmla="*/ 5 w 52"/>
                <a:gd name="T23" fmla="*/ 4 h 29"/>
                <a:gd name="T24" fmla="*/ 5 w 52"/>
                <a:gd name="T25" fmla="*/ 4 h 29"/>
                <a:gd name="T26" fmla="*/ 4 w 52"/>
                <a:gd name="T27" fmla="*/ 3 h 29"/>
                <a:gd name="T28" fmla="*/ 3 w 52"/>
                <a:gd name="T29" fmla="*/ 3 h 29"/>
                <a:gd name="T30" fmla="*/ 2 w 52"/>
                <a:gd name="T31" fmla="*/ 3 h 29"/>
                <a:gd name="T32" fmla="*/ 2 w 52"/>
                <a:gd name="T33" fmla="*/ 2 h 29"/>
                <a:gd name="T34" fmla="*/ 1 w 52"/>
                <a:gd name="T35" fmla="*/ 2 h 29"/>
                <a:gd name="T36" fmla="*/ 0 w 52"/>
                <a:gd name="T37" fmla="*/ 1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
                <a:gd name="T58" fmla="*/ 0 h 29"/>
                <a:gd name="T59" fmla="*/ 52 w 52"/>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 h="29">
                  <a:moveTo>
                    <a:pt x="0" y="8"/>
                  </a:moveTo>
                  <a:lnTo>
                    <a:pt x="3" y="0"/>
                  </a:lnTo>
                  <a:lnTo>
                    <a:pt x="7" y="2"/>
                  </a:lnTo>
                  <a:lnTo>
                    <a:pt x="12" y="5"/>
                  </a:lnTo>
                  <a:lnTo>
                    <a:pt x="17" y="8"/>
                  </a:lnTo>
                  <a:lnTo>
                    <a:pt x="24" y="13"/>
                  </a:lnTo>
                  <a:lnTo>
                    <a:pt x="30" y="16"/>
                  </a:lnTo>
                  <a:lnTo>
                    <a:pt x="38" y="19"/>
                  </a:lnTo>
                  <a:lnTo>
                    <a:pt x="44" y="20"/>
                  </a:lnTo>
                  <a:lnTo>
                    <a:pt x="52" y="20"/>
                  </a:lnTo>
                  <a:lnTo>
                    <a:pt x="46" y="29"/>
                  </a:lnTo>
                  <a:lnTo>
                    <a:pt x="39" y="28"/>
                  </a:lnTo>
                  <a:lnTo>
                    <a:pt x="34" y="25"/>
                  </a:lnTo>
                  <a:lnTo>
                    <a:pt x="27" y="23"/>
                  </a:lnTo>
                  <a:lnTo>
                    <a:pt x="21" y="22"/>
                  </a:lnTo>
                  <a:lnTo>
                    <a:pt x="16" y="19"/>
                  </a:lnTo>
                  <a:lnTo>
                    <a:pt x="11" y="16"/>
                  </a:lnTo>
                  <a:lnTo>
                    <a:pt x="5" y="13"/>
                  </a:lnTo>
                  <a:lnTo>
                    <a:pt x="0" y="8"/>
                  </a:lnTo>
                  <a:close/>
                </a:path>
              </a:pathLst>
            </a:custGeom>
            <a:solidFill>
              <a:srgbClr val="DB7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4" name="Freeform 123"/>
            <p:cNvSpPr>
              <a:spLocks/>
            </p:cNvSpPr>
            <p:nvPr/>
          </p:nvSpPr>
          <p:spPr bwMode="auto">
            <a:xfrm>
              <a:off x="4514" y="1978"/>
              <a:ext cx="20" cy="19"/>
            </a:xfrm>
            <a:custGeom>
              <a:avLst/>
              <a:gdLst>
                <a:gd name="T0" fmla="*/ 1 w 42"/>
                <a:gd name="T1" fmla="*/ 4 h 38"/>
                <a:gd name="T2" fmla="*/ 2 w 42"/>
                <a:gd name="T3" fmla="*/ 3 h 38"/>
                <a:gd name="T4" fmla="*/ 3 w 42"/>
                <a:gd name="T5" fmla="*/ 2 h 38"/>
                <a:gd name="T6" fmla="*/ 3 w 42"/>
                <a:gd name="T7" fmla="*/ 1 h 38"/>
                <a:gd name="T8" fmla="*/ 4 w 42"/>
                <a:gd name="T9" fmla="*/ 0 h 38"/>
                <a:gd name="T10" fmla="*/ 5 w 42"/>
                <a:gd name="T11" fmla="*/ 1 h 38"/>
                <a:gd name="T12" fmla="*/ 5 w 42"/>
                <a:gd name="T13" fmla="*/ 2 h 38"/>
                <a:gd name="T14" fmla="*/ 4 w 42"/>
                <a:gd name="T15" fmla="*/ 3 h 38"/>
                <a:gd name="T16" fmla="*/ 4 w 42"/>
                <a:gd name="T17" fmla="*/ 4 h 38"/>
                <a:gd name="T18" fmla="*/ 3 w 42"/>
                <a:gd name="T19" fmla="*/ 5 h 38"/>
                <a:gd name="T20" fmla="*/ 2 w 42"/>
                <a:gd name="T21" fmla="*/ 5 h 38"/>
                <a:gd name="T22" fmla="*/ 2 w 42"/>
                <a:gd name="T23" fmla="*/ 5 h 38"/>
                <a:gd name="T24" fmla="*/ 1 w 42"/>
                <a:gd name="T25" fmla="*/ 5 h 38"/>
                <a:gd name="T26" fmla="*/ 0 w 42"/>
                <a:gd name="T27" fmla="*/ 4 h 38"/>
                <a:gd name="T28" fmla="*/ 1 w 42"/>
                <a:gd name="T29" fmla="*/ 3 h 38"/>
                <a:gd name="T30" fmla="*/ 1 w 42"/>
                <a:gd name="T31" fmla="*/ 4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38"/>
                <a:gd name="T50" fmla="*/ 42 w 42"/>
                <a:gd name="T51" fmla="*/ 38 h 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38">
                  <a:moveTo>
                    <a:pt x="15" y="28"/>
                  </a:moveTo>
                  <a:lnTo>
                    <a:pt x="22" y="20"/>
                  </a:lnTo>
                  <a:lnTo>
                    <a:pt x="27" y="14"/>
                  </a:lnTo>
                  <a:lnTo>
                    <a:pt x="32" y="7"/>
                  </a:lnTo>
                  <a:lnTo>
                    <a:pt x="38" y="0"/>
                  </a:lnTo>
                  <a:lnTo>
                    <a:pt x="42" y="8"/>
                  </a:lnTo>
                  <a:lnTo>
                    <a:pt x="42" y="16"/>
                  </a:lnTo>
                  <a:lnTo>
                    <a:pt x="40" y="23"/>
                  </a:lnTo>
                  <a:lnTo>
                    <a:pt x="36" y="29"/>
                  </a:lnTo>
                  <a:lnTo>
                    <a:pt x="30" y="34"/>
                  </a:lnTo>
                  <a:lnTo>
                    <a:pt x="23" y="37"/>
                  </a:lnTo>
                  <a:lnTo>
                    <a:pt x="16" y="38"/>
                  </a:lnTo>
                  <a:lnTo>
                    <a:pt x="10" y="38"/>
                  </a:lnTo>
                  <a:lnTo>
                    <a:pt x="0" y="28"/>
                  </a:lnTo>
                  <a:lnTo>
                    <a:pt x="8" y="23"/>
                  </a:lnTo>
                  <a:lnTo>
                    <a:pt x="15" y="28"/>
                  </a:lnTo>
                  <a:close/>
                </a:path>
              </a:pathLst>
            </a:custGeom>
            <a:solidFill>
              <a:srgbClr val="DB7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5" name="Freeform 124"/>
            <p:cNvSpPr>
              <a:spLocks/>
            </p:cNvSpPr>
            <p:nvPr/>
          </p:nvSpPr>
          <p:spPr bwMode="auto">
            <a:xfrm>
              <a:off x="4491" y="1983"/>
              <a:ext cx="14" cy="19"/>
            </a:xfrm>
            <a:custGeom>
              <a:avLst/>
              <a:gdLst>
                <a:gd name="T0" fmla="*/ 2 w 27"/>
                <a:gd name="T1" fmla="*/ 0 h 37"/>
                <a:gd name="T2" fmla="*/ 1 w 27"/>
                <a:gd name="T3" fmla="*/ 2 h 37"/>
                <a:gd name="T4" fmla="*/ 0 w 27"/>
                <a:gd name="T5" fmla="*/ 4 h 37"/>
                <a:gd name="T6" fmla="*/ 1 w 27"/>
                <a:gd name="T7" fmla="*/ 5 h 37"/>
                <a:gd name="T8" fmla="*/ 2 w 27"/>
                <a:gd name="T9" fmla="*/ 5 h 37"/>
                <a:gd name="T10" fmla="*/ 4 w 27"/>
                <a:gd name="T11" fmla="*/ 5 h 37"/>
                <a:gd name="T12" fmla="*/ 4 w 27"/>
                <a:gd name="T13" fmla="*/ 4 h 37"/>
                <a:gd name="T14" fmla="*/ 2 w 27"/>
                <a:gd name="T15" fmla="*/ 4 h 37"/>
                <a:gd name="T16" fmla="*/ 2 w 27"/>
                <a:gd name="T17" fmla="*/ 2 h 37"/>
                <a:gd name="T18" fmla="*/ 2 w 27"/>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37"/>
                <a:gd name="T32" fmla="*/ 27 w 27"/>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37">
                  <a:moveTo>
                    <a:pt x="9" y="0"/>
                  </a:moveTo>
                  <a:lnTo>
                    <a:pt x="6" y="16"/>
                  </a:lnTo>
                  <a:lnTo>
                    <a:pt x="0" y="31"/>
                  </a:lnTo>
                  <a:lnTo>
                    <a:pt x="8" y="37"/>
                  </a:lnTo>
                  <a:lnTo>
                    <a:pt x="16" y="34"/>
                  </a:lnTo>
                  <a:lnTo>
                    <a:pt x="25" y="34"/>
                  </a:lnTo>
                  <a:lnTo>
                    <a:pt x="27" y="25"/>
                  </a:lnTo>
                  <a:lnTo>
                    <a:pt x="16" y="25"/>
                  </a:lnTo>
                  <a:lnTo>
                    <a:pt x="16" y="15"/>
                  </a:lnTo>
                  <a:lnTo>
                    <a:pt x="9" y="0"/>
                  </a:lnTo>
                  <a:close/>
                </a:path>
              </a:pathLst>
            </a:custGeom>
            <a:solidFill>
              <a:srgbClr val="DB7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6" name="Freeform 125"/>
            <p:cNvSpPr>
              <a:spLocks/>
            </p:cNvSpPr>
            <p:nvPr/>
          </p:nvSpPr>
          <p:spPr bwMode="auto">
            <a:xfrm>
              <a:off x="4656" y="2386"/>
              <a:ext cx="146" cy="144"/>
            </a:xfrm>
            <a:custGeom>
              <a:avLst/>
              <a:gdLst>
                <a:gd name="T0" fmla="*/ 12 w 292"/>
                <a:gd name="T1" fmla="*/ 35 h 290"/>
                <a:gd name="T2" fmla="*/ 9 w 292"/>
                <a:gd name="T3" fmla="*/ 28 h 290"/>
                <a:gd name="T4" fmla="*/ 0 w 292"/>
                <a:gd name="T5" fmla="*/ 27 h 290"/>
                <a:gd name="T6" fmla="*/ 5 w 292"/>
                <a:gd name="T7" fmla="*/ 22 h 290"/>
                <a:gd name="T8" fmla="*/ 11 w 292"/>
                <a:gd name="T9" fmla="*/ 23 h 290"/>
                <a:gd name="T10" fmla="*/ 14 w 292"/>
                <a:gd name="T11" fmla="*/ 28 h 290"/>
                <a:gd name="T12" fmla="*/ 16 w 292"/>
                <a:gd name="T13" fmla="*/ 25 h 290"/>
                <a:gd name="T14" fmla="*/ 14 w 292"/>
                <a:gd name="T15" fmla="*/ 20 h 290"/>
                <a:gd name="T16" fmla="*/ 7 w 292"/>
                <a:gd name="T17" fmla="*/ 20 h 290"/>
                <a:gd name="T18" fmla="*/ 10 w 292"/>
                <a:gd name="T19" fmla="*/ 16 h 290"/>
                <a:gd name="T20" fmla="*/ 19 w 292"/>
                <a:gd name="T21" fmla="*/ 19 h 290"/>
                <a:gd name="T22" fmla="*/ 22 w 292"/>
                <a:gd name="T23" fmla="*/ 16 h 290"/>
                <a:gd name="T24" fmla="*/ 15 w 292"/>
                <a:gd name="T25" fmla="*/ 2 h 290"/>
                <a:gd name="T26" fmla="*/ 21 w 292"/>
                <a:gd name="T27" fmla="*/ 6 h 290"/>
                <a:gd name="T28" fmla="*/ 24 w 292"/>
                <a:gd name="T29" fmla="*/ 10 h 290"/>
                <a:gd name="T30" fmla="*/ 24 w 292"/>
                <a:gd name="T31" fmla="*/ 0 h 290"/>
                <a:gd name="T32" fmla="*/ 27 w 292"/>
                <a:gd name="T33" fmla="*/ 3 h 290"/>
                <a:gd name="T34" fmla="*/ 27 w 292"/>
                <a:gd name="T35" fmla="*/ 10 h 290"/>
                <a:gd name="T36" fmla="*/ 32 w 292"/>
                <a:gd name="T37" fmla="*/ 6 h 290"/>
                <a:gd name="T38" fmla="*/ 37 w 292"/>
                <a:gd name="T39" fmla="*/ 6 h 290"/>
                <a:gd name="T40" fmla="*/ 27 w 292"/>
                <a:gd name="T41" fmla="*/ 13 h 290"/>
                <a:gd name="T42" fmla="*/ 25 w 292"/>
                <a:gd name="T43" fmla="*/ 19 h 290"/>
                <a:gd name="T44" fmla="*/ 31 w 292"/>
                <a:gd name="T45" fmla="*/ 20 h 290"/>
                <a:gd name="T46" fmla="*/ 33 w 292"/>
                <a:gd name="T47" fmla="*/ 25 h 290"/>
                <a:gd name="T48" fmla="*/ 33 w 292"/>
                <a:gd name="T49" fmla="*/ 33 h 290"/>
                <a:gd name="T50" fmla="*/ 30 w 292"/>
                <a:gd name="T51" fmla="*/ 28 h 290"/>
                <a:gd name="T52" fmla="*/ 24 w 292"/>
                <a:gd name="T53" fmla="*/ 25 h 290"/>
                <a:gd name="T54" fmla="*/ 20 w 292"/>
                <a:gd name="T55" fmla="*/ 27 h 290"/>
                <a:gd name="T56" fmla="*/ 28 w 292"/>
                <a:gd name="T57" fmla="*/ 31 h 290"/>
                <a:gd name="T58" fmla="*/ 29 w 292"/>
                <a:gd name="T59" fmla="*/ 36 h 290"/>
                <a:gd name="T60" fmla="*/ 20 w 292"/>
                <a:gd name="T61" fmla="*/ 34 h 290"/>
                <a:gd name="T62" fmla="*/ 17 w 292"/>
                <a:gd name="T63" fmla="*/ 35 h 290"/>
                <a:gd name="T64" fmla="*/ 12 w 292"/>
                <a:gd name="T65" fmla="*/ 35 h 2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2"/>
                <a:gd name="T100" fmla="*/ 0 h 290"/>
                <a:gd name="T101" fmla="*/ 292 w 292"/>
                <a:gd name="T102" fmla="*/ 290 h 2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2" h="290">
                  <a:moveTo>
                    <a:pt x="96" y="281"/>
                  </a:moveTo>
                  <a:lnTo>
                    <a:pt x="70" y="227"/>
                  </a:lnTo>
                  <a:lnTo>
                    <a:pt x="0" y="222"/>
                  </a:lnTo>
                  <a:lnTo>
                    <a:pt x="43" y="183"/>
                  </a:lnTo>
                  <a:lnTo>
                    <a:pt x="88" y="187"/>
                  </a:lnTo>
                  <a:lnTo>
                    <a:pt x="109" y="232"/>
                  </a:lnTo>
                  <a:lnTo>
                    <a:pt x="127" y="208"/>
                  </a:lnTo>
                  <a:lnTo>
                    <a:pt x="109" y="167"/>
                  </a:lnTo>
                  <a:lnTo>
                    <a:pt x="53" y="162"/>
                  </a:lnTo>
                  <a:lnTo>
                    <a:pt x="78" y="128"/>
                  </a:lnTo>
                  <a:lnTo>
                    <a:pt x="148" y="156"/>
                  </a:lnTo>
                  <a:lnTo>
                    <a:pt x="179" y="128"/>
                  </a:lnTo>
                  <a:lnTo>
                    <a:pt x="123" y="21"/>
                  </a:lnTo>
                  <a:lnTo>
                    <a:pt x="166" y="49"/>
                  </a:lnTo>
                  <a:lnTo>
                    <a:pt x="191" y="83"/>
                  </a:lnTo>
                  <a:lnTo>
                    <a:pt x="191" y="0"/>
                  </a:lnTo>
                  <a:lnTo>
                    <a:pt x="218" y="30"/>
                  </a:lnTo>
                  <a:lnTo>
                    <a:pt x="218" y="83"/>
                  </a:lnTo>
                  <a:lnTo>
                    <a:pt x="253" y="49"/>
                  </a:lnTo>
                  <a:lnTo>
                    <a:pt x="292" y="55"/>
                  </a:lnTo>
                  <a:lnTo>
                    <a:pt x="214" y="109"/>
                  </a:lnTo>
                  <a:lnTo>
                    <a:pt x="201" y="156"/>
                  </a:lnTo>
                  <a:lnTo>
                    <a:pt x="244" y="167"/>
                  </a:lnTo>
                  <a:lnTo>
                    <a:pt x="257" y="202"/>
                  </a:lnTo>
                  <a:lnTo>
                    <a:pt x="257" y="271"/>
                  </a:lnTo>
                  <a:lnTo>
                    <a:pt x="236" y="232"/>
                  </a:lnTo>
                  <a:lnTo>
                    <a:pt x="191" y="202"/>
                  </a:lnTo>
                  <a:lnTo>
                    <a:pt x="162" y="222"/>
                  </a:lnTo>
                  <a:lnTo>
                    <a:pt x="222" y="251"/>
                  </a:lnTo>
                  <a:lnTo>
                    <a:pt x="232" y="290"/>
                  </a:lnTo>
                  <a:lnTo>
                    <a:pt x="162" y="275"/>
                  </a:lnTo>
                  <a:lnTo>
                    <a:pt x="135" y="285"/>
                  </a:lnTo>
                  <a:lnTo>
                    <a:pt x="96" y="281"/>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7" name="Freeform 126"/>
            <p:cNvSpPr>
              <a:spLocks/>
            </p:cNvSpPr>
            <p:nvPr/>
          </p:nvSpPr>
          <p:spPr bwMode="auto">
            <a:xfrm>
              <a:off x="4769" y="2388"/>
              <a:ext cx="90" cy="117"/>
            </a:xfrm>
            <a:custGeom>
              <a:avLst/>
              <a:gdLst>
                <a:gd name="T0" fmla="*/ 10 w 181"/>
                <a:gd name="T1" fmla="*/ 29 h 234"/>
                <a:gd name="T2" fmla="*/ 5 w 181"/>
                <a:gd name="T3" fmla="*/ 26 h 234"/>
                <a:gd name="T4" fmla="*/ 0 w 181"/>
                <a:gd name="T5" fmla="*/ 30 h 234"/>
                <a:gd name="T6" fmla="*/ 1 w 181"/>
                <a:gd name="T7" fmla="*/ 24 h 234"/>
                <a:gd name="T8" fmla="*/ 5 w 181"/>
                <a:gd name="T9" fmla="*/ 22 h 234"/>
                <a:gd name="T10" fmla="*/ 9 w 181"/>
                <a:gd name="T11" fmla="*/ 24 h 234"/>
                <a:gd name="T12" fmla="*/ 9 w 181"/>
                <a:gd name="T13" fmla="*/ 22 h 234"/>
                <a:gd name="T14" fmla="*/ 6 w 181"/>
                <a:gd name="T15" fmla="*/ 19 h 234"/>
                <a:gd name="T16" fmla="*/ 1 w 181"/>
                <a:gd name="T17" fmla="*/ 22 h 234"/>
                <a:gd name="T18" fmla="*/ 1 w 181"/>
                <a:gd name="T19" fmla="*/ 18 h 234"/>
                <a:gd name="T20" fmla="*/ 8 w 181"/>
                <a:gd name="T21" fmla="*/ 17 h 234"/>
                <a:gd name="T22" fmla="*/ 9 w 181"/>
                <a:gd name="T23" fmla="*/ 12 h 234"/>
                <a:gd name="T24" fmla="*/ 0 w 181"/>
                <a:gd name="T25" fmla="*/ 7 h 234"/>
                <a:gd name="T26" fmla="*/ 5 w 181"/>
                <a:gd name="T27" fmla="*/ 7 h 234"/>
                <a:gd name="T28" fmla="*/ 8 w 181"/>
                <a:gd name="T29" fmla="*/ 8 h 234"/>
                <a:gd name="T30" fmla="*/ 5 w 181"/>
                <a:gd name="T31" fmla="*/ 2 h 234"/>
                <a:gd name="T32" fmla="*/ 8 w 181"/>
                <a:gd name="T33" fmla="*/ 3 h 234"/>
                <a:gd name="T34" fmla="*/ 10 w 181"/>
                <a:gd name="T35" fmla="*/ 7 h 234"/>
                <a:gd name="T36" fmla="*/ 12 w 181"/>
                <a:gd name="T37" fmla="*/ 2 h 234"/>
                <a:gd name="T38" fmla="*/ 15 w 181"/>
                <a:gd name="T39" fmla="*/ 0 h 234"/>
                <a:gd name="T40" fmla="*/ 11 w 181"/>
                <a:gd name="T41" fmla="*/ 9 h 234"/>
                <a:gd name="T42" fmla="*/ 12 w 181"/>
                <a:gd name="T43" fmla="*/ 14 h 234"/>
                <a:gd name="T44" fmla="*/ 16 w 181"/>
                <a:gd name="T45" fmla="*/ 12 h 234"/>
                <a:gd name="T46" fmla="*/ 19 w 181"/>
                <a:gd name="T47" fmla="*/ 14 h 234"/>
                <a:gd name="T48" fmla="*/ 22 w 181"/>
                <a:gd name="T49" fmla="*/ 20 h 234"/>
                <a:gd name="T50" fmla="*/ 19 w 181"/>
                <a:gd name="T51" fmla="*/ 18 h 234"/>
                <a:gd name="T52" fmla="*/ 14 w 181"/>
                <a:gd name="T53" fmla="*/ 18 h 234"/>
                <a:gd name="T54" fmla="*/ 12 w 181"/>
                <a:gd name="T55" fmla="*/ 21 h 234"/>
                <a:gd name="T56" fmla="*/ 18 w 181"/>
                <a:gd name="T57" fmla="*/ 20 h 234"/>
                <a:gd name="T58" fmla="*/ 21 w 181"/>
                <a:gd name="T59" fmla="*/ 22 h 234"/>
                <a:gd name="T60" fmla="*/ 15 w 181"/>
                <a:gd name="T61" fmla="*/ 25 h 234"/>
                <a:gd name="T62" fmla="*/ 13 w 181"/>
                <a:gd name="T63" fmla="*/ 27 h 234"/>
                <a:gd name="T64" fmla="*/ 10 w 181"/>
                <a:gd name="T65" fmla="*/ 29 h 2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
                <a:gd name="T100" fmla="*/ 0 h 234"/>
                <a:gd name="T101" fmla="*/ 181 w 181"/>
                <a:gd name="T102" fmla="*/ 234 h 2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 h="234">
                  <a:moveTo>
                    <a:pt x="83" y="228"/>
                  </a:moveTo>
                  <a:lnTo>
                    <a:pt x="46" y="206"/>
                  </a:lnTo>
                  <a:lnTo>
                    <a:pt x="0" y="234"/>
                  </a:lnTo>
                  <a:lnTo>
                    <a:pt x="14" y="190"/>
                  </a:lnTo>
                  <a:lnTo>
                    <a:pt x="44" y="176"/>
                  </a:lnTo>
                  <a:lnTo>
                    <a:pt x="73" y="191"/>
                  </a:lnTo>
                  <a:lnTo>
                    <a:pt x="75" y="172"/>
                  </a:lnTo>
                  <a:lnTo>
                    <a:pt x="48" y="151"/>
                  </a:lnTo>
                  <a:lnTo>
                    <a:pt x="10" y="173"/>
                  </a:lnTo>
                  <a:lnTo>
                    <a:pt x="15" y="141"/>
                  </a:lnTo>
                  <a:lnTo>
                    <a:pt x="69" y="129"/>
                  </a:lnTo>
                  <a:lnTo>
                    <a:pt x="79" y="96"/>
                  </a:lnTo>
                  <a:lnTo>
                    <a:pt x="3" y="53"/>
                  </a:lnTo>
                  <a:lnTo>
                    <a:pt x="42" y="53"/>
                  </a:lnTo>
                  <a:lnTo>
                    <a:pt x="71" y="64"/>
                  </a:lnTo>
                  <a:lnTo>
                    <a:pt x="41" y="10"/>
                  </a:lnTo>
                  <a:lnTo>
                    <a:pt x="68" y="17"/>
                  </a:lnTo>
                  <a:lnTo>
                    <a:pt x="87" y="52"/>
                  </a:lnTo>
                  <a:lnTo>
                    <a:pt x="97" y="14"/>
                  </a:lnTo>
                  <a:lnTo>
                    <a:pt x="123" y="0"/>
                  </a:lnTo>
                  <a:lnTo>
                    <a:pt x="93" y="68"/>
                  </a:lnTo>
                  <a:lnTo>
                    <a:pt x="103" y="105"/>
                  </a:lnTo>
                  <a:lnTo>
                    <a:pt x="134" y="92"/>
                  </a:lnTo>
                  <a:lnTo>
                    <a:pt x="157" y="111"/>
                  </a:lnTo>
                  <a:lnTo>
                    <a:pt x="181" y="154"/>
                  </a:lnTo>
                  <a:lnTo>
                    <a:pt x="153" y="139"/>
                  </a:lnTo>
                  <a:lnTo>
                    <a:pt x="115" y="139"/>
                  </a:lnTo>
                  <a:lnTo>
                    <a:pt x="103" y="166"/>
                  </a:lnTo>
                  <a:lnTo>
                    <a:pt x="151" y="157"/>
                  </a:lnTo>
                  <a:lnTo>
                    <a:pt x="172" y="176"/>
                  </a:lnTo>
                  <a:lnTo>
                    <a:pt x="122" y="196"/>
                  </a:lnTo>
                  <a:lnTo>
                    <a:pt x="108" y="214"/>
                  </a:lnTo>
                  <a:lnTo>
                    <a:pt x="83" y="228"/>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8" name="Freeform 127"/>
            <p:cNvSpPr>
              <a:spLocks/>
            </p:cNvSpPr>
            <p:nvPr/>
          </p:nvSpPr>
          <p:spPr bwMode="auto">
            <a:xfrm>
              <a:off x="4802" y="2389"/>
              <a:ext cx="131" cy="148"/>
            </a:xfrm>
            <a:custGeom>
              <a:avLst/>
              <a:gdLst>
                <a:gd name="T0" fmla="*/ 14 w 261"/>
                <a:gd name="T1" fmla="*/ 37 h 295"/>
                <a:gd name="T2" fmla="*/ 9 w 261"/>
                <a:gd name="T3" fmla="*/ 32 h 295"/>
                <a:gd name="T4" fmla="*/ 0 w 261"/>
                <a:gd name="T5" fmla="*/ 33 h 295"/>
                <a:gd name="T6" fmla="*/ 5 w 261"/>
                <a:gd name="T7" fmla="*/ 27 h 295"/>
                <a:gd name="T8" fmla="*/ 10 w 261"/>
                <a:gd name="T9" fmla="*/ 26 h 295"/>
                <a:gd name="T10" fmla="*/ 14 w 261"/>
                <a:gd name="T11" fmla="*/ 31 h 295"/>
                <a:gd name="T12" fmla="*/ 16 w 261"/>
                <a:gd name="T13" fmla="*/ 27 h 295"/>
                <a:gd name="T14" fmla="*/ 12 w 261"/>
                <a:gd name="T15" fmla="*/ 23 h 295"/>
                <a:gd name="T16" fmla="*/ 5 w 261"/>
                <a:gd name="T17" fmla="*/ 24 h 295"/>
                <a:gd name="T18" fmla="*/ 8 w 261"/>
                <a:gd name="T19" fmla="*/ 19 h 295"/>
                <a:gd name="T20" fmla="*/ 17 w 261"/>
                <a:gd name="T21" fmla="*/ 21 h 295"/>
                <a:gd name="T22" fmla="*/ 20 w 261"/>
                <a:gd name="T23" fmla="*/ 16 h 295"/>
                <a:gd name="T24" fmla="*/ 10 w 261"/>
                <a:gd name="T25" fmla="*/ 5 h 295"/>
                <a:gd name="T26" fmla="*/ 16 w 261"/>
                <a:gd name="T27" fmla="*/ 7 h 295"/>
                <a:gd name="T28" fmla="*/ 20 w 261"/>
                <a:gd name="T29" fmla="*/ 10 h 295"/>
                <a:gd name="T30" fmla="*/ 18 w 261"/>
                <a:gd name="T31" fmla="*/ 0 h 295"/>
                <a:gd name="T32" fmla="*/ 22 w 261"/>
                <a:gd name="T33" fmla="*/ 3 h 295"/>
                <a:gd name="T34" fmla="*/ 24 w 261"/>
                <a:gd name="T35" fmla="*/ 10 h 295"/>
                <a:gd name="T36" fmla="*/ 27 w 261"/>
                <a:gd name="T37" fmla="*/ 4 h 295"/>
                <a:gd name="T38" fmla="*/ 32 w 261"/>
                <a:gd name="T39" fmla="*/ 4 h 295"/>
                <a:gd name="T40" fmla="*/ 24 w 261"/>
                <a:gd name="T41" fmla="*/ 13 h 295"/>
                <a:gd name="T42" fmla="*/ 23 w 261"/>
                <a:gd name="T43" fmla="*/ 19 h 295"/>
                <a:gd name="T44" fmla="*/ 29 w 261"/>
                <a:gd name="T45" fmla="*/ 19 h 295"/>
                <a:gd name="T46" fmla="*/ 32 w 261"/>
                <a:gd name="T47" fmla="*/ 23 h 295"/>
                <a:gd name="T48" fmla="*/ 33 w 261"/>
                <a:gd name="T49" fmla="*/ 31 h 295"/>
                <a:gd name="T50" fmla="*/ 30 w 261"/>
                <a:gd name="T51" fmla="*/ 27 h 295"/>
                <a:gd name="T52" fmla="*/ 23 w 261"/>
                <a:gd name="T53" fmla="*/ 25 h 295"/>
                <a:gd name="T54" fmla="*/ 20 w 261"/>
                <a:gd name="T55" fmla="*/ 28 h 295"/>
                <a:gd name="T56" fmla="*/ 28 w 261"/>
                <a:gd name="T57" fmla="*/ 30 h 295"/>
                <a:gd name="T58" fmla="*/ 30 w 261"/>
                <a:gd name="T59" fmla="*/ 34 h 295"/>
                <a:gd name="T60" fmla="*/ 21 w 261"/>
                <a:gd name="T61" fmla="*/ 35 h 295"/>
                <a:gd name="T62" fmla="*/ 19 w 261"/>
                <a:gd name="T63" fmla="*/ 37 h 295"/>
                <a:gd name="T64" fmla="*/ 14 w 261"/>
                <a:gd name="T65" fmla="*/ 37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1"/>
                <a:gd name="T100" fmla="*/ 0 h 295"/>
                <a:gd name="T101" fmla="*/ 261 w 261"/>
                <a:gd name="T102" fmla="*/ 295 h 2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1" h="295">
                  <a:moveTo>
                    <a:pt x="105" y="295"/>
                  </a:moveTo>
                  <a:lnTo>
                    <a:pt x="70" y="249"/>
                  </a:lnTo>
                  <a:lnTo>
                    <a:pt x="0" y="261"/>
                  </a:lnTo>
                  <a:lnTo>
                    <a:pt x="35" y="212"/>
                  </a:lnTo>
                  <a:lnTo>
                    <a:pt x="79" y="206"/>
                  </a:lnTo>
                  <a:lnTo>
                    <a:pt x="109" y="245"/>
                  </a:lnTo>
                  <a:lnTo>
                    <a:pt x="121" y="216"/>
                  </a:lnTo>
                  <a:lnTo>
                    <a:pt x="95" y="178"/>
                  </a:lnTo>
                  <a:lnTo>
                    <a:pt x="39" y="187"/>
                  </a:lnTo>
                  <a:lnTo>
                    <a:pt x="58" y="150"/>
                  </a:lnTo>
                  <a:lnTo>
                    <a:pt x="132" y="162"/>
                  </a:lnTo>
                  <a:lnTo>
                    <a:pt x="156" y="126"/>
                  </a:lnTo>
                  <a:lnTo>
                    <a:pt x="79" y="34"/>
                  </a:lnTo>
                  <a:lnTo>
                    <a:pt x="128" y="53"/>
                  </a:lnTo>
                  <a:lnTo>
                    <a:pt x="160" y="80"/>
                  </a:lnTo>
                  <a:lnTo>
                    <a:pt x="144" y="0"/>
                  </a:lnTo>
                  <a:lnTo>
                    <a:pt x="176" y="22"/>
                  </a:lnTo>
                  <a:lnTo>
                    <a:pt x="186" y="74"/>
                  </a:lnTo>
                  <a:lnTo>
                    <a:pt x="214" y="32"/>
                  </a:lnTo>
                  <a:lnTo>
                    <a:pt x="253" y="28"/>
                  </a:lnTo>
                  <a:lnTo>
                    <a:pt x="187" y="99"/>
                  </a:lnTo>
                  <a:lnTo>
                    <a:pt x="183" y="150"/>
                  </a:lnTo>
                  <a:lnTo>
                    <a:pt x="227" y="148"/>
                  </a:lnTo>
                  <a:lnTo>
                    <a:pt x="249" y="181"/>
                  </a:lnTo>
                  <a:lnTo>
                    <a:pt x="261" y="246"/>
                  </a:lnTo>
                  <a:lnTo>
                    <a:pt x="233" y="214"/>
                  </a:lnTo>
                  <a:lnTo>
                    <a:pt x="184" y="196"/>
                  </a:lnTo>
                  <a:lnTo>
                    <a:pt x="159" y="222"/>
                  </a:lnTo>
                  <a:lnTo>
                    <a:pt x="223" y="236"/>
                  </a:lnTo>
                  <a:lnTo>
                    <a:pt x="240" y="271"/>
                  </a:lnTo>
                  <a:lnTo>
                    <a:pt x="168" y="274"/>
                  </a:lnTo>
                  <a:lnTo>
                    <a:pt x="145" y="291"/>
                  </a:lnTo>
                  <a:lnTo>
                    <a:pt x="105" y="295"/>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9" name="Freeform 128"/>
            <p:cNvSpPr>
              <a:spLocks/>
            </p:cNvSpPr>
            <p:nvPr/>
          </p:nvSpPr>
          <p:spPr bwMode="auto">
            <a:xfrm>
              <a:off x="4899" y="2372"/>
              <a:ext cx="96" cy="129"/>
            </a:xfrm>
            <a:custGeom>
              <a:avLst/>
              <a:gdLst>
                <a:gd name="T0" fmla="*/ 14 w 193"/>
                <a:gd name="T1" fmla="*/ 29 h 259"/>
                <a:gd name="T2" fmla="*/ 9 w 193"/>
                <a:gd name="T3" fmla="*/ 27 h 259"/>
                <a:gd name="T4" fmla="*/ 4 w 193"/>
                <a:gd name="T5" fmla="*/ 32 h 259"/>
                <a:gd name="T6" fmla="*/ 4 w 193"/>
                <a:gd name="T7" fmla="*/ 26 h 259"/>
                <a:gd name="T8" fmla="*/ 7 w 193"/>
                <a:gd name="T9" fmla="*/ 24 h 259"/>
                <a:gd name="T10" fmla="*/ 11 w 193"/>
                <a:gd name="T11" fmla="*/ 25 h 259"/>
                <a:gd name="T12" fmla="*/ 11 w 193"/>
                <a:gd name="T13" fmla="*/ 22 h 259"/>
                <a:gd name="T14" fmla="*/ 7 w 193"/>
                <a:gd name="T15" fmla="*/ 20 h 259"/>
                <a:gd name="T16" fmla="*/ 3 w 193"/>
                <a:gd name="T17" fmla="*/ 24 h 259"/>
                <a:gd name="T18" fmla="*/ 3 w 193"/>
                <a:gd name="T19" fmla="*/ 20 h 259"/>
                <a:gd name="T20" fmla="*/ 9 w 193"/>
                <a:gd name="T21" fmla="*/ 17 h 259"/>
                <a:gd name="T22" fmla="*/ 10 w 193"/>
                <a:gd name="T23" fmla="*/ 13 h 259"/>
                <a:gd name="T24" fmla="*/ 0 w 193"/>
                <a:gd name="T25" fmla="*/ 10 h 259"/>
                <a:gd name="T26" fmla="*/ 4 w 193"/>
                <a:gd name="T27" fmla="*/ 9 h 259"/>
                <a:gd name="T28" fmla="*/ 8 w 193"/>
                <a:gd name="T29" fmla="*/ 9 h 259"/>
                <a:gd name="T30" fmla="*/ 3 w 193"/>
                <a:gd name="T31" fmla="*/ 3 h 259"/>
                <a:gd name="T32" fmla="*/ 7 w 193"/>
                <a:gd name="T33" fmla="*/ 3 h 259"/>
                <a:gd name="T34" fmla="*/ 10 w 193"/>
                <a:gd name="T35" fmla="*/ 7 h 259"/>
                <a:gd name="T36" fmla="*/ 10 w 193"/>
                <a:gd name="T37" fmla="*/ 2 h 259"/>
                <a:gd name="T38" fmla="*/ 13 w 193"/>
                <a:gd name="T39" fmla="*/ 0 h 259"/>
                <a:gd name="T40" fmla="*/ 11 w 193"/>
                <a:gd name="T41" fmla="*/ 9 h 259"/>
                <a:gd name="T42" fmla="*/ 13 w 193"/>
                <a:gd name="T43" fmla="*/ 13 h 259"/>
                <a:gd name="T44" fmla="*/ 16 w 193"/>
                <a:gd name="T45" fmla="*/ 11 h 259"/>
                <a:gd name="T46" fmla="*/ 20 w 193"/>
                <a:gd name="T47" fmla="*/ 12 h 259"/>
                <a:gd name="T48" fmla="*/ 24 w 193"/>
                <a:gd name="T49" fmla="*/ 17 h 259"/>
                <a:gd name="T50" fmla="*/ 20 w 193"/>
                <a:gd name="T51" fmla="*/ 16 h 259"/>
                <a:gd name="T52" fmla="*/ 15 w 193"/>
                <a:gd name="T53" fmla="*/ 17 h 259"/>
                <a:gd name="T54" fmla="*/ 14 w 193"/>
                <a:gd name="T55" fmla="*/ 20 h 259"/>
                <a:gd name="T56" fmla="*/ 20 w 193"/>
                <a:gd name="T57" fmla="*/ 18 h 259"/>
                <a:gd name="T58" fmla="*/ 23 w 193"/>
                <a:gd name="T59" fmla="*/ 20 h 259"/>
                <a:gd name="T60" fmla="*/ 18 w 193"/>
                <a:gd name="T61" fmla="*/ 24 h 259"/>
                <a:gd name="T62" fmla="*/ 16 w 193"/>
                <a:gd name="T63" fmla="*/ 26 h 259"/>
                <a:gd name="T64" fmla="*/ 14 w 193"/>
                <a:gd name="T65" fmla="*/ 29 h 2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3"/>
                <a:gd name="T100" fmla="*/ 0 h 259"/>
                <a:gd name="T101" fmla="*/ 193 w 193"/>
                <a:gd name="T102" fmla="*/ 259 h 2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3" h="259">
                  <a:moveTo>
                    <a:pt x="112" y="234"/>
                  </a:moveTo>
                  <a:lnTo>
                    <a:pt x="72" y="220"/>
                  </a:lnTo>
                  <a:lnTo>
                    <a:pt x="33" y="259"/>
                  </a:lnTo>
                  <a:lnTo>
                    <a:pt x="37" y="213"/>
                  </a:lnTo>
                  <a:lnTo>
                    <a:pt x="62" y="192"/>
                  </a:lnTo>
                  <a:lnTo>
                    <a:pt x="95" y="202"/>
                  </a:lnTo>
                  <a:lnTo>
                    <a:pt x="93" y="180"/>
                  </a:lnTo>
                  <a:lnTo>
                    <a:pt x="62" y="167"/>
                  </a:lnTo>
                  <a:lnTo>
                    <a:pt x="30" y="197"/>
                  </a:lnTo>
                  <a:lnTo>
                    <a:pt x="27" y="164"/>
                  </a:lnTo>
                  <a:lnTo>
                    <a:pt x="78" y="139"/>
                  </a:lnTo>
                  <a:lnTo>
                    <a:pt x="81" y="106"/>
                  </a:lnTo>
                  <a:lnTo>
                    <a:pt x="0" y="82"/>
                  </a:lnTo>
                  <a:lnTo>
                    <a:pt x="37" y="72"/>
                  </a:lnTo>
                  <a:lnTo>
                    <a:pt x="68" y="75"/>
                  </a:lnTo>
                  <a:lnTo>
                    <a:pt x="29" y="30"/>
                  </a:lnTo>
                  <a:lnTo>
                    <a:pt x="56" y="30"/>
                  </a:lnTo>
                  <a:lnTo>
                    <a:pt x="81" y="60"/>
                  </a:lnTo>
                  <a:lnTo>
                    <a:pt x="84" y="21"/>
                  </a:lnTo>
                  <a:lnTo>
                    <a:pt x="107" y="0"/>
                  </a:lnTo>
                  <a:lnTo>
                    <a:pt x="91" y="75"/>
                  </a:lnTo>
                  <a:lnTo>
                    <a:pt x="107" y="109"/>
                  </a:lnTo>
                  <a:lnTo>
                    <a:pt x="135" y="88"/>
                  </a:lnTo>
                  <a:lnTo>
                    <a:pt x="161" y="101"/>
                  </a:lnTo>
                  <a:lnTo>
                    <a:pt x="193" y="137"/>
                  </a:lnTo>
                  <a:lnTo>
                    <a:pt x="163" y="130"/>
                  </a:lnTo>
                  <a:lnTo>
                    <a:pt x="126" y="139"/>
                  </a:lnTo>
                  <a:lnTo>
                    <a:pt x="119" y="167"/>
                  </a:lnTo>
                  <a:lnTo>
                    <a:pt x="165" y="148"/>
                  </a:lnTo>
                  <a:lnTo>
                    <a:pt x="188" y="162"/>
                  </a:lnTo>
                  <a:lnTo>
                    <a:pt x="144" y="195"/>
                  </a:lnTo>
                  <a:lnTo>
                    <a:pt x="135" y="213"/>
                  </a:lnTo>
                  <a:lnTo>
                    <a:pt x="112" y="234"/>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0" name="Freeform 129"/>
            <p:cNvSpPr>
              <a:spLocks/>
            </p:cNvSpPr>
            <p:nvPr/>
          </p:nvSpPr>
          <p:spPr bwMode="auto">
            <a:xfrm>
              <a:off x="4985" y="2400"/>
              <a:ext cx="118" cy="116"/>
            </a:xfrm>
            <a:custGeom>
              <a:avLst/>
              <a:gdLst>
                <a:gd name="T0" fmla="*/ 10 w 235"/>
                <a:gd name="T1" fmla="*/ 28 h 232"/>
                <a:gd name="T2" fmla="*/ 7 w 235"/>
                <a:gd name="T3" fmla="*/ 23 h 232"/>
                <a:gd name="T4" fmla="*/ 0 w 235"/>
                <a:gd name="T5" fmla="*/ 23 h 232"/>
                <a:gd name="T6" fmla="*/ 5 w 235"/>
                <a:gd name="T7" fmla="*/ 19 h 232"/>
                <a:gd name="T8" fmla="*/ 9 w 235"/>
                <a:gd name="T9" fmla="*/ 19 h 232"/>
                <a:gd name="T10" fmla="*/ 11 w 235"/>
                <a:gd name="T11" fmla="*/ 24 h 232"/>
                <a:gd name="T12" fmla="*/ 13 w 235"/>
                <a:gd name="T13" fmla="*/ 21 h 232"/>
                <a:gd name="T14" fmla="*/ 11 w 235"/>
                <a:gd name="T15" fmla="*/ 17 h 232"/>
                <a:gd name="T16" fmla="*/ 6 w 235"/>
                <a:gd name="T17" fmla="*/ 17 h 232"/>
                <a:gd name="T18" fmla="*/ 8 w 235"/>
                <a:gd name="T19" fmla="*/ 13 h 232"/>
                <a:gd name="T20" fmla="*/ 15 w 235"/>
                <a:gd name="T21" fmla="*/ 16 h 232"/>
                <a:gd name="T22" fmla="*/ 18 w 235"/>
                <a:gd name="T23" fmla="*/ 13 h 232"/>
                <a:gd name="T24" fmla="*/ 13 w 235"/>
                <a:gd name="T25" fmla="*/ 2 h 232"/>
                <a:gd name="T26" fmla="*/ 17 w 235"/>
                <a:gd name="T27" fmla="*/ 5 h 232"/>
                <a:gd name="T28" fmla="*/ 20 w 235"/>
                <a:gd name="T29" fmla="*/ 9 h 232"/>
                <a:gd name="T30" fmla="*/ 20 w 235"/>
                <a:gd name="T31" fmla="*/ 0 h 232"/>
                <a:gd name="T32" fmla="*/ 22 w 235"/>
                <a:gd name="T33" fmla="*/ 3 h 232"/>
                <a:gd name="T34" fmla="*/ 22 w 235"/>
                <a:gd name="T35" fmla="*/ 9 h 232"/>
                <a:gd name="T36" fmla="*/ 26 w 235"/>
                <a:gd name="T37" fmla="*/ 5 h 232"/>
                <a:gd name="T38" fmla="*/ 30 w 235"/>
                <a:gd name="T39" fmla="*/ 6 h 232"/>
                <a:gd name="T40" fmla="*/ 22 w 235"/>
                <a:gd name="T41" fmla="*/ 11 h 232"/>
                <a:gd name="T42" fmla="*/ 21 w 235"/>
                <a:gd name="T43" fmla="*/ 16 h 232"/>
                <a:gd name="T44" fmla="*/ 25 w 235"/>
                <a:gd name="T45" fmla="*/ 17 h 232"/>
                <a:gd name="T46" fmla="*/ 26 w 235"/>
                <a:gd name="T47" fmla="*/ 21 h 232"/>
                <a:gd name="T48" fmla="*/ 26 w 235"/>
                <a:gd name="T49" fmla="*/ 28 h 232"/>
                <a:gd name="T50" fmla="*/ 24 w 235"/>
                <a:gd name="T51" fmla="*/ 24 h 232"/>
                <a:gd name="T52" fmla="*/ 20 w 235"/>
                <a:gd name="T53" fmla="*/ 21 h 232"/>
                <a:gd name="T54" fmla="*/ 17 w 235"/>
                <a:gd name="T55" fmla="*/ 23 h 232"/>
                <a:gd name="T56" fmla="*/ 23 w 235"/>
                <a:gd name="T57" fmla="*/ 25 h 232"/>
                <a:gd name="T58" fmla="*/ 24 w 235"/>
                <a:gd name="T59" fmla="*/ 29 h 232"/>
                <a:gd name="T60" fmla="*/ 17 w 235"/>
                <a:gd name="T61" fmla="*/ 28 h 232"/>
                <a:gd name="T62" fmla="*/ 14 w 235"/>
                <a:gd name="T63" fmla="*/ 29 h 232"/>
                <a:gd name="T64" fmla="*/ 10 w 235"/>
                <a:gd name="T65" fmla="*/ 28 h 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5"/>
                <a:gd name="T100" fmla="*/ 0 h 232"/>
                <a:gd name="T101" fmla="*/ 235 w 235"/>
                <a:gd name="T102" fmla="*/ 232 h 2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5" h="232">
                  <a:moveTo>
                    <a:pt x="77" y="224"/>
                  </a:moveTo>
                  <a:lnTo>
                    <a:pt x="56" y="181"/>
                  </a:lnTo>
                  <a:lnTo>
                    <a:pt x="0" y="177"/>
                  </a:lnTo>
                  <a:lnTo>
                    <a:pt x="35" y="148"/>
                  </a:lnTo>
                  <a:lnTo>
                    <a:pt x="70" y="151"/>
                  </a:lnTo>
                  <a:lnTo>
                    <a:pt x="87" y="186"/>
                  </a:lnTo>
                  <a:lnTo>
                    <a:pt x="102" y="165"/>
                  </a:lnTo>
                  <a:lnTo>
                    <a:pt x="87" y="134"/>
                  </a:lnTo>
                  <a:lnTo>
                    <a:pt x="42" y="129"/>
                  </a:lnTo>
                  <a:lnTo>
                    <a:pt x="63" y="101"/>
                  </a:lnTo>
                  <a:lnTo>
                    <a:pt x="120" y="125"/>
                  </a:lnTo>
                  <a:lnTo>
                    <a:pt x="144" y="101"/>
                  </a:lnTo>
                  <a:lnTo>
                    <a:pt x="98" y="15"/>
                  </a:lnTo>
                  <a:lnTo>
                    <a:pt x="133" y="39"/>
                  </a:lnTo>
                  <a:lnTo>
                    <a:pt x="155" y="67"/>
                  </a:lnTo>
                  <a:lnTo>
                    <a:pt x="155" y="0"/>
                  </a:lnTo>
                  <a:lnTo>
                    <a:pt x="176" y="24"/>
                  </a:lnTo>
                  <a:lnTo>
                    <a:pt x="176" y="67"/>
                  </a:lnTo>
                  <a:lnTo>
                    <a:pt x="204" y="39"/>
                  </a:lnTo>
                  <a:lnTo>
                    <a:pt x="235" y="43"/>
                  </a:lnTo>
                  <a:lnTo>
                    <a:pt x="172" y="86"/>
                  </a:lnTo>
                  <a:lnTo>
                    <a:pt x="161" y="125"/>
                  </a:lnTo>
                  <a:lnTo>
                    <a:pt x="196" y="134"/>
                  </a:lnTo>
                  <a:lnTo>
                    <a:pt x="207" y="162"/>
                  </a:lnTo>
                  <a:lnTo>
                    <a:pt x="207" y="217"/>
                  </a:lnTo>
                  <a:lnTo>
                    <a:pt x="190" y="186"/>
                  </a:lnTo>
                  <a:lnTo>
                    <a:pt x="155" y="162"/>
                  </a:lnTo>
                  <a:lnTo>
                    <a:pt x="130" y="177"/>
                  </a:lnTo>
                  <a:lnTo>
                    <a:pt x="179" y="200"/>
                  </a:lnTo>
                  <a:lnTo>
                    <a:pt x="187" y="232"/>
                  </a:lnTo>
                  <a:lnTo>
                    <a:pt x="130" y="220"/>
                  </a:lnTo>
                  <a:lnTo>
                    <a:pt x="109" y="229"/>
                  </a:lnTo>
                  <a:lnTo>
                    <a:pt x="77" y="224"/>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1" name="Freeform 130"/>
            <p:cNvSpPr>
              <a:spLocks/>
            </p:cNvSpPr>
            <p:nvPr/>
          </p:nvSpPr>
          <p:spPr bwMode="auto">
            <a:xfrm>
              <a:off x="3888" y="2445"/>
              <a:ext cx="112" cy="145"/>
            </a:xfrm>
            <a:custGeom>
              <a:avLst/>
              <a:gdLst>
                <a:gd name="T0" fmla="*/ 13 w 224"/>
                <a:gd name="T1" fmla="*/ 36 h 290"/>
                <a:gd name="T2" fmla="*/ 7 w 224"/>
                <a:gd name="T3" fmla="*/ 32 h 290"/>
                <a:gd name="T4" fmla="*/ 0 w 224"/>
                <a:gd name="T5" fmla="*/ 37 h 290"/>
                <a:gd name="T6" fmla="*/ 3 w 224"/>
                <a:gd name="T7" fmla="*/ 29 h 290"/>
                <a:gd name="T8" fmla="*/ 7 w 224"/>
                <a:gd name="T9" fmla="*/ 27 h 290"/>
                <a:gd name="T10" fmla="*/ 12 w 224"/>
                <a:gd name="T11" fmla="*/ 30 h 290"/>
                <a:gd name="T12" fmla="*/ 12 w 224"/>
                <a:gd name="T13" fmla="*/ 26 h 290"/>
                <a:gd name="T14" fmla="*/ 7 w 224"/>
                <a:gd name="T15" fmla="*/ 23 h 290"/>
                <a:gd name="T16" fmla="*/ 2 w 224"/>
                <a:gd name="T17" fmla="*/ 26 h 290"/>
                <a:gd name="T18" fmla="*/ 3 w 224"/>
                <a:gd name="T19" fmla="*/ 21 h 290"/>
                <a:gd name="T20" fmla="*/ 11 w 224"/>
                <a:gd name="T21" fmla="*/ 19 h 290"/>
                <a:gd name="T22" fmla="*/ 13 w 224"/>
                <a:gd name="T23" fmla="*/ 15 h 290"/>
                <a:gd name="T24" fmla="*/ 1 w 224"/>
                <a:gd name="T25" fmla="*/ 8 h 290"/>
                <a:gd name="T26" fmla="*/ 7 w 224"/>
                <a:gd name="T27" fmla="*/ 8 h 290"/>
                <a:gd name="T28" fmla="*/ 11 w 224"/>
                <a:gd name="T29" fmla="*/ 9 h 290"/>
                <a:gd name="T30" fmla="*/ 7 w 224"/>
                <a:gd name="T31" fmla="*/ 2 h 290"/>
                <a:gd name="T32" fmla="*/ 11 w 224"/>
                <a:gd name="T33" fmla="*/ 3 h 290"/>
                <a:gd name="T34" fmla="*/ 14 w 224"/>
                <a:gd name="T35" fmla="*/ 8 h 290"/>
                <a:gd name="T36" fmla="*/ 15 w 224"/>
                <a:gd name="T37" fmla="*/ 3 h 290"/>
                <a:gd name="T38" fmla="*/ 20 w 224"/>
                <a:gd name="T39" fmla="*/ 0 h 290"/>
                <a:gd name="T40" fmla="*/ 15 w 224"/>
                <a:gd name="T41" fmla="*/ 10 h 290"/>
                <a:gd name="T42" fmla="*/ 16 w 224"/>
                <a:gd name="T43" fmla="*/ 16 h 290"/>
                <a:gd name="T44" fmla="*/ 21 w 224"/>
                <a:gd name="T45" fmla="*/ 14 h 290"/>
                <a:gd name="T46" fmla="*/ 25 w 224"/>
                <a:gd name="T47" fmla="*/ 17 h 290"/>
                <a:gd name="T48" fmla="*/ 28 w 224"/>
                <a:gd name="T49" fmla="*/ 23 h 290"/>
                <a:gd name="T50" fmla="*/ 24 w 224"/>
                <a:gd name="T51" fmla="*/ 21 h 290"/>
                <a:gd name="T52" fmla="*/ 18 w 224"/>
                <a:gd name="T53" fmla="*/ 21 h 290"/>
                <a:gd name="T54" fmla="*/ 16 w 224"/>
                <a:gd name="T55" fmla="*/ 25 h 290"/>
                <a:gd name="T56" fmla="*/ 24 w 224"/>
                <a:gd name="T57" fmla="*/ 24 h 290"/>
                <a:gd name="T58" fmla="*/ 27 w 224"/>
                <a:gd name="T59" fmla="*/ 27 h 290"/>
                <a:gd name="T60" fmla="*/ 19 w 224"/>
                <a:gd name="T61" fmla="*/ 31 h 290"/>
                <a:gd name="T62" fmla="*/ 17 w 224"/>
                <a:gd name="T63" fmla="*/ 33 h 290"/>
                <a:gd name="T64" fmla="*/ 13 w 224"/>
                <a:gd name="T65" fmla="*/ 36 h 2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90"/>
                <a:gd name="T101" fmla="*/ 224 w 224"/>
                <a:gd name="T102" fmla="*/ 290 h 2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90">
                  <a:moveTo>
                    <a:pt x="102" y="282"/>
                  </a:moveTo>
                  <a:lnTo>
                    <a:pt x="58" y="256"/>
                  </a:lnTo>
                  <a:lnTo>
                    <a:pt x="0" y="290"/>
                  </a:lnTo>
                  <a:lnTo>
                    <a:pt x="18" y="235"/>
                  </a:lnTo>
                  <a:lnTo>
                    <a:pt x="54" y="215"/>
                  </a:lnTo>
                  <a:lnTo>
                    <a:pt x="90" y="238"/>
                  </a:lnTo>
                  <a:lnTo>
                    <a:pt x="93" y="209"/>
                  </a:lnTo>
                  <a:lnTo>
                    <a:pt x="59" y="184"/>
                  </a:lnTo>
                  <a:lnTo>
                    <a:pt x="13" y="211"/>
                  </a:lnTo>
                  <a:lnTo>
                    <a:pt x="19" y="171"/>
                  </a:lnTo>
                  <a:lnTo>
                    <a:pt x="86" y="155"/>
                  </a:lnTo>
                  <a:lnTo>
                    <a:pt x="97" y="116"/>
                  </a:lnTo>
                  <a:lnTo>
                    <a:pt x="4" y="62"/>
                  </a:lnTo>
                  <a:lnTo>
                    <a:pt x="53" y="62"/>
                  </a:lnTo>
                  <a:lnTo>
                    <a:pt x="88" y="74"/>
                  </a:lnTo>
                  <a:lnTo>
                    <a:pt x="51" y="12"/>
                  </a:lnTo>
                  <a:lnTo>
                    <a:pt x="83" y="21"/>
                  </a:lnTo>
                  <a:lnTo>
                    <a:pt x="108" y="62"/>
                  </a:lnTo>
                  <a:lnTo>
                    <a:pt x="120" y="18"/>
                  </a:lnTo>
                  <a:lnTo>
                    <a:pt x="154" y="0"/>
                  </a:lnTo>
                  <a:lnTo>
                    <a:pt x="116" y="82"/>
                  </a:lnTo>
                  <a:lnTo>
                    <a:pt x="127" y="126"/>
                  </a:lnTo>
                  <a:lnTo>
                    <a:pt x="166" y="110"/>
                  </a:lnTo>
                  <a:lnTo>
                    <a:pt x="194" y="134"/>
                  </a:lnTo>
                  <a:lnTo>
                    <a:pt x="224" y="187"/>
                  </a:lnTo>
                  <a:lnTo>
                    <a:pt x="190" y="168"/>
                  </a:lnTo>
                  <a:lnTo>
                    <a:pt x="143" y="169"/>
                  </a:lnTo>
                  <a:lnTo>
                    <a:pt x="127" y="201"/>
                  </a:lnTo>
                  <a:lnTo>
                    <a:pt x="187" y="190"/>
                  </a:lnTo>
                  <a:lnTo>
                    <a:pt x="213" y="217"/>
                  </a:lnTo>
                  <a:lnTo>
                    <a:pt x="151" y="244"/>
                  </a:lnTo>
                  <a:lnTo>
                    <a:pt x="135" y="264"/>
                  </a:lnTo>
                  <a:lnTo>
                    <a:pt x="102" y="282"/>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2" name="Freeform 131"/>
            <p:cNvSpPr>
              <a:spLocks/>
            </p:cNvSpPr>
            <p:nvPr/>
          </p:nvSpPr>
          <p:spPr bwMode="auto">
            <a:xfrm>
              <a:off x="3930" y="2446"/>
              <a:ext cx="162" cy="183"/>
            </a:xfrm>
            <a:custGeom>
              <a:avLst/>
              <a:gdLst>
                <a:gd name="T0" fmla="*/ 17 w 323"/>
                <a:gd name="T1" fmla="*/ 46 h 366"/>
                <a:gd name="T2" fmla="*/ 11 w 323"/>
                <a:gd name="T3" fmla="*/ 39 h 366"/>
                <a:gd name="T4" fmla="*/ 0 w 323"/>
                <a:gd name="T5" fmla="*/ 41 h 366"/>
                <a:gd name="T6" fmla="*/ 6 w 323"/>
                <a:gd name="T7" fmla="*/ 33 h 366"/>
                <a:gd name="T8" fmla="*/ 13 w 323"/>
                <a:gd name="T9" fmla="*/ 33 h 366"/>
                <a:gd name="T10" fmla="*/ 17 w 323"/>
                <a:gd name="T11" fmla="*/ 38 h 366"/>
                <a:gd name="T12" fmla="*/ 19 w 323"/>
                <a:gd name="T13" fmla="*/ 34 h 366"/>
                <a:gd name="T14" fmla="*/ 15 w 323"/>
                <a:gd name="T15" fmla="*/ 28 h 366"/>
                <a:gd name="T16" fmla="*/ 6 w 323"/>
                <a:gd name="T17" fmla="*/ 29 h 366"/>
                <a:gd name="T18" fmla="*/ 9 w 323"/>
                <a:gd name="T19" fmla="*/ 23 h 366"/>
                <a:gd name="T20" fmla="*/ 21 w 323"/>
                <a:gd name="T21" fmla="*/ 25 h 366"/>
                <a:gd name="T22" fmla="*/ 24 w 323"/>
                <a:gd name="T23" fmla="*/ 20 h 366"/>
                <a:gd name="T24" fmla="*/ 13 w 323"/>
                <a:gd name="T25" fmla="*/ 6 h 366"/>
                <a:gd name="T26" fmla="*/ 20 w 323"/>
                <a:gd name="T27" fmla="*/ 8 h 366"/>
                <a:gd name="T28" fmla="*/ 25 w 323"/>
                <a:gd name="T29" fmla="*/ 12 h 366"/>
                <a:gd name="T30" fmla="*/ 23 w 323"/>
                <a:gd name="T31" fmla="*/ 0 h 366"/>
                <a:gd name="T32" fmla="*/ 28 w 323"/>
                <a:gd name="T33" fmla="*/ 4 h 366"/>
                <a:gd name="T34" fmla="*/ 29 w 323"/>
                <a:gd name="T35" fmla="*/ 12 h 366"/>
                <a:gd name="T36" fmla="*/ 33 w 323"/>
                <a:gd name="T37" fmla="*/ 6 h 366"/>
                <a:gd name="T38" fmla="*/ 39 w 323"/>
                <a:gd name="T39" fmla="*/ 5 h 366"/>
                <a:gd name="T40" fmla="*/ 29 w 323"/>
                <a:gd name="T41" fmla="*/ 15 h 366"/>
                <a:gd name="T42" fmla="*/ 29 w 323"/>
                <a:gd name="T43" fmla="*/ 23 h 366"/>
                <a:gd name="T44" fmla="*/ 36 w 323"/>
                <a:gd name="T45" fmla="*/ 23 h 366"/>
                <a:gd name="T46" fmla="*/ 39 w 323"/>
                <a:gd name="T47" fmla="*/ 28 h 366"/>
                <a:gd name="T48" fmla="*/ 41 w 323"/>
                <a:gd name="T49" fmla="*/ 39 h 366"/>
                <a:gd name="T50" fmla="*/ 36 w 323"/>
                <a:gd name="T51" fmla="*/ 34 h 366"/>
                <a:gd name="T52" fmla="*/ 29 w 323"/>
                <a:gd name="T53" fmla="*/ 31 h 366"/>
                <a:gd name="T54" fmla="*/ 25 w 323"/>
                <a:gd name="T55" fmla="*/ 35 h 366"/>
                <a:gd name="T56" fmla="*/ 35 w 323"/>
                <a:gd name="T57" fmla="*/ 37 h 366"/>
                <a:gd name="T58" fmla="*/ 37 w 323"/>
                <a:gd name="T59" fmla="*/ 43 h 366"/>
                <a:gd name="T60" fmla="*/ 26 w 323"/>
                <a:gd name="T61" fmla="*/ 43 h 366"/>
                <a:gd name="T62" fmla="*/ 23 w 323"/>
                <a:gd name="T63" fmla="*/ 46 h 366"/>
                <a:gd name="T64" fmla="*/ 17 w 323"/>
                <a:gd name="T65" fmla="*/ 46 h 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3"/>
                <a:gd name="T100" fmla="*/ 0 h 366"/>
                <a:gd name="T101" fmla="*/ 323 w 323"/>
                <a:gd name="T102" fmla="*/ 366 h 3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3" h="366">
                  <a:moveTo>
                    <a:pt x="129" y="366"/>
                  </a:moveTo>
                  <a:lnTo>
                    <a:pt x="85" y="310"/>
                  </a:lnTo>
                  <a:lnTo>
                    <a:pt x="0" y="323"/>
                  </a:lnTo>
                  <a:lnTo>
                    <a:pt x="43" y="264"/>
                  </a:lnTo>
                  <a:lnTo>
                    <a:pt x="97" y="257"/>
                  </a:lnTo>
                  <a:lnTo>
                    <a:pt x="135" y="304"/>
                  </a:lnTo>
                  <a:lnTo>
                    <a:pt x="149" y="270"/>
                  </a:lnTo>
                  <a:lnTo>
                    <a:pt x="117" y="221"/>
                  </a:lnTo>
                  <a:lnTo>
                    <a:pt x="47" y="233"/>
                  </a:lnTo>
                  <a:lnTo>
                    <a:pt x="71" y="184"/>
                  </a:lnTo>
                  <a:lnTo>
                    <a:pt x="163" y="199"/>
                  </a:lnTo>
                  <a:lnTo>
                    <a:pt x="192" y="154"/>
                  </a:lnTo>
                  <a:lnTo>
                    <a:pt x="98" y="44"/>
                  </a:lnTo>
                  <a:lnTo>
                    <a:pt x="157" y="63"/>
                  </a:lnTo>
                  <a:lnTo>
                    <a:pt x="198" y="98"/>
                  </a:lnTo>
                  <a:lnTo>
                    <a:pt x="178" y="0"/>
                  </a:lnTo>
                  <a:lnTo>
                    <a:pt x="217" y="28"/>
                  </a:lnTo>
                  <a:lnTo>
                    <a:pt x="230" y="89"/>
                  </a:lnTo>
                  <a:lnTo>
                    <a:pt x="264" y="41"/>
                  </a:lnTo>
                  <a:lnTo>
                    <a:pt x="312" y="35"/>
                  </a:lnTo>
                  <a:lnTo>
                    <a:pt x="230" y="120"/>
                  </a:lnTo>
                  <a:lnTo>
                    <a:pt x="226" y="182"/>
                  </a:lnTo>
                  <a:lnTo>
                    <a:pt x="281" y="182"/>
                  </a:lnTo>
                  <a:lnTo>
                    <a:pt x="307" y="225"/>
                  </a:lnTo>
                  <a:lnTo>
                    <a:pt x="323" y="307"/>
                  </a:lnTo>
                  <a:lnTo>
                    <a:pt x="288" y="267"/>
                  </a:lnTo>
                  <a:lnTo>
                    <a:pt x="227" y="245"/>
                  </a:lnTo>
                  <a:lnTo>
                    <a:pt x="195" y="277"/>
                  </a:lnTo>
                  <a:lnTo>
                    <a:pt x="276" y="294"/>
                  </a:lnTo>
                  <a:lnTo>
                    <a:pt x="296" y="338"/>
                  </a:lnTo>
                  <a:lnTo>
                    <a:pt x="207" y="341"/>
                  </a:lnTo>
                  <a:lnTo>
                    <a:pt x="179" y="361"/>
                  </a:lnTo>
                  <a:lnTo>
                    <a:pt x="129" y="366"/>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3" name="Freeform 132"/>
            <p:cNvSpPr>
              <a:spLocks/>
            </p:cNvSpPr>
            <p:nvPr/>
          </p:nvSpPr>
          <p:spPr bwMode="auto">
            <a:xfrm>
              <a:off x="4049" y="2426"/>
              <a:ext cx="119" cy="159"/>
            </a:xfrm>
            <a:custGeom>
              <a:avLst/>
              <a:gdLst>
                <a:gd name="T0" fmla="*/ 18 w 238"/>
                <a:gd name="T1" fmla="*/ 37 h 318"/>
                <a:gd name="T2" fmla="*/ 12 w 238"/>
                <a:gd name="T3" fmla="*/ 34 h 318"/>
                <a:gd name="T4" fmla="*/ 5 w 238"/>
                <a:gd name="T5" fmla="*/ 40 h 318"/>
                <a:gd name="T6" fmla="*/ 6 w 238"/>
                <a:gd name="T7" fmla="*/ 33 h 318"/>
                <a:gd name="T8" fmla="*/ 10 w 238"/>
                <a:gd name="T9" fmla="*/ 29 h 318"/>
                <a:gd name="T10" fmla="*/ 15 w 238"/>
                <a:gd name="T11" fmla="*/ 31 h 318"/>
                <a:gd name="T12" fmla="*/ 15 w 238"/>
                <a:gd name="T13" fmla="*/ 27 h 318"/>
                <a:gd name="T14" fmla="*/ 10 w 238"/>
                <a:gd name="T15" fmla="*/ 25 h 318"/>
                <a:gd name="T16" fmla="*/ 5 w 238"/>
                <a:gd name="T17" fmla="*/ 30 h 318"/>
                <a:gd name="T18" fmla="*/ 5 w 238"/>
                <a:gd name="T19" fmla="*/ 25 h 318"/>
                <a:gd name="T20" fmla="*/ 13 w 238"/>
                <a:gd name="T21" fmla="*/ 21 h 318"/>
                <a:gd name="T22" fmla="*/ 13 w 238"/>
                <a:gd name="T23" fmla="*/ 16 h 318"/>
                <a:gd name="T24" fmla="*/ 0 w 238"/>
                <a:gd name="T25" fmla="*/ 13 h 318"/>
                <a:gd name="T26" fmla="*/ 6 w 238"/>
                <a:gd name="T27" fmla="*/ 11 h 318"/>
                <a:gd name="T28" fmla="*/ 11 w 238"/>
                <a:gd name="T29" fmla="*/ 11 h 318"/>
                <a:gd name="T30" fmla="*/ 5 w 238"/>
                <a:gd name="T31" fmla="*/ 5 h 318"/>
                <a:gd name="T32" fmla="*/ 9 w 238"/>
                <a:gd name="T33" fmla="*/ 5 h 318"/>
                <a:gd name="T34" fmla="*/ 13 w 238"/>
                <a:gd name="T35" fmla="*/ 9 h 318"/>
                <a:gd name="T36" fmla="*/ 13 w 238"/>
                <a:gd name="T37" fmla="*/ 3 h 318"/>
                <a:gd name="T38" fmla="*/ 17 w 238"/>
                <a:gd name="T39" fmla="*/ 0 h 318"/>
                <a:gd name="T40" fmla="*/ 14 w 238"/>
                <a:gd name="T41" fmla="*/ 11 h 318"/>
                <a:gd name="T42" fmla="*/ 17 w 238"/>
                <a:gd name="T43" fmla="*/ 17 h 318"/>
                <a:gd name="T44" fmla="*/ 21 w 238"/>
                <a:gd name="T45" fmla="*/ 13 h 318"/>
                <a:gd name="T46" fmla="*/ 25 w 238"/>
                <a:gd name="T47" fmla="*/ 15 h 318"/>
                <a:gd name="T48" fmla="*/ 30 w 238"/>
                <a:gd name="T49" fmla="*/ 21 h 318"/>
                <a:gd name="T50" fmla="*/ 26 w 238"/>
                <a:gd name="T51" fmla="*/ 20 h 318"/>
                <a:gd name="T52" fmla="*/ 20 w 238"/>
                <a:gd name="T53" fmla="*/ 21 h 318"/>
                <a:gd name="T54" fmla="*/ 19 w 238"/>
                <a:gd name="T55" fmla="*/ 25 h 318"/>
                <a:gd name="T56" fmla="*/ 26 w 238"/>
                <a:gd name="T57" fmla="*/ 22 h 318"/>
                <a:gd name="T58" fmla="*/ 30 w 238"/>
                <a:gd name="T59" fmla="*/ 25 h 318"/>
                <a:gd name="T60" fmla="*/ 23 w 238"/>
                <a:gd name="T61" fmla="*/ 30 h 318"/>
                <a:gd name="T62" fmla="*/ 21 w 238"/>
                <a:gd name="T63" fmla="*/ 33 h 318"/>
                <a:gd name="T64" fmla="*/ 18 w 238"/>
                <a:gd name="T65" fmla="*/ 37 h 3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8"/>
                <a:gd name="T100" fmla="*/ 0 h 318"/>
                <a:gd name="T101" fmla="*/ 238 w 238"/>
                <a:gd name="T102" fmla="*/ 318 h 3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8" h="318">
                  <a:moveTo>
                    <a:pt x="137" y="289"/>
                  </a:moveTo>
                  <a:lnTo>
                    <a:pt x="89" y="272"/>
                  </a:lnTo>
                  <a:lnTo>
                    <a:pt x="40" y="318"/>
                  </a:lnTo>
                  <a:lnTo>
                    <a:pt x="46" y="262"/>
                  </a:lnTo>
                  <a:lnTo>
                    <a:pt x="78" y="234"/>
                  </a:lnTo>
                  <a:lnTo>
                    <a:pt x="117" y="247"/>
                  </a:lnTo>
                  <a:lnTo>
                    <a:pt x="114" y="219"/>
                  </a:lnTo>
                  <a:lnTo>
                    <a:pt x="78" y="202"/>
                  </a:lnTo>
                  <a:lnTo>
                    <a:pt x="38" y="240"/>
                  </a:lnTo>
                  <a:lnTo>
                    <a:pt x="35" y="198"/>
                  </a:lnTo>
                  <a:lnTo>
                    <a:pt x="98" y="168"/>
                  </a:lnTo>
                  <a:lnTo>
                    <a:pt x="101" y="127"/>
                  </a:lnTo>
                  <a:lnTo>
                    <a:pt x="0" y="100"/>
                  </a:lnTo>
                  <a:lnTo>
                    <a:pt x="46" y="88"/>
                  </a:lnTo>
                  <a:lnTo>
                    <a:pt x="83" y="91"/>
                  </a:lnTo>
                  <a:lnTo>
                    <a:pt x="35" y="38"/>
                  </a:lnTo>
                  <a:lnTo>
                    <a:pt x="69" y="38"/>
                  </a:lnTo>
                  <a:lnTo>
                    <a:pt x="101" y="72"/>
                  </a:lnTo>
                  <a:lnTo>
                    <a:pt x="104" y="24"/>
                  </a:lnTo>
                  <a:lnTo>
                    <a:pt x="132" y="0"/>
                  </a:lnTo>
                  <a:lnTo>
                    <a:pt x="112" y="91"/>
                  </a:lnTo>
                  <a:lnTo>
                    <a:pt x="132" y="130"/>
                  </a:lnTo>
                  <a:lnTo>
                    <a:pt x="167" y="104"/>
                  </a:lnTo>
                  <a:lnTo>
                    <a:pt x="198" y="121"/>
                  </a:lnTo>
                  <a:lnTo>
                    <a:pt x="238" y="165"/>
                  </a:lnTo>
                  <a:lnTo>
                    <a:pt x="201" y="156"/>
                  </a:lnTo>
                  <a:lnTo>
                    <a:pt x="155" y="168"/>
                  </a:lnTo>
                  <a:lnTo>
                    <a:pt x="147" y="202"/>
                  </a:lnTo>
                  <a:lnTo>
                    <a:pt x="203" y="179"/>
                  </a:lnTo>
                  <a:lnTo>
                    <a:pt x="233" y="198"/>
                  </a:lnTo>
                  <a:lnTo>
                    <a:pt x="178" y="238"/>
                  </a:lnTo>
                  <a:lnTo>
                    <a:pt x="167" y="263"/>
                  </a:lnTo>
                  <a:lnTo>
                    <a:pt x="137" y="289"/>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4" name="Freeform 133"/>
            <p:cNvSpPr>
              <a:spLocks/>
            </p:cNvSpPr>
            <p:nvPr/>
          </p:nvSpPr>
          <p:spPr bwMode="auto">
            <a:xfrm>
              <a:off x="4085" y="2458"/>
              <a:ext cx="181" cy="179"/>
            </a:xfrm>
            <a:custGeom>
              <a:avLst/>
              <a:gdLst>
                <a:gd name="T0" fmla="*/ 15 w 362"/>
                <a:gd name="T1" fmla="*/ 43 h 360"/>
                <a:gd name="T2" fmla="*/ 11 w 362"/>
                <a:gd name="T3" fmla="*/ 35 h 360"/>
                <a:gd name="T4" fmla="*/ 0 w 362"/>
                <a:gd name="T5" fmla="*/ 34 h 360"/>
                <a:gd name="T6" fmla="*/ 7 w 362"/>
                <a:gd name="T7" fmla="*/ 28 h 360"/>
                <a:gd name="T8" fmla="*/ 13 w 362"/>
                <a:gd name="T9" fmla="*/ 28 h 360"/>
                <a:gd name="T10" fmla="*/ 17 w 362"/>
                <a:gd name="T11" fmla="*/ 35 h 360"/>
                <a:gd name="T12" fmla="*/ 20 w 362"/>
                <a:gd name="T13" fmla="*/ 32 h 360"/>
                <a:gd name="T14" fmla="*/ 17 w 362"/>
                <a:gd name="T15" fmla="*/ 25 h 360"/>
                <a:gd name="T16" fmla="*/ 8 w 362"/>
                <a:gd name="T17" fmla="*/ 24 h 360"/>
                <a:gd name="T18" fmla="*/ 12 w 362"/>
                <a:gd name="T19" fmla="*/ 19 h 360"/>
                <a:gd name="T20" fmla="*/ 23 w 362"/>
                <a:gd name="T21" fmla="*/ 23 h 360"/>
                <a:gd name="T22" fmla="*/ 28 w 362"/>
                <a:gd name="T23" fmla="*/ 19 h 360"/>
                <a:gd name="T24" fmla="*/ 19 w 362"/>
                <a:gd name="T25" fmla="*/ 3 h 360"/>
                <a:gd name="T26" fmla="*/ 26 w 362"/>
                <a:gd name="T27" fmla="*/ 7 h 360"/>
                <a:gd name="T28" fmla="*/ 30 w 362"/>
                <a:gd name="T29" fmla="*/ 12 h 360"/>
                <a:gd name="T30" fmla="*/ 30 w 362"/>
                <a:gd name="T31" fmla="*/ 0 h 360"/>
                <a:gd name="T32" fmla="*/ 34 w 362"/>
                <a:gd name="T33" fmla="*/ 4 h 360"/>
                <a:gd name="T34" fmla="*/ 34 w 362"/>
                <a:gd name="T35" fmla="*/ 12 h 360"/>
                <a:gd name="T36" fmla="*/ 40 w 362"/>
                <a:gd name="T37" fmla="*/ 7 h 360"/>
                <a:gd name="T38" fmla="*/ 46 w 362"/>
                <a:gd name="T39" fmla="*/ 8 h 360"/>
                <a:gd name="T40" fmla="*/ 34 w 362"/>
                <a:gd name="T41" fmla="*/ 16 h 360"/>
                <a:gd name="T42" fmla="*/ 31 w 362"/>
                <a:gd name="T43" fmla="*/ 23 h 360"/>
                <a:gd name="T44" fmla="*/ 38 w 362"/>
                <a:gd name="T45" fmla="*/ 25 h 360"/>
                <a:gd name="T46" fmla="*/ 40 w 362"/>
                <a:gd name="T47" fmla="*/ 31 h 360"/>
                <a:gd name="T48" fmla="*/ 40 w 362"/>
                <a:gd name="T49" fmla="*/ 41 h 360"/>
                <a:gd name="T50" fmla="*/ 37 w 362"/>
                <a:gd name="T51" fmla="*/ 35 h 360"/>
                <a:gd name="T52" fmla="*/ 30 w 362"/>
                <a:gd name="T53" fmla="*/ 31 h 360"/>
                <a:gd name="T54" fmla="*/ 25 w 362"/>
                <a:gd name="T55" fmla="*/ 34 h 360"/>
                <a:gd name="T56" fmla="*/ 35 w 362"/>
                <a:gd name="T57" fmla="*/ 38 h 360"/>
                <a:gd name="T58" fmla="*/ 36 w 362"/>
                <a:gd name="T59" fmla="*/ 44 h 360"/>
                <a:gd name="T60" fmla="*/ 25 w 362"/>
                <a:gd name="T61" fmla="*/ 42 h 360"/>
                <a:gd name="T62" fmla="*/ 21 w 362"/>
                <a:gd name="T63" fmla="*/ 44 h 360"/>
                <a:gd name="T64" fmla="*/ 15 w 362"/>
                <a:gd name="T65" fmla="*/ 43 h 3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2"/>
                <a:gd name="T100" fmla="*/ 0 h 360"/>
                <a:gd name="T101" fmla="*/ 362 w 362"/>
                <a:gd name="T102" fmla="*/ 360 h 3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2" h="360">
                  <a:moveTo>
                    <a:pt x="118" y="346"/>
                  </a:moveTo>
                  <a:lnTo>
                    <a:pt x="86" y="281"/>
                  </a:lnTo>
                  <a:lnTo>
                    <a:pt x="0" y="275"/>
                  </a:lnTo>
                  <a:lnTo>
                    <a:pt x="53" y="226"/>
                  </a:lnTo>
                  <a:lnTo>
                    <a:pt x="107" y="232"/>
                  </a:lnTo>
                  <a:lnTo>
                    <a:pt x="134" y="287"/>
                  </a:lnTo>
                  <a:lnTo>
                    <a:pt x="156" y="257"/>
                  </a:lnTo>
                  <a:lnTo>
                    <a:pt x="134" y="202"/>
                  </a:lnTo>
                  <a:lnTo>
                    <a:pt x="64" y="196"/>
                  </a:lnTo>
                  <a:lnTo>
                    <a:pt x="97" y="155"/>
                  </a:lnTo>
                  <a:lnTo>
                    <a:pt x="183" y="190"/>
                  </a:lnTo>
                  <a:lnTo>
                    <a:pt x="220" y="155"/>
                  </a:lnTo>
                  <a:lnTo>
                    <a:pt x="150" y="26"/>
                  </a:lnTo>
                  <a:lnTo>
                    <a:pt x="204" y="58"/>
                  </a:lnTo>
                  <a:lnTo>
                    <a:pt x="237" y="100"/>
                  </a:lnTo>
                  <a:lnTo>
                    <a:pt x="237" y="0"/>
                  </a:lnTo>
                  <a:lnTo>
                    <a:pt x="270" y="37"/>
                  </a:lnTo>
                  <a:lnTo>
                    <a:pt x="270" y="100"/>
                  </a:lnTo>
                  <a:lnTo>
                    <a:pt x="313" y="58"/>
                  </a:lnTo>
                  <a:lnTo>
                    <a:pt x="362" y="64"/>
                  </a:lnTo>
                  <a:lnTo>
                    <a:pt x="265" y="131"/>
                  </a:lnTo>
                  <a:lnTo>
                    <a:pt x="247" y="190"/>
                  </a:lnTo>
                  <a:lnTo>
                    <a:pt x="303" y="202"/>
                  </a:lnTo>
                  <a:lnTo>
                    <a:pt x="319" y="251"/>
                  </a:lnTo>
                  <a:lnTo>
                    <a:pt x="319" y="335"/>
                  </a:lnTo>
                  <a:lnTo>
                    <a:pt x="292" y="287"/>
                  </a:lnTo>
                  <a:lnTo>
                    <a:pt x="237" y="251"/>
                  </a:lnTo>
                  <a:lnTo>
                    <a:pt x="199" y="275"/>
                  </a:lnTo>
                  <a:lnTo>
                    <a:pt x="276" y="311"/>
                  </a:lnTo>
                  <a:lnTo>
                    <a:pt x="286" y="360"/>
                  </a:lnTo>
                  <a:lnTo>
                    <a:pt x="199" y="340"/>
                  </a:lnTo>
                  <a:lnTo>
                    <a:pt x="167" y="354"/>
                  </a:lnTo>
                  <a:lnTo>
                    <a:pt x="118" y="346"/>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5" name="Freeform 134"/>
            <p:cNvSpPr>
              <a:spLocks/>
            </p:cNvSpPr>
            <p:nvPr/>
          </p:nvSpPr>
          <p:spPr bwMode="auto">
            <a:xfrm>
              <a:off x="4225" y="2461"/>
              <a:ext cx="112" cy="144"/>
            </a:xfrm>
            <a:custGeom>
              <a:avLst/>
              <a:gdLst>
                <a:gd name="T0" fmla="*/ 13 w 223"/>
                <a:gd name="T1" fmla="*/ 35 h 290"/>
                <a:gd name="T2" fmla="*/ 7 w 223"/>
                <a:gd name="T3" fmla="*/ 31 h 290"/>
                <a:gd name="T4" fmla="*/ 0 w 223"/>
                <a:gd name="T5" fmla="*/ 36 h 290"/>
                <a:gd name="T6" fmla="*/ 2 w 223"/>
                <a:gd name="T7" fmla="*/ 29 h 290"/>
                <a:gd name="T8" fmla="*/ 7 w 223"/>
                <a:gd name="T9" fmla="*/ 26 h 290"/>
                <a:gd name="T10" fmla="*/ 12 w 223"/>
                <a:gd name="T11" fmla="*/ 29 h 290"/>
                <a:gd name="T12" fmla="*/ 12 w 223"/>
                <a:gd name="T13" fmla="*/ 26 h 290"/>
                <a:gd name="T14" fmla="*/ 8 w 223"/>
                <a:gd name="T15" fmla="*/ 22 h 290"/>
                <a:gd name="T16" fmla="*/ 2 w 223"/>
                <a:gd name="T17" fmla="*/ 26 h 290"/>
                <a:gd name="T18" fmla="*/ 3 w 223"/>
                <a:gd name="T19" fmla="*/ 21 h 290"/>
                <a:gd name="T20" fmla="*/ 11 w 223"/>
                <a:gd name="T21" fmla="*/ 19 h 290"/>
                <a:gd name="T22" fmla="*/ 12 w 223"/>
                <a:gd name="T23" fmla="*/ 14 h 290"/>
                <a:gd name="T24" fmla="*/ 1 w 223"/>
                <a:gd name="T25" fmla="*/ 7 h 290"/>
                <a:gd name="T26" fmla="*/ 7 w 223"/>
                <a:gd name="T27" fmla="*/ 7 h 290"/>
                <a:gd name="T28" fmla="*/ 11 w 223"/>
                <a:gd name="T29" fmla="*/ 9 h 290"/>
                <a:gd name="T30" fmla="*/ 7 w 223"/>
                <a:gd name="T31" fmla="*/ 1 h 290"/>
                <a:gd name="T32" fmla="*/ 11 w 223"/>
                <a:gd name="T33" fmla="*/ 2 h 290"/>
                <a:gd name="T34" fmla="*/ 14 w 223"/>
                <a:gd name="T35" fmla="*/ 7 h 290"/>
                <a:gd name="T36" fmla="*/ 15 w 223"/>
                <a:gd name="T37" fmla="*/ 2 h 290"/>
                <a:gd name="T38" fmla="*/ 19 w 223"/>
                <a:gd name="T39" fmla="*/ 0 h 290"/>
                <a:gd name="T40" fmla="*/ 15 w 223"/>
                <a:gd name="T41" fmla="*/ 10 h 290"/>
                <a:gd name="T42" fmla="*/ 16 w 223"/>
                <a:gd name="T43" fmla="*/ 15 h 290"/>
                <a:gd name="T44" fmla="*/ 21 w 223"/>
                <a:gd name="T45" fmla="*/ 13 h 290"/>
                <a:gd name="T46" fmla="*/ 24 w 223"/>
                <a:gd name="T47" fmla="*/ 16 h 290"/>
                <a:gd name="T48" fmla="*/ 28 w 223"/>
                <a:gd name="T49" fmla="*/ 23 h 290"/>
                <a:gd name="T50" fmla="*/ 24 w 223"/>
                <a:gd name="T51" fmla="*/ 20 h 290"/>
                <a:gd name="T52" fmla="*/ 18 w 223"/>
                <a:gd name="T53" fmla="*/ 21 h 290"/>
                <a:gd name="T54" fmla="*/ 16 w 223"/>
                <a:gd name="T55" fmla="*/ 25 h 290"/>
                <a:gd name="T56" fmla="*/ 24 w 223"/>
                <a:gd name="T57" fmla="*/ 23 h 290"/>
                <a:gd name="T58" fmla="*/ 27 w 223"/>
                <a:gd name="T59" fmla="*/ 27 h 290"/>
                <a:gd name="T60" fmla="*/ 19 w 223"/>
                <a:gd name="T61" fmla="*/ 30 h 290"/>
                <a:gd name="T62" fmla="*/ 17 w 223"/>
                <a:gd name="T63" fmla="*/ 33 h 290"/>
                <a:gd name="T64" fmla="*/ 13 w 223"/>
                <a:gd name="T65" fmla="*/ 35 h 2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3"/>
                <a:gd name="T100" fmla="*/ 0 h 290"/>
                <a:gd name="T101" fmla="*/ 223 w 223"/>
                <a:gd name="T102" fmla="*/ 290 h 2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3" h="290">
                  <a:moveTo>
                    <a:pt x="101" y="282"/>
                  </a:moveTo>
                  <a:lnTo>
                    <a:pt x="56" y="256"/>
                  </a:lnTo>
                  <a:lnTo>
                    <a:pt x="0" y="290"/>
                  </a:lnTo>
                  <a:lnTo>
                    <a:pt x="16" y="235"/>
                  </a:lnTo>
                  <a:lnTo>
                    <a:pt x="52" y="216"/>
                  </a:lnTo>
                  <a:lnTo>
                    <a:pt x="89" y="238"/>
                  </a:lnTo>
                  <a:lnTo>
                    <a:pt x="91" y="210"/>
                  </a:lnTo>
                  <a:lnTo>
                    <a:pt x="59" y="184"/>
                  </a:lnTo>
                  <a:lnTo>
                    <a:pt x="12" y="211"/>
                  </a:lnTo>
                  <a:lnTo>
                    <a:pt x="17" y="171"/>
                  </a:lnTo>
                  <a:lnTo>
                    <a:pt x="85" y="155"/>
                  </a:lnTo>
                  <a:lnTo>
                    <a:pt x="95" y="116"/>
                  </a:lnTo>
                  <a:lnTo>
                    <a:pt x="4" y="63"/>
                  </a:lnTo>
                  <a:lnTo>
                    <a:pt x="51" y="63"/>
                  </a:lnTo>
                  <a:lnTo>
                    <a:pt x="86" y="74"/>
                  </a:lnTo>
                  <a:lnTo>
                    <a:pt x="50" y="12"/>
                  </a:lnTo>
                  <a:lnTo>
                    <a:pt x="83" y="21"/>
                  </a:lnTo>
                  <a:lnTo>
                    <a:pt x="107" y="60"/>
                  </a:lnTo>
                  <a:lnTo>
                    <a:pt x="118" y="18"/>
                  </a:lnTo>
                  <a:lnTo>
                    <a:pt x="152" y="0"/>
                  </a:lnTo>
                  <a:lnTo>
                    <a:pt x="114" y="82"/>
                  </a:lnTo>
                  <a:lnTo>
                    <a:pt x="126" y="126"/>
                  </a:lnTo>
                  <a:lnTo>
                    <a:pt x="164" y="110"/>
                  </a:lnTo>
                  <a:lnTo>
                    <a:pt x="192" y="134"/>
                  </a:lnTo>
                  <a:lnTo>
                    <a:pt x="223" y="187"/>
                  </a:lnTo>
                  <a:lnTo>
                    <a:pt x="188" y="168"/>
                  </a:lnTo>
                  <a:lnTo>
                    <a:pt x="141" y="170"/>
                  </a:lnTo>
                  <a:lnTo>
                    <a:pt x="126" y="201"/>
                  </a:lnTo>
                  <a:lnTo>
                    <a:pt x="187" y="190"/>
                  </a:lnTo>
                  <a:lnTo>
                    <a:pt x="211" y="217"/>
                  </a:lnTo>
                  <a:lnTo>
                    <a:pt x="149" y="244"/>
                  </a:lnTo>
                  <a:lnTo>
                    <a:pt x="133" y="265"/>
                  </a:lnTo>
                  <a:lnTo>
                    <a:pt x="101" y="282"/>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6" name="Freeform 135"/>
            <p:cNvSpPr>
              <a:spLocks/>
            </p:cNvSpPr>
            <p:nvPr/>
          </p:nvSpPr>
          <p:spPr bwMode="auto">
            <a:xfrm>
              <a:off x="4267" y="2461"/>
              <a:ext cx="162" cy="184"/>
            </a:xfrm>
            <a:custGeom>
              <a:avLst/>
              <a:gdLst>
                <a:gd name="T0" fmla="*/ 17 w 323"/>
                <a:gd name="T1" fmla="*/ 46 h 367"/>
                <a:gd name="T2" fmla="*/ 11 w 323"/>
                <a:gd name="T3" fmla="*/ 39 h 367"/>
                <a:gd name="T4" fmla="*/ 0 w 323"/>
                <a:gd name="T5" fmla="*/ 41 h 367"/>
                <a:gd name="T6" fmla="*/ 6 w 323"/>
                <a:gd name="T7" fmla="*/ 33 h 367"/>
                <a:gd name="T8" fmla="*/ 13 w 323"/>
                <a:gd name="T9" fmla="*/ 33 h 367"/>
                <a:gd name="T10" fmla="*/ 17 w 323"/>
                <a:gd name="T11" fmla="*/ 38 h 367"/>
                <a:gd name="T12" fmla="*/ 19 w 323"/>
                <a:gd name="T13" fmla="*/ 34 h 367"/>
                <a:gd name="T14" fmla="*/ 15 w 323"/>
                <a:gd name="T15" fmla="*/ 28 h 367"/>
                <a:gd name="T16" fmla="*/ 7 w 323"/>
                <a:gd name="T17" fmla="*/ 30 h 367"/>
                <a:gd name="T18" fmla="*/ 9 w 323"/>
                <a:gd name="T19" fmla="*/ 23 h 367"/>
                <a:gd name="T20" fmla="*/ 21 w 323"/>
                <a:gd name="T21" fmla="*/ 25 h 367"/>
                <a:gd name="T22" fmla="*/ 25 w 323"/>
                <a:gd name="T23" fmla="*/ 20 h 367"/>
                <a:gd name="T24" fmla="*/ 13 w 323"/>
                <a:gd name="T25" fmla="*/ 6 h 367"/>
                <a:gd name="T26" fmla="*/ 20 w 323"/>
                <a:gd name="T27" fmla="*/ 8 h 367"/>
                <a:gd name="T28" fmla="*/ 25 w 323"/>
                <a:gd name="T29" fmla="*/ 13 h 367"/>
                <a:gd name="T30" fmla="*/ 23 w 323"/>
                <a:gd name="T31" fmla="*/ 0 h 367"/>
                <a:gd name="T32" fmla="*/ 28 w 323"/>
                <a:gd name="T33" fmla="*/ 4 h 367"/>
                <a:gd name="T34" fmla="*/ 29 w 323"/>
                <a:gd name="T35" fmla="*/ 12 h 367"/>
                <a:gd name="T36" fmla="*/ 33 w 323"/>
                <a:gd name="T37" fmla="*/ 5 h 367"/>
                <a:gd name="T38" fmla="*/ 40 w 323"/>
                <a:gd name="T39" fmla="*/ 4 h 367"/>
                <a:gd name="T40" fmla="*/ 29 w 323"/>
                <a:gd name="T41" fmla="*/ 15 h 367"/>
                <a:gd name="T42" fmla="*/ 29 w 323"/>
                <a:gd name="T43" fmla="*/ 23 h 367"/>
                <a:gd name="T44" fmla="*/ 36 w 323"/>
                <a:gd name="T45" fmla="*/ 23 h 367"/>
                <a:gd name="T46" fmla="*/ 39 w 323"/>
                <a:gd name="T47" fmla="*/ 29 h 367"/>
                <a:gd name="T48" fmla="*/ 41 w 323"/>
                <a:gd name="T49" fmla="*/ 39 h 367"/>
                <a:gd name="T50" fmla="*/ 36 w 323"/>
                <a:gd name="T51" fmla="*/ 34 h 367"/>
                <a:gd name="T52" fmla="*/ 29 w 323"/>
                <a:gd name="T53" fmla="*/ 31 h 367"/>
                <a:gd name="T54" fmla="*/ 25 w 323"/>
                <a:gd name="T55" fmla="*/ 35 h 367"/>
                <a:gd name="T56" fmla="*/ 35 w 323"/>
                <a:gd name="T57" fmla="*/ 37 h 367"/>
                <a:gd name="T58" fmla="*/ 37 w 323"/>
                <a:gd name="T59" fmla="*/ 43 h 367"/>
                <a:gd name="T60" fmla="*/ 27 w 323"/>
                <a:gd name="T61" fmla="*/ 43 h 367"/>
                <a:gd name="T62" fmla="*/ 23 w 323"/>
                <a:gd name="T63" fmla="*/ 46 h 367"/>
                <a:gd name="T64" fmla="*/ 17 w 323"/>
                <a:gd name="T65" fmla="*/ 46 h 3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3"/>
                <a:gd name="T100" fmla="*/ 0 h 367"/>
                <a:gd name="T101" fmla="*/ 323 w 323"/>
                <a:gd name="T102" fmla="*/ 367 h 3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3" h="367">
                  <a:moveTo>
                    <a:pt x="131" y="367"/>
                  </a:moveTo>
                  <a:lnTo>
                    <a:pt x="86" y="310"/>
                  </a:lnTo>
                  <a:lnTo>
                    <a:pt x="0" y="324"/>
                  </a:lnTo>
                  <a:lnTo>
                    <a:pt x="43" y="264"/>
                  </a:lnTo>
                  <a:lnTo>
                    <a:pt x="97" y="257"/>
                  </a:lnTo>
                  <a:lnTo>
                    <a:pt x="135" y="304"/>
                  </a:lnTo>
                  <a:lnTo>
                    <a:pt x="150" y="270"/>
                  </a:lnTo>
                  <a:lnTo>
                    <a:pt x="119" y="221"/>
                  </a:lnTo>
                  <a:lnTo>
                    <a:pt x="49" y="233"/>
                  </a:lnTo>
                  <a:lnTo>
                    <a:pt x="72" y="184"/>
                  </a:lnTo>
                  <a:lnTo>
                    <a:pt x="163" y="199"/>
                  </a:lnTo>
                  <a:lnTo>
                    <a:pt x="193" y="154"/>
                  </a:lnTo>
                  <a:lnTo>
                    <a:pt x="98" y="41"/>
                  </a:lnTo>
                  <a:lnTo>
                    <a:pt x="159" y="64"/>
                  </a:lnTo>
                  <a:lnTo>
                    <a:pt x="198" y="98"/>
                  </a:lnTo>
                  <a:lnTo>
                    <a:pt x="179" y="0"/>
                  </a:lnTo>
                  <a:lnTo>
                    <a:pt x="217" y="28"/>
                  </a:lnTo>
                  <a:lnTo>
                    <a:pt x="230" y="89"/>
                  </a:lnTo>
                  <a:lnTo>
                    <a:pt x="264" y="38"/>
                  </a:lnTo>
                  <a:lnTo>
                    <a:pt x="313" y="32"/>
                  </a:lnTo>
                  <a:lnTo>
                    <a:pt x="230" y="120"/>
                  </a:lnTo>
                  <a:lnTo>
                    <a:pt x="226" y="182"/>
                  </a:lnTo>
                  <a:lnTo>
                    <a:pt x="282" y="182"/>
                  </a:lnTo>
                  <a:lnTo>
                    <a:pt x="307" y="226"/>
                  </a:lnTo>
                  <a:lnTo>
                    <a:pt x="323" y="307"/>
                  </a:lnTo>
                  <a:lnTo>
                    <a:pt x="288" y="267"/>
                  </a:lnTo>
                  <a:lnTo>
                    <a:pt x="228" y="245"/>
                  </a:lnTo>
                  <a:lnTo>
                    <a:pt x="195" y="278"/>
                  </a:lnTo>
                  <a:lnTo>
                    <a:pt x="276" y="294"/>
                  </a:lnTo>
                  <a:lnTo>
                    <a:pt x="296" y="338"/>
                  </a:lnTo>
                  <a:lnTo>
                    <a:pt x="209" y="341"/>
                  </a:lnTo>
                  <a:lnTo>
                    <a:pt x="179" y="361"/>
                  </a:lnTo>
                  <a:lnTo>
                    <a:pt x="131" y="367"/>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7" name="Freeform 136"/>
            <p:cNvSpPr>
              <a:spLocks/>
            </p:cNvSpPr>
            <p:nvPr/>
          </p:nvSpPr>
          <p:spPr bwMode="auto">
            <a:xfrm>
              <a:off x="4386" y="2441"/>
              <a:ext cx="119" cy="159"/>
            </a:xfrm>
            <a:custGeom>
              <a:avLst/>
              <a:gdLst>
                <a:gd name="T0" fmla="*/ 17 w 239"/>
                <a:gd name="T1" fmla="*/ 36 h 318"/>
                <a:gd name="T2" fmla="*/ 11 w 239"/>
                <a:gd name="T3" fmla="*/ 34 h 318"/>
                <a:gd name="T4" fmla="*/ 5 w 239"/>
                <a:gd name="T5" fmla="*/ 40 h 318"/>
                <a:gd name="T6" fmla="*/ 5 w 239"/>
                <a:gd name="T7" fmla="*/ 33 h 318"/>
                <a:gd name="T8" fmla="*/ 9 w 239"/>
                <a:gd name="T9" fmla="*/ 29 h 318"/>
                <a:gd name="T10" fmla="*/ 14 w 239"/>
                <a:gd name="T11" fmla="*/ 31 h 318"/>
                <a:gd name="T12" fmla="*/ 14 w 239"/>
                <a:gd name="T13" fmla="*/ 27 h 318"/>
                <a:gd name="T14" fmla="*/ 9 w 239"/>
                <a:gd name="T15" fmla="*/ 25 h 318"/>
                <a:gd name="T16" fmla="*/ 4 w 239"/>
                <a:gd name="T17" fmla="*/ 30 h 318"/>
                <a:gd name="T18" fmla="*/ 4 w 239"/>
                <a:gd name="T19" fmla="*/ 25 h 318"/>
                <a:gd name="T20" fmla="*/ 12 w 239"/>
                <a:gd name="T21" fmla="*/ 21 h 318"/>
                <a:gd name="T22" fmla="*/ 12 w 239"/>
                <a:gd name="T23" fmla="*/ 16 h 318"/>
                <a:gd name="T24" fmla="*/ 0 w 239"/>
                <a:gd name="T25" fmla="*/ 12 h 318"/>
                <a:gd name="T26" fmla="*/ 5 w 239"/>
                <a:gd name="T27" fmla="*/ 11 h 318"/>
                <a:gd name="T28" fmla="*/ 10 w 239"/>
                <a:gd name="T29" fmla="*/ 11 h 318"/>
                <a:gd name="T30" fmla="*/ 4 w 239"/>
                <a:gd name="T31" fmla="*/ 5 h 318"/>
                <a:gd name="T32" fmla="*/ 8 w 239"/>
                <a:gd name="T33" fmla="*/ 5 h 318"/>
                <a:gd name="T34" fmla="*/ 12 w 239"/>
                <a:gd name="T35" fmla="*/ 9 h 318"/>
                <a:gd name="T36" fmla="*/ 13 w 239"/>
                <a:gd name="T37" fmla="*/ 3 h 318"/>
                <a:gd name="T38" fmla="*/ 16 w 239"/>
                <a:gd name="T39" fmla="*/ 0 h 318"/>
                <a:gd name="T40" fmla="*/ 14 w 239"/>
                <a:gd name="T41" fmla="*/ 11 h 318"/>
                <a:gd name="T42" fmla="*/ 16 w 239"/>
                <a:gd name="T43" fmla="*/ 17 h 318"/>
                <a:gd name="T44" fmla="*/ 20 w 239"/>
                <a:gd name="T45" fmla="*/ 13 h 318"/>
                <a:gd name="T46" fmla="*/ 24 w 239"/>
                <a:gd name="T47" fmla="*/ 15 h 318"/>
                <a:gd name="T48" fmla="*/ 29 w 239"/>
                <a:gd name="T49" fmla="*/ 21 h 318"/>
                <a:gd name="T50" fmla="*/ 25 w 239"/>
                <a:gd name="T51" fmla="*/ 20 h 318"/>
                <a:gd name="T52" fmla="*/ 19 w 239"/>
                <a:gd name="T53" fmla="*/ 21 h 318"/>
                <a:gd name="T54" fmla="*/ 18 w 239"/>
                <a:gd name="T55" fmla="*/ 25 h 318"/>
                <a:gd name="T56" fmla="*/ 25 w 239"/>
                <a:gd name="T57" fmla="*/ 22 h 318"/>
                <a:gd name="T58" fmla="*/ 29 w 239"/>
                <a:gd name="T59" fmla="*/ 25 h 318"/>
                <a:gd name="T60" fmla="*/ 22 w 239"/>
                <a:gd name="T61" fmla="*/ 30 h 318"/>
                <a:gd name="T62" fmla="*/ 20 w 239"/>
                <a:gd name="T63" fmla="*/ 33 h 318"/>
                <a:gd name="T64" fmla="*/ 17 w 239"/>
                <a:gd name="T65" fmla="*/ 36 h 3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9"/>
                <a:gd name="T100" fmla="*/ 0 h 318"/>
                <a:gd name="T101" fmla="*/ 239 w 239"/>
                <a:gd name="T102" fmla="*/ 318 h 3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9" h="318">
                  <a:moveTo>
                    <a:pt x="139" y="288"/>
                  </a:moveTo>
                  <a:lnTo>
                    <a:pt x="89" y="271"/>
                  </a:lnTo>
                  <a:lnTo>
                    <a:pt x="41" y="318"/>
                  </a:lnTo>
                  <a:lnTo>
                    <a:pt x="46" y="261"/>
                  </a:lnTo>
                  <a:lnTo>
                    <a:pt x="78" y="233"/>
                  </a:lnTo>
                  <a:lnTo>
                    <a:pt x="119" y="246"/>
                  </a:lnTo>
                  <a:lnTo>
                    <a:pt x="116" y="218"/>
                  </a:lnTo>
                  <a:lnTo>
                    <a:pt x="78" y="202"/>
                  </a:lnTo>
                  <a:lnTo>
                    <a:pt x="38" y="239"/>
                  </a:lnTo>
                  <a:lnTo>
                    <a:pt x="35" y="197"/>
                  </a:lnTo>
                  <a:lnTo>
                    <a:pt x="99" y="167"/>
                  </a:lnTo>
                  <a:lnTo>
                    <a:pt x="101" y="126"/>
                  </a:lnTo>
                  <a:lnTo>
                    <a:pt x="0" y="96"/>
                  </a:lnTo>
                  <a:lnTo>
                    <a:pt x="46" y="84"/>
                  </a:lnTo>
                  <a:lnTo>
                    <a:pt x="84" y="87"/>
                  </a:lnTo>
                  <a:lnTo>
                    <a:pt x="35" y="37"/>
                  </a:lnTo>
                  <a:lnTo>
                    <a:pt x="70" y="37"/>
                  </a:lnTo>
                  <a:lnTo>
                    <a:pt x="101" y="69"/>
                  </a:lnTo>
                  <a:lnTo>
                    <a:pt x="104" y="25"/>
                  </a:lnTo>
                  <a:lnTo>
                    <a:pt x="132" y="0"/>
                  </a:lnTo>
                  <a:lnTo>
                    <a:pt x="112" y="87"/>
                  </a:lnTo>
                  <a:lnTo>
                    <a:pt x="132" y="129"/>
                  </a:lnTo>
                  <a:lnTo>
                    <a:pt x="167" y="104"/>
                  </a:lnTo>
                  <a:lnTo>
                    <a:pt x="198" y="120"/>
                  </a:lnTo>
                  <a:lnTo>
                    <a:pt x="239" y="164"/>
                  </a:lnTo>
                  <a:lnTo>
                    <a:pt x="202" y="156"/>
                  </a:lnTo>
                  <a:lnTo>
                    <a:pt x="155" y="167"/>
                  </a:lnTo>
                  <a:lnTo>
                    <a:pt x="147" y="202"/>
                  </a:lnTo>
                  <a:lnTo>
                    <a:pt x="205" y="178"/>
                  </a:lnTo>
                  <a:lnTo>
                    <a:pt x="233" y="197"/>
                  </a:lnTo>
                  <a:lnTo>
                    <a:pt x="178" y="237"/>
                  </a:lnTo>
                  <a:lnTo>
                    <a:pt x="167" y="263"/>
                  </a:lnTo>
                  <a:lnTo>
                    <a:pt x="139" y="288"/>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8" name="Freeform 137"/>
            <p:cNvSpPr>
              <a:spLocks/>
            </p:cNvSpPr>
            <p:nvPr/>
          </p:nvSpPr>
          <p:spPr bwMode="auto">
            <a:xfrm>
              <a:off x="4831" y="2510"/>
              <a:ext cx="153" cy="152"/>
            </a:xfrm>
            <a:custGeom>
              <a:avLst/>
              <a:gdLst>
                <a:gd name="T0" fmla="*/ 13 w 304"/>
                <a:gd name="T1" fmla="*/ 37 h 303"/>
                <a:gd name="T2" fmla="*/ 9 w 304"/>
                <a:gd name="T3" fmla="*/ 30 h 303"/>
                <a:gd name="T4" fmla="*/ 0 w 304"/>
                <a:gd name="T5" fmla="*/ 29 h 303"/>
                <a:gd name="T6" fmla="*/ 6 w 304"/>
                <a:gd name="T7" fmla="*/ 24 h 303"/>
                <a:gd name="T8" fmla="*/ 12 w 304"/>
                <a:gd name="T9" fmla="*/ 25 h 303"/>
                <a:gd name="T10" fmla="*/ 15 w 304"/>
                <a:gd name="T11" fmla="*/ 31 h 303"/>
                <a:gd name="T12" fmla="*/ 17 w 304"/>
                <a:gd name="T13" fmla="*/ 28 h 303"/>
                <a:gd name="T14" fmla="*/ 15 w 304"/>
                <a:gd name="T15" fmla="*/ 22 h 303"/>
                <a:gd name="T16" fmla="*/ 7 w 304"/>
                <a:gd name="T17" fmla="*/ 21 h 303"/>
                <a:gd name="T18" fmla="*/ 11 w 304"/>
                <a:gd name="T19" fmla="*/ 17 h 303"/>
                <a:gd name="T20" fmla="*/ 20 w 304"/>
                <a:gd name="T21" fmla="*/ 20 h 303"/>
                <a:gd name="T22" fmla="*/ 24 w 304"/>
                <a:gd name="T23" fmla="*/ 17 h 303"/>
                <a:gd name="T24" fmla="*/ 16 w 304"/>
                <a:gd name="T25" fmla="*/ 3 h 303"/>
                <a:gd name="T26" fmla="*/ 22 w 304"/>
                <a:gd name="T27" fmla="*/ 7 h 303"/>
                <a:gd name="T28" fmla="*/ 25 w 304"/>
                <a:gd name="T29" fmla="*/ 11 h 303"/>
                <a:gd name="T30" fmla="*/ 25 w 304"/>
                <a:gd name="T31" fmla="*/ 0 h 303"/>
                <a:gd name="T32" fmla="*/ 29 w 304"/>
                <a:gd name="T33" fmla="*/ 4 h 303"/>
                <a:gd name="T34" fmla="*/ 29 w 304"/>
                <a:gd name="T35" fmla="*/ 11 h 303"/>
                <a:gd name="T36" fmla="*/ 34 w 304"/>
                <a:gd name="T37" fmla="*/ 7 h 303"/>
                <a:gd name="T38" fmla="*/ 39 w 304"/>
                <a:gd name="T39" fmla="*/ 7 h 303"/>
                <a:gd name="T40" fmla="*/ 28 w 304"/>
                <a:gd name="T41" fmla="*/ 14 h 303"/>
                <a:gd name="T42" fmla="*/ 27 w 304"/>
                <a:gd name="T43" fmla="*/ 20 h 303"/>
                <a:gd name="T44" fmla="*/ 32 w 304"/>
                <a:gd name="T45" fmla="*/ 22 h 303"/>
                <a:gd name="T46" fmla="*/ 34 w 304"/>
                <a:gd name="T47" fmla="*/ 27 h 303"/>
                <a:gd name="T48" fmla="*/ 34 w 304"/>
                <a:gd name="T49" fmla="*/ 36 h 303"/>
                <a:gd name="T50" fmla="*/ 31 w 304"/>
                <a:gd name="T51" fmla="*/ 31 h 303"/>
                <a:gd name="T52" fmla="*/ 25 w 304"/>
                <a:gd name="T53" fmla="*/ 27 h 303"/>
                <a:gd name="T54" fmla="*/ 22 w 304"/>
                <a:gd name="T55" fmla="*/ 29 h 303"/>
                <a:gd name="T56" fmla="*/ 29 w 304"/>
                <a:gd name="T57" fmla="*/ 33 h 303"/>
                <a:gd name="T58" fmla="*/ 31 w 304"/>
                <a:gd name="T59" fmla="*/ 38 h 303"/>
                <a:gd name="T60" fmla="*/ 22 w 304"/>
                <a:gd name="T61" fmla="*/ 36 h 303"/>
                <a:gd name="T62" fmla="*/ 18 w 304"/>
                <a:gd name="T63" fmla="*/ 38 h 303"/>
                <a:gd name="T64" fmla="*/ 13 w 304"/>
                <a:gd name="T65" fmla="*/ 37 h 3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4"/>
                <a:gd name="T100" fmla="*/ 0 h 303"/>
                <a:gd name="T101" fmla="*/ 304 w 304"/>
                <a:gd name="T102" fmla="*/ 303 h 3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4" h="303">
                  <a:moveTo>
                    <a:pt x="99" y="292"/>
                  </a:moveTo>
                  <a:lnTo>
                    <a:pt x="72" y="236"/>
                  </a:lnTo>
                  <a:lnTo>
                    <a:pt x="0" y="232"/>
                  </a:lnTo>
                  <a:lnTo>
                    <a:pt x="46" y="191"/>
                  </a:lnTo>
                  <a:lnTo>
                    <a:pt x="91" y="196"/>
                  </a:lnTo>
                  <a:lnTo>
                    <a:pt x="113" y="242"/>
                  </a:lnTo>
                  <a:lnTo>
                    <a:pt x="132" y="217"/>
                  </a:lnTo>
                  <a:lnTo>
                    <a:pt x="113" y="171"/>
                  </a:lnTo>
                  <a:lnTo>
                    <a:pt x="55" y="166"/>
                  </a:lnTo>
                  <a:lnTo>
                    <a:pt x="82" y="130"/>
                  </a:lnTo>
                  <a:lnTo>
                    <a:pt x="155" y="160"/>
                  </a:lnTo>
                  <a:lnTo>
                    <a:pt x="186" y="130"/>
                  </a:lnTo>
                  <a:lnTo>
                    <a:pt x="128" y="19"/>
                  </a:lnTo>
                  <a:lnTo>
                    <a:pt x="172" y="50"/>
                  </a:lnTo>
                  <a:lnTo>
                    <a:pt x="199" y="84"/>
                  </a:lnTo>
                  <a:lnTo>
                    <a:pt x="199" y="0"/>
                  </a:lnTo>
                  <a:lnTo>
                    <a:pt x="227" y="29"/>
                  </a:lnTo>
                  <a:lnTo>
                    <a:pt x="227" y="84"/>
                  </a:lnTo>
                  <a:lnTo>
                    <a:pt x="264" y="50"/>
                  </a:lnTo>
                  <a:lnTo>
                    <a:pt x="304" y="55"/>
                  </a:lnTo>
                  <a:lnTo>
                    <a:pt x="222" y="110"/>
                  </a:lnTo>
                  <a:lnTo>
                    <a:pt x="208" y="160"/>
                  </a:lnTo>
                  <a:lnTo>
                    <a:pt x="254" y="171"/>
                  </a:lnTo>
                  <a:lnTo>
                    <a:pt x="268" y="211"/>
                  </a:lnTo>
                  <a:lnTo>
                    <a:pt x="268" y="282"/>
                  </a:lnTo>
                  <a:lnTo>
                    <a:pt x="245" y="242"/>
                  </a:lnTo>
                  <a:lnTo>
                    <a:pt x="199" y="211"/>
                  </a:lnTo>
                  <a:lnTo>
                    <a:pt x="168" y="232"/>
                  </a:lnTo>
                  <a:lnTo>
                    <a:pt x="231" y="261"/>
                  </a:lnTo>
                  <a:lnTo>
                    <a:pt x="241" y="303"/>
                  </a:lnTo>
                  <a:lnTo>
                    <a:pt x="168" y="286"/>
                  </a:lnTo>
                  <a:lnTo>
                    <a:pt x="141" y="297"/>
                  </a:lnTo>
                  <a:lnTo>
                    <a:pt x="99" y="292"/>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9" name="Freeform 138"/>
            <p:cNvSpPr>
              <a:spLocks/>
            </p:cNvSpPr>
            <p:nvPr/>
          </p:nvSpPr>
          <p:spPr bwMode="auto">
            <a:xfrm>
              <a:off x="4949" y="2513"/>
              <a:ext cx="94" cy="122"/>
            </a:xfrm>
            <a:custGeom>
              <a:avLst/>
              <a:gdLst>
                <a:gd name="T0" fmla="*/ 11 w 188"/>
                <a:gd name="T1" fmla="*/ 29 h 245"/>
                <a:gd name="T2" fmla="*/ 6 w 188"/>
                <a:gd name="T3" fmla="*/ 27 h 245"/>
                <a:gd name="T4" fmla="*/ 0 w 188"/>
                <a:gd name="T5" fmla="*/ 30 h 245"/>
                <a:gd name="T6" fmla="*/ 2 w 188"/>
                <a:gd name="T7" fmla="*/ 24 h 245"/>
                <a:gd name="T8" fmla="*/ 6 w 188"/>
                <a:gd name="T9" fmla="*/ 22 h 245"/>
                <a:gd name="T10" fmla="*/ 10 w 188"/>
                <a:gd name="T11" fmla="*/ 25 h 245"/>
                <a:gd name="T12" fmla="*/ 10 w 188"/>
                <a:gd name="T13" fmla="*/ 22 h 245"/>
                <a:gd name="T14" fmla="*/ 6 w 188"/>
                <a:gd name="T15" fmla="*/ 19 h 245"/>
                <a:gd name="T16" fmla="*/ 2 w 188"/>
                <a:gd name="T17" fmla="*/ 22 h 245"/>
                <a:gd name="T18" fmla="*/ 2 w 188"/>
                <a:gd name="T19" fmla="*/ 18 h 245"/>
                <a:gd name="T20" fmla="*/ 9 w 188"/>
                <a:gd name="T21" fmla="*/ 16 h 245"/>
                <a:gd name="T22" fmla="*/ 11 w 188"/>
                <a:gd name="T23" fmla="*/ 12 h 245"/>
                <a:gd name="T24" fmla="*/ 1 w 188"/>
                <a:gd name="T25" fmla="*/ 6 h 245"/>
                <a:gd name="T26" fmla="*/ 6 w 188"/>
                <a:gd name="T27" fmla="*/ 6 h 245"/>
                <a:gd name="T28" fmla="*/ 10 w 188"/>
                <a:gd name="T29" fmla="*/ 8 h 245"/>
                <a:gd name="T30" fmla="*/ 6 w 188"/>
                <a:gd name="T31" fmla="*/ 1 h 245"/>
                <a:gd name="T32" fmla="*/ 9 w 188"/>
                <a:gd name="T33" fmla="*/ 2 h 245"/>
                <a:gd name="T34" fmla="*/ 12 w 188"/>
                <a:gd name="T35" fmla="*/ 6 h 245"/>
                <a:gd name="T36" fmla="*/ 13 w 188"/>
                <a:gd name="T37" fmla="*/ 1 h 245"/>
                <a:gd name="T38" fmla="*/ 16 w 188"/>
                <a:gd name="T39" fmla="*/ 0 h 245"/>
                <a:gd name="T40" fmla="*/ 12 w 188"/>
                <a:gd name="T41" fmla="*/ 8 h 245"/>
                <a:gd name="T42" fmla="*/ 13 w 188"/>
                <a:gd name="T43" fmla="*/ 13 h 245"/>
                <a:gd name="T44" fmla="*/ 18 w 188"/>
                <a:gd name="T45" fmla="*/ 11 h 245"/>
                <a:gd name="T46" fmla="*/ 21 w 188"/>
                <a:gd name="T47" fmla="*/ 14 h 245"/>
                <a:gd name="T48" fmla="*/ 24 w 188"/>
                <a:gd name="T49" fmla="*/ 19 h 245"/>
                <a:gd name="T50" fmla="*/ 20 w 188"/>
                <a:gd name="T51" fmla="*/ 17 h 245"/>
                <a:gd name="T52" fmla="*/ 15 w 188"/>
                <a:gd name="T53" fmla="*/ 18 h 245"/>
                <a:gd name="T54" fmla="*/ 13 w 188"/>
                <a:gd name="T55" fmla="*/ 21 h 245"/>
                <a:gd name="T56" fmla="*/ 20 w 188"/>
                <a:gd name="T57" fmla="*/ 20 h 245"/>
                <a:gd name="T58" fmla="*/ 23 w 188"/>
                <a:gd name="T59" fmla="*/ 23 h 245"/>
                <a:gd name="T60" fmla="*/ 16 w 188"/>
                <a:gd name="T61" fmla="*/ 25 h 245"/>
                <a:gd name="T62" fmla="*/ 14 w 188"/>
                <a:gd name="T63" fmla="*/ 28 h 245"/>
                <a:gd name="T64" fmla="*/ 11 w 188"/>
                <a:gd name="T65" fmla="*/ 29 h 2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8"/>
                <a:gd name="T100" fmla="*/ 0 h 245"/>
                <a:gd name="T101" fmla="*/ 188 w 188"/>
                <a:gd name="T102" fmla="*/ 245 h 2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8" h="245">
                  <a:moveTo>
                    <a:pt x="85" y="239"/>
                  </a:moveTo>
                  <a:lnTo>
                    <a:pt x="48" y="216"/>
                  </a:lnTo>
                  <a:lnTo>
                    <a:pt x="0" y="245"/>
                  </a:lnTo>
                  <a:lnTo>
                    <a:pt x="14" y="199"/>
                  </a:lnTo>
                  <a:lnTo>
                    <a:pt x="45" y="183"/>
                  </a:lnTo>
                  <a:lnTo>
                    <a:pt x="74" y="201"/>
                  </a:lnTo>
                  <a:lnTo>
                    <a:pt x="77" y="177"/>
                  </a:lnTo>
                  <a:lnTo>
                    <a:pt x="49" y="156"/>
                  </a:lnTo>
                  <a:lnTo>
                    <a:pt x="10" y="180"/>
                  </a:lnTo>
                  <a:lnTo>
                    <a:pt x="15" y="146"/>
                  </a:lnTo>
                  <a:lnTo>
                    <a:pt x="72" y="132"/>
                  </a:lnTo>
                  <a:lnTo>
                    <a:pt x="81" y="100"/>
                  </a:lnTo>
                  <a:lnTo>
                    <a:pt x="3" y="55"/>
                  </a:lnTo>
                  <a:lnTo>
                    <a:pt x="43" y="54"/>
                  </a:lnTo>
                  <a:lnTo>
                    <a:pt x="73" y="64"/>
                  </a:lnTo>
                  <a:lnTo>
                    <a:pt x="42" y="11"/>
                  </a:lnTo>
                  <a:lnTo>
                    <a:pt x="70" y="18"/>
                  </a:lnTo>
                  <a:lnTo>
                    <a:pt x="91" y="52"/>
                  </a:lnTo>
                  <a:lnTo>
                    <a:pt x="100" y="14"/>
                  </a:lnTo>
                  <a:lnTo>
                    <a:pt x="128" y="0"/>
                  </a:lnTo>
                  <a:lnTo>
                    <a:pt x="96" y="70"/>
                  </a:lnTo>
                  <a:lnTo>
                    <a:pt x="105" y="109"/>
                  </a:lnTo>
                  <a:lnTo>
                    <a:pt x="138" y="95"/>
                  </a:lnTo>
                  <a:lnTo>
                    <a:pt x="162" y="115"/>
                  </a:lnTo>
                  <a:lnTo>
                    <a:pt x="188" y="159"/>
                  </a:lnTo>
                  <a:lnTo>
                    <a:pt x="158" y="143"/>
                  </a:lnTo>
                  <a:lnTo>
                    <a:pt x="119" y="144"/>
                  </a:lnTo>
                  <a:lnTo>
                    <a:pt x="105" y="171"/>
                  </a:lnTo>
                  <a:lnTo>
                    <a:pt x="157" y="162"/>
                  </a:lnTo>
                  <a:lnTo>
                    <a:pt x="177" y="184"/>
                  </a:lnTo>
                  <a:lnTo>
                    <a:pt x="126" y="207"/>
                  </a:lnTo>
                  <a:lnTo>
                    <a:pt x="112" y="225"/>
                  </a:lnTo>
                  <a:lnTo>
                    <a:pt x="85" y="239"/>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0" name="Freeform 139"/>
            <p:cNvSpPr>
              <a:spLocks/>
            </p:cNvSpPr>
            <p:nvPr/>
          </p:nvSpPr>
          <p:spPr bwMode="auto">
            <a:xfrm>
              <a:off x="4984" y="2513"/>
              <a:ext cx="136" cy="155"/>
            </a:xfrm>
            <a:custGeom>
              <a:avLst/>
              <a:gdLst>
                <a:gd name="T0" fmla="*/ 14 w 271"/>
                <a:gd name="T1" fmla="*/ 39 h 309"/>
                <a:gd name="T2" fmla="*/ 9 w 271"/>
                <a:gd name="T3" fmla="*/ 33 h 309"/>
                <a:gd name="T4" fmla="*/ 0 w 271"/>
                <a:gd name="T5" fmla="*/ 35 h 309"/>
                <a:gd name="T6" fmla="*/ 5 w 271"/>
                <a:gd name="T7" fmla="*/ 28 h 309"/>
                <a:gd name="T8" fmla="*/ 11 w 271"/>
                <a:gd name="T9" fmla="*/ 28 h 309"/>
                <a:gd name="T10" fmla="*/ 15 w 271"/>
                <a:gd name="T11" fmla="*/ 33 h 309"/>
                <a:gd name="T12" fmla="*/ 16 w 271"/>
                <a:gd name="T13" fmla="*/ 29 h 309"/>
                <a:gd name="T14" fmla="*/ 13 w 271"/>
                <a:gd name="T15" fmla="*/ 24 h 309"/>
                <a:gd name="T16" fmla="*/ 6 w 271"/>
                <a:gd name="T17" fmla="*/ 25 h 309"/>
                <a:gd name="T18" fmla="*/ 8 w 271"/>
                <a:gd name="T19" fmla="*/ 20 h 309"/>
                <a:gd name="T20" fmla="*/ 17 w 271"/>
                <a:gd name="T21" fmla="*/ 21 h 309"/>
                <a:gd name="T22" fmla="*/ 21 w 271"/>
                <a:gd name="T23" fmla="*/ 17 h 309"/>
                <a:gd name="T24" fmla="*/ 11 w 271"/>
                <a:gd name="T25" fmla="*/ 5 h 309"/>
                <a:gd name="T26" fmla="*/ 17 w 271"/>
                <a:gd name="T27" fmla="*/ 7 h 309"/>
                <a:gd name="T28" fmla="*/ 21 w 271"/>
                <a:gd name="T29" fmla="*/ 11 h 309"/>
                <a:gd name="T30" fmla="*/ 19 w 271"/>
                <a:gd name="T31" fmla="*/ 0 h 309"/>
                <a:gd name="T32" fmla="*/ 23 w 271"/>
                <a:gd name="T33" fmla="*/ 3 h 309"/>
                <a:gd name="T34" fmla="*/ 25 w 271"/>
                <a:gd name="T35" fmla="*/ 10 h 309"/>
                <a:gd name="T36" fmla="*/ 28 w 271"/>
                <a:gd name="T37" fmla="*/ 5 h 309"/>
                <a:gd name="T38" fmla="*/ 33 w 271"/>
                <a:gd name="T39" fmla="*/ 4 h 309"/>
                <a:gd name="T40" fmla="*/ 25 w 271"/>
                <a:gd name="T41" fmla="*/ 13 h 309"/>
                <a:gd name="T42" fmla="*/ 24 w 271"/>
                <a:gd name="T43" fmla="*/ 20 h 309"/>
                <a:gd name="T44" fmla="*/ 30 w 271"/>
                <a:gd name="T45" fmla="*/ 20 h 309"/>
                <a:gd name="T46" fmla="*/ 33 w 271"/>
                <a:gd name="T47" fmla="*/ 24 h 309"/>
                <a:gd name="T48" fmla="*/ 34 w 271"/>
                <a:gd name="T49" fmla="*/ 33 h 309"/>
                <a:gd name="T50" fmla="*/ 31 w 271"/>
                <a:gd name="T51" fmla="*/ 29 h 309"/>
                <a:gd name="T52" fmla="*/ 24 w 271"/>
                <a:gd name="T53" fmla="*/ 26 h 309"/>
                <a:gd name="T54" fmla="*/ 21 w 271"/>
                <a:gd name="T55" fmla="*/ 30 h 309"/>
                <a:gd name="T56" fmla="*/ 29 w 271"/>
                <a:gd name="T57" fmla="*/ 31 h 309"/>
                <a:gd name="T58" fmla="*/ 31 w 271"/>
                <a:gd name="T59" fmla="*/ 36 h 309"/>
                <a:gd name="T60" fmla="*/ 22 w 271"/>
                <a:gd name="T61" fmla="*/ 36 h 309"/>
                <a:gd name="T62" fmla="*/ 19 w 271"/>
                <a:gd name="T63" fmla="*/ 38 h 309"/>
                <a:gd name="T64" fmla="*/ 14 w 271"/>
                <a:gd name="T65" fmla="*/ 39 h 3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1"/>
                <a:gd name="T100" fmla="*/ 0 h 309"/>
                <a:gd name="T101" fmla="*/ 271 w 271"/>
                <a:gd name="T102" fmla="*/ 309 h 3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1" h="309">
                  <a:moveTo>
                    <a:pt x="109" y="309"/>
                  </a:moveTo>
                  <a:lnTo>
                    <a:pt x="72" y="261"/>
                  </a:lnTo>
                  <a:lnTo>
                    <a:pt x="0" y="273"/>
                  </a:lnTo>
                  <a:lnTo>
                    <a:pt x="37" y="224"/>
                  </a:lnTo>
                  <a:lnTo>
                    <a:pt x="83" y="218"/>
                  </a:lnTo>
                  <a:lnTo>
                    <a:pt x="114" y="257"/>
                  </a:lnTo>
                  <a:lnTo>
                    <a:pt x="126" y="227"/>
                  </a:lnTo>
                  <a:lnTo>
                    <a:pt x="99" y="187"/>
                  </a:lnTo>
                  <a:lnTo>
                    <a:pt x="41" y="197"/>
                  </a:lnTo>
                  <a:lnTo>
                    <a:pt x="60" y="156"/>
                  </a:lnTo>
                  <a:lnTo>
                    <a:pt x="136" y="168"/>
                  </a:lnTo>
                  <a:lnTo>
                    <a:pt x="162" y="130"/>
                  </a:lnTo>
                  <a:lnTo>
                    <a:pt x="83" y="37"/>
                  </a:lnTo>
                  <a:lnTo>
                    <a:pt x="134" y="55"/>
                  </a:lnTo>
                  <a:lnTo>
                    <a:pt x="166" y="83"/>
                  </a:lnTo>
                  <a:lnTo>
                    <a:pt x="150" y="0"/>
                  </a:lnTo>
                  <a:lnTo>
                    <a:pt x="182" y="22"/>
                  </a:lnTo>
                  <a:lnTo>
                    <a:pt x="193" y="77"/>
                  </a:lnTo>
                  <a:lnTo>
                    <a:pt x="221" y="34"/>
                  </a:lnTo>
                  <a:lnTo>
                    <a:pt x="263" y="29"/>
                  </a:lnTo>
                  <a:lnTo>
                    <a:pt x="194" y="102"/>
                  </a:lnTo>
                  <a:lnTo>
                    <a:pt x="190" y="156"/>
                  </a:lnTo>
                  <a:lnTo>
                    <a:pt x="236" y="154"/>
                  </a:lnTo>
                  <a:lnTo>
                    <a:pt x="258" y="190"/>
                  </a:lnTo>
                  <a:lnTo>
                    <a:pt x="271" y="260"/>
                  </a:lnTo>
                  <a:lnTo>
                    <a:pt x="241" y="226"/>
                  </a:lnTo>
                  <a:lnTo>
                    <a:pt x="192" y="206"/>
                  </a:lnTo>
                  <a:lnTo>
                    <a:pt x="165" y="234"/>
                  </a:lnTo>
                  <a:lnTo>
                    <a:pt x="232" y="248"/>
                  </a:lnTo>
                  <a:lnTo>
                    <a:pt x="248" y="286"/>
                  </a:lnTo>
                  <a:lnTo>
                    <a:pt x="175" y="288"/>
                  </a:lnTo>
                  <a:lnTo>
                    <a:pt x="150" y="304"/>
                  </a:lnTo>
                  <a:lnTo>
                    <a:pt x="109" y="309"/>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1" name="Freeform 140"/>
            <p:cNvSpPr>
              <a:spLocks/>
            </p:cNvSpPr>
            <p:nvPr/>
          </p:nvSpPr>
          <p:spPr bwMode="auto">
            <a:xfrm>
              <a:off x="4186" y="2276"/>
              <a:ext cx="132" cy="132"/>
            </a:xfrm>
            <a:custGeom>
              <a:avLst/>
              <a:gdLst>
                <a:gd name="T0" fmla="*/ 11 w 264"/>
                <a:gd name="T1" fmla="*/ 32 h 263"/>
                <a:gd name="T2" fmla="*/ 8 w 264"/>
                <a:gd name="T3" fmla="*/ 26 h 263"/>
                <a:gd name="T4" fmla="*/ 0 w 264"/>
                <a:gd name="T5" fmla="*/ 26 h 263"/>
                <a:gd name="T6" fmla="*/ 5 w 264"/>
                <a:gd name="T7" fmla="*/ 21 h 263"/>
                <a:gd name="T8" fmla="*/ 10 w 264"/>
                <a:gd name="T9" fmla="*/ 22 h 263"/>
                <a:gd name="T10" fmla="*/ 12 w 264"/>
                <a:gd name="T11" fmla="*/ 27 h 263"/>
                <a:gd name="T12" fmla="*/ 14 w 264"/>
                <a:gd name="T13" fmla="*/ 24 h 263"/>
                <a:gd name="T14" fmla="*/ 12 w 264"/>
                <a:gd name="T15" fmla="*/ 19 h 263"/>
                <a:gd name="T16" fmla="*/ 6 w 264"/>
                <a:gd name="T17" fmla="*/ 18 h 263"/>
                <a:gd name="T18" fmla="*/ 9 w 264"/>
                <a:gd name="T19" fmla="*/ 15 h 263"/>
                <a:gd name="T20" fmla="*/ 17 w 264"/>
                <a:gd name="T21" fmla="*/ 18 h 263"/>
                <a:gd name="T22" fmla="*/ 20 w 264"/>
                <a:gd name="T23" fmla="*/ 15 h 263"/>
                <a:gd name="T24" fmla="*/ 14 w 264"/>
                <a:gd name="T25" fmla="*/ 3 h 263"/>
                <a:gd name="T26" fmla="*/ 19 w 264"/>
                <a:gd name="T27" fmla="*/ 6 h 263"/>
                <a:gd name="T28" fmla="*/ 22 w 264"/>
                <a:gd name="T29" fmla="*/ 10 h 263"/>
                <a:gd name="T30" fmla="*/ 22 w 264"/>
                <a:gd name="T31" fmla="*/ 0 h 263"/>
                <a:gd name="T32" fmla="*/ 25 w 264"/>
                <a:gd name="T33" fmla="*/ 4 h 263"/>
                <a:gd name="T34" fmla="*/ 25 w 264"/>
                <a:gd name="T35" fmla="*/ 10 h 263"/>
                <a:gd name="T36" fmla="*/ 29 w 264"/>
                <a:gd name="T37" fmla="*/ 6 h 263"/>
                <a:gd name="T38" fmla="*/ 33 w 264"/>
                <a:gd name="T39" fmla="*/ 7 h 263"/>
                <a:gd name="T40" fmla="*/ 24 w 264"/>
                <a:gd name="T41" fmla="*/ 12 h 263"/>
                <a:gd name="T42" fmla="*/ 23 w 264"/>
                <a:gd name="T43" fmla="*/ 18 h 263"/>
                <a:gd name="T44" fmla="*/ 28 w 264"/>
                <a:gd name="T45" fmla="*/ 19 h 263"/>
                <a:gd name="T46" fmla="*/ 29 w 264"/>
                <a:gd name="T47" fmla="*/ 23 h 263"/>
                <a:gd name="T48" fmla="*/ 29 w 264"/>
                <a:gd name="T49" fmla="*/ 31 h 263"/>
                <a:gd name="T50" fmla="*/ 27 w 264"/>
                <a:gd name="T51" fmla="*/ 27 h 263"/>
                <a:gd name="T52" fmla="*/ 22 w 264"/>
                <a:gd name="T53" fmla="*/ 23 h 263"/>
                <a:gd name="T54" fmla="*/ 18 w 264"/>
                <a:gd name="T55" fmla="*/ 26 h 263"/>
                <a:gd name="T56" fmla="*/ 25 w 264"/>
                <a:gd name="T57" fmla="*/ 29 h 263"/>
                <a:gd name="T58" fmla="*/ 26 w 264"/>
                <a:gd name="T59" fmla="*/ 33 h 263"/>
                <a:gd name="T60" fmla="*/ 18 w 264"/>
                <a:gd name="T61" fmla="*/ 32 h 263"/>
                <a:gd name="T62" fmla="*/ 15 w 264"/>
                <a:gd name="T63" fmla="*/ 33 h 263"/>
                <a:gd name="T64" fmla="*/ 11 w 264"/>
                <a:gd name="T65" fmla="*/ 32 h 2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4"/>
                <a:gd name="T100" fmla="*/ 0 h 263"/>
                <a:gd name="T101" fmla="*/ 264 w 264"/>
                <a:gd name="T102" fmla="*/ 263 h 2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4" h="263">
                  <a:moveTo>
                    <a:pt x="86" y="254"/>
                  </a:moveTo>
                  <a:lnTo>
                    <a:pt x="64" y="206"/>
                  </a:lnTo>
                  <a:lnTo>
                    <a:pt x="0" y="202"/>
                  </a:lnTo>
                  <a:lnTo>
                    <a:pt x="39" y="166"/>
                  </a:lnTo>
                  <a:lnTo>
                    <a:pt x="78" y="171"/>
                  </a:lnTo>
                  <a:lnTo>
                    <a:pt x="99" y="211"/>
                  </a:lnTo>
                  <a:lnTo>
                    <a:pt x="115" y="188"/>
                  </a:lnTo>
                  <a:lnTo>
                    <a:pt x="99" y="148"/>
                  </a:lnTo>
                  <a:lnTo>
                    <a:pt x="47" y="144"/>
                  </a:lnTo>
                  <a:lnTo>
                    <a:pt x="72" y="114"/>
                  </a:lnTo>
                  <a:lnTo>
                    <a:pt x="134" y="139"/>
                  </a:lnTo>
                  <a:lnTo>
                    <a:pt x="162" y="114"/>
                  </a:lnTo>
                  <a:lnTo>
                    <a:pt x="111" y="18"/>
                  </a:lnTo>
                  <a:lnTo>
                    <a:pt x="150" y="44"/>
                  </a:lnTo>
                  <a:lnTo>
                    <a:pt x="174" y="74"/>
                  </a:lnTo>
                  <a:lnTo>
                    <a:pt x="174" y="0"/>
                  </a:lnTo>
                  <a:lnTo>
                    <a:pt x="197" y="27"/>
                  </a:lnTo>
                  <a:lnTo>
                    <a:pt x="197" y="74"/>
                  </a:lnTo>
                  <a:lnTo>
                    <a:pt x="228" y="44"/>
                  </a:lnTo>
                  <a:lnTo>
                    <a:pt x="264" y="49"/>
                  </a:lnTo>
                  <a:lnTo>
                    <a:pt x="193" y="96"/>
                  </a:lnTo>
                  <a:lnTo>
                    <a:pt x="181" y="139"/>
                  </a:lnTo>
                  <a:lnTo>
                    <a:pt x="221" y="148"/>
                  </a:lnTo>
                  <a:lnTo>
                    <a:pt x="232" y="184"/>
                  </a:lnTo>
                  <a:lnTo>
                    <a:pt x="232" y="245"/>
                  </a:lnTo>
                  <a:lnTo>
                    <a:pt x="213" y="211"/>
                  </a:lnTo>
                  <a:lnTo>
                    <a:pt x="174" y="184"/>
                  </a:lnTo>
                  <a:lnTo>
                    <a:pt x="146" y="202"/>
                  </a:lnTo>
                  <a:lnTo>
                    <a:pt x="201" y="227"/>
                  </a:lnTo>
                  <a:lnTo>
                    <a:pt x="209" y="263"/>
                  </a:lnTo>
                  <a:lnTo>
                    <a:pt x="146" y="249"/>
                  </a:lnTo>
                  <a:lnTo>
                    <a:pt x="123" y="258"/>
                  </a:lnTo>
                  <a:lnTo>
                    <a:pt x="86" y="254"/>
                  </a:lnTo>
                  <a:close/>
                </a:path>
              </a:pathLst>
            </a:custGeom>
            <a:solidFill>
              <a:srgbClr val="007A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2" name="Freeform 141"/>
            <p:cNvSpPr>
              <a:spLocks/>
            </p:cNvSpPr>
            <p:nvPr/>
          </p:nvSpPr>
          <p:spPr bwMode="auto">
            <a:xfrm>
              <a:off x="4287" y="2279"/>
              <a:ext cx="82" cy="106"/>
            </a:xfrm>
            <a:custGeom>
              <a:avLst/>
              <a:gdLst>
                <a:gd name="T0" fmla="*/ 10 w 163"/>
                <a:gd name="T1" fmla="*/ 26 h 213"/>
                <a:gd name="T2" fmla="*/ 6 w 163"/>
                <a:gd name="T3" fmla="*/ 23 h 213"/>
                <a:gd name="T4" fmla="*/ 0 w 163"/>
                <a:gd name="T5" fmla="*/ 26 h 213"/>
                <a:gd name="T6" fmla="*/ 2 w 163"/>
                <a:gd name="T7" fmla="*/ 21 h 213"/>
                <a:gd name="T8" fmla="*/ 5 w 163"/>
                <a:gd name="T9" fmla="*/ 19 h 213"/>
                <a:gd name="T10" fmla="*/ 9 w 163"/>
                <a:gd name="T11" fmla="*/ 21 h 213"/>
                <a:gd name="T12" fmla="*/ 9 w 163"/>
                <a:gd name="T13" fmla="*/ 19 h 213"/>
                <a:gd name="T14" fmla="*/ 6 w 163"/>
                <a:gd name="T15" fmla="*/ 16 h 213"/>
                <a:gd name="T16" fmla="*/ 2 w 163"/>
                <a:gd name="T17" fmla="*/ 19 h 213"/>
                <a:gd name="T18" fmla="*/ 2 w 163"/>
                <a:gd name="T19" fmla="*/ 15 h 213"/>
                <a:gd name="T20" fmla="*/ 8 w 163"/>
                <a:gd name="T21" fmla="*/ 14 h 213"/>
                <a:gd name="T22" fmla="*/ 9 w 163"/>
                <a:gd name="T23" fmla="*/ 10 h 213"/>
                <a:gd name="T24" fmla="*/ 1 w 163"/>
                <a:gd name="T25" fmla="*/ 6 h 213"/>
                <a:gd name="T26" fmla="*/ 5 w 163"/>
                <a:gd name="T27" fmla="*/ 6 h 213"/>
                <a:gd name="T28" fmla="*/ 8 w 163"/>
                <a:gd name="T29" fmla="*/ 7 h 213"/>
                <a:gd name="T30" fmla="*/ 5 w 163"/>
                <a:gd name="T31" fmla="*/ 1 h 213"/>
                <a:gd name="T32" fmla="*/ 8 w 163"/>
                <a:gd name="T33" fmla="*/ 1 h 213"/>
                <a:gd name="T34" fmla="*/ 10 w 163"/>
                <a:gd name="T35" fmla="*/ 5 h 213"/>
                <a:gd name="T36" fmla="*/ 11 w 163"/>
                <a:gd name="T37" fmla="*/ 1 h 213"/>
                <a:gd name="T38" fmla="*/ 14 w 163"/>
                <a:gd name="T39" fmla="*/ 0 h 213"/>
                <a:gd name="T40" fmla="*/ 11 w 163"/>
                <a:gd name="T41" fmla="*/ 7 h 213"/>
                <a:gd name="T42" fmla="*/ 12 w 163"/>
                <a:gd name="T43" fmla="*/ 11 h 213"/>
                <a:gd name="T44" fmla="*/ 15 w 163"/>
                <a:gd name="T45" fmla="*/ 10 h 213"/>
                <a:gd name="T46" fmla="*/ 18 w 163"/>
                <a:gd name="T47" fmla="*/ 12 h 213"/>
                <a:gd name="T48" fmla="*/ 21 w 163"/>
                <a:gd name="T49" fmla="*/ 17 h 213"/>
                <a:gd name="T50" fmla="*/ 18 w 163"/>
                <a:gd name="T51" fmla="*/ 15 h 213"/>
                <a:gd name="T52" fmla="*/ 13 w 163"/>
                <a:gd name="T53" fmla="*/ 15 h 213"/>
                <a:gd name="T54" fmla="*/ 12 w 163"/>
                <a:gd name="T55" fmla="*/ 18 h 213"/>
                <a:gd name="T56" fmla="*/ 17 w 163"/>
                <a:gd name="T57" fmla="*/ 17 h 213"/>
                <a:gd name="T58" fmla="*/ 20 w 163"/>
                <a:gd name="T59" fmla="*/ 19 h 213"/>
                <a:gd name="T60" fmla="*/ 14 w 163"/>
                <a:gd name="T61" fmla="*/ 22 h 213"/>
                <a:gd name="T62" fmla="*/ 13 w 163"/>
                <a:gd name="T63" fmla="*/ 24 h 213"/>
                <a:gd name="T64" fmla="*/ 10 w 163"/>
                <a:gd name="T65" fmla="*/ 26 h 2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213"/>
                <a:gd name="T101" fmla="*/ 163 w 163"/>
                <a:gd name="T102" fmla="*/ 213 h 2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213">
                  <a:moveTo>
                    <a:pt x="74" y="208"/>
                  </a:moveTo>
                  <a:lnTo>
                    <a:pt x="41" y="187"/>
                  </a:lnTo>
                  <a:lnTo>
                    <a:pt x="0" y="213"/>
                  </a:lnTo>
                  <a:lnTo>
                    <a:pt x="12" y="173"/>
                  </a:lnTo>
                  <a:lnTo>
                    <a:pt x="39" y="159"/>
                  </a:lnTo>
                  <a:lnTo>
                    <a:pt x="66" y="174"/>
                  </a:lnTo>
                  <a:lnTo>
                    <a:pt x="67" y="153"/>
                  </a:lnTo>
                  <a:lnTo>
                    <a:pt x="43" y="135"/>
                  </a:lnTo>
                  <a:lnTo>
                    <a:pt x="9" y="156"/>
                  </a:lnTo>
                  <a:lnTo>
                    <a:pt x="13" y="127"/>
                  </a:lnTo>
                  <a:lnTo>
                    <a:pt x="62" y="115"/>
                  </a:lnTo>
                  <a:lnTo>
                    <a:pt x="70" y="86"/>
                  </a:lnTo>
                  <a:lnTo>
                    <a:pt x="2" y="48"/>
                  </a:lnTo>
                  <a:lnTo>
                    <a:pt x="37" y="48"/>
                  </a:lnTo>
                  <a:lnTo>
                    <a:pt x="63" y="57"/>
                  </a:lnTo>
                  <a:lnTo>
                    <a:pt x="36" y="9"/>
                  </a:lnTo>
                  <a:lnTo>
                    <a:pt x="60" y="15"/>
                  </a:lnTo>
                  <a:lnTo>
                    <a:pt x="78" y="46"/>
                  </a:lnTo>
                  <a:lnTo>
                    <a:pt x="87" y="12"/>
                  </a:lnTo>
                  <a:lnTo>
                    <a:pt x="111" y="0"/>
                  </a:lnTo>
                  <a:lnTo>
                    <a:pt x="83" y="61"/>
                  </a:lnTo>
                  <a:lnTo>
                    <a:pt x="93" y="94"/>
                  </a:lnTo>
                  <a:lnTo>
                    <a:pt x="119" y="82"/>
                  </a:lnTo>
                  <a:lnTo>
                    <a:pt x="140" y="100"/>
                  </a:lnTo>
                  <a:lnTo>
                    <a:pt x="163" y="138"/>
                  </a:lnTo>
                  <a:lnTo>
                    <a:pt x="137" y="125"/>
                  </a:lnTo>
                  <a:lnTo>
                    <a:pt x="103" y="125"/>
                  </a:lnTo>
                  <a:lnTo>
                    <a:pt x="91" y="149"/>
                  </a:lnTo>
                  <a:lnTo>
                    <a:pt x="136" y="141"/>
                  </a:lnTo>
                  <a:lnTo>
                    <a:pt x="153" y="159"/>
                  </a:lnTo>
                  <a:lnTo>
                    <a:pt x="109" y="179"/>
                  </a:lnTo>
                  <a:lnTo>
                    <a:pt x="98" y="195"/>
                  </a:lnTo>
                  <a:lnTo>
                    <a:pt x="74" y="208"/>
                  </a:lnTo>
                  <a:close/>
                </a:path>
              </a:pathLst>
            </a:custGeom>
            <a:solidFill>
              <a:srgbClr val="007A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3" name="Freeform 142"/>
            <p:cNvSpPr>
              <a:spLocks/>
            </p:cNvSpPr>
            <p:nvPr/>
          </p:nvSpPr>
          <p:spPr bwMode="auto">
            <a:xfrm>
              <a:off x="4318" y="2279"/>
              <a:ext cx="117" cy="135"/>
            </a:xfrm>
            <a:custGeom>
              <a:avLst/>
              <a:gdLst>
                <a:gd name="T0" fmla="*/ 12 w 236"/>
                <a:gd name="T1" fmla="*/ 34 h 269"/>
                <a:gd name="T2" fmla="*/ 7 w 236"/>
                <a:gd name="T3" fmla="*/ 29 h 269"/>
                <a:gd name="T4" fmla="*/ 0 w 236"/>
                <a:gd name="T5" fmla="*/ 30 h 269"/>
                <a:gd name="T6" fmla="*/ 4 w 236"/>
                <a:gd name="T7" fmla="*/ 25 h 269"/>
                <a:gd name="T8" fmla="*/ 9 w 236"/>
                <a:gd name="T9" fmla="*/ 24 h 269"/>
                <a:gd name="T10" fmla="*/ 12 w 236"/>
                <a:gd name="T11" fmla="*/ 28 h 269"/>
                <a:gd name="T12" fmla="*/ 13 w 236"/>
                <a:gd name="T13" fmla="*/ 25 h 269"/>
                <a:gd name="T14" fmla="*/ 10 w 236"/>
                <a:gd name="T15" fmla="*/ 21 h 269"/>
                <a:gd name="T16" fmla="*/ 4 w 236"/>
                <a:gd name="T17" fmla="*/ 22 h 269"/>
                <a:gd name="T18" fmla="*/ 6 w 236"/>
                <a:gd name="T19" fmla="*/ 17 h 269"/>
                <a:gd name="T20" fmla="*/ 14 w 236"/>
                <a:gd name="T21" fmla="*/ 19 h 269"/>
                <a:gd name="T22" fmla="*/ 17 w 236"/>
                <a:gd name="T23" fmla="*/ 15 h 269"/>
                <a:gd name="T24" fmla="*/ 9 w 236"/>
                <a:gd name="T25" fmla="*/ 4 h 269"/>
                <a:gd name="T26" fmla="*/ 14 w 236"/>
                <a:gd name="T27" fmla="*/ 6 h 269"/>
                <a:gd name="T28" fmla="*/ 18 w 236"/>
                <a:gd name="T29" fmla="*/ 10 h 269"/>
                <a:gd name="T30" fmla="*/ 16 w 236"/>
                <a:gd name="T31" fmla="*/ 0 h 269"/>
                <a:gd name="T32" fmla="*/ 19 w 236"/>
                <a:gd name="T33" fmla="*/ 3 h 269"/>
                <a:gd name="T34" fmla="*/ 21 w 236"/>
                <a:gd name="T35" fmla="*/ 9 h 269"/>
                <a:gd name="T36" fmla="*/ 24 w 236"/>
                <a:gd name="T37" fmla="*/ 4 h 269"/>
                <a:gd name="T38" fmla="*/ 28 w 236"/>
                <a:gd name="T39" fmla="*/ 4 h 269"/>
                <a:gd name="T40" fmla="*/ 21 w 236"/>
                <a:gd name="T41" fmla="*/ 12 h 269"/>
                <a:gd name="T42" fmla="*/ 20 w 236"/>
                <a:gd name="T43" fmla="*/ 17 h 269"/>
                <a:gd name="T44" fmla="*/ 25 w 236"/>
                <a:gd name="T45" fmla="*/ 17 h 269"/>
                <a:gd name="T46" fmla="*/ 27 w 236"/>
                <a:gd name="T47" fmla="*/ 21 h 269"/>
                <a:gd name="T48" fmla="*/ 29 w 236"/>
                <a:gd name="T49" fmla="*/ 29 h 269"/>
                <a:gd name="T50" fmla="*/ 26 w 236"/>
                <a:gd name="T51" fmla="*/ 25 h 269"/>
                <a:gd name="T52" fmla="*/ 20 w 236"/>
                <a:gd name="T53" fmla="*/ 23 h 269"/>
                <a:gd name="T54" fmla="*/ 17 w 236"/>
                <a:gd name="T55" fmla="*/ 26 h 269"/>
                <a:gd name="T56" fmla="*/ 25 w 236"/>
                <a:gd name="T57" fmla="*/ 27 h 269"/>
                <a:gd name="T58" fmla="*/ 27 w 236"/>
                <a:gd name="T59" fmla="*/ 31 h 269"/>
                <a:gd name="T60" fmla="*/ 18 w 236"/>
                <a:gd name="T61" fmla="*/ 32 h 269"/>
                <a:gd name="T62" fmla="*/ 16 w 236"/>
                <a:gd name="T63" fmla="*/ 33 h 269"/>
                <a:gd name="T64" fmla="*/ 12 w 236"/>
                <a:gd name="T65" fmla="*/ 34 h 2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69"/>
                <a:gd name="T101" fmla="*/ 236 w 236"/>
                <a:gd name="T102" fmla="*/ 269 h 2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69">
                  <a:moveTo>
                    <a:pt x="96" y="269"/>
                  </a:moveTo>
                  <a:lnTo>
                    <a:pt x="63" y="227"/>
                  </a:lnTo>
                  <a:lnTo>
                    <a:pt x="0" y="237"/>
                  </a:lnTo>
                  <a:lnTo>
                    <a:pt x="33" y="193"/>
                  </a:lnTo>
                  <a:lnTo>
                    <a:pt x="72" y="188"/>
                  </a:lnTo>
                  <a:lnTo>
                    <a:pt x="98" y="223"/>
                  </a:lnTo>
                  <a:lnTo>
                    <a:pt x="109" y="197"/>
                  </a:lnTo>
                  <a:lnTo>
                    <a:pt x="86" y="163"/>
                  </a:lnTo>
                  <a:lnTo>
                    <a:pt x="35" y="171"/>
                  </a:lnTo>
                  <a:lnTo>
                    <a:pt x="53" y="135"/>
                  </a:lnTo>
                  <a:lnTo>
                    <a:pt x="120" y="145"/>
                  </a:lnTo>
                  <a:lnTo>
                    <a:pt x="142" y="114"/>
                  </a:lnTo>
                  <a:lnTo>
                    <a:pt x="73" y="31"/>
                  </a:lnTo>
                  <a:lnTo>
                    <a:pt x="116" y="47"/>
                  </a:lnTo>
                  <a:lnTo>
                    <a:pt x="146" y="73"/>
                  </a:lnTo>
                  <a:lnTo>
                    <a:pt x="131" y="0"/>
                  </a:lnTo>
                  <a:lnTo>
                    <a:pt x="159" y="19"/>
                  </a:lnTo>
                  <a:lnTo>
                    <a:pt x="169" y="67"/>
                  </a:lnTo>
                  <a:lnTo>
                    <a:pt x="193" y="29"/>
                  </a:lnTo>
                  <a:lnTo>
                    <a:pt x="228" y="25"/>
                  </a:lnTo>
                  <a:lnTo>
                    <a:pt x="169" y="89"/>
                  </a:lnTo>
                  <a:lnTo>
                    <a:pt x="166" y="135"/>
                  </a:lnTo>
                  <a:lnTo>
                    <a:pt x="206" y="133"/>
                  </a:lnTo>
                  <a:lnTo>
                    <a:pt x="224" y="165"/>
                  </a:lnTo>
                  <a:lnTo>
                    <a:pt x="236" y="226"/>
                  </a:lnTo>
                  <a:lnTo>
                    <a:pt x="210" y="196"/>
                  </a:lnTo>
                  <a:lnTo>
                    <a:pt x="166" y="179"/>
                  </a:lnTo>
                  <a:lnTo>
                    <a:pt x="143" y="203"/>
                  </a:lnTo>
                  <a:lnTo>
                    <a:pt x="202" y="215"/>
                  </a:lnTo>
                  <a:lnTo>
                    <a:pt x="217" y="248"/>
                  </a:lnTo>
                  <a:lnTo>
                    <a:pt x="152" y="249"/>
                  </a:lnTo>
                  <a:lnTo>
                    <a:pt x="131" y="264"/>
                  </a:lnTo>
                  <a:lnTo>
                    <a:pt x="96" y="269"/>
                  </a:lnTo>
                  <a:close/>
                </a:path>
              </a:pathLst>
            </a:custGeom>
            <a:solidFill>
              <a:srgbClr val="007A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4" name="Freeform 143"/>
            <p:cNvSpPr>
              <a:spLocks/>
            </p:cNvSpPr>
            <p:nvPr/>
          </p:nvSpPr>
          <p:spPr bwMode="auto">
            <a:xfrm>
              <a:off x="4404" y="2264"/>
              <a:ext cx="87" cy="117"/>
            </a:xfrm>
            <a:custGeom>
              <a:avLst/>
              <a:gdLst>
                <a:gd name="T0" fmla="*/ 13 w 172"/>
                <a:gd name="T1" fmla="*/ 27 h 233"/>
                <a:gd name="T2" fmla="*/ 9 w 172"/>
                <a:gd name="T3" fmla="*/ 25 h 233"/>
                <a:gd name="T4" fmla="*/ 4 w 172"/>
                <a:gd name="T5" fmla="*/ 30 h 233"/>
                <a:gd name="T6" fmla="*/ 4 w 172"/>
                <a:gd name="T7" fmla="*/ 24 h 233"/>
                <a:gd name="T8" fmla="*/ 7 w 172"/>
                <a:gd name="T9" fmla="*/ 22 h 233"/>
                <a:gd name="T10" fmla="*/ 11 w 172"/>
                <a:gd name="T11" fmla="*/ 23 h 233"/>
                <a:gd name="T12" fmla="*/ 11 w 172"/>
                <a:gd name="T13" fmla="*/ 20 h 233"/>
                <a:gd name="T14" fmla="*/ 7 w 172"/>
                <a:gd name="T15" fmla="*/ 19 h 233"/>
                <a:gd name="T16" fmla="*/ 4 w 172"/>
                <a:gd name="T17" fmla="*/ 23 h 233"/>
                <a:gd name="T18" fmla="*/ 3 w 172"/>
                <a:gd name="T19" fmla="*/ 19 h 233"/>
                <a:gd name="T20" fmla="*/ 9 w 172"/>
                <a:gd name="T21" fmla="*/ 16 h 233"/>
                <a:gd name="T22" fmla="*/ 10 w 172"/>
                <a:gd name="T23" fmla="*/ 12 h 233"/>
                <a:gd name="T24" fmla="*/ 0 w 172"/>
                <a:gd name="T25" fmla="*/ 10 h 233"/>
                <a:gd name="T26" fmla="*/ 5 w 172"/>
                <a:gd name="T27" fmla="*/ 8 h 233"/>
                <a:gd name="T28" fmla="*/ 8 w 172"/>
                <a:gd name="T29" fmla="*/ 9 h 233"/>
                <a:gd name="T30" fmla="*/ 3 w 172"/>
                <a:gd name="T31" fmla="*/ 4 h 233"/>
                <a:gd name="T32" fmla="*/ 7 w 172"/>
                <a:gd name="T33" fmla="*/ 4 h 233"/>
                <a:gd name="T34" fmla="*/ 10 w 172"/>
                <a:gd name="T35" fmla="*/ 7 h 233"/>
                <a:gd name="T36" fmla="*/ 10 w 172"/>
                <a:gd name="T37" fmla="*/ 3 h 233"/>
                <a:gd name="T38" fmla="*/ 13 w 172"/>
                <a:gd name="T39" fmla="*/ 0 h 233"/>
                <a:gd name="T40" fmla="*/ 11 w 172"/>
                <a:gd name="T41" fmla="*/ 9 h 233"/>
                <a:gd name="T42" fmla="*/ 13 w 172"/>
                <a:gd name="T43" fmla="*/ 13 h 233"/>
                <a:gd name="T44" fmla="*/ 16 w 172"/>
                <a:gd name="T45" fmla="*/ 10 h 233"/>
                <a:gd name="T46" fmla="*/ 19 w 172"/>
                <a:gd name="T47" fmla="*/ 12 h 233"/>
                <a:gd name="T48" fmla="*/ 22 w 172"/>
                <a:gd name="T49" fmla="*/ 16 h 233"/>
                <a:gd name="T50" fmla="*/ 19 w 172"/>
                <a:gd name="T51" fmla="*/ 15 h 233"/>
                <a:gd name="T52" fmla="*/ 15 w 172"/>
                <a:gd name="T53" fmla="*/ 16 h 233"/>
                <a:gd name="T54" fmla="*/ 14 w 172"/>
                <a:gd name="T55" fmla="*/ 19 h 233"/>
                <a:gd name="T56" fmla="*/ 19 w 172"/>
                <a:gd name="T57" fmla="*/ 17 h 233"/>
                <a:gd name="T58" fmla="*/ 22 w 172"/>
                <a:gd name="T59" fmla="*/ 19 h 233"/>
                <a:gd name="T60" fmla="*/ 17 w 172"/>
                <a:gd name="T61" fmla="*/ 22 h 233"/>
                <a:gd name="T62" fmla="*/ 16 w 172"/>
                <a:gd name="T63" fmla="*/ 25 h 233"/>
                <a:gd name="T64" fmla="*/ 13 w 172"/>
                <a:gd name="T65" fmla="*/ 27 h 2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2"/>
                <a:gd name="T100" fmla="*/ 0 h 233"/>
                <a:gd name="T101" fmla="*/ 172 w 172"/>
                <a:gd name="T102" fmla="*/ 233 h 2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2" h="233">
                  <a:moveTo>
                    <a:pt x="100" y="211"/>
                  </a:moveTo>
                  <a:lnTo>
                    <a:pt x="65" y="199"/>
                  </a:lnTo>
                  <a:lnTo>
                    <a:pt x="28" y="233"/>
                  </a:lnTo>
                  <a:lnTo>
                    <a:pt x="32" y="192"/>
                  </a:lnTo>
                  <a:lnTo>
                    <a:pt x="56" y="172"/>
                  </a:lnTo>
                  <a:lnTo>
                    <a:pt x="85" y="181"/>
                  </a:lnTo>
                  <a:lnTo>
                    <a:pt x="83" y="160"/>
                  </a:lnTo>
                  <a:lnTo>
                    <a:pt x="56" y="149"/>
                  </a:lnTo>
                  <a:lnTo>
                    <a:pt x="27" y="177"/>
                  </a:lnTo>
                  <a:lnTo>
                    <a:pt x="24" y="146"/>
                  </a:lnTo>
                  <a:lnTo>
                    <a:pt x="70" y="123"/>
                  </a:lnTo>
                  <a:lnTo>
                    <a:pt x="73" y="94"/>
                  </a:lnTo>
                  <a:lnTo>
                    <a:pt x="0" y="73"/>
                  </a:lnTo>
                  <a:lnTo>
                    <a:pt x="34" y="64"/>
                  </a:lnTo>
                  <a:lnTo>
                    <a:pt x="61" y="65"/>
                  </a:lnTo>
                  <a:lnTo>
                    <a:pt x="24" y="27"/>
                  </a:lnTo>
                  <a:lnTo>
                    <a:pt x="50" y="27"/>
                  </a:lnTo>
                  <a:lnTo>
                    <a:pt x="73" y="52"/>
                  </a:lnTo>
                  <a:lnTo>
                    <a:pt x="75" y="18"/>
                  </a:lnTo>
                  <a:lnTo>
                    <a:pt x="96" y="0"/>
                  </a:lnTo>
                  <a:lnTo>
                    <a:pt x="81" y="67"/>
                  </a:lnTo>
                  <a:lnTo>
                    <a:pt x="96" y="97"/>
                  </a:lnTo>
                  <a:lnTo>
                    <a:pt x="121" y="79"/>
                  </a:lnTo>
                  <a:lnTo>
                    <a:pt x="144" y="89"/>
                  </a:lnTo>
                  <a:lnTo>
                    <a:pt x="172" y="122"/>
                  </a:lnTo>
                  <a:lnTo>
                    <a:pt x="145" y="116"/>
                  </a:lnTo>
                  <a:lnTo>
                    <a:pt x="112" y="123"/>
                  </a:lnTo>
                  <a:lnTo>
                    <a:pt x="106" y="149"/>
                  </a:lnTo>
                  <a:lnTo>
                    <a:pt x="148" y="131"/>
                  </a:lnTo>
                  <a:lnTo>
                    <a:pt x="168" y="146"/>
                  </a:lnTo>
                  <a:lnTo>
                    <a:pt x="129" y="175"/>
                  </a:lnTo>
                  <a:lnTo>
                    <a:pt x="121" y="193"/>
                  </a:lnTo>
                  <a:lnTo>
                    <a:pt x="100" y="211"/>
                  </a:lnTo>
                  <a:close/>
                </a:path>
              </a:pathLst>
            </a:custGeom>
            <a:solidFill>
              <a:srgbClr val="007A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5" name="Freeform 144"/>
            <p:cNvSpPr>
              <a:spLocks/>
            </p:cNvSpPr>
            <p:nvPr/>
          </p:nvSpPr>
          <p:spPr bwMode="auto">
            <a:xfrm>
              <a:off x="3889" y="2305"/>
              <a:ext cx="132" cy="131"/>
            </a:xfrm>
            <a:custGeom>
              <a:avLst/>
              <a:gdLst>
                <a:gd name="T0" fmla="*/ 11 w 264"/>
                <a:gd name="T1" fmla="*/ 31 h 263"/>
                <a:gd name="T2" fmla="*/ 8 w 264"/>
                <a:gd name="T3" fmla="*/ 25 h 263"/>
                <a:gd name="T4" fmla="*/ 0 w 264"/>
                <a:gd name="T5" fmla="*/ 25 h 263"/>
                <a:gd name="T6" fmla="*/ 5 w 264"/>
                <a:gd name="T7" fmla="*/ 20 h 263"/>
                <a:gd name="T8" fmla="*/ 10 w 264"/>
                <a:gd name="T9" fmla="*/ 21 h 263"/>
                <a:gd name="T10" fmla="*/ 12 w 264"/>
                <a:gd name="T11" fmla="*/ 26 h 263"/>
                <a:gd name="T12" fmla="*/ 14 w 264"/>
                <a:gd name="T13" fmla="*/ 23 h 263"/>
                <a:gd name="T14" fmla="*/ 12 w 264"/>
                <a:gd name="T15" fmla="*/ 18 h 263"/>
                <a:gd name="T16" fmla="*/ 6 w 264"/>
                <a:gd name="T17" fmla="*/ 18 h 263"/>
                <a:gd name="T18" fmla="*/ 9 w 264"/>
                <a:gd name="T19" fmla="*/ 14 h 263"/>
                <a:gd name="T20" fmla="*/ 17 w 264"/>
                <a:gd name="T21" fmla="*/ 17 h 263"/>
                <a:gd name="T22" fmla="*/ 20 w 264"/>
                <a:gd name="T23" fmla="*/ 14 h 263"/>
                <a:gd name="T24" fmla="*/ 14 w 264"/>
                <a:gd name="T25" fmla="*/ 2 h 263"/>
                <a:gd name="T26" fmla="*/ 19 w 264"/>
                <a:gd name="T27" fmla="*/ 5 h 263"/>
                <a:gd name="T28" fmla="*/ 22 w 264"/>
                <a:gd name="T29" fmla="*/ 9 h 263"/>
                <a:gd name="T30" fmla="*/ 22 w 264"/>
                <a:gd name="T31" fmla="*/ 0 h 263"/>
                <a:gd name="T32" fmla="*/ 25 w 264"/>
                <a:gd name="T33" fmla="*/ 3 h 263"/>
                <a:gd name="T34" fmla="*/ 25 w 264"/>
                <a:gd name="T35" fmla="*/ 9 h 263"/>
                <a:gd name="T36" fmla="*/ 29 w 264"/>
                <a:gd name="T37" fmla="*/ 5 h 263"/>
                <a:gd name="T38" fmla="*/ 33 w 264"/>
                <a:gd name="T39" fmla="*/ 6 h 263"/>
                <a:gd name="T40" fmla="*/ 24 w 264"/>
                <a:gd name="T41" fmla="*/ 12 h 263"/>
                <a:gd name="T42" fmla="*/ 23 w 264"/>
                <a:gd name="T43" fmla="*/ 17 h 263"/>
                <a:gd name="T44" fmla="*/ 28 w 264"/>
                <a:gd name="T45" fmla="*/ 18 h 263"/>
                <a:gd name="T46" fmla="*/ 29 w 264"/>
                <a:gd name="T47" fmla="*/ 23 h 263"/>
                <a:gd name="T48" fmla="*/ 29 w 264"/>
                <a:gd name="T49" fmla="*/ 30 h 263"/>
                <a:gd name="T50" fmla="*/ 27 w 264"/>
                <a:gd name="T51" fmla="*/ 26 h 263"/>
                <a:gd name="T52" fmla="*/ 22 w 264"/>
                <a:gd name="T53" fmla="*/ 23 h 263"/>
                <a:gd name="T54" fmla="*/ 18 w 264"/>
                <a:gd name="T55" fmla="*/ 25 h 263"/>
                <a:gd name="T56" fmla="*/ 25 w 264"/>
                <a:gd name="T57" fmla="*/ 28 h 263"/>
                <a:gd name="T58" fmla="*/ 26 w 264"/>
                <a:gd name="T59" fmla="*/ 32 h 263"/>
                <a:gd name="T60" fmla="*/ 18 w 264"/>
                <a:gd name="T61" fmla="*/ 31 h 263"/>
                <a:gd name="T62" fmla="*/ 15 w 264"/>
                <a:gd name="T63" fmla="*/ 32 h 263"/>
                <a:gd name="T64" fmla="*/ 11 w 264"/>
                <a:gd name="T65" fmla="*/ 31 h 2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4"/>
                <a:gd name="T100" fmla="*/ 0 h 263"/>
                <a:gd name="T101" fmla="*/ 264 w 264"/>
                <a:gd name="T102" fmla="*/ 263 h 2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4" h="263">
                  <a:moveTo>
                    <a:pt x="86" y="254"/>
                  </a:moveTo>
                  <a:lnTo>
                    <a:pt x="63" y="205"/>
                  </a:lnTo>
                  <a:lnTo>
                    <a:pt x="0" y="201"/>
                  </a:lnTo>
                  <a:lnTo>
                    <a:pt x="39" y="167"/>
                  </a:lnTo>
                  <a:lnTo>
                    <a:pt x="79" y="171"/>
                  </a:lnTo>
                  <a:lnTo>
                    <a:pt x="98" y="210"/>
                  </a:lnTo>
                  <a:lnTo>
                    <a:pt x="114" y="189"/>
                  </a:lnTo>
                  <a:lnTo>
                    <a:pt x="98" y="149"/>
                  </a:lnTo>
                  <a:lnTo>
                    <a:pt x="47" y="144"/>
                  </a:lnTo>
                  <a:lnTo>
                    <a:pt x="71" y="115"/>
                  </a:lnTo>
                  <a:lnTo>
                    <a:pt x="134" y="140"/>
                  </a:lnTo>
                  <a:lnTo>
                    <a:pt x="161" y="115"/>
                  </a:lnTo>
                  <a:lnTo>
                    <a:pt x="110" y="18"/>
                  </a:lnTo>
                  <a:lnTo>
                    <a:pt x="149" y="43"/>
                  </a:lnTo>
                  <a:lnTo>
                    <a:pt x="173" y="75"/>
                  </a:lnTo>
                  <a:lnTo>
                    <a:pt x="173" y="0"/>
                  </a:lnTo>
                  <a:lnTo>
                    <a:pt x="196" y="27"/>
                  </a:lnTo>
                  <a:lnTo>
                    <a:pt x="196" y="75"/>
                  </a:lnTo>
                  <a:lnTo>
                    <a:pt x="230" y="43"/>
                  </a:lnTo>
                  <a:lnTo>
                    <a:pt x="264" y="48"/>
                  </a:lnTo>
                  <a:lnTo>
                    <a:pt x="192" y="97"/>
                  </a:lnTo>
                  <a:lnTo>
                    <a:pt x="181" y="140"/>
                  </a:lnTo>
                  <a:lnTo>
                    <a:pt x="221" y="149"/>
                  </a:lnTo>
                  <a:lnTo>
                    <a:pt x="233" y="184"/>
                  </a:lnTo>
                  <a:lnTo>
                    <a:pt x="233" y="245"/>
                  </a:lnTo>
                  <a:lnTo>
                    <a:pt x="212" y="210"/>
                  </a:lnTo>
                  <a:lnTo>
                    <a:pt x="173" y="184"/>
                  </a:lnTo>
                  <a:lnTo>
                    <a:pt x="145" y="201"/>
                  </a:lnTo>
                  <a:lnTo>
                    <a:pt x="202" y="228"/>
                  </a:lnTo>
                  <a:lnTo>
                    <a:pt x="208" y="263"/>
                  </a:lnTo>
                  <a:lnTo>
                    <a:pt x="145" y="250"/>
                  </a:lnTo>
                  <a:lnTo>
                    <a:pt x="122" y="259"/>
                  </a:lnTo>
                  <a:lnTo>
                    <a:pt x="86" y="254"/>
                  </a:lnTo>
                  <a:close/>
                </a:path>
              </a:pathLst>
            </a:custGeom>
            <a:solidFill>
              <a:srgbClr val="007A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 name="Freeform 145"/>
            <p:cNvSpPr>
              <a:spLocks/>
            </p:cNvSpPr>
            <p:nvPr/>
          </p:nvSpPr>
          <p:spPr bwMode="auto">
            <a:xfrm>
              <a:off x="3991" y="2306"/>
              <a:ext cx="81" cy="107"/>
            </a:xfrm>
            <a:custGeom>
              <a:avLst/>
              <a:gdLst>
                <a:gd name="T0" fmla="*/ 9 w 163"/>
                <a:gd name="T1" fmla="*/ 26 h 214"/>
                <a:gd name="T2" fmla="*/ 5 w 163"/>
                <a:gd name="T3" fmla="*/ 24 h 214"/>
                <a:gd name="T4" fmla="*/ 0 w 163"/>
                <a:gd name="T5" fmla="*/ 27 h 214"/>
                <a:gd name="T6" fmla="*/ 1 w 163"/>
                <a:gd name="T7" fmla="*/ 22 h 214"/>
                <a:gd name="T8" fmla="*/ 4 w 163"/>
                <a:gd name="T9" fmla="*/ 20 h 214"/>
                <a:gd name="T10" fmla="*/ 8 w 163"/>
                <a:gd name="T11" fmla="*/ 22 h 214"/>
                <a:gd name="T12" fmla="*/ 8 w 163"/>
                <a:gd name="T13" fmla="*/ 20 h 214"/>
                <a:gd name="T14" fmla="*/ 5 w 163"/>
                <a:gd name="T15" fmla="*/ 18 h 214"/>
                <a:gd name="T16" fmla="*/ 1 w 163"/>
                <a:gd name="T17" fmla="*/ 20 h 214"/>
                <a:gd name="T18" fmla="*/ 1 w 163"/>
                <a:gd name="T19" fmla="*/ 16 h 214"/>
                <a:gd name="T20" fmla="*/ 7 w 163"/>
                <a:gd name="T21" fmla="*/ 15 h 214"/>
                <a:gd name="T22" fmla="*/ 8 w 163"/>
                <a:gd name="T23" fmla="*/ 11 h 214"/>
                <a:gd name="T24" fmla="*/ 0 w 163"/>
                <a:gd name="T25" fmla="*/ 7 h 214"/>
                <a:gd name="T26" fmla="*/ 4 w 163"/>
                <a:gd name="T27" fmla="*/ 6 h 214"/>
                <a:gd name="T28" fmla="*/ 7 w 163"/>
                <a:gd name="T29" fmla="*/ 7 h 214"/>
                <a:gd name="T30" fmla="*/ 4 w 163"/>
                <a:gd name="T31" fmla="*/ 2 h 214"/>
                <a:gd name="T32" fmla="*/ 7 w 163"/>
                <a:gd name="T33" fmla="*/ 3 h 214"/>
                <a:gd name="T34" fmla="*/ 9 w 163"/>
                <a:gd name="T35" fmla="*/ 6 h 214"/>
                <a:gd name="T36" fmla="*/ 11 w 163"/>
                <a:gd name="T37" fmla="*/ 2 h 214"/>
                <a:gd name="T38" fmla="*/ 14 w 163"/>
                <a:gd name="T39" fmla="*/ 0 h 214"/>
                <a:gd name="T40" fmla="*/ 10 w 163"/>
                <a:gd name="T41" fmla="*/ 8 h 214"/>
                <a:gd name="T42" fmla="*/ 11 w 163"/>
                <a:gd name="T43" fmla="*/ 12 h 214"/>
                <a:gd name="T44" fmla="*/ 15 w 163"/>
                <a:gd name="T45" fmla="*/ 11 h 214"/>
                <a:gd name="T46" fmla="*/ 17 w 163"/>
                <a:gd name="T47" fmla="*/ 13 h 214"/>
                <a:gd name="T48" fmla="*/ 20 w 163"/>
                <a:gd name="T49" fmla="*/ 18 h 214"/>
                <a:gd name="T50" fmla="*/ 17 w 163"/>
                <a:gd name="T51" fmla="*/ 16 h 214"/>
                <a:gd name="T52" fmla="*/ 13 w 163"/>
                <a:gd name="T53" fmla="*/ 16 h 214"/>
                <a:gd name="T54" fmla="*/ 11 w 163"/>
                <a:gd name="T55" fmla="*/ 19 h 214"/>
                <a:gd name="T56" fmla="*/ 17 w 163"/>
                <a:gd name="T57" fmla="*/ 18 h 214"/>
                <a:gd name="T58" fmla="*/ 19 w 163"/>
                <a:gd name="T59" fmla="*/ 21 h 214"/>
                <a:gd name="T60" fmla="*/ 13 w 163"/>
                <a:gd name="T61" fmla="*/ 23 h 214"/>
                <a:gd name="T62" fmla="*/ 12 w 163"/>
                <a:gd name="T63" fmla="*/ 25 h 214"/>
                <a:gd name="T64" fmla="*/ 9 w 163"/>
                <a:gd name="T65" fmla="*/ 26 h 2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214"/>
                <a:gd name="T101" fmla="*/ 163 w 163"/>
                <a:gd name="T102" fmla="*/ 214 h 2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214">
                  <a:moveTo>
                    <a:pt x="74" y="208"/>
                  </a:moveTo>
                  <a:lnTo>
                    <a:pt x="42" y="189"/>
                  </a:lnTo>
                  <a:lnTo>
                    <a:pt x="0" y="214"/>
                  </a:lnTo>
                  <a:lnTo>
                    <a:pt x="12" y="174"/>
                  </a:lnTo>
                  <a:lnTo>
                    <a:pt x="39" y="159"/>
                  </a:lnTo>
                  <a:lnTo>
                    <a:pt x="66" y="176"/>
                  </a:lnTo>
                  <a:lnTo>
                    <a:pt x="67" y="155"/>
                  </a:lnTo>
                  <a:lnTo>
                    <a:pt x="43" y="137"/>
                  </a:lnTo>
                  <a:lnTo>
                    <a:pt x="9" y="156"/>
                  </a:lnTo>
                  <a:lnTo>
                    <a:pt x="14" y="126"/>
                  </a:lnTo>
                  <a:lnTo>
                    <a:pt x="63" y="116"/>
                  </a:lnTo>
                  <a:lnTo>
                    <a:pt x="70" y="88"/>
                  </a:lnTo>
                  <a:lnTo>
                    <a:pt x="4" y="49"/>
                  </a:lnTo>
                  <a:lnTo>
                    <a:pt x="38" y="48"/>
                  </a:lnTo>
                  <a:lnTo>
                    <a:pt x="63" y="57"/>
                  </a:lnTo>
                  <a:lnTo>
                    <a:pt x="36" y="11"/>
                  </a:lnTo>
                  <a:lnTo>
                    <a:pt x="62" y="17"/>
                  </a:lnTo>
                  <a:lnTo>
                    <a:pt x="78" y="46"/>
                  </a:lnTo>
                  <a:lnTo>
                    <a:pt x="88" y="14"/>
                  </a:lnTo>
                  <a:lnTo>
                    <a:pt x="112" y="0"/>
                  </a:lnTo>
                  <a:lnTo>
                    <a:pt x="85" y="63"/>
                  </a:lnTo>
                  <a:lnTo>
                    <a:pt x="93" y="95"/>
                  </a:lnTo>
                  <a:lnTo>
                    <a:pt x="121" y="83"/>
                  </a:lnTo>
                  <a:lnTo>
                    <a:pt x="141" y="100"/>
                  </a:lnTo>
                  <a:lnTo>
                    <a:pt x="163" y="138"/>
                  </a:lnTo>
                  <a:lnTo>
                    <a:pt x="137" y="125"/>
                  </a:lnTo>
                  <a:lnTo>
                    <a:pt x="104" y="126"/>
                  </a:lnTo>
                  <a:lnTo>
                    <a:pt x="93" y="150"/>
                  </a:lnTo>
                  <a:lnTo>
                    <a:pt x="137" y="141"/>
                  </a:lnTo>
                  <a:lnTo>
                    <a:pt x="155" y="161"/>
                  </a:lnTo>
                  <a:lnTo>
                    <a:pt x="110" y="180"/>
                  </a:lnTo>
                  <a:lnTo>
                    <a:pt x="98" y="196"/>
                  </a:lnTo>
                  <a:lnTo>
                    <a:pt x="74" y="208"/>
                  </a:lnTo>
                  <a:close/>
                </a:path>
              </a:pathLst>
            </a:custGeom>
            <a:solidFill>
              <a:srgbClr val="007A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7" name="Freeform 146"/>
            <p:cNvSpPr>
              <a:spLocks/>
            </p:cNvSpPr>
            <p:nvPr/>
          </p:nvSpPr>
          <p:spPr bwMode="auto">
            <a:xfrm>
              <a:off x="4022" y="2308"/>
              <a:ext cx="117" cy="133"/>
            </a:xfrm>
            <a:custGeom>
              <a:avLst/>
              <a:gdLst>
                <a:gd name="T0" fmla="*/ 12 w 234"/>
                <a:gd name="T1" fmla="*/ 33 h 268"/>
                <a:gd name="T2" fmla="*/ 8 w 234"/>
                <a:gd name="T3" fmla="*/ 28 h 268"/>
                <a:gd name="T4" fmla="*/ 0 w 234"/>
                <a:gd name="T5" fmla="*/ 29 h 268"/>
                <a:gd name="T6" fmla="*/ 4 w 234"/>
                <a:gd name="T7" fmla="*/ 24 h 268"/>
                <a:gd name="T8" fmla="*/ 9 w 234"/>
                <a:gd name="T9" fmla="*/ 23 h 268"/>
                <a:gd name="T10" fmla="*/ 13 w 234"/>
                <a:gd name="T11" fmla="*/ 27 h 268"/>
                <a:gd name="T12" fmla="*/ 14 w 234"/>
                <a:gd name="T13" fmla="*/ 24 h 268"/>
                <a:gd name="T14" fmla="*/ 11 w 234"/>
                <a:gd name="T15" fmla="*/ 20 h 268"/>
                <a:gd name="T16" fmla="*/ 5 w 234"/>
                <a:gd name="T17" fmla="*/ 21 h 268"/>
                <a:gd name="T18" fmla="*/ 7 w 234"/>
                <a:gd name="T19" fmla="*/ 16 h 268"/>
                <a:gd name="T20" fmla="*/ 15 w 234"/>
                <a:gd name="T21" fmla="*/ 18 h 268"/>
                <a:gd name="T22" fmla="*/ 18 w 234"/>
                <a:gd name="T23" fmla="*/ 14 h 268"/>
                <a:gd name="T24" fmla="*/ 9 w 234"/>
                <a:gd name="T25" fmla="*/ 3 h 268"/>
                <a:gd name="T26" fmla="*/ 15 w 234"/>
                <a:gd name="T27" fmla="*/ 6 h 268"/>
                <a:gd name="T28" fmla="*/ 18 w 234"/>
                <a:gd name="T29" fmla="*/ 8 h 268"/>
                <a:gd name="T30" fmla="*/ 17 w 234"/>
                <a:gd name="T31" fmla="*/ 0 h 268"/>
                <a:gd name="T32" fmla="*/ 20 w 234"/>
                <a:gd name="T33" fmla="*/ 2 h 268"/>
                <a:gd name="T34" fmla="*/ 21 w 234"/>
                <a:gd name="T35" fmla="*/ 8 h 268"/>
                <a:gd name="T36" fmla="*/ 24 w 234"/>
                <a:gd name="T37" fmla="*/ 3 h 268"/>
                <a:gd name="T38" fmla="*/ 29 w 234"/>
                <a:gd name="T39" fmla="*/ 3 h 268"/>
                <a:gd name="T40" fmla="*/ 21 w 234"/>
                <a:gd name="T41" fmla="*/ 11 h 268"/>
                <a:gd name="T42" fmla="*/ 21 w 234"/>
                <a:gd name="T43" fmla="*/ 16 h 268"/>
                <a:gd name="T44" fmla="*/ 26 w 234"/>
                <a:gd name="T45" fmla="*/ 16 h 268"/>
                <a:gd name="T46" fmla="*/ 28 w 234"/>
                <a:gd name="T47" fmla="*/ 20 h 268"/>
                <a:gd name="T48" fmla="*/ 30 w 234"/>
                <a:gd name="T49" fmla="*/ 28 h 268"/>
                <a:gd name="T50" fmla="*/ 27 w 234"/>
                <a:gd name="T51" fmla="*/ 24 h 268"/>
                <a:gd name="T52" fmla="*/ 21 w 234"/>
                <a:gd name="T53" fmla="*/ 22 h 268"/>
                <a:gd name="T54" fmla="*/ 18 w 234"/>
                <a:gd name="T55" fmla="*/ 25 h 268"/>
                <a:gd name="T56" fmla="*/ 26 w 234"/>
                <a:gd name="T57" fmla="*/ 26 h 268"/>
                <a:gd name="T58" fmla="*/ 27 w 234"/>
                <a:gd name="T59" fmla="*/ 30 h 268"/>
                <a:gd name="T60" fmla="*/ 19 w 234"/>
                <a:gd name="T61" fmla="*/ 31 h 268"/>
                <a:gd name="T62" fmla="*/ 17 w 234"/>
                <a:gd name="T63" fmla="*/ 33 h 268"/>
                <a:gd name="T64" fmla="*/ 12 w 234"/>
                <a:gd name="T65" fmla="*/ 33 h 2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4"/>
                <a:gd name="T100" fmla="*/ 0 h 268"/>
                <a:gd name="T101" fmla="*/ 234 w 234"/>
                <a:gd name="T102" fmla="*/ 268 h 2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4" h="268">
                  <a:moveTo>
                    <a:pt x="94" y="268"/>
                  </a:moveTo>
                  <a:lnTo>
                    <a:pt x="62" y="226"/>
                  </a:lnTo>
                  <a:lnTo>
                    <a:pt x="0" y="238"/>
                  </a:lnTo>
                  <a:lnTo>
                    <a:pt x="31" y="193"/>
                  </a:lnTo>
                  <a:lnTo>
                    <a:pt x="70" y="189"/>
                  </a:lnTo>
                  <a:lnTo>
                    <a:pt x="97" y="223"/>
                  </a:lnTo>
                  <a:lnTo>
                    <a:pt x="109" y="198"/>
                  </a:lnTo>
                  <a:lnTo>
                    <a:pt x="85" y="162"/>
                  </a:lnTo>
                  <a:lnTo>
                    <a:pt x="35" y="171"/>
                  </a:lnTo>
                  <a:lnTo>
                    <a:pt x="51" y="135"/>
                  </a:lnTo>
                  <a:lnTo>
                    <a:pt x="119" y="146"/>
                  </a:lnTo>
                  <a:lnTo>
                    <a:pt x="140" y="113"/>
                  </a:lnTo>
                  <a:lnTo>
                    <a:pt x="71" y="31"/>
                  </a:lnTo>
                  <a:lnTo>
                    <a:pt x="114" y="48"/>
                  </a:lnTo>
                  <a:lnTo>
                    <a:pt x="144" y="71"/>
                  </a:lnTo>
                  <a:lnTo>
                    <a:pt x="129" y="0"/>
                  </a:lnTo>
                  <a:lnTo>
                    <a:pt x="158" y="19"/>
                  </a:lnTo>
                  <a:lnTo>
                    <a:pt x="167" y="67"/>
                  </a:lnTo>
                  <a:lnTo>
                    <a:pt x="191" y="30"/>
                  </a:lnTo>
                  <a:lnTo>
                    <a:pt x="228" y="25"/>
                  </a:lnTo>
                  <a:lnTo>
                    <a:pt x="167" y="89"/>
                  </a:lnTo>
                  <a:lnTo>
                    <a:pt x="164" y="134"/>
                  </a:lnTo>
                  <a:lnTo>
                    <a:pt x="205" y="134"/>
                  </a:lnTo>
                  <a:lnTo>
                    <a:pt x="222" y="165"/>
                  </a:lnTo>
                  <a:lnTo>
                    <a:pt x="234" y="225"/>
                  </a:lnTo>
                  <a:lnTo>
                    <a:pt x="209" y="195"/>
                  </a:lnTo>
                  <a:lnTo>
                    <a:pt x="166" y="178"/>
                  </a:lnTo>
                  <a:lnTo>
                    <a:pt x="141" y="202"/>
                  </a:lnTo>
                  <a:lnTo>
                    <a:pt x="201" y="216"/>
                  </a:lnTo>
                  <a:lnTo>
                    <a:pt x="215" y="248"/>
                  </a:lnTo>
                  <a:lnTo>
                    <a:pt x="151" y="250"/>
                  </a:lnTo>
                  <a:lnTo>
                    <a:pt x="129" y="265"/>
                  </a:lnTo>
                  <a:lnTo>
                    <a:pt x="94" y="268"/>
                  </a:lnTo>
                  <a:close/>
                </a:path>
              </a:pathLst>
            </a:custGeom>
            <a:solidFill>
              <a:srgbClr val="007A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8" name="Freeform 147"/>
            <p:cNvSpPr>
              <a:spLocks/>
            </p:cNvSpPr>
            <p:nvPr/>
          </p:nvSpPr>
          <p:spPr bwMode="auto">
            <a:xfrm>
              <a:off x="4108" y="2292"/>
              <a:ext cx="87" cy="117"/>
            </a:xfrm>
            <a:custGeom>
              <a:avLst/>
              <a:gdLst>
                <a:gd name="T0" fmla="*/ 13 w 174"/>
                <a:gd name="T1" fmla="*/ 26 h 235"/>
                <a:gd name="T2" fmla="*/ 9 w 174"/>
                <a:gd name="T3" fmla="*/ 25 h 235"/>
                <a:gd name="T4" fmla="*/ 4 w 174"/>
                <a:gd name="T5" fmla="*/ 29 h 235"/>
                <a:gd name="T6" fmla="*/ 5 w 174"/>
                <a:gd name="T7" fmla="*/ 24 h 235"/>
                <a:gd name="T8" fmla="*/ 7 w 174"/>
                <a:gd name="T9" fmla="*/ 21 h 235"/>
                <a:gd name="T10" fmla="*/ 11 w 174"/>
                <a:gd name="T11" fmla="*/ 22 h 235"/>
                <a:gd name="T12" fmla="*/ 11 w 174"/>
                <a:gd name="T13" fmla="*/ 20 h 235"/>
                <a:gd name="T14" fmla="*/ 7 w 174"/>
                <a:gd name="T15" fmla="*/ 18 h 235"/>
                <a:gd name="T16" fmla="*/ 3 w 174"/>
                <a:gd name="T17" fmla="*/ 22 h 235"/>
                <a:gd name="T18" fmla="*/ 3 w 174"/>
                <a:gd name="T19" fmla="*/ 18 h 235"/>
                <a:gd name="T20" fmla="*/ 9 w 174"/>
                <a:gd name="T21" fmla="*/ 15 h 235"/>
                <a:gd name="T22" fmla="*/ 10 w 174"/>
                <a:gd name="T23" fmla="*/ 11 h 235"/>
                <a:gd name="T24" fmla="*/ 0 w 174"/>
                <a:gd name="T25" fmla="*/ 9 h 235"/>
                <a:gd name="T26" fmla="*/ 5 w 174"/>
                <a:gd name="T27" fmla="*/ 8 h 235"/>
                <a:gd name="T28" fmla="*/ 8 w 174"/>
                <a:gd name="T29" fmla="*/ 8 h 235"/>
                <a:gd name="T30" fmla="*/ 3 w 174"/>
                <a:gd name="T31" fmla="*/ 3 h 235"/>
                <a:gd name="T32" fmla="*/ 6 w 174"/>
                <a:gd name="T33" fmla="*/ 3 h 235"/>
                <a:gd name="T34" fmla="*/ 10 w 174"/>
                <a:gd name="T35" fmla="*/ 6 h 235"/>
                <a:gd name="T36" fmla="*/ 10 w 174"/>
                <a:gd name="T37" fmla="*/ 2 h 235"/>
                <a:gd name="T38" fmla="*/ 12 w 174"/>
                <a:gd name="T39" fmla="*/ 0 h 235"/>
                <a:gd name="T40" fmla="*/ 11 w 174"/>
                <a:gd name="T41" fmla="*/ 8 h 235"/>
                <a:gd name="T42" fmla="*/ 12 w 174"/>
                <a:gd name="T43" fmla="*/ 12 h 235"/>
                <a:gd name="T44" fmla="*/ 15 w 174"/>
                <a:gd name="T45" fmla="*/ 9 h 235"/>
                <a:gd name="T46" fmla="*/ 18 w 174"/>
                <a:gd name="T47" fmla="*/ 11 h 235"/>
                <a:gd name="T48" fmla="*/ 22 w 174"/>
                <a:gd name="T49" fmla="*/ 15 h 235"/>
                <a:gd name="T50" fmla="*/ 19 w 174"/>
                <a:gd name="T51" fmla="*/ 14 h 235"/>
                <a:gd name="T52" fmla="*/ 14 w 174"/>
                <a:gd name="T53" fmla="*/ 15 h 235"/>
                <a:gd name="T54" fmla="*/ 13 w 174"/>
                <a:gd name="T55" fmla="*/ 18 h 235"/>
                <a:gd name="T56" fmla="*/ 19 w 174"/>
                <a:gd name="T57" fmla="*/ 16 h 235"/>
                <a:gd name="T58" fmla="*/ 22 w 174"/>
                <a:gd name="T59" fmla="*/ 18 h 235"/>
                <a:gd name="T60" fmla="*/ 17 w 174"/>
                <a:gd name="T61" fmla="*/ 21 h 235"/>
                <a:gd name="T62" fmla="*/ 15 w 174"/>
                <a:gd name="T63" fmla="*/ 24 h 235"/>
                <a:gd name="T64" fmla="*/ 13 w 174"/>
                <a:gd name="T65" fmla="*/ 26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
                <a:gd name="T100" fmla="*/ 0 h 235"/>
                <a:gd name="T101" fmla="*/ 174 w 174"/>
                <a:gd name="T102" fmla="*/ 235 h 2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 h="235">
                  <a:moveTo>
                    <a:pt x="100" y="212"/>
                  </a:moveTo>
                  <a:lnTo>
                    <a:pt x="65" y="201"/>
                  </a:lnTo>
                  <a:lnTo>
                    <a:pt x="30" y="235"/>
                  </a:lnTo>
                  <a:lnTo>
                    <a:pt x="34" y="193"/>
                  </a:lnTo>
                  <a:lnTo>
                    <a:pt x="57" y="172"/>
                  </a:lnTo>
                  <a:lnTo>
                    <a:pt x="85" y="183"/>
                  </a:lnTo>
                  <a:lnTo>
                    <a:pt x="84" y="162"/>
                  </a:lnTo>
                  <a:lnTo>
                    <a:pt x="57" y="150"/>
                  </a:lnTo>
                  <a:lnTo>
                    <a:pt x="27" y="177"/>
                  </a:lnTo>
                  <a:lnTo>
                    <a:pt x="26" y="147"/>
                  </a:lnTo>
                  <a:lnTo>
                    <a:pt x="72" y="125"/>
                  </a:lnTo>
                  <a:lnTo>
                    <a:pt x="73" y="95"/>
                  </a:lnTo>
                  <a:lnTo>
                    <a:pt x="0" y="73"/>
                  </a:lnTo>
                  <a:lnTo>
                    <a:pt x="34" y="64"/>
                  </a:lnTo>
                  <a:lnTo>
                    <a:pt x="61" y="67"/>
                  </a:lnTo>
                  <a:lnTo>
                    <a:pt x="26" y="28"/>
                  </a:lnTo>
                  <a:lnTo>
                    <a:pt x="50" y="28"/>
                  </a:lnTo>
                  <a:lnTo>
                    <a:pt x="73" y="53"/>
                  </a:lnTo>
                  <a:lnTo>
                    <a:pt x="76" y="19"/>
                  </a:lnTo>
                  <a:lnTo>
                    <a:pt x="96" y="0"/>
                  </a:lnTo>
                  <a:lnTo>
                    <a:pt x="81" y="67"/>
                  </a:lnTo>
                  <a:lnTo>
                    <a:pt x="96" y="98"/>
                  </a:lnTo>
                  <a:lnTo>
                    <a:pt x="122" y="79"/>
                  </a:lnTo>
                  <a:lnTo>
                    <a:pt x="144" y="91"/>
                  </a:lnTo>
                  <a:lnTo>
                    <a:pt x="174" y="123"/>
                  </a:lnTo>
                  <a:lnTo>
                    <a:pt x="146" y="116"/>
                  </a:lnTo>
                  <a:lnTo>
                    <a:pt x="113" y="125"/>
                  </a:lnTo>
                  <a:lnTo>
                    <a:pt x="107" y="150"/>
                  </a:lnTo>
                  <a:lnTo>
                    <a:pt x="149" y="132"/>
                  </a:lnTo>
                  <a:lnTo>
                    <a:pt x="169" y="147"/>
                  </a:lnTo>
                  <a:lnTo>
                    <a:pt x="130" y="175"/>
                  </a:lnTo>
                  <a:lnTo>
                    <a:pt x="122" y="195"/>
                  </a:lnTo>
                  <a:lnTo>
                    <a:pt x="100" y="212"/>
                  </a:lnTo>
                  <a:close/>
                </a:path>
              </a:pathLst>
            </a:custGeom>
            <a:solidFill>
              <a:srgbClr val="007A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 name="Freeform 148"/>
            <p:cNvSpPr>
              <a:spLocks/>
            </p:cNvSpPr>
            <p:nvPr/>
          </p:nvSpPr>
          <p:spPr bwMode="auto">
            <a:xfrm>
              <a:off x="4953" y="2247"/>
              <a:ext cx="130" cy="88"/>
            </a:xfrm>
            <a:custGeom>
              <a:avLst/>
              <a:gdLst>
                <a:gd name="T0" fmla="*/ 11 w 260"/>
                <a:gd name="T1" fmla="*/ 22 h 175"/>
                <a:gd name="T2" fmla="*/ 8 w 260"/>
                <a:gd name="T3" fmla="*/ 18 h 175"/>
                <a:gd name="T4" fmla="*/ 0 w 260"/>
                <a:gd name="T5" fmla="*/ 17 h 175"/>
                <a:gd name="T6" fmla="*/ 5 w 260"/>
                <a:gd name="T7" fmla="*/ 14 h 175"/>
                <a:gd name="T8" fmla="*/ 10 w 260"/>
                <a:gd name="T9" fmla="*/ 15 h 175"/>
                <a:gd name="T10" fmla="*/ 12 w 260"/>
                <a:gd name="T11" fmla="*/ 18 h 175"/>
                <a:gd name="T12" fmla="*/ 14 w 260"/>
                <a:gd name="T13" fmla="*/ 16 h 175"/>
                <a:gd name="T14" fmla="*/ 12 w 260"/>
                <a:gd name="T15" fmla="*/ 13 h 175"/>
                <a:gd name="T16" fmla="*/ 6 w 260"/>
                <a:gd name="T17" fmla="*/ 12 h 175"/>
                <a:gd name="T18" fmla="*/ 9 w 260"/>
                <a:gd name="T19" fmla="*/ 10 h 175"/>
                <a:gd name="T20" fmla="*/ 17 w 260"/>
                <a:gd name="T21" fmla="*/ 12 h 175"/>
                <a:gd name="T22" fmla="*/ 20 w 260"/>
                <a:gd name="T23" fmla="*/ 10 h 175"/>
                <a:gd name="T24" fmla="*/ 14 w 260"/>
                <a:gd name="T25" fmla="*/ 2 h 175"/>
                <a:gd name="T26" fmla="*/ 18 w 260"/>
                <a:gd name="T27" fmla="*/ 4 h 175"/>
                <a:gd name="T28" fmla="*/ 21 w 260"/>
                <a:gd name="T29" fmla="*/ 7 h 175"/>
                <a:gd name="T30" fmla="*/ 21 w 260"/>
                <a:gd name="T31" fmla="*/ 0 h 175"/>
                <a:gd name="T32" fmla="*/ 24 w 260"/>
                <a:gd name="T33" fmla="*/ 3 h 175"/>
                <a:gd name="T34" fmla="*/ 24 w 260"/>
                <a:gd name="T35" fmla="*/ 7 h 175"/>
                <a:gd name="T36" fmla="*/ 28 w 260"/>
                <a:gd name="T37" fmla="*/ 4 h 175"/>
                <a:gd name="T38" fmla="*/ 33 w 260"/>
                <a:gd name="T39" fmla="*/ 5 h 175"/>
                <a:gd name="T40" fmla="*/ 24 w 260"/>
                <a:gd name="T41" fmla="*/ 8 h 175"/>
                <a:gd name="T42" fmla="*/ 22 w 260"/>
                <a:gd name="T43" fmla="*/ 12 h 175"/>
                <a:gd name="T44" fmla="*/ 27 w 260"/>
                <a:gd name="T45" fmla="*/ 13 h 175"/>
                <a:gd name="T46" fmla="*/ 29 w 260"/>
                <a:gd name="T47" fmla="*/ 16 h 175"/>
                <a:gd name="T48" fmla="*/ 29 w 260"/>
                <a:gd name="T49" fmla="*/ 21 h 175"/>
                <a:gd name="T50" fmla="*/ 26 w 260"/>
                <a:gd name="T51" fmla="*/ 18 h 175"/>
                <a:gd name="T52" fmla="*/ 21 w 260"/>
                <a:gd name="T53" fmla="*/ 16 h 175"/>
                <a:gd name="T54" fmla="*/ 18 w 260"/>
                <a:gd name="T55" fmla="*/ 17 h 175"/>
                <a:gd name="T56" fmla="*/ 25 w 260"/>
                <a:gd name="T57" fmla="*/ 19 h 175"/>
                <a:gd name="T58" fmla="*/ 26 w 260"/>
                <a:gd name="T59" fmla="*/ 22 h 175"/>
                <a:gd name="T60" fmla="*/ 18 w 260"/>
                <a:gd name="T61" fmla="*/ 21 h 175"/>
                <a:gd name="T62" fmla="*/ 15 w 260"/>
                <a:gd name="T63" fmla="*/ 22 h 175"/>
                <a:gd name="T64" fmla="*/ 11 w 260"/>
                <a:gd name="T65" fmla="*/ 22 h 1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75"/>
                <a:gd name="T101" fmla="*/ 260 w 260"/>
                <a:gd name="T102" fmla="*/ 175 h 1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75">
                  <a:moveTo>
                    <a:pt x="85" y="169"/>
                  </a:moveTo>
                  <a:lnTo>
                    <a:pt x="62" y="137"/>
                  </a:lnTo>
                  <a:lnTo>
                    <a:pt x="0" y="134"/>
                  </a:lnTo>
                  <a:lnTo>
                    <a:pt x="39" y="111"/>
                  </a:lnTo>
                  <a:lnTo>
                    <a:pt x="77" y="113"/>
                  </a:lnTo>
                  <a:lnTo>
                    <a:pt x="97" y="139"/>
                  </a:lnTo>
                  <a:lnTo>
                    <a:pt x="112" y="125"/>
                  </a:lnTo>
                  <a:lnTo>
                    <a:pt x="97" y="99"/>
                  </a:lnTo>
                  <a:lnTo>
                    <a:pt x="46" y="96"/>
                  </a:lnTo>
                  <a:lnTo>
                    <a:pt x="70" y="76"/>
                  </a:lnTo>
                  <a:lnTo>
                    <a:pt x="132" y="93"/>
                  </a:lnTo>
                  <a:lnTo>
                    <a:pt x="159" y="76"/>
                  </a:lnTo>
                  <a:lnTo>
                    <a:pt x="109" y="12"/>
                  </a:lnTo>
                  <a:lnTo>
                    <a:pt x="147" y="30"/>
                  </a:lnTo>
                  <a:lnTo>
                    <a:pt x="171" y="49"/>
                  </a:lnTo>
                  <a:lnTo>
                    <a:pt x="171" y="0"/>
                  </a:lnTo>
                  <a:lnTo>
                    <a:pt x="194" y="18"/>
                  </a:lnTo>
                  <a:lnTo>
                    <a:pt x="194" y="49"/>
                  </a:lnTo>
                  <a:lnTo>
                    <a:pt x="225" y="30"/>
                  </a:lnTo>
                  <a:lnTo>
                    <a:pt x="260" y="33"/>
                  </a:lnTo>
                  <a:lnTo>
                    <a:pt x="190" y="64"/>
                  </a:lnTo>
                  <a:lnTo>
                    <a:pt x="179" y="93"/>
                  </a:lnTo>
                  <a:lnTo>
                    <a:pt x="217" y="99"/>
                  </a:lnTo>
                  <a:lnTo>
                    <a:pt x="229" y="122"/>
                  </a:lnTo>
                  <a:lnTo>
                    <a:pt x="229" y="163"/>
                  </a:lnTo>
                  <a:lnTo>
                    <a:pt x="210" y="139"/>
                  </a:lnTo>
                  <a:lnTo>
                    <a:pt x="171" y="122"/>
                  </a:lnTo>
                  <a:lnTo>
                    <a:pt x="144" y="134"/>
                  </a:lnTo>
                  <a:lnTo>
                    <a:pt x="198" y="151"/>
                  </a:lnTo>
                  <a:lnTo>
                    <a:pt x="206" y="175"/>
                  </a:lnTo>
                  <a:lnTo>
                    <a:pt x="144" y="166"/>
                  </a:lnTo>
                  <a:lnTo>
                    <a:pt x="120" y="172"/>
                  </a:lnTo>
                  <a:lnTo>
                    <a:pt x="85" y="169"/>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 name="Freeform 149"/>
            <p:cNvSpPr>
              <a:spLocks/>
            </p:cNvSpPr>
            <p:nvPr/>
          </p:nvSpPr>
          <p:spPr bwMode="auto">
            <a:xfrm>
              <a:off x="5053" y="2249"/>
              <a:ext cx="80" cy="70"/>
            </a:xfrm>
            <a:custGeom>
              <a:avLst/>
              <a:gdLst>
                <a:gd name="T0" fmla="*/ 10 w 160"/>
                <a:gd name="T1" fmla="*/ 17 h 141"/>
                <a:gd name="T2" fmla="*/ 5 w 160"/>
                <a:gd name="T3" fmla="*/ 15 h 141"/>
                <a:gd name="T4" fmla="*/ 0 w 160"/>
                <a:gd name="T5" fmla="*/ 17 h 141"/>
                <a:gd name="T6" fmla="*/ 2 w 160"/>
                <a:gd name="T7" fmla="*/ 14 h 141"/>
                <a:gd name="T8" fmla="*/ 5 w 160"/>
                <a:gd name="T9" fmla="*/ 13 h 141"/>
                <a:gd name="T10" fmla="*/ 8 w 160"/>
                <a:gd name="T11" fmla="*/ 14 h 141"/>
                <a:gd name="T12" fmla="*/ 9 w 160"/>
                <a:gd name="T13" fmla="*/ 12 h 141"/>
                <a:gd name="T14" fmla="*/ 5 w 160"/>
                <a:gd name="T15" fmla="*/ 11 h 141"/>
                <a:gd name="T16" fmla="*/ 2 w 160"/>
                <a:gd name="T17" fmla="*/ 13 h 141"/>
                <a:gd name="T18" fmla="*/ 2 w 160"/>
                <a:gd name="T19" fmla="*/ 10 h 141"/>
                <a:gd name="T20" fmla="*/ 8 w 160"/>
                <a:gd name="T21" fmla="*/ 9 h 141"/>
                <a:gd name="T22" fmla="*/ 9 w 160"/>
                <a:gd name="T23" fmla="*/ 7 h 141"/>
                <a:gd name="T24" fmla="*/ 1 w 160"/>
                <a:gd name="T25" fmla="*/ 3 h 141"/>
                <a:gd name="T26" fmla="*/ 5 w 160"/>
                <a:gd name="T27" fmla="*/ 3 h 141"/>
                <a:gd name="T28" fmla="*/ 8 w 160"/>
                <a:gd name="T29" fmla="*/ 4 h 141"/>
                <a:gd name="T30" fmla="*/ 5 w 160"/>
                <a:gd name="T31" fmla="*/ 0 h 141"/>
                <a:gd name="T32" fmla="*/ 8 w 160"/>
                <a:gd name="T33" fmla="*/ 1 h 141"/>
                <a:gd name="T34" fmla="*/ 10 w 160"/>
                <a:gd name="T35" fmla="*/ 3 h 141"/>
                <a:gd name="T36" fmla="*/ 11 w 160"/>
                <a:gd name="T37" fmla="*/ 1 h 141"/>
                <a:gd name="T38" fmla="*/ 14 w 160"/>
                <a:gd name="T39" fmla="*/ 0 h 141"/>
                <a:gd name="T40" fmla="*/ 10 w 160"/>
                <a:gd name="T41" fmla="*/ 5 h 141"/>
                <a:gd name="T42" fmla="*/ 11 w 160"/>
                <a:gd name="T43" fmla="*/ 7 h 141"/>
                <a:gd name="T44" fmla="*/ 15 w 160"/>
                <a:gd name="T45" fmla="*/ 6 h 141"/>
                <a:gd name="T46" fmla="*/ 18 w 160"/>
                <a:gd name="T47" fmla="*/ 8 h 141"/>
                <a:gd name="T48" fmla="*/ 20 w 160"/>
                <a:gd name="T49" fmla="*/ 11 h 141"/>
                <a:gd name="T50" fmla="*/ 17 w 160"/>
                <a:gd name="T51" fmla="*/ 10 h 141"/>
                <a:gd name="T52" fmla="*/ 13 w 160"/>
                <a:gd name="T53" fmla="*/ 10 h 141"/>
                <a:gd name="T54" fmla="*/ 11 w 160"/>
                <a:gd name="T55" fmla="*/ 12 h 141"/>
                <a:gd name="T56" fmla="*/ 17 w 160"/>
                <a:gd name="T57" fmla="*/ 11 h 141"/>
                <a:gd name="T58" fmla="*/ 19 w 160"/>
                <a:gd name="T59" fmla="*/ 13 h 141"/>
                <a:gd name="T60" fmla="*/ 14 w 160"/>
                <a:gd name="T61" fmla="*/ 14 h 141"/>
                <a:gd name="T62" fmla="*/ 12 w 160"/>
                <a:gd name="T63" fmla="*/ 16 h 141"/>
                <a:gd name="T64" fmla="*/ 10 w 160"/>
                <a:gd name="T65" fmla="*/ 17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
                <a:gd name="T100" fmla="*/ 0 h 141"/>
                <a:gd name="T101" fmla="*/ 160 w 160"/>
                <a:gd name="T102" fmla="*/ 141 h 1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 h="141">
                  <a:moveTo>
                    <a:pt x="73" y="138"/>
                  </a:moveTo>
                  <a:lnTo>
                    <a:pt x="42" y="125"/>
                  </a:lnTo>
                  <a:lnTo>
                    <a:pt x="0" y="141"/>
                  </a:lnTo>
                  <a:lnTo>
                    <a:pt x="12" y="114"/>
                  </a:lnTo>
                  <a:lnTo>
                    <a:pt x="39" y="105"/>
                  </a:lnTo>
                  <a:lnTo>
                    <a:pt x="64" y="116"/>
                  </a:lnTo>
                  <a:lnTo>
                    <a:pt x="67" y="102"/>
                  </a:lnTo>
                  <a:lnTo>
                    <a:pt x="43" y="90"/>
                  </a:lnTo>
                  <a:lnTo>
                    <a:pt x="9" y="104"/>
                  </a:lnTo>
                  <a:lnTo>
                    <a:pt x="13" y="83"/>
                  </a:lnTo>
                  <a:lnTo>
                    <a:pt x="62" y="76"/>
                  </a:lnTo>
                  <a:lnTo>
                    <a:pt x="70" y="56"/>
                  </a:lnTo>
                  <a:lnTo>
                    <a:pt x="2" y="31"/>
                  </a:lnTo>
                  <a:lnTo>
                    <a:pt x="37" y="31"/>
                  </a:lnTo>
                  <a:lnTo>
                    <a:pt x="63" y="37"/>
                  </a:lnTo>
                  <a:lnTo>
                    <a:pt x="36" y="6"/>
                  </a:lnTo>
                  <a:lnTo>
                    <a:pt x="60" y="10"/>
                  </a:lnTo>
                  <a:lnTo>
                    <a:pt x="78" y="30"/>
                  </a:lnTo>
                  <a:lnTo>
                    <a:pt x="86" y="9"/>
                  </a:lnTo>
                  <a:lnTo>
                    <a:pt x="110" y="0"/>
                  </a:lnTo>
                  <a:lnTo>
                    <a:pt x="83" y="40"/>
                  </a:lnTo>
                  <a:lnTo>
                    <a:pt x="91" y="62"/>
                  </a:lnTo>
                  <a:lnTo>
                    <a:pt x="118" y="55"/>
                  </a:lnTo>
                  <a:lnTo>
                    <a:pt x="138" y="65"/>
                  </a:lnTo>
                  <a:lnTo>
                    <a:pt x="160" y="92"/>
                  </a:lnTo>
                  <a:lnTo>
                    <a:pt x="136" y="83"/>
                  </a:lnTo>
                  <a:lnTo>
                    <a:pt x="102" y="83"/>
                  </a:lnTo>
                  <a:lnTo>
                    <a:pt x="91" y="98"/>
                  </a:lnTo>
                  <a:lnTo>
                    <a:pt x="134" y="93"/>
                  </a:lnTo>
                  <a:lnTo>
                    <a:pt x="152" y="105"/>
                  </a:lnTo>
                  <a:lnTo>
                    <a:pt x="108" y="119"/>
                  </a:lnTo>
                  <a:lnTo>
                    <a:pt x="97" y="129"/>
                  </a:lnTo>
                  <a:lnTo>
                    <a:pt x="73" y="138"/>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 name="Freeform 150"/>
            <p:cNvSpPr>
              <a:spLocks/>
            </p:cNvSpPr>
            <p:nvPr/>
          </p:nvSpPr>
          <p:spPr bwMode="auto">
            <a:xfrm>
              <a:off x="5083" y="2250"/>
              <a:ext cx="117" cy="89"/>
            </a:xfrm>
            <a:custGeom>
              <a:avLst/>
              <a:gdLst>
                <a:gd name="T0" fmla="*/ 12 w 233"/>
                <a:gd name="T1" fmla="*/ 22 h 179"/>
                <a:gd name="T2" fmla="*/ 8 w 233"/>
                <a:gd name="T3" fmla="*/ 18 h 179"/>
                <a:gd name="T4" fmla="*/ 0 w 233"/>
                <a:gd name="T5" fmla="*/ 19 h 179"/>
                <a:gd name="T6" fmla="*/ 4 w 233"/>
                <a:gd name="T7" fmla="*/ 16 h 179"/>
                <a:gd name="T8" fmla="*/ 9 w 233"/>
                <a:gd name="T9" fmla="*/ 15 h 179"/>
                <a:gd name="T10" fmla="*/ 13 w 233"/>
                <a:gd name="T11" fmla="*/ 18 h 179"/>
                <a:gd name="T12" fmla="*/ 14 w 233"/>
                <a:gd name="T13" fmla="*/ 16 h 179"/>
                <a:gd name="T14" fmla="*/ 11 w 233"/>
                <a:gd name="T15" fmla="*/ 13 h 179"/>
                <a:gd name="T16" fmla="*/ 5 w 233"/>
                <a:gd name="T17" fmla="*/ 14 h 179"/>
                <a:gd name="T18" fmla="*/ 7 w 233"/>
                <a:gd name="T19" fmla="*/ 11 h 179"/>
                <a:gd name="T20" fmla="*/ 15 w 233"/>
                <a:gd name="T21" fmla="*/ 12 h 179"/>
                <a:gd name="T22" fmla="*/ 18 w 233"/>
                <a:gd name="T23" fmla="*/ 9 h 179"/>
                <a:gd name="T24" fmla="*/ 9 w 233"/>
                <a:gd name="T25" fmla="*/ 2 h 179"/>
                <a:gd name="T26" fmla="*/ 15 w 233"/>
                <a:gd name="T27" fmla="*/ 3 h 179"/>
                <a:gd name="T28" fmla="*/ 18 w 233"/>
                <a:gd name="T29" fmla="*/ 6 h 179"/>
                <a:gd name="T30" fmla="*/ 16 w 233"/>
                <a:gd name="T31" fmla="*/ 0 h 179"/>
                <a:gd name="T32" fmla="*/ 20 w 233"/>
                <a:gd name="T33" fmla="*/ 1 h 179"/>
                <a:gd name="T34" fmla="*/ 21 w 233"/>
                <a:gd name="T35" fmla="*/ 5 h 179"/>
                <a:gd name="T36" fmla="*/ 24 w 233"/>
                <a:gd name="T37" fmla="*/ 2 h 179"/>
                <a:gd name="T38" fmla="*/ 29 w 233"/>
                <a:gd name="T39" fmla="*/ 2 h 179"/>
                <a:gd name="T40" fmla="*/ 21 w 233"/>
                <a:gd name="T41" fmla="*/ 7 h 179"/>
                <a:gd name="T42" fmla="*/ 21 w 233"/>
                <a:gd name="T43" fmla="*/ 11 h 179"/>
                <a:gd name="T44" fmla="*/ 26 w 233"/>
                <a:gd name="T45" fmla="*/ 11 h 179"/>
                <a:gd name="T46" fmla="*/ 28 w 233"/>
                <a:gd name="T47" fmla="*/ 13 h 179"/>
                <a:gd name="T48" fmla="*/ 30 w 233"/>
                <a:gd name="T49" fmla="*/ 18 h 179"/>
                <a:gd name="T50" fmla="*/ 26 w 233"/>
                <a:gd name="T51" fmla="*/ 16 h 179"/>
                <a:gd name="T52" fmla="*/ 21 w 233"/>
                <a:gd name="T53" fmla="*/ 14 h 179"/>
                <a:gd name="T54" fmla="*/ 18 w 233"/>
                <a:gd name="T55" fmla="*/ 16 h 179"/>
                <a:gd name="T56" fmla="*/ 25 w 233"/>
                <a:gd name="T57" fmla="*/ 17 h 179"/>
                <a:gd name="T58" fmla="*/ 27 w 233"/>
                <a:gd name="T59" fmla="*/ 20 h 179"/>
                <a:gd name="T60" fmla="*/ 19 w 233"/>
                <a:gd name="T61" fmla="*/ 20 h 179"/>
                <a:gd name="T62" fmla="*/ 17 w 233"/>
                <a:gd name="T63" fmla="*/ 22 h 179"/>
                <a:gd name="T64" fmla="*/ 12 w 233"/>
                <a:gd name="T65" fmla="*/ 22 h 1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3"/>
                <a:gd name="T100" fmla="*/ 0 h 179"/>
                <a:gd name="T101" fmla="*/ 233 w 233"/>
                <a:gd name="T102" fmla="*/ 179 h 1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3" h="179">
                  <a:moveTo>
                    <a:pt x="95" y="179"/>
                  </a:moveTo>
                  <a:lnTo>
                    <a:pt x="62" y="150"/>
                  </a:lnTo>
                  <a:lnTo>
                    <a:pt x="0" y="158"/>
                  </a:lnTo>
                  <a:lnTo>
                    <a:pt x="31" y="128"/>
                  </a:lnTo>
                  <a:lnTo>
                    <a:pt x="70" y="125"/>
                  </a:lnTo>
                  <a:lnTo>
                    <a:pt x="97" y="147"/>
                  </a:lnTo>
                  <a:lnTo>
                    <a:pt x="108" y="131"/>
                  </a:lnTo>
                  <a:lnTo>
                    <a:pt x="85" y="107"/>
                  </a:lnTo>
                  <a:lnTo>
                    <a:pt x="35" y="113"/>
                  </a:lnTo>
                  <a:lnTo>
                    <a:pt x="52" y="89"/>
                  </a:lnTo>
                  <a:lnTo>
                    <a:pt x="118" y="97"/>
                  </a:lnTo>
                  <a:lnTo>
                    <a:pt x="139" y="76"/>
                  </a:lnTo>
                  <a:lnTo>
                    <a:pt x="72" y="21"/>
                  </a:lnTo>
                  <a:lnTo>
                    <a:pt x="115" y="31"/>
                  </a:lnTo>
                  <a:lnTo>
                    <a:pt x="143" y="48"/>
                  </a:lnTo>
                  <a:lnTo>
                    <a:pt x="128" y="0"/>
                  </a:lnTo>
                  <a:lnTo>
                    <a:pt x="157" y="14"/>
                  </a:lnTo>
                  <a:lnTo>
                    <a:pt x="166" y="45"/>
                  </a:lnTo>
                  <a:lnTo>
                    <a:pt x="190" y="20"/>
                  </a:lnTo>
                  <a:lnTo>
                    <a:pt x="225" y="17"/>
                  </a:lnTo>
                  <a:lnTo>
                    <a:pt x="166" y="60"/>
                  </a:lnTo>
                  <a:lnTo>
                    <a:pt x="163" y="89"/>
                  </a:lnTo>
                  <a:lnTo>
                    <a:pt x="202" y="89"/>
                  </a:lnTo>
                  <a:lnTo>
                    <a:pt x="221" y="110"/>
                  </a:lnTo>
                  <a:lnTo>
                    <a:pt x="233" y="149"/>
                  </a:lnTo>
                  <a:lnTo>
                    <a:pt x="208" y="130"/>
                  </a:lnTo>
                  <a:lnTo>
                    <a:pt x="165" y="119"/>
                  </a:lnTo>
                  <a:lnTo>
                    <a:pt x="140" y="134"/>
                  </a:lnTo>
                  <a:lnTo>
                    <a:pt x="200" y="143"/>
                  </a:lnTo>
                  <a:lnTo>
                    <a:pt x="213" y="164"/>
                  </a:lnTo>
                  <a:lnTo>
                    <a:pt x="150" y="165"/>
                  </a:lnTo>
                  <a:lnTo>
                    <a:pt x="130" y="176"/>
                  </a:lnTo>
                  <a:lnTo>
                    <a:pt x="95" y="179"/>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 name="Freeform 151"/>
            <p:cNvSpPr>
              <a:spLocks/>
            </p:cNvSpPr>
            <p:nvPr/>
          </p:nvSpPr>
          <p:spPr bwMode="auto">
            <a:xfrm>
              <a:off x="3900" y="2355"/>
              <a:ext cx="87" cy="79"/>
            </a:xfrm>
            <a:custGeom>
              <a:avLst/>
              <a:gdLst>
                <a:gd name="T0" fmla="*/ 13 w 174"/>
                <a:gd name="T1" fmla="*/ 18 h 158"/>
                <a:gd name="T2" fmla="*/ 9 w 174"/>
                <a:gd name="T3" fmla="*/ 17 h 158"/>
                <a:gd name="T4" fmla="*/ 4 w 174"/>
                <a:gd name="T5" fmla="*/ 20 h 158"/>
                <a:gd name="T6" fmla="*/ 5 w 174"/>
                <a:gd name="T7" fmla="*/ 17 h 158"/>
                <a:gd name="T8" fmla="*/ 7 w 174"/>
                <a:gd name="T9" fmla="*/ 15 h 158"/>
                <a:gd name="T10" fmla="*/ 11 w 174"/>
                <a:gd name="T11" fmla="*/ 16 h 158"/>
                <a:gd name="T12" fmla="*/ 11 w 174"/>
                <a:gd name="T13" fmla="*/ 14 h 158"/>
                <a:gd name="T14" fmla="*/ 7 w 174"/>
                <a:gd name="T15" fmla="*/ 13 h 158"/>
                <a:gd name="T16" fmla="*/ 3 w 174"/>
                <a:gd name="T17" fmla="*/ 15 h 158"/>
                <a:gd name="T18" fmla="*/ 3 w 174"/>
                <a:gd name="T19" fmla="*/ 13 h 158"/>
                <a:gd name="T20" fmla="*/ 9 w 174"/>
                <a:gd name="T21" fmla="*/ 10 h 158"/>
                <a:gd name="T22" fmla="*/ 10 w 174"/>
                <a:gd name="T23" fmla="*/ 8 h 158"/>
                <a:gd name="T24" fmla="*/ 0 w 174"/>
                <a:gd name="T25" fmla="*/ 6 h 158"/>
                <a:gd name="T26" fmla="*/ 5 w 174"/>
                <a:gd name="T27" fmla="*/ 5 h 158"/>
                <a:gd name="T28" fmla="*/ 8 w 174"/>
                <a:gd name="T29" fmla="*/ 6 h 158"/>
                <a:gd name="T30" fmla="*/ 3 w 174"/>
                <a:gd name="T31" fmla="*/ 3 h 158"/>
                <a:gd name="T32" fmla="*/ 6 w 174"/>
                <a:gd name="T33" fmla="*/ 3 h 158"/>
                <a:gd name="T34" fmla="*/ 10 w 174"/>
                <a:gd name="T35" fmla="*/ 5 h 158"/>
                <a:gd name="T36" fmla="*/ 10 w 174"/>
                <a:gd name="T37" fmla="*/ 2 h 158"/>
                <a:gd name="T38" fmla="*/ 12 w 174"/>
                <a:gd name="T39" fmla="*/ 0 h 158"/>
                <a:gd name="T40" fmla="*/ 11 w 174"/>
                <a:gd name="T41" fmla="*/ 6 h 158"/>
                <a:gd name="T42" fmla="*/ 12 w 174"/>
                <a:gd name="T43" fmla="*/ 9 h 158"/>
                <a:gd name="T44" fmla="*/ 15 w 174"/>
                <a:gd name="T45" fmla="*/ 7 h 158"/>
                <a:gd name="T46" fmla="*/ 18 w 174"/>
                <a:gd name="T47" fmla="*/ 8 h 158"/>
                <a:gd name="T48" fmla="*/ 22 w 174"/>
                <a:gd name="T49" fmla="*/ 10 h 158"/>
                <a:gd name="T50" fmla="*/ 19 w 174"/>
                <a:gd name="T51" fmla="*/ 10 h 158"/>
                <a:gd name="T52" fmla="*/ 14 w 174"/>
                <a:gd name="T53" fmla="*/ 11 h 158"/>
                <a:gd name="T54" fmla="*/ 13 w 174"/>
                <a:gd name="T55" fmla="*/ 13 h 158"/>
                <a:gd name="T56" fmla="*/ 19 w 174"/>
                <a:gd name="T57" fmla="*/ 11 h 158"/>
                <a:gd name="T58" fmla="*/ 22 w 174"/>
                <a:gd name="T59" fmla="*/ 12 h 158"/>
                <a:gd name="T60" fmla="*/ 17 w 174"/>
                <a:gd name="T61" fmla="*/ 15 h 158"/>
                <a:gd name="T62" fmla="*/ 15 w 174"/>
                <a:gd name="T63" fmla="*/ 17 h 158"/>
                <a:gd name="T64" fmla="*/ 13 w 174"/>
                <a:gd name="T65" fmla="*/ 18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
                <a:gd name="T100" fmla="*/ 0 h 158"/>
                <a:gd name="T101" fmla="*/ 174 w 174"/>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 h="158">
                  <a:moveTo>
                    <a:pt x="100" y="143"/>
                  </a:moveTo>
                  <a:lnTo>
                    <a:pt x="65" y="135"/>
                  </a:lnTo>
                  <a:lnTo>
                    <a:pt x="30" y="158"/>
                  </a:lnTo>
                  <a:lnTo>
                    <a:pt x="34" y="130"/>
                  </a:lnTo>
                  <a:lnTo>
                    <a:pt x="57" y="116"/>
                  </a:lnTo>
                  <a:lnTo>
                    <a:pt x="86" y="124"/>
                  </a:lnTo>
                  <a:lnTo>
                    <a:pt x="84" y="109"/>
                  </a:lnTo>
                  <a:lnTo>
                    <a:pt x="57" y="101"/>
                  </a:lnTo>
                  <a:lnTo>
                    <a:pt x="27" y="119"/>
                  </a:lnTo>
                  <a:lnTo>
                    <a:pt x="26" y="100"/>
                  </a:lnTo>
                  <a:lnTo>
                    <a:pt x="72" y="83"/>
                  </a:lnTo>
                  <a:lnTo>
                    <a:pt x="73" y="64"/>
                  </a:lnTo>
                  <a:lnTo>
                    <a:pt x="0" y="49"/>
                  </a:lnTo>
                  <a:lnTo>
                    <a:pt x="34" y="43"/>
                  </a:lnTo>
                  <a:lnTo>
                    <a:pt x="61" y="45"/>
                  </a:lnTo>
                  <a:lnTo>
                    <a:pt x="26" y="20"/>
                  </a:lnTo>
                  <a:lnTo>
                    <a:pt x="50" y="20"/>
                  </a:lnTo>
                  <a:lnTo>
                    <a:pt x="73" y="36"/>
                  </a:lnTo>
                  <a:lnTo>
                    <a:pt x="76" y="14"/>
                  </a:lnTo>
                  <a:lnTo>
                    <a:pt x="96" y="0"/>
                  </a:lnTo>
                  <a:lnTo>
                    <a:pt x="82" y="46"/>
                  </a:lnTo>
                  <a:lnTo>
                    <a:pt x="96" y="66"/>
                  </a:lnTo>
                  <a:lnTo>
                    <a:pt x="121" y="54"/>
                  </a:lnTo>
                  <a:lnTo>
                    <a:pt x="144" y="61"/>
                  </a:lnTo>
                  <a:lnTo>
                    <a:pt x="174" y="83"/>
                  </a:lnTo>
                  <a:lnTo>
                    <a:pt x="147" y="79"/>
                  </a:lnTo>
                  <a:lnTo>
                    <a:pt x="113" y="85"/>
                  </a:lnTo>
                  <a:lnTo>
                    <a:pt x="107" y="101"/>
                  </a:lnTo>
                  <a:lnTo>
                    <a:pt x="148" y="89"/>
                  </a:lnTo>
                  <a:lnTo>
                    <a:pt x="170" y="98"/>
                  </a:lnTo>
                  <a:lnTo>
                    <a:pt x="130" y="119"/>
                  </a:lnTo>
                  <a:lnTo>
                    <a:pt x="121" y="131"/>
                  </a:lnTo>
                  <a:lnTo>
                    <a:pt x="100" y="143"/>
                  </a:lnTo>
                  <a:close/>
                </a:path>
              </a:pathLst>
            </a:custGeom>
            <a:solidFill>
              <a:srgbClr val="007A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 name="Freeform 152"/>
            <p:cNvSpPr>
              <a:spLocks/>
            </p:cNvSpPr>
            <p:nvPr/>
          </p:nvSpPr>
          <p:spPr bwMode="auto">
            <a:xfrm>
              <a:off x="4524" y="2445"/>
              <a:ext cx="89" cy="78"/>
            </a:xfrm>
            <a:custGeom>
              <a:avLst/>
              <a:gdLst>
                <a:gd name="T0" fmla="*/ 10 w 177"/>
                <a:gd name="T1" fmla="*/ 20 h 156"/>
                <a:gd name="T2" fmla="*/ 6 w 177"/>
                <a:gd name="T3" fmla="*/ 18 h 156"/>
                <a:gd name="T4" fmla="*/ 0 w 177"/>
                <a:gd name="T5" fmla="*/ 20 h 156"/>
                <a:gd name="T6" fmla="*/ 2 w 177"/>
                <a:gd name="T7" fmla="*/ 16 h 156"/>
                <a:gd name="T8" fmla="*/ 6 w 177"/>
                <a:gd name="T9" fmla="*/ 15 h 156"/>
                <a:gd name="T10" fmla="*/ 9 w 177"/>
                <a:gd name="T11" fmla="*/ 16 h 156"/>
                <a:gd name="T12" fmla="*/ 10 w 177"/>
                <a:gd name="T13" fmla="*/ 14 h 156"/>
                <a:gd name="T14" fmla="*/ 6 w 177"/>
                <a:gd name="T15" fmla="*/ 13 h 156"/>
                <a:gd name="T16" fmla="*/ 2 w 177"/>
                <a:gd name="T17" fmla="*/ 14 h 156"/>
                <a:gd name="T18" fmla="*/ 2 w 177"/>
                <a:gd name="T19" fmla="*/ 11 h 156"/>
                <a:gd name="T20" fmla="*/ 9 w 177"/>
                <a:gd name="T21" fmla="*/ 10 h 156"/>
                <a:gd name="T22" fmla="*/ 10 w 177"/>
                <a:gd name="T23" fmla="*/ 8 h 156"/>
                <a:gd name="T24" fmla="*/ 1 w 177"/>
                <a:gd name="T25" fmla="*/ 5 h 156"/>
                <a:gd name="T26" fmla="*/ 6 w 177"/>
                <a:gd name="T27" fmla="*/ 5 h 156"/>
                <a:gd name="T28" fmla="*/ 9 w 177"/>
                <a:gd name="T29" fmla="*/ 5 h 156"/>
                <a:gd name="T30" fmla="*/ 6 w 177"/>
                <a:gd name="T31" fmla="*/ 1 h 156"/>
                <a:gd name="T32" fmla="*/ 9 w 177"/>
                <a:gd name="T33" fmla="*/ 2 h 156"/>
                <a:gd name="T34" fmla="*/ 11 w 177"/>
                <a:gd name="T35" fmla="*/ 5 h 156"/>
                <a:gd name="T36" fmla="*/ 13 w 177"/>
                <a:gd name="T37" fmla="*/ 1 h 156"/>
                <a:gd name="T38" fmla="*/ 16 w 177"/>
                <a:gd name="T39" fmla="*/ 0 h 156"/>
                <a:gd name="T40" fmla="*/ 12 w 177"/>
                <a:gd name="T41" fmla="*/ 6 h 156"/>
                <a:gd name="T42" fmla="*/ 13 w 177"/>
                <a:gd name="T43" fmla="*/ 9 h 156"/>
                <a:gd name="T44" fmla="*/ 17 w 177"/>
                <a:gd name="T45" fmla="*/ 8 h 156"/>
                <a:gd name="T46" fmla="*/ 20 w 177"/>
                <a:gd name="T47" fmla="*/ 10 h 156"/>
                <a:gd name="T48" fmla="*/ 23 w 177"/>
                <a:gd name="T49" fmla="*/ 13 h 156"/>
                <a:gd name="T50" fmla="*/ 19 w 177"/>
                <a:gd name="T51" fmla="*/ 11 h 156"/>
                <a:gd name="T52" fmla="*/ 15 w 177"/>
                <a:gd name="T53" fmla="*/ 12 h 156"/>
                <a:gd name="T54" fmla="*/ 13 w 177"/>
                <a:gd name="T55" fmla="*/ 14 h 156"/>
                <a:gd name="T56" fmla="*/ 19 w 177"/>
                <a:gd name="T57" fmla="*/ 13 h 156"/>
                <a:gd name="T58" fmla="*/ 21 w 177"/>
                <a:gd name="T59" fmla="*/ 15 h 156"/>
                <a:gd name="T60" fmla="*/ 15 w 177"/>
                <a:gd name="T61" fmla="*/ 17 h 156"/>
                <a:gd name="T62" fmla="*/ 14 w 177"/>
                <a:gd name="T63" fmla="*/ 18 h 156"/>
                <a:gd name="T64" fmla="*/ 10 w 177"/>
                <a:gd name="T65" fmla="*/ 20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7"/>
                <a:gd name="T100" fmla="*/ 0 h 156"/>
                <a:gd name="T101" fmla="*/ 177 w 177"/>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7" h="156">
                  <a:moveTo>
                    <a:pt x="80" y="153"/>
                  </a:moveTo>
                  <a:lnTo>
                    <a:pt x="45" y="138"/>
                  </a:lnTo>
                  <a:lnTo>
                    <a:pt x="0" y="156"/>
                  </a:lnTo>
                  <a:lnTo>
                    <a:pt x="14" y="126"/>
                  </a:lnTo>
                  <a:lnTo>
                    <a:pt x="43" y="116"/>
                  </a:lnTo>
                  <a:lnTo>
                    <a:pt x="71" y="128"/>
                  </a:lnTo>
                  <a:lnTo>
                    <a:pt x="74" y="113"/>
                  </a:lnTo>
                  <a:lnTo>
                    <a:pt x="48" y="100"/>
                  </a:lnTo>
                  <a:lnTo>
                    <a:pt x="10" y="113"/>
                  </a:lnTo>
                  <a:lnTo>
                    <a:pt x="16" y="91"/>
                  </a:lnTo>
                  <a:lnTo>
                    <a:pt x="68" y="83"/>
                  </a:lnTo>
                  <a:lnTo>
                    <a:pt x="78" y="62"/>
                  </a:lnTo>
                  <a:lnTo>
                    <a:pt x="5" y="36"/>
                  </a:lnTo>
                  <a:lnTo>
                    <a:pt x="43" y="36"/>
                  </a:lnTo>
                  <a:lnTo>
                    <a:pt x="71" y="43"/>
                  </a:lnTo>
                  <a:lnTo>
                    <a:pt x="41" y="7"/>
                  </a:lnTo>
                  <a:lnTo>
                    <a:pt x="68" y="12"/>
                  </a:lnTo>
                  <a:lnTo>
                    <a:pt x="87" y="34"/>
                  </a:lnTo>
                  <a:lnTo>
                    <a:pt x="97" y="10"/>
                  </a:lnTo>
                  <a:lnTo>
                    <a:pt x="124" y="0"/>
                  </a:lnTo>
                  <a:lnTo>
                    <a:pt x="93" y="46"/>
                  </a:lnTo>
                  <a:lnTo>
                    <a:pt x="102" y="68"/>
                  </a:lnTo>
                  <a:lnTo>
                    <a:pt x="132" y="62"/>
                  </a:lnTo>
                  <a:lnTo>
                    <a:pt x="153" y="73"/>
                  </a:lnTo>
                  <a:lnTo>
                    <a:pt x="177" y="101"/>
                  </a:lnTo>
                  <a:lnTo>
                    <a:pt x="150" y="91"/>
                  </a:lnTo>
                  <a:lnTo>
                    <a:pt x="113" y="92"/>
                  </a:lnTo>
                  <a:lnTo>
                    <a:pt x="101" y="108"/>
                  </a:lnTo>
                  <a:lnTo>
                    <a:pt x="149" y="104"/>
                  </a:lnTo>
                  <a:lnTo>
                    <a:pt x="168" y="117"/>
                  </a:lnTo>
                  <a:lnTo>
                    <a:pt x="119" y="132"/>
                  </a:lnTo>
                  <a:lnTo>
                    <a:pt x="106" y="144"/>
                  </a:lnTo>
                  <a:lnTo>
                    <a:pt x="80" y="153"/>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 name="Freeform 153"/>
            <p:cNvSpPr>
              <a:spLocks/>
            </p:cNvSpPr>
            <p:nvPr/>
          </p:nvSpPr>
          <p:spPr bwMode="auto">
            <a:xfrm>
              <a:off x="4262" y="2180"/>
              <a:ext cx="19" cy="44"/>
            </a:xfrm>
            <a:custGeom>
              <a:avLst/>
              <a:gdLst>
                <a:gd name="T0" fmla="*/ 2 w 36"/>
                <a:gd name="T1" fmla="*/ 0 h 87"/>
                <a:gd name="T2" fmla="*/ 0 w 36"/>
                <a:gd name="T3" fmla="*/ 5 h 87"/>
                <a:gd name="T4" fmla="*/ 0 w 36"/>
                <a:gd name="T5" fmla="*/ 11 h 87"/>
                <a:gd name="T6" fmla="*/ 2 w 36"/>
                <a:gd name="T7" fmla="*/ 9 h 87"/>
                <a:gd name="T8" fmla="*/ 5 w 36"/>
                <a:gd name="T9" fmla="*/ 4 h 87"/>
                <a:gd name="T10" fmla="*/ 5 w 36"/>
                <a:gd name="T11" fmla="*/ 1 h 87"/>
                <a:gd name="T12" fmla="*/ 2 w 36"/>
                <a:gd name="T13" fmla="*/ 0 h 87"/>
                <a:gd name="T14" fmla="*/ 0 60000 65536"/>
                <a:gd name="T15" fmla="*/ 0 60000 65536"/>
                <a:gd name="T16" fmla="*/ 0 60000 65536"/>
                <a:gd name="T17" fmla="*/ 0 60000 65536"/>
                <a:gd name="T18" fmla="*/ 0 60000 65536"/>
                <a:gd name="T19" fmla="*/ 0 60000 65536"/>
                <a:gd name="T20" fmla="*/ 0 60000 65536"/>
                <a:gd name="T21" fmla="*/ 0 w 36"/>
                <a:gd name="T22" fmla="*/ 0 h 87"/>
                <a:gd name="T23" fmla="*/ 36 w 36"/>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87">
                  <a:moveTo>
                    <a:pt x="12" y="0"/>
                  </a:moveTo>
                  <a:lnTo>
                    <a:pt x="0" y="37"/>
                  </a:lnTo>
                  <a:lnTo>
                    <a:pt x="0" y="87"/>
                  </a:lnTo>
                  <a:lnTo>
                    <a:pt x="15" y="69"/>
                  </a:lnTo>
                  <a:lnTo>
                    <a:pt x="36" y="26"/>
                  </a:lnTo>
                  <a:lnTo>
                    <a:pt x="33" y="3"/>
                  </a:lnTo>
                  <a:lnTo>
                    <a:pt x="12" y="0"/>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 name="Freeform 154"/>
            <p:cNvSpPr>
              <a:spLocks/>
            </p:cNvSpPr>
            <p:nvPr/>
          </p:nvSpPr>
          <p:spPr bwMode="auto">
            <a:xfrm>
              <a:off x="4259" y="2031"/>
              <a:ext cx="26" cy="48"/>
            </a:xfrm>
            <a:custGeom>
              <a:avLst/>
              <a:gdLst>
                <a:gd name="T0" fmla="*/ 6 w 53"/>
                <a:gd name="T1" fmla="*/ 8 h 97"/>
                <a:gd name="T2" fmla="*/ 3 w 53"/>
                <a:gd name="T3" fmla="*/ 4 h 97"/>
                <a:gd name="T4" fmla="*/ 0 w 53"/>
                <a:gd name="T5" fmla="*/ 0 h 97"/>
                <a:gd name="T6" fmla="*/ 0 w 53"/>
                <a:gd name="T7" fmla="*/ 6 h 97"/>
                <a:gd name="T8" fmla="*/ 3 w 53"/>
                <a:gd name="T9" fmla="*/ 12 h 97"/>
                <a:gd name="T10" fmla="*/ 6 w 53"/>
                <a:gd name="T11" fmla="*/ 11 h 97"/>
                <a:gd name="T12" fmla="*/ 6 w 53"/>
                <a:gd name="T13" fmla="*/ 8 h 97"/>
                <a:gd name="T14" fmla="*/ 0 60000 65536"/>
                <a:gd name="T15" fmla="*/ 0 60000 65536"/>
                <a:gd name="T16" fmla="*/ 0 60000 65536"/>
                <a:gd name="T17" fmla="*/ 0 60000 65536"/>
                <a:gd name="T18" fmla="*/ 0 60000 65536"/>
                <a:gd name="T19" fmla="*/ 0 60000 65536"/>
                <a:gd name="T20" fmla="*/ 0 60000 65536"/>
                <a:gd name="T21" fmla="*/ 0 w 53"/>
                <a:gd name="T22" fmla="*/ 0 h 97"/>
                <a:gd name="T23" fmla="*/ 53 w 53"/>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97">
                  <a:moveTo>
                    <a:pt x="53" y="70"/>
                  </a:moveTo>
                  <a:lnTo>
                    <a:pt x="27" y="33"/>
                  </a:lnTo>
                  <a:lnTo>
                    <a:pt x="3" y="0"/>
                  </a:lnTo>
                  <a:lnTo>
                    <a:pt x="0" y="49"/>
                  </a:lnTo>
                  <a:lnTo>
                    <a:pt x="27" y="97"/>
                  </a:lnTo>
                  <a:lnTo>
                    <a:pt x="50" y="89"/>
                  </a:lnTo>
                  <a:lnTo>
                    <a:pt x="53" y="70"/>
                  </a:lnTo>
                  <a:close/>
                </a:path>
              </a:pathLst>
            </a:custGeom>
            <a:solidFill>
              <a:srgbClr val="00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sp>
        <p:nvSpPr>
          <p:cNvPr id="146" name="Text Box 20"/>
          <p:cNvSpPr txBox="1">
            <a:spLocks noChangeArrowheads="1"/>
          </p:cNvSpPr>
          <p:nvPr/>
        </p:nvSpPr>
        <p:spPr bwMode="auto">
          <a:xfrm>
            <a:off x="5141497" y="2761743"/>
            <a:ext cx="2057400" cy="369332"/>
          </a:xfrm>
          <a:prstGeom prst="rect">
            <a:avLst/>
          </a:prstGeom>
          <a:noFill/>
          <a:ln w="9525">
            <a:noFill/>
            <a:miter lim="800000"/>
            <a:headEnd/>
            <a:tailEnd/>
          </a:ln>
          <a:effectLst/>
        </p:spPr>
        <p:txBody>
          <a:bodyPr>
            <a:spAutoFit/>
          </a:bodyPr>
          <a:lstStyle/>
          <a:p>
            <a:pPr eaLnBrk="1" hangingPunct="1">
              <a:spcBef>
                <a:spcPct val="50000"/>
              </a:spcBef>
              <a:defRPr/>
            </a:pPr>
            <a:r>
              <a:rPr lang="en-US" dirty="0">
                <a:effectLst>
                  <a:outerShdw blurRad="38100" dist="38100" dir="2700000" algn="tl">
                    <a:srgbClr val="C0C0C0"/>
                  </a:outerShdw>
                </a:effectLst>
                <a:latin typeface="Arial" charset="0"/>
              </a:rPr>
              <a:t>Tealand</a:t>
            </a:r>
          </a:p>
        </p:txBody>
      </p:sp>
      <p:sp>
        <p:nvSpPr>
          <p:cNvPr id="148" name="Text Box 10"/>
          <p:cNvSpPr txBox="1">
            <a:spLocks noChangeArrowheads="1"/>
          </p:cNvSpPr>
          <p:nvPr/>
        </p:nvSpPr>
        <p:spPr bwMode="auto">
          <a:xfrm>
            <a:off x="5043187" y="3902967"/>
            <a:ext cx="4038600"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b="1">
                <a:solidFill>
                  <a:schemeClr val="tx1"/>
                </a:solidFill>
                <a:latin typeface="Tahoma" panose="020B0604030504040204" pitchFamily="34" charset="0"/>
              </a:defRPr>
            </a:lvl1pPr>
            <a:lvl2pPr marL="742950" indent="-285750" algn="ctr">
              <a:defRPr sz="2400" b="1">
                <a:solidFill>
                  <a:schemeClr val="tx1"/>
                </a:solidFill>
                <a:latin typeface="Tahoma" panose="020B0604030504040204" pitchFamily="34" charset="0"/>
              </a:defRPr>
            </a:lvl2pPr>
            <a:lvl3pPr marL="1143000" indent="-228600" algn="ctr">
              <a:defRPr sz="2400" b="1">
                <a:solidFill>
                  <a:schemeClr val="tx1"/>
                </a:solidFill>
                <a:latin typeface="Tahoma" panose="020B0604030504040204" pitchFamily="34" charset="0"/>
              </a:defRPr>
            </a:lvl3pPr>
            <a:lvl4pPr marL="1600200" indent="-228600" algn="ctr">
              <a:defRPr sz="2400" b="1">
                <a:solidFill>
                  <a:schemeClr val="tx1"/>
                </a:solidFill>
                <a:latin typeface="Tahoma" panose="020B0604030504040204" pitchFamily="34" charset="0"/>
              </a:defRPr>
            </a:lvl4pPr>
            <a:lvl5pPr marL="2057400" indent="-228600" algn="ctr">
              <a:defRPr sz="24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b="1">
                <a:solidFill>
                  <a:schemeClr val="tx1"/>
                </a:solidFill>
                <a:latin typeface="Tahoma" panose="020B0604030504040204" pitchFamily="34" charset="0"/>
              </a:defRPr>
            </a:lvl9pPr>
          </a:lstStyle>
          <a:p>
            <a:pPr algn="l" eaLnBrk="1" hangingPunct="1">
              <a:spcBef>
                <a:spcPct val="20000"/>
              </a:spcBef>
            </a:pPr>
            <a:r>
              <a:rPr lang="en-US" altLang="cs-CZ" sz="1400" dirty="0">
                <a:latin typeface="Arial" panose="020B0604020202020204" pitchFamily="34" charset="0"/>
              </a:rPr>
              <a:t>1 resource unit = 1/6 ton rice </a:t>
            </a:r>
            <a:r>
              <a:rPr lang="en-US" altLang="cs-CZ" sz="1400" i="1" dirty="0">
                <a:solidFill>
                  <a:srgbClr val="FF3300"/>
                </a:solidFill>
                <a:latin typeface="Arial" panose="020B0604020202020204" pitchFamily="34" charset="0"/>
              </a:rPr>
              <a:t>or</a:t>
            </a:r>
          </a:p>
          <a:p>
            <a:pPr algn="l" eaLnBrk="1" hangingPunct="1">
              <a:spcBef>
                <a:spcPct val="20000"/>
              </a:spcBef>
            </a:pPr>
            <a:r>
              <a:rPr lang="en-US" altLang="cs-CZ" sz="1400" dirty="0">
                <a:latin typeface="Arial" panose="020B0604020202020204" pitchFamily="34" charset="0"/>
              </a:rPr>
              <a:t>		    1/3 ton tea</a:t>
            </a:r>
          </a:p>
        </p:txBody>
      </p:sp>
    </p:spTree>
    <p:extLst>
      <p:ext uri="{BB962C8B-B14F-4D97-AF65-F5344CB8AC3E}">
        <p14:creationId xmlns:p14="http://schemas.microsoft.com/office/powerpoint/2010/main" val="2572859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3600400" cy="1440160"/>
          </a:xfrm>
          <a:prstGeom prst="rect">
            <a:avLst/>
          </a:prstGeom>
        </p:spPr>
        <p:txBody>
          <a:bodyPr>
            <a:noAutofit/>
          </a:bodyPr>
          <a:lstStyle/>
          <a:p>
            <a:r>
              <a:rPr lang="en-US" sz="2000" dirty="0"/>
              <a:t>Specialization and trade</a:t>
            </a:r>
          </a:p>
          <a:p>
            <a:pPr lvl="1"/>
            <a:r>
              <a:rPr lang="en-US" sz="1800" dirty="0"/>
              <a:t>Riceland gets two times more tea than it would have produced itself</a:t>
            </a:r>
          </a:p>
          <a:p>
            <a:pPr lvl="1"/>
            <a:r>
              <a:rPr lang="en-US" sz="1800" dirty="0" err="1"/>
              <a:t>Tealand</a:t>
            </a:r>
            <a:r>
              <a:rPr lang="en-US" sz="1800" dirty="0"/>
              <a:t> gets two times more rice than it would have produced itself</a:t>
            </a:r>
          </a:p>
          <a:p>
            <a:pPr marL="457200" lvl="1" indent="0">
              <a:buNone/>
            </a:pPr>
            <a:endParaRPr lang="en-US" sz="1800" dirty="0"/>
          </a:p>
          <a:p>
            <a:pPr lvl="1"/>
            <a:endParaRPr lang="en-US" sz="1800" dirty="0"/>
          </a:p>
        </p:txBody>
      </p:sp>
      <p:sp>
        <p:nvSpPr>
          <p:cNvPr id="6" name="Nadpis 5"/>
          <p:cNvSpPr>
            <a:spLocks noGrp="1"/>
          </p:cNvSpPr>
          <p:nvPr>
            <p:ph type="title"/>
          </p:nvPr>
        </p:nvSpPr>
        <p:spPr>
          <a:xfrm>
            <a:off x="179512" y="195486"/>
            <a:ext cx="6192688" cy="507703"/>
          </a:xfrm>
        </p:spPr>
        <p:txBody>
          <a:bodyPr/>
          <a:lstStyle/>
          <a:p>
            <a:r>
              <a:rPr lang="en-US" b="1" dirty="0"/>
              <a:t>Trade </a:t>
            </a:r>
            <a:r>
              <a:rPr lang="cs-CZ" b="1" dirty="0"/>
              <a:t>G</a:t>
            </a:r>
            <a:r>
              <a:rPr lang="en-US" b="1" dirty="0" err="1"/>
              <a:t>ains</a:t>
            </a:r>
            <a:r>
              <a:rPr lang="en-US" b="1" dirty="0"/>
              <a:t>: Comparative </a:t>
            </a:r>
            <a:r>
              <a:rPr lang="cs-CZ" b="1" dirty="0"/>
              <a:t>A</a:t>
            </a:r>
            <a:r>
              <a:rPr lang="en-US" b="1" dirty="0" err="1"/>
              <a:t>dvantage</a:t>
            </a:r>
            <a:endParaRPr lang="en-US" b="1" dirty="0"/>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International Trade</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pic>
        <p:nvPicPr>
          <p:cNvPr id="8" name="Picture 7" descr="Pages from CH05_FINAL_WILD5753_06_SE_C0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5019" y="770923"/>
            <a:ext cx="3899349" cy="3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0045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136904" cy="1440160"/>
          </a:xfrm>
          <a:prstGeom prst="rect">
            <a:avLst/>
          </a:prstGeom>
        </p:spPr>
        <p:txBody>
          <a:bodyPr>
            <a:noAutofit/>
          </a:bodyPr>
          <a:lstStyle/>
          <a:p>
            <a:r>
              <a:rPr lang="en-US" sz="2000" dirty="0"/>
              <a:t>Nations strive only to maximize production and consumption</a:t>
            </a:r>
          </a:p>
          <a:p>
            <a:r>
              <a:rPr lang="en-US" sz="2000" dirty="0"/>
              <a:t>Only two countries produce and consume just two goods</a:t>
            </a:r>
          </a:p>
          <a:p>
            <a:pPr lvl="1"/>
            <a:r>
              <a:rPr lang="en-US" sz="1800" dirty="0"/>
              <a:t>There are more than 190 countries and countless products are produced, traded, and consumed</a:t>
            </a:r>
          </a:p>
          <a:p>
            <a:r>
              <a:rPr lang="en-US" sz="2000" dirty="0"/>
              <a:t>No transportation costs of traded goods</a:t>
            </a:r>
          </a:p>
          <a:p>
            <a:pPr lvl="1"/>
            <a:r>
              <a:rPr lang="en-US" sz="1800" dirty="0"/>
              <a:t>Transportation costs are a major expense of international trade</a:t>
            </a:r>
          </a:p>
          <a:p>
            <a:r>
              <a:rPr lang="en-US" sz="2000" dirty="0"/>
              <a:t>Labor is the only resource used to produce goods and it cannot cross borders</a:t>
            </a:r>
          </a:p>
          <a:p>
            <a:pPr lvl="1"/>
            <a:r>
              <a:rPr lang="en-US" sz="1800" dirty="0"/>
              <a:t>Production clearly needs additional resources and labor is increasingly mobile</a:t>
            </a:r>
          </a:p>
          <a:p>
            <a:r>
              <a:rPr lang="en-US" sz="2000" dirty="0"/>
              <a:t>Specialization does not create efficiency and improvement gain</a:t>
            </a:r>
            <a:endParaRPr lang="en-US" sz="1800" dirty="0"/>
          </a:p>
        </p:txBody>
      </p:sp>
      <p:sp>
        <p:nvSpPr>
          <p:cNvPr id="6" name="Nadpis 5"/>
          <p:cNvSpPr>
            <a:spLocks noGrp="1"/>
          </p:cNvSpPr>
          <p:nvPr>
            <p:ph type="title"/>
          </p:nvPr>
        </p:nvSpPr>
        <p:spPr>
          <a:xfrm>
            <a:off x="179512" y="195486"/>
            <a:ext cx="6192688" cy="507703"/>
          </a:xfrm>
        </p:spPr>
        <p:txBody>
          <a:bodyPr/>
          <a:lstStyle/>
          <a:p>
            <a:r>
              <a:rPr lang="en-US" b="1" dirty="0"/>
              <a:t>Assumptions and </a:t>
            </a:r>
            <a:r>
              <a:rPr lang="cs-CZ" b="1" dirty="0"/>
              <a:t>L</a:t>
            </a:r>
            <a:r>
              <a:rPr lang="en-US" b="1" dirty="0"/>
              <a:t>imitations</a:t>
            </a: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International Trade</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137229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136904" cy="1440160"/>
          </a:xfrm>
          <a:prstGeom prst="rect">
            <a:avLst/>
          </a:prstGeom>
        </p:spPr>
        <p:txBody>
          <a:bodyPr>
            <a:noAutofit/>
          </a:bodyPr>
          <a:lstStyle/>
          <a:p>
            <a:r>
              <a:rPr lang="en-US" sz="2000" dirty="0"/>
              <a:t>Countries produce and export goods that require resources (factors) in abundance, and import goods that require resources in short supply</a:t>
            </a:r>
          </a:p>
          <a:p>
            <a:r>
              <a:rPr lang="en-US" sz="2000" dirty="0"/>
              <a:t>It predicts that a country will specialize in products that require labor if its cost is low relative to that of land and capital, and vice versa</a:t>
            </a:r>
          </a:p>
          <a:p>
            <a:r>
              <a:rPr lang="en-US" sz="2000" dirty="0"/>
              <a:t>Leontief Paradox: the United States exports require more, not less, labor-intensive production than its imports</a:t>
            </a:r>
          </a:p>
          <a:p>
            <a:r>
              <a:rPr lang="en-US" sz="2000" dirty="0"/>
              <a:t>Possible explanations of Leontief Paradox</a:t>
            </a:r>
          </a:p>
          <a:p>
            <a:pPr lvl="1"/>
            <a:r>
              <a:rPr lang="en-US" sz="1600" dirty="0"/>
              <a:t>Theory assumes nation’s production factors to be homogeneous, particularly labor, although labor skills vary greatly within a country</a:t>
            </a:r>
          </a:p>
          <a:p>
            <a:pPr lvl="1"/>
            <a:r>
              <a:rPr lang="en-US" sz="1600" dirty="0"/>
              <a:t>Theory is better predictor when expenditures on labor are considered</a:t>
            </a:r>
          </a:p>
          <a:p>
            <a:pPr lvl="1"/>
            <a:endParaRPr lang="en-US" sz="1600" dirty="0"/>
          </a:p>
          <a:p>
            <a:pPr lvl="1"/>
            <a:endParaRPr lang="en-US" sz="1600" dirty="0"/>
          </a:p>
        </p:txBody>
      </p:sp>
      <p:sp>
        <p:nvSpPr>
          <p:cNvPr id="6" name="Nadpis 5"/>
          <p:cNvSpPr>
            <a:spLocks noGrp="1"/>
          </p:cNvSpPr>
          <p:nvPr>
            <p:ph type="title"/>
          </p:nvPr>
        </p:nvSpPr>
        <p:spPr>
          <a:xfrm>
            <a:off x="179512" y="195486"/>
            <a:ext cx="6192688" cy="507703"/>
          </a:xfrm>
        </p:spPr>
        <p:txBody>
          <a:bodyPr/>
          <a:lstStyle/>
          <a:p>
            <a:r>
              <a:rPr lang="en-US" b="1" dirty="0"/>
              <a:t>Factor </a:t>
            </a:r>
            <a:r>
              <a:rPr lang="cs-CZ" b="1" dirty="0"/>
              <a:t>P</a:t>
            </a:r>
            <a:r>
              <a:rPr lang="en-US" b="1" dirty="0" err="1"/>
              <a:t>roportions</a:t>
            </a:r>
            <a:r>
              <a:rPr lang="en-US" b="1" dirty="0"/>
              <a:t> </a:t>
            </a:r>
            <a:r>
              <a:rPr lang="cs-CZ" b="1" dirty="0"/>
              <a:t>T</a:t>
            </a:r>
            <a:r>
              <a:rPr lang="en-US" b="1" dirty="0" err="1"/>
              <a:t>heory</a:t>
            </a:r>
            <a:endParaRPr lang="en-US" b="1" dirty="0"/>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International Trade</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3145566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136904" cy="1440160"/>
          </a:xfrm>
          <a:prstGeom prst="rect">
            <a:avLst/>
          </a:prstGeom>
        </p:spPr>
        <p:txBody>
          <a:bodyPr>
            <a:noAutofit/>
          </a:bodyPr>
          <a:lstStyle/>
          <a:p>
            <a:r>
              <a:rPr lang="en-US" sz="2000" dirty="0"/>
              <a:t>A company begins by exporting its product and later undertakes foreign direct investment as a product moves through its life cycle</a:t>
            </a:r>
          </a:p>
        </p:txBody>
      </p:sp>
      <p:sp>
        <p:nvSpPr>
          <p:cNvPr id="6" name="Nadpis 5"/>
          <p:cNvSpPr>
            <a:spLocks noGrp="1"/>
          </p:cNvSpPr>
          <p:nvPr>
            <p:ph type="title"/>
          </p:nvPr>
        </p:nvSpPr>
        <p:spPr>
          <a:xfrm>
            <a:off x="179512" y="195486"/>
            <a:ext cx="6192688" cy="507703"/>
          </a:xfrm>
        </p:spPr>
        <p:txBody>
          <a:bodyPr/>
          <a:lstStyle/>
          <a:p>
            <a:r>
              <a:rPr lang="en-US" b="1" dirty="0"/>
              <a:t>International </a:t>
            </a:r>
            <a:r>
              <a:rPr lang="cs-CZ" b="1" dirty="0"/>
              <a:t>P</a:t>
            </a:r>
            <a:r>
              <a:rPr lang="en-US" b="1" dirty="0" err="1"/>
              <a:t>roduct</a:t>
            </a:r>
            <a:r>
              <a:rPr lang="en-US" b="1" dirty="0"/>
              <a:t> </a:t>
            </a:r>
            <a:r>
              <a:rPr lang="cs-CZ" b="1" dirty="0"/>
              <a:t>L</a:t>
            </a:r>
            <a:r>
              <a:rPr lang="en-US" b="1" dirty="0" err="1"/>
              <a:t>ife</a:t>
            </a:r>
            <a:r>
              <a:rPr lang="en-US" b="1" dirty="0"/>
              <a:t> </a:t>
            </a:r>
            <a:r>
              <a:rPr lang="cs-CZ" b="1" dirty="0"/>
              <a:t>C</a:t>
            </a:r>
            <a:r>
              <a:rPr lang="en-US" b="1" dirty="0" err="1"/>
              <a:t>ycle</a:t>
            </a:r>
            <a:endParaRPr lang="en-US" b="1" dirty="0"/>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International Trade</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pic>
        <p:nvPicPr>
          <p:cNvPr id="7" name="Picture 10" descr="M05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296" y="1779662"/>
            <a:ext cx="8153400"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427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136904" cy="1440160"/>
          </a:xfrm>
          <a:prstGeom prst="rect">
            <a:avLst/>
          </a:prstGeom>
        </p:spPr>
        <p:txBody>
          <a:bodyPr>
            <a:noAutofit/>
          </a:bodyPr>
          <a:lstStyle/>
          <a:p>
            <a:r>
              <a:rPr lang="en-US" sz="2000" dirty="0"/>
              <a:t>Fundamentals</a:t>
            </a:r>
          </a:p>
          <a:p>
            <a:pPr lvl="1"/>
            <a:r>
              <a:rPr lang="en-US" sz="1800" dirty="0"/>
              <a:t>Gains from specialization and economies of scale</a:t>
            </a:r>
          </a:p>
          <a:p>
            <a:pPr lvl="1"/>
            <a:r>
              <a:rPr lang="en-US" sz="1800" dirty="0"/>
              <a:t>Companies first to market create barriers to entry</a:t>
            </a:r>
          </a:p>
          <a:p>
            <a:pPr lvl="1"/>
            <a:r>
              <a:rPr lang="en-US" sz="1800" dirty="0"/>
              <a:t>Government may help by assisting home companies</a:t>
            </a:r>
          </a:p>
          <a:p>
            <a:pPr lvl="1"/>
            <a:endParaRPr lang="en-US" sz="1800" dirty="0"/>
          </a:p>
          <a:p>
            <a:r>
              <a:rPr lang="en-US" sz="2200" dirty="0"/>
              <a:t>First-mover advantage</a:t>
            </a:r>
          </a:p>
          <a:p>
            <a:pPr lvl="1"/>
            <a:r>
              <a:rPr lang="en-US" sz="1800" dirty="0"/>
              <a:t>Economic and strategic advantage of being first to enter an industry</a:t>
            </a:r>
          </a:p>
          <a:p>
            <a:pPr lvl="1"/>
            <a:r>
              <a:rPr lang="en-US" sz="1800" dirty="0"/>
              <a:t>May create a formidable barrier to market entry for potential rivals</a:t>
            </a:r>
          </a:p>
          <a:p>
            <a:pPr lvl="1"/>
            <a:endParaRPr lang="en-US" sz="1800" dirty="0"/>
          </a:p>
          <a:p>
            <a:pPr lvl="1"/>
            <a:endParaRPr lang="en-US" sz="1600" dirty="0"/>
          </a:p>
          <a:p>
            <a:pPr lvl="1"/>
            <a:endParaRPr lang="en-US" sz="1600" dirty="0"/>
          </a:p>
        </p:txBody>
      </p:sp>
      <p:sp>
        <p:nvSpPr>
          <p:cNvPr id="6" name="Nadpis 5"/>
          <p:cNvSpPr>
            <a:spLocks noGrp="1"/>
          </p:cNvSpPr>
          <p:nvPr>
            <p:ph type="title"/>
          </p:nvPr>
        </p:nvSpPr>
        <p:spPr>
          <a:xfrm>
            <a:off x="179512" y="195486"/>
            <a:ext cx="6192688" cy="507703"/>
          </a:xfrm>
        </p:spPr>
        <p:txBody>
          <a:bodyPr/>
          <a:lstStyle/>
          <a:p>
            <a:r>
              <a:rPr lang="en-US" b="1" dirty="0"/>
              <a:t>New </a:t>
            </a:r>
            <a:r>
              <a:rPr lang="cs-CZ" b="1" dirty="0"/>
              <a:t>T</a:t>
            </a:r>
            <a:r>
              <a:rPr lang="en-US" b="1" dirty="0" err="1"/>
              <a:t>rade</a:t>
            </a:r>
            <a:r>
              <a:rPr lang="en-US" b="1" dirty="0"/>
              <a:t> </a:t>
            </a:r>
            <a:r>
              <a:rPr lang="cs-CZ" b="1" dirty="0"/>
              <a:t>T</a:t>
            </a:r>
            <a:r>
              <a:rPr lang="en-US" b="1" dirty="0" err="1"/>
              <a:t>heory</a:t>
            </a:r>
            <a:endParaRPr lang="en-US" b="1" dirty="0"/>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International Trade</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152714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136904" cy="1440160"/>
          </a:xfrm>
          <a:prstGeom prst="rect">
            <a:avLst/>
          </a:prstGeom>
        </p:spPr>
        <p:txBody>
          <a:bodyPr>
            <a:noAutofit/>
          </a:bodyPr>
          <a:lstStyle/>
          <a:p>
            <a:r>
              <a:rPr lang="en-US" sz="2000" dirty="0"/>
              <a:t>Nation’s competitiveness in an industry depends on the industry’s capacity to innovate and upgrade, which in turn depends on four main determinants</a:t>
            </a:r>
            <a:r>
              <a:rPr lang="cs-CZ" sz="2000" dirty="0"/>
              <a:t> </a:t>
            </a:r>
            <a:r>
              <a:rPr lang="en-US" sz="2000" dirty="0"/>
              <a:t>(plus government and chance)</a:t>
            </a:r>
            <a:endParaRPr lang="cs-CZ" sz="2000" dirty="0"/>
          </a:p>
          <a:p>
            <a:endParaRPr lang="cs-CZ" sz="2000" dirty="0"/>
          </a:p>
          <a:p>
            <a:r>
              <a:rPr lang="en-US" sz="2000" dirty="0"/>
              <a:t>Factor conditions</a:t>
            </a:r>
            <a:endParaRPr lang="cs-CZ" sz="2000" dirty="0"/>
          </a:p>
          <a:p>
            <a:r>
              <a:rPr lang="en-US" sz="2000" dirty="0"/>
              <a:t>Demand conditions</a:t>
            </a:r>
          </a:p>
          <a:p>
            <a:r>
              <a:rPr lang="en-US" sz="2000" dirty="0"/>
              <a:t>Related and supporting industries</a:t>
            </a:r>
          </a:p>
          <a:p>
            <a:r>
              <a:rPr lang="en-US" sz="2000" dirty="0"/>
              <a:t>Firm strategy, structure, and rivalry</a:t>
            </a:r>
          </a:p>
          <a:p>
            <a:endParaRPr lang="en-US" sz="2000" dirty="0"/>
          </a:p>
          <a:p>
            <a:endParaRPr lang="en-US" sz="2000" dirty="0"/>
          </a:p>
          <a:p>
            <a:pPr lvl="1"/>
            <a:endParaRPr lang="en-US" sz="1800" dirty="0"/>
          </a:p>
          <a:p>
            <a:pPr lvl="1"/>
            <a:endParaRPr lang="cs-CZ" sz="1600" dirty="0"/>
          </a:p>
          <a:p>
            <a:pPr lvl="1"/>
            <a:endParaRPr lang="en-US" sz="1600" dirty="0"/>
          </a:p>
        </p:txBody>
      </p:sp>
      <p:sp>
        <p:nvSpPr>
          <p:cNvPr id="6" name="Nadpis 5"/>
          <p:cNvSpPr>
            <a:spLocks noGrp="1"/>
          </p:cNvSpPr>
          <p:nvPr>
            <p:ph type="title"/>
          </p:nvPr>
        </p:nvSpPr>
        <p:spPr>
          <a:xfrm>
            <a:off x="179512" y="195486"/>
            <a:ext cx="6192688" cy="507703"/>
          </a:xfrm>
        </p:spPr>
        <p:txBody>
          <a:bodyPr/>
          <a:lstStyle/>
          <a:p>
            <a:r>
              <a:rPr lang="en-US" b="1" dirty="0"/>
              <a:t>National </a:t>
            </a:r>
            <a:r>
              <a:rPr lang="cs-CZ" b="1" dirty="0"/>
              <a:t>C</a:t>
            </a:r>
            <a:r>
              <a:rPr lang="en-US" b="1" dirty="0" err="1"/>
              <a:t>ompetitive</a:t>
            </a:r>
            <a:r>
              <a:rPr lang="en-US" b="1" dirty="0"/>
              <a:t> </a:t>
            </a:r>
            <a:r>
              <a:rPr lang="cs-CZ" b="1" dirty="0"/>
              <a:t>A</a:t>
            </a:r>
            <a:r>
              <a:rPr lang="en-US" b="1" dirty="0" err="1"/>
              <a:t>dvantage</a:t>
            </a:r>
            <a:endParaRPr lang="en-US" b="1" dirty="0"/>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International Trade</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1244410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136904" cy="1440160"/>
          </a:xfrm>
          <a:prstGeom prst="rect">
            <a:avLst/>
          </a:prstGeom>
        </p:spPr>
        <p:txBody>
          <a:bodyPr>
            <a:noAutofit/>
          </a:bodyPr>
          <a:lstStyle/>
          <a:p>
            <a:r>
              <a:rPr lang="en-US" sz="2000" dirty="0"/>
              <a:t>Factor conditions</a:t>
            </a:r>
          </a:p>
          <a:p>
            <a:pPr lvl="1"/>
            <a:r>
              <a:rPr lang="en-US" sz="1800" dirty="0"/>
              <a:t>Basic conditions are primarily natural endowments of resources</a:t>
            </a:r>
          </a:p>
          <a:p>
            <a:pPr lvl="1"/>
            <a:r>
              <a:rPr lang="en-US" sz="1800" dirty="0"/>
              <a:t>Advanced factors result from a nation’s innovation and education, including the skill levels of the workforce and the quality of its technological infrastructure</a:t>
            </a:r>
          </a:p>
          <a:p>
            <a:endParaRPr lang="en-US" sz="2000" dirty="0"/>
          </a:p>
          <a:p>
            <a:r>
              <a:rPr lang="en-US" sz="2000" dirty="0"/>
              <a:t>Demand conditions</a:t>
            </a:r>
          </a:p>
          <a:p>
            <a:pPr lvl="1"/>
            <a:r>
              <a:rPr lang="en-US" sz="1600" dirty="0"/>
              <a:t>Sophisticated home-market buyers drive companies to improve existing products and develop entirely new products and technologies</a:t>
            </a:r>
          </a:p>
          <a:p>
            <a:pPr lvl="1"/>
            <a:r>
              <a:rPr lang="en-US" sz="1600" dirty="0"/>
              <a:t>This should improve the competitiveness of the entire group of companies in a market</a:t>
            </a:r>
          </a:p>
          <a:p>
            <a:pPr lvl="1"/>
            <a:endParaRPr lang="en-US" sz="1600" dirty="0"/>
          </a:p>
          <a:p>
            <a:endParaRPr lang="en-US" sz="2400" dirty="0"/>
          </a:p>
          <a:p>
            <a:pPr lvl="1"/>
            <a:endParaRPr lang="en-US" sz="2000" dirty="0"/>
          </a:p>
          <a:p>
            <a:pPr lvl="1"/>
            <a:endParaRPr lang="en-US" sz="1800" dirty="0"/>
          </a:p>
          <a:p>
            <a:pPr lvl="1"/>
            <a:endParaRPr lang="en-US" sz="1800" dirty="0"/>
          </a:p>
        </p:txBody>
      </p:sp>
      <p:sp>
        <p:nvSpPr>
          <p:cNvPr id="6" name="Nadpis 5"/>
          <p:cNvSpPr>
            <a:spLocks noGrp="1"/>
          </p:cNvSpPr>
          <p:nvPr>
            <p:ph type="title"/>
          </p:nvPr>
        </p:nvSpPr>
        <p:spPr>
          <a:xfrm>
            <a:off x="179512" y="195486"/>
            <a:ext cx="7344816" cy="507703"/>
          </a:xfrm>
        </p:spPr>
        <p:txBody>
          <a:bodyPr/>
          <a:lstStyle/>
          <a:p>
            <a:r>
              <a:rPr lang="en-US" b="1" dirty="0"/>
              <a:t>National </a:t>
            </a:r>
            <a:r>
              <a:rPr lang="cs-CZ" b="1" dirty="0"/>
              <a:t>C</a:t>
            </a:r>
            <a:r>
              <a:rPr lang="en-US" b="1" dirty="0" err="1"/>
              <a:t>ompetitive</a:t>
            </a:r>
            <a:r>
              <a:rPr lang="en-US" b="1" dirty="0"/>
              <a:t> </a:t>
            </a:r>
            <a:r>
              <a:rPr lang="cs-CZ" b="1" dirty="0"/>
              <a:t>A</a:t>
            </a:r>
            <a:r>
              <a:rPr lang="en-US" b="1" dirty="0" err="1"/>
              <a:t>dvantage</a:t>
            </a:r>
            <a:r>
              <a:rPr lang="en-US" b="1" dirty="0"/>
              <a:t> – </a:t>
            </a:r>
            <a:r>
              <a:rPr lang="cs-CZ" b="1" dirty="0"/>
              <a:t>D</a:t>
            </a:r>
            <a:r>
              <a:rPr lang="en-US" b="1" dirty="0" err="1"/>
              <a:t>eterminants</a:t>
            </a:r>
            <a:r>
              <a:rPr lang="en-US" b="1" dirty="0"/>
              <a:t> </a:t>
            </a: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International Trade</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4117093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136904" cy="1440160"/>
          </a:xfrm>
          <a:prstGeom prst="rect">
            <a:avLst/>
          </a:prstGeom>
        </p:spPr>
        <p:txBody>
          <a:bodyPr>
            <a:noAutofit/>
          </a:bodyPr>
          <a:lstStyle/>
          <a:p>
            <a:r>
              <a:rPr lang="en-US" sz="2000" dirty="0"/>
              <a:t>Related and supporting industries</a:t>
            </a:r>
          </a:p>
          <a:p>
            <a:pPr lvl="1"/>
            <a:r>
              <a:rPr lang="en-US" sz="1800" dirty="0"/>
              <a:t>Companies in an internationally competitive industry do not exist in isolation</a:t>
            </a:r>
          </a:p>
          <a:p>
            <a:pPr lvl="1"/>
            <a:r>
              <a:rPr lang="en-US" sz="1800" dirty="0"/>
              <a:t>Supporting industries form “clusters” of economic activity in the geographic area</a:t>
            </a:r>
          </a:p>
          <a:p>
            <a:pPr lvl="1"/>
            <a:r>
              <a:rPr lang="en-US" sz="1800" dirty="0"/>
              <a:t>Each industry reinforces the competitiveness of every other industry in the cluster</a:t>
            </a:r>
          </a:p>
          <a:p>
            <a:r>
              <a:rPr lang="en-US" sz="2000" dirty="0"/>
              <a:t>Firm strategy, structure and rivalry</a:t>
            </a:r>
          </a:p>
          <a:p>
            <a:pPr lvl="1"/>
            <a:r>
              <a:rPr lang="en-US" sz="1600" dirty="0"/>
              <a:t>Highly skilled managers are essential because strategy has lasting effects on firm competitiveness</a:t>
            </a:r>
          </a:p>
          <a:p>
            <a:pPr lvl="1"/>
            <a:r>
              <a:rPr lang="en-US" altLang="cs-CZ" sz="1600" dirty="0"/>
              <a:t>Domestic industry whose structure and rivalry create an intense struggle to survive strengthens competitiveness</a:t>
            </a:r>
          </a:p>
          <a:p>
            <a:pPr lvl="1"/>
            <a:endParaRPr lang="en-US" sz="1600" dirty="0"/>
          </a:p>
          <a:p>
            <a:endParaRPr lang="en-US" sz="2400" dirty="0"/>
          </a:p>
          <a:p>
            <a:pPr lvl="1"/>
            <a:endParaRPr lang="en-US" sz="2000" dirty="0"/>
          </a:p>
          <a:p>
            <a:pPr lvl="1"/>
            <a:endParaRPr lang="en-US" sz="1800" dirty="0"/>
          </a:p>
          <a:p>
            <a:pPr lvl="1"/>
            <a:endParaRPr lang="en-US" sz="1800" dirty="0"/>
          </a:p>
        </p:txBody>
      </p:sp>
      <p:sp>
        <p:nvSpPr>
          <p:cNvPr id="6" name="Nadpis 5"/>
          <p:cNvSpPr>
            <a:spLocks noGrp="1"/>
          </p:cNvSpPr>
          <p:nvPr>
            <p:ph type="title"/>
          </p:nvPr>
        </p:nvSpPr>
        <p:spPr>
          <a:xfrm>
            <a:off x="179512" y="195486"/>
            <a:ext cx="8856984" cy="507703"/>
          </a:xfrm>
        </p:spPr>
        <p:txBody>
          <a:bodyPr/>
          <a:lstStyle/>
          <a:p>
            <a:r>
              <a:rPr lang="en-US" b="1" dirty="0"/>
              <a:t>National </a:t>
            </a:r>
            <a:r>
              <a:rPr lang="cs-CZ" b="1" dirty="0"/>
              <a:t>C</a:t>
            </a:r>
            <a:r>
              <a:rPr lang="en-US" b="1" dirty="0" err="1"/>
              <a:t>ompetitive</a:t>
            </a:r>
            <a:r>
              <a:rPr lang="en-US" b="1" dirty="0"/>
              <a:t> </a:t>
            </a:r>
            <a:r>
              <a:rPr lang="cs-CZ" b="1" dirty="0"/>
              <a:t>A</a:t>
            </a:r>
            <a:r>
              <a:rPr lang="en-US" b="1" dirty="0" err="1"/>
              <a:t>dvantage</a:t>
            </a:r>
            <a:r>
              <a:rPr lang="en-US" b="1" dirty="0"/>
              <a:t> – </a:t>
            </a:r>
            <a:r>
              <a:rPr lang="cs-CZ" b="1" dirty="0"/>
              <a:t>D</a:t>
            </a:r>
            <a:r>
              <a:rPr lang="en-US" b="1" dirty="0" err="1"/>
              <a:t>eterminants</a:t>
            </a:r>
            <a:r>
              <a:rPr lang="en-US" b="1" dirty="0"/>
              <a:t> </a:t>
            </a: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International Trade</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242438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136904" cy="1440160"/>
          </a:xfrm>
          <a:prstGeom prst="rect">
            <a:avLst/>
          </a:prstGeom>
        </p:spPr>
        <p:txBody>
          <a:bodyPr>
            <a:noAutofit/>
          </a:bodyPr>
          <a:lstStyle/>
          <a:p>
            <a:r>
              <a:rPr lang="en-US" sz="2000" b="1" dirty="0"/>
              <a:t>Imports</a:t>
            </a:r>
            <a:r>
              <a:rPr lang="en-US" sz="2000" dirty="0"/>
              <a:t> are goods and services that a domestic economy purchases from other countries</a:t>
            </a:r>
          </a:p>
          <a:p>
            <a:r>
              <a:rPr lang="en-US" sz="2000" b="1" dirty="0"/>
              <a:t>Exports</a:t>
            </a:r>
            <a:r>
              <a:rPr lang="en-US" sz="2000" dirty="0"/>
              <a:t> are goods and services that a domestic economy sells to other countries</a:t>
            </a:r>
          </a:p>
          <a:p>
            <a:r>
              <a:rPr lang="en-US" sz="2000" dirty="0"/>
              <a:t>The </a:t>
            </a:r>
            <a:r>
              <a:rPr lang="en-US" sz="2000" b="1" dirty="0"/>
              <a:t>terms of trade </a:t>
            </a:r>
            <a:r>
              <a:rPr lang="en-US" sz="2000" dirty="0"/>
              <a:t>is the ratio of the price of exports to the price of imports</a:t>
            </a:r>
          </a:p>
          <a:p>
            <a:pPr lvl="1"/>
            <a:r>
              <a:rPr lang="en-US" sz="1800" dirty="0"/>
              <a:t>Increasing terms of trade indicate improvement.</a:t>
            </a:r>
          </a:p>
          <a:p>
            <a:pPr lvl="1"/>
            <a:r>
              <a:rPr lang="en-US" sz="1800" dirty="0"/>
              <a:t>Decreasing terms of trade indicate deterioration.</a:t>
            </a:r>
          </a:p>
          <a:p>
            <a:r>
              <a:rPr lang="en-US" sz="2000" b="1" dirty="0"/>
              <a:t>Net exports </a:t>
            </a:r>
            <a:r>
              <a:rPr lang="en-US" sz="2000" dirty="0"/>
              <a:t>= Exports – Imports</a:t>
            </a:r>
          </a:p>
          <a:p>
            <a:pPr lvl="1"/>
            <a:r>
              <a:rPr lang="en-US" sz="1800" dirty="0"/>
              <a:t>If positive, there is a trade surplus</a:t>
            </a:r>
          </a:p>
          <a:p>
            <a:pPr lvl="1"/>
            <a:r>
              <a:rPr lang="en-US" sz="1800" dirty="0"/>
              <a:t>If negative, there is a trade deficit</a:t>
            </a:r>
          </a:p>
        </p:txBody>
      </p:sp>
      <p:sp>
        <p:nvSpPr>
          <p:cNvPr id="6" name="Nadpis 5"/>
          <p:cNvSpPr>
            <a:spLocks noGrp="1"/>
          </p:cNvSpPr>
          <p:nvPr>
            <p:ph type="title"/>
          </p:nvPr>
        </p:nvSpPr>
        <p:spPr>
          <a:xfrm>
            <a:off x="179512" y="195486"/>
            <a:ext cx="6192688" cy="507703"/>
          </a:xfrm>
        </p:spPr>
        <p:txBody>
          <a:bodyPr/>
          <a:lstStyle/>
          <a:p>
            <a:r>
              <a:rPr lang="en-US" b="1" dirty="0"/>
              <a:t>Terminology of </a:t>
            </a:r>
            <a:r>
              <a:rPr lang="cs-CZ" b="1" dirty="0"/>
              <a:t>I</a:t>
            </a:r>
            <a:r>
              <a:rPr lang="en-US" b="1" dirty="0" err="1"/>
              <a:t>nternational</a:t>
            </a:r>
            <a:r>
              <a:rPr lang="en-US" b="1" dirty="0"/>
              <a:t> </a:t>
            </a:r>
            <a:r>
              <a:rPr lang="cs-CZ" b="1" dirty="0"/>
              <a:t>T</a:t>
            </a:r>
            <a:r>
              <a:rPr lang="en-US" b="1" dirty="0" err="1"/>
              <a:t>rade</a:t>
            </a:r>
            <a:endParaRPr lang="en-US" b="1" dirty="0"/>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International Trade</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1488105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526659" cy="1440160"/>
          </a:xfrm>
          <a:prstGeom prst="rect">
            <a:avLst/>
          </a:prstGeom>
        </p:spPr>
        <p:txBody>
          <a:bodyPr>
            <a:noAutofit/>
          </a:bodyPr>
          <a:lstStyle/>
          <a:p>
            <a:r>
              <a:rPr lang="en-US" sz="2000" dirty="0"/>
              <a:t>A tariff is a tax levied by a government on imported goods</a:t>
            </a:r>
          </a:p>
          <a:p>
            <a:pPr lvl="1"/>
            <a:r>
              <a:rPr lang="en-US" sz="1600" dirty="0"/>
              <a:t>Intended to protect domestic industries</a:t>
            </a:r>
          </a:p>
          <a:p>
            <a:pPr lvl="1"/>
            <a:r>
              <a:rPr lang="en-US" sz="1600" dirty="0"/>
              <a:t>Increases welfare of domestic country if (1) there is no retaliation, and (2) the deadweight loss is less than the benefit from improving trade</a:t>
            </a:r>
          </a:p>
          <a:p>
            <a:r>
              <a:rPr lang="en-US" sz="2000" dirty="0"/>
              <a:t>An import quota is a restriction on the quantity of a good that can be imported</a:t>
            </a:r>
          </a:p>
          <a:p>
            <a:pPr lvl="1"/>
            <a:r>
              <a:rPr lang="en-US" sz="1600" dirty="0"/>
              <a:t>Controlled through import licenses</a:t>
            </a:r>
          </a:p>
          <a:p>
            <a:pPr lvl="1"/>
            <a:r>
              <a:rPr lang="en-US" sz="1600" dirty="0"/>
              <a:t>Importers earn quota rents if they charge a higher price with a quota</a:t>
            </a:r>
          </a:p>
          <a:p>
            <a:r>
              <a:rPr lang="en-US" sz="2000" dirty="0"/>
              <a:t>An export subsidy is a payment by a government to a firm when it exports a specified good</a:t>
            </a:r>
          </a:p>
          <a:p>
            <a:pPr lvl="1"/>
            <a:r>
              <a:rPr lang="en-US" sz="1600" dirty="0"/>
              <a:t>Encourages firms to shift to export goods, increases the domestic price </a:t>
            </a:r>
          </a:p>
          <a:p>
            <a:pPr lvl="1"/>
            <a:r>
              <a:rPr lang="en-US" sz="1600" dirty="0"/>
              <a:t>A voluntary export restraint is a voluntary limit on goods exported to a specific country</a:t>
            </a:r>
          </a:p>
          <a:p>
            <a:pPr lvl="1"/>
            <a:r>
              <a:rPr lang="en-US" sz="1600" dirty="0"/>
              <a:t>Allows exporter to earn quota rents</a:t>
            </a:r>
          </a:p>
        </p:txBody>
      </p:sp>
      <p:sp>
        <p:nvSpPr>
          <p:cNvPr id="6" name="Nadpis 5"/>
          <p:cNvSpPr>
            <a:spLocks noGrp="1"/>
          </p:cNvSpPr>
          <p:nvPr>
            <p:ph type="title"/>
          </p:nvPr>
        </p:nvSpPr>
        <p:spPr>
          <a:xfrm>
            <a:off x="179512" y="195486"/>
            <a:ext cx="6192688" cy="507703"/>
          </a:xfrm>
        </p:spPr>
        <p:txBody>
          <a:bodyPr/>
          <a:lstStyle/>
          <a:p>
            <a:r>
              <a:rPr lang="en-US" b="1" dirty="0"/>
              <a:t>Trade and </a:t>
            </a:r>
            <a:r>
              <a:rPr lang="cs-CZ" b="1" dirty="0"/>
              <a:t>C</a:t>
            </a:r>
            <a:r>
              <a:rPr lang="en-US" b="1" dirty="0" err="1"/>
              <a:t>apital</a:t>
            </a:r>
            <a:r>
              <a:rPr lang="en-US" b="1" dirty="0"/>
              <a:t> </a:t>
            </a:r>
            <a:r>
              <a:rPr lang="cs-CZ" b="1" dirty="0"/>
              <a:t>R</a:t>
            </a:r>
            <a:r>
              <a:rPr lang="en-US" b="1" dirty="0" err="1"/>
              <a:t>estrictions</a:t>
            </a:r>
            <a:endParaRPr lang="en-US" b="1" dirty="0"/>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International Trade</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3154925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7" y="1131590"/>
            <a:ext cx="7776864" cy="1440160"/>
          </a:xfrm>
          <a:prstGeom prst="rect">
            <a:avLst/>
          </a:prstGeom>
        </p:spPr>
        <p:txBody>
          <a:bodyPr>
            <a:noAutofit/>
          </a:bodyPr>
          <a:lstStyle/>
          <a:p>
            <a:r>
              <a:rPr lang="en-US" sz="2000" dirty="0"/>
              <a:t>Domestic content provisions are requirements that a specific portion of value-added or components be produced domestically.</a:t>
            </a:r>
          </a:p>
          <a:p>
            <a:r>
              <a:rPr lang="en-US" sz="2000" dirty="0"/>
              <a:t>Capital restrictions are controls placed on ownership of assets, either of foreign assets or of ownership of domestic assets by foreign persons or firms.</a:t>
            </a:r>
          </a:p>
          <a:p>
            <a:r>
              <a:rPr lang="en-US" sz="2000" dirty="0"/>
              <a:t>The effect of restrictions on trade and capital depends on whether the country is a price taker or can affect price:</a:t>
            </a:r>
          </a:p>
          <a:p>
            <a:pPr lvl="1"/>
            <a:r>
              <a:rPr lang="en-US" sz="1600" dirty="0"/>
              <a:t>A small country in the context of international trade is a price taker. </a:t>
            </a:r>
          </a:p>
          <a:p>
            <a:pPr lvl="1"/>
            <a:r>
              <a:rPr lang="en-US" sz="1600" dirty="0"/>
              <a:t>A large country in this context can influence the price.</a:t>
            </a:r>
          </a:p>
          <a:p>
            <a:endParaRPr lang="en-US" dirty="0"/>
          </a:p>
        </p:txBody>
      </p:sp>
      <p:sp>
        <p:nvSpPr>
          <p:cNvPr id="6" name="Nadpis 5"/>
          <p:cNvSpPr>
            <a:spLocks noGrp="1"/>
          </p:cNvSpPr>
          <p:nvPr>
            <p:ph type="title"/>
          </p:nvPr>
        </p:nvSpPr>
        <p:spPr>
          <a:xfrm>
            <a:off x="179512" y="195486"/>
            <a:ext cx="6192688" cy="507703"/>
          </a:xfrm>
        </p:spPr>
        <p:txBody>
          <a:bodyPr/>
          <a:lstStyle/>
          <a:p>
            <a:r>
              <a:rPr lang="en-US" b="1" dirty="0"/>
              <a:t>Trade and </a:t>
            </a:r>
            <a:r>
              <a:rPr lang="cs-CZ" b="1" dirty="0"/>
              <a:t>C</a:t>
            </a:r>
            <a:r>
              <a:rPr lang="en-US" b="1" dirty="0" err="1"/>
              <a:t>apital</a:t>
            </a:r>
            <a:r>
              <a:rPr lang="en-US" b="1" dirty="0"/>
              <a:t> </a:t>
            </a:r>
            <a:r>
              <a:rPr lang="cs-CZ" b="1" dirty="0"/>
              <a:t>R</a:t>
            </a:r>
            <a:r>
              <a:rPr lang="en-US" b="1" dirty="0" err="1"/>
              <a:t>estrictions</a:t>
            </a:r>
            <a:endParaRPr lang="en-US" b="1" dirty="0"/>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International Trade</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1872244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704856" cy="507703"/>
          </a:xfrm>
        </p:spPr>
        <p:txBody>
          <a:bodyPr/>
          <a:lstStyle/>
          <a:p>
            <a:r>
              <a:rPr lang="en-US" b="1" dirty="0"/>
              <a:t>Trade and </a:t>
            </a:r>
            <a:r>
              <a:rPr lang="cs-CZ" b="1" dirty="0"/>
              <a:t>C</a:t>
            </a:r>
            <a:r>
              <a:rPr lang="en-US" b="1" dirty="0" err="1"/>
              <a:t>apital</a:t>
            </a:r>
            <a:r>
              <a:rPr lang="en-US" b="1" dirty="0"/>
              <a:t> </a:t>
            </a:r>
            <a:r>
              <a:rPr lang="cs-CZ" b="1" dirty="0"/>
              <a:t>R</a:t>
            </a:r>
            <a:r>
              <a:rPr lang="en-US" b="1" dirty="0" err="1"/>
              <a:t>estrictions</a:t>
            </a:r>
            <a:r>
              <a:rPr lang="en-US" b="1" dirty="0"/>
              <a:t> – </a:t>
            </a:r>
            <a:r>
              <a:rPr lang="cs-CZ" b="1" dirty="0"/>
              <a:t>S</a:t>
            </a:r>
            <a:r>
              <a:rPr lang="en-US" b="1" dirty="0" err="1"/>
              <a:t>ummary</a:t>
            </a:r>
            <a:r>
              <a:rPr lang="en-US" b="1" dirty="0"/>
              <a:t> of </a:t>
            </a:r>
            <a:r>
              <a:rPr lang="cs-CZ" b="1" dirty="0"/>
              <a:t>E</a:t>
            </a:r>
            <a:r>
              <a:rPr lang="en-US" b="1" dirty="0" err="1"/>
              <a:t>ffects</a:t>
            </a:r>
            <a:endParaRPr lang="en-US" b="1" dirty="0"/>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International Trade</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graphicFrame>
        <p:nvGraphicFramePr>
          <p:cNvPr id="7" name="Content Placeholder 5"/>
          <p:cNvGraphicFramePr>
            <a:graphicFrameLocks/>
          </p:cNvGraphicFramePr>
          <p:nvPr>
            <p:extLst>
              <p:ext uri="{D42A27DB-BD31-4B8C-83A1-F6EECF244321}">
                <p14:modId xmlns:p14="http://schemas.microsoft.com/office/powerpoint/2010/main" val="3583799388"/>
              </p:ext>
            </p:extLst>
          </p:nvPr>
        </p:nvGraphicFramePr>
        <p:xfrm>
          <a:off x="529208" y="1052727"/>
          <a:ext cx="7931224" cy="3584471"/>
        </p:xfrm>
        <a:graphic>
          <a:graphicData uri="http://schemas.openxmlformats.org/drawingml/2006/table">
            <a:tbl>
              <a:tblPr>
                <a:tableStyleId>{5C22544A-7EE6-4342-B048-85BDC9FD1C3A}</a:tableStyleId>
              </a:tblPr>
              <a:tblGrid>
                <a:gridCol w="2208496">
                  <a:extLst>
                    <a:ext uri="{9D8B030D-6E8A-4147-A177-3AD203B41FA5}">
                      <a16:colId xmlns:a16="http://schemas.microsoft.com/office/drawing/2014/main" xmlns="" val="20000"/>
                    </a:ext>
                  </a:extLst>
                </a:gridCol>
                <a:gridCol w="1429680">
                  <a:extLst>
                    <a:ext uri="{9D8B030D-6E8A-4147-A177-3AD203B41FA5}">
                      <a16:colId xmlns:a16="http://schemas.microsoft.com/office/drawing/2014/main" xmlns="" val="20001"/>
                    </a:ext>
                  </a:extLst>
                </a:gridCol>
                <a:gridCol w="1382507">
                  <a:extLst>
                    <a:ext uri="{9D8B030D-6E8A-4147-A177-3AD203B41FA5}">
                      <a16:colId xmlns:a16="http://schemas.microsoft.com/office/drawing/2014/main" xmlns="" val="20002"/>
                    </a:ext>
                  </a:extLst>
                </a:gridCol>
                <a:gridCol w="1382507">
                  <a:extLst>
                    <a:ext uri="{9D8B030D-6E8A-4147-A177-3AD203B41FA5}">
                      <a16:colId xmlns:a16="http://schemas.microsoft.com/office/drawing/2014/main" xmlns="" val="20003"/>
                    </a:ext>
                  </a:extLst>
                </a:gridCol>
                <a:gridCol w="1528034">
                  <a:extLst>
                    <a:ext uri="{9D8B030D-6E8A-4147-A177-3AD203B41FA5}">
                      <a16:colId xmlns:a16="http://schemas.microsoft.com/office/drawing/2014/main" xmlns="" val="20004"/>
                    </a:ext>
                  </a:extLst>
                </a:gridCol>
              </a:tblGrid>
              <a:tr h="372864">
                <a:tc>
                  <a:txBody>
                    <a:bodyPr/>
                    <a:lstStyle/>
                    <a:p>
                      <a:pPr marL="0" marR="0">
                        <a:spcBef>
                          <a:spcPts val="0"/>
                        </a:spcBef>
                        <a:spcAft>
                          <a:spcPts val="0"/>
                        </a:spcAft>
                      </a:pPr>
                      <a:r>
                        <a:rPr lang="en-US" sz="1100" dirty="0">
                          <a:effectLst/>
                        </a:rPr>
                        <a:t> </a:t>
                      </a:r>
                      <a:endParaRPr lang="en-US" sz="1200" dirty="0">
                        <a:effectLst/>
                        <a:latin typeface="Times New Roman"/>
                        <a:ea typeface="Calibri"/>
                      </a:endParaRPr>
                    </a:p>
                  </a:txBody>
                  <a:tcPr marL="66541" marR="66541" marT="0" marB="0" anchor="b">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a:effectLst/>
                        </a:rPr>
                        <a:t>Tariff </a:t>
                      </a:r>
                      <a:endParaRPr lang="en-US" sz="1400" b="1" dirty="0">
                        <a:effectLst/>
                        <a:latin typeface="Times New Roman"/>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1400" b="1" dirty="0">
                          <a:effectLst/>
                        </a:rPr>
                        <a:t>Import Quota</a:t>
                      </a:r>
                      <a:endParaRPr lang="en-US" sz="1400" b="1" dirty="0">
                        <a:effectLst/>
                        <a:latin typeface="Times New Roman"/>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1400" b="1" dirty="0">
                          <a:effectLst/>
                        </a:rPr>
                        <a:t>Export Subsidy</a:t>
                      </a:r>
                      <a:endParaRPr lang="en-US" sz="1400" b="1" dirty="0">
                        <a:effectLst/>
                        <a:latin typeface="Times New Roman"/>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1400" b="1" dirty="0">
                          <a:effectLst/>
                        </a:rPr>
                        <a:t>Voluntary</a:t>
                      </a:r>
                      <a:r>
                        <a:rPr lang="en-US" sz="1400" b="1" baseline="0" dirty="0">
                          <a:effectLst/>
                        </a:rPr>
                        <a:t> Export Restraint (</a:t>
                      </a:r>
                      <a:r>
                        <a:rPr lang="en-US" sz="1400" b="1" dirty="0">
                          <a:effectLst/>
                        </a:rPr>
                        <a:t>VER)</a:t>
                      </a:r>
                      <a:endParaRPr lang="en-US" sz="1400" b="1" dirty="0">
                        <a:effectLst/>
                        <a:latin typeface="Times New Roman"/>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r h="423312">
                <a:tc>
                  <a:txBody>
                    <a:bodyPr/>
                    <a:lstStyle/>
                    <a:p>
                      <a:pPr marL="0" marR="0" algn="l">
                        <a:spcBef>
                          <a:spcPts val="0"/>
                        </a:spcBef>
                        <a:spcAft>
                          <a:spcPts val="0"/>
                        </a:spcAft>
                      </a:pPr>
                      <a:r>
                        <a:rPr lang="en-US" sz="1400" dirty="0">
                          <a:effectLst/>
                        </a:rPr>
                        <a:t>Impact on</a:t>
                      </a:r>
                      <a:endParaRPr lang="en-US" sz="1400" dirty="0">
                        <a:effectLst/>
                        <a:latin typeface="Times New Roman"/>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Importing country</a:t>
                      </a:r>
                      <a:endParaRPr lang="en-US" sz="1400" dirty="0">
                        <a:effectLst/>
                        <a:latin typeface="Times New Roman"/>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Importing country</a:t>
                      </a:r>
                      <a:endParaRPr lang="en-US" sz="1400" dirty="0">
                        <a:effectLst/>
                        <a:latin typeface="Times New Roman"/>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Exporting country</a:t>
                      </a:r>
                      <a:endParaRPr lang="en-US" sz="1400" dirty="0">
                        <a:effectLst/>
                        <a:latin typeface="Times New Roman"/>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Importing country</a:t>
                      </a:r>
                      <a:endParaRPr lang="en-US" sz="1400" dirty="0">
                        <a:effectLst/>
                        <a:latin typeface="Times New Roman"/>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11656">
                <a:tc>
                  <a:txBody>
                    <a:bodyPr/>
                    <a:lstStyle/>
                    <a:p>
                      <a:pPr marL="0" marR="0" algn="l">
                        <a:spcBef>
                          <a:spcPts val="0"/>
                        </a:spcBef>
                        <a:spcAft>
                          <a:spcPts val="0"/>
                        </a:spcAft>
                      </a:pPr>
                      <a:r>
                        <a:rPr lang="en-US" sz="1400" dirty="0">
                          <a:effectLst/>
                          <a:latin typeface="+mn-lt"/>
                        </a:rPr>
                        <a:t>Producer surplus</a:t>
                      </a: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mn-lt"/>
                        </a:rPr>
                        <a:t>+</a:t>
                      </a: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mn-lt"/>
                          <a:ea typeface="Calibri"/>
                        </a:rPr>
                        <a:t>+</a:t>
                      </a: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mn-lt"/>
                          <a:ea typeface="Calibri"/>
                        </a:rPr>
                        <a:t>+</a:t>
                      </a: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mn-lt"/>
                          <a:ea typeface="Calibri"/>
                        </a:rPr>
                        <a:t>+</a:t>
                      </a: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11656">
                <a:tc>
                  <a:txBody>
                    <a:bodyPr/>
                    <a:lstStyle/>
                    <a:p>
                      <a:pPr marL="0" marR="0" algn="l">
                        <a:spcBef>
                          <a:spcPts val="0"/>
                        </a:spcBef>
                        <a:spcAft>
                          <a:spcPts val="0"/>
                        </a:spcAft>
                      </a:pPr>
                      <a:r>
                        <a:rPr lang="en-US" sz="1400" dirty="0">
                          <a:effectLst/>
                          <a:latin typeface="+mn-lt"/>
                        </a:rPr>
                        <a:t>Consumer surplus</a:t>
                      </a: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mn-lt"/>
                          <a:ea typeface="+mn-ea"/>
                          <a:sym typeface="Symbol"/>
                        </a:rPr>
                        <a:t></a:t>
                      </a: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mn-ea"/>
                          <a:sym typeface="Symbol"/>
                        </a:rPr>
                        <a:t></a:t>
                      </a: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mn-ea"/>
                          <a:sym typeface="Symbol"/>
                        </a:rPr>
                        <a:t></a:t>
                      </a: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mn-lt"/>
                          <a:ea typeface="+mn-ea"/>
                          <a:sym typeface="Symbol"/>
                        </a:rPr>
                        <a:t></a:t>
                      </a: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60306">
                <a:tc>
                  <a:txBody>
                    <a:bodyPr/>
                    <a:lstStyle/>
                    <a:p>
                      <a:pPr marL="0" marR="0" algn="l">
                        <a:spcBef>
                          <a:spcPts val="0"/>
                        </a:spcBef>
                        <a:spcAft>
                          <a:spcPts val="0"/>
                        </a:spcAft>
                      </a:pPr>
                      <a:r>
                        <a:rPr lang="en-US" sz="1400" dirty="0">
                          <a:effectLst/>
                          <a:latin typeface="+mn-lt"/>
                        </a:rPr>
                        <a:t>Government revenue</a:t>
                      </a: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mn-lt"/>
                        </a:rPr>
                        <a:t>+</a:t>
                      </a: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mn-lt"/>
                        </a:rPr>
                        <a:t>Mixed</a:t>
                      </a: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mn-ea"/>
                          <a:sym typeface="Symbol"/>
                        </a:rPr>
                        <a:t></a:t>
                      </a: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mn-lt"/>
                        </a:rPr>
                        <a:t>0</a:t>
                      </a: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38113">
                <a:tc>
                  <a:txBody>
                    <a:bodyPr/>
                    <a:lstStyle/>
                    <a:p>
                      <a:pPr marL="0" marR="0" algn="l">
                        <a:spcBef>
                          <a:spcPts val="0"/>
                        </a:spcBef>
                        <a:spcAft>
                          <a:spcPts val="0"/>
                        </a:spcAft>
                      </a:pPr>
                      <a:r>
                        <a:rPr lang="en-US" sz="1400" dirty="0">
                          <a:effectLst/>
                          <a:latin typeface="+mn-lt"/>
                        </a:rPr>
                        <a:t>National welfare</a:t>
                      </a: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n-US" sz="1400" dirty="0">
                        <a:latin typeface="+mn-lt"/>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n-US" sz="1400" dirty="0">
                        <a:latin typeface="+mn-lt"/>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5"/>
                  </a:ext>
                </a:extLst>
              </a:tr>
              <a:tr h="238113">
                <a:tc>
                  <a:txBody>
                    <a:bodyPr/>
                    <a:lstStyle/>
                    <a:p>
                      <a:pPr marL="457200" marR="0" lvl="1" algn="l">
                        <a:spcBef>
                          <a:spcPts val="0"/>
                        </a:spcBef>
                        <a:spcAft>
                          <a:spcPts val="0"/>
                        </a:spcAft>
                      </a:pPr>
                      <a:r>
                        <a:rPr lang="en-US" sz="1400" dirty="0">
                          <a:effectLst/>
                          <a:latin typeface="+mn-lt"/>
                          <a:ea typeface="Calibri"/>
                        </a:rPr>
                        <a:t>Small country</a:t>
                      </a: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mn-lt"/>
                          <a:ea typeface="+mn-ea"/>
                          <a:sym typeface="Symbol"/>
                        </a:rPr>
                        <a:t> </a:t>
                      </a: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mn-lt"/>
                          <a:ea typeface="+mn-ea"/>
                          <a:sym typeface="Symbol"/>
                        </a:rPr>
                        <a:t> </a:t>
                      </a: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mn-lt"/>
                          <a:ea typeface="+mn-ea"/>
                          <a:sym typeface="Symbol"/>
                        </a:rPr>
                        <a:t></a:t>
                      </a: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mn-lt"/>
                          <a:ea typeface="+mn-ea"/>
                          <a:sym typeface="Symbol"/>
                        </a:rPr>
                        <a:t></a:t>
                      </a: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38113">
                <a:tc>
                  <a:txBody>
                    <a:bodyPr/>
                    <a:lstStyle/>
                    <a:p>
                      <a:pPr marL="457200" marR="0" lvl="1" algn="l">
                        <a:spcBef>
                          <a:spcPts val="0"/>
                        </a:spcBef>
                        <a:spcAft>
                          <a:spcPts val="0"/>
                        </a:spcAft>
                      </a:pPr>
                      <a:r>
                        <a:rPr lang="en-US" sz="1400" dirty="0">
                          <a:effectLst/>
                          <a:latin typeface="+mn-lt"/>
                          <a:ea typeface="Calibri"/>
                        </a:rPr>
                        <a:t>Large country</a:t>
                      </a: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mn-lt"/>
                        </a:rPr>
                        <a:t>+</a:t>
                      </a: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mn-lt"/>
                        </a:rPr>
                        <a:t>+</a:t>
                      </a: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mn-lt"/>
                          <a:ea typeface="+mn-ea"/>
                          <a:sym typeface="Symbol"/>
                        </a:rPr>
                        <a:t></a:t>
                      </a: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mn-lt"/>
                          <a:ea typeface="+mn-ea"/>
                          <a:sym typeface="Symbol"/>
                        </a:rPr>
                        <a:t></a:t>
                      </a: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211656">
                <a:tc>
                  <a:txBody>
                    <a:bodyPr/>
                    <a:lstStyle/>
                    <a:p>
                      <a:pPr marL="0" marR="0" algn="l">
                        <a:spcBef>
                          <a:spcPts val="0"/>
                        </a:spcBef>
                        <a:spcAft>
                          <a:spcPts val="0"/>
                        </a:spcAft>
                      </a:pPr>
                      <a:r>
                        <a:rPr lang="en-US" sz="1400" dirty="0">
                          <a:effectLst/>
                          <a:latin typeface="+mn-lt"/>
                        </a:rPr>
                        <a:t>Price</a:t>
                      </a: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mn-lt"/>
                        </a:rPr>
                        <a:t>+</a:t>
                      </a: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mn-lt"/>
                          <a:ea typeface="Calibri"/>
                        </a:rPr>
                        <a:t>+</a:t>
                      </a: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mn-lt"/>
                          <a:ea typeface="Calibri"/>
                        </a:rPr>
                        <a:t>+</a:t>
                      </a: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mn-lt"/>
                          <a:ea typeface="Calibri"/>
                        </a:rPr>
                        <a:t>+</a:t>
                      </a: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211656">
                <a:tc>
                  <a:txBody>
                    <a:bodyPr/>
                    <a:lstStyle/>
                    <a:p>
                      <a:pPr marL="0" marR="0" algn="l">
                        <a:spcBef>
                          <a:spcPts val="0"/>
                        </a:spcBef>
                        <a:spcAft>
                          <a:spcPts val="0"/>
                        </a:spcAft>
                      </a:pPr>
                      <a:r>
                        <a:rPr lang="en-US" sz="1400" dirty="0">
                          <a:effectLst/>
                          <a:latin typeface="+mn-lt"/>
                        </a:rPr>
                        <a:t>Domestic consumption</a:t>
                      </a: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mn-lt"/>
                          <a:ea typeface="+mn-ea"/>
                          <a:sym typeface="Symbol"/>
                        </a:rPr>
                        <a:t></a:t>
                      </a: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mn-lt"/>
                          <a:ea typeface="+mn-ea"/>
                          <a:sym typeface="Symbol"/>
                        </a:rPr>
                        <a:t></a:t>
                      </a: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mn-lt"/>
                          <a:ea typeface="+mn-ea"/>
                          <a:sym typeface="Symbol"/>
                        </a:rPr>
                        <a:t></a:t>
                      </a: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mn-lt"/>
                          <a:ea typeface="+mn-ea"/>
                          <a:sym typeface="Symbol"/>
                        </a:rPr>
                        <a:t></a:t>
                      </a: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211656">
                <a:tc>
                  <a:txBody>
                    <a:bodyPr/>
                    <a:lstStyle/>
                    <a:p>
                      <a:pPr marL="0" marR="0" algn="l">
                        <a:spcBef>
                          <a:spcPts val="0"/>
                        </a:spcBef>
                        <a:spcAft>
                          <a:spcPts val="0"/>
                        </a:spcAft>
                      </a:pPr>
                      <a:r>
                        <a:rPr lang="en-US" sz="1400" dirty="0">
                          <a:effectLst/>
                          <a:latin typeface="+mn-lt"/>
                        </a:rPr>
                        <a:t>Domestic production</a:t>
                      </a: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mn-lt"/>
                        </a:rPr>
                        <a:t>+</a:t>
                      </a: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mn-lt"/>
                          <a:ea typeface="Calibri"/>
                        </a:rPr>
                        <a:t>+</a:t>
                      </a: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mn-lt"/>
                          <a:ea typeface="Calibri"/>
                        </a:rPr>
                        <a:t>+</a:t>
                      </a: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mn-lt"/>
                          <a:ea typeface="Calibri"/>
                        </a:rPr>
                        <a:t>+</a:t>
                      </a: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211656">
                <a:tc>
                  <a:txBody>
                    <a:bodyPr/>
                    <a:lstStyle/>
                    <a:p>
                      <a:pPr marL="0" marR="0" algn="l">
                        <a:spcBef>
                          <a:spcPts val="0"/>
                        </a:spcBef>
                        <a:spcAft>
                          <a:spcPts val="0"/>
                        </a:spcAft>
                      </a:pPr>
                      <a:r>
                        <a:rPr lang="en-US" sz="1400" dirty="0">
                          <a:effectLst/>
                          <a:latin typeface="+mn-lt"/>
                        </a:rPr>
                        <a:t>Trade</a:t>
                      </a: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11"/>
                  </a:ext>
                </a:extLst>
              </a:tr>
              <a:tr h="238113">
                <a:tc>
                  <a:txBody>
                    <a:bodyPr/>
                    <a:lstStyle/>
                    <a:p>
                      <a:pPr marL="457200" marR="0" lvl="1" algn="l">
                        <a:spcBef>
                          <a:spcPts val="0"/>
                        </a:spcBef>
                        <a:spcAft>
                          <a:spcPts val="0"/>
                        </a:spcAft>
                      </a:pPr>
                      <a:r>
                        <a:rPr lang="en-US" sz="1400" dirty="0">
                          <a:effectLst/>
                          <a:latin typeface="+mn-lt"/>
                          <a:ea typeface="Calibri"/>
                        </a:rPr>
                        <a:t>Imports</a:t>
                      </a: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mn-ea"/>
                          <a:sym typeface="Symbol"/>
                        </a:rPr>
                        <a:t></a:t>
                      </a: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mn-ea"/>
                          <a:sym typeface="Symbol"/>
                        </a:rPr>
                        <a:t></a:t>
                      </a: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mn-lt"/>
                          <a:ea typeface="+mn-ea"/>
                          <a:sym typeface="Symbol"/>
                        </a:rPr>
                        <a:t></a:t>
                      </a: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238113">
                <a:tc>
                  <a:txBody>
                    <a:bodyPr/>
                    <a:lstStyle/>
                    <a:p>
                      <a:pPr marL="457200" marR="0" lvl="1" algn="l">
                        <a:spcBef>
                          <a:spcPts val="0"/>
                        </a:spcBef>
                        <a:spcAft>
                          <a:spcPts val="0"/>
                        </a:spcAft>
                      </a:pPr>
                      <a:r>
                        <a:rPr lang="en-US" sz="1400" dirty="0">
                          <a:effectLst/>
                          <a:latin typeface="+mn-lt"/>
                          <a:ea typeface="Calibri"/>
                        </a:rPr>
                        <a:t>Exports</a:t>
                      </a: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mn-lt"/>
                        </a:rPr>
                        <a:t>+</a:t>
                      </a: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dirty="0">
                        <a:effectLst/>
                        <a:latin typeface="+mn-lt"/>
                        <a:ea typeface="Calibri"/>
                      </a:endParaRPr>
                    </a:p>
                  </a:txBody>
                  <a:tcPr marL="66541" marR="665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val="1866969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7" y="915566"/>
            <a:ext cx="7776864" cy="1440160"/>
          </a:xfrm>
          <a:prstGeom prst="rect">
            <a:avLst/>
          </a:prstGeom>
        </p:spPr>
        <p:txBody>
          <a:bodyPr>
            <a:noAutofit/>
          </a:bodyPr>
          <a:lstStyle/>
          <a:p>
            <a:r>
              <a:rPr lang="en-US" sz="1900" dirty="0"/>
              <a:t>A trading bloc is an agreement among countries to work toward eliminating trade barriers. Trading blocs may be regional (e.g., NAFTA, EU), yet there are different degrees of integration possible</a:t>
            </a:r>
          </a:p>
          <a:p>
            <a:endParaRPr lang="en-US" dirty="0"/>
          </a:p>
        </p:txBody>
      </p:sp>
      <p:sp>
        <p:nvSpPr>
          <p:cNvPr id="6" name="Nadpis 5"/>
          <p:cNvSpPr>
            <a:spLocks noGrp="1"/>
          </p:cNvSpPr>
          <p:nvPr>
            <p:ph type="title"/>
          </p:nvPr>
        </p:nvSpPr>
        <p:spPr>
          <a:xfrm>
            <a:off x="179512" y="195486"/>
            <a:ext cx="6192688" cy="507703"/>
          </a:xfrm>
        </p:spPr>
        <p:txBody>
          <a:bodyPr/>
          <a:lstStyle/>
          <a:p>
            <a:r>
              <a:rPr lang="en-US" b="1" dirty="0"/>
              <a:t>Trading </a:t>
            </a:r>
            <a:r>
              <a:rPr lang="cs-CZ" b="1" dirty="0"/>
              <a:t>B</a:t>
            </a:r>
            <a:r>
              <a:rPr lang="en-US" b="1" dirty="0" err="1"/>
              <a:t>locs</a:t>
            </a:r>
            <a:endParaRPr lang="en-US" b="1" dirty="0"/>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International Trade</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graphicFrame>
        <p:nvGraphicFramePr>
          <p:cNvPr id="14" name="Content Placeholder 5"/>
          <p:cNvGraphicFramePr>
            <a:graphicFrameLocks/>
          </p:cNvGraphicFramePr>
          <p:nvPr>
            <p:extLst>
              <p:ext uri="{D42A27DB-BD31-4B8C-83A1-F6EECF244321}">
                <p14:modId xmlns:p14="http://schemas.microsoft.com/office/powerpoint/2010/main" val="757115379"/>
              </p:ext>
            </p:extLst>
          </p:nvPr>
        </p:nvGraphicFramePr>
        <p:xfrm>
          <a:off x="433118" y="1939280"/>
          <a:ext cx="7787208" cy="2705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91701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7776864" cy="1440160"/>
          </a:xfrm>
          <a:prstGeom prst="rect">
            <a:avLst/>
          </a:prstGeom>
        </p:spPr>
        <p:txBody>
          <a:bodyPr>
            <a:noAutofit/>
          </a:bodyPr>
          <a:lstStyle/>
          <a:p>
            <a:pPr marL="466344" indent="-457200"/>
            <a:r>
              <a:rPr lang="en-US" sz="1900" dirty="0"/>
              <a:t>Increased competition</a:t>
            </a:r>
            <a:endParaRPr lang="cs-CZ" sz="1900" dirty="0"/>
          </a:p>
          <a:p>
            <a:pPr marL="866394" lvl="1" indent="-457200"/>
            <a:r>
              <a:rPr lang="en-US" sz="1700" dirty="0"/>
              <a:t>Lowers prices and increases quantity</a:t>
            </a:r>
          </a:p>
          <a:p>
            <a:pPr marL="466344" indent="-457200"/>
            <a:r>
              <a:rPr lang="en-US" sz="1900" dirty="0"/>
              <a:t>Cost of production declines</a:t>
            </a:r>
            <a:endParaRPr lang="cs-CZ" sz="1900" dirty="0"/>
          </a:p>
          <a:p>
            <a:pPr marL="866394" lvl="1" indent="-457200"/>
            <a:r>
              <a:rPr lang="en-US" sz="1700" dirty="0"/>
              <a:t>Easier access to natural resources and technology</a:t>
            </a:r>
          </a:p>
          <a:p>
            <a:pPr marL="466344" indent="-457200"/>
            <a:r>
              <a:rPr lang="en-US" sz="1900" dirty="0"/>
              <a:t>Increased access to technology and knowledge</a:t>
            </a:r>
          </a:p>
          <a:p>
            <a:pPr marL="466344" indent="-457200"/>
            <a:r>
              <a:rPr lang="en-US" sz="1900" dirty="0"/>
              <a:t>Increased specialization</a:t>
            </a:r>
          </a:p>
          <a:p>
            <a:pPr marL="466344" indent="-457200"/>
            <a:r>
              <a:rPr lang="en-US" sz="1900" dirty="0"/>
              <a:t>Greater opportunity for economies of scale</a:t>
            </a:r>
          </a:p>
          <a:p>
            <a:pPr marL="466344" indent="-457200"/>
            <a:r>
              <a:rPr lang="en-US" sz="1900" dirty="0"/>
              <a:t>Increased employment</a:t>
            </a:r>
          </a:p>
          <a:p>
            <a:pPr marL="466344" indent="-457200"/>
            <a:r>
              <a:rPr lang="en-US" sz="1900" dirty="0"/>
              <a:t>Increased income</a:t>
            </a:r>
          </a:p>
          <a:p>
            <a:pPr marL="466344" indent="-457200"/>
            <a:r>
              <a:rPr lang="en-US" sz="1900" dirty="0"/>
              <a:t>Increased interdependence among members</a:t>
            </a:r>
            <a:endParaRPr lang="cs-CZ" sz="1900" dirty="0"/>
          </a:p>
          <a:p>
            <a:pPr marL="866394" lvl="1" indent="-457200"/>
            <a:r>
              <a:rPr lang="en-US" sz="1700" dirty="0"/>
              <a:t>Less chance of conflicts</a:t>
            </a:r>
          </a:p>
        </p:txBody>
      </p:sp>
      <p:sp>
        <p:nvSpPr>
          <p:cNvPr id="6" name="Nadpis 5"/>
          <p:cNvSpPr>
            <a:spLocks noGrp="1"/>
          </p:cNvSpPr>
          <p:nvPr>
            <p:ph type="title"/>
          </p:nvPr>
        </p:nvSpPr>
        <p:spPr>
          <a:xfrm>
            <a:off x="179512" y="195486"/>
            <a:ext cx="6192688" cy="507703"/>
          </a:xfrm>
        </p:spPr>
        <p:txBody>
          <a:bodyPr/>
          <a:lstStyle/>
          <a:p>
            <a:r>
              <a:rPr lang="en-US" b="1" dirty="0"/>
              <a:t>Why </a:t>
            </a:r>
            <a:r>
              <a:rPr lang="cs-CZ" b="1" dirty="0"/>
              <a:t>T</a:t>
            </a:r>
            <a:r>
              <a:rPr lang="en-US" b="1" dirty="0" err="1"/>
              <a:t>rading</a:t>
            </a:r>
            <a:r>
              <a:rPr lang="en-US" b="1" dirty="0"/>
              <a:t> </a:t>
            </a:r>
            <a:r>
              <a:rPr lang="cs-CZ" b="1"/>
              <a:t>B</a:t>
            </a:r>
            <a:r>
              <a:rPr lang="en-US" b="1"/>
              <a:t>locks</a:t>
            </a:r>
            <a:r>
              <a:rPr lang="en-US" b="1" dirty="0"/>
              <a:t>?</a:t>
            </a:r>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International Trade</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1335214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50825" y="1059582"/>
            <a:ext cx="86868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4000" b="1" i="1" dirty="0">
                <a:solidFill>
                  <a:srgbClr val="00544D"/>
                </a:solidFill>
                <a:latin typeface="+mj-lt"/>
              </a:rPr>
              <a:t>THANK YOU FOR YOUR ATTENTION</a:t>
            </a:r>
            <a:r>
              <a:rPr lang="cs-CZ" altLang="cs-CZ" sz="4000" b="1" i="1" dirty="0">
                <a:solidFill>
                  <a:srgbClr val="00544D"/>
                </a:solidFill>
                <a:latin typeface="Arial" panose="020B0604020202020204" pitchFamily="34" charset="0"/>
              </a:rPr>
              <a:t/>
            </a:r>
            <a:br>
              <a:rPr lang="cs-CZ" altLang="cs-CZ" sz="4000" b="1" i="1" dirty="0">
                <a:solidFill>
                  <a:srgbClr val="00544D"/>
                </a:solidFill>
                <a:latin typeface="Arial" panose="020B0604020202020204" pitchFamily="34" charset="0"/>
              </a:rPr>
            </a:br>
            <a:r>
              <a:rPr lang="cs-CZ" altLang="cs-CZ" sz="4000" b="1" i="1" dirty="0">
                <a:solidFill>
                  <a:srgbClr val="00544D"/>
                </a:solidFill>
                <a:latin typeface="Arial" panose="020B0604020202020204" pitchFamily="34" charset="0"/>
              </a:rPr>
              <a:t/>
            </a:r>
            <a:br>
              <a:rPr lang="cs-CZ" altLang="cs-CZ" sz="4000" b="1" i="1" dirty="0">
                <a:solidFill>
                  <a:srgbClr val="00544D"/>
                </a:solidFill>
                <a:latin typeface="Arial" panose="020B0604020202020204" pitchFamily="34" charset="0"/>
              </a:rPr>
            </a:br>
            <a:r>
              <a:rPr lang="cs-CZ" altLang="cs-CZ" sz="4000" b="1" i="1" dirty="0">
                <a:solidFill>
                  <a:srgbClr val="00544D"/>
                </a:solidFill>
                <a:latin typeface="Wingdings" panose="05000000000000000000" pitchFamily="2" charset="2"/>
              </a:rPr>
              <a:t>J</a:t>
            </a:r>
            <a:endParaRPr lang="cs-CZ" altLang="cs-CZ" sz="4000" b="1" i="1" dirty="0">
              <a:solidFill>
                <a:srgbClr val="00544D"/>
              </a:solidFill>
              <a:latin typeface="Arial" panose="020B0604020202020204" pitchFamily="34" charset="0"/>
            </a:endParaRPr>
          </a:p>
        </p:txBody>
      </p:sp>
      <p:sp>
        <p:nvSpPr>
          <p:cNvPr id="4" name="Rectangle 3"/>
          <p:cNvSpPr>
            <a:spLocks noChangeArrowheads="1"/>
          </p:cNvSpPr>
          <p:nvPr/>
        </p:nvSpPr>
        <p:spPr bwMode="auto">
          <a:xfrm>
            <a:off x="147638" y="1706661"/>
            <a:ext cx="8686800"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defRPr/>
            </a:pPr>
            <a:r>
              <a:rPr lang="cs-CZ" altLang="cs-CZ" sz="2400" i="1" dirty="0">
                <a:solidFill>
                  <a:srgbClr val="00544D"/>
                </a:solidFill>
                <a:latin typeface="Arial" panose="020B0604020202020204" pitchFamily="34" charset="0"/>
              </a:rPr>
              <a:t/>
            </a:r>
            <a:br>
              <a:rPr lang="cs-CZ" altLang="cs-CZ" sz="2400" i="1" dirty="0">
                <a:solidFill>
                  <a:srgbClr val="00544D"/>
                </a:solidFill>
                <a:latin typeface="Arial" panose="020B0604020202020204" pitchFamily="34" charset="0"/>
              </a:rPr>
            </a:br>
            <a:r>
              <a:rPr lang="cs-CZ" altLang="cs-CZ" sz="2400" i="1">
                <a:solidFill>
                  <a:srgbClr val="00544D"/>
                </a:solidFill>
                <a:latin typeface="Arial" panose="020B0604020202020204" pitchFamily="34" charset="0"/>
              </a:rPr>
              <a:t>        </a:t>
            </a:r>
            <a:endParaRPr lang="cs-CZ" altLang="cs-CZ" sz="2400" i="1" dirty="0">
              <a:solidFill>
                <a:srgbClr val="00544D"/>
              </a:solidFill>
              <a:latin typeface="+mn-lt"/>
            </a:endParaRPr>
          </a:p>
        </p:txBody>
      </p:sp>
      <p:sp>
        <p:nvSpPr>
          <p:cNvPr id="6" name="Obdélník 5"/>
          <p:cNvSpPr/>
          <p:nvPr/>
        </p:nvSpPr>
        <p:spPr>
          <a:xfrm flipV="1">
            <a:off x="7827217" y="195014"/>
            <a:ext cx="1224136" cy="864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405334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50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228" fill="hold">
                                          <p:stCondLst>
                                            <p:cond delay="0"/>
                                          </p:stCondLst>
                                        </p:cTn>
                                        <p:tgtEl>
                                          <p:spTgt spid="3">
                                            <p:txEl>
                                              <p:pRg st="0" end="0"/>
                                            </p:txEl>
                                          </p:spTgt>
                                        </p:tgtEl>
                                        <p:attrNameLst>
                                          <p:attrName>style.rotation</p:attrName>
                                        </p:attrNameLst>
                                      </p:cBhvr>
                                      <p:to>
                                        <p:strVal val="-45.0"/>
                                      </p:to>
                                    </p:set>
                                    <p:anim calcmode="lin" valueType="num">
                                      <p:cBhvr>
                                        <p:cTn id="8" dur="228" fill="hold">
                                          <p:stCondLst>
                                            <p:cond delay="228"/>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7000"/>
                            </p:stCondLst>
                            <p:childTnLst>
                              <p:par>
                                <p:cTn id="13" presetID="22" presetClass="entr" presetSubtype="8"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rev="1"/>
      <p:bldP spid="4" grpId="0" build="allAtOnce" rev="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136904" cy="1440160"/>
          </a:xfrm>
          <a:prstGeom prst="rect">
            <a:avLst/>
          </a:prstGeom>
        </p:spPr>
        <p:txBody>
          <a:bodyPr>
            <a:noAutofit/>
          </a:bodyPr>
          <a:lstStyle/>
          <a:p>
            <a:r>
              <a:rPr lang="en-US" sz="2000" dirty="0"/>
              <a:t>A country that does not trade with other countries is referred to as a </a:t>
            </a:r>
            <a:r>
              <a:rPr lang="en-US" sz="2000" b="1" dirty="0"/>
              <a:t>closed economy </a:t>
            </a:r>
            <a:r>
              <a:rPr lang="en-US" sz="2000" dirty="0"/>
              <a:t>or</a:t>
            </a:r>
            <a:r>
              <a:rPr lang="en-US" sz="2000" b="1" dirty="0"/>
              <a:t> </a:t>
            </a:r>
            <a:r>
              <a:rPr lang="en-US" sz="2000" dirty="0"/>
              <a:t>being in </a:t>
            </a:r>
            <a:r>
              <a:rPr lang="en-US" sz="2000" b="1" dirty="0"/>
              <a:t>autarky</a:t>
            </a:r>
            <a:r>
              <a:rPr lang="en-US" sz="2000" dirty="0"/>
              <a:t>; the price of goods and services is the </a:t>
            </a:r>
            <a:r>
              <a:rPr lang="en-US" sz="2000" b="1" dirty="0"/>
              <a:t>autarkic price</a:t>
            </a:r>
            <a:endParaRPr lang="en-US" sz="2000" dirty="0"/>
          </a:p>
          <a:p>
            <a:r>
              <a:rPr lang="en-US" sz="2000" dirty="0"/>
              <a:t>An economy that is not closed is an </a:t>
            </a:r>
            <a:r>
              <a:rPr lang="en-US" sz="2000" b="1" dirty="0"/>
              <a:t>open economy</a:t>
            </a:r>
            <a:endParaRPr lang="en-US" sz="2000" dirty="0"/>
          </a:p>
          <a:p>
            <a:pPr lvl="1"/>
            <a:r>
              <a:rPr lang="en-US" sz="1800" dirty="0"/>
              <a:t>If there are no restrictions to trade, the price of goods and services is the </a:t>
            </a:r>
            <a:r>
              <a:rPr lang="en-US" sz="1800" b="1" dirty="0"/>
              <a:t>world price</a:t>
            </a:r>
            <a:endParaRPr lang="cs-CZ" sz="1800" b="1" dirty="0"/>
          </a:p>
          <a:p>
            <a:r>
              <a:rPr lang="en-US" sz="2000" b="1" dirty="0"/>
              <a:t>Free trade </a:t>
            </a:r>
            <a:r>
              <a:rPr lang="en-US" sz="2000" dirty="0"/>
              <a:t>is the case in which there are no restrictions on a country’s trade with other countries</a:t>
            </a:r>
            <a:endParaRPr lang="cs-CZ" sz="2000" dirty="0"/>
          </a:p>
          <a:p>
            <a:pPr lvl="1"/>
            <a:r>
              <a:rPr lang="en-US" sz="1800" b="1" dirty="0"/>
              <a:t>Trade protections </a:t>
            </a:r>
            <a:r>
              <a:rPr lang="en-US" sz="1800" dirty="0"/>
              <a:t>are restrictions on trade that prevent pricing based on supply and demand.</a:t>
            </a:r>
          </a:p>
          <a:p>
            <a:pPr lvl="1"/>
            <a:r>
              <a:rPr lang="en-US" sz="1800" dirty="0"/>
              <a:t>Capital restrictions are limits on the flow of funds into or out of a country</a:t>
            </a:r>
            <a:endParaRPr lang="cs-CZ" sz="1800" dirty="0"/>
          </a:p>
          <a:p>
            <a:pPr lvl="1"/>
            <a:endParaRPr lang="en-US" dirty="0"/>
          </a:p>
        </p:txBody>
      </p:sp>
      <p:sp>
        <p:nvSpPr>
          <p:cNvPr id="6" name="Nadpis 5"/>
          <p:cNvSpPr>
            <a:spLocks noGrp="1"/>
          </p:cNvSpPr>
          <p:nvPr>
            <p:ph type="title"/>
          </p:nvPr>
        </p:nvSpPr>
        <p:spPr>
          <a:xfrm>
            <a:off x="179512" y="195486"/>
            <a:ext cx="6192688" cy="507703"/>
          </a:xfrm>
        </p:spPr>
        <p:txBody>
          <a:bodyPr/>
          <a:lstStyle/>
          <a:p>
            <a:r>
              <a:rPr lang="en-US" b="1" dirty="0"/>
              <a:t>Terminology of </a:t>
            </a:r>
            <a:r>
              <a:rPr lang="cs-CZ" b="1" dirty="0"/>
              <a:t>I</a:t>
            </a:r>
            <a:r>
              <a:rPr lang="en-US" b="1" dirty="0" err="1"/>
              <a:t>nternational</a:t>
            </a:r>
            <a:r>
              <a:rPr lang="en-US" b="1" dirty="0"/>
              <a:t> </a:t>
            </a:r>
            <a:r>
              <a:rPr lang="cs-CZ" b="1" dirty="0"/>
              <a:t>T</a:t>
            </a:r>
            <a:r>
              <a:rPr lang="en-US" b="1" dirty="0" err="1"/>
              <a:t>rade</a:t>
            </a:r>
            <a:endParaRPr lang="en-US" b="1" dirty="0"/>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International Trade</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1224434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50920"/>
            <a:ext cx="8280920" cy="1440160"/>
          </a:xfrm>
          <a:prstGeom prst="rect">
            <a:avLst/>
          </a:prstGeom>
        </p:spPr>
        <p:txBody>
          <a:bodyPr>
            <a:noAutofit/>
          </a:bodyPr>
          <a:lstStyle/>
          <a:p>
            <a:pPr marL="466344" indent="-457200"/>
            <a:r>
              <a:rPr lang="en-US" sz="1900" dirty="0"/>
              <a:t>Inflation</a:t>
            </a:r>
            <a:endParaRPr lang="cs-CZ" sz="1900" dirty="0"/>
          </a:p>
          <a:p>
            <a:pPr marL="866394" lvl="1" indent="-457200"/>
            <a:r>
              <a:rPr lang="en-US" sz="1500" dirty="0"/>
              <a:t>Consumers and</a:t>
            </a:r>
            <a:r>
              <a:rPr lang="cs-CZ" sz="1500" dirty="0"/>
              <a:t> </a:t>
            </a:r>
            <a:r>
              <a:rPr lang="en-US" sz="1500" dirty="0"/>
              <a:t>corporations in country </a:t>
            </a:r>
            <a:r>
              <a:rPr lang="cs-CZ" sz="1500" dirty="0" err="1"/>
              <a:t>with</a:t>
            </a:r>
            <a:r>
              <a:rPr lang="cs-CZ" sz="1500" dirty="0"/>
              <a:t> </a:t>
            </a:r>
            <a:r>
              <a:rPr lang="cs-CZ" sz="1500" dirty="0" err="1"/>
              <a:t>higher</a:t>
            </a:r>
            <a:r>
              <a:rPr lang="cs-CZ" sz="1500" dirty="0"/>
              <a:t> </a:t>
            </a:r>
            <a:r>
              <a:rPr lang="cs-CZ" sz="1500" dirty="0" err="1"/>
              <a:t>inflation</a:t>
            </a:r>
            <a:r>
              <a:rPr lang="cs-CZ" sz="1500" dirty="0"/>
              <a:t> </a:t>
            </a:r>
            <a:r>
              <a:rPr lang="en-US" sz="1500" dirty="0"/>
              <a:t>will most likely purchase more goods </a:t>
            </a:r>
            <a:r>
              <a:rPr lang="cs-CZ" sz="1500" dirty="0"/>
              <a:t>by import </a:t>
            </a:r>
            <a:r>
              <a:rPr lang="en-US" sz="1500" dirty="0"/>
              <a:t>(due to</a:t>
            </a:r>
            <a:r>
              <a:rPr lang="cs-CZ" sz="1500" dirty="0"/>
              <a:t> </a:t>
            </a:r>
            <a:r>
              <a:rPr lang="en-US" sz="1500" dirty="0"/>
              <a:t>high local inflation), while the country’s exports to other countries will decline.</a:t>
            </a:r>
          </a:p>
          <a:p>
            <a:pPr marL="466344" indent="-457200"/>
            <a:r>
              <a:rPr lang="en-US" sz="1900" dirty="0"/>
              <a:t>National income</a:t>
            </a:r>
            <a:endParaRPr lang="cs-CZ" sz="1900" dirty="0"/>
          </a:p>
          <a:p>
            <a:pPr marL="866394" lvl="1" indent="-457200"/>
            <a:r>
              <a:rPr lang="en-US" sz="1500" dirty="0"/>
              <a:t>As the real income level rises, so does consumption of goods. A</a:t>
            </a:r>
            <a:r>
              <a:rPr lang="cs-CZ" sz="1500" dirty="0"/>
              <a:t> </a:t>
            </a:r>
            <a:r>
              <a:rPr lang="en-US" sz="1500" dirty="0"/>
              <a:t>percentage of that</a:t>
            </a:r>
            <a:r>
              <a:rPr lang="cs-CZ" sz="1500" dirty="0"/>
              <a:t> </a:t>
            </a:r>
            <a:r>
              <a:rPr lang="en-US" sz="1500" dirty="0"/>
              <a:t>increase in consumption will most likely reflect an increased demand</a:t>
            </a:r>
            <a:r>
              <a:rPr lang="cs-CZ" sz="1500" dirty="0"/>
              <a:t> </a:t>
            </a:r>
            <a:r>
              <a:rPr lang="en-US" sz="1500" dirty="0"/>
              <a:t>for foreign goods.</a:t>
            </a:r>
          </a:p>
          <a:p>
            <a:pPr marL="466344" indent="-457200"/>
            <a:r>
              <a:rPr lang="en-US" sz="1900" dirty="0"/>
              <a:t>Government policies</a:t>
            </a:r>
            <a:endParaRPr lang="cs-CZ" sz="1900" dirty="0"/>
          </a:p>
          <a:p>
            <a:pPr marL="866394" lvl="1" indent="-457200"/>
            <a:r>
              <a:rPr lang="en-US" sz="1500" dirty="0"/>
              <a:t>A country’s government can have a major effect on its balance of trade by its policies on</a:t>
            </a:r>
            <a:r>
              <a:rPr lang="cs-CZ" sz="1500" dirty="0"/>
              <a:t> </a:t>
            </a:r>
            <a:r>
              <a:rPr lang="en-US" sz="1500" dirty="0"/>
              <a:t>subsidizing exporters, restrictions on imports, or lack of enforcement on piracy.</a:t>
            </a:r>
          </a:p>
          <a:p>
            <a:pPr marL="466344" indent="-457200"/>
            <a:r>
              <a:rPr lang="en-US" sz="1900" dirty="0"/>
              <a:t>Exchange rates</a:t>
            </a:r>
            <a:endParaRPr lang="cs-CZ" sz="1900" dirty="0"/>
          </a:p>
          <a:p>
            <a:pPr lvl="1"/>
            <a:r>
              <a:rPr lang="cs-CZ" sz="1400" dirty="0"/>
              <a:t>As </a:t>
            </a:r>
            <a:r>
              <a:rPr lang="cs-CZ" sz="1400" dirty="0" err="1"/>
              <a:t>the</a:t>
            </a:r>
            <a:r>
              <a:rPr lang="cs-CZ" sz="1400" dirty="0"/>
              <a:t> </a:t>
            </a:r>
            <a:r>
              <a:rPr lang="en-US" sz="1500" dirty="0"/>
              <a:t>currency strengthens, goods exported by that country will become more expensive to the</a:t>
            </a:r>
            <a:r>
              <a:rPr lang="cs-CZ" sz="1500" dirty="0"/>
              <a:t> </a:t>
            </a:r>
            <a:r>
              <a:rPr lang="cs-CZ" sz="1500" dirty="0" err="1"/>
              <a:t>foreign</a:t>
            </a:r>
            <a:r>
              <a:rPr lang="en-US" sz="1500" dirty="0"/>
              <a:t> countries. As a consequence, the demand for such goods will decrease.</a:t>
            </a:r>
            <a:r>
              <a:rPr lang="cs-CZ" sz="1500" dirty="0"/>
              <a:t> </a:t>
            </a:r>
            <a:r>
              <a:rPr lang="cs-CZ" sz="1500" dirty="0" err="1"/>
              <a:t>Simultanously</a:t>
            </a:r>
            <a:r>
              <a:rPr lang="cs-CZ" sz="1500" dirty="0"/>
              <a:t>, </a:t>
            </a:r>
            <a:r>
              <a:rPr lang="cs-CZ" sz="1500" dirty="0" err="1"/>
              <a:t>imported</a:t>
            </a:r>
            <a:r>
              <a:rPr lang="cs-CZ" sz="1500" dirty="0"/>
              <a:t> </a:t>
            </a:r>
            <a:r>
              <a:rPr lang="cs-CZ" sz="1500" dirty="0" err="1"/>
              <a:t>goods</a:t>
            </a:r>
            <a:r>
              <a:rPr lang="cs-CZ" sz="1500" dirty="0"/>
              <a:t> </a:t>
            </a:r>
            <a:r>
              <a:rPr lang="cs-CZ" sz="1500" dirty="0" err="1"/>
              <a:t>will</a:t>
            </a:r>
            <a:r>
              <a:rPr lang="cs-CZ" sz="1500" dirty="0"/>
              <a:t> </a:t>
            </a:r>
            <a:r>
              <a:rPr lang="cs-CZ" sz="1500" dirty="0" err="1"/>
              <a:t>become</a:t>
            </a:r>
            <a:r>
              <a:rPr lang="cs-CZ" sz="1500" dirty="0"/>
              <a:t> </a:t>
            </a:r>
            <a:r>
              <a:rPr lang="cs-CZ" sz="1500" dirty="0" err="1"/>
              <a:t>cheaper</a:t>
            </a:r>
            <a:r>
              <a:rPr lang="cs-CZ" sz="1500" dirty="0"/>
              <a:t> </a:t>
            </a:r>
            <a:r>
              <a:rPr lang="cs-CZ" sz="1500" dirty="0" err="1"/>
              <a:t>for</a:t>
            </a:r>
            <a:r>
              <a:rPr lang="cs-CZ" sz="1500" dirty="0"/>
              <a:t> </a:t>
            </a:r>
            <a:r>
              <a:rPr lang="cs-CZ" sz="1500" dirty="0" err="1"/>
              <a:t>domestic</a:t>
            </a:r>
            <a:r>
              <a:rPr lang="cs-CZ" sz="1500" dirty="0"/>
              <a:t> </a:t>
            </a:r>
            <a:r>
              <a:rPr lang="cs-CZ" sz="1500" dirty="0" err="1"/>
              <a:t>consumptions</a:t>
            </a:r>
            <a:r>
              <a:rPr lang="cs-CZ" sz="1500" dirty="0"/>
              <a:t> and </a:t>
            </a:r>
            <a:r>
              <a:rPr lang="cs-CZ" sz="1500" dirty="0" err="1"/>
              <a:t>this</a:t>
            </a:r>
            <a:r>
              <a:rPr lang="cs-CZ" sz="1500" dirty="0"/>
              <a:t> </a:t>
            </a:r>
            <a:r>
              <a:rPr lang="cs-CZ" sz="1500" dirty="0" err="1"/>
              <a:t>demand</a:t>
            </a:r>
            <a:r>
              <a:rPr lang="cs-CZ" sz="1500" dirty="0"/>
              <a:t> </a:t>
            </a:r>
            <a:r>
              <a:rPr lang="cs-CZ" sz="1500" dirty="0" err="1"/>
              <a:t>will</a:t>
            </a:r>
            <a:r>
              <a:rPr lang="cs-CZ" sz="1500" dirty="0"/>
              <a:t> </a:t>
            </a:r>
            <a:r>
              <a:rPr lang="cs-CZ" sz="1500" dirty="0" err="1"/>
              <a:t>be</a:t>
            </a:r>
            <a:r>
              <a:rPr lang="cs-CZ" sz="1500" dirty="0"/>
              <a:t> </a:t>
            </a:r>
            <a:r>
              <a:rPr lang="cs-CZ" sz="1500" dirty="0" err="1"/>
              <a:t>higher</a:t>
            </a:r>
            <a:r>
              <a:rPr lang="cs-CZ" sz="1500" dirty="0"/>
              <a:t>. </a:t>
            </a:r>
            <a:endParaRPr lang="en-US" sz="1500" dirty="0"/>
          </a:p>
        </p:txBody>
      </p:sp>
      <p:sp>
        <p:nvSpPr>
          <p:cNvPr id="6" name="Nadpis 5"/>
          <p:cNvSpPr>
            <a:spLocks noGrp="1"/>
          </p:cNvSpPr>
          <p:nvPr>
            <p:ph type="title"/>
          </p:nvPr>
        </p:nvSpPr>
        <p:spPr>
          <a:xfrm>
            <a:off x="179512" y="195486"/>
            <a:ext cx="6192688" cy="507703"/>
          </a:xfrm>
        </p:spPr>
        <p:txBody>
          <a:bodyPr/>
          <a:lstStyle/>
          <a:p>
            <a:r>
              <a:rPr lang="cs-CZ" b="1" dirty="0" err="1"/>
              <a:t>Factors</a:t>
            </a:r>
            <a:r>
              <a:rPr lang="cs-CZ" b="1" dirty="0"/>
              <a:t> </a:t>
            </a:r>
            <a:r>
              <a:rPr lang="cs-CZ" b="1" dirty="0" err="1"/>
              <a:t>Affecting</a:t>
            </a:r>
            <a:r>
              <a:rPr lang="cs-CZ" b="1" dirty="0"/>
              <a:t> International </a:t>
            </a:r>
            <a:r>
              <a:rPr lang="cs-CZ" b="1" dirty="0" err="1"/>
              <a:t>Trade</a:t>
            </a:r>
            <a:r>
              <a:rPr lang="cs-CZ" b="1" dirty="0"/>
              <a:t> </a:t>
            </a:r>
            <a:r>
              <a:rPr lang="cs-CZ" b="1" dirty="0" err="1"/>
              <a:t>Flows</a:t>
            </a:r>
            <a:endParaRPr lang="en-US" b="1" dirty="0"/>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International Trade</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3650013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1440160"/>
          </a:xfrm>
          <a:prstGeom prst="rect">
            <a:avLst/>
          </a:prstGeom>
        </p:spPr>
        <p:txBody>
          <a:bodyPr>
            <a:noAutofit/>
          </a:bodyPr>
          <a:lstStyle/>
          <a:p>
            <a:pPr marL="0" indent="0" algn="ctr">
              <a:buNone/>
            </a:pPr>
            <a:r>
              <a:rPr lang="en-US" sz="2400" b="1" dirty="0"/>
              <a:t>???What </a:t>
            </a:r>
            <a:r>
              <a:rPr lang="cs-CZ" sz="2400" b="1" dirty="0"/>
              <a:t>are </a:t>
            </a:r>
            <a:r>
              <a:rPr lang="cs-CZ" sz="2400" b="1" dirty="0" err="1"/>
              <a:t>the</a:t>
            </a:r>
            <a:r>
              <a:rPr lang="cs-CZ" sz="2400" b="1" dirty="0"/>
              <a:t> </a:t>
            </a:r>
            <a:r>
              <a:rPr lang="cs-CZ" sz="2400" b="1" dirty="0" err="1"/>
              <a:t>net</a:t>
            </a:r>
            <a:r>
              <a:rPr lang="cs-CZ" sz="2400" b="1" dirty="0"/>
              <a:t> </a:t>
            </a:r>
            <a:r>
              <a:rPr lang="cs-CZ" sz="2400" b="1" dirty="0" err="1"/>
              <a:t>exports</a:t>
            </a:r>
            <a:r>
              <a:rPr lang="cs-CZ" sz="2400" b="1" dirty="0"/>
              <a:t> </a:t>
            </a:r>
            <a:r>
              <a:rPr lang="cs-CZ" sz="2400" b="1" dirty="0" err="1"/>
              <a:t>of</a:t>
            </a:r>
            <a:r>
              <a:rPr lang="cs-CZ" sz="2400" b="1" dirty="0"/>
              <a:t> </a:t>
            </a:r>
            <a:r>
              <a:rPr lang="cs-CZ" sz="2400" b="1" dirty="0" err="1"/>
              <a:t>your</a:t>
            </a:r>
            <a:r>
              <a:rPr lang="cs-CZ" sz="2400" b="1" dirty="0"/>
              <a:t> </a:t>
            </a:r>
            <a:r>
              <a:rPr lang="cs-CZ" sz="2400" b="1" dirty="0" err="1"/>
              <a:t>home</a:t>
            </a:r>
            <a:r>
              <a:rPr lang="cs-CZ" sz="2400" b="1" dirty="0"/>
              <a:t> country</a:t>
            </a:r>
            <a:r>
              <a:rPr lang="en-US" sz="2400" b="1" dirty="0"/>
              <a:t>???</a:t>
            </a:r>
            <a:endParaRPr lang="cs-CZ" sz="2400" b="1" dirty="0"/>
          </a:p>
          <a:p>
            <a:pPr marL="0" indent="0" algn="ctr">
              <a:buNone/>
            </a:pPr>
            <a:r>
              <a:rPr lang="cs-CZ" sz="2400" b="1" dirty="0"/>
              <a:t>???</a:t>
            </a:r>
            <a:r>
              <a:rPr lang="cs-CZ" sz="2400" b="1" dirty="0" err="1"/>
              <a:t>What</a:t>
            </a:r>
            <a:r>
              <a:rPr lang="cs-CZ" sz="2400" b="1" dirty="0"/>
              <a:t> are </a:t>
            </a:r>
            <a:r>
              <a:rPr lang="cs-CZ" sz="2400" b="1" dirty="0" err="1"/>
              <a:t>the</a:t>
            </a:r>
            <a:r>
              <a:rPr lang="cs-CZ" sz="2400" b="1" dirty="0"/>
              <a:t> </a:t>
            </a:r>
            <a:r>
              <a:rPr lang="cs-CZ" sz="2400" b="1" dirty="0" err="1"/>
              <a:t>main</a:t>
            </a:r>
            <a:r>
              <a:rPr lang="cs-CZ" sz="2400" b="1" dirty="0"/>
              <a:t> </a:t>
            </a:r>
            <a:r>
              <a:rPr lang="cs-CZ" sz="2400" b="1" dirty="0" err="1"/>
              <a:t>features</a:t>
            </a:r>
            <a:r>
              <a:rPr lang="cs-CZ" sz="2400" b="1" dirty="0"/>
              <a:t> </a:t>
            </a:r>
            <a:r>
              <a:rPr lang="cs-CZ" sz="2400" b="1" dirty="0" err="1"/>
              <a:t>of</a:t>
            </a:r>
            <a:r>
              <a:rPr lang="cs-CZ" sz="2400" b="1" dirty="0"/>
              <a:t> </a:t>
            </a:r>
            <a:r>
              <a:rPr lang="cs-CZ" sz="2400" b="1" dirty="0" err="1"/>
              <a:t>development</a:t>
            </a:r>
            <a:r>
              <a:rPr lang="cs-CZ" sz="2400" b="1" dirty="0"/>
              <a:t> </a:t>
            </a:r>
            <a:r>
              <a:rPr lang="cs-CZ" sz="2400" b="1" dirty="0" err="1"/>
              <a:t>of</a:t>
            </a:r>
            <a:r>
              <a:rPr lang="cs-CZ" sz="2400" b="1" dirty="0"/>
              <a:t> </a:t>
            </a:r>
            <a:r>
              <a:rPr lang="cs-CZ" sz="2400" b="1" dirty="0" err="1"/>
              <a:t>exports</a:t>
            </a:r>
            <a:r>
              <a:rPr lang="cs-CZ" sz="2400" b="1" dirty="0"/>
              <a:t> and </a:t>
            </a:r>
            <a:r>
              <a:rPr lang="cs-CZ" sz="2400" b="1" dirty="0" err="1"/>
              <a:t>imports</a:t>
            </a:r>
            <a:r>
              <a:rPr lang="cs-CZ" sz="2400" b="1" dirty="0"/>
              <a:t> in </a:t>
            </a:r>
            <a:r>
              <a:rPr lang="cs-CZ" sz="2400" b="1" dirty="0" err="1"/>
              <a:t>your</a:t>
            </a:r>
            <a:r>
              <a:rPr lang="cs-CZ" sz="2400" b="1" dirty="0"/>
              <a:t> </a:t>
            </a:r>
            <a:r>
              <a:rPr lang="cs-CZ" sz="2400" b="1" dirty="0" err="1"/>
              <a:t>home</a:t>
            </a:r>
            <a:r>
              <a:rPr lang="cs-CZ" sz="2400" b="1" dirty="0"/>
              <a:t> country in last 5 </a:t>
            </a:r>
            <a:r>
              <a:rPr lang="cs-CZ" sz="2400" b="1" dirty="0" err="1"/>
              <a:t>years</a:t>
            </a:r>
            <a:r>
              <a:rPr lang="cs-CZ" sz="2400" b="1" dirty="0"/>
              <a:t>???</a:t>
            </a:r>
          </a:p>
          <a:p>
            <a:pPr marL="0" indent="0" algn="ctr">
              <a:buNone/>
            </a:pPr>
            <a:endParaRPr lang="cs-CZ" sz="2400" b="1" dirty="0"/>
          </a:p>
          <a:p>
            <a:pPr marL="0" indent="0" algn="ctr">
              <a:buNone/>
            </a:pPr>
            <a:r>
              <a:rPr lang="cs-CZ" sz="2400" b="1" dirty="0" err="1">
                <a:solidFill>
                  <a:srgbClr val="C00000"/>
                </a:solidFill>
              </a:rPr>
              <a:t>Check</a:t>
            </a:r>
            <a:r>
              <a:rPr lang="cs-CZ" sz="2400" b="1" dirty="0">
                <a:solidFill>
                  <a:srgbClr val="C00000"/>
                </a:solidFill>
              </a:rPr>
              <a:t> </a:t>
            </a:r>
            <a:r>
              <a:rPr lang="cs-CZ" sz="2400" b="1" dirty="0" err="1">
                <a:solidFill>
                  <a:srgbClr val="C00000"/>
                </a:solidFill>
              </a:rPr>
              <a:t>statistical</a:t>
            </a:r>
            <a:r>
              <a:rPr lang="cs-CZ" sz="2400" b="1" dirty="0">
                <a:solidFill>
                  <a:srgbClr val="C00000"/>
                </a:solidFill>
              </a:rPr>
              <a:t> data </a:t>
            </a:r>
            <a:r>
              <a:rPr lang="cs-CZ" sz="2400" b="1" dirty="0" err="1">
                <a:solidFill>
                  <a:srgbClr val="C00000"/>
                </a:solidFill>
              </a:rPr>
              <a:t>of</a:t>
            </a:r>
            <a:r>
              <a:rPr lang="cs-CZ" sz="2400" b="1" dirty="0">
                <a:solidFill>
                  <a:srgbClr val="C00000"/>
                </a:solidFill>
              </a:rPr>
              <a:t> Balance </a:t>
            </a:r>
            <a:r>
              <a:rPr lang="cs-CZ" sz="2400" b="1" dirty="0" err="1">
                <a:solidFill>
                  <a:srgbClr val="C00000"/>
                </a:solidFill>
              </a:rPr>
              <a:t>of</a:t>
            </a:r>
            <a:r>
              <a:rPr lang="cs-CZ" sz="2400" b="1" dirty="0">
                <a:solidFill>
                  <a:srgbClr val="C00000"/>
                </a:solidFill>
              </a:rPr>
              <a:t> </a:t>
            </a:r>
            <a:r>
              <a:rPr lang="cs-CZ" sz="2400" b="1" dirty="0" err="1">
                <a:solidFill>
                  <a:srgbClr val="C00000"/>
                </a:solidFill>
              </a:rPr>
              <a:t>Payments</a:t>
            </a:r>
            <a:r>
              <a:rPr lang="cs-CZ" sz="2400" b="1" dirty="0">
                <a:solidFill>
                  <a:srgbClr val="C00000"/>
                </a:solidFill>
              </a:rPr>
              <a:t> (</a:t>
            </a:r>
            <a:r>
              <a:rPr lang="cs-CZ" sz="2400" b="1" dirty="0" err="1">
                <a:solidFill>
                  <a:srgbClr val="C00000"/>
                </a:solidFill>
              </a:rPr>
              <a:t>current</a:t>
            </a:r>
            <a:r>
              <a:rPr lang="cs-CZ" sz="2400" b="1" dirty="0">
                <a:solidFill>
                  <a:srgbClr val="C00000"/>
                </a:solidFill>
              </a:rPr>
              <a:t> </a:t>
            </a:r>
            <a:r>
              <a:rPr lang="cs-CZ" sz="2400" b="1" dirty="0" err="1">
                <a:solidFill>
                  <a:srgbClr val="C00000"/>
                </a:solidFill>
              </a:rPr>
              <a:t>account</a:t>
            </a:r>
            <a:r>
              <a:rPr lang="cs-CZ" sz="2400" b="1" dirty="0">
                <a:solidFill>
                  <a:srgbClr val="C00000"/>
                </a:solidFill>
              </a:rPr>
              <a:t>) </a:t>
            </a:r>
            <a:r>
              <a:rPr lang="cs-CZ" sz="2400" b="1" dirty="0" err="1">
                <a:solidFill>
                  <a:srgbClr val="C00000"/>
                </a:solidFill>
              </a:rPr>
              <a:t>of</a:t>
            </a:r>
            <a:r>
              <a:rPr lang="cs-CZ" sz="2400" b="1" dirty="0">
                <a:solidFill>
                  <a:srgbClr val="C00000"/>
                </a:solidFill>
              </a:rPr>
              <a:t> </a:t>
            </a:r>
            <a:r>
              <a:rPr lang="cs-CZ" sz="2400" b="1" dirty="0" err="1">
                <a:solidFill>
                  <a:srgbClr val="C00000"/>
                </a:solidFill>
              </a:rPr>
              <a:t>your</a:t>
            </a:r>
            <a:r>
              <a:rPr lang="cs-CZ" sz="2400" b="1" dirty="0">
                <a:solidFill>
                  <a:srgbClr val="C00000"/>
                </a:solidFill>
              </a:rPr>
              <a:t> </a:t>
            </a:r>
            <a:r>
              <a:rPr lang="cs-CZ" sz="2400" b="1" dirty="0" err="1">
                <a:solidFill>
                  <a:srgbClr val="C00000"/>
                </a:solidFill>
              </a:rPr>
              <a:t>home</a:t>
            </a:r>
            <a:r>
              <a:rPr lang="cs-CZ" sz="2400" b="1" dirty="0">
                <a:solidFill>
                  <a:srgbClr val="C00000"/>
                </a:solidFill>
              </a:rPr>
              <a:t> country. </a:t>
            </a:r>
            <a:r>
              <a:rPr lang="cs-CZ" sz="2400" b="1" dirty="0" err="1">
                <a:solidFill>
                  <a:srgbClr val="C00000"/>
                </a:solidFill>
              </a:rPr>
              <a:t>Find</a:t>
            </a:r>
            <a:r>
              <a:rPr lang="cs-CZ" sz="2400" b="1" dirty="0">
                <a:solidFill>
                  <a:srgbClr val="C00000"/>
                </a:solidFill>
              </a:rPr>
              <a:t>, </a:t>
            </a:r>
            <a:r>
              <a:rPr lang="cs-CZ" sz="2400" b="1" dirty="0" err="1">
                <a:solidFill>
                  <a:srgbClr val="C00000"/>
                </a:solidFill>
              </a:rPr>
              <a:t>what</a:t>
            </a:r>
            <a:r>
              <a:rPr lang="cs-CZ" sz="2400" b="1" dirty="0">
                <a:solidFill>
                  <a:srgbClr val="C00000"/>
                </a:solidFill>
              </a:rPr>
              <a:t> </a:t>
            </a:r>
            <a:r>
              <a:rPr lang="cs-CZ" sz="2400" b="1" dirty="0" err="1">
                <a:solidFill>
                  <a:srgbClr val="C00000"/>
                </a:solidFill>
              </a:rPr>
              <a:t>is</a:t>
            </a:r>
            <a:r>
              <a:rPr lang="cs-CZ" sz="2400" b="1" dirty="0">
                <a:solidFill>
                  <a:srgbClr val="C00000"/>
                </a:solidFill>
              </a:rPr>
              <a:t> </a:t>
            </a:r>
            <a:r>
              <a:rPr lang="cs-CZ" sz="2400" b="1" dirty="0" err="1">
                <a:solidFill>
                  <a:srgbClr val="C00000"/>
                </a:solidFill>
              </a:rPr>
              <a:t>the</a:t>
            </a:r>
            <a:r>
              <a:rPr lang="cs-CZ" sz="2400" b="1" dirty="0">
                <a:solidFill>
                  <a:srgbClr val="C00000"/>
                </a:solidFill>
              </a:rPr>
              <a:t> </a:t>
            </a:r>
            <a:r>
              <a:rPr lang="cs-CZ" sz="2400" b="1" dirty="0" err="1">
                <a:solidFill>
                  <a:srgbClr val="C00000"/>
                </a:solidFill>
              </a:rPr>
              <a:t>value</a:t>
            </a:r>
            <a:r>
              <a:rPr lang="cs-CZ" sz="2400" b="1" dirty="0">
                <a:solidFill>
                  <a:srgbClr val="C00000"/>
                </a:solidFill>
              </a:rPr>
              <a:t> </a:t>
            </a:r>
            <a:r>
              <a:rPr lang="cs-CZ" sz="2400" b="1" dirty="0" err="1">
                <a:solidFill>
                  <a:srgbClr val="C00000"/>
                </a:solidFill>
              </a:rPr>
              <a:t>of</a:t>
            </a:r>
            <a:r>
              <a:rPr lang="cs-CZ" sz="2400" b="1" dirty="0">
                <a:solidFill>
                  <a:srgbClr val="C00000"/>
                </a:solidFill>
              </a:rPr>
              <a:t> </a:t>
            </a:r>
            <a:r>
              <a:rPr lang="cs-CZ" sz="2400" b="1" dirty="0" err="1">
                <a:solidFill>
                  <a:srgbClr val="C00000"/>
                </a:solidFill>
              </a:rPr>
              <a:t>the</a:t>
            </a:r>
            <a:r>
              <a:rPr lang="cs-CZ" sz="2400" b="1" dirty="0">
                <a:solidFill>
                  <a:srgbClr val="C00000"/>
                </a:solidFill>
              </a:rPr>
              <a:t> </a:t>
            </a:r>
            <a:r>
              <a:rPr lang="cs-CZ" sz="2400" b="1" dirty="0" err="1">
                <a:solidFill>
                  <a:srgbClr val="C00000"/>
                </a:solidFill>
              </a:rPr>
              <a:t>net</a:t>
            </a:r>
            <a:r>
              <a:rPr lang="cs-CZ" sz="2400" b="1" dirty="0">
                <a:solidFill>
                  <a:srgbClr val="C00000"/>
                </a:solidFill>
              </a:rPr>
              <a:t> </a:t>
            </a:r>
            <a:r>
              <a:rPr lang="cs-CZ" sz="2400" b="1" dirty="0" err="1">
                <a:solidFill>
                  <a:srgbClr val="C00000"/>
                </a:solidFill>
              </a:rPr>
              <a:t>exports</a:t>
            </a:r>
            <a:r>
              <a:rPr lang="cs-CZ" sz="2400" b="1" dirty="0">
                <a:solidFill>
                  <a:srgbClr val="C00000"/>
                </a:solidFill>
              </a:rPr>
              <a:t>. </a:t>
            </a:r>
            <a:r>
              <a:rPr lang="cs-CZ" sz="2400" b="1" dirty="0" err="1">
                <a:solidFill>
                  <a:srgbClr val="C00000"/>
                </a:solidFill>
              </a:rPr>
              <a:t>Describe</a:t>
            </a:r>
            <a:r>
              <a:rPr lang="cs-CZ" sz="2400" b="1" dirty="0">
                <a:solidFill>
                  <a:srgbClr val="C00000"/>
                </a:solidFill>
              </a:rPr>
              <a:t> </a:t>
            </a:r>
            <a:r>
              <a:rPr lang="cs-CZ" sz="2400" b="1" dirty="0" err="1">
                <a:solidFill>
                  <a:srgbClr val="C00000"/>
                </a:solidFill>
              </a:rPr>
              <a:t>the</a:t>
            </a:r>
            <a:r>
              <a:rPr lang="cs-CZ" sz="2400" b="1" dirty="0">
                <a:solidFill>
                  <a:srgbClr val="C00000"/>
                </a:solidFill>
              </a:rPr>
              <a:t> </a:t>
            </a:r>
            <a:r>
              <a:rPr lang="cs-CZ" sz="2400" b="1" dirty="0" err="1">
                <a:solidFill>
                  <a:srgbClr val="C00000"/>
                </a:solidFill>
              </a:rPr>
              <a:t>main</a:t>
            </a:r>
            <a:r>
              <a:rPr lang="cs-CZ" sz="2400" b="1" dirty="0">
                <a:solidFill>
                  <a:srgbClr val="C00000"/>
                </a:solidFill>
              </a:rPr>
              <a:t> </a:t>
            </a:r>
            <a:r>
              <a:rPr lang="cs-CZ" sz="2400" b="1" dirty="0" err="1">
                <a:solidFill>
                  <a:srgbClr val="C00000"/>
                </a:solidFill>
              </a:rPr>
              <a:t>features</a:t>
            </a:r>
            <a:r>
              <a:rPr lang="cs-CZ" sz="2400" b="1" dirty="0">
                <a:solidFill>
                  <a:srgbClr val="C00000"/>
                </a:solidFill>
              </a:rPr>
              <a:t> </a:t>
            </a:r>
            <a:r>
              <a:rPr lang="cs-CZ" sz="2400" b="1" dirty="0" err="1">
                <a:solidFill>
                  <a:srgbClr val="C00000"/>
                </a:solidFill>
              </a:rPr>
              <a:t>of</a:t>
            </a:r>
            <a:r>
              <a:rPr lang="cs-CZ" sz="2400" b="1" dirty="0">
                <a:solidFill>
                  <a:srgbClr val="C00000"/>
                </a:solidFill>
              </a:rPr>
              <a:t> </a:t>
            </a:r>
            <a:r>
              <a:rPr lang="cs-CZ" sz="2400" b="1" dirty="0" err="1">
                <a:solidFill>
                  <a:srgbClr val="C00000"/>
                </a:solidFill>
              </a:rPr>
              <a:t>international</a:t>
            </a:r>
            <a:r>
              <a:rPr lang="cs-CZ" sz="2400" b="1" dirty="0">
                <a:solidFill>
                  <a:srgbClr val="C00000"/>
                </a:solidFill>
              </a:rPr>
              <a:t> </a:t>
            </a:r>
            <a:r>
              <a:rPr lang="cs-CZ" sz="2400" b="1" dirty="0" err="1">
                <a:solidFill>
                  <a:srgbClr val="C00000"/>
                </a:solidFill>
              </a:rPr>
              <a:t>trade</a:t>
            </a:r>
            <a:r>
              <a:rPr lang="cs-CZ" sz="2400" b="1" dirty="0">
                <a:solidFill>
                  <a:srgbClr val="C00000"/>
                </a:solidFill>
              </a:rPr>
              <a:t> in </a:t>
            </a:r>
            <a:r>
              <a:rPr lang="cs-CZ" sz="2400" b="1" dirty="0" err="1">
                <a:solidFill>
                  <a:srgbClr val="C00000"/>
                </a:solidFill>
              </a:rPr>
              <a:t>your</a:t>
            </a:r>
            <a:r>
              <a:rPr lang="cs-CZ" sz="2400" b="1" dirty="0">
                <a:solidFill>
                  <a:srgbClr val="C00000"/>
                </a:solidFill>
              </a:rPr>
              <a:t> </a:t>
            </a:r>
            <a:r>
              <a:rPr lang="cs-CZ" sz="2400" b="1" dirty="0" err="1">
                <a:solidFill>
                  <a:srgbClr val="C00000"/>
                </a:solidFill>
              </a:rPr>
              <a:t>home</a:t>
            </a:r>
            <a:r>
              <a:rPr lang="cs-CZ" sz="2400" b="1" dirty="0">
                <a:solidFill>
                  <a:srgbClr val="C00000"/>
                </a:solidFill>
              </a:rPr>
              <a:t> country in last 5 </a:t>
            </a:r>
            <a:r>
              <a:rPr lang="cs-CZ" sz="2400" b="1" dirty="0" err="1">
                <a:solidFill>
                  <a:srgbClr val="C00000"/>
                </a:solidFill>
              </a:rPr>
              <a:t>years</a:t>
            </a:r>
            <a:r>
              <a:rPr lang="cs-CZ" sz="2400" b="1" dirty="0">
                <a:solidFill>
                  <a:srgbClr val="C00000"/>
                </a:solidFill>
              </a:rPr>
              <a:t>. Are </a:t>
            </a:r>
            <a:r>
              <a:rPr lang="cs-CZ" sz="2400" b="1" dirty="0" err="1">
                <a:solidFill>
                  <a:srgbClr val="C00000"/>
                </a:solidFill>
              </a:rPr>
              <a:t>there</a:t>
            </a:r>
            <a:r>
              <a:rPr lang="cs-CZ" sz="2400" b="1" dirty="0">
                <a:solidFill>
                  <a:srgbClr val="C00000"/>
                </a:solidFill>
              </a:rPr>
              <a:t> </a:t>
            </a:r>
            <a:r>
              <a:rPr lang="cs-CZ" sz="2400" b="1" dirty="0" err="1">
                <a:solidFill>
                  <a:srgbClr val="C00000"/>
                </a:solidFill>
              </a:rPr>
              <a:t>any</a:t>
            </a:r>
            <a:r>
              <a:rPr lang="cs-CZ" sz="2400" b="1" dirty="0">
                <a:solidFill>
                  <a:srgbClr val="C00000"/>
                </a:solidFill>
              </a:rPr>
              <a:t> </a:t>
            </a:r>
            <a:r>
              <a:rPr lang="cs-CZ" sz="2400" b="1" dirty="0" err="1">
                <a:solidFill>
                  <a:srgbClr val="C00000"/>
                </a:solidFill>
              </a:rPr>
              <a:t>subsidies</a:t>
            </a:r>
            <a:r>
              <a:rPr lang="cs-CZ" sz="2400" b="1" dirty="0">
                <a:solidFill>
                  <a:srgbClr val="C00000"/>
                </a:solidFill>
              </a:rPr>
              <a:t> </a:t>
            </a:r>
            <a:r>
              <a:rPr lang="cs-CZ" sz="2400" b="1" dirty="0" err="1">
                <a:solidFill>
                  <a:srgbClr val="C00000"/>
                </a:solidFill>
              </a:rPr>
              <a:t>for</a:t>
            </a:r>
            <a:r>
              <a:rPr lang="cs-CZ" sz="2400" b="1" dirty="0">
                <a:solidFill>
                  <a:srgbClr val="C00000"/>
                </a:solidFill>
              </a:rPr>
              <a:t> </a:t>
            </a:r>
            <a:r>
              <a:rPr lang="cs-CZ" sz="2400" b="1" dirty="0" err="1">
                <a:solidFill>
                  <a:srgbClr val="C00000"/>
                </a:solidFill>
              </a:rPr>
              <a:t>exports</a:t>
            </a:r>
            <a:r>
              <a:rPr lang="cs-CZ" sz="2400" b="1" dirty="0">
                <a:solidFill>
                  <a:srgbClr val="C00000"/>
                </a:solidFill>
              </a:rPr>
              <a:t> </a:t>
            </a:r>
            <a:r>
              <a:rPr lang="cs-CZ" sz="2400" b="1" dirty="0" err="1">
                <a:solidFill>
                  <a:srgbClr val="C00000"/>
                </a:solidFill>
              </a:rPr>
              <a:t>or</a:t>
            </a:r>
            <a:r>
              <a:rPr lang="cs-CZ" sz="2400" b="1" dirty="0">
                <a:solidFill>
                  <a:srgbClr val="C00000"/>
                </a:solidFill>
              </a:rPr>
              <a:t> </a:t>
            </a:r>
            <a:r>
              <a:rPr lang="cs-CZ" sz="2400" b="1" dirty="0" err="1">
                <a:solidFill>
                  <a:srgbClr val="C00000"/>
                </a:solidFill>
              </a:rPr>
              <a:t>restrictions</a:t>
            </a:r>
            <a:r>
              <a:rPr lang="cs-CZ" sz="2400" b="1" dirty="0">
                <a:solidFill>
                  <a:srgbClr val="C00000"/>
                </a:solidFill>
              </a:rPr>
              <a:t> on </a:t>
            </a:r>
            <a:r>
              <a:rPr lang="cs-CZ" sz="2400" b="1" dirty="0" err="1">
                <a:solidFill>
                  <a:srgbClr val="C00000"/>
                </a:solidFill>
              </a:rPr>
              <a:t>imports</a:t>
            </a:r>
            <a:r>
              <a:rPr lang="cs-CZ" sz="2400" b="1" dirty="0">
                <a:solidFill>
                  <a:srgbClr val="C00000"/>
                </a:solidFill>
              </a:rPr>
              <a:t>?</a:t>
            </a:r>
            <a:endParaRPr lang="en-US" sz="2400" b="1" dirty="0">
              <a:solidFill>
                <a:srgbClr val="C00000"/>
              </a:solidFill>
            </a:endParaRPr>
          </a:p>
          <a:p>
            <a:pPr lvl="1"/>
            <a:endParaRPr lang="en-US" altLang="cs-CZ" sz="1600" dirty="0"/>
          </a:p>
          <a:p>
            <a:endParaRPr lang="en-US" sz="18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192688" cy="507703"/>
          </a:xfrm>
        </p:spPr>
        <p:txBody>
          <a:bodyPr/>
          <a:lstStyle/>
          <a:p>
            <a:r>
              <a:rPr lang="cs-CZ" b="1" dirty="0" err="1"/>
              <a:t>Questions</a:t>
            </a:r>
            <a:r>
              <a:rPr lang="cs-CZ" b="1" dirty="0"/>
              <a:t> and </a:t>
            </a:r>
            <a:r>
              <a:rPr lang="cs-CZ" b="1" dirty="0" err="1"/>
              <a:t>Applications</a:t>
            </a:r>
            <a:endParaRPr lang="en-US" b="1" dirty="0">
              <a:solidFill>
                <a:srgbClr val="000000"/>
              </a:solidFill>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International Trade</a:t>
            </a:r>
          </a:p>
          <a:p>
            <a:pPr marL="0" indent="0">
              <a:buNone/>
            </a:pPr>
            <a:endParaRPr lang="en-AU"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105568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997509"/>
            <a:ext cx="8280920" cy="1440160"/>
          </a:xfrm>
          <a:prstGeom prst="rect">
            <a:avLst/>
          </a:prstGeom>
        </p:spPr>
        <p:txBody>
          <a:bodyPr>
            <a:noAutofit/>
          </a:bodyPr>
          <a:lstStyle/>
          <a:p>
            <a:pPr marL="0" indent="0" algn="ctr">
              <a:buNone/>
            </a:pPr>
            <a:r>
              <a:rPr lang="en-US" sz="2400" b="1" dirty="0"/>
              <a:t>???What </a:t>
            </a:r>
            <a:r>
              <a:rPr lang="cs-CZ" sz="2400" b="1" dirty="0"/>
              <a:t>are </a:t>
            </a:r>
            <a:r>
              <a:rPr lang="cs-CZ" sz="2400" b="1" dirty="0" err="1"/>
              <a:t>benefits</a:t>
            </a:r>
            <a:r>
              <a:rPr lang="cs-CZ" sz="2400" b="1" dirty="0"/>
              <a:t> and </a:t>
            </a:r>
            <a:r>
              <a:rPr lang="cs-CZ" sz="2400" b="1" dirty="0" err="1"/>
              <a:t>costs</a:t>
            </a:r>
            <a:r>
              <a:rPr lang="cs-CZ" sz="2400" b="1" dirty="0"/>
              <a:t> </a:t>
            </a:r>
            <a:r>
              <a:rPr lang="cs-CZ" sz="2400" b="1" dirty="0" err="1"/>
              <a:t>of</a:t>
            </a:r>
            <a:r>
              <a:rPr lang="cs-CZ" sz="2400" b="1" dirty="0"/>
              <a:t> </a:t>
            </a:r>
            <a:r>
              <a:rPr lang="cs-CZ" sz="2400" b="1" dirty="0" err="1"/>
              <a:t>international</a:t>
            </a:r>
            <a:r>
              <a:rPr lang="cs-CZ" sz="2400" b="1" dirty="0"/>
              <a:t> </a:t>
            </a:r>
            <a:r>
              <a:rPr lang="cs-CZ" sz="2400" b="1" dirty="0" err="1"/>
              <a:t>trade</a:t>
            </a:r>
            <a:r>
              <a:rPr lang="cs-CZ" sz="2400" b="1" dirty="0"/>
              <a:t> </a:t>
            </a:r>
            <a:r>
              <a:rPr lang="cs-CZ" sz="2400" b="1" dirty="0" err="1"/>
              <a:t>for</a:t>
            </a:r>
            <a:r>
              <a:rPr lang="cs-CZ" sz="2400" b="1" dirty="0"/>
              <a:t> </a:t>
            </a:r>
            <a:r>
              <a:rPr lang="cs-CZ" sz="2400" b="1" dirty="0" err="1"/>
              <a:t>involved</a:t>
            </a:r>
            <a:r>
              <a:rPr lang="cs-CZ" sz="2400" b="1" dirty="0"/>
              <a:t> </a:t>
            </a:r>
            <a:r>
              <a:rPr lang="cs-CZ" sz="2400" b="1" dirty="0" err="1"/>
              <a:t>countries</a:t>
            </a:r>
            <a:r>
              <a:rPr lang="en-US" sz="2400" b="1" dirty="0"/>
              <a:t>???</a:t>
            </a:r>
            <a:endParaRPr lang="cs-CZ" sz="2400" b="1" dirty="0"/>
          </a:p>
          <a:p>
            <a:pPr marL="0" indent="0" algn="ctr">
              <a:buNone/>
            </a:pPr>
            <a:endParaRPr lang="cs-CZ" sz="2400" b="1" dirty="0"/>
          </a:p>
          <a:p>
            <a:pPr lvl="1"/>
            <a:endParaRPr lang="en-US" altLang="cs-CZ" sz="1600" dirty="0"/>
          </a:p>
          <a:p>
            <a:endParaRPr lang="en-US" sz="18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192688" cy="507703"/>
          </a:xfrm>
        </p:spPr>
        <p:txBody>
          <a:bodyPr/>
          <a:lstStyle/>
          <a:p>
            <a:r>
              <a:rPr lang="cs-CZ" b="1" dirty="0" err="1"/>
              <a:t>Questions</a:t>
            </a:r>
            <a:r>
              <a:rPr lang="cs-CZ" b="1" dirty="0"/>
              <a:t> and </a:t>
            </a:r>
            <a:r>
              <a:rPr lang="cs-CZ" b="1" dirty="0" err="1"/>
              <a:t>Applications</a:t>
            </a:r>
            <a:endParaRPr lang="en-US" b="1" dirty="0">
              <a:solidFill>
                <a:srgbClr val="000000"/>
              </a:solidFill>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International Trade</a:t>
            </a:r>
          </a:p>
          <a:p>
            <a:pPr marL="0" indent="0" algn="ctr">
              <a:buNone/>
            </a:pPr>
            <a:endParaRPr lang="en-AU" altLang="cs-CZ" sz="800" dirty="0">
              <a:solidFill>
                <a:srgbClr val="307871"/>
              </a:solidFill>
              <a:latin typeface="Times New Roman" panose="02020603050405020304" pitchFamily="18" charset="0"/>
              <a:cs typeface="Times New Roman" panose="02020603050405020304" pitchFamily="18" charset="0"/>
            </a:endParaRPr>
          </a:p>
          <a:p>
            <a:pPr marL="0" indent="0">
              <a:buNone/>
            </a:pPr>
            <a:endParaRPr lang="en-AU"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991031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3816424" cy="1440160"/>
          </a:xfrm>
          <a:prstGeom prst="rect">
            <a:avLst/>
          </a:prstGeom>
        </p:spPr>
        <p:txBody>
          <a:bodyPr>
            <a:noAutofit/>
          </a:bodyPr>
          <a:lstStyle/>
          <a:p>
            <a:r>
              <a:rPr lang="cs-CZ" sz="2000" dirty="0"/>
              <a:t>BENEFITS</a:t>
            </a:r>
          </a:p>
          <a:p>
            <a:pPr lvl="1"/>
            <a:r>
              <a:rPr lang="en-US" sz="1800" dirty="0"/>
              <a:t>Gain from exchange and specialization</a:t>
            </a:r>
          </a:p>
          <a:p>
            <a:pPr lvl="1"/>
            <a:r>
              <a:rPr lang="en-US" sz="1800" dirty="0"/>
              <a:t>Greater economies of scale</a:t>
            </a:r>
          </a:p>
          <a:p>
            <a:pPr lvl="1"/>
            <a:r>
              <a:rPr lang="en-US" sz="1800" dirty="0"/>
              <a:t>Greater product variety</a:t>
            </a:r>
          </a:p>
          <a:p>
            <a:pPr lvl="1"/>
            <a:r>
              <a:rPr lang="en-US" sz="1800" dirty="0"/>
              <a:t>Increased competition</a:t>
            </a:r>
          </a:p>
          <a:p>
            <a:pPr lvl="1"/>
            <a:r>
              <a:rPr lang="en-US" sz="1800" dirty="0"/>
              <a:t>More efficient resource allocation</a:t>
            </a:r>
            <a:endParaRPr lang="cs-CZ" sz="1800" dirty="0"/>
          </a:p>
          <a:p>
            <a:pPr lvl="1"/>
            <a:r>
              <a:rPr lang="cs-CZ" sz="1800" dirty="0"/>
              <a:t>More </a:t>
            </a:r>
            <a:r>
              <a:rPr lang="en-US" sz="1800" dirty="0"/>
              <a:t>jobs and new entrepreneurial opportunities</a:t>
            </a:r>
          </a:p>
          <a:p>
            <a:pPr lvl="2"/>
            <a:endParaRPr lang="en-US" sz="1800" dirty="0"/>
          </a:p>
        </p:txBody>
      </p:sp>
      <p:sp>
        <p:nvSpPr>
          <p:cNvPr id="6" name="Nadpis 5"/>
          <p:cNvSpPr>
            <a:spLocks noGrp="1"/>
          </p:cNvSpPr>
          <p:nvPr>
            <p:ph type="title"/>
          </p:nvPr>
        </p:nvSpPr>
        <p:spPr>
          <a:xfrm>
            <a:off x="179512" y="195486"/>
            <a:ext cx="6192688" cy="507703"/>
          </a:xfrm>
        </p:spPr>
        <p:txBody>
          <a:bodyPr/>
          <a:lstStyle/>
          <a:p>
            <a:r>
              <a:rPr lang="en-US" b="1" dirty="0"/>
              <a:t>Benefits and </a:t>
            </a:r>
            <a:r>
              <a:rPr lang="cs-CZ" b="1" dirty="0"/>
              <a:t>C</a:t>
            </a:r>
            <a:r>
              <a:rPr lang="en-US" b="1" dirty="0" err="1"/>
              <a:t>osts</a:t>
            </a:r>
            <a:r>
              <a:rPr lang="en-US" b="1" dirty="0"/>
              <a:t> of </a:t>
            </a:r>
            <a:r>
              <a:rPr lang="cs-CZ" b="1" dirty="0"/>
              <a:t>I</a:t>
            </a:r>
            <a:r>
              <a:rPr lang="en-US" b="1" dirty="0" err="1"/>
              <a:t>nternational</a:t>
            </a:r>
            <a:r>
              <a:rPr lang="en-US" b="1" dirty="0"/>
              <a:t> </a:t>
            </a:r>
            <a:r>
              <a:rPr lang="cs-CZ" b="1" dirty="0"/>
              <a:t>T</a:t>
            </a:r>
            <a:r>
              <a:rPr lang="en-US" b="1" dirty="0" err="1"/>
              <a:t>rade</a:t>
            </a:r>
            <a:endParaRPr lang="en-US" b="1" dirty="0"/>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International Trade</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obsah 2"/>
          <p:cNvSpPr txBox="1">
            <a:spLocks/>
          </p:cNvSpPr>
          <p:nvPr/>
        </p:nvSpPr>
        <p:spPr>
          <a:xfrm>
            <a:off x="4463988" y="987574"/>
            <a:ext cx="3816424" cy="144016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t>COSTS</a:t>
            </a:r>
          </a:p>
          <a:p>
            <a:pPr lvl="1"/>
            <a:r>
              <a:rPr lang="en-US" sz="1800" dirty="0"/>
              <a:t>Greater income inequality</a:t>
            </a:r>
          </a:p>
          <a:p>
            <a:pPr lvl="1"/>
            <a:r>
              <a:rPr lang="en-US" sz="1800" dirty="0"/>
              <a:t>Loss of jobs in developed countries</a:t>
            </a:r>
          </a:p>
          <a:p>
            <a:pPr lvl="1"/>
            <a:r>
              <a:rPr lang="en-US" sz="1800" dirty="0"/>
              <a:t>Adjustments as resources are reallocated</a:t>
            </a:r>
          </a:p>
        </p:txBody>
      </p:sp>
    </p:spTree>
    <p:extLst>
      <p:ext uri="{BB962C8B-B14F-4D97-AF65-F5344CB8AC3E}">
        <p14:creationId xmlns:p14="http://schemas.microsoft.com/office/powerpoint/2010/main" val="4205677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352928" cy="1440160"/>
          </a:xfrm>
          <a:prstGeom prst="rect">
            <a:avLst/>
          </a:prstGeom>
        </p:spPr>
        <p:txBody>
          <a:bodyPr>
            <a:noAutofit/>
          </a:bodyPr>
          <a:lstStyle/>
          <a:p>
            <a:r>
              <a:rPr lang="en-US" sz="2000" dirty="0"/>
              <a:t>Total volume of international trade in merchandise and services was 20.44 trillion USD in 2016</a:t>
            </a:r>
          </a:p>
          <a:p>
            <a:pPr lvl="1"/>
            <a:r>
              <a:rPr lang="en-US" sz="1800" dirty="0"/>
              <a:t>15.71 trillion USD (76.9%)  merchandise and 4.73 trillion USD (23.1%) services</a:t>
            </a:r>
          </a:p>
          <a:p>
            <a:r>
              <a:rPr lang="en-US" sz="2000" dirty="0"/>
              <a:t>World output impacts international trade as growing output stimulates growth in trade and vice versa</a:t>
            </a:r>
          </a:p>
          <a:p>
            <a:r>
              <a:rPr lang="en-US" sz="2000" dirty="0"/>
              <a:t>World trade grows faster than world output</a:t>
            </a:r>
          </a:p>
          <a:p>
            <a:r>
              <a:rPr lang="en-US" sz="2000" dirty="0"/>
              <a:t>Persistent pattern of merchandise trade among nations</a:t>
            </a:r>
          </a:p>
          <a:p>
            <a:pPr lvl="1"/>
            <a:r>
              <a:rPr lang="en-US" sz="1800" dirty="0"/>
              <a:t>Trade </a:t>
            </a:r>
            <a:r>
              <a:rPr lang="en-US" altLang="cs-CZ" sz="1800" dirty="0"/>
              <a:t>between the world’s high-income economies accounts for roughly 60%</a:t>
            </a:r>
          </a:p>
          <a:p>
            <a:pPr lvl="1"/>
            <a:r>
              <a:rPr lang="en-US" sz="1800" dirty="0"/>
              <a:t>Trade between </a:t>
            </a:r>
            <a:r>
              <a:rPr lang="en-US" altLang="cs-CZ" sz="1800" dirty="0"/>
              <a:t>high-income countries and low- and middle-income nations accounts for around 34%</a:t>
            </a:r>
          </a:p>
          <a:p>
            <a:pPr lvl="1"/>
            <a:r>
              <a:rPr lang="en-US" altLang="cs-CZ" sz="1800" dirty="0"/>
              <a:t>Trade between low- and middle-income nations accounts for only about 6</a:t>
            </a:r>
            <a:r>
              <a:rPr lang="cs-CZ" altLang="cs-CZ" sz="1800" dirty="0"/>
              <a:t>%</a:t>
            </a:r>
            <a:endParaRPr lang="cs-CZ" sz="1800" dirty="0"/>
          </a:p>
        </p:txBody>
      </p:sp>
      <p:sp>
        <p:nvSpPr>
          <p:cNvPr id="6" name="Nadpis 5"/>
          <p:cNvSpPr>
            <a:spLocks noGrp="1"/>
          </p:cNvSpPr>
          <p:nvPr>
            <p:ph type="title"/>
          </p:nvPr>
        </p:nvSpPr>
        <p:spPr>
          <a:xfrm>
            <a:off x="179512" y="195486"/>
            <a:ext cx="6192688" cy="507703"/>
          </a:xfrm>
        </p:spPr>
        <p:txBody>
          <a:bodyPr/>
          <a:lstStyle/>
          <a:p>
            <a:r>
              <a:rPr lang="en-US" b="1" dirty="0"/>
              <a:t>Trade and </a:t>
            </a:r>
            <a:r>
              <a:rPr lang="cs-CZ" b="1" dirty="0"/>
              <a:t>W</a:t>
            </a:r>
            <a:r>
              <a:rPr lang="en-US" b="1" dirty="0" err="1"/>
              <a:t>orld</a:t>
            </a:r>
            <a:r>
              <a:rPr lang="en-US" b="1" dirty="0"/>
              <a:t> </a:t>
            </a:r>
            <a:r>
              <a:rPr lang="cs-CZ" b="1" dirty="0"/>
              <a:t>O</a:t>
            </a:r>
            <a:r>
              <a:rPr lang="en-US" b="1" dirty="0" err="1"/>
              <a:t>utput</a:t>
            </a:r>
            <a:endParaRPr lang="en-US" b="1" dirty="0"/>
          </a:p>
        </p:txBody>
      </p:sp>
      <p:sp>
        <p:nvSpPr>
          <p:cNvPr id="12" name="Zástupný symbol pro obsah 2"/>
          <p:cNvSpPr txBox="1">
            <a:spLocks/>
          </p:cNvSpPr>
          <p:nvPr/>
        </p:nvSpPr>
        <p:spPr>
          <a:xfrm>
            <a:off x="2051720" y="4731990"/>
            <a:ext cx="4968552"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cs-CZ" sz="800" dirty="0">
                <a:solidFill>
                  <a:srgbClr val="307871"/>
                </a:solidFill>
                <a:latin typeface="Times New Roman" panose="02020603050405020304" pitchFamily="18" charset="0"/>
                <a:cs typeface="Times New Roman" panose="02020603050405020304" pitchFamily="18" charset="0"/>
              </a:rPr>
              <a:t>International Trade</a:t>
            </a: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1747926103"/>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20176</TotalTime>
  <Words>3495</Words>
  <Application>Microsoft Office PowerPoint</Application>
  <PresentationFormat>Předvádění na obrazovce (16:9)</PresentationFormat>
  <Paragraphs>405</Paragraphs>
  <Slides>35</Slides>
  <Notes>31</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35</vt:i4>
      </vt:variant>
    </vt:vector>
  </HeadingPairs>
  <TitlesOfParts>
    <vt:vector size="44" baseType="lpstr">
      <vt:lpstr>Arial</vt:lpstr>
      <vt:lpstr>Arial Narrow</vt:lpstr>
      <vt:lpstr>Calibri</vt:lpstr>
      <vt:lpstr>Enriqueta</vt:lpstr>
      <vt:lpstr>Symbol</vt:lpstr>
      <vt:lpstr>Tahoma</vt:lpstr>
      <vt:lpstr>Times New Roman</vt:lpstr>
      <vt:lpstr>Wingdings</vt:lpstr>
      <vt:lpstr>SLU</vt:lpstr>
      <vt:lpstr>International Trade</vt:lpstr>
      <vt:lpstr>Essentials of International Trade</vt:lpstr>
      <vt:lpstr>Terminology of International Trade</vt:lpstr>
      <vt:lpstr>Terminology of International Trade</vt:lpstr>
      <vt:lpstr>Factors Affecting International Trade Flows</vt:lpstr>
      <vt:lpstr>Questions and Applications</vt:lpstr>
      <vt:lpstr>Questions and Applications</vt:lpstr>
      <vt:lpstr>Benefits and Costs of International Trade</vt:lpstr>
      <vt:lpstr>Trade and World Output</vt:lpstr>
      <vt:lpstr>Product Groups of World Merchandise Trade (2006-2016)</vt:lpstr>
      <vt:lpstr>Product Groups of World Services Trade (2006-2016)</vt:lpstr>
      <vt:lpstr>Growth of World Merchandise Trade and Real GDP</vt:lpstr>
      <vt:lpstr>Questions and Applications</vt:lpstr>
      <vt:lpstr>Leading Exports and Imports in Merchandise Trade (2016)</vt:lpstr>
      <vt:lpstr>Prezentace aplikace PowerPoint</vt:lpstr>
      <vt:lpstr>Prezentace aplikace PowerPoint</vt:lpstr>
      <vt:lpstr>Trade Theory Timeline</vt:lpstr>
      <vt:lpstr>Foundations of Mercantilism</vt:lpstr>
      <vt:lpstr>Absolute Advantage</vt:lpstr>
      <vt:lpstr>Trade Gains: Absolute Advantage</vt:lpstr>
      <vt:lpstr>Comparative Advantage</vt:lpstr>
      <vt:lpstr>Trade Gains: Comparative Advantage</vt:lpstr>
      <vt:lpstr>Assumptions and Limitations</vt:lpstr>
      <vt:lpstr>Factor Proportions Theory</vt:lpstr>
      <vt:lpstr>International Product Life Cycle</vt:lpstr>
      <vt:lpstr>New Trade Theory</vt:lpstr>
      <vt:lpstr>National Competitive Advantage</vt:lpstr>
      <vt:lpstr>National Competitive Advantage – Determinants </vt:lpstr>
      <vt:lpstr>National Competitive Advantage – Determinants </vt:lpstr>
      <vt:lpstr>Trade and Capital Restrictions</vt:lpstr>
      <vt:lpstr>Trade and Capital Restrictions</vt:lpstr>
      <vt:lpstr>Trade and Capital Restrictions – Summary of Effects</vt:lpstr>
      <vt:lpstr>Trading Blocs</vt:lpstr>
      <vt:lpstr>Why Trading Blocks?</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Jana Šimáková</cp:lastModifiedBy>
  <cp:revision>386</cp:revision>
  <cp:lastPrinted>2018-02-28T09:29:14Z</cp:lastPrinted>
  <dcterms:created xsi:type="dcterms:W3CDTF">2016-07-06T15:42:34Z</dcterms:created>
  <dcterms:modified xsi:type="dcterms:W3CDTF">2021-03-08T13:26:02Z</dcterms:modified>
</cp:coreProperties>
</file>