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407" r:id="rId3"/>
    <p:sldId id="408" r:id="rId4"/>
    <p:sldId id="409" r:id="rId5"/>
    <p:sldId id="344" r:id="rId6"/>
    <p:sldId id="393" r:id="rId7"/>
    <p:sldId id="394" r:id="rId8"/>
    <p:sldId id="345" r:id="rId9"/>
    <p:sldId id="395" r:id="rId10"/>
    <p:sldId id="396" r:id="rId11"/>
    <p:sldId id="397" r:id="rId12"/>
    <p:sldId id="403" r:id="rId13"/>
    <p:sldId id="398" r:id="rId14"/>
    <p:sldId id="399" r:id="rId15"/>
    <p:sldId id="400" r:id="rId16"/>
    <p:sldId id="404" r:id="rId17"/>
    <p:sldId id="405" r:id="rId18"/>
    <p:sldId id="401" r:id="rId19"/>
    <p:sldId id="402" r:id="rId20"/>
    <p:sldId id="346" r:id="rId21"/>
    <p:sldId id="406" r:id="rId22"/>
    <p:sldId id="410" r:id="rId23"/>
    <p:sldId id="413" r:id="rId24"/>
    <p:sldId id="411" r:id="rId25"/>
    <p:sldId id="412" r:id="rId26"/>
    <p:sldId id="263" r:id="rId27"/>
  </p:sldIdLst>
  <p:sldSz cx="9144000" cy="5143500" type="screen16x9"/>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tavárek" initials="DS" lastIdx="1" clrIdx="0">
    <p:extLst>
      <p:ext uri="{19B8F6BF-5375-455C-9EA6-DF929625EA0E}">
        <p15:presenceInfo xmlns:p15="http://schemas.microsoft.com/office/powerpoint/2012/main" userId="Daniel Stavá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F2B2B"/>
    <a:srgbClr val="981E3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2" autoAdjust="0"/>
    <p:restoredTop sz="85814" autoAdjust="0"/>
  </p:normalViewPr>
  <p:slideViewPr>
    <p:cSldViewPr>
      <p:cViewPr varScale="1">
        <p:scale>
          <a:sx n="130" d="100"/>
          <a:sy n="130" d="100"/>
        </p:scale>
        <p:origin x="82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0861916D-1F56-4010-B660-C3673F4210AE}" type="datetimeFigureOut">
              <a:rPr lang="cs-CZ" smtClean="0"/>
              <a:t>12.04.2021</a:t>
            </a:fld>
            <a:endParaRPr lang="cs-CZ"/>
          </a:p>
        </p:txBody>
      </p:sp>
      <p:sp>
        <p:nvSpPr>
          <p:cNvPr id="4" name="Zástupný symbol pro zápatí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75847063-3D75-4B0B-9A06-07737F9E8525}" type="slidenum">
              <a:rPr lang="cs-CZ" smtClean="0"/>
              <a:t>‹#›</a:t>
            </a:fld>
            <a:endParaRPr lang="cs-CZ"/>
          </a:p>
        </p:txBody>
      </p:sp>
    </p:spTree>
    <p:extLst>
      <p:ext uri="{BB962C8B-B14F-4D97-AF65-F5344CB8AC3E}">
        <p14:creationId xmlns:p14="http://schemas.microsoft.com/office/powerpoint/2010/main" val="150805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A6097986-0C26-47DE-8982-7AD2B6842259}" type="datetimeFigureOut">
              <a:rPr lang="cs-CZ" smtClean="0"/>
              <a:t>12.04.2021</a:t>
            </a:fld>
            <a:endParaRPr lang="cs-CZ"/>
          </a:p>
        </p:txBody>
      </p:sp>
      <p:sp>
        <p:nvSpPr>
          <p:cNvPr id="4" name="Zástupný symbol pro obrázek snímku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dirty="0"/>
          </a:p>
        </p:txBody>
      </p:sp>
    </p:spTree>
    <p:extLst>
      <p:ext uri="{BB962C8B-B14F-4D97-AF65-F5344CB8AC3E}">
        <p14:creationId xmlns:p14="http://schemas.microsoft.com/office/powerpoint/2010/main" val="110850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dirty="0"/>
          </a:p>
        </p:txBody>
      </p:sp>
    </p:spTree>
    <p:extLst>
      <p:ext uri="{BB962C8B-B14F-4D97-AF65-F5344CB8AC3E}">
        <p14:creationId xmlns:p14="http://schemas.microsoft.com/office/powerpoint/2010/main" val="139738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dirty="0"/>
          </a:p>
        </p:txBody>
      </p:sp>
    </p:spTree>
    <p:extLst>
      <p:ext uri="{BB962C8B-B14F-4D97-AF65-F5344CB8AC3E}">
        <p14:creationId xmlns:p14="http://schemas.microsoft.com/office/powerpoint/2010/main" val="13269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dirty="0"/>
          </a:p>
        </p:txBody>
      </p:sp>
    </p:spTree>
    <p:extLst>
      <p:ext uri="{BB962C8B-B14F-4D97-AF65-F5344CB8AC3E}">
        <p14:creationId xmlns:p14="http://schemas.microsoft.com/office/powerpoint/2010/main" val="216272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dirty="0"/>
          </a:p>
        </p:txBody>
      </p:sp>
    </p:spTree>
    <p:extLst>
      <p:ext uri="{BB962C8B-B14F-4D97-AF65-F5344CB8AC3E}">
        <p14:creationId xmlns:p14="http://schemas.microsoft.com/office/powerpoint/2010/main" val="42167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dirty="0"/>
          </a:p>
        </p:txBody>
      </p:sp>
    </p:spTree>
    <p:extLst>
      <p:ext uri="{BB962C8B-B14F-4D97-AF65-F5344CB8AC3E}">
        <p14:creationId xmlns:p14="http://schemas.microsoft.com/office/powerpoint/2010/main" val="225593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dirty="0"/>
          </a:p>
        </p:txBody>
      </p:sp>
    </p:spTree>
    <p:extLst>
      <p:ext uri="{BB962C8B-B14F-4D97-AF65-F5344CB8AC3E}">
        <p14:creationId xmlns:p14="http://schemas.microsoft.com/office/powerpoint/2010/main" val="94484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dirty="0"/>
          </a:p>
        </p:txBody>
      </p:sp>
    </p:spTree>
    <p:extLst>
      <p:ext uri="{BB962C8B-B14F-4D97-AF65-F5344CB8AC3E}">
        <p14:creationId xmlns:p14="http://schemas.microsoft.com/office/powerpoint/2010/main" val="330499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dirty="0"/>
          </a:p>
        </p:txBody>
      </p:sp>
    </p:spTree>
    <p:extLst>
      <p:ext uri="{BB962C8B-B14F-4D97-AF65-F5344CB8AC3E}">
        <p14:creationId xmlns:p14="http://schemas.microsoft.com/office/powerpoint/2010/main" val="162753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dirty="0"/>
          </a:p>
        </p:txBody>
      </p:sp>
    </p:spTree>
    <p:extLst>
      <p:ext uri="{BB962C8B-B14F-4D97-AF65-F5344CB8AC3E}">
        <p14:creationId xmlns:p14="http://schemas.microsoft.com/office/powerpoint/2010/main" val="348373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dirty="0"/>
          </a:p>
        </p:txBody>
      </p:sp>
    </p:spTree>
    <p:extLst>
      <p:ext uri="{BB962C8B-B14F-4D97-AF65-F5344CB8AC3E}">
        <p14:creationId xmlns:p14="http://schemas.microsoft.com/office/powerpoint/2010/main" val="38504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dirty="0"/>
          </a:p>
        </p:txBody>
      </p:sp>
    </p:spTree>
    <p:extLst>
      <p:ext uri="{BB962C8B-B14F-4D97-AF65-F5344CB8AC3E}">
        <p14:creationId xmlns:p14="http://schemas.microsoft.com/office/powerpoint/2010/main" val="138016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dirty="0"/>
          </a:p>
        </p:txBody>
      </p:sp>
    </p:spTree>
    <p:extLst>
      <p:ext uri="{BB962C8B-B14F-4D97-AF65-F5344CB8AC3E}">
        <p14:creationId xmlns:p14="http://schemas.microsoft.com/office/powerpoint/2010/main" val="352803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dirty="0"/>
          </a:p>
        </p:txBody>
      </p:sp>
    </p:spTree>
    <p:extLst>
      <p:ext uri="{BB962C8B-B14F-4D97-AF65-F5344CB8AC3E}">
        <p14:creationId xmlns:p14="http://schemas.microsoft.com/office/powerpoint/2010/main" val="1742537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dirty="0"/>
          </a:p>
        </p:txBody>
      </p:sp>
    </p:spTree>
    <p:extLst>
      <p:ext uri="{BB962C8B-B14F-4D97-AF65-F5344CB8AC3E}">
        <p14:creationId xmlns:p14="http://schemas.microsoft.com/office/powerpoint/2010/main" val="1486636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dirty="0"/>
          </a:p>
        </p:txBody>
      </p:sp>
    </p:spTree>
    <p:extLst>
      <p:ext uri="{BB962C8B-B14F-4D97-AF65-F5344CB8AC3E}">
        <p14:creationId xmlns:p14="http://schemas.microsoft.com/office/powerpoint/2010/main" val="211349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dirty="0"/>
          </a:p>
        </p:txBody>
      </p:sp>
    </p:spTree>
    <p:extLst>
      <p:ext uri="{BB962C8B-B14F-4D97-AF65-F5344CB8AC3E}">
        <p14:creationId xmlns:p14="http://schemas.microsoft.com/office/powerpoint/2010/main" val="56797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dirty="0"/>
          </a:p>
        </p:txBody>
      </p:sp>
    </p:spTree>
    <p:extLst>
      <p:ext uri="{BB962C8B-B14F-4D97-AF65-F5344CB8AC3E}">
        <p14:creationId xmlns:p14="http://schemas.microsoft.com/office/powerpoint/2010/main" val="372500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dirty="0"/>
          </a:p>
        </p:txBody>
      </p:sp>
    </p:spTree>
    <p:extLst>
      <p:ext uri="{BB962C8B-B14F-4D97-AF65-F5344CB8AC3E}">
        <p14:creationId xmlns:p14="http://schemas.microsoft.com/office/powerpoint/2010/main" val="317475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dirty="0"/>
          </a:p>
        </p:txBody>
      </p:sp>
    </p:spTree>
    <p:extLst>
      <p:ext uri="{BB962C8B-B14F-4D97-AF65-F5344CB8AC3E}">
        <p14:creationId xmlns:p14="http://schemas.microsoft.com/office/powerpoint/2010/main" val="155273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dirty="0"/>
          </a:p>
        </p:txBody>
      </p:sp>
    </p:spTree>
    <p:extLst>
      <p:ext uri="{BB962C8B-B14F-4D97-AF65-F5344CB8AC3E}">
        <p14:creationId xmlns:p14="http://schemas.microsoft.com/office/powerpoint/2010/main" val="318085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dirty="0"/>
          </a:p>
        </p:txBody>
      </p:sp>
    </p:spTree>
    <p:extLst>
      <p:ext uri="{BB962C8B-B14F-4D97-AF65-F5344CB8AC3E}">
        <p14:creationId xmlns:p14="http://schemas.microsoft.com/office/powerpoint/2010/main" val="212014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dirty="0"/>
          </a:p>
        </p:txBody>
      </p:sp>
    </p:spTree>
    <p:extLst>
      <p:ext uri="{BB962C8B-B14F-4D97-AF65-F5344CB8AC3E}">
        <p14:creationId xmlns:p14="http://schemas.microsoft.com/office/powerpoint/2010/main" val="146773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dirty="0"/>
          </a:p>
        </p:txBody>
      </p:sp>
    </p:spTree>
    <p:extLst>
      <p:ext uri="{BB962C8B-B14F-4D97-AF65-F5344CB8AC3E}">
        <p14:creationId xmlns:p14="http://schemas.microsoft.com/office/powerpoint/2010/main" val="399628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a:cs typeface="Times New Roman" panose="02020603050405020304" pitchFamily="18" charset="0"/>
              </a:rPr>
              <a:t>Prostor pro </a:t>
            </a:r>
            <a:r>
              <a:rPr lang="cs-CZ" altLang="cs-CZ">
                <a:cs typeface="Times New Roman" panose="02020603050405020304" pitchFamily="18" charset="0"/>
              </a:rPr>
              <a:t>doplňující informace, </a:t>
            </a:r>
            <a:r>
              <a:rPr lang="cs-CZ" altLang="cs-CZ" dirty="0">
                <a:cs typeface="Times New Roman" panose="02020603050405020304" pitchFamily="18" charset="0"/>
              </a:rPr>
              <a:t>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3096344"/>
          </a:xfrm>
          <a:prstGeom prst="rect">
            <a:avLst/>
          </a:prstGeom>
        </p:spPr>
        <p:txBody>
          <a:bodyPr anchor="t">
            <a:no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Exchange </a:t>
            </a:r>
            <a:r>
              <a:rPr lang="cs-CZ" sz="4000" b="1" dirty="0" err="1">
                <a:solidFill>
                  <a:schemeClr val="bg1"/>
                </a:solidFill>
                <a:latin typeface="Times New Roman" panose="02020603050405020304" pitchFamily="18" charset="0"/>
                <a:cs typeface="Times New Roman" panose="02020603050405020304" pitchFamily="18" charset="0"/>
              </a:rPr>
              <a:t>Rate</a:t>
            </a:r>
            <a:r>
              <a:rPr lang="cs-CZ" sz="4000" b="1" dirty="0">
                <a:solidFill>
                  <a:schemeClr val="bg1"/>
                </a:solidFill>
                <a:latin typeface="Times New Roman" panose="02020603050405020304" pitchFamily="18" charset="0"/>
                <a:cs typeface="Times New Roman" panose="02020603050405020304" pitchFamily="18" charset="0"/>
              </a:rPr>
              <a:t> Risk Management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a:solidFill>
                  <a:srgbClr val="307871"/>
                </a:solidFill>
                <a:latin typeface="Times New Roman" panose="02020603050405020304" pitchFamily="18" charset="0"/>
                <a:cs typeface="Times New Roman" panose="02020603050405020304" pitchFamily="18" charset="0"/>
              </a:rPr>
              <a:t>Ing. Jana Šimáková, Ph.D.</a:t>
            </a:r>
          </a:p>
          <a:p>
            <a:pPr algn="r"/>
            <a:r>
              <a:rPr lang="cs-CZ" altLang="cs-CZ" sz="1050" dirty="0">
                <a:solidFill>
                  <a:srgbClr val="307871"/>
                </a:solidFill>
                <a:latin typeface="Times New Roman" panose="02020603050405020304" pitchFamily="18" charset="0"/>
                <a:cs typeface="Times New Roman" panose="02020603050405020304" pitchFamily="18" charset="0"/>
              </a:rPr>
              <a:t>simakova@opf.slu.cz</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87" y="555517"/>
            <a:ext cx="1957742" cy="1508832"/>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To measure transaction exposure, MNC needs to project the consolidated net</a:t>
            </a:r>
            <a:r>
              <a:rPr lang="cs-CZ" altLang="cs-CZ" sz="2000" dirty="0">
                <a:solidFill>
                  <a:srgbClr val="307871"/>
                </a:solidFill>
              </a:rPr>
              <a:t> </a:t>
            </a:r>
            <a:r>
              <a:rPr lang="en-US" altLang="cs-CZ" sz="2000" dirty="0">
                <a:solidFill>
                  <a:srgbClr val="307871"/>
                </a:solidFill>
              </a:rPr>
              <a:t>amount in currency inflows or outflows for all its</a:t>
            </a:r>
            <a:r>
              <a:rPr lang="cs-CZ" altLang="cs-CZ" sz="2000" dirty="0">
                <a:solidFill>
                  <a:srgbClr val="307871"/>
                </a:solidFill>
              </a:rPr>
              <a:t> </a:t>
            </a:r>
            <a:r>
              <a:rPr lang="cs-CZ" altLang="cs-CZ" sz="2000" dirty="0" err="1">
                <a:solidFill>
                  <a:srgbClr val="307871"/>
                </a:solidFill>
              </a:rPr>
              <a:t>economic</a:t>
            </a:r>
            <a:r>
              <a:rPr lang="cs-CZ" altLang="cs-CZ" sz="2000" dirty="0">
                <a:solidFill>
                  <a:srgbClr val="307871"/>
                </a:solidFill>
              </a:rPr>
              <a:t> </a:t>
            </a:r>
            <a:r>
              <a:rPr lang="cs-CZ" altLang="cs-CZ" sz="2000" dirty="0" err="1">
                <a:solidFill>
                  <a:srgbClr val="307871"/>
                </a:solidFill>
              </a:rPr>
              <a:t>activities</a:t>
            </a:r>
            <a:r>
              <a:rPr lang="cs-CZ" altLang="cs-CZ" sz="2000" dirty="0">
                <a:solidFill>
                  <a:srgbClr val="307871"/>
                </a:solidFill>
              </a:rPr>
              <a:t>,</a:t>
            </a:r>
            <a:r>
              <a:rPr lang="en-US" altLang="cs-CZ" sz="2000" dirty="0">
                <a:solidFill>
                  <a:srgbClr val="307871"/>
                </a:solidFill>
              </a:rPr>
              <a:t> subsidiaries</a:t>
            </a:r>
            <a:r>
              <a:rPr lang="cs-CZ" altLang="cs-CZ" sz="2000" dirty="0">
                <a:solidFill>
                  <a:srgbClr val="307871"/>
                </a:solidFill>
              </a:rPr>
              <a:t>, </a:t>
            </a:r>
            <a:r>
              <a:rPr lang="cs-CZ" altLang="cs-CZ" sz="2000" dirty="0" err="1">
                <a:solidFill>
                  <a:srgbClr val="307871"/>
                </a:solidFill>
              </a:rPr>
              <a:t>branches</a:t>
            </a:r>
            <a:r>
              <a:rPr lang="cs-CZ" altLang="cs-CZ" sz="2000" dirty="0">
                <a:solidFill>
                  <a:srgbClr val="307871"/>
                </a:solidFill>
              </a:rPr>
              <a:t>, </a:t>
            </a:r>
            <a:r>
              <a:rPr lang="cs-CZ" altLang="cs-CZ" sz="2000" dirty="0" err="1">
                <a:solidFill>
                  <a:srgbClr val="307871"/>
                </a:solidFill>
              </a:rPr>
              <a:t>etc</a:t>
            </a:r>
            <a:r>
              <a:rPr lang="cs-CZ" altLang="cs-CZ" sz="2000" dirty="0">
                <a:solidFill>
                  <a:srgbClr val="307871"/>
                </a:solidFill>
              </a:rPr>
              <a:t>.</a:t>
            </a:r>
            <a:r>
              <a:rPr lang="en-US" altLang="cs-CZ" sz="2000" dirty="0">
                <a:solidFill>
                  <a:srgbClr val="307871"/>
                </a:solidFill>
              </a:rPr>
              <a:t>, categorized by currency.</a:t>
            </a:r>
          </a:p>
          <a:p>
            <a:pPr lvl="1"/>
            <a:r>
              <a:rPr lang="en-US" altLang="cs-CZ" sz="1600" dirty="0">
                <a:solidFill>
                  <a:srgbClr val="307871"/>
                </a:solidFill>
              </a:rPr>
              <a:t>One foreign subsidiary may have expected cash inflows of a foreign currency while another</a:t>
            </a:r>
            <a:r>
              <a:rPr lang="cs-CZ" altLang="cs-CZ" sz="1600" dirty="0">
                <a:solidFill>
                  <a:srgbClr val="307871"/>
                </a:solidFill>
              </a:rPr>
              <a:t> </a:t>
            </a:r>
            <a:r>
              <a:rPr lang="en-US" altLang="cs-CZ" sz="1600" dirty="0">
                <a:solidFill>
                  <a:srgbClr val="307871"/>
                </a:solidFill>
              </a:rPr>
              <a:t>has cash outflows of that same currency. In that case, the MNC’s net cash flows of that currency</a:t>
            </a:r>
            <a:r>
              <a:rPr lang="cs-CZ" altLang="cs-CZ" sz="1600" dirty="0">
                <a:solidFill>
                  <a:srgbClr val="307871"/>
                </a:solidFill>
              </a:rPr>
              <a:t> </a:t>
            </a:r>
            <a:r>
              <a:rPr lang="en-US" altLang="cs-CZ" sz="1600" dirty="0">
                <a:solidFill>
                  <a:srgbClr val="307871"/>
                </a:solidFill>
              </a:rPr>
              <a:t>overall may be negligible. </a:t>
            </a:r>
            <a:endParaRPr lang="cs-CZ" altLang="cs-CZ" sz="1600" dirty="0">
              <a:solidFill>
                <a:srgbClr val="307871"/>
              </a:solidFill>
            </a:endParaRPr>
          </a:p>
          <a:p>
            <a:pPr lvl="1"/>
            <a:r>
              <a:rPr lang="cs-CZ" altLang="cs-CZ" sz="1600" dirty="0">
                <a:solidFill>
                  <a:srgbClr val="307871"/>
                </a:solidFill>
              </a:rPr>
              <a:t>T</a:t>
            </a:r>
            <a:r>
              <a:rPr lang="en-US" altLang="cs-CZ" sz="1600" dirty="0">
                <a:solidFill>
                  <a:srgbClr val="307871"/>
                </a:solidFill>
              </a:rPr>
              <a:t>he consolidated net cash flows per currency is a useful first step when assessing an MNC’s</a:t>
            </a:r>
            <a:r>
              <a:rPr lang="cs-CZ" altLang="cs-CZ" sz="1600" dirty="0">
                <a:solidFill>
                  <a:srgbClr val="307871"/>
                </a:solidFill>
              </a:rPr>
              <a:t> </a:t>
            </a:r>
            <a:r>
              <a:rPr lang="en-US" altLang="cs-CZ" sz="1600" dirty="0">
                <a:solidFill>
                  <a:srgbClr val="307871"/>
                </a:solidFill>
              </a:rPr>
              <a:t>exposure because it helps to determine the MNC’s overall position in each currency</a:t>
            </a:r>
            <a:r>
              <a:rPr lang="cs-CZ" altLang="cs-CZ" sz="1600" dirty="0">
                <a:solidFill>
                  <a:srgbClr val="307871"/>
                </a:solidFill>
              </a:rPr>
              <a:t>.</a:t>
            </a:r>
            <a:endParaRPr lang="en-US" altLang="cs-CZ" sz="1600" dirty="0">
              <a:solidFill>
                <a:srgbClr val="307871"/>
              </a:solidFill>
            </a:endParaRPr>
          </a:p>
        </p:txBody>
      </p:sp>
      <p:sp>
        <p:nvSpPr>
          <p:cNvPr id="6" name="Nadpis 5"/>
          <p:cNvSpPr>
            <a:spLocks noGrp="1"/>
          </p:cNvSpPr>
          <p:nvPr>
            <p:ph type="title"/>
          </p:nvPr>
        </p:nvSpPr>
        <p:spPr>
          <a:xfrm>
            <a:off x="179512" y="195486"/>
            <a:ext cx="7704856" cy="507703"/>
          </a:xfrm>
        </p:spPr>
        <p:txBody>
          <a:bodyPr/>
          <a:lstStyle/>
          <a:p>
            <a:r>
              <a:rPr lang="en-US" b="1" dirty="0">
                <a:solidFill>
                  <a:srgbClr val="307871"/>
                </a:solidFill>
              </a:rPr>
              <a:t>Estimating “Net” Cash Flows in Each Currency</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675537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000000"/>
              </a:solidFill>
            </a:endParaRPr>
          </a:p>
        </p:txBody>
      </p:sp>
      <p:sp>
        <p:nvSpPr>
          <p:cNvPr id="6" name="Nadpis 5"/>
          <p:cNvSpPr>
            <a:spLocks noGrp="1"/>
          </p:cNvSpPr>
          <p:nvPr>
            <p:ph type="title"/>
          </p:nvPr>
        </p:nvSpPr>
        <p:spPr>
          <a:xfrm>
            <a:off x="179512" y="195486"/>
            <a:ext cx="7704856" cy="507703"/>
          </a:xfrm>
        </p:spPr>
        <p:txBody>
          <a:bodyPr/>
          <a:lstStyle/>
          <a:p>
            <a:r>
              <a:rPr lang="cs-CZ" b="1" dirty="0" err="1">
                <a:solidFill>
                  <a:srgbClr val="307871"/>
                </a:solidFill>
              </a:rPr>
              <a:t>Example</a:t>
            </a:r>
            <a:r>
              <a:rPr lang="cs-CZ" b="1" dirty="0">
                <a:solidFill>
                  <a:srgbClr val="307871"/>
                </a:solidFill>
              </a:rPr>
              <a:t> </a:t>
            </a:r>
            <a:r>
              <a:rPr lang="cs-CZ" b="1" dirty="0" err="1">
                <a:solidFill>
                  <a:srgbClr val="307871"/>
                </a:solidFill>
              </a:rPr>
              <a:t>of</a:t>
            </a:r>
            <a:r>
              <a:rPr lang="cs-CZ" b="1" dirty="0">
                <a:solidFill>
                  <a:srgbClr val="307871"/>
                </a:solidFill>
              </a:rPr>
              <a:t> </a:t>
            </a:r>
            <a:r>
              <a:rPr lang="en-US" b="1" dirty="0">
                <a:solidFill>
                  <a:srgbClr val="307871"/>
                </a:solidFill>
              </a:rPr>
              <a:t>Consolidated Net Cash Flow Assessment</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rotWithShape="1">
          <a:blip r:embed="rId4"/>
          <a:srcRect l="6688" t="30400" r="22438" b="36000"/>
          <a:stretch/>
        </p:blipFill>
        <p:spPr>
          <a:xfrm>
            <a:off x="247171" y="1704007"/>
            <a:ext cx="8640960" cy="2304256"/>
          </a:xfrm>
          <a:prstGeom prst="rect">
            <a:avLst/>
          </a:prstGeom>
        </p:spPr>
      </p:pic>
    </p:spTree>
    <p:extLst>
      <p:ext uri="{BB962C8B-B14F-4D97-AF65-F5344CB8AC3E}">
        <p14:creationId xmlns:p14="http://schemas.microsoft.com/office/powerpoint/2010/main" val="19866969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000000"/>
              </a:solidFill>
            </a:endParaRPr>
          </a:p>
        </p:txBody>
      </p:sp>
      <p:sp>
        <p:nvSpPr>
          <p:cNvPr id="6" name="Nadpis 5"/>
          <p:cNvSpPr>
            <a:spLocks noGrp="1"/>
          </p:cNvSpPr>
          <p:nvPr>
            <p:ph type="title"/>
          </p:nvPr>
        </p:nvSpPr>
        <p:spPr>
          <a:xfrm>
            <a:off x="225467" y="195486"/>
            <a:ext cx="8352928" cy="507703"/>
          </a:xfrm>
        </p:spPr>
        <p:txBody>
          <a:bodyPr/>
          <a:lstStyle/>
          <a:p>
            <a:r>
              <a:rPr lang="cs-CZ" b="1" dirty="0" err="1">
                <a:solidFill>
                  <a:srgbClr val="307871"/>
                </a:solidFill>
              </a:rPr>
              <a:t>Example</a:t>
            </a:r>
            <a:r>
              <a:rPr lang="cs-CZ" b="1" dirty="0">
                <a:solidFill>
                  <a:srgbClr val="307871"/>
                </a:solidFill>
              </a:rPr>
              <a:t> </a:t>
            </a:r>
            <a:r>
              <a:rPr lang="cs-CZ" b="1" dirty="0" err="1">
                <a:solidFill>
                  <a:srgbClr val="307871"/>
                </a:solidFill>
              </a:rPr>
              <a:t>of</a:t>
            </a:r>
            <a:r>
              <a:rPr lang="cs-CZ" b="1" dirty="0">
                <a:solidFill>
                  <a:srgbClr val="307871"/>
                </a:solidFill>
              </a:rPr>
              <a:t> </a:t>
            </a:r>
            <a:r>
              <a:rPr lang="en-US" b="1" dirty="0">
                <a:solidFill>
                  <a:srgbClr val="307871"/>
                </a:solidFill>
              </a:rPr>
              <a:t>Estimating the Range of Net Inflows</a:t>
            </a:r>
            <a:r>
              <a:rPr lang="cs-CZ" b="1" dirty="0">
                <a:solidFill>
                  <a:srgbClr val="307871"/>
                </a:solidFill>
              </a:rPr>
              <a:t>/</a:t>
            </a:r>
            <a:r>
              <a:rPr lang="en-US" b="1" dirty="0">
                <a:solidFill>
                  <a:srgbClr val="307871"/>
                </a:solidFill>
              </a:rPr>
              <a:t>Outflows</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p:cNvPicPr>
            <a:picLocks noChangeAspect="1"/>
          </p:cNvPicPr>
          <p:nvPr/>
        </p:nvPicPr>
        <p:blipFill rotWithShape="1">
          <a:blip r:embed="rId4"/>
          <a:srcRect l="5900" t="36000" r="22438" b="31801"/>
          <a:stretch/>
        </p:blipFill>
        <p:spPr>
          <a:xfrm>
            <a:off x="164356" y="1635646"/>
            <a:ext cx="8872140" cy="2242409"/>
          </a:xfrm>
          <a:prstGeom prst="rect">
            <a:avLst/>
          </a:prstGeom>
        </p:spPr>
      </p:pic>
    </p:spTree>
    <p:extLst>
      <p:ext uri="{BB962C8B-B14F-4D97-AF65-F5344CB8AC3E}">
        <p14:creationId xmlns:p14="http://schemas.microsoft.com/office/powerpoint/2010/main" val="19050484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000000"/>
              </a:solidFill>
            </a:endParaRPr>
          </a:p>
        </p:txBody>
      </p:sp>
      <p:sp>
        <p:nvSpPr>
          <p:cNvPr id="6" name="Nadpis 5"/>
          <p:cNvSpPr>
            <a:spLocks noGrp="1"/>
          </p:cNvSpPr>
          <p:nvPr>
            <p:ph type="title"/>
          </p:nvPr>
        </p:nvSpPr>
        <p:spPr>
          <a:xfrm>
            <a:off x="179512" y="195486"/>
            <a:ext cx="7704856" cy="507703"/>
          </a:xfrm>
        </p:spPr>
        <p:txBody>
          <a:bodyPr/>
          <a:lstStyle/>
          <a:p>
            <a:r>
              <a:rPr lang="en-US" b="1" dirty="0">
                <a:solidFill>
                  <a:srgbClr val="307871"/>
                </a:solidFill>
              </a:rPr>
              <a:t>Cash Flow and Correlation </a:t>
            </a:r>
            <a:r>
              <a:rPr lang="cs-CZ" b="1" dirty="0" err="1">
                <a:solidFill>
                  <a:srgbClr val="307871"/>
                </a:solidFill>
              </a:rPr>
              <a:t>Effects</a:t>
            </a:r>
            <a:r>
              <a:rPr lang="en-US" b="1" dirty="0">
                <a:solidFill>
                  <a:srgbClr val="307871"/>
                </a:solidFill>
              </a:rPr>
              <a:t> on Exposure</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rotWithShape="1">
          <a:blip r:embed="rId4"/>
          <a:srcRect l="9838" t="45800" r="31100" b="17801"/>
          <a:stretch/>
        </p:blipFill>
        <p:spPr>
          <a:xfrm>
            <a:off x="162480" y="1275606"/>
            <a:ext cx="8712689" cy="3020399"/>
          </a:xfrm>
          <a:prstGeom prst="rect">
            <a:avLst/>
          </a:prstGeom>
        </p:spPr>
      </p:pic>
    </p:spTree>
    <p:extLst>
      <p:ext uri="{BB962C8B-B14F-4D97-AF65-F5344CB8AC3E}">
        <p14:creationId xmlns:p14="http://schemas.microsoft.com/office/powerpoint/2010/main" val="26165472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The sensitivity of the firm’s cash flows to exchange rate</a:t>
            </a:r>
            <a:r>
              <a:rPr lang="cs-CZ" altLang="cs-CZ" sz="2000" dirty="0">
                <a:solidFill>
                  <a:srgbClr val="307871"/>
                </a:solidFill>
              </a:rPr>
              <a:t> </a:t>
            </a:r>
            <a:r>
              <a:rPr lang="en-US" altLang="cs-CZ" sz="2000" dirty="0">
                <a:solidFill>
                  <a:srgbClr val="307871"/>
                </a:solidFill>
              </a:rPr>
              <a:t>movements is referred to as economic exposure (also sometimes referred to as operating</a:t>
            </a:r>
            <a:r>
              <a:rPr lang="cs-CZ" altLang="cs-CZ" sz="2000" dirty="0">
                <a:solidFill>
                  <a:srgbClr val="307871"/>
                </a:solidFill>
              </a:rPr>
              <a:t> </a:t>
            </a:r>
            <a:r>
              <a:rPr lang="en-US" altLang="cs-CZ" sz="2000" dirty="0">
                <a:solidFill>
                  <a:srgbClr val="307871"/>
                </a:solidFill>
              </a:rPr>
              <a:t>exposure).</a:t>
            </a:r>
            <a:endParaRPr lang="cs-CZ" altLang="cs-CZ" sz="2000" dirty="0">
              <a:solidFill>
                <a:srgbClr val="307871"/>
              </a:solidFill>
            </a:endParaRPr>
          </a:p>
          <a:p>
            <a:pPr lvl="1"/>
            <a:r>
              <a:rPr lang="en-US" altLang="cs-CZ" sz="1600" dirty="0">
                <a:solidFill>
                  <a:srgbClr val="307871"/>
                </a:solidFill>
              </a:rPr>
              <a:t>The value of a firm’s cash flows can be affected by exchange rate movements if it executes</a:t>
            </a:r>
            <a:r>
              <a:rPr lang="cs-CZ" altLang="cs-CZ" sz="1600" dirty="0">
                <a:solidFill>
                  <a:srgbClr val="307871"/>
                </a:solidFill>
              </a:rPr>
              <a:t> </a:t>
            </a:r>
            <a:r>
              <a:rPr lang="en-US" altLang="cs-CZ" sz="1600" dirty="0">
                <a:solidFill>
                  <a:srgbClr val="307871"/>
                </a:solidFill>
              </a:rPr>
              <a:t>transactions in foreign currencies, receives revenue from foreign customers, or is</a:t>
            </a:r>
            <a:r>
              <a:rPr lang="cs-CZ" altLang="cs-CZ" sz="1600" dirty="0">
                <a:solidFill>
                  <a:srgbClr val="307871"/>
                </a:solidFill>
              </a:rPr>
              <a:t> </a:t>
            </a:r>
            <a:r>
              <a:rPr lang="en-US" altLang="cs-CZ" sz="1600" dirty="0">
                <a:solidFill>
                  <a:srgbClr val="307871"/>
                </a:solidFill>
              </a:rPr>
              <a:t>subject to foreign competition.</a:t>
            </a:r>
            <a:endParaRPr lang="cs-CZ" altLang="cs-CZ" sz="1600" dirty="0">
              <a:solidFill>
                <a:srgbClr val="307871"/>
              </a:solidFill>
            </a:endParaRPr>
          </a:p>
          <a:p>
            <a:pPr lvl="1"/>
            <a:r>
              <a:rPr lang="en-US" altLang="cs-CZ" sz="1600" dirty="0">
                <a:solidFill>
                  <a:srgbClr val="307871"/>
                </a:solidFill>
              </a:rPr>
              <a:t>Transaction exposure is a subset of economic exposure. But economic exposure</a:t>
            </a:r>
            <a:r>
              <a:rPr lang="cs-CZ" altLang="cs-CZ" sz="1600" dirty="0">
                <a:solidFill>
                  <a:srgbClr val="307871"/>
                </a:solidFill>
              </a:rPr>
              <a:t> </a:t>
            </a:r>
            <a:r>
              <a:rPr lang="en-US" altLang="cs-CZ" sz="1600" dirty="0">
                <a:solidFill>
                  <a:srgbClr val="307871"/>
                </a:solidFill>
              </a:rPr>
              <a:t>also includes other ways in which a firm’s cash flows can be affected by exchange</a:t>
            </a:r>
            <a:r>
              <a:rPr lang="cs-CZ" altLang="cs-CZ" sz="1600" dirty="0">
                <a:solidFill>
                  <a:srgbClr val="307871"/>
                </a:solidFill>
              </a:rPr>
              <a:t> </a:t>
            </a:r>
            <a:r>
              <a:rPr lang="en-US" altLang="cs-CZ" sz="1600" dirty="0">
                <a:solidFill>
                  <a:srgbClr val="307871"/>
                </a:solidFill>
              </a:rPr>
              <a:t>rate movements.</a:t>
            </a:r>
            <a:endParaRPr lang="en-US" altLang="cs-CZ" sz="1200" dirty="0">
              <a:solidFill>
                <a:srgbClr val="307871"/>
              </a:solidFill>
            </a:endParaRPr>
          </a:p>
        </p:txBody>
      </p:sp>
      <p:sp>
        <p:nvSpPr>
          <p:cNvPr id="6" name="Nadpis 5"/>
          <p:cNvSpPr>
            <a:spLocks noGrp="1"/>
          </p:cNvSpPr>
          <p:nvPr>
            <p:ph type="title"/>
          </p:nvPr>
        </p:nvSpPr>
        <p:spPr>
          <a:xfrm>
            <a:off x="179512" y="195486"/>
            <a:ext cx="7704856" cy="507703"/>
          </a:xfrm>
        </p:spPr>
        <p:txBody>
          <a:bodyPr/>
          <a:lstStyle/>
          <a:p>
            <a:r>
              <a:rPr lang="cs-CZ" b="1" dirty="0" err="1">
                <a:solidFill>
                  <a:srgbClr val="307871"/>
                </a:solidFill>
              </a:rPr>
              <a:t>Economic</a:t>
            </a:r>
            <a:r>
              <a:rPr lang="cs-CZ" b="1" dirty="0">
                <a:solidFill>
                  <a:srgbClr val="307871"/>
                </a:solidFill>
              </a:rPr>
              <a:t> </a:t>
            </a:r>
            <a:r>
              <a:rPr lang="cs-CZ" b="1" dirty="0" err="1">
                <a:solidFill>
                  <a:srgbClr val="307871"/>
                </a:solidFill>
              </a:rPr>
              <a:t>Exposure</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7881273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pPr lvl="1"/>
            <a:endParaRPr lang="en-US" altLang="cs-CZ" sz="1600" dirty="0">
              <a:solidFill>
                <a:srgbClr val="000000"/>
              </a:solidFill>
            </a:endParaRPr>
          </a:p>
        </p:txBody>
      </p:sp>
      <p:sp>
        <p:nvSpPr>
          <p:cNvPr id="6" name="Nadpis 5"/>
          <p:cNvSpPr>
            <a:spLocks noGrp="1"/>
          </p:cNvSpPr>
          <p:nvPr>
            <p:ph type="title"/>
          </p:nvPr>
        </p:nvSpPr>
        <p:spPr>
          <a:xfrm>
            <a:off x="179512" y="195486"/>
            <a:ext cx="7704856" cy="507703"/>
          </a:xfrm>
        </p:spPr>
        <p:txBody>
          <a:bodyPr/>
          <a:lstStyle/>
          <a:p>
            <a:r>
              <a:rPr lang="en-US" b="1" dirty="0">
                <a:solidFill>
                  <a:srgbClr val="307871"/>
                </a:solidFill>
              </a:rPr>
              <a:t>Economic Exposure to Exchange Rate Fluctuations</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rotWithShape="1">
          <a:blip r:embed="rId4"/>
          <a:srcRect l="9838" t="33201" r="30313" b="22000"/>
          <a:stretch/>
        </p:blipFill>
        <p:spPr>
          <a:xfrm>
            <a:off x="395536" y="1127943"/>
            <a:ext cx="8208912" cy="3456384"/>
          </a:xfrm>
          <a:prstGeom prst="rect">
            <a:avLst/>
          </a:prstGeom>
        </p:spPr>
      </p:pic>
    </p:spTree>
    <p:extLst>
      <p:ext uri="{BB962C8B-B14F-4D97-AF65-F5344CB8AC3E}">
        <p14:creationId xmlns:p14="http://schemas.microsoft.com/office/powerpoint/2010/main" val="4553411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91354"/>
            <a:ext cx="8856984" cy="3024336"/>
          </a:xfrm>
          <a:prstGeom prst="rect">
            <a:avLst/>
          </a:prstGeom>
        </p:spPr>
        <p:txBody>
          <a:bodyPr>
            <a:noAutofit/>
          </a:bodyPr>
          <a:lstStyle/>
          <a:p>
            <a:pPr marL="0" indent="0">
              <a:buNone/>
            </a:pPr>
            <a:endParaRPr lang="cs-CZ" altLang="cs-CZ" sz="1600" b="1" dirty="0">
              <a:solidFill>
                <a:srgbClr val="000000"/>
              </a:solidFill>
            </a:endParaRPr>
          </a:p>
          <a:p>
            <a:pPr marL="0" indent="0" algn="ctr">
              <a:buNone/>
            </a:pPr>
            <a:r>
              <a:rPr lang="cs-CZ" altLang="cs-CZ" sz="2000" b="1" dirty="0">
                <a:solidFill>
                  <a:srgbClr val="307871"/>
                </a:solidFill>
              </a:rPr>
              <a:t>???</a:t>
            </a:r>
            <a:r>
              <a:rPr lang="cs-CZ" altLang="cs-CZ" sz="2000" b="1" dirty="0" err="1">
                <a:solidFill>
                  <a:srgbClr val="307871"/>
                </a:solidFill>
              </a:rPr>
              <a:t>Can</a:t>
            </a:r>
            <a:r>
              <a:rPr lang="cs-CZ" altLang="cs-CZ" sz="2000" b="1" dirty="0">
                <a:solidFill>
                  <a:srgbClr val="307871"/>
                </a:solidFill>
              </a:rPr>
              <a:t> </a:t>
            </a:r>
            <a:r>
              <a:rPr lang="cs-CZ" altLang="cs-CZ" sz="2000" b="1" dirty="0" err="1">
                <a:solidFill>
                  <a:srgbClr val="307871"/>
                </a:solidFill>
              </a:rPr>
              <a:t>be</a:t>
            </a:r>
            <a:r>
              <a:rPr lang="cs-CZ" altLang="cs-CZ" sz="2000" b="1" dirty="0">
                <a:solidFill>
                  <a:srgbClr val="307871"/>
                </a:solidFill>
              </a:rPr>
              <a:t> </a:t>
            </a:r>
            <a:r>
              <a:rPr lang="en-US" altLang="cs-CZ" sz="2000" b="1" dirty="0">
                <a:solidFill>
                  <a:srgbClr val="307871"/>
                </a:solidFill>
              </a:rPr>
              <a:t>purely domestic</a:t>
            </a:r>
            <a:r>
              <a:rPr lang="cs-CZ" altLang="cs-CZ" sz="2000" b="1" dirty="0">
                <a:solidFill>
                  <a:srgbClr val="307871"/>
                </a:solidFill>
              </a:rPr>
              <a:t> </a:t>
            </a:r>
            <a:r>
              <a:rPr lang="en-US" altLang="cs-CZ" sz="2000" b="1" dirty="0">
                <a:solidFill>
                  <a:srgbClr val="307871"/>
                </a:solidFill>
              </a:rPr>
              <a:t>firms affected by economic exposure</a:t>
            </a:r>
            <a:r>
              <a:rPr lang="cs-CZ" altLang="cs-CZ" sz="2000" b="1" dirty="0">
                <a:solidFill>
                  <a:srgbClr val="307871"/>
                </a:solidFill>
              </a:rPr>
              <a:t>???</a:t>
            </a:r>
          </a:p>
          <a:p>
            <a:pPr marL="0" indent="0" algn="ctr">
              <a:buNone/>
            </a:pPr>
            <a:endParaRPr lang="cs-CZ" altLang="cs-CZ" sz="2000" b="1" dirty="0">
              <a:solidFill>
                <a:srgbClr val="307871"/>
              </a:solidFill>
            </a:endParaRPr>
          </a:p>
          <a:p>
            <a:pPr marL="0" indent="0" algn="ctr">
              <a:buNone/>
            </a:pPr>
            <a:r>
              <a:rPr lang="cs-CZ" altLang="cs-CZ" sz="2000" b="1" dirty="0" err="1">
                <a:solidFill>
                  <a:srgbClr val="307871"/>
                </a:solidFill>
              </a:rPr>
              <a:t>If</a:t>
            </a:r>
            <a:r>
              <a:rPr lang="cs-CZ" altLang="cs-CZ" sz="2000" b="1" dirty="0">
                <a:solidFill>
                  <a:srgbClr val="307871"/>
                </a:solidFill>
              </a:rPr>
              <a:t> no, </a:t>
            </a:r>
            <a:r>
              <a:rPr lang="cs-CZ" altLang="cs-CZ" sz="2000" b="1" dirty="0" err="1">
                <a:solidFill>
                  <a:srgbClr val="307871"/>
                </a:solidFill>
              </a:rPr>
              <a:t>give</a:t>
            </a:r>
            <a:r>
              <a:rPr lang="cs-CZ" altLang="cs-CZ" sz="2000" b="1" dirty="0">
                <a:solidFill>
                  <a:srgbClr val="307871"/>
                </a:solidFill>
              </a:rPr>
              <a:t> </a:t>
            </a:r>
            <a:r>
              <a:rPr lang="cs-CZ" altLang="cs-CZ" sz="2000" b="1" dirty="0" err="1">
                <a:solidFill>
                  <a:srgbClr val="307871"/>
                </a:solidFill>
              </a:rPr>
              <a:t>the</a:t>
            </a:r>
            <a:r>
              <a:rPr lang="cs-CZ" altLang="cs-CZ" sz="2000" b="1" dirty="0">
                <a:solidFill>
                  <a:srgbClr val="307871"/>
                </a:solidFill>
              </a:rPr>
              <a:t> </a:t>
            </a:r>
            <a:r>
              <a:rPr lang="cs-CZ" altLang="cs-CZ" sz="2000" b="1" dirty="0" err="1">
                <a:solidFill>
                  <a:srgbClr val="307871"/>
                </a:solidFill>
              </a:rPr>
              <a:t>explanation</a:t>
            </a:r>
            <a:r>
              <a:rPr lang="cs-CZ" altLang="cs-CZ" sz="2000" b="1" dirty="0">
                <a:solidFill>
                  <a:srgbClr val="307871"/>
                </a:solidFill>
              </a:rPr>
              <a:t>.  </a:t>
            </a:r>
            <a:r>
              <a:rPr lang="cs-CZ" altLang="cs-CZ" sz="2000" b="1" dirty="0" err="1">
                <a:solidFill>
                  <a:srgbClr val="307871"/>
                </a:solidFill>
              </a:rPr>
              <a:t>If</a:t>
            </a:r>
            <a:r>
              <a:rPr lang="cs-CZ" altLang="cs-CZ" sz="2000" b="1" dirty="0">
                <a:solidFill>
                  <a:srgbClr val="307871"/>
                </a:solidFill>
              </a:rPr>
              <a:t> </a:t>
            </a:r>
            <a:r>
              <a:rPr lang="cs-CZ" altLang="cs-CZ" sz="2000" b="1" dirty="0" err="1">
                <a:solidFill>
                  <a:srgbClr val="307871"/>
                </a:solidFill>
              </a:rPr>
              <a:t>yes</a:t>
            </a:r>
            <a:r>
              <a:rPr lang="cs-CZ" altLang="cs-CZ" sz="2000" b="1" dirty="0">
                <a:solidFill>
                  <a:srgbClr val="307871"/>
                </a:solidFill>
              </a:rPr>
              <a:t>, </a:t>
            </a:r>
            <a:r>
              <a:rPr lang="cs-CZ" altLang="cs-CZ" sz="2000" b="1" dirty="0" err="1">
                <a:solidFill>
                  <a:srgbClr val="307871"/>
                </a:solidFill>
              </a:rPr>
              <a:t>give</a:t>
            </a:r>
            <a:r>
              <a:rPr lang="cs-CZ" altLang="cs-CZ" sz="2000" b="1" dirty="0">
                <a:solidFill>
                  <a:srgbClr val="307871"/>
                </a:solidFill>
              </a:rPr>
              <a:t> </a:t>
            </a:r>
            <a:r>
              <a:rPr lang="cs-CZ" altLang="cs-CZ" sz="2000" b="1" dirty="0" err="1">
                <a:solidFill>
                  <a:srgbClr val="307871"/>
                </a:solidFill>
              </a:rPr>
              <a:t>an</a:t>
            </a:r>
            <a:r>
              <a:rPr lang="cs-CZ" altLang="cs-CZ" sz="2000" b="1" dirty="0">
                <a:solidFill>
                  <a:srgbClr val="307871"/>
                </a:solidFill>
              </a:rPr>
              <a:t> </a:t>
            </a:r>
            <a:r>
              <a:rPr lang="cs-CZ" altLang="cs-CZ" sz="2000" b="1" dirty="0" err="1">
                <a:solidFill>
                  <a:srgbClr val="307871"/>
                </a:solidFill>
              </a:rPr>
              <a:t>example</a:t>
            </a:r>
            <a:r>
              <a:rPr lang="cs-CZ" altLang="cs-CZ" sz="2000" b="1" dirty="0">
                <a:solidFill>
                  <a:srgbClr val="307871"/>
                </a:solidFill>
              </a:rPr>
              <a:t>. </a:t>
            </a: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Questions</a:t>
            </a:r>
            <a:r>
              <a:rPr lang="cs-CZ" b="1" dirty="0">
                <a:solidFill>
                  <a:srgbClr val="307871"/>
                </a:solidFill>
              </a:rPr>
              <a:t> and </a:t>
            </a:r>
            <a:r>
              <a:rPr lang="cs-CZ" b="1" dirty="0" err="1">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0689318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5334"/>
            <a:ext cx="8856984" cy="3024336"/>
          </a:xfrm>
          <a:prstGeom prst="rect">
            <a:avLst/>
          </a:prstGeom>
        </p:spPr>
        <p:txBody>
          <a:bodyPr>
            <a:noAutofit/>
          </a:bodyPr>
          <a:lstStyle/>
          <a:p>
            <a:pPr marL="0" indent="0" algn="ctr">
              <a:buNone/>
            </a:pPr>
            <a:r>
              <a:rPr lang="cs-CZ" altLang="cs-CZ" sz="2000" b="1" dirty="0">
                <a:solidFill>
                  <a:srgbClr val="307871"/>
                </a:solidFill>
              </a:rPr>
              <a:t>???</a:t>
            </a:r>
            <a:r>
              <a:rPr lang="cs-CZ" altLang="cs-CZ" sz="2000" b="1" dirty="0" err="1">
                <a:solidFill>
                  <a:srgbClr val="307871"/>
                </a:solidFill>
              </a:rPr>
              <a:t>Can</a:t>
            </a:r>
            <a:r>
              <a:rPr lang="cs-CZ" altLang="cs-CZ" sz="2000" b="1" dirty="0">
                <a:solidFill>
                  <a:srgbClr val="307871"/>
                </a:solidFill>
              </a:rPr>
              <a:t> </a:t>
            </a:r>
            <a:r>
              <a:rPr lang="cs-CZ" altLang="cs-CZ" sz="2000" b="1" dirty="0" err="1">
                <a:solidFill>
                  <a:srgbClr val="307871"/>
                </a:solidFill>
              </a:rPr>
              <a:t>be</a:t>
            </a:r>
            <a:r>
              <a:rPr lang="cs-CZ" altLang="cs-CZ" sz="2000" b="1" dirty="0">
                <a:solidFill>
                  <a:srgbClr val="307871"/>
                </a:solidFill>
              </a:rPr>
              <a:t> </a:t>
            </a:r>
            <a:r>
              <a:rPr lang="en-US" altLang="cs-CZ" sz="2000" b="1" dirty="0">
                <a:solidFill>
                  <a:srgbClr val="307871"/>
                </a:solidFill>
              </a:rPr>
              <a:t>purely domestic</a:t>
            </a:r>
            <a:r>
              <a:rPr lang="cs-CZ" altLang="cs-CZ" sz="2000" b="1" dirty="0">
                <a:solidFill>
                  <a:srgbClr val="307871"/>
                </a:solidFill>
              </a:rPr>
              <a:t> </a:t>
            </a:r>
            <a:r>
              <a:rPr lang="en-US" altLang="cs-CZ" sz="2000" b="1" dirty="0">
                <a:solidFill>
                  <a:srgbClr val="307871"/>
                </a:solidFill>
              </a:rPr>
              <a:t>firms affected by economic exposure</a:t>
            </a:r>
            <a:r>
              <a:rPr lang="cs-CZ" altLang="cs-CZ" sz="2000" b="1" dirty="0">
                <a:solidFill>
                  <a:srgbClr val="307871"/>
                </a:solidFill>
              </a:rPr>
              <a:t>???</a:t>
            </a:r>
          </a:p>
          <a:p>
            <a:pPr marL="0" indent="0" algn="ctr">
              <a:buNone/>
            </a:pPr>
            <a:r>
              <a:rPr lang="cs-CZ" altLang="cs-CZ" sz="2000" b="1" dirty="0">
                <a:solidFill>
                  <a:srgbClr val="C00000"/>
                </a:solidFill>
              </a:rPr>
              <a:t>YES</a:t>
            </a:r>
          </a:p>
          <a:p>
            <a:pPr marL="0" indent="0" algn="ctr">
              <a:buNone/>
            </a:pPr>
            <a:r>
              <a:rPr lang="en-US" altLang="cs-CZ" sz="2000" dirty="0">
                <a:solidFill>
                  <a:srgbClr val="C00000"/>
                </a:solidFill>
              </a:rPr>
              <a:t>Barrington is a U.S. manufacturer of steel that purchases all of its supplies locally and sells all</a:t>
            </a:r>
            <a:r>
              <a:rPr lang="cs-CZ" altLang="cs-CZ" sz="2000" dirty="0">
                <a:solidFill>
                  <a:srgbClr val="C00000"/>
                </a:solidFill>
              </a:rPr>
              <a:t> </a:t>
            </a:r>
            <a:r>
              <a:rPr lang="en-US" altLang="cs-CZ" sz="2000" dirty="0">
                <a:solidFill>
                  <a:srgbClr val="C00000"/>
                </a:solidFill>
              </a:rPr>
              <a:t>of its steel locally. Because its transactions are solely in the local currency, Barrington is not</a:t>
            </a:r>
            <a:r>
              <a:rPr lang="cs-CZ" altLang="cs-CZ" sz="2000" dirty="0">
                <a:solidFill>
                  <a:srgbClr val="C00000"/>
                </a:solidFill>
              </a:rPr>
              <a:t> </a:t>
            </a:r>
            <a:r>
              <a:rPr lang="en-US" altLang="cs-CZ" sz="2000" dirty="0">
                <a:solidFill>
                  <a:srgbClr val="C00000"/>
                </a:solidFill>
              </a:rPr>
              <a:t>subject to transaction exposure. It is subject to economic exposure, however, because it faces</a:t>
            </a:r>
            <a:r>
              <a:rPr lang="cs-CZ" altLang="cs-CZ" sz="2000" dirty="0">
                <a:solidFill>
                  <a:srgbClr val="C00000"/>
                </a:solidFill>
              </a:rPr>
              <a:t> </a:t>
            </a:r>
            <a:r>
              <a:rPr lang="en-US" altLang="cs-CZ" sz="2000" dirty="0">
                <a:solidFill>
                  <a:srgbClr val="C00000"/>
                </a:solidFill>
              </a:rPr>
              <a:t>foreign competition in its local markets. If the exchange rate of the foreign competitor’s invoice</a:t>
            </a:r>
            <a:r>
              <a:rPr lang="cs-CZ" altLang="cs-CZ" sz="2000" dirty="0">
                <a:solidFill>
                  <a:srgbClr val="C00000"/>
                </a:solidFill>
              </a:rPr>
              <a:t> </a:t>
            </a:r>
            <a:r>
              <a:rPr lang="en-US" altLang="cs-CZ" sz="2000" dirty="0">
                <a:solidFill>
                  <a:srgbClr val="C00000"/>
                </a:solidFill>
              </a:rPr>
              <a:t>currency depreciates against the dollar, customers interested in steel products will shift their</a:t>
            </a:r>
            <a:r>
              <a:rPr lang="cs-CZ" altLang="cs-CZ" sz="2000" dirty="0">
                <a:solidFill>
                  <a:srgbClr val="C00000"/>
                </a:solidFill>
              </a:rPr>
              <a:t> </a:t>
            </a:r>
            <a:r>
              <a:rPr lang="en-US" altLang="cs-CZ" sz="2000" dirty="0">
                <a:solidFill>
                  <a:srgbClr val="C00000"/>
                </a:solidFill>
              </a:rPr>
              <a:t>purchases toward the foreign steel producer. Consequently, demand for Barrington’s steel will</a:t>
            </a:r>
            <a:r>
              <a:rPr lang="cs-CZ" altLang="cs-CZ" sz="2000" dirty="0">
                <a:solidFill>
                  <a:srgbClr val="C00000"/>
                </a:solidFill>
              </a:rPr>
              <a:t> </a:t>
            </a:r>
            <a:r>
              <a:rPr lang="en-US" altLang="cs-CZ" sz="2000" dirty="0">
                <a:solidFill>
                  <a:srgbClr val="C00000"/>
                </a:solidFill>
              </a:rPr>
              <a:t>likely decrease, and so will its net cash inflows. Thus, Barrington is subject to economic exposure</a:t>
            </a:r>
            <a:r>
              <a:rPr lang="cs-CZ" altLang="cs-CZ" sz="2000" dirty="0">
                <a:solidFill>
                  <a:srgbClr val="C00000"/>
                </a:solidFill>
              </a:rPr>
              <a:t> </a:t>
            </a:r>
            <a:r>
              <a:rPr lang="en-US" altLang="cs-CZ" sz="2000" dirty="0">
                <a:solidFill>
                  <a:srgbClr val="C00000"/>
                </a:solidFill>
              </a:rPr>
              <a:t>even though it is not subject to transaction exposure.</a:t>
            </a:r>
            <a:endParaRPr lang="cs-CZ" altLang="cs-CZ" sz="2000" dirty="0">
              <a:solidFill>
                <a:srgbClr val="C00000"/>
              </a:solidFill>
            </a:endParaRPr>
          </a:p>
          <a:p>
            <a:pPr marL="0" indent="0" algn="ctr">
              <a:buNone/>
            </a:pPr>
            <a:endParaRPr lang="cs-CZ" altLang="cs-CZ" sz="2000" b="1" dirty="0">
              <a:solidFill>
                <a:srgbClr val="000000"/>
              </a:solidFill>
            </a:endParaRP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Questions</a:t>
            </a:r>
            <a:r>
              <a:rPr lang="cs-CZ" b="1" dirty="0">
                <a:solidFill>
                  <a:srgbClr val="307871"/>
                </a:solidFill>
              </a:rPr>
              <a:t> and </a:t>
            </a:r>
            <a:r>
              <a:rPr lang="cs-CZ" b="1" dirty="0" err="1">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5123816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Use of Sensitivity Analysis</a:t>
            </a:r>
            <a:endParaRPr lang="cs-CZ" altLang="cs-CZ" sz="2000" dirty="0">
              <a:solidFill>
                <a:srgbClr val="307871"/>
              </a:solidFill>
            </a:endParaRPr>
          </a:p>
          <a:p>
            <a:pPr lvl="1"/>
            <a:r>
              <a:rPr lang="en-US" altLang="cs-CZ" sz="2000" dirty="0">
                <a:solidFill>
                  <a:srgbClr val="307871"/>
                </a:solidFill>
              </a:rPr>
              <a:t>separately consider</a:t>
            </a:r>
            <a:r>
              <a:rPr lang="cs-CZ" altLang="cs-CZ" sz="2000" dirty="0" err="1">
                <a:solidFill>
                  <a:srgbClr val="307871"/>
                </a:solidFill>
              </a:rPr>
              <a:t>ing</a:t>
            </a:r>
            <a:r>
              <a:rPr lang="en-US" altLang="cs-CZ" sz="2000" dirty="0">
                <a:solidFill>
                  <a:srgbClr val="307871"/>
                </a:solidFill>
              </a:rPr>
              <a:t> how sales and expense categories are affected by various</a:t>
            </a:r>
            <a:r>
              <a:rPr lang="cs-CZ" altLang="cs-CZ" sz="2000" dirty="0">
                <a:solidFill>
                  <a:srgbClr val="307871"/>
                </a:solidFill>
              </a:rPr>
              <a:t> </a:t>
            </a:r>
            <a:r>
              <a:rPr lang="en-US" altLang="cs-CZ" sz="2000" dirty="0">
                <a:solidFill>
                  <a:srgbClr val="307871"/>
                </a:solidFill>
              </a:rPr>
              <a:t>exchange rate scenarios</a:t>
            </a:r>
            <a:endParaRPr lang="cs-CZ" altLang="cs-CZ" sz="2000" dirty="0">
              <a:solidFill>
                <a:srgbClr val="307871"/>
              </a:solidFill>
            </a:endParaRPr>
          </a:p>
          <a:p>
            <a:r>
              <a:rPr lang="en-US" altLang="cs-CZ" sz="2000" dirty="0">
                <a:solidFill>
                  <a:srgbClr val="307871"/>
                </a:solidFill>
              </a:rPr>
              <a:t>Use of Regression Analysis</a:t>
            </a:r>
            <a:endParaRPr lang="cs-CZ" altLang="cs-CZ" sz="2000" dirty="0">
              <a:solidFill>
                <a:srgbClr val="307871"/>
              </a:solidFill>
            </a:endParaRPr>
          </a:p>
          <a:p>
            <a:pPr lvl="1"/>
            <a:r>
              <a:rPr lang="en-US" altLang="cs-CZ" sz="2000" dirty="0">
                <a:solidFill>
                  <a:srgbClr val="307871"/>
                </a:solidFill>
              </a:rPr>
              <a:t>applying regression analysis to historical cash flow and exchange</a:t>
            </a:r>
            <a:r>
              <a:rPr lang="cs-CZ" altLang="cs-CZ" sz="2000" dirty="0">
                <a:solidFill>
                  <a:srgbClr val="307871"/>
                </a:solidFill>
              </a:rPr>
              <a:t> </a:t>
            </a:r>
            <a:r>
              <a:rPr lang="en-US" altLang="cs-CZ" sz="2000" dirty="0">
                <a:solidFill>
                  <a:srgbClr val="307871"/>
                </a:solidFill>
              </a:rPr>
              <a:t>rate data</a:t>
            </a:r>
          </a:p>
        </p:txBody>
      </p:sp>
      <p:sp>
        <p:nvSpPr>
          <p:cNvPr id="6" name="Nadpis 5"/>
          <p:cNvSpPr>
            <a:spLocks noGrp="1"/>
          </p:cNvSpPr>
          <p:nvPr>
            <p:ph type="title"/>
          </p:nvPr>
        </p:nvSpPr>
        <p:spPr>
          <a:xfrm>
            <a:off x="179512" y="195486"/>
            <a:ext cx="7704856" cy="507703"/>
          </a:xfrm>
        </p:spPr>
        <p:txBody>
          <a:bodyPr/>
          <a:lstStyle/>
          <a:p>
            <a:r>
              <a:rPr lang="cs-CZ" b="1" dirty="0" err="1">
                <a:solidFill>
                  <a:srgbClr val="307871"/>
                </a:solidFill>
              </a:rPr>
              <a:t>Measuring</a:t>
            </a:r>
            <a:r>
              <a:rPr lang="cs-CZ" b="1" dirty="0">
                <a:solidFill>
                  <a:srgbClr val="307871"/>
                </a:solidFill>
              </a:rPr>
              <a:t> </a:t>
            </a:r>
            <a:r>
              <a:rPr lang="cs-CZ" b="1" dirty="0" err="1">
                <a:solidFill>
                  <a:srgbClr val="307871"/>
                </a:solidFill>
              </a:rPr>
              <a:t>Economic</a:t>
            </a:r>
            <a:r>
              <a:rPr lang="cs-CZ" b="1" dirty="0">
                <a:solidFill>
                  <a:srgbClr val="307871"/>
                </a:solidFill>
              </a:rPr>
              <a:t> </a:t>
            </a:r>
            <a:r>
              <a:rPr lang="cs-CZ" b="1" dirty="0" err="1">
                <a:solidFill>
                  <a:srgbClr val="307871"/>
                </a:solidFill>
              </a:rPr>
              <a:t>Exposure</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8653917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000000"/>
              </a:solidFill>
            </a:endParaRPr>
          </a:p>
        </p:txBody>
      </p:sp>
      <p:sp>
        <p:nvSpPr>
          <p:cNvPr id="6" name="Nadpis 5"/>
          <p:cNvSpPr>
            <a:spLocks noGrp="1"/>
          </p:cNvSpPr>
          <p:nvPr>
            <p:ph type="title"/>
          </p:nvPr>
        </p:nvSpPr>
        <p:spPr>
          <a:xfrm>
            <a:off x="179512" y="195486"/>
            <a:ext cx="8424936" cy="507703"/>
          </a:xfrm>
        </p:spPr>
        <p:txBody>
          <a:bodyPr/>
          <a:lstStyle/>
          <a:p>
            <a:r>
              <a:rPr lang="cs-CZ" sz="2000" b="1" dirty="0" err="1">
                <a:solidFill>
                  <a:srgbClr val="307871"/>
                </a:solidFill>
              </a:rPr>
              <a:t>Example</a:t>
            </a:r>
            <a:r>
              <a:rPr lang="cs-CZ" sz="2000" b="1" dirty="0">
                <a:solidFill>
                  <a:srgbClr val="307871"/>
                </a:solidFill>
              </a:rPr>
              <a:t> </a:t>
            </a:r>
            <a:r>
              <a:rPr lang="cs-CZ" sz="2000" b="1" dirty="0" err="1">
                <a:solidFill>
                  <a:srgbClr val="307871"/>
                </a:solidFill>
              </a:rPr>
              <a:t>of</a:t>
            </a:r>
            <a:r>
              <a:rPr lang="cs-CZ" sz="2000" b="1" dirty="0">
                <a:solidFill>
                  <a:srgbClr val="307871"/>
                </a:solidFill>
              </a:rPr>
              <a:t> </a:t>
            </a:r>
            <a:r>
              <a:rPr lang="en-US" sz="2000" b="1" dirty="0">
                <a:solidFill>
                  <a:srgbClr val="307871"/>
                </a:solidFill>
              </a:rPr>
              <a:t>Impact of Possible Exchange Rates on Cash Flows</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8" name="Obrázek 7"/>
          <p:cNvPicPr>
            <a:picLocks noChangeAspect="1"/>
          </p:cNvPicPr>
          <p:nvPr/>
        </p:nvPicPr>
        <p:blipFill rotWithShape="1">
          <a:blip r:embed="rId4"/>
          <a:srcRect l="20075" t="42999" r="33463" b="10801"/>
          <a:stretch/>
        </p:blipFill>
        <p:spPr>
          <a:xfrm>
            <a:off x="3059832" y="1690764"/>
            <a:ext cx="6173073" cy="3452736"/>
          </a:xfrm>
          <a:prstGeom prst="rect">
            <a:avLst/>
          </a:prstGeom>
        </p:spPr>
      </p:pic>
      <p:pic>
        <p:nvPicPr>
          <p:cNvPr id="7" name="Obrázek 6"/>
          <p:cNvPicPr>
            <a:picLocks noChangeAspect="1"/>
          </p:cNvPicPr>
          <p:nvPr/>
        </p:nvPicPr>
        <p:blipFill rotWithShape="1">
          <a:blip r:embed="rId4"/>
          <a:srcRect l="29525" t="20601" r="33463" b="61200"/>
          <a:stretch/>
        </p:blipFill>
        <p:spPr>
          <a:xfrm>
            <a:off x="0" y="615395"/>
            <a:ext cx="4809631" cy="1330324"/>
          </a:xfrm>
          <a:prstGeom prst="rect">
            <a:avLst/>
          </a:prstGeom>
        </p:spPr>
      </p:pic>
    </p:spTree>
    <p:extLst>
      <p:ext uri="{BB962C8B-B14F-4D97-AF65-F5344CB8AC3E}">
        <p14:creationId xmlns:p14="http://schemas.microsoft.com/office/powerpoint/2010/main" val="11330926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2000"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Trends</a:t>
            </a:r>
            <a:r>
              <a:rPr lang="cs-CZ" b="1" dirty="0">
                <a:solidFill>
                  <a:srgbClr val="307871"/>
                </a:solidFill>
              </a:rPr>
              <a:t> in FX Market</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a:extLst>
              <a:ext uri="{FF2B5EF4-FFF2-40B4-BE49-F238E27FC236}">
                <a16:creationId xmlns:a16="http://schemas.microsoft.com/office/drawing/2014/main" id="{206D4623-EB6F-4BA3-BD06-80F581C9AB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798"/>
          <a:stretch/>
        </p:blipFill>
        <p:spPr>
          <a:xfrm>
            <a:off x="395536" y="1217953"/>
            <a:ext cx="8179744" cy="3276364"/>
          </a:xfrm>
          <a:prstGeom prst="rect">
            <a:avLst/>
          </a:prstGeom>
        </p:spPr>
      </p:pic>
    </p:spTree>
    <p:extLst>
      <p:ext uri="{BB962C8B-B14F-4D97-AF65-F5344CB8AC3E}">
        <p14:creationId xmlns:p14="http://schemas.microsoft.com/office/powerpoint/2010/main" val="44988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The exposure of the MNC’s consolidated financial statements</a:t>
            </a:r>
            <a:r>
              <a:rPr lang="cs-CZ" altLang="cs-CZ" sz="2000" dirty="0">
                <a:solidFill>
                  <a:srgbClr val="307871"/>
                </a:solidFill>
              </a:rPr>
              <a:t> </a:t>
            </a:r>
            <a:r>
              <a:rPr lang="en-US" altLang="cs-CZ" sz="2000" dirty="0">
                <a:solidFill>
                  <a:srgbClr val="307871"/>
                </a:solidFill>
              </a:rPr>
              <a:t>to exchange rate fluctuations is known as translation exposure. </a:t>
            </a:r>
            <a:endParaRPr lang="cs-CZ" altLang="cs-CZ" sz="2000" dirty="0">
              <a:solidFill>
                <a:srgbClr val="307871"/>
              </a:solidFill>
            </a:endParaRPr>
          </a:p>
          <a:p>
            <a:pPr lvl="1"/>
            <a:r>
              <a:rPr lang="en-US" altLang="cs-CZ" sz="1600" dirty="0">
                <a:solidFill>
                  <a:srgbClr val="307871"/>
                </a:solidFill>
              </a:rPr>
              <a:t>An MNC creates its financial statements by consolidating all of its individual subsidiaries’</a:t>
            </a:r>
            <a:r>
              <a:rPr lang="cs-CZ" altLang="cs-CZ" sz="1600" dirty="0">
                <a:solidFill>
                  <a:srgbClr val="307871"/>
                </a:solidFill>
              </a:rPr>
              <a:t> </a:t>
            </a:r>
            <a:r>
              <a:rPr lang="en-US" altLang="cs-CZ" sz="1600" dirty="0">
                <a:solidFill>
                  <a:srgbClr val="307871"/>
                </a:solidFill>
              </a:rPr>
              <a:t>financial statements. A subsidiary’s financial statement is normally measured in its</a:t>
            </a:r>
            <a:r>
              <a:rPr lang="cs-CZ" altLang="cs-CZ" sz="1600" dirty="0">
                <a:solidFill>
                  <a:srgbClr val="307871"/>
                </a:solidFill>
              </a:rPr>
              <a:t> </a:t>
            </a:r>
            <a:r>
              <a:rPr lang="en-US" altLang="cs-CZ" sz="1600" dirty="0">
                <a:solidFill>
                  <a:srgbClr val="307871"/>
                </a:solidFill>
              </a:rPr>
              <a:t>local currency. To be consolidated, each subsidiary’s financial statement must be translated</a:t>
            </a:r>
            <a:r>
              <a:rPr lang="cs-CZ" altLang="cs-CZ" sz="1600" dirty="0">
                <a:solidFill>
                  <a:srgbClr val="307871"/>
                </a:solidFill>
              </a:rPr>
              <a:t> </a:t>
            </a:r>
            <a:r>
              <a:rPr lang="en-US" altLang="cs-CZ" sz="1600" dirty="0">
                <a:solidFill>
                  <a:srgbClr val="307871"/>
                </a:solidFill>
              </a:rPr>
              <a:t>into the currency of the MNC’s parent. </a:t>
            </a:r>
            <a:endParaRPr lang="cs-CZ" altLang="cs-CZ" sz="1600" dirty="0">
              <a:solidFill>
                <a:srgbClr val="307871"/>
              </a:solidFill>
            </a:endParaRPr>
          </a:p>
          <a:p>
            <a:pPr lvl="1"/>
            <a:r>
              <a:rPr lang="en-US" altLang="cs-CZ" sz="1600" dirty="0">
                <a:solidFill>
                  <a:srgbClr val="307871"/>
                </a:solidFill>
              </a:rPr>
              <a:t>In particular, subsidiary</a:t>
            </a:r>
            <a:r>
              <a:rPr lang="cs-CZ" altLang="cs-CZ" sz="1600" dirty="0">
                <a:solidFill>
                  <a:srgbClr val="307871"/>
                </a:solidFill>
              </a:rPr>
              <a:t> </a:t>
            </a:r>
            <a:r>
              <a:rPr lang="en-US" altLang="cs-CZ" sz="1600" dirty="0">
                <a:solidFill>
                  <a:srgbClr val="307871"/>
                </a:solidFill>
              </a:rPr>
              <a:t>earnings translated into the reporting currency on the consolidated income statement are</a:t>
            </a:r>
            <a:r>
              <a:rPr lang="cs-CZ" altLang="cs-CZ" sz="1600" dirty="0">
                <a:solidFill>
                  <a:srgbClr val="307871"/>
                </a:solidFill>
              </a:rPr>
              <a:t> </a:t>
            </a:r>
            <a:r>
              <a:rPr lang="en-US" altLang="cs-CZ" sz="1600" dirty="0">
                <a:solidFill>
                  <a:srgbClr val="307871"/>
                </a:solidFill>
              </a:rPr>
              <a:t>subject to changing exchange rates.</a:t>
            </a:r>
            <a:endParaRPr lang="cs-CZ" altLang="cs-CZ" sz="1600" dirty="0">
              <a:solidFill>
                <a:srgbClr val="307871"/>
              </a:solidFill>
            </a:endParaRPr>
          </a:p>
          <a:p>
            <a:r>
              <a:rPr lang="en-US" altLang="cs-CZ" sz="2000" dirty="0">
                <a:solidFill>
                  <a:srgbClr val="307871"/>
                </a:solidFill>
              </a:rPr>
              <a:t>An</a:t>
            </a:r>
            <a:r>
              <a:rPr lang="cs-CZ" altLang="cs-CZ" sz="2000" dirty="0">
                <a:solidFill>
                  <a:srgbClr val="307871"/>
                </a:solidFill>
              </a:rPr>
              <a:t> </a:t>
            </a:r>
            <a:r>
              <a:rPr lang="en-US" altLang="cs-CZ" sz="2000" dirty="0">
                <a:solidFill>
                  <a:srgbClr val="307871"/>
                </a:solidFill>
              </a:rPr>
              <a:t>MNC’s degree of translation exposure is dependent on the following:</a:t>
            </a:r>
          </a:p>
          <a:p>
            <a:pPr lvl="1"/>
            <a:r>
              <a:rPr lang="en-US" altLang="cs-CZ" sz="1600" dirty="0">
                <a:solidFill>
                  <a:srgbClr val="307871"/>
                </a:solidFill>
              </a:rPr>
              <a:t>proportion of its business conducted by foreign subsidiaries</a:t>
            </a:r>
          </a:p>
          <a:p>
            <a:pPr lvl="1"/>
            <a:r>
              <a:rPr lang="en-US" altLang="cs-CZ" sz="1600" dirty="0">
                <a:solidFill>
                  <a:srgbClr val="307871"/>
                </a:solidFill>
              </a:rPr>
              <a:t>locations of its foreign subsidiaries</a:t>
            </a:r>
          </a:p>
          <a:p>
            <a:pPr lvl="1"/>
            <a:r>
              <a:rPr lang="en-US" altLang="cs-CZ" sz="1600" dirty="0">
                <a:solidFill>
                  <a:srgbClr val="307871"/>
                </a:solidFill>
              </a:rPr>
              <a:t>accounting methods that it uses</a:t>
            </a:r>
          </a:p>
        </p:txBody>
      </p:sp>
      <p:sp>
        <p:nvSpPr>
          <p:cNvPr id="6" name="Nadpis 5"/>
          <p:cNvSpPr>
            <a:spLocks noGrp="1"/>
          </p:cNvSpPr>
          <p:nvPr>
            <p:ph type="title"/>
          </p:nvPr>
        </p:nvSpPr>
        <p:spPr>
          <a:xfrm>
            <a:off x="179511" y="195486"/>
            <a:ext cx="7590555" cy="507703"/>
          </a:xfrm>
        </p:spPr>
        <p:txBody>
          <a:bodyPr/>
          <a:lstStyle/>
          <a:p>
            <a:r>
              <a:rPr lang="en-US" b="1" dirty="0">
                <a:solidFill>
                  <a:srgbClr val="307871"/>
                </a:solidFill>
              </a:rPr>
              <a:t>T</a:t>
            </a:r>
            <a:r>
              <a:rPr lang="cs-CZ" b="1" dirty="0" err="1">
                <a:solidFill>
                  <a:srgbClr val="307871"/>
                </a:solidFill>
              </a:rPr>
              <a:t>ranslation</a:t>
            </a:r>
            <a:r>
              <a:rPr lang="cs-CZ" b="1" dirty="0">
                <a:solidFill>
                  <a:srgbClr val="307871"/>
                </a:solidFill>
              </a:rPr>
              <a:t> </a:t>
            </a:r>
            <a:r>
              <a:rPr lang="cs-CZ" b="1" dirty="0" err="1">
                <a:solidFill>
                  <a:srgbClr val="307871"/>
                </a:solidFill>
              </a:rPr>
              <a:t>Exposure</a:t>
            </a:r>
            <a:r>
              <a:rPr lang="cs-CZ" b="1" dirty="0">
                <a:solidFill>
                  <a:srgbClr val="307871"/>
                </a:solidFill>
              </a:rPr>
              <a:t> </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6318980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240" y="704744"/>
            <a:ext cx="9006782" cy="3024336"/>
          </a:xfrm>
          <a:prstGeom prst="rect">
            <a:avLst/>
          </a:prstGeom>
        </p:spPr>
        <p:txBody>
          <a:bodyPr>
            <a:noAutofit/>
          </a:bodyPr>
          <a:lstStyle/>
          <a:p>
            <a:pPr marL="0" indent="0">
              <a:buNone/>
            </a:pPr>
            <a:r>
              <a:rPr lang="en-US" altLang="cs-CZ" sz="1800" b="1" dirty="0">
                <a:solidFill>
                  <a:srgbClr val="307871"/>
                </a:solidFill>
              </a:rPr>
              <a:t>British subsidiary of Providence, Inc., earned £10 mil</a:t>
            </a:r>
            <a:r>
              <a:rPr lang="cs-CZ" altLang="cs-CZ" sz="1800" b="1" dirty="0">
                <a:solidFill>
                  <a:srgbClr val="307871"/>
                </a:solidFill>
              </a:rPr>
              <a:t>.</a:t>
            </a:r>
            <a:r>
              <a:rPr lang="en-US" altLang="cs-CZ" sz="1800" b="1" dirty="0">
                <a:solidFill>
                  <a:srgbClr val="307871"/>
                </a:solidFill>
              </a:rPr>
              <a:t> in year 1 and £10</a:t>
            </a:r>
            <a:r>
              <a:rPr lang="cs-CZ" altLang="cs-CZ" sz="1800" b="1" dirty="0">
                <a:solidFill>
                  <a:srgbClr val="307871"/>
                </a:solidFill>
              </a:rPr>
              <a:t> mil. i</a:t>
            </a:r>
            <a:r>
              <a:rPr lang="en-US" altLang="cs-CZ" sz="1800" b="1" dirty="0">
                <a:solidFill>
                  <a:srgbClr val="307871"/>
                </a:solidFill>
              </a:rPr>
              <a:t>n</a:t>
            </a:r>
            <a:r>
              <a:rPr lang="cs-CZ" altLang="cs-CZ" sz="1800" b="1" dirty="0">
                <a:solidFill>
                  <a:srgbClr val="307871"/>
                </a:solidFill>
              </a:rPr>
              <a:t>             </a:t>
            </a:r>
            <a:r>
              <a:rPr lang="en-US" altLang="cs-CZ" sz="1800" b="1" dirty="0">
                <a:solidFill>
                  <a:srgbClr val="307871"/>
                </a:solidFill>
              </a:rPr>
              <a:t> year 2.</a:t>
            </a:r>
            <a:r>
              <a:rPr lang="cs-CZ" altLang="cs-CZ" sz="1800" b="1" dirty="0">
                <a:solidFill>
                  <a:srgbClr val="307871"/>
                </a:solidFill>
              </a:rPr>
              <a:t> </a:t>
            </a:r>
            <a:r>
              <a:rPr lang="en-US" altLang="cs-CZ" sz="1800" b="1" dirty="0">
                <a:solidFill>
                  <a:srgbClr val="307871"/>
                </a:solidFill>
              </a:rPr>
              <a:t>When these earnings are consolidated along with other subsidiary earnings, they are translated</a:t>
            </a:r>
            <a:r>
              <a:rPr lang="cs-CZ" altLang="cs-CZ" sz="1800" b="1" dirty="0">
                <a:solidFill>
                  <a:srgbClr val="307871"/>
                </a:solidFill>
              </a:rPr>
              <a:t> </a:t>
            </a:r>
            <a:r>
              <a:rPr lang="en-US" altLang="cs-CZ" sz="1800" b="1" dirty="0">
                <a:solidFill>
                  <a:srgbClr val="307871"/>
                </a:solidFill>
              </a:rPr>
              <a:t>into U.S. dollars at the weighted average exchange rate in that year. Assume the weighted average</a:t>
            </a:r>
            <a:r>
              <a:rPr lang="cs-CZ" altLang="cs-CZ" sz="1800" b="1" dirty="0">
                <a:solidFill>
                  <a:srgbClr val="307871"/>
                </a:solidFill>
              </a:rPr>
              <a:t> </a:t>
            </a:r>
            <a:r>
              <a:rPr lang="en-US" altLang="cs-CZ" sz="1800" b="1" dirty="0">
                <a:solidFill>
                  <a:srgbClr val="307871"/>
                </a:solidFill>
              </a:rPr>
              <a:t>exchange rate is $1.70 in year 1 and $1.50 in year 2. The translated earnings for each reporting</a:t>
            </a:r>
            <a:r>
              <a:rPr lang="cs-CZ" altLang="cs-CZ" sz="1800" b="1" dirty="0">
                <a:solidFill>
                  <a:srgbClr val="307871"/>
                </a:solidFill>
              </a:rPr>
              <a:t> </a:t>
            </a:r>
            <a:r>
              <a:rPr lang="en-US" altLang="cs-CZ" sz="1800" b="1" dirty="0">
                <a:solidFill>
                  <a:srgbClr val="307871"/>
                </a:solidFill>
              </a:rPr>
              <a:t>period in U.S. dollars are determined as follows:</a:t>
            </a:r>
            <a:endParaRPr lang="cs-CZ" altLang="cs-CZ" sz="1800" b="1" dirty="0">
              <a:solidFill>
                <a:srgbClr val="307871"/>
              </a:solidFill>
            </a:endParaRPr>
          </a:p>
          <a:p>
            <a:pPr marL="0" indent="0" algn="ctr">
              <a:buNone/>
            </a:pPr>
            <a:endParaRPr lang="cs-CZ" altLang="cs-CZ" sz="2000" b="1" dirty="0">
              <a:solidFill>
                <a:srgbClr val="000000"/>
              </a:solidFill>
            </a:endParaRPr>
          </a:p>
          <a:p>
            <a:pPr marL="0" indent="0" algn="ctr">
              <a:buNone/>
            </a:pPr>
            <a:endParaRPr lang="cs-CZ" altLang="cs-CZ" sz="2000" b="1" dirty="0">
              <a:solidFill>
                <a:srgbClr val="000000"/>
              </a:solidFill>
            </a:endParaRPr>
          </a:p>
          <a:p>
            <a:pPr marL="0" indent="0" algn="ctr">
              <a:buNone/>
            </a:pPr>
            <a:endParaRPr lang="cs-CZ" altLang="cs-CZ" sz="2000" b="1" dirty="0">
              <a:solidFill>
                <a:srgbClr val="000000"/>
              </a:solidFill>
            </a:endParaRP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Questions</a:t>
            </a:r>
            <a:r>
              <a:rPr lang="cs-CZ" b="1" dirty="0">
                <a:solidFill>
                  <a:srgbClr val="307871"/>
                </a:solidFill>
              </a:rPr>
              <a:t> and </a:t>
            </a:r>
            <a:r>
              <a:rPr lang="cs-CZ" b="1" dirty="0" err="1">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rotWithShape="1">
          <a:blip r:embed="rId4"/>
          <a:srcRect l="27163" t="36000" r="36613" b="48600"/>
          <a:stretch/>
        </p:blipFill>
        <p:spPr>
          <a:xfrm>
            <a:off x="611560" y="2132233"/>
            <a:ext cx="6925860" cy="1656184"/>
          </a:xfrm>
          <a:prstGeom prst="rect">
            <a:avLst/>
          </a:prstGeom>
        </p:spPr>
      </p:pic>
      <p:sp>
        <p:nvSpPr>
          <p:cNvPr id="7" name="Obdélník 6"/>
          <p:cNvSpPr/>
          <p:nvPr/>
        </p:nvSpPr>
        <p:spPr>
          <a:xfrm>
            <a:off x="17240" y="3590442"/>
            <a:ext cx="9126760" cy="1200329"/>
          </a:xfrm>
          <a:prstGeom prst="rect">
            <a:avLst/>
          </a:prstGeom>
        </p:spPr>
        <p:txBody>
          <a:bodyPr wrap="square">
            <a:spAutoFit/>
          </a:bodyPr>
          <a:lstStyle/>
          <a:p>
            <a:pPr algn="ctr"/>
            <a:endParaRPr lang="cs-CZ" altLang="cs-CZ" sz="1600" b="1" dirty="0">
              <a:solidFill>
                <a:srgbClr val="000000"/>
              </a:solidFill>
            </a:endParaRPr>
          </a:p>
          <a:p>
            <a:pPr algn="ctr"/>
            <a:r>
              <a:rPr lang="en-US" altLang="cs-CZ" sz="1400" dirty="0">
                <a:solidFill>
                  <a:srgbClr val="C00000"/>
                </a:solidFill>
              </a:rPr>
              <a:t>Notice that even though the subsidiary’s earnings in </a:t>
            </a:r>
            <a:r>
              <a:rPr lang="cs-CZ" altLang="cs-CZ" sz="1400" dirty="0">
                <a:solidFill>
                  <a:srgbClr val="C00000"/>
                </a:solidFill>
              </a:rPr>
              <a:t>GBP</a:t>
            </a:r>
            <a:r>
              <a:rPr lang="en-US" altLang="cs-CZ" sz="1400" dirty="0">
                <a:solidFill>
                  <a:srgbClr val="C00000"/>
                </a:solidFill>
              </a:rPr>
              <a:t> were the same each year, the</a:t>
            </a:r>
            <a:r>
              <a:rPr lang="cs-CZ" altLang="cs-CZ" sz="1400" dirty="0">
                <a:solidFill>
                  <a:srgbClr val="C00000"/>
                </a:solidFill>
              </a:rPr>
              <a:t> </a:t>
            </a:r>
            <a:r>
              <a:rPr lang="en-US" altLang="cs-CZ" sz="1400" dirty="0">
                <a:solidFill>
                  <a:srgbClr val="C00000"/>
                </a:solidFill>
              </a:rPr>
              <a:t>translated consolidated </a:t>
            </a:r>
            <a:r>
              <a:rPr lang="cs-CZ" altLang="cs-CZ" sz="1400" dirty="0">
                <a:solidFill>
                  <a:srgbClr val="C00000"/>
                </a:solidFill>
              </a:rPr>
              <a:t>USD </a:t>
            </a:r>
            <a:r>
              <a:rPr lang="en-US" altLang="cs-CZ" sz="1400" dirty="0">
                <a:solidFill>
                  <a:srgbClr val="C00000"/>
                </a:solidFill>
              </a:rPr>
              <a:t>earnings were reduced by $2 million in year 2. The discrepancy</a:t>
            </a:r>
            <a:r>
              <a:rPr lang="cs-CZ" altLang="cs-CZ" sz="1400" dirty="0">
                <a:solidFill>
                  <a:srgbClr val="C00000"/>
                </a:solidFill>
              </a:rPr>
              <a:t> </a:t>
            </a:r>
            <a:r>
              <a:rPr lang="en-US" altLang="cs-CZ" sz="1400" dirty="0">
                <a:solidFill>
                  <a:srgbClr val="C00000"/>
                </a:solidFill>
              </a:rPr>
              <a:t>here is due to the change in the weighted average of the </a:t>
            </a:r>
            <a:r>
              <a:rPr lang="cs-CZ" altLang="cs-CZ" sz="1400" dirty="0">
                <a:solidFill>
                  <a:srgbClr val="C00000"/>
                </a:solidFill>
              </a:rPr>
              <a:t>GBP </a:t>
            </a:r>
            <a:r>
              <a:rPr lang="en-US" altLang="cs-CZ" sz="1400" dirty="0">
                <a:solidFill>
                  <a:srgbClr val="C00000"/>
                </a:solidFill>
              </a:rPr>
              <a:t>exchange rate. The drop</a:t>
            </a:r>
            <a:r>
              <a:rPr lang="cs-CZ" altLang="cs-CZ" sz="1400" dirty="0">
                <a:solidFill>
                  <a:srgbClr val="C00000"/>
                </a:solidFill>
              </a:rPr>
              <a:t> </a:t>
            </a:r>
            <a:r>
              <a:rPr lang="en-US" altLang="cs-CZ" sz="1400" dirty="0">
                <a:solidFill>
                  <a:srgbClr val="C00000"/>
                </a:solidFill>
              </a:rPr>
              <a:t>in earnings is not the fault of the subsidiary but rather of the weakened </a:t>
            </a:r>
            <a:r>
              <a:rPr lang="cs-CZ" altLang="cs-CZ" sz="1400" dirty="0">
                <a:solidFill>
                  <a:srgbClr val="C00000"/>
                </a:solidFill>
              </a:rPr>
              <a:t>GBP </a:t>
            </a:r>
            <a:r>
              <a:rPr lang="en-US" altLang="cs-CZ" sz="1400" dirty="0">
                <a:solidFill>
                  <a:srgbClr val="C00000"/>
                </a:solidFill>
              </a:rPr>
              <a:t>that makes</a:t>
            </a:r>
            <a:r>
              <a:rPr lang="cs-CZ" altLang="cs-CZ" sz="1400" dirty="0">
                <a:solidFill>
                  <a:srgbClr val="C00000"/>
                </a:solidFill>
              </a:rPr>
              <a:t> </a:t>
            </a:r>
            <a:r>
              <a:rPr lang="en-US" altLang="cs-CZ" sz="1400" dirty="0">
                <a:solidFill>
                  <a:srgbClr val="C00000"/>
                </a:solidFill>
              </a:rPr>
              <a:t>its year 2 earnings look small (when measured in </a:t>
            </a:r>
            <a:r>
              <a:rPr lang="cs-CZ" altLang="cs-CZ" sz="1400" dirty="0">
                <a:solidFill>
                  <a:srgbClr val="C00000"/>
                </a:solidFill>
              </a:rPr>
              <a:t>USD</a:t>
            </a:r>
            <a:r>
              <a:rPr lang="en-US" altLang="cs-CZ" sz="1400" dirty="0">
                <a:solidFill>
                  <a:srgbClr val="C00000"/>
                </a:solidFill>
              </a:rPr>
              <a:t>).</a:t>
            </a:r>
            <a:endParaRPr lang="cs-CZ" altLang="cs-CZ" sz="1400" dirty="0">
              <a:solidFill>
                <a:srgbClr val="C00000"/>
              </a:solidFill>
            </a:endParaRPr>
          </a:p>
        </p:txBody>
      </p:sp>
    </p:spTree>
    <p:extLst>
      <p:ext uri="{BB962C8B-B14F-4D97-AF65-F5344CB8AC3E}">
        <p14:creationId xmlns:p14="http://schemas.microsoft.com/office/powerpoint/2010/main" val="3382731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sz="2000" dirty="0"/>
              <a:t>Review operating cycle</a:t>
            </a:r>
          </a:p>
          <a:p>
            <a:pPr lvl="1"/>
            <a:r>
              <a:rPr lang="en-US" sz="1600" dirty="0"/>
              <a:t>Review your business operating cycle to learn where FX risk exists. This will help you determine your profit margin’s sensitivity to currency fluctuations.</a:t>
            </a:r>
          </a:p>
          <a:p>
            <a:endParaRPr lang="cs-CZ" sz="1400" dirty="0"/>
          </a:p>
          <a:p>
            <a:r>
              <a:rPr lang="en-US" sz="2000" dirty="0"/>
              <a:t>Measure and manage exposure to currency risk</a:t>
            </a:r>
          </a:p>
          <a:p>
            <a:pPr lvl="1"/>
            <a:r>
              <a:rPr lang="en-US" sz="1600" dirty="0"/>
              <a:t>This should include the risk exposure before a deal, purchase or transaction is agreed upon and the actual risk that exists after a completed transaction. When you have a sense of pre- and post-transaction risk, you will be able to decide on your needed level of hedging</a:t>
            </a:r>
          </a:p>
          <a:p>
            <a:endParaRPr lang="cs-CZ" altLang="cs-CZ" sz="1400" dirty="0">
              <a:solidFill>
                <a:srgbClr val="307871"/>
              </a:solidFill>
            </a:endParaRPr>
          </a:p>
          <a:p>
            <a:r>
              <a:rPr lang="en-US" altLang="cs-CZ" sz="2000" dirty="0">
                <a:solidFill>
                  <a:srgbClr val="307871"/>
                </a:solidFill>
              </a:rPr>
              <a:t>Hedge currency risk</a:t>
            </a:r>
          </a:p>
          <a:p>
            <a:pPr lvl="1"/>
            <a:r>
              <a:rPr lang="en-US" altLang="cs-CZ" sz="1600" dirty="0">
                <a:solidFill>
                  <a:srgbClr val="307871"/>
                </a:solidFill>
              </a:rPr>
              <a:t>Hedging means that you use financial instruments to lock in the currency rate so that it remains the same over a specified period of time</a:t>
            </a:r>
            <a:r>
              <a:rPr lang="en-US" altLang="cs-CZ" sz="1400" dirty="0">
                <a:solidFill>
                  <a:srgbClr val="307871"/>
                </a:solidFill>
              </a:rPr>
              <a:t>.</a:t>
            </a:r>
            <a:endParaRPr lang="cs-CZ" altLang="cs-CZ" sz="1400" dirty="0">
              <a:solidFill>
                <a:srgbClr val="307871"/>
              </a:solidFill>
            </a:endParaRPr>
          </a:p>
        </p:txBody>
      </p:sp>
      <p:sp>
        <p:nvSpPr>
          <p:cNvPr id="6" name="Nadpis 5"/>
          <p:cNvSpPr>
            <a:spLocks noGrp="1"/>
          </p:cNvSpPr>
          <p:nvPr>
            <p:ph type="title"/>
          </p:nvPr>
        </p:nvSpPr>
        <p:spPr>
          <a:xfrm>
            <a:off x="179511" y="195486"/>
            <a:ext cx="7590555" cy="507703"/>
          </a:xfrm>
        </p:spPr>
        <p:txBody>
          <a:bodyPr/>
          <a:lstStyle/>
          <a:p>
            <a:r>
              <a:rPr lang="cs-CZ" b="1" dirty="0" err="1">
                <a:solidFill>
                  <a:srgbClr val="307871"/>
                </a:solidFill>
              </a:rPr>
              <a:t>Steps</a:t>
            </a:r>
            <a:r>
              <a:rPr lang="cs-CZ" b="1" dirty="0">
                <a:solidFill>
                  <a:srgbClr val="307871"/>
                </a:solidFill>
              </a:rPr>
              <a:t> to </a:t>
            </a:r>
            <a:r>
              <a:rPr lang="cs-CZ" b="1" dirty="0" err="1">
                <a:solidFill>
                  <a:srgbClr val="307871"/>
                </a:solidFill>
              </a:rPr>
              <a:t>Control</a:t>
            </a:r>
            <a:r>
              <a:rPr lang="cs-CZ" b="1" dirty="0">
                <a:solidFill>
                  <a:srgbClr val="307871"/>
                </a:solidFill>
              </a:rPr>
              <a:t> Exchange </a:t>
            </a:r>
            <a:r>
              <a:rPr lang="cs-CZ" b="1" dirty="0" err="1">
                <a:solidFill>
                  <a:srgbClr val="307871"/>
                </a:solidFill>
              </a:rPr>
              <a:t>Rate</a:t>
            </a:r>
            <a:r>
              <a:rPr lang="cs-CZ" b="1" dirty="0">
                <a:solidFill>
                  <a:srgbClr val="307871"/>
                </a:solidFill>
              </a:rPr>
              <a:t> Risk (1)</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680568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Create an FX policy and stick to it</a:t>
            </a:r>
          </a:p>
          <a:p>
            <a:pPr lvl="1"/>
            <a:r>
              <a:rPr lang="en-US" altLang="cs-CZ" sz="1600" dirty="0">
                <a:solidFill>
                  <a:srgbClr val="307871"/>
                </a:solidFill>
              </a:rPr>
              <a:t>An effective FX policy begins with a clear corporate strategy and clarity on corporate objectives. The policy should identify key metrics – be it cash flow, EBITDA, asset values, debt- and interest-coverage ratios. In addition, the policy should include some form of measurement of your company’s risk tolerance.</a:t>
            </a:r>
            <a:endParaRPr lang="cs-CZ" altLang="cs-CZ" sz="1600" dirty="0">
              <a:solidFill>
                <a:srgbClr val="307871"/>
              </a:solidFill>
            </a:endParaRPr>
          </a:p>
          <a:p>
            <a:endParaRPr lang="cs-CZ" altLang="cs-CZ" sz="1400" dirty="0">
              <a:solidFill>
                <a:srgbClr val="307871"/>
              </a:solidFill>
            </a:endParaRPr>
          </a:p>
          <a:p>
            <a:r>
              <a:rPr lang="en-US" altLang="cs-CZ" sz="2000" dirty="0">
                <a:solidFill>
                  <a:srgbClr val="307871"/>
                </a:solidFill>
              </a:rPr>
              <a:t>Accept that you have unique currency flows</a:t>
            </a:r>
          </a:p>
          <a:p>
            <a:pPr lvl="1"/>
            <a:r>
              <a:rPr lang="en-US" altLang="cs-CZ" sz="1600" dirty="0">
                <a:solidFill>
                  <a:srgbClr val="307871"/>
                </a:solidFill>
              </a:rPr>
              <a:t>Every business is unique and that is reflected in your currency flows, but also in the structure of your assets and liabilities. It is key to understand that currency fluctuations may have an impact and the decision to hedge or not is not as simple as a roll of the dice.</a:t>
            </a:r>
          </a:p>
        </p:txBody>
      </p:sp>
      <p:sp>
        <p:nvSpPr>
          <p:cNvPr id="6" name="Nadpis 5"/>
          <p:cNvSpPr>
            <a:spLocks noGrp="1"/>
          </p:cNvSpPr>
          <p:nvPr>
            <p:ph type="title"/>
          </p:nvPr>
        </p:nvSpPr>
        <p:spPr>
          <a:xfrm>
            <a:off x="179511" y="195486"/>
            <a:ext cx="7590555" cy="507703"/>
          </a:xfrm>
        </p:spPr>
        <p:txBody>
          <a:bodyPr/>
          <a:lstStyle/>
          <a:p>
            <a:r>
              <a:rPr lang="cs-CZ" b="1" dirty="0" err="1">
                <a:solidFill>
                  <a:srgbClr val="307871"/>
                </a:solidFill>
              </a:rPr>
              <a:t>Steps</a:t>
            </a:r>
            <a:r>
              <a:rPr lang="cs-CZ" b="1" dirty="0">
                <a:solidFill>
                  <a:srgbClr val="307871"/>
                </a:solidFill>
              </a:rPr>
              <a:t> to </a:t>
            </a:r>
            <a:r>
              <a:rPr lang="cs-CZ" b="1" dirty="0" err="1">
                <a:solidFill>
                  <a:srgbClr val="307871"/>
                </a:solidFill>
              </a:rPr>
              <a:t>Control</a:t>
            </a:r>
            <a:r>
              <a:rPr lang="cs-CZ" b="1" dirty="0">
                <a:solidFill>
                  <a:srgbClr val="307871"/>
                </a:solidFill>
              </a:rPr>
              <a:t> Exchange </a:t>
            </a:r>
            <a:r>
              <a:rPr lang="cs-CZ" b="1" dirty="0" err="1">
                <a:solidFill>
                  <a:srgbClr val="307871"/>
                </a:solidFill>
              </a:rPr>
              <a:t>Rate</a:t>
            </a:r>
            <a:r>
              <a:rPr lang="cs-CZ" b="1" dirty="0">
                <a:solidFill>
                  <a:srgbClr val="307871"/>
                </a:solidFill>
              </a:rPr>
              <a:t> Risk (2)</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7640745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307871"/>
              </a:solidFill>
            </a:endParaRPr>
          </a:p>
        </p:txBody>
      </p:sp>
      <p:sp>
        <p:nvSpPr>
          <p:cNvPr id="6" name="Nadpis 5"/>
          <p:cNvSpPr>
            <a:spLocks noGrp="1"/>
          </p:cNvSpPr>
          <p:nvPr>
            <p:ph type="title"/>
          </p:nvPr>
        </p:nvSpPr>
        <p:spPr>
          <a:xfrm>
            <a:off x="179511" y="195486"/>
            <a:ext cx="7590555" cy="507703"/>
          </a:xfrm>
        </p:spPr>
        <p:txBody>
          <a:bodyPr/>
          <a:lstStyle/>
          <a:p>
            <a:r>
              <a:rPr lang="cs-CZ" b="1" dirty="0">
                <a:solidFill>
                  <a:srgbClr val="307871"/>
                </a:solidFill>
              </a:rPr>
              <a:t>Exchange </a:t>
            </a:r>
            <a:r>
              <a:rPr lang="cs-CZ" b="1" dirty="0" err="1">
                <a:solidFill>
                  <a:srgbClr val="307871"/>
                </a:solidFill>
              </a:rPr>
              <a:t>Rate</a:t>
            </a:r>
            <a:r>
              <a:rPr lang="cs-CZ" b="1" dirty="0">
                <a:solidFill>
                  <a:srgbClr val="307871"/>
                </a:solidFill>
              </a:rPr>
              <a:t> Risk by </a:t>
            </a:r>
            <a:r>
              <a:rPr lang="cs-CZ" b="1" dirty="0" err="1">
                <a:solidFill>
                  <a:srgbClr val="307871"/>
                </a:solidFill>
              </a:rPr>
              <a:t>Sector</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1026" name="Picture 2" descr="https://assets.weforum.org/wp-content/uploads/2015/10/151006-foreign-exchange-exposure-IM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771549"/>
            <a:ext cx="5163353" cy="392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676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1600" dirty="0">
              <a:solidFill>
                <a:srgbClr val="307871"/>
              </a:solidFill>
            </a:endParaRPr>
          </a:p>
        </p:txBody>
      </p:sp>
      <p:sp>
        <p:nvSpPr>
          <p:cNvPr id="6" name="Nadpis 5"/>
          <p:cNvSpPr>
            <a:spLocks noGrp="1"/>
          </p:cNvSpPr>
          <p:nvPr>
            <p:ph type="title"/>
          </p:nvPr>
        </p:nvSpPr>
        <p:spPr>
          <a:xfrm>
            <a:off x="179511" y="195486"/>
            <a:ext cx="7590555" cy="507703"/>
          </a:xfrm>
        </p:spPr>
        <p:txBody>
          <a:bodyPr/>
          <a:lstStyle/>
          <a:p>
            <a:r>
              <a:rPr lang="cs-CZ" b="1" dirty="0">
                <a:solidFill>
                  <a:srgbClr val="307871"/>
                </a:solidFill>
              </a:rPr>
              <a:t>Exchange </a:t>
            </a:r>
            <a:r>
              <a:rPr lang="cs-CZ" b="1" dirty="0" err="1">
                <a:solidFill>
                  <a:srgbClr val="307871"/>
                </a:solidFill>
              </a:rPr>
              <a:t>Rate</a:t>
            </a:r>
            <a:r>
              <a:rPr lang="cs-CZ" b="1" dirty="0">
                <a:solidFill>
                  <a:srgbClr val="307871"/>
                </a:solidFill>
              </a:rPr>
              <a:t> Risk by Region</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2050" name="Picture 2" descr="Sli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046" y="915566"/>
            <a:ext cx="6384802" cy="359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422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0825" y="1059582"/>
            <a:ext cx="8686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4000" b="1" i="1" dirty="0">
                <a:solidFill>
                  <a:srgbClr val="00544D"/>
                </a:solidFill>
                <a:latin typeface="+mj-lt"/>
              </a:rPr>
              <a:t>THANK YOU FOR YOUR ATTENTION</a:t>
            </a:r>
            <a:br>
              <a:rPr lang="cs-CZ" altLang="cs-CZ" sz="4000" b="1" i="1" dirty="0">
                <a:solidFill>
                  <a:srgbClr val="00544D"/>
                </a:solidFill>
                <a:latin typeface="Arial" panose="020B0604020202020204" pitchFamily="34" charset="0"/>
              </a:rPr>
            </a:br>
            <a:br>
              <a:rPr lang="cs-CZ" altLang="cs-CZ" sz="4000" b="1" i="1" dirty="0">
                <a:solidFill>
                  <a:srgbClr val="00544D"/>
                </a:solidFill>
                <a:latin typeface="Arial" panose="020B0604020202020204" pitchFamily="34" charset="0"/>
              </a:rPr>
            </a:br>
            <a:r>
              <a:rPr lang="cs-CZ" altLang="cs-CZ" sz="4000" b="1" i="1" dirty="0">
                <a:solidFill>
                  <a:srgbClr val="00544D"/>
                </a:solidFill>
                <a:latin typeface="Wingdings" panose="05000000000000000000" pitchFamily="2" charset="2"/>
              </a:rPr>
              <a:t>J</a:t>
            </a:r>
            <a:endParaRPr lang="cs-CZ" altLang="cs-CZ" sz="4000" b="1" i="1" dirty="0">
              <a:solidFill>
                <a:srgbClr val="00544D"/>
              </a:solidFill>
              <a:latin typeface="Arial" panose="020B0604020202020204" pitchFamily="34" charset="0"/>
            </a:endParaRPr>
          </a:p>
        </p:txBody>
      </p:sp>
      <p:sp>
        <p:nvSpPr>
          <p:cNvPr id="4" name="Rectangle 3"/>
          <p:cNvSpPr>
            <a:spLocks noChangeArrowheads="1"/>
          </p:cNvSpPr>
          <p:nvPr/>
        </p:nvSpPr>
        <p:spPr bwMode="auto">
          <a:xfrm>
            <a:off x="147638" y="1706661"/>
            <a:ext cx="86868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br>
              <a:rPr lang="cs-CZ" altLang="cs-CZ" sz="2400" i="1" dirty="0">
                <a:solidFill>
                  <a:srgbClr val="00544D"/>
                </a:solidFill>
                <a:latin typeface="Arial" panose="020B0604020202020204" pitchFamily="34" charset="0"/>
              </a:rPr>
            </a:br>
            <a:r>
              <a:rPr lang="cs-CZ" altLang="cs-CZ" sz="2400" i="1" dirty="0">
                <a:solidFill>
                  <a:srgbClr val="00544D"/>
                </a:solidFill>
                <a:latin typeface="Arial" panose="020B0604020202020204" pitchFamily="34" charset="0"/>
              </a:rPr>
              <a:t>        </a:t>
            </a:r>
            <a:endParaRPr lang="cs-CZ" altLang="cs-CZ" sz="2400" i="1" dirty="0">
              <a:solidFill>
                <a:srgbClr val="00544D"/>
              </a:solidFill>
              <a:latin typeface="+mn-lt"/>
            </a:endParaRPr>
          </a:p>
        </p:txBody>
      </p:sp>
      <p:sp>
        <p:nvSpPr>
          <p:cNvPr id="6" name="Obdélník 5"/>
          <p:cNvSpPr/>
          <p:nvPr/>
        </p:nvSpPr>
        <p:spPr>
          <a:xfrm flipV="1">
            <a:off x="7827217" y="195014"/>
            <a:ext cx="1224136" cy="86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5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rev="1"/>
      <p:bldP spid="4" grpId="0" build="allAtOnce" rev="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2000"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a:solidFill>
                  <a:srgbClr val="307871"/>
                </a:solidFill>
              </a:rPr>
              <a:t>FX Market </a:t>
            </a:r>
            <a:r>
              <a:rPr lang="cs-CZ" b="1" dirty="0" err="1">
                <a:solidFill>
                  <a:srgbClr val="307871"/>
                </a:solidFill>
              </a:rPr>
              <a:t>during</a:t>
            </a:r>
            <a:r>
              <a:rPr lang="cs-CZ" b="1" dirty="0">
                <a:solidFill>
                  <a:srgbClr val="307871"/>
                </a:solidFill>
              </a:rPr>
              <a:t> </a:t>
            </a:r>
            <a:r>
              <a:rPr lang="cs-CZ" b="1" dirty="0" err="1">
                <a:solidFill>
                  <a:srgbClr val="307871"/>
                </a:solidFill>
              </a:rPr>
              <a:t>Financial</a:t>
            </a:r>
            <a:r>
              <a:rPr lang="cs-CZ" b="1" dirty="0">
                <a:solidFill>
                  <a:srgbClr val="307871"/>
                </a:solidFill>
              </a:rPr>
              <a:t> </a:t>
            </a:r>
            <a:r>
              <a:rPr lang="cs-CZ" b="1" dirty="0" err="1">
                <a:solidFill>
                  <a:srgbClr val="307871"/>
                </a:solidFill>
              </a:rPr>
              <a:t>Crisis</a:t>
            </a:r>
            <a:r>
              <a:rPr lang="cs-CZ" b="1" dirty="0">
                <a:solidFill>
                  <a:srgbClr val="307871"/>
                </a:solidFill>
              </a:rPr>
              <a:t> (1)</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a:extLst>
              <a:ext uri="{FF2B5EF4-FFF2-40B4-BE49-F238E27FC236}">
                <a16:creationId xmlns:a16="http://schemas.microsoft.com/office/drawing/2014/main" id="{0E4EF1FC-8C48-4709-B4F4-EF91231710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109" y="797864"/>
            <a:ext cx="5930163" cy="3934126"/>
          </a:xfrm>
          <a:prstGeom prst="rect">
            <a:avLst/>
          </a:prstGeom>
        </p:spPr>
      </p:pic>
    </p:spTree>
    <p:extLst>
      <p:ext uri="{BB962C8B-B14F-4D97-AF65-F5344CB8AC3E}">
        <p14:creationId xmlns:p14="http://schemas.microsoft.com/office/powerpoint/2010/main" val="408839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endParaRPr lang="en-US" altLang="cs-CZ" sz="2000"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a:solidFill>
                  <a:srgbClr val="307871"/>
                </a:solidFill>
              </a:rPr>
              <a:t>FX Market </a:t>
            </a:r>
            <a:r>
              <a:rPr lang="cs-CZ" b="1" dirty="0" err="1">
                <a:solidFill>
                  <a:srgbClr val="307871"/>
                </a:solidFill>
              </a:rPr>
              <a:t>during</a:t>
            </a:r>
            <a:r>
              <a:rPr lang="cs-CZ" b="1" dirty="0">
                <a:solidFill>
                  <a:srgbClr val="307871"/>
                </a:solidFill>
              </a:rPr>
              <a:t> </a:t>
            </a:r>
            <a:r>
              <a:rPr lang="cs-CZ" b="1" dirty="0" err="1">
                <a:solidFill>
                  <a:srgbClr val="307871"/>
                </a:solidFill>
              </a:rPr>
              <a:t>Financial</a:t>
            </a:r>
            <a:r>
              <a:rPr lang="cs-CZ" b="1" dirty="0">
                <a:solidFill>
                  <a:srgbClr val="307871"/>
                </a:solidFill>
              </a:rPr>
              <a:t> </a:t>
            </a:r>
            <a:r>
              <a:rPr lang="cs-CZ" b="1" dirty="0" err="1">
                <a:solidFill>
                  <a:srgbClr val="307871"/>
                </a:solidFill>
              </a:rPr>
              <a:t>Crisis</a:t>
            </a:r>
            <a:r>
              <a:rPr lang="cs-CZ" b="1" dirty="0">
                <a:solidFill>
                  <a:srgbClr val="307871"/>
                </a:solidFill>
              </a:rPr>
              <a:t> (2)</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a:extLst>
              <a:ext uri="{FF2B5EF4-FFF2-40B4-BE49-F238E27FC236}">
                <a16:creationId xmlns:a16="http://schemas.microsoft.com/office/drawing/2014/main" id="{7D44CAA2-1F66-4A57-903F-760F960A10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793" y="740038"/>
            <a:ext cx="6736996" cy="3991952"/>
          </a:xfrm>
          <a:prstGeom prst="rect">
            <a:avLst/>
          </a:prstGeom>
        </p:spPr>
      </p:pic>
    </p:spTree>
    <p:extLst>
      <p:ext uri="{BB962C8B-B14F-4D97-AF65-F5344CB8AC3E}">
        <p14:creationId xmlns:p14="http://schemas.microsoft.com/office/powerpoint/2010/main" val="9961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Exchange rate risk can be broadly defined as the risk that a company’s</a:t>
            </a:r>
            <a:r>
              <a:rPr lang="cs-CZ" altLang="cs-CZ" sz="2000" dirty="0">
                <a:solidFill>
                  <a:srgbClr val="307871"/>
                </a:solidFill>
              </a:rPr>
              <a:t> </a:t>
            </a:r>
            <a:r>
              <a:rPr lang="en-US" altLang="cs-CZ" sz="2000" dirty="0">
                <a:solidFill>
                  <a:srgbClr val="307871"/>
                </a:solidFill>
              </a:rPr>
              <a:t>performance will be affected by exchange rate movements. </a:t>
            </a:r>
            <a:endParaRPr lang="cs-CZ" altLang="cs-CZ" sz="2000" dirty="0">
              <a:solidFill>
                <a:srgbClr val="307871"/>
              </a:solidFill>
            </a:endParaRPr>
          </a:p>
          <a:p>
            <a:pPr lvl="1"/>
            <a:r>
              <a:rPr lang="cs-CZ" altLang="cs-CZ" sz="1600" dirty="0">
                <a:solidFill>
                  <a:srgbClr val="307871"/>
                </a:solidFill>
              </a:rPr>
              <a:t>s</a:t>
            </a:r>
            <a:r>
              <a:rPr lang="en-US" altLang="cs-CZ" sz="1600" dirty="0" err="1">
                <a:solidFill>
                  <a:srgbClr val="307871"/>
                </a:solidFill>
              </a:rPr>
              <a:t>ince</a:t>
            </a:r>
            <a:r>
              <a:rPr lang="en-US" altLang="cs-CZ" sz="1600" dirty="0">
                <a:solidFill>
                  <a:srgbClr val="307871"/>
                </a:solidFill>
              </a:rPr>
              <a:t> </a:t>
            </a:r>
            <a:r>
              <a:rPr lang="cs-CZ" altLang="cs-CZ" sz="1600" dirty="0">
                <a:solidFill>
                  <a:srgbClr val="307871"/>
                </a:solidFill>
              </a:rPr>
              <a:t>e</a:t>
            </a:r>
            <a:r>
              <a:rPr lang="en-US" altLang="cs-CZ" sz="1600" dirty="0" err="1">
                <a:solidFill>
                  <a:srgbClr val="307871"/>
                </a:solidFill>
              </a:rPr>
              <a:t>xchange</a:t>
            </a:r>
            <a:r>
              <a:rPr lang="cs-CZ" altLang="cs-CZ" sz="1600" dirty="0">
                <a:solidFill>
                  <a:srgbClr val="307871"/>
                </a:solidFill>
              </a:rPr>
              <a:t> </a:t>
            </a:r>
            <a:r>
              <a:rPr lang="en-US" altLang="cs-CZ" sz="2000" dirty="0">
                <a:solidFill>
                  <a:srgbClr val="307871"/>
                </a:solidFill>
              </a:rPr>
              <a:t>rate </a:t>
            </a:r>
            <a:r>
              <a:rPr lang="en-US" altLang="cs-CZ" sz="1600" dirty="0">
                <a:solidFill>
                  <a:srgbClr val="307871"/>
                </a:solidFill>
              </a:rPr>
              <a:t>movements can affect an </a:t>
            </a:r>
            <a:r>
              <a:rPr lang="cs-CZ" altLang="cs-CZ" sz="1600" dirty="0" err="1">
                <a:solidFill>
                  <a:srgbClr val="307871"/>
                </a:solidFill>
              </a:rPr>
              <a:t>MNC‘s</a:t>
            </a:r>
            <a:r>
              <a:rPr lang="cs-CZ" altLang="cs-CZ" sz="1600" dirty="0">
                <a:solidFill>
                  <a:srgbClr val="307871"/>
                </a:solidFill>
              </a:rPr>
              <a:t> c</a:t>
            </a:r>
            <a:r>
              <a:rPr lang="en-US" altLang="cs-CZ" sz="1600" dirty="0">
                <a:solidFill>
                  <a:srgbClr val="307871"/>
                </a:solidFill>
              </a:rPr>
              <a:t>ash flow,</a:t>
            </a:r>
            <a:r>
              <a:rPr lang="cs-CZ" altLang="cs-CZ" sz="1600" dirty="0">
                <a:solidFill>
                  <a:srgbClr val="307871"/>
                </a:solidFill>
              </a:rPr>
              <a:t> </a:t>
            </a:r>
            <a:r>
              <a:rPr lang="en-US" altLang="cs-CZ" sz="1600" dirty="0">
                <a:solidFill>
                  <a:srgbClr val="307871"/>
                </a:solidFill>
              </a:rPr>
              <a:t>they can affect an MNC’s performance and value. </a:t>
            </a:r>
            <a:endParaRPr lang="cs-CZ" altLang="cs-CZ" sz="1600" dirty="0">
              <a:solidFill>
                <a:srgbClr val="307871"/>
              </a:solidFill>
            </a:endParaRPr>
          </a:p>
          <a:p>
            <a:endParaRPr lang="cs-CZ" altLang="cs-CZ" sz="2000" dirty="0">
              <a:solidFill>
                <a:srgbClr val="307871"/>
              </a:solidFill>
            </a:endParaRPr>
          </a:p>
          <a:p>
            <a:r>
              <a:rPr lang="en-US" altLang="cs-CZ" sz="2000" dirty="0">
                <a:solidFill>
                  <a:srgbClr val="307871"/>
                </a:solidFill>
              </a:rPr>
              <a:t>MNCs </a:t>
            </a:r>
            <a:r>
              <a:rPr lang="cs-CZ" altLang="cs-CZ" sz="2000" dirty="0" err="1">
                <a:solidFill>
                  <a:srgbClr val="307871"/>
                </a:solidFill>
              </a:rPr>
              <a:t>should</a:t>
            </a:r>
            <a:r>
              <a:rPr lang="cs-CZ" altLang="cs-CZ" sz="2000" dirty="0">
                <a:solidFill>
                  <a:srgbClr val="307871"/>
                </a:solidFill>
              </a:rPr>
              <a:t> </a:t>
            </a:r>
            <a:r>
              <a:rPr lang="en-US" altLang="cs-CZ" sz="2000" dirty="0">
                <a:solidFill>
                  <a:srgbClr val="307871"/>
                </a:solidFill>
              </a:rPr>
              <a:t>closely monitor their operations to determine how they are</a:t>
            </a:r>
            <a:r>
              <a:rPr lang="cs-CZ" altLang="cs-CZ" sz="2000" dirty="0">
                <a:solidFill>
                  <a:srgbClr val="307871"/>
                </a:solidFill>
              </a:rPr>
              <a:t> </a:t>
            </a:r>
            <a:r>
              <a:rPr lang="en-US" altLang="cs-CZ" sz="2000" dirty="0">
                <a:solidFill>
                  <a:srgbClr val="307871"/>
                </a:solidFill>
              </a:rPr>
              <a:t>exposed to various forms of exchange rate risk. </a:t>
            </a:r>
            <a:endParaRPr lang="cs-CZ" altLang="cs-CZ" sz="2000" dirty="0">
              <a:solidFill>
                <a:srgbClr val="307871"/>
              </a:solidFill>
            </a:endParaRPr>
          </a:p>
          <a:p>
            <a:endParaRPr lang="cs-CZ" altLang="cs-CZ" sz="2000" dirty="0">
              <a:solidFill>
                <a:srgbClr val="307871"/>
              </a:solidFill>
            </a:endParaRPr>
          </a:p>
          <a:p>
            <a:r>
              <a:rPr lang="en-US" altLang="cs-CZ" sz="2000" dirty="0">
                <a:solidFill>
                  <a:srgbClr val="307871"/>
                </a:solidFill>
              </a:rPr>
              <a:t>Financial managers must</a:t>
            </a:r>
            <a:r>
              <a:rPr lang="cs-CZ" altLang="cs-CZ" sz="2000" dirty="0">
                <a:solidFill>
                  <a:srgbClr val="307871"/>
                </a:solidFill>
              </a:rPr>
              <a:t> </a:t>
            </a:r>
            <a:r>
              <a:rPr lang="en-US" altLang="cs-CZ" sz="2000" dirty="0">
                <a:solidFill>
                  <a:srgbClr val="307871"/>
                </a:solidFill>
              </a:rPr>
              <a:t>understand how to measure the exposure of their MNCs to exchange rate</a:t>
            </a:r>
            <a:r>
              <a:rPr lang="cs-CZ" altLang="cs-CZ" sz="2000" dirty="0">
                <a:solidFill>
                  <a:srgbClr val="307871"/>
                </a:solidFill>
              </a:rPr>
              <a:t> </a:t>
            </a:r>
            <a:r>
              <a:rPr lang="en-US" altLang="cs-CZ" sz="2000" dirty="0">
                <a:solidFill>
                  <a:srgbClr val="307871"/>
                </a:solidFill>
              </a:rPr>
              <a:t>fluctuations so that they can determine whether and how to protect their</a:t>
            </a:r>
            <a:r>
              <a:rPr lang="cs-CZ" altLang="cs-CZ" sz="2000" dirty="0">
                <a:solidFill>
                  <a:srgbClr val="307871"/>
                </a:solidFill>
              </a:rPr>
              <a:t> </a:t>
            </a:r>
            <a:r>
              <a:rPr lang="en-US" altLang="cs-CZ" sz="2000" dirty="0">
                <a:solidFill>
                  <a:srgbClr val="307871"/>
                </a:solidFill>
              </a:rPr>
              <a:t>operations from that exposure. </a:t>
            </a:r>
          </a:p>
        </p:txBody>
      </p:sp>
      <p:sp>
        <p:nvSpPr>
          <p:cNvPr id="6" name="Nadpis 5"/>
          <p:cNvSpPr>
            <a:spLocks noGrp="1"/>
          </p:cNvSpPr>
          <p:nvPr>
            <p:ph type="title"/>
          </p:nvPr>
        </p:nvSpPr>
        <p:spPr>
          <a:xfrm>
            <a:off x="179512" y="195486"/>
            <a:ext cx="6192688" cy="507703"/>
          </a:xfrm>
        </p:spPr>
        <p:txBody>
          <a:bodyPr/>
          <a:lstStyle/>
          <a:p>
            <a:r>
              <a:rPr lang="cs-CZ" b="1" dirty="0">
                <a:solidFill>
                  <a:srgbClr val="307871"/>
                </a:solidFill>
              </a:rPr>
              <a:t>Exchange </a:t>
            </a:r>
            <a:r>
              <a:rPr lang="cs-CZ" b="1" dirty="0" err="1">
                <a:solidFill>
                  <a:srgbClr val="307871"/>
                </a:solidFill>
              </a:rPr>
              <a:t>Rate</a:t>
            </a:r>
            <a:r>
              <a:rPr lang="cs-CZ" b="1" dirty="0">
                <a:solidFill>
                  <a:srgbClr val="307871"/>
                </a:solidFill>
              </a:rPr>
              <a:t> Risk</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83722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91354"/>
            <a:ext cx="8856984" cy="3024336"/>
          </a:xfrm>
          <a:prstGeom prst="rect">
            <a:avLst/>
          </a:prstGeom>
        </p:spPr>
        <p:txBody>
          <a:bodyPr>
            <a:noAutofit/>
          </a:bodyPr>
          <a:lstStyle/>
          <a:p>
            <a:pPr marL="0" indent="0" algn="ctr">
              <a:buNone/>
            </a:pPr>
            <a:r>
              <a:rPr lang="en-US" altLang="cs-CZ" sz="2000" b="1" dirty="0">
                <a:solidFill>
                  <a:srgbClr val="307871"/>
                </a:solidFill>
              </a:rPr>
              <a:t>Consider a U.S. firm whose business is to import products and sell them in the United States. It</a:t>
            </a:r>
            <a:r>
              <a:rPr lang="cs-CZ" altLang="cs-CZ" sz="2000" b="1" dirty="0">
                <a:solidFill>
                  <a:srgbClr val="307871"/>
                </a:solidFill>
              </a:rPr>
              <a:t> </a:t>
            </a:r>
            <a:r>
              <a:rPr lang="en-US" altLang="cs-CZ" sz="2000" b="1" dirty="0">
                <a:solidFill>
                  <a:srgbClr val="307871"/>
                </a:solidFill>
              </a:rPr>
              <a:t>pays 1 million euros at the beginning of each quarter. If it does not hedge, the dollar value of</a:t>
            </a:r>
            <a:r>
              <a:rPr lang="cs-CZ" altLang="cs-CZ" sz="2000" b="1" dirty="0">
                <a:solidFill>
                  <a:srgbClr val="307871"/>
                </a:solidFill>
              </a:rPr>
              <a:t> </a:t>
            </a:r>
            <a:r>
              <a:rPr lang="en-US" altLang="cs-CZ" sz="2000" b="1" dirty="0">
                <a:solidFill>
                  <a:srgbClr val="307871"/>
                </a:solidFill>
              </a:rPr>
              <a:t>its payables changes in line with the value of the euro. When the</a:t>
            </a:r>
            <a:r>
              <a:rPr lang="cs-CZ" altLang="cs-CZ" sz="2000" b="1" dirty="0">
                <a:solidFill>
                  <a:srgbClr val="307871"/>
                </a:solidFill>
              </a:rPr>
              <a:t> </a:t>
            </a:r>
            <a:r>
              <a:rPr lang="en-US" altLang="cs-CZ" sz="2000" b="1" dirty="0">
                <a:solidFill>
                  <a:srgbClr val="307871"/>
                </a:solidFill>
              </a:rPr>
              <a:t>euro was weak (such as in 2006), the firm’s expenses were low. However, when the euro was</a:t>
            </a:r>
            <a:r>
              <a:rPr lang="cs-CZ" altLang="cs-CZ" sz="2000" b="1" dirty="0">
                <a:solidFill>
                  <a:srgbClr val="307871"/>
                </a:solidFill>
              </a:rPr>
              <a:t> </a:t>
            </a:r>
            <a:r>
              <a:rPr lang="en-US" altLang="cs-CZ" sz="2000" b="1" dirty="0">
                <a:solidFill>
                  <a:srgbClr val="307871"/>
                </a:solidFill>
              </a:rPr>
              <a:t>strong (such as in 2008), its expenses were high. From the first quarter of 2006 to the second</a:t>
            </a:r>
            <a:r>
              <a:rPr lang="cs-CZ" altLang="cs-CZ" sz="2000" b="1" dirty="0">
                <a:solidFill>
                  <a:srgbClr val="307871"/>
                </a:solidFill>
              </a:rPr>
              <a:t> </a:t>
            </a:r>
            <a:r>
              <a:rPr lang="en-US" altLang="cs-CZ" sz="2000" b="1" dirty="0">
                <a:solidFill>
                  <a:srgbClr val="307871"/>
                </a:solidFill>
              </a:rPr>
              <a:t>quarter of 2008, the euro appreciated by 34 percent, so the firm’s expense (in dollars) to obtain</a:t>
            </a:r>
            <a:r>
              <a:rPr lang="cs-CZ" altLang="cs-CZ" sz="2000" b="1" dirty="0">
                <a:solidFill>
                  <a:srgbClr val="307871"/>
                </a:solidFill>
              </a:rPr>
              <a:t> </a:t>
            </a:r>
            <a:r>
              <a:rPr lang="en-US" altLang="cs-CZ" sz="2000" b="1" dirty="0">
                <a:solidFill>
                  <a:srgbClr val="307871"/>
                </a:solidFill>
              </a:rPr>
              <a:t>the 1 million euros in order to purchase imports increased by 34 percent.</a:t>
            </a:r>
            <a:endParaRPr lang="cs-CZ" altLang="cs-CZ" sz="2000" b="1" dirty="0">
              <a:solidFill>
                <a:srgbClr val="307871"/>
              </a:solidFill>
            </a:endParaRPr>
          </a:p>
          <a:p>
            <a:pPr marL="0" indent="0">
              <a:buNone/>
            </a:pPr>
            <a:endParaRPr lang="cs-CZ" altLang="cs-CZ" sz="1600" b="1" dirty="0">
              <a:solidFill>
                <a:srgbClr val="307871"/>
              </a:solidFill>
            </a:endParaRPr>
          </a:p>
          <a:p>
            <a:pPr marL="0" indent="0" algn="ctr">
              <a:buNone/>
            </a:pPr>
            <a:r>
              <a:rPr lang="cs-CZ" altLang="cs-CZ" sz="2000" b="1" dirty="0">
                <a:solidFill>
                  <a:srgbClr val="307871"/>
                </a:solidFill>
              </a:rPr>
              <a:t>???</a:t>
            </a:r>
            <a:r>
              <a:rPr lang="en-US" altLang="cs-CZ" sz="2000" b="1" dirty="0">
                <a:solidFill>
                  <a:srgbClr val="307871"/>
                </a:solidFill>
              </a:rPr>
              <a:t> </a:t>
            </a:r>
            <a:r>
              <a:rPr lang="cs-CZ" altLang="cs-CZ" sz="2000" b="1" dirty="0">
                <a:solidFill>
                  <a:srgbClr val="307871"/>
                </a:solidFill>
              </a:rPr>
              <a:t>A</a:t>
            </a:r>
            <a:r>
              <a:rPr lang="en-US" altLang="cs-CZ" sz="2000" b="1" dirty="0" err="1">
                <a:solidFill>
                  <a:srgbClr val="307871"/>
                </a:solidFill>
              </a:rPr>
              <a:t>ssum</a:t>
            </a:r>
            <a:r>
              <a:rPr lang="cs-CZ" altLang="cs-CZ" sz="2000" b="1" dirty="0">
                <a:solidFill>
                  <a:srgbClr val="307871"/>
                </a:solidFill>
              </a:rPr>
              <a:t>e</a:t>
            </a:r>
            <a:r>
              <a:rPr lang="en-US" altLang="cs-CZ" sz="2000" b="1" dirty="0">
                <a:solidFill>
                  <a:srgbClr val="307871"/>
                </a:solidFill>
              </a:rPr>
              <a:t> that the U.S. firm was an exporter instead, and</a:t>
            </a:r>
            <a:r>
              <a:rPr lang="cs-CZ" altLang="cs-CZ" sz="2000" b="1" dirty="0">
                <a:solidFill>
                  <a:srgbClr val="307871"/>
                </a:solidFill>
              </a:rPr>
              <a:t> </a:t>
            </a:r>
            <a:r>
              <a:rPr lang="en-US" altLang="cs-CZ" sz="2000" b="1" dirty="0">
                <a:solidFill>
                  <a:srgbClr val="307871"/>
                </a:solidFill>
              </a:rPr>
              <a:t>received 1 million euros every quarter and converted them to dollars</a:t>
            </a:r>
            <a:r>
              <a:rPr lang="cs-CZ" altLang="cs-CZ" sz="2000" b="1" dirty="0">
                <a:solidFill>
                  <a:srgbClr val="307871"/>
                </a:solidFill>
              </a:rPr>
              <a:t>. </a:t>
            </a:r>
            <a:r>
              <a:rPr lang="cs-CZ" altLang="cs-CZ" sz="2000" b="1" dirty="0" err="1">
                <a:solidFill>
                  <a:srgbClr val="307871"/>
                </a:solidFill>
              </a:rPr>
              <a:t>What</a:t>
            </a:r>
            <a:r>
              <a:rPr lang="cs-CZ" altLang="cs-CZ" sz="2000" b="1" dirty="0">
                <a:solidFill>
                  <a:srgbClr val="307871"/>
                </a:solidFill>
              </a:rPr>
              <a:t> </a:t>
            </a:r>
            <a:r>
              <a:rPr lang="cs-CZ" altLang="cs-CZ" sz="2000" b="1" dirty="0" err="1">
                <a:solidFill>
                  <a:srgbClr val="307871"/>
                </a:solidFill>
              </a:rPr>
              <a:t>will</a:t>
            </a:r>
            <a:r>
              <a:rPr lang="cs-CZ" altLang="cs-CZ" sz="2000" b="1" dirty="0">
                <a:solidFill>
                  <a:srgbClr val="307871"/>
                </a:solidFill>
              </a:rPr>
              <a:t> </a:t>
            </a:r>
            <a:r>
              <a:rPr lang="cs-CZ" altLang="cs-CZ" sz="2000" b="1" dirty="0" err="1">
                <a:solidFill>
                  <a:srgbClr val="307871"/>
                </a:solidFill>
              </a:rPr>
              <a:t>be</a:t>
            </a:r>
            <a:r>
              <a:rPr lang="cs-CZ" altLang="cs-CZ" sz="2000" b="1" dirty="0">
                <a:solidFill>
                  <a:srgbClr val="307871"/>
                </a:solidFill>
              </a:rPr>
              <a:t> </a:t>
            </a:r>
            <a:r>
              <a:rPr lang="cs-CZ" altLang="cs-CZ" sz="2000" b="1" dirty="0" err="1">
                <a:solidFill>
                  <a:srgbClr val="307871"/>
                </a:solidFill>
              </a:rPr>
              <a:t>the</a:t>
            </a:r>
            <a:r>
              <a:rPr lang="cs-CZ" altLang="cs-CZ" sz="2000" b="1" dirty="0">
                <a:solidFill>
                  <a:srgbClr val="307871"/>
                </a:solidFill>
              </a:rPr>
              <a:t> </a:t>
            </a:r>
            <a:r>
              <a:rPr lang="en-GB" altLang="cs-CZ" sz="2000" b="1" dirty="0">
                <a:solidFill>
                  <a:srgbClr val="307871"/>
                </a:solidFill>
              </a:rPr>
              <a:t>consequences</a:t>
            </a:r>
            <a:r>
              <a:rPr lang="cs-CZ" altLang="cs-CZ" sz="2000" b="1" dirty="0">
                <a:solidFill>
                  <a:srgbClr val="307871"/>
                </a:solidFill>
              </a:rPr>
              <a:t> </a:t>
            </a:r>
            <a:r>
              <a:rPr lang="cs-CZ" altLang="cs-CZ" sz="2000" b="1" dirty="0" err="1">
                <a:solidFill>
                  <a:srgbClr val="307871"/>
                </a:solidFill>
              </a:rPr>
              <a:t>of</a:t>
            </a:r>
            <a:r>
              <a:rPr lang="cs-CZ" altLang="cs-CZ" sz="2000" b="1" dirty="0">
                <a:solidFill>
                  <a:srgbClr val="307871"/>
                </a:solidFill>
              </a:rPr>
              <a:t> </a:t>
            </a:r>
            <a:r>
              <a:rPr lang="cs-CZ" altLang="cs-CZ" sz="2000" b="1" dirty="0" err="1">
                <a:solidFill>
                  <a:srgbClr val="307871"/>
                </a:solidFill>
              </a:rPr>
              <a:t>the</a:t>
            </a:r>
            <a:r>
              <a:rPr lang="cs-CZ" altLang="cs-CZ" sz="2000" b="1" dirty="0">
                <a:solidFill>
                  <a:srgbClr val="307871"/>
                </a:solidFill>
              </a:rPr>
              <a:t> euro </a:t>
            </a:r>
            <a:r>
              <a:rPr lang="cs-CZ" altLang="cs-CZ" sz="2000" b="1" dirty="0" err="1">
                <a:solidFill>
                  <a:srgbClr val="307871"/>
                </a:solidFill>
              </a:rPr>
              <a:t>exchange</a:t>
            </a:r>
            <a:r>
              <a:rPr lang="cs-CZ" altLang="cs-CZ" sz="2000" b="1" dirty="0">
                <a:solidFill>
                  <a:srgbClr val="307871"/>
                </a:solidFill>
              </a:rPr>
              <a:t> </a:t>
            </a:r>
            <a:r>
              <a:rPr lang="cs-CZ" altLang="cs-CZ" sz="2000" b="1" dirty="0" err="1">
                <a:solidFill>
                  <a:srgbClr val="307871"/>
                </a:solidFill>
              </a:rPr>
              <a:t>rate</a:t>
            </a:r>
            <a:r>
              <a:rPr lang="cs-CZ" altLang="cs-CZ" sz="2000" b="1" dirty="0">
                <a:solidFill>
                  <a:srgbClr val="307871"/>
                </a:solidFill>
              </a:rPr>
              <a:t> </a:t>
            </a:r>
            <a:r>
              <a:rPr lang="cs-CZ" altLang="cs-CZ" sz="2000" b="1" dirty="0" err="1">
                <a:solidFill>
                  <a:srgbClr val="307871"/>
                </a:solidFill>
              </a:rPr>
              <a:t>development</a:t>
            </a:r>
            <a:r>
              <a:rPr lang="cs-CZ" altLang="cs-CZ" sz="2000" b="1" dirty="0">
                <a:solidFill>
                  <a:srgbClr val="307871"/>
                </a:solidFill>
              </a:rPr>
              <a:t>???</a:t>
            </a: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Questions</a:t>
            </a:r>
            <a:r>
              <a:rPr lang="cs-CZ" b="1" dirty="0">
                <a:solidFill>
                  <a:srgbClr val="307871"/>
                </a:solidFill>
              </a:rPr>
              <a:t> and </a:t>
            </a:r>
            <a:r>
              <a:rPr lang="cs-CZ" b="1" dirty="0" err="1">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192625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91354"/>
            <a:ext cx="8856984" cy="3024336"/>
          </a:xfrm>
          <a:prstGeom prst="rect">
            <a:avLst/>
          </a:prstGeom>
        </p:spPr>
        <p:txBody>
          <a:bodyPr>
            <a:noAutofit/>
          </a:bodyPr>
          <a:lstStyle/>
          <a:p>
            <a:pPr marL="0" indent="0">
              <a:buNone/>
            </a:pPr>
            <a:endParaRPr lang="cs-CZ" altLang="cs-CZ" sz="1600" b="1" dirty="0">
              <a:solidFill>
                <a:srgbClr val="000000"/>
              </a:solidFill>
            </a:endParaRPr>
          </a:p>
          <a:p>
            <a:pPr marL="0" indent="0" algn="ctr">
              <a:buNone/>
            </a:pPr>
            <a:r>
              <a:rPr lang="cs-CZ" altLang="cs-CZ" sz="2000" b="1" dirty="0">
                <a:solidFill>
                  <a:srgbClr val="307871"/>
                </a:solidFill>
              </a:rPr>
              <a:t>???</a:t>
            </a:r>
            <a:r>
              <a:rPr lang="en-US" altLang="cs-CZ" sz="2000" b="1" dirty="0">
                <a:solidFill>
                  <a:srgbClr val="307871"/>
                </a:solidFill>
              </a:rPr>
              <a:t> </a:t>
            </a:r>
            <a:r>
              <a:rPr lang="cs-CZ" altLang="cs-CZ" sz="2000" b="1" dirty="0">
                <a:solidFill>
                  <a:srgbClr val="307871"/>
                </a:solidFill>
              </a:rPr>
              <a:t>A</a:t>
            </a:r>
            <a:r>
              <a:rPr lang="en-US" altLang="cs-CZ" sz="2000" b="1" dirty="0" err="1">
                <a:solidFill>
                  <a:srgbClr val="307871"/>
                </a:solidFill>
              </a:rPr>
              <a:t>ssum</a:t>
            </a:r>
            <a:r>
              <a:rPr lang="cs-CZ" altLang="cs-CZ" sz="2000" b="1" dirty="0">
                <a:solidFill>
                  <a:srgbClr val="307871"/>
                </a:solidFill>
              </a:rPr>
              <a:t>e</a:t>
            </a:r>
            <a:r>
              <a:rPr lang="en-US" altLang="cs-CZ" sz="2000" b="1" dirty="0">
                <a:solidFill>
                  <a:srgbClr val="307871"/>
                </a:solidFill>
              </a:rPr>
              <a:t> that the U.S. firm was an exporter instead, and</a:t>
            </a:r>
            <a:r>
              <a:rPr lang="cs-CZ" altLang="cs-CZ" sz="2000" b="1" dirty="0">
                <a:solidFill>
                  <a:srgbClr val="307871"/>
                </a:solidFill>
              </a:rPr>
              <a:t> </a:t>
            </a:r>
            <a:r>
              <a:rPr lang="en-US" altLang="cs-CZ" sz="2000" b="1" dirty="0">
                <a:solidFill>
                  <a:srgbClr val="307871"/>
                </a:solidFill>
              </a:rPr>
              <a:t>received 1 million euros every quarter and converted them to dollars</a:t>
            </a:r>
            <a:r>
              <a:rPr lang="cs-CZ" altLang="cs-CZ" sz="2000" b="1" dirty="0">
                <a:solidFill>
                  <a:srgbClr val="307871"/>
                </a:solidFill>
              </a:rPr>
              <a:t>. </a:t>
            </a:r>
            <a:r>
              <a:rPr lang="cs-CZ" altLang="cs-CZ" sz="2000" b="1" dirty="0" err="1">
                <a:solidFill>
                  <a:srgbClr val="307871"/>
                </a:solidFill>
              </a:rPr>
              <a:t>What</a:t>
            </a:r>
            <a:r>
              <a:rPr lang="cs-CZ" altLang="cs-CZ" sz="2000" b="1" dirty="0">
                <a:solidFill>
                  <a:srgbClr val="307871"/>
                </a:solidFill>
              </a:rPr>
              <a:t> </a:t>
            </a:r>
            <a:r>
              <a:rPr lang="cs-CZ" altLang="cs-CZ" sz="2000" b="1" dirty="0" err="1">
                <a:solidFill>
                  <a:srgbClr val="307871"/>
                </a:solidFill>
              </a:rPr>
              <a:t>will</a:t>
            </a:r>
            <a:r>
              <a:rPr lang="cs-CZ" altLang="cs-CZ" sz="2000" b="1" dirty="0">
                <a:solidFill>
                  <a:srgbClr val="307871"/>
                </a:solidFill>
              </a:rPr>
              <a:t> </a:t>
            </a:r>
            <a:r>
              <a:rPr lang="cs-CZ" altLang="cs-CZ" sz="2000" b="1" dirty="0" err="1">
                <a:solidFill>
                  <a:srgbClr val="307871"/>
                </a:solidFill>
              </a:rPr>
              <a:t>be</a:t>
            </a:r>
            <a:r>
              <a:rPr lang="cs-CZ" altLang="cs-CZ" sz="2000" b="1" dirty="0">
                <a:solidFill>
                  <a:srgbClr val="307871"/>
                </a:solidFill>
              </a:rPr>
              <a:t> </a:t>
            </a:r>
            <a:r>
              <a:rPr lang="cs-CZ" altLang="cs-CZ" sz="2000" b="1" dirty="0" err="1">
                <a:solidFill>
                  <a:srgbClr val="307871"/>
                </a:solidFill>
              </a:rPr>
              <a:t>the</a:t>
            </a:r>
            <a:r>
              <a:rPr lang="cs-CZ" altLang="cs-CZ" sz="2000" b="1" dirty="0">
                <a:solidFill>
                  <a:srgbClr val="307871"/>
                </a:solidFill>
              </a:rPr>
              <a:t> </a:t>
            </a:r>
            <a:r>
              <a:rPr lang="en-GB" altLang="cs-CZ" sz="2000" b="1" dirty="0">
                <a:solidFill>
                  <a:srgbClr val="307871"/>
                </a:solidFill>
              </a:rPr>
              <a:t>consequences</a:t>
            </a:r>
            <a:r>
              <a:rPr lang="cs-CZ" altLang="cs-CZ" sz="2000" b="1" dirty="0">
                <a:solidFill>
                  <a:srgbClr val="307871"/>
                </a:solidFill>
              </a:rPr>
              <a:t> </a:t>
            </a:r>
            <a:r>
              <a:rPr lang="cs-CZ" altLang="cs-CZ" sz="2000" b="1" dirty="0" err="1">
                <a:solidFill>
                  <a:srgbClr val="307871"/>
                </a:solidFill>
              </a:rPr>
              <a:t>of</a:t>
            </a:r>
            <a:r>
              <a:rPr lang="cs-CZ" altLang="cs-CZ" sz="2000" b="1" dirty="0">
                <a:solidFill>
                  <a:srgbClr val="307871"/>
                </a:solidFill>
              </a:rPr>
              <a:t> </a:t>
            </a:r>
            <a:r>
              <a:rPr lang="cs-CZ" altLang="cs-CZ" sz="2000" b="1" dirty="0" err="1">
                <a:solidFill>
                  <a:srgbClr val="307871"/>
                </a:solidFill>
              </a:rPr>
              <a:t>the</a:t>
            </a:r>
            <a:r>
              <a:rPr lang="cs-CZ" altLang="cs-CZ" sz="2000" b="1" dirty="0">
                <a:solidFill>
                  <a:srgbClr val="307871"/>
                </a:solidFill>
              </a:rPr>
              <a:t> euro </a:t>
            </a:r>
            <a:r>
              <a:rPr lang="cs-CZ" altLang="cs-CZ" sz="2000" b="1" dirty="0" err="1">
                <a:solidFill>
                  <a:srgbClr val="307871"/>
                </a:solidFill>
              </a:rPr>
              <a:t>exchange</a:t>
            </a:r>
            <a:r>
              <a:rPr lang="cs-CZ" altLang="cs-CZ" sz="2000" b="1" dirty="0">
                <a:solidFill>
                  <a:srgbClr val="307871"/>
                </a:solidFill>
              </a:rPr>
              <a:t> </a:t>
            </a:r>
            <a:r>
              <a:rPr lang="cs-CZ" altLang="cs-CZ" sz="2000" b="1" dirty="0" err="1">
                <a:solidFill>
                  <a:srgbClr val="307871"/>
                </a:solidFill>
              </a:rPr>
              <a:t>rate</a:t>
            </a:r>
            <a:r>
              <a:rPr lang="cs-CZ" altLang="cs-CZ" sz="2000" b="1" dirty="0">
                <a:solidFill>
                  <a:srgbClr val="307871"/>
                </a:solidFill>
              </a:rPr>
              <a:t> </a:t>
            </a:r>
            <a:r>
              <a:rPr lang="cs-CZ" altLang="cs-CZ" sz="2000" b="1" dirty="0" err="1">
                <a:solidFill>
                  <a:srgbClr val="307871"/>
                </a:solidFill>
              </a:rPr>
              <a:t>development</a:t>
            </a:r>
            <a:r>
              <a:rPr lang="cs-CZ" altLang="cs-CZ" sz="2000" b="1" dirty="0">
                <a:solidFill>
                  <a:srgbClr val="307871"/>
                </a:solidFill>
              </a:rPr>
              <a:t>???</a:t>
            </a:r>
          </a:p>
          <a:p>
            <a:pPr marL="0" indent="0" algn="ctr">
              <a:buNone/>
            </a:pPr>
            <a:endParaRPr lang="cs-CZ" altLang="cs-CZ" sz="2000" b="1" dirty="0">
              <a:solidFill>
                <a:srgbClr val="000000"/>
              </a:solidFill>
            </a:endParaRPr>
          </a:p>
          <a:p>
            <a:pPr marL="0" indent="0" algn="ctr">
              <a:buNone/>
            </a:pPr>
            <a:r>
              <a:rPr lang="cs-CZ" altLang="cs-CZ" sz="2000" b="1" dirty="0" err="1">
                <a:solidFill>
                  <a:srgbClr val="C00000"/>
                </a:solidFill>
              </a:rPr>
              <a:t>Situation</a:t>
            </a:r>
            <a:r>
              <a:rPr lang="cs-CZ" altLang="cs-CZ" sz="2000" b="1" dirty="0">
                <a:solidFill>
                  <a:srgbClr val="C00000"/>
                </a:solidFill>
              </a:rPr>
              <a:t> </a:t>
            </a:r>
            <a:r>
              <a:rPr lang="en-US" altLang="cs-CZ" sz="2000" b="1" dirty="0">
                <a:solidFill>
                  <a:srgbClr val="C00000"/>
                </a:solidFill>
              </a:rPr>
              <a:t>would</a:t>
            </a:r>
            <a:r>
              <a:rPr lang="cs-CZ" altLang="cs-CZ" sz="2000" b="1" dirty="0">
                <a:solidFill>
                  <a:srgbClr val="C00000"/>
                </a:solidFill>
              </a:rPr>
              <a:t> </a:t>
            </a:r>
            <a:r>
              <a:rPr lang="en-US" altLang="cs-CZ" sz="2000" b="1" dirty="0">
                <a:solidFill>
                  <a:srgbClr val="C00000"/>
                </a:solidFill>
              </a:rPr>
              <a:t>be the same except that the dollars would represent the firm’s revenue (in dollars) instead</a:t>
            </a:r>
            <a:r>
              <a:rPr lang="cs-CZ" altLang="cs-CZ" sz="2000" b="1" dirty="0">
                <a:solidFill>
                  <a:srgbClr val="C00000"/>
                </a:solidFill>
              </a:rPr>
              <a:t> </a:t>
            </a:r>
            <a:r>
              <a:rPr lang="en-US" altLang="cs-CZ" sz="2000" b="1" dirty="0">
                <a:solidFill>
                  <a:srgbClr val="C00000"/>
                </a:solidFill>
              </a:rPr>
              <a:t>of expenses. This firm would have generated much higher revenue in 2008 when</a:t>
            </a:r>
            <a:r>
              <a:rPr lang="cs-CZ" altLang="cs-CZ" sz="2000" b="1" dirty="0">
                <a:solidFill>
                  <a:srgbClr val="C00000"/>
                </a:solidFill>
              </a:rPr>
              <a:t> </a:t>
            </a:r>
            <a:r>
              <a:rPr lang="en-US" altLang="cs-CZ" sz="2000" b="1" dirty="0">
                <a:solidFill>
                  <a:srgbClr val="C00000"/>
                </a:solidFill>
              </a:rPr>
              <a:t>the euro was strong than in 2006 when the euro was weak.</a:t>
            </a:r>
            <a:endParaRPr lang="cs-CZ" altLang="cs-CZ" sz="2000" b="1" dirty="0">
              <a:solidFill>
                <a:srgbClr val="C00000"/>
              </a:solidFill>
            </a:endParaRPr>
          </a:p>
        </p:txBody>
      </p:sp>
      <p:sp>
        <p:nvSpPr>
          <p:cNvPr id="6" name="Nadpis 5"/>
          <p:cNvSpPr>
            <a:spLocks noGrp="1"/>
          </p:cNvSpPr>
          <p:nvPr>
            <p:ph type="title"/>
          </p:nvPr>
        </p:nvSpPr>
        <p:spPr>
          <a:xfrm>
            <a:off x="179512" y="195486"/>
            <a:ext cx="6192688" cy="507703"/>
          </a:xfrm>
        </p:spPr>
        <p:txBody>
          <a:bodyPr/>
          <a:lstStyle/>
          <a:p>
            <a:r>
              <a:rPr lang="cs-CZ" b="1" dirty="0" err="1">
                <a:solidFill>
                  <a:srgbClr val="307871"/>
                </a:solidFill>
              </a:rPr>
              <a:t>Questions</a:t>
            </a:r>
            <a:r>
              <a:rPr lang="cs-CZ" b="1" dirty="0">
                <a:solidFill>
                  <a:srgbClr val="307871"/>
                </a:solidFill>
              </a:rPr>
              <a:t> and </a:t>
            </a:r>
            <a:r>
              <a:rPr lang="cs-CZ" b="1" dirty="0" err="1">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228223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Since MNCs recognize that exchange rate risk is relevant, they may consider hedging</a:t>
            </a:r>
            <a:r>
              <a:rPr lang="cs-CZ" altLang="cs-CZ" sz="2000" dirty="0">
                <a:solidFill>
                  <a:srgbClr val="307871"/>
                </a:solidFill>
              </a:rPr>
              <a:t> </a:t>
            </a:r>
            <a:r>
              <a:rPr lang="en-US" altLang="cs-CZ" sz="2000" dirty="0">
                <a:solidFill>
                  <a:srgbClr val="307871"/>
                </a:solidFill>
              </a:rPr>
              <a:t>their positions. </a:t>
            </a:r>
            <a:endParaRPr lang="cs-CZ" altLang="cs-CZ" sz="2000" dirty="0">
              <a:solidFill>
                <a:srgbClr val="307871"/>
              </a:solidFill>
            </a:endParaRPr>
          </a:p>
          <a:p>
            <a:pPr lvl="1"/>
            <a:r>
              <a:rPr lang="en-US" altLang="cs-CZ" sz="1600" dirty="0">
                <a:solidFill>
                  <a:srgbClr val="307871"/>
                </a:solidFill>
              </a:rPr>
              <a:t>They must determine how they are exposed before they can hedge</a:t>
            </a:r>
            <a:r>
              <a:rPr lang="cs-CZ" altLang="cs-CZ" sz="1600" dirty="0">
                <a:solidFill>
                  <a:srgbClr val="307871"/>
                </a:solidFill>
              </a:rPr>
              <a:t> </a:t>
            </a:r>
            <a:r>
              <a:rPr lang="en-US" altLang="cs-CZ" sz="1600" dirty="0">
                <a:solidFill>
                  <a:srgbClr val="307871"/>
                </a:solidFill>
              </a:rPr>
              <a:t>their exposure. </a:t>
            </a:r>
            <a:endParaRPr lang="cs-CZ" altLang="cs-CZ" sz="1600" dirty="0">
              <a:solidFill>
                <a:srgbClr val="307871"/>
              </a:solidFill>
            </a:endParaRPr>
          </a:p>
          <a:p>
            <a:endParaRPr lang="cs-CZ" altLang="cs-CZ" sz="1600" dirty="0">
              <a:solidFill>
                <a:srgbClr val="307871"/>
              </a:solidFill>
            </a:endParaRPr>
          </a:p>
          <a:p>
            <a:r>
              <a:rPr lang="en-US" altLang="cs-CZ" sz="2000" dirty="0">
                <a:solidFill>
                  <a:srgbClr val="307871"/>
                </a:solidFill>
              </a:rPr>
              <a:t>Firms are commonly subject to the following forms of exchange rate</a:t>
            </a:r>
            <a:r>
              <a:rPr lang="cs-CZ" altLang="cs-CZ" sz="2000" dirty="0">
                <a:solidFill>
                  <a:srgbClr val="307871"/>
                </a:solidFill>
              </a:rPr>
              <a:t> </a:t>
            </a:r>
            <a:r>
              <a:rPr lang="en-US" altLang="cs-CZ" sz="2000" dirty="0">
                <a:solidFill>
                  <a:srgbClr val="307871"/>
                </a:solidFill>
              </a:rPr>
              <a:t>exposure</a:t>
            </a:r>
            <a:r>
              <a:rPr lang="cs-CZ" altLang="cs-CZ" sz="2000" dirty="0">
                <a:solidFill>
                  <a:srgbClr val="307871"/>
                </a:solidFill>
              </a:rPr>
              <a:t>:</a:t>
            </a:r>
          </a:p>
          <a:p>
            <a:pPr lvl="1"/>
            <a:r>
              <a:rPr lang="en-US" altLang="cs-CZ" sz="1600" dirty="0">
                <a:solidFill>
                  <a:srgbClr val="307871"/>
                </a:solidFill>
              </a:rPr>
              <a:t>Transaction exposure</a:t>
            </a:r>
          </a:p>
          <a:p>
            <a:pPr lvl="1"/>
            <a:r>
              <a:rPr lang="en-US" altLang="cs-CZ" sz="1600" dirty="0">
                <a:solidFill>
                  <a:srgbClr val="307871"/>
                </a:solidFill>
              </a:rPr>
              <a:t>Economic exposure</a:t>
            </a:r>
          </a:p>
          <a:p>
            <a:pPr lvl="1"/>
            <a:r>
              <a:rPr lang="en-US" altLang="cs-CZ" sz="1600" dirty="0">
                <a:solidFill>
                  <a:srgbClr val="307871"/>
                </a:solidFill>
              </a:rPr>
              <a:t>Translation exposure</a:t>
            </a:r>
          </a:p>
        </p:txBody>
      </p:sp>
      <p:sp>
        <p:nvSpPr>
          <p:cNvPr id="6" name="Nadpis 5"/>
          <p:cNvSpPr>
            <a:spLocks noGrp="1"/>
          </p:cNvSpPr>
          <p:nvPr>
            <p:ph type="title"/>
          </p:nvPr>
        </p:nvSpPr>
        <p:spPr>
          <a:xfrm>
            <a:off x="179512" y="195486"/>
            <a:ext cx="7704856" cy="507703"/>
          </a:xfrm>
        </p:spPr>
        <p:txBody>
          <a:bodyPr/>
          <a:lstStyle/>
          <a:p>
            <a:r>
              <a:rPr lang="cs-CZ" b="1" dirty="0" err="1">
                <a:solidFill>
                  <a:srgbClr val="307871"/>
                </a:solidFill>
              </a:rPr>
              <a:t>Foreign</a:t>
            </a:r>
            <a:r>
              <a:rPr lang="cs-CZ" b="1" dirty="0">
                <a:solidFill>
                  <a:srgbClr val="307871"/>
                </a:solidFill>
              </a:rPr>
              <a:t> Exchange </a:t>
            </a:r>
            <a:r>
              <a:rPr lang="cs-CZ" b="1" dirty="0" err="1">
                <a:solidFill>
                  <a:srgbClr val="307871"/>
                </a:solidFill>
              </a:rPr>
              <a:t>Exposure</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9218050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1440160"/>
          </a:xfrm>
          <a:prstGeom prst="rect">
            <a:avLst/>
          </a:prstGeom>
        </p:spPr>
        <p:txBody>
          <a:bodyPr>
            <a:noAutofit/>
          </a:bodyPr>
          <a:lstStyle/>
          <a:p>
            <a:r>
              <a:rPr lang="en-US" altLang="cs-CZ" sz="2000" dirty="0">
                <a:solidFill>
                  <a:srgbClr val="307871"/>
                </a:solidFill>
              </a:rPr>
              <a:t>The sensitivity of the firm’s contractual transactions in foreign</a:t>
            </a:r>
            <a:r>
              <a:rPr lang="cs-CZ" altLang="cs-CZ" sz="2000" dirty="0">
                <a:solidFill>
                  <a:srgbClr val="307871"/>
                </a:solidFill>
              </a:rPr>
              <a:t> </a:t>
            </a:r>
            <a:r>
              <a:rPr lang="en-US" altLang="cs-CZ" sz="2000" dirty="0">
                <a:solidFill>
                  <a:srgbClr val="307871"/>
                </a:solidFill>
              </a:rPr>
              <a:t>currencies to exchange rate movements is referred to as transaction exposure.</a:t>
            </a:r>
          </a:p>
          <a:p>
            <a:endParaRPr lang="cs-CZ" altLang="cs-CZ" sz="2000" dirty="0">
              <a:solidFill>
                <a:srgbClr val="307871"/>
              </a:solidFill>
            </a:endParaRPr>
          </a:p>
          <a:p>
            <a:r>
              <a:rPr lang="en-US" altLang="cs-CZ" sz="2000" dirty="0">
                <a:solidFill>
                  <a:srgbClr val="307871"/>
                </a:solidFill>
              </a:rPr>
              <a:t>To assess transaction exposure, an MNC needs to</a:t>
            </a:r>
            <a:endParaRPr lang="cs-CZ" altLang="cs-CZ" sz="2000" dirty="0">
              <a:solidFill>
                <a:srgbClr val="307871"/>
              </a:solidFill>
            </a:endParaRPr>
          </a:p>
          <a:p>
            <a:pPr lvl="1"/>
            <a:r>
              <a:rPr lang="en-US" altLang="cs-CZ" sz="1600" dirty="0">
                <a:solidFill>
                  <a:srgbClr val="307871"/>
                </a:solidFill>
              </a:rPr>
              <a:t>(1) estimate its net cash flows in</a:t>
            </a:r>
            <a:r>
              <a:rPr lang="cs-CZ" altLang="cs-CZ" sz="1600" dirty="0">
                <a:solidFill>
                  <a:srgbClr val="307871"/>
                </a:solidFill>
              </a:rPr>
              <a:t> </a:t>
            </a:r>
            <a:r>
              <a:rPr lang="en-US" altLang="cs-CZ" sz="1600" dirty="0">
                <a:solidFill>
                  <a:srgbClr val="307871"/>
                </a:solidFill>
              </a:rPr>
              <a:t>each currency </a:t>
            </a:r>
            <a:endParaRPr lang="cs-CZ" altLang="cs-CZ" sz="1600" dirty="0">
              <a:solidFill>
                <a:srgbClr val="307871"/>
              </a:solidFill>
            </a:endParaRPr>
          </a:p>
          <a:p>
            <a:pPr lvl="1"/>
            <a:r>
              <a:rPr lang="en-US" altLang="cs-CZ" sz="1600" dirty="0">
                <a:solidFill>
                  <a:srgbClr val="307871"/>
                </a:solidFill>
              </a:rPr>
              <a:t>(2) measure the potential impact of the currency exposure.</a:t>
            </a:r>
          </a:p>
        </p:txBody>
      </p:sp>
      <p:sp>
        <p:nvSpPr>
          <p:cNvPr id="6" name="Nadpis 5"/>
          <p:cNvSpPr>
            <a:spLocks noGrp="1"/>
          </p:cNvSpPr>
          <p:nvPr>
            <p:ph type="title"/>
          </p:nvPr>
        </p:nvSpPr>
        <p:spPr>
          <a:xfrm>
            <a:off x="179512" y="195486"/>
            <a:ext cx="7704856" cy="507703"/>
          </a:xfrm>
        </p:spPr>
        <p:txBody>
          <a:bodyPr/>
          <a:lstStyle/>
          <a:p>
            <a:r>
              <a:rPr lang="cs-CZ" b="1" dirty="0" err="1">
                <a:solidFill>
                  <a:srgbClr val="307871"/>
                </a:solidFill>
              </a:rPr>
              <a:t>Transaction</a:t>
            </a:r>
            <a:r>
              <a:rPr lang="cs-CZ" b="1" dirty="0">
                <a:solidFill>
                  <a:srgbClr val="307871"/>
                </a:solidFill>
              </a:rPr>
              <a:t> </a:t>
            </a:r>
            <a:r>
              <a:rPr lang="cs-CZ" b="1" dirty="0" err="1">
                <a:solidFill>
                  <a:srgbClr val="307871"/>
                </a:solidFill>
              </a:rPr>
              <a:t>Exposure</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Exchange Rate Risk Management</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0519785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24541</TotalTime>
  <Words>1664</Words>
  <Application>Microsoft Office PowerPoint</Application>
  <PresentationFormat>Předvádění na obrazovce (16:9)</PresentationFormat>
  <Paragraphs>143</Paragraphs>
  <Slides>26</Slides>
  <Notes>24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Times New Roman</vt:lpstr>
      <vt:lpstr>Wingdings</vt:lpstr>
      <vt:lpstr>SLU</vt:lpstr>
      <vt:lpstr>Exchange Rate Risk Management</vt:lpstr>
      <vt:lpstr>Trends in FX Market</vt:lpstr>
      <vt:lpstr>FX Market during Financial Crisis (1)</vt:lpstr>
      <vt:lpstr>FX Market during Financial Crisis (2)</vt:lpstr>
      <vt:lpstr>Exchange Rate Risk</vt:lpstr>
      <vt:lpstr>Questions and Applications</vt:lpstr>
      <vt:lpstr>Questions and Applications</vt:lpstr>
      <vt:lpstr>Foreign Exchange Exposure</vt:lpstr>
      <vt:lpstr>Transaction Exposure</vt:lpstr>
      <vt:lpstr>Estimating “Net” Cash Flows in Each Currency</vt:lpstr>
      <vt:lpstr>Example of Consolidated Net Cash Flow Assessment</vt:lpstr>
      <vt:lpstr>Example of Estimating the Range of Net Inflows/Outflows</vt:lpstr>
      <vt:lpstr>Cash Flow and Correlation Effects on Exposure</vt:lpstr>
      <vt:lpstr>Economic Exposure</vt:lpstr>
      <vt:lpstr>Economic Exposure to Exchange Rate Fluctuations</vt:lpstr>
      <vt:lpstr>Questions and Applications</vt:lpstr>
      <vt:lpstr>Questions and Applications</vt:lpstr>
      <vt:lpstr>Measuring Economic Exposure</vt:lpstr>
      <vt:lpstr>Example of Impact of Possible Exchange Rates on Cash Flows</vt:lpstr>
      <vt:lpstr>Translation Exposure </vt:lpstr>
      <vt:lpstr>Questions and Applications</vt:lpstr>
      <vt:lpstr>Steps to Control Exchange Rate Risk (1)</vt:lpstr>
      <vt:lpstr>Steps to Control Exchange Rate Risk (2)</vt:lpstr>
      <vt:lpstr>Exchange Rate Risk by Sector</vt:lpstr>
      <vt:lpstr>Exchange Rate Risk by Region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Jana Šimáková</cp:lastModifiedBy>
  <cp:revision>446</cp:revision>
  <cp:lastPrinted>2018-02-28T09:32:29Z</cp:lastPrinted>
  <dcterms:created xsi:type="dcterms:W3CDTF">2016-07-06T15:42:34Z</dcterms:created>
  <dcterms:modified xsi:type="dcterms:W3CDTF">2021-04-12T11:35:37Z</dcterms:modified>
</cp:coreProperties>
</file>