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44" r:id="rId3"/>
    <p:sldId id="395" r:id="rId4"/>
    <p:sldId id="396" r:id="rId5"/>
    <p:sldId id="407" r:id="rId6"/>
    <p:sldId id="408" r:id="rId7"/>
    <p:sldId id="404" r:id="rId8"/>
    <p:sldId id="409" r:id="rId9"/>
    <p:sldId id="410" r:id="rId10"/>
    <p:sldId id="411" r:id="rId11"/>
    <p:sldId id="412" r:id="rId12"/>
    <p:sldId id="413" r:id="rId13"/>
    <p:sldId id="414" r:id="rId14"/>
    <p:sldId id="415" r:id="rId15"/>
    <p:sldId id="416" r:id="rId16"/>
    <p:sldId id="445" r:id="rId17"/>
    <p:sldId id="417" r:id="rId18"/>
    <p:sldId id="418" r:id="rId19"/>
    <p:sldId id="419" r:id="rId20"/>
    <p:sldId id="421" r:id="rId21"/>
    <p:sldId id="422" r:id="rId22"/>
    <p:sldId id="425" r:id="rId23"/>
    <p:sldId id="437" r:id="rId24"/>
    <p:sldId id="442" r:id="rId25"/>
    <p:sldId id="345" r:id="rId26"/>
    <p:sldId id="397" r:id="rId27"/>
    <p:sldId id="446" r:id="rId28"/>
    <p:sldId id="403" r:id="rId29"/>
    <p:sldId id="398" r:id="rId30"/>
    <p:sldId id="399" r:id="rId31"/>
    <p:sldId id="400" r:id="rId32"/>
    <p:sldId id="447" r:id="rId33"/>
    <p:sldId id="263" r:id="rId34"/>
  </p:sldIdLst>
  <p:sldSz cx="9144000" cy="5143500" type="screen16x9"/>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Stavárek" initials="DS" lastIdx="1" clrIdx="0">
    <p:extLst>
      <p:ext uri="{19B8F6BF-5375-455C-9EA6-DF929625EA0E}">
        <p15:presenceInfo xmlns:p15="http://schemas.microsoft.com/office/powerpoint/2012/main" userId="Daniel Stavár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F2B2B"/>
    <a:srgbClr val="981E3A"/>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Styl Středně sytá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Styl Středně sytá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Styl Tmavá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2" autoAdjust="0"/>
    <p:restoredTop sz="85814" autoAdjust="0"/>
  </p:normalViewPr>
  <p:slideViewPr>
    <p:cSldViewPr>
      <p:cViewPr varScale="1">
        <p:scale>
          <a:sx n="101" d="100"/>
          <a:sy n="101" d="100"/>
        </p:scale>
        <p:origin x="725"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335421696554708"/>
          <c:y val="6.0321416523227402E-2"/>
          <c:w val="0.82686351706036743"/>
          <c:h val="0.71290099154272379"/>
        </c:manualLayout>
      </c:layout>
      <c:lineChart>
        <c:grouping val="standard"/>
        <c:varyColors val="0"/>
        <c:ser>
          <c:idx val="0"/>
          <c:order val="0"/>
          <c:tx>
            <c:strRef>
              <c:f>List2!$C$1</c:f>
              <c:strCache>
                <c:ptCount val="1"/>
                <c:pt idx="0">
                  <c:v>Korunové náklady na nákup 1 mil. EUR</c:v>
                </c:pt>
              </c:strCache>
            </c:strRef>
          </c:tx>
          <c:spPr>
            <a:ln w="28575" cap="rnd">
              <a:solidFill>
                <a:schemeClr val="accent1"/>
              </a:solidFill>
              <a:round/>
            </a:ln>
            <a:effectLst/>
          </c:spPr>
          <c:marker>
            <c:symbol val="none"/>
          </c:marker>
          <c:cat>
            <c:numRef>
              <c:f>List2!$B$2:$B$22</c:f>
              <c:numCache>
                <c:formatCode>General</c:formatCode>
                <c:ptCount val="21"/>
                <c:pt idx="0">
                  <c:v>25.5</c:v>
                </c:pt>
                <c:pt idx="1">
                  <c:v>25.6</c:v>
                </c:pt>
                <c:pt idx="2">
                  <c:v>25.7</c:v>
                </c:pt>
                <c:pt idx="3">
                  <c:v>25.8</c:v>
                </c:pt>
                <c:pt idx="4">
                  <c:v>25.9</c:v>
                </c:pt>
                <c:pt idx="5">
                  <c:v>26</c:v>
                </c:pt>
                <c:pt idx="6">
                  <c:v>26.1</c:v>
                </c:pt>
                <c:pt idx="7">
                  <c:v>26.2</c:v>
                </c:pt>
                <c:pt idx="8">
                  <c:v>26.3</c:v>
                </c:pt>
                <c:pt idx="9">
                  <c:v>26.4</c:v>
                </c:pt>
                <c:pt idx="10">
                  <c:v>26.5</c:v>
                </c:pt>
                <c:pt idx="11">
                  <c:v>26.6</c:v>
                </c:pt>
                <c:pt idx="12">
                  <c:v>26.7</c:v>
                </c:pt>
                <c:pt idx="13">
                  <c:v>26.8</c:v>
                </c:pt>
                <c:pt idx="14">
                  <c:v>26.9</c:v>
                </c:pt>
                <c:pt idx="15">
                  <c:v>27</c:v>
                </c:pt>
                <c:pt idx="16">
                  <c:v>27.1</c:v>
                </c:pt>
                <c:pt idx="17">
                  <c:v>27.2</c:v>
                </c:pt>
                <c:pt idx="18">
                  <c:v>27.3</c:v>
                </c:pt>
                <c:pt idx="19">
                  <c:v>27.4</c:v>
                </c:pt>
                <c:pt idx="20">
                  <c:v>27.5</c:v>
                </c:pt>
              </c:numCache>
            </c:numRef>
          </c:cat>
          <c:val>
            <c:numRef>
              <c:f>List2!$C$2:$C$22</c:f>
              <c:numCache>
                <c:formatCode>General</c:formatCode>
                <c:ptCount val="21"/>
                <c:pt idx="0">
                  <c:v>25500000</c:v>
                </c:pt>
                <c:pt idx="1">
                  <c:v>25600000</c:v>
                </c:pt>
                <c:pt idx="2">
                  <c:v>25700000</c:v>
                </c:pt>
                <c:pt idx="3">
                  <c:v>25800000</c:v>
                </c:pt>
                <c:pt idx="4">
                  <c:v>25900000</c:v>
                </c:pt>
                <c:pt idx="5">
                  <c:v>26000000</c:v>
                </c:pt>
                <c:pt idx="6">
                  <c:v>26100000</c:v>
                </c:pt>
                <c:pt idx="7">
                  <c:v>26200000</c:v>
                </c:pt>
                <c:pt idx="8">
                  <c:v>26300000</c:v>
                </c:pt>
                <c:pt idx="9">
                  <c:v>26400000</c:v>
                </c:pt>
                <c:pt idx="10">
                  <c:v>26500000</c:v>
                </c:pt>
                <c:pt idx="11">
                  <c:v>26600000</c:v>
                </c:pt>
                <c:pt idx="12">
                  <c:v>26700000</c:v>
                </c:pt>
                <c:pt idx="13">
                  <c:v>26800000</c:v>
                </c:pt>
                <c:pt idx="14">
                  <c:v>26900000</c:v>
                </c:pt>
                <c:pt idx="15">
                  <c:v>27000000</c:v>
                </c:pt>
                <c:pt idx="16">
                  <c:v>27100000</c:v>
                </c:pt>
                <c:pt idx="17">
                  <c:v>27200000</c:v>
                </c:pt>
                <c:pt idx="18">
                  <c:v>27300000</c:v>
                </c:pt>
                <c:pt idx="19">
                  <c:v>27400000</c:v>
                </c:pt>
                <c:pt idx="20">
                  <c:v>27500000</c:v>
                </c:pt>
              </c:numCache>
            </c:numRef>
          </c:val>
          <c:smooth val="0"/>
        </c:ser>
        <c:ser>
          <c:idx val="1"/>
          <c:order val="1"/>
          <c:tx>
            <c:strRef>
              <c:f>List2!$D$1</c:f>
              <c:strCache>
                <c:ptCount val="1"/>
                <c:pt idx="0">
                  <c:v>Zajištěná pozice na nákup 1 mil. EUR</c:v>
                </c:pt>
              </c:strCache>
            </c:strRef>
          </c:tx>
          <c:spPr>
            <a:ln w="28575" cap="rnd">
              <a:solidFill>
                <a:schemeClr val="accent2"/>
              </a:solidFill>
              <a:round/>
            </a:ln>
            <a:effectLst/>
          </c:spPr>
          <c:marker>
            <c:symbol val="none"/>
          </c:marker>
          <c:cat>
            <c:numRef>
              <c:f>List2!$B$2:$B$22</c:f>
              <c:numCache>
                <c:formatCode>General</c:formatCode>
                <c:ptCount val="21"/>
                <c:pt idx="0">
                  <c:v>25.5</c:v>
                </c:pt>
                <c:pt idx="1">
                  <c:v>25.6</c:v>
                </c:pt>
                <c:pt idx="2">
                  <c:v>25.7</c:v>
                </c:pt>
                <c:pt idx="3">
                  <c:v>25.8</c:v>
                </c:pt>
                <c:pt idx="4">
                  <c:v>25.9</c:v>
                </c:pt>
                <c:pt idx="5">
                  <c:v>26</c:v>
                </c:pt>
                <c:pt idx="6">
                  <c:v>26.1</c:v>
                </c:pt>
                <c:pt idx="7">
                  <c:v>26.2</c:v>
                </c:pt>
                <c:pt idx="8">
                  <c:v>26.3</c:v>
                </c:pt>
                <c:pt idx="9">
                  <c:v>26.4</c:v>
                </c:pt>
                <c:pt idx="10">
                  <c:v>26.5</c:v>
                </c:pt>
                <c:pt idx="11">
                  <c:v>26.6</c:v>
                </c:pt>
                <c:pt idx="12">
                  <c:v>26.7</c:v>
                </c:pt>
                <c:pt idx="13">
                  <c:v>26.8</c:v>
                </c:pt>
                <c:pt idx="14">
                  <c:v>26.9</c:v>
                </c:pt>
                <c:pt idx="15">
                  <c:v>27</c:v>
                </c:pt>
                <c:pt idx="16">
                  <c:v>27.1</c:v>
                </c:pt>
                <c:pt idx="17">
                  <c:v>27.2</c:v>
                </c:pt>
                <c:pt idx="18">
                  <c:v>27.3</c:v>
                </c:pt>
                <c:pt idx="19">
                  <c:v>27.4</c:v>
                </c:pt>
                <c:pt idx="20">
                  <c:v>27.5</c:v>
                </c:pt>
              </c:numCache>
            </c:numRef>
          </c:cat>
          <c:val>
            <c:numRef>
              <c:f>List2!$D$2:$D$22</c:f>
              <c:numCache>
                <c:formatCode>General</c:formatCode>
                <c:ptCount val="21"/>
                <c:pt idx="0">
                  <c:v>26500000</c:v>
                </c:pt>
                <c:pt idx="1">
                  <c:v>26500000</c:v>
                </c:pt>
                <c:pt idx="2">
                  <c:v>26500000</c:v>
                </c:pt>
                <c:pt idx="3">
                  <c:v>26500000</c:v>
                </c:pt>
                <c:pt idx="4">
                  <c:v>26500000</c:v>
                </c:pt>
                <c:pt idx="5">
                  <c:v>26500000</c:v>
                </c:pt>
                <c:pt idx="6">
                  <c:v>26500000</c:v>
                </c:pt>
                <c:pt idx="7">
                  <c:v>26500000</c:v>
                </c:pt>
                <c:pt idx="8">
                  <c:v>26500000</c:v>
                </c:pt>
                <c:pt idx="9">
                  <c:v>26500000</c:v>
                </c:pt>
                <c:pt idx="10">
                  <c:v>26500000</c:v>
                </c:pt>
                <c:pt idx="11">
                  <c:v>26500000</c:v>
                </c:pt>
                <c:pt idx="12">
                  <c:v>26500000</c:v>
                </c:pt>
                <c:pt idx="13">
                  <c:v>26500000</c:v>
                </c:pt>
                <c:pt idx="14">
                  <c:v>26500000</c:v>
                </c:pt>
                <c:pt idx="15">
                  <c:v>26500000</c:v>
                </c:pt>
                <c:pt idx="16">
                  <c:v>26500000</c:v>
                </c:pt>
                <c:pt idx="17">
                  <c:v>26500000</c:v>
                </c:pt>
                <c:pt idx="18">
                  <c:v>26500000</c:v>
                </c:pt>
                <c:pt idx="19">
                  <c:v>26500000</c:v>
                </c:pt>
                <c:pt idx="20">
                  <c:v>26500000</c:v>
                </c:pt>
              </c:numCache>
            </c:numRef>
          </c:val>
          <c:smooth val="0"/>
        </c:ser>
        <c:dLbls>
          <c:showLegendKey val="0"/>
          <c:showVal val="0"/>
          <c:showCatName val="0"/>
          <c:showSerName val="0"/>
          <c:showPercent val="0"/>
          <c:showBubbleSize val="0"/>
        </c:dLbls>
        <c:smooth val="0"/>
        <c:axId val="431806400"/>
        <c:axId val="431806792"/>
      </c:lineChart>
      <c:catAx>
        <c:axId val="43180640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1806792"/>
        <c:crosses val="autoZero"/>
        <c:auto val="1"/>
        <c:lblAlgn val="ctr"/>
        <c:lblOffset val="100"/>
        <c:noMultiLvlLbl val="0"/>
      </c:catAx>
      <c:valAx>
        <c:axId val="431806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1806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0.70877</cdr:x>
      <cdr:y>0.37693</cdr:y>
    </cdr:from>
    <cdr:to>
      <cdr:x>1</cdr:x>
      <cdr:y>0.5</cdr:y>
    </cdr:to>
    <cdr:sp macro="" textlink="">
      <cdr:nvSpPr>
        <cdr:cNvPr id="2" name="TextovéPole 1"/>
        <cdr:cNvSpPr txBox="1"/>
      </cdr:nvSpPr>
      <cdr:spPr>
        <a:xfrm xmlns:a="http://schemas.openxmlformats.org/drawingml/2006/main">
          <a:off x="6480274" y="1004465"/>
          <a:ext cx="2117947" cy="3279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b="1" dirty="0" err="1" smtClean="0">
              <a:solidFill>
                <a:srgbClr val="C00000"/>
              </a:solidFill>
            </a:rPr>
            <a:t>Hedged</a:t>
          </a:r>
          <a:r>
            <a:rPr lang="cs-CZ" sz="1100" b="1" dirty="0" smtClean="0">
              <a:solidFill>
                <a:srgbClr val="C00000"/>
              </a:solidFill>
            </a:rPr>
            <a:t> </a:t>
          </a:r>
          <a:r>
            <a:rPr lang="cs-CZ" sz="1100" b="1" dirty="0" err="1" smtClean="0">
              <a:solidFill>
                <a:srgbClr val="C00000"/>
              </a:solidFill>
            </a:rPr>
            <a:t>position</a:t>
          </a:r>
          <a:endParaRPr lang="cs-CZ" sz="1100" b="1" dirty="0">
            <a:solidFill>
              <a:srgbClr val="C00000"/>
            </a:solidFill>
          </a:endParaRPr>
        </a:p>
      </cdr:txBody>
    </cdr:sp>
  </cdr:relSizeAnchor>
  <cdr:relSizeAnchor xmlns:cdr="http://schemas.openxmlformats.org/drawingml/2006/chartDrawing">
    <cdr:from>
      <cdr:x>0.69305</cdr:x>
      <cdr:y>0.13374</cdr:y>
    </cdr:from>
    <cdr:to>
      <cdr:x>0.88118</cdr:x>
      <cdr:y>0.2148</cdr:y>
    </cdr:to>
    <cdr:sp macro="" textlink="">
      <cdr:nvSpPr>
        <cdr:cNvPr id="3" name="TextovéPole 2"/>
        <cdr:cNvSpPr txBox="1"/>
      </cdr:nvSpPr>
      <cdr:spPr>
        <a:xfrm xmlns:a="http://schemas.openxmlformats.org/drawingml/2006/main">
          <a:off x="5040114" y="356393"/>
          <a:ext cx="1368152"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b="1" dirty="0" err="1" smtClean="0">
              <a:solidFill>
                <a:schemeClr val="accent1"/>
              </a:solidFill>
            </a:rPr>
            <a:t>Unhedged</a:t>
          </a:r>
          <a:r>
            <a:rPr lang="cs-CZ" sz="1100" b="1" dirty="0" smtClean="0">
              <a:solidFill>
                <a:schemeClr val="accent1"/>
              </a:solidFill>
            </a:rPr>
            <a:t> </a:t>
          </a:r>
          <a:r>
            <a:rPr lang="cs-CZ" sz="1100" b="1" dirty="0" err="1" smtClean="0">
              <a:solidFill>
                <a:schemeClr val="accent1"/>
              </a:solidFill>
            </a:rPr>
            <a:t>position</a:t>
          </a:r>
          <a:r>
            <a:rPr lang="cs-CZ" sz="1100" b="1" dirty="0" smtClean="0">
              <a:solidFill>
                <a:schemeClr val="accent1"/>
              </a:solidFill>
            </a:rPr>
            <a:t> </a:t>
          </a:r>
          <a:endParaRPr lang="cs-CZ" sz="1100" b="1" dirty="0">
            <a:solidFill>
              <a:schemeClr val="accent1"/>
            </a:solidFill>
          </a:endParaRPr>
        </a:p>
      </cdr:txBody>
    </cdr:sp>
  </cdr:relSizeAnchor>
  <cdr:relSizeAnchor xmlns:cdr="http://schemas.openxmlformats.org/drawingml/2006/chartDrawing">
    <cdr:from>
      <cdr:x>0.81187</cdr:x>
      <cdr:y>0.24552</cdr:y>
    </cdr:from>
    <cdr:to>
      <cdr:x>1</cdr:x>
      <cdr:y>0.32288</cdr:y>
    </cdr:to>
    <cdr:sp macro="" textlink="">
      <cdr:nvSpPr>
        <cdr:cNvPr id="4" name="TextovéPole 1"/>
        <cdr:cNvSpPr txBox="1"/>
      </cdr:nvSpPr>
      <cdr:spPr>
        <a:xfrm xmlns:a="http://schemas.openxmlformats.org/drawingml/2006/main">
          <a:off x="5904212" y="654271"/>
          <a:ext cx="1368150" cy="2061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cs-CZ" sz="1100" b="1" dirty="0" smtClean="0">
              <a:solidFill>
                <a:srgbClr val="000000"/>
              </a:solidFill>
            </a:rPr>
            <a:t>Profit </a:t>
          </a:r>
          <a:r>
            <a:rPr lang="cs-CZ" sz="1100" b="1" dirty="0" err="1" smtClean="0">
              <a:solidFill>
                <a:srgbClr val="000000"/>
              </a:solidFill>
            </a:rPr>
            <a:t>for</a:t>
          </a:r>
          <a:r>
            <a:rPr lang="cs-CZ" sz="1100" b="1" dirty="0" smtClean="0">
              <a:solidFill>
                <a:srgbClr val="000000"/>
              </a:solidFill>
            </a:rPr>
            <a:t> MNC</a:t>
          </a:r>
        </a:p>
        <a:p xmlns:a="http://schemas.openxmlformats.org/drawingml/2006/main">
          <a:endParaRPr lang="cs-CZ" sz="1100" b="1" dirty="0">
            <a:solidFill>
              <a:srgbClr val="000000"/>
            </a:solidFill>
          </a:endParaRPr>
        </a:p>
      </cdr:txBody>
    </cdr:sp>
  </cdr:relSizeAnchor>
  <cdr:relSizeAnchor xmlns:cdr="http://schemas.openxmlformats.org/drawingml/2006/chartDrawing">
    <cdr:from>
      <cdr:x>0.17817</cdr:x>
      <cdr:y>0.39388</cdr:y>
    </cdr:from>
    <cdr:to>
      <cdr:x>0.3663</cdr:x>
      <cdr:y>0.47124</cdr:y>
    </cdr:to>
    <cdr:sp macro="" textlink="">
      <cdr:nvSpPr>
        <cdr:cNvPr id="5" name="TextovéPole 1"/>
        <cdr:cNvSpPr txBox="1"/>
      </cdr:nvSpPr>
      <cdr:spPr>
        <a:xfrm xmlns:a="http://schemas.openxmlformats.org/drawingml/2006/main">
          <a:off x="1295698" y="1049638"/>
          <a:ext cx="1368150" cy="2061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cs-CZ" sz="1100" b="1" dirty="0" err="1" smtClean="0">
              <a:solidFill>
                <a:srgbClr val="000000"/>
              </a:solidFill>
            </a:rPr>
            <a:t>Loss</a:t>
          </a:r>
          <a:r>
            <a:rPr lang="cs-CZ" sz="1100" b="1" dirty="0" smtClean="0">
              <a:solidFill>
                <a:srgbClr val="000000"/>
              </a:solidFill>
            </a:rPr>
            <a:t> </a:t>
          </a:r>
          <a:r>
            <a:rPr lang="cs-CZ" sz="1100" b="1" dirty="0" err="1" smtClean="0">
              <a:solidFill>
                <a:srgbClr val="000000"/>
              </a:solidFill>
            </a:rPr>
            <a:t>for</a:t>
          </a:r>
          <a:r>
            <a:rPr lang="cs-CZ" sz="1100" b="1" dirty="0" smtClean="0">
              <a:solidFill>
                <a:srgbClr val="000000"/>
              </a:solidFill>
            </a:rPr>
            <a:t> MNC</a:t>
          </a:r>
        </a:p>
        <a:p xmlns:a="http://schemas.openxmlformats.org/drawingml/2006/main">
          <a:endParaRPr lang="cs-CZ" sz="1100" b="1" dirty="0">
            <a:solidFill>
              <a:srgbClr val="0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0861916D-1F56-4010-B660-C3673F4210AE}" type="datetimeFigureOut">
              <a:rPr lang="cs-CZ" smtClean="0"/>
              <a:t>22. 12. 2020</a:t>
            </a:fld>
            <a:endParaRPr lang="cs-CZ"/>
          </a:p>
        </p:txBody>
      </p:sp>
      <p:sp>
        <p:nvSpPr>
          <p:cNvPr id="4" name="Zástupný symbol pro zápatí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75847063-3D75-4B0B-9A06-07737F9E8525}" type="slidenum">
              <a:rPr lang="cs-CZ" smtClean="0"/>
              <a:t>‹#›</a:t>
            </a:fld>
            <a:endParaRPr lang="cs-CZ"/>
          </a:p>
        </p:txBody>
      </p:sp>
    </p:spTree>
    <p:extLst>
      <p:ext uri="{BB962C8B-B14F-4D97-AF65-F5344CB8AC3E}">
        <p14:creationId xmlns:p14="http://schemas.microsoft.com/office/powerpoint/2010/main" val="1508052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A6097986-0C26-47DE-8982-7AD2B6842259}" type="datetimeFigureOut">
              <a:rPr lang="cs-CZ" smtClean="0"/>
              <a:t>22. 12. 2020</a:t>
            </a:fld>
            <a:endParaRPr lang="cs-CZ"/>
          </a:p>
        </p:txBody>
      </p:sp>
      <p:sp>
        <p:nvSpPr>
          <p:cNvPr id="4" name="Zástupný symbol pro obrázek snímku 3"/>
          <p:cNvSpPr>
            <a:spLocks noGrp="1" noRot="1" noChangeAspect="1"/>
          </p:cNvSpPr>
          <p:nvPr>
            <p:ph type="sldImg" idx="2"/>
          </p:nvPr>
        </p:nvSpPr>
        <p:spPr>
          <a:xfrm>
            <a:off x="2697163" y="509588"/>
            <a:ext cx="4532312" cy="25495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3174752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dirty="0"/>
          </a:p>
        </p:txBody>
      </p:sp>
    </p:spTree>
    <p:extLst>
      <p:ext uri="{BB962C8B-B14F-4D97-AF65-F5344CB8AC3E}">
        <p14:creationId xmlns:p14="http://schemas.microsoft.com/office/powerpoint/2010/main" val="539765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dirty="0"/>
          </a:p>
        </p:txBody>
      </p:sp>
    </p:spTree>
    <p:extLst>
      <p:ext uri="{BB962C8B-B14F-4D97-AF65-F5344CB8AC3E}">
        <p14:creationId xmlns:p14="http://schemas.microsoft.com/office/powerpoint/2010/main" val="2673860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3991031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972910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dirty="0"/>
          </a:p>
        </p:txBody>
      </p:sp>
    </p:spTree>
    <p:extLst>
      <p:ext uri="{BB962C8B-B14F-4D97-AF65-F5344CB8AC3E}">
        <p14:creationId xmlns:p14="http://schemas.microsoft.com/office/powerpoint/2010/main" val="1719568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dirty="0"/>
          </a:p>
        </p:txBody>
      </p:sp>
    </p:spTree>
    <p:extLst>
      <p:ext uri="{BB962C8B-B14F-4D97-AF65-F5344CB8AC3E}">
        <p14:creationId xmlns:p14="http://schemas.microsoft.com/office/powerpoint/2010/main" val="2219273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dirty="0"/>
          </a:p>
        </p:txBody>
      </p:sp>
    </p:spTree>
    <p:extLst>
      <p:ext uri="{BB962C8B-B14F-4D97-AF65-F5344CB8AC3E}">
        <p14:creationId xmlns:p14="http://schemas.microsoft.com/office/powerpoint/2010/main" val="2328513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dirty="0"/>
          </a:p>
        </p:txBody>
      </p:sp>
    </p:spTree>
    <p:extLst>
      <p:ext uri="{BB962C8B-B14F-4D97-AF65-F5344CB8AC3E}">
        <p14:creationId xmlns:p14="http://schemas.microsoft.com/office/powerpoint/2010/main" val="24847900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dirty="0"/>
          </a:p>
        </p:txBody>
      </p:sp>
    </p:spTree>
    <p:extLst>
      <p:ext uri="{BB962C8B-B14F-4D97-AF65-F5344CB8AC3E}">
        <p14:creationId xmlns:p14="http://schemas.microsoft.com/office/powerpoint/2010/main" val="1374508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dirty="0"/>
          </a:p>
        </p:txBody>
      </p:sp>
    </p:spTree>
    <p:extLst>
      <p:ext uri="{BB962C8B-B14F-4D97-AF65-F5344CB8AC3E}">
        <p14:creationId xmlns:p14="http://schemas.microsoft.com/office/powerpoint/2010/main" val="645841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1467730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dirty="0"/>
          </a:p>
        </p:txBody>
      </p:sp>
    </p:spTree>
    <p:extLst>
      <p:ext uri="{BB962C8B-B14F-4D97-AF65-F5344CB8AC3E}">
        <p14:creationId xmlns:p14="http://schemas.microsoft.com/office/powerpoint/2010/main" val="580232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dirty="0"/>
          </a:p>
        </p:txBody>
      </p:sp>
    </p:spTree>
    <p:extLst>
      <p:ext uri="{BB962C8B-B14F-4D97-AF65-F5344CB8AC3E}">
        <p14:creationId xmlns:p14="http://schemas.microsoft.com/office/powerpoint/2010/main" val="16863779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dirty="0"/>
          </a:p>
        </p:txBody>
      </p:sp>
    </p:spTree>
    <p:extLst>
      <p:ext uri="{BB962C8B-B14F-4D97-AF65-F5344CB8AC3E}">
        <p14:creationId xmlns:p14="http://schemas.microsoft.com/office/powerpoint/2010/main" val="2630684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dirty="0"/>
          </a:p>
        </p:txBody>
      </p:sp>
    </p:spTree>
    <p:extLst>
      <p:ext uri="{BB962C8B-B14F-4D97-AF65-F5344CB8AC3E}">
        <p14:creationId xmlns:p14="http://schemas.microsoft.com/office/powerpoint/2010/main" val="910545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dirty="0"/>
          </a:p>
        </p:txBody>
      </p:sp>
    </p:spTree>
    <p:extLst>
      <p:ext uri="{BB962C8B-B14F-4D97-AF65-F5344CB8AC3E}">
        <p14:creationId xmlns:p14="http://schemas.microsoft.com/office/powerpoint/2010/main" val="21201434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dirty="0"/>
          </a:p>
        </p:txBody>
      </p:sp>
    </p:spTree>
    <p:extLst>
      <p:ext uri="{BB962C8B-B14F-4D97-AF65-F5344CB8AC3E}">
        <p14:creationId xmlns:p14="http://schemas.microsoft.com/office/powerpoint/2010/main" val="1397388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dirty="0"/>
          </a:p>
        </p:txBody>
      </p:sp>
    </p:spTree>
    <p:extLst>
      <p:ext uri="{BB962C8B-B14F-4D97-AF65-F5344CB8AC3E}">
        <p14:creationId xmlns:p14="http://schemas.microsoft.com/office/powerpoint/2010/main" val="1504295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dirty="0"/>
          </a:p>
        </p:txBody>
      </p:sp>
    </p:spTree>
    <p:extLst>
      <p:ext uri="{BB962C8B-B14F-4D97-AF65-F5344CB8AC3E}">
        <p14:creationId xmlns:p14="http://schemas.microsoft.com/office/powerpoint/2010/main" val="13269269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dirty="0"/>
          </a:p>
        </p:txBody>
      </p:sp>
    </p:spTree>
    <p:extLst>
      <p:ext uri="{BB962C8B-B14F-4D97-AF65-F5344CB8AC3E}">
        <p14:creationId xmlns:p14="http://schemas.microsoft.com/office/powerpoint/2010/main" val="21627279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dirty="0"/>
          </a:p>
        </p:txBody>
      </p:sp>
    </p:spTree>
    <p:extLst>
      <p:ext uri="{BB962C8B-B14F-4D97-AF65-F5344CB8AC3E}">
        <p14:creationId xmlns:p14="http://schemas.microsoft.com/office/powerpoint/2010/main" val="421677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39962892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dirty="0"/>
          </a:p>
        </p:txBody>
      </p:sp>
    </p:spTree>
    <p:extLst>
      <p:ext uri="{BB962C8B-B14F-4D97-AF65-F5344CB8AC3E}">
        <p14:creationId xmlns:p14="http://schemas.microsoft.com/office/powerpoint/2010/main" val="22559322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dirty="0"/>
          </a:p>
        </p:txBody>
      </p:sp>
    </p:spTree>
    <p:extLst>
      <p:ext uri="{BB962C8B-B14F-4D97-AF65-F5344CB8AC3E}">
        <p14:creationId xmlns:p14="http://schemas.microsoft.com/office/powerpoint/2010/main" val="4005723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187597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dirty="0"/>
          </a:p>
        </p:txBody>
      </p:sp>
    </p:spTree>
    <p:extLst>
      <p:ext uri="{BB962C8B-B14F-4D97-AF65-F5344CB8AC3E}">
        <p14:creationId xmlns:p14="http://schemas.microsoft.com/office/powerpoint/2010/main" val="456754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dirty="0"/>
          </a:p>
        </p:txBody>
      </p:sp>
    </p:spTree>
    <p:extLst>
      <p:ext uri="{BB962C8B-B14F-4D97-AF65-F5344CB8AC3E}">
        <p14:creationId xmlns:p14="http://schemas.microsoft.com/office/powerpoint/2010/main" val="944846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dirty="0"/>
          </a:p>
        </p:txBody>
      </p:sp>
    </p:spTree>
    <p:extLst>
      <p:ext uri="{BB962C8B-B14F-4D97-AF65-F5344CB8AC3E}">
        <p14:creationId xmlns:p14="http://schemas.microsoft.com/office/powerpoint/2010/main" val="2771779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dirty="0"/>
          </a:p>
        </p:txBody>
      </p:sp>
    </p:spTree>
    <p:extLst>
      <p:ext uri="{BB962C8B-B14F-4D97-AF65-F5344CB8AC3E}">
        <p14:creationId xmlns:p14="http://schemas.microsoft.com/office/powerpoint/2010/main" val="2423693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dirty="0"/>
          </a:p>
        </p:txBody>
      </p:sp>
    </p:spTree>
    <p:extLst>
      <p:ext uri="{BB962C8B-B14F-4D97-AF65-F5344CB8AC3E}">
        <p14:creationId xmlns:p14="http://schemas.microsoft.com/office/powerpoint/2010/main" val="952161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a:t>
            </a:r>
            <a:r>
              <a:rPr lang="cs-CZ" altLang="cs-CZ" smtClean="0">
                <a:cs typeface="Times New Roman" panose="02020603050405020304" pitchFamily="18" charset="0"/>
              </a:rPr>
              <a:t>doplňující informace, </a:t>
            </a:r>
            <a:r>
              <a:rPr lang="cs-CZ" altLang="cs-CZ" dirty="0" smtClean="0">
                <a:cs typeface="Times New Roman" panose="02020603050405020304" pitchFamily="18" charset="0"/>
              </a:rPr>
              <a:t>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3096344"/>
          </a:xfrm>
          <a:prstGeom prst="rect">
            <a:avLst/>
          </a:prstGeom>
        </p:spPr>
        <p:txBody>
          <a:bodyPr anchor="t">
            <a:no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Exchange </a:t>
            </a:r>
            <a:r>
              <a:rPr lang="cs-CZ" sz="4000" b="1" dirty="0" err="1" smtClean="0">
                <a:solidFill>
                  <a:schemeClr val="bg1"/>
                </a:solidFill>
                <a:latin typeface="Times New Roman" panose="02020603050405020304" pitchFamily="18" charset="0"/>
                <a:cs typeface="Times New Roman" panose="02020603050405020304" pitchFamily="18" charset="0"/>
              </a:rPr>
              <a:t>Rate</a:t>
            </a:r>
            <a:r>
              <a:rPr lang="cs-CZ" sz="4000" b="1" dirty="0" smtClean="0">
                <a:solidFill>
                  <a:schemeClr val="bg1"/>
                </a:solidFill>
                <a:latin typeface="Times New Roman" panose="02020603050405020304" pitchFamily="18" charset="0"/>
                <a:cs typeface="Times New Roman" panose="02020603050405020304" pitchFamily="18" charset="0"/>
              </a:rPr>
              <a:t> Risk </a:t>
            </a:r>
            <a:r>
              <a:rPr lang="cs-CZ" sz="4000" b="1" dirty="0" err="1" smtClean="0">
                <a:solidFill>
                  <a:schemeClr val="bg1"/>
                </a:solidFill>
                <a:latin typeface="Times New Roman" panose="02020603050405020304" pitchFamily="18" charset="0"/>
                <a:cs typeface="Times New Roman" panose="02020603050405020304" pitchFamily="18" charset="0"/>
              </a:rPr>
              <a:t>Decreasing</a:t>
            </a:r>
            <a:endParaRPr lang="en-US"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b="1" dirty="0" smtClean="0">
                <a:solidFill>
                  <a:srgbClr val="307871"/>
                </a:solidFill>
                <a:latin typeface="Times New Roman" panose="02020603050405020304" pitchFamily="18" charset="0"/>
                <a:cs typeface="Times New Roman" panose="02020603050405020304" pitchFamily="18" charset="0"/>
              </a:rPr>
              <a:t>Ing. Jana Šimáková, Ph.D.</a:t>
            </a:r>
          </a:p>
          <a:p>
            <a:pPr algn="r"/>
            <a:r>
              <a:rPr lang="cs-CZ" altLang="cs-CZ" sz="1050" dirty="0" smtClean="0">
                <a:solidFill>
                  <a:srgbClr val="307871"/>
                </a:solidFill>
                <a:latin typeface="Times New Roman" panose="02020603050405020304" pitchFamily="18" charset="0"/>
                <a:cs typeface="Times New Roman" panose="02020603050405020304" pitchFamily="18" charset="0"/>
              </a:rPr>
              <a:t>simakova@opf.slu.cz</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887" y="555517"/>
            <a:ext cx="1957742" cy="1508832"/>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280921" cy="1440160"/>
          </a:xfrm>
          <a:prstGeom prst="rect">
            <a:avLst/>
          </a:prstGeom>
        </p:spPr>
        <p:txBody>
          <a:bodyPr>
            <a:noAutofit/>
          </a:bodyPr>
          <a:lstStyle/>
          <a:p>
            <a:r>
              <a:rPr lang="en-US" altLang="cs-CZ" sz="2000" dirty="0" smtClean="0">
                <a:solidFill>
                  <a:srgbClr val="307871"/>
                </a:solidFill>
              </a:rPr>
              <a:t>Size of contract</a:t>
            </a:r>
          </a:p>
          <a:p>
            <a:pPr lvl="1"/>
            <a:r>
              <a:rPr lang="en-US" altLang="cs-CZ" sz="1800" dirty="0" smtClean="0">
                <a:solidFill>
                  <a:srgbClr val="307871"/>
                </a:solidFill>
              </a:rPr>
              <a:t>Called the notional principal, trading in each currency must be done in an even multiple</a:t>
            </a:r>
          </a:p>
          <a:p>
            <a:r>
              <a:rPr lang="en-US" altLang="cs-CZ" sz="2000" dirty="0" smtClean="0">
                <a:solidFill>
                  <a:srgbClr val="307871"/>
                </a:solidFill>
              </a:rPr>
              <a:t>Method of stating exchange rates </a:t>
            </a:r>
          </a:p>
          <a:p>
            <a:pPr lvl="1"/>
            <a:r>
              <a:rPr lang="en-US" altLang="cs-CZ" sz="1800" dirty="0" smtClean="0">
                <a:solidFill>
                  <a:srgbClr val="307871"/>
                </a:solidFill>
              </a:rPr>
              <a:t>“American terms” are used; quotes are in US dollar cost per unit of foreign currency, also known as direct quotes</a:t>
            </a:r>
          </a:p>
          <a:p>
            <a:r>
              <a:rPr lang="en-US" altLang="cs-CZ" sz="2000" dirty="0" smtClean="0">
                <a:solidFill>
                  <a:srgbClr val="307871"/>
                </a:solidFill>
              </a:rPr>
              <a:t>Maturity date</a:t>
            </a:r>
          </a:p>
          <a:p>
            <a:pPr lvl="1"/>
            <a:r>
              <a:rPr lang="en-US" altLang="cs-CZ" sz="1800" dirty="0" smtClean="0">
                <a:solidFill>
                  <a:srgbClr val="307871"/>
                </a:solidFill>
              </a:rPr>
              <a:t>Contracts mature on the 3rd Wednesday of January, March, April, June, July, September, October or December</a:t>
            </a:r>
          </a:p>
          <a:p>
            <a:r>
              <a:rPr lang="en-US" altLang="cs-CZ" sz="2000" dirty="0" smtClean="0">
                <a:solidFill>
                  <a:srgbClr val="307871"/>
                </a:solidFill>
              </a:rPr>
              <a:t>Last trading day</a:t>
            </a:r>
          </a:p>
          <a:p>
            <a:pPr lvl="1"/>
            <a:r>
              <a:rPr lang="en-US" altLang="cs-CZ" sz="1800" dirty="0" smtClean="0">
                <a:solidFill>
                  <a:srgbClr val="307871"/>
                </a:solidFill>
              </a:rPr>
              <a:t>Contracts may be traded through the second business day prior to maturity date</a:t>
            </a:r>
          </a:p>
          <a:p>
            <a:endParaRPr lang="en-US" altLang="cs-CZ" sz="20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en-US" b="1" dirty="0" smtClean="0">
                <a:solidFill>
                  <a:srgbClr val="307871"/>
                </a:solidFill>
              </a:rPr>
              <a:t>Contract </a:t>
            </a:r>
            <a:r>
              <a:rPr lang="cs-CZ" b="1" dirty="0" smtClean="0">
                <a:solidFill>
                  <a:srgbClr val="307871"/>
                </a:solidFill>
              </a:rPr>
              <a:t>S</a:t>
            </a:r>
            <a:r>
              <a:rPr lang="en-US" b="1" dirty="0" err="1" smtClean="0">
                <a:solidFill>
                  <a:srgbClr val="307871"/>
                </a:solidFill>
              </a:rPr>
              <a:t>pecifications</a:t>
            </a:r>
            <a:r>
              <a:rPr lang="en-US" b="1" dirty="0" smtClean="0">
                <a:solidFill>
                  <a:srgbClr val="307871"/>
                </a:solidFill>
              </a:rPr>
              <a:t> of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a:solidFill>
                  <a:srgbClr val="307871"/>
                </a:solidFill>
              </a:rPr>
              <a:t>C</a:t>
            </a:r>
            <a:r>
              <a:rPr lang="en-US" b="1" dirty="0" err="1" smtClean="0">
                <a:solidFill>
                  <a:srgbClr val="307871"/>
                </a:solidFill>
              </a:rPr>
              <a:t>urrency</a:t>
            </a:r>
            <a:r>
              <a:rPr lang="cs-CZ" b="1" dirty="0" smtClean="0">
                <a:solidFill>
                  <a:srgbClr val="307871"/>
                </a:solidFill>
              </a:rPr>
              <a:t> F</a:t>
            </a:r>
            <a:r>
              <a:rPr lang="en-US" b="1" dirty="0" err="1" smtClean="0">
                <a:solidFill>
                  <a:srgbClr val="307871"/>
                </a:solidFill>
              </a:rPr>
              <a:t>utures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715467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280921" cy="1440160"/>
          </a:xfrm>
          <a:prstGeom prst="rect">
            <a:avLst/>
          </a:prstGeom>
        </p:spPr>
        <p:txBody>
          <a:bodyPr>
            <a:noAutofit/>
          </a:bodyPr>
          <a:lstStyle/>
          <a:p>
            <a:r>
              <a:rPr lang="en-US" altLang="cs-CZ" sz="2000" dirty="0" smtClean="0">
                <a:solidFill>
                  <a:srgbClr val="307871"/>
                </a:solidFill>
              </a:rPr>
              <a:t>Collateral and maintenance margins</a:t>
            </a:r>
          </a:p>
          <a:p>
            <a:pPr lvl="1"/>
            <a:r>
              <a:rPr lang="en-US" altLang="cs-CZ" sz="1800" dirty="0" smtClean="0">
                <a:solidFill>
                  <a:srgbClr val="307871"/>
                </a:solidFill>
              </a:rPr>
              <a:t>The purchaser or trader must deposit an initial margin or collateral; this requirement is similar to a performance bond</a:t>
            </a:r>
          </a:p>
          <a:p>
            <a:pPr lvl="1"/>
            <a:r>
              <a:rPr lang="en-US" altLang="cs-CZ" sz="1800" dirty="0" smtClean="0">
                <a:solidFill>
                  <a:srgbClr val="307871"/>
                </a:solidFill>
              </a:rPr>
              <a:t>At the end of each trading day, the account is marked to market and the balance in the account is either credited if value of contracts is greater or debited if value of contracts is less than account balance</a:t>
            </a:r>
          </a:p>
          <a:p>
            <a:pPr lvl="1"/>
            <a:endParaRPr lang="en-US" altLang="cs-CZ" sz="1800" dirty="0" smtClean="0">
              <a:solidFill>
                <a:srgbClr val="307871"/>
              </a:solidFill>
            </a:endParaRPr>
          </a:p>
          <a:p>
            <a:r>
              <a:rPr lang="en-US" altLang="cs-CZ" sz="2000" dirty="0" smtClean="0">
                <a:solidFill>
                  <a:srgbClr val="307871"/>
                </a:solidFill>
              </a:rPr>
              <a:t>Settlement</a:t>
            </a:r>
          </a:p>
          <a:p>
            <a:pPr lvl="1"/>
            <a:r>
              <a:rPr lang="en-US" altLang="cs-CZ" sz="1800" dirty="0" smtClean="0">
                <a:solidFill>
                  <a:srgbClr val="307871"/>
                </a:solidFill>
              </a:rPr>
              <a:t>Only 5% of futures contracts are settled by physical delivery, most often buyers and sellers offset their position prior to delivery date</a:t>
            </a:r>
          </a:p>
          <a:p>
            <a:endParaRPr lang="en-US" altLang="cs-CZ" sz="2000" dirty="0">
              <a:solidFill>
                <a:srgbClr val="000000"/>
              </a:solidFill>
            </a:endParaRPr>
          </a:p>
        </p:txBody>
      </p:sp>
      <p:sp>
        <p:nvSpPr>
          <p:cNvPr id="6" name="Nadpis 5"/>
          <p:cNvSpPr>
            <a:spLocks noGrp="1"/>
          </p:cNvSpPr>
          <p:nvPr>
            <p:ph type="title"/>
          </p:nvPr>
        </p:nvSpPr>
        <p:spPr>
          <a:xfrm>
            <a:off x="179511" y="195486"/>
            <a:ext cx="7662563" cy="507703"/>
          </a:xfrm>
        </p:spPr>
        <p:txBody>
          <a:bodyPr/>
          <a:lstStyle/>
          <a:p>
            <a:r>
              <a:rPr lang="en-US" b="1" dirty="0" smtClean="0">
                <a:solidFill>
                  <a:srgbClr val="307871"/>
                </a:solidFill>
              </a:rPr>
              <a:t>Contract </a:t>
            </a:r>
            <a:r>
              <a:rPr lang="cs-CZ" b="1" dirty="0" smtClean="0">
                <a:solidFill>
                  <a:srgbClr val="307871"/>
                </a:solidFill>
              </a:rPr>
              <a:t>S</a:t>
            </a:r>
            <a:r>
              <a:rPr lang="en-US" b="1" dirty="0" err="1" smtClean="0">
                <a:solidFill>
                  <a:srgbClr val="307871"/>
                </a:solidFill>
              </a:rPr>
              <a:t>pecifications</a:t>
            </a:r>
            <a:r>
              <a:rPr lang="en-US" b="1" dirty="0" smtClean="0">
                <a:solidFill>
                  <a:srgbClr val="307871"/>
                </a:solidFill>
              </a:rPr>
              <a:t> of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F</a:t>
            </a:r>
            <a:r>
              <a:rPr lang="en-US" b="1" dirty="0" err="1" smtClean="0">
                <a:solidFill>
                  <a:srgbClr val="307871"/>
                </a:solidFill>
              </a:rPr>
              <a:t>utures</a:t>
            </a:r>
            <a:r>
              <a:rPr lang="cs-CZ" b="1" dirty="0" smtClean="0">
                <a:solidFill>
                  <a:srgbClr val="307871"/>
                </a:solidFill>
              </a:rPr>
              <a:t> (1)</a:t>
            </a:r>
            <a:br>
              <a:rPr lang="cs-CZ" b="1" dirty="0" smtClean="0">
                <a:solidFill>
                  <a:srgbClr val="307871"/>
                </a:solidFill>
              </a:rPr>
            </a:b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260923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59531" y="981616"/>
            <a:ext cx="8352929" cy="1440160"/>
          </a:xfrm>
          <a:prstGeom prst="rect">
            <a:avLst/>
          </a:prstGeom>
        </p:spPr>
        <p:txBody>
          <a:bodyPr>
            <a:noAutofit/>
          </a:bodyPr>
          <a:lstStyle/>
          <a:p>
            <a:r>
              <a:rPr lang="en-US" altLang="cs-CZ" sz="2000" dirty="0" smtClean="0">
                <a:solidFill>
                  <a:srgbClr val="307871"/>
                </a:solidFill>
              </a:rPr>
              <a:t>Commissions</a:t>
            </a:r>
          </a:p>
          <a:p>
            <a:pPr lvl="1"/>
            <a:r>
              <a:rPr lang="en-US" altLang="cs-CZ" sz="1700" dirty="0" smtClean="0">
                <a:solidFill>
                  <a:srgbClr val="307871"/>
                </a:solidFill>
              </a:rPr>
              <a:t>Customers pay a commission to their broker to execute a round turn and only a single price is quoted</a:t>
            </a:r>
          </a:p>
          <a:p>
            <a:r>
              <a:rPr lang="en-US" altLang="cs-CZ" sz="2000" dirty="0" smtClean="0">
                <a:solidFill>
                  <a:srgbClr val="307871"/>
                </a:solidFill>
              </a:rPr>
              <a:t>Use of a clearing house as a counterparty</a:t>
            </a:r>
          </a:p>
          <a:p>
            <a:pPr lvl="1"/>
            <a:r>
              <a:rPr lang="en-US" altLang="cs-CZ" sz="1700" dirty="0" smtClean="0">
                <a:solidFill>
                  <a:srgbClr val="307871"/>
                </a:solidFill>
              </a:rPr>
              <a:t>All contracts are agreements between the client and the exchange clearing house. Consequently clients need not worry about the performance of a specific counterparty since the clearing house is guaranteed by all members of the exchange</a:t>
            </a:r>
          </a:p>
          <a:p>
            <a:r>
              <a:rPr lang="en-US" altLang="cs-CZ" sz="2200" dirty="0" smtClean="0">
                <a:solidFill>
                  <a:srgbClr val="307871"/>
                </a:solidFill>
              </a:rPr>
              <a:t>Marked-to-Market</a:t>
            </a:r>
          </a:p>
          <a:p>
            <a:pPr lvl="1"/>
            <a:r>
              <a:rPr lang="en-US" altLang="cs-CZ" sz="1700" dirty="0" smtClean="0">
                <a:solidFill>
                  <a:srgbClr val="307871"/>
                </a:solidFill>
              </a:rPr>
              <a:t>The value of the contract is revalued using the closing price for the day</a:t>
            </a:r>
          </a:p>
          <a:p>
            <a:pPr lvl="1"/>
            <a:r>
              <a:rPr lang="en-US" altLang="cs-CZ" sz="1700" dirty="0" smtClean="0">
                <a:solidFill>
                  <a:srgbClr val="307871"/>
                </a:solidFill>
              </a:rPr>
              <a:t>The value of the contract is marked to market daily, and all changes in value are paid in cash daily</a:t>
            </a:r>
          </a:p>
          <a:p>
            <a:pPr lvl="1"/>
            <a:endParaRPr lang="en-US" altLang="cs-CZ" sz="1800" dirty="0" smtClean="0">
              <a:solidFill>
                <a:srgbClr val="000000"/>
              </a:solidFill>
            </a:endParaRPr>
          </a:p>
          <a:p>
            <a:endParaRPr lang="en-US" altLang="cs-CZ" sz="2400" dirty="0">
              <a:solidFill>
                <a:srgbClr val="000000"/>
              </a:solidFill>
            </a:endParaRPr>
          </a:p>
        </p:txBody>
      </p:sp>
      <p:sp>
        <p:nvSpPr>
          <p:cNvPr id="6" name="Nadpis 5"/>
          <p:cNvSpPr>
            <a:spLocks noGrp="1"/>
          </p:cNvSpPr>
          <p:nvPr>
            <p:ph type="title"/>
          </p:nvPr>
        </p:nvSpPr>
        <p:spPr>
          <a:xfrm>
            <a:off x="179512" y="195486"/>
            <a:ext cx="7848872" cy="507703"/>
          </a:xfrm>
        </p:spPr>
        <p:txBody>
          <a:bodyPr/>
          <a:lstStyle/>
          <a:p>
            <a:r>
              <a:rPr lang="en-US" b="1" dirty="0" smtClean="0">
                <a:solidFill>
                  <a:srgbClr val="307871"/>
                </a:solidFill>
              </a:rPr>
              <a:t>Contract </a:t>
            </a:r>
            <a:r>
              <a:rPr lang="cs-CZ" b="1" dirty="0" smtClean="0">
                <a:solidFill>
                  <a:srgbClr val="307871"/>
                </a:solidFill>
              </a:rPr>
              <a:t>S</a:t>
            </a:r>
            <a:r>
              <a:rPr lang="en-US" b="1" dirty="0" err="1" smtClean="0">
                <a:solidFill>
                  <a:srgbClr val="307871"/>
                </a:solidFill>
              </a:rPr>
              <a:t>pecifications</a:t>
            </a:r>
            <a:r>
              <a:rPr lang="en-US" b="1" dirty="0" smtClean="0">
                <a:solidFill>
                  <a:srgbClr val="307871"/>
                </a:solidFill>
              </a:rPr>
              <a:t> of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F</a:t>
            </a:r>
            <a:r>
              <a:rPr lang="en-US" b="1" dirty="0" err="1" smtClean="0">
                <a:solidFill>
                  <a:srgbClr val="307871"/>
                </a:solidFill>
              </a:rPr>
              <a:t>utures</a:t>
            </a:r>
            <a:r>
              <a:rPr lang="cs-CZ" b="1" dirty="0" smtClean="0">
                <a:solidFill>
                  <a:srgbClr val="307871"/>
                </a:solidFill>
              </a:rPr>
              <a:t> (2)</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190893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128792" cy="507703"/>
          </a:xfrm>
        </p:spPr>
        <p:txBody>
          <a:bodyPr/>
          <a:lstStyle/>
          <a:p>
            <a:r>
              <a:rPr lang="en-US" dirty="0" smtClean="0">
                <a:solidFill>
                  <a:srgbClr val="307871"/>
                </a:solidFill>
              </a:rPr>
              <a:t>Mexican Peso (CME) -- MXN 500,000; $ per 10MXN</a:t>
            </a:r>
            <a:endParaRPr lang="en-US"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7"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031" y="1491630"/>
            <a:ext cx="8648416" cy="1852299"/>
          </a:xfrm>
          <a:prstGeom prst="rect">
            <a:avLst/>
          </a:prstGeom>
        </p:spPr>
      </p:pic>
    </p:spTree>
    <p:extLst>
      <p:ext uri="{BB962C8B-B14F-4D97-AF65-F5344CB8AC3E}">
        <p14:creationId xmlns:p14="http://schemas.microsoft.com/office/powerpoint/2010/main" val="597884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424937" cy="1440160"/>
          </a:xfrm>
          <a:prstGeom prst="rect">
            <a:avLst/>
          </a:prstGeom>
        </p:spPr>
        <p:txBody>
          <a:bodyPr>
            <a:noAutofit/>
          </a:bodyPr>
          <a:lstStyle/>
          <a:p>
            <a:r>
              <a:rPr lang="en-US" altLang="cs-CZ" sz="2000" dirty="0">
                <a:solidFill>
                  <a:srgbClr val="307871"/>
                </a:solidFill>
              </a:rPr>
              <a:t>If a </a:t>
            </a:r>
            <a:r>
              <a:rPr lang="cs-CZ" altLang="cs-CZ" sz="2000" dirty="0" smtClean="0">
                <a:solidFill>
                  <a:srgbClr val="307871"/>
                </a:solidFill>
              </a:rPr>
              <a:t>MNC</a:t>
            </a:r>
            <a:r>
              <a:rPr lang="en-US" altLang="cs-CZ" sz="2000" dirty="0" smtClean="0">
                <a:solidFill>
                  <a:srgbClr val="307871"/>
                </a:solidFill>
              </a:rPr>
              <a:t> </a:t>
            </a:r>
            <a:r>
              <a:rPr lang="en-US" altLang="cs-CZ" sz="2000" dirty="0">
                <a:solidFill>
                  <a:srgbClr val="307871"/>
                </a:solidFill>
              </a:rPr>
              <a:t>believes that the Mexican peso will fall in value versus the U.S. dollar by March, </a:t>
            </a:r>
            <a:r>
              <a:rPr lang="cs-CZ" altLang="cs-CZ" sz="2000" dirty="0" smtClean="0">
                <a:solidFill>
                  <a:srgbClr val="307871"/>
                </a:solidFill>
              </a:rPr>
              <a:t>MNC</a:t>
            </a:r>
            <a:r>
              <a:rPr lang="en-US" altLang="cs-CZ" sz="2000" dirty="0" smtClean="0">
                <a:solidFill>
                  <a:srgbClr val="307871"/>
                </a:solidFill>
              </a:rPr>
              <a:t> </a:t>
            </a:r>
            <a:r>
              <a:rPr lang="en-US" altLang="cs-CZ" sz="2000" dirty="0">
                <a:solidFill>
                  <a:srgbClr val="307871"/>
                </a:solidFill>
              </a:rPr>
              <a:t>could sell a March futures contract, taking a short position</a:t>
            </a:r>
          </a:p>
          <a:p>
            <a:pPr lvl="1"/>
            <a:r>
              <a:rPr lang="en-US" altLang="cs-CZ" sz="1800" dirty="0">
                <a:solidFill>
                  <a:srgbClr val="307871"/>
                </a:solidFill>
              </a:rPr>
              <a:t>By selling a March contract,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locks in the right to sell 500,000 Mexican pesos at a set price</a:t>
            </a:r>
          </a:p>
          <a:p>
            <a:pPr lvl="1"/>
            <a:r>
              <a:rPr lang="en-US" altLang="cs-CZ" sz="1800" dirty="0">
                <a:solidFill>
                  <a:srgbClr val="307871"/>
                </a:solidFill>
              </a:rPr>
              <a:t>If the price of the peso falls by the maturity date as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expects,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has a contract to sell pesos at a price above their current price on the spot market, making a profit</a:t>
            </a:r>
          </a:p>
          <a:p>
            <a:r>
              <a:rPr lang="en-US" altLang="cs-CZ" sz="2000" dirty="0">
                <a:solidFill>
                  <a:srgbClr val="307871"/>
                </a:solidFill>
              </a:rPr>
              <a:t>Value at maturity (Short position) = −Notional principal × (Spot − Futures)</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Example of </a:t>
            </a:r>
            <a:r>
              <a:rPr lang="cs-CZ" b="1" dirty="0" smtClean="0">
                <a:solidFill>
                  <a:srgbClr val="307871"/>
                </a:solidFill>
              </a:rPr>
              <a:t>S</a:t>
            </a:r>
            <a:r>
              <a:rPr lang="en-US" b="1" dirty="0" err="1" smtClean="0">
                <a:solidFill>
                  <a:srgbClr val="307871"/>
                </a:solidFill>
              </a:rPr>
              <a:t>hort</a:t>
            </a:r>
            <a:r>
              <a:rPr lang="en-US" b="1" dirty="0" smtClean="0">
                <a:solidFill>
                  <a:srgbClr val="307871"/>
                </a:solidFill>
              </a:rPr>
              <a:t> </a:t>
            </a:r>
            <a:r>
              <a:rPr lang="cs-CZ" b="1" dirty="0" smtClean="0">
                <a:solidFill>
                  <a:srgbClr val="307871"/>
                </a:solidFill>
              </a:rPr>
              <a:t>P</a:t>
            </a:r>
            <a:r>
              <a:rPr lang="en-US" b="1" dirty="0" err="1" smtClean="0">
                <a:solidFill>
                  <a:srgbClr val="307871"/>
                </a:solidFill>
              </a:rPr>
              <a:t>osition</a:t>
            </a:r>
            <a:r>
              <a:rPr lang="en-US" b="1" dirty="0" smtClean="0">
                <a:solidFill>
                  <a:srgbClr val="307871"/>
                </a:solidFill>
              </a:rPr>
              <a:t> in a </a:t>
            </a:r>
            <a:r>
              <a:rPr lang="cs-CZ" b="1" dirty="0" smtClean="0">
                <a:solidFill>
                  <a:srgbClr val="307871"/>
                </a:solidFill>
              </a:rPr>
              <a:t>F</a:t>
            </a:r>
            <a:r>
              <a:rPr lang="en-US" b="1" dirty="0" err="1" smtClean="0">
                <a:solidFill>
                  <a:srgbClr val="307871"/>
                </a:solidFill>
              </a:rPr>
              <a:t>utures</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ontract</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96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064897" cy="1440160"/>
          </a:xfrm>
          <a:prstGeom prst="rect">
            <a:avLst/>
          </a:prstGeom>
        </p:spPr>
        <p:txBody>
          <a:bodyPr>
            <a:noAutofit/>
          </a:bodyPr>
          <a:lstStyle/>
          <a:p>
            <a:r>
              <a:rPr lang="en-US" altLang="cs-CZ" sz="2000" dirty="0">
                <a:solidFill>
                  <a:srgbClr val="307871"/>
                </a:solidFill>
              </a:rPr>
              <a:t>If a </a:t>
            </a:r>
            <a:r>
              <a:rPr lang="cs-CZ" altLang="cs-CZ" sz="2000" dirty="0" smtClean="0">
                <a:solidFill>
                  <a:srgbClr val="307871"/>
                </a:solidFill>
              </a:rPr>
              <a:t>MNC</a:t>
            </a:r>
            <a:r>
              <a:rPr lang="en-US" altLang="cs-CZ" sz="2000" dirty="0" smtClean="0">
                <a:solidFill>
                  <a:srgbClr val="307871"/>
                </a:solidFill>
              </a:rPr>
              <a:t> </a:t>
            </a:r>
            <a:r>
              <a:rPr lang="en-US" altLang="cs-CZ" sz="2000" dirty="0">
                <a:solidFill>
                  <a:srgbClr val="307871"/>
                </a:solidFill>
              </a:rPr>
              <a:t>believes that the Mexican peso will rise in value versus the U.S. dollar by March, </a:t>
            </a:r>
            <a:r>
              <a:rPr lang="cs-CZ" altLang="cs-CZ" sz="2000" dirty="0" smtClean="0">
                <a:solidFill>
                  <a:srgbClr val="307871"/>
                </a:solidFill>
              </a:rPr>
              <a:t>MNC</a:t>
            </a:r>
            <a:r>
              <a:rPr lang="en-US" altLang="cs-CZ" sz="2000" dirty="0" smtClean="0">
                <a:solidFill>
                  <a:srgbClr val="307871"/>
                </a:solidFill>
              </a:rPr>
              <a:t> </a:t>
            </a:r>
            <a:r>
              <a:rPr lang="en-US" altLang="cs-CZ" sz="2000" dirty="0">
                <a:solidFill>
                  <a:srgbClr val="307871"/>
                </a:solidFill>
              </a:rPr>
              <a:t>could buy a March futures contract, taking a long position</a:t>
            </a:r>
          </a:p>
          <a:p>
            <a:pPr lvl="1"/>
            <a:r>
              <a:rPr lang="en-US" altLang="cs-CZ" sz="1800" dirty="0">
                <a:solidFill>
                  <a:srgbClr val="307871"/>
                </a:solidFill>
              </a:rPr>
              <a:t>By buying a March contract,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locks in the right to buy 500,000 Mexican pesos at a set price</a:t>
            </a:r>
          </a:p>
          <a:p>
            <a:pPr lvl="1"/>
            <a:r>
              <a:rPr lang="en-US" altLang="cs-CZ" sz="1800" dirty="0">
                <a:solidFill>
                  <a:srgbClr val="307871"/>
                </a:solidFill>
              </a:rPr>
              <a:t>If the price of the peso rises by the maturity date as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expects, </a:t>
            </a:r>
            <a:r>
              <a:rPr lang="cs-CZ" altLang="cs-CZ" sz="1800" dirty="0" smtClean="0">
                <a:solidFill>
                  <a:srgbClr val="307871"/>
                </a:solidFill>
              </a:rPr>
              <a:t>MNC</a:t>
            </a:r>
            <a:r>
              <a:rPr lang="en-US" altLang="cs-CZ" sz="1800" dirty="0" smtClean="0">
                <a:solidFill>
                  <a:srgbClr val="307871"/>
                </a:solidFill>
              </a:rPr>
              <a:t> </a:t>
            </a:r>
            <a:r>
              <a:rPr lang="en-US" altLang="cs-CZ" sz="1800" dirty="0">
                <a:solidFill>
                  <a:srgbClr val="307871"/>
                </a:solidFill>
              </a:rPr>
              <a:t>has a contract to buy pesos at a price below their current price on the spot market, making a profit</a:t>
            </a:r>
          </a:p>
          <a:p>
            <a:r>
              <a:rPr lang="en-US" altLang="cs-CZ" sz="2000" dirty="0">
                <a:solidFill>
                  <a:srgbClr val="307871"/>
                </a:solidFill>
              </a:rPr>
              <a:t>Value at maturity (Long position) = Notional principal × (Spot − Futures)</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Example of </a:t>
            </a:r>
            <a:r>
              <a:rPr lang="cs-CZ" b="1" dirty="0" smtClean="0">
                <a:solidFill>
                  <a:srgbClr val="307871"/>
                </a:solidFill>
              </a:rPr>
              <a:t>L</a:t>
            </a:r>
            <a:r>
              <a:rPr lang="en-US" b="1" dirty="0" err="1" smtClean="0">
                <a:solidFill>
                  <a:srgbClr val="307871"/>
                </a:solidFill>
              </a:rPr>
              <a:t>ong</a:t>
            </a:r>
            <a:r>
              <a:rPr lang="en-US" b="1" dirty="0" smtClean="0">
                <a:solidFill>
                  <a:srgbClr val="307871"/>
                </a:solidFill>
              </a:rPr>
              <a:t> </a:t>
            </a:r>
            <a:r>
              <a:rPr lang="cs-CZ" b="1" dirty="0" smtClean="0">
                <a:solidFill>
                  <a:srgbClr val="307871"/>
                </a:solidFill>
              </a:rPr>
              <a:t>P</a:t>
            </a:r>
            <a:r>
              <a:rPr lang="en-US" b="1" dirty="0" err="1" smtClean="0">
                <a:solidFill>
                  <a:srgbClr val="307871"/>
                </a:solidFill>
              </a:rPr>
              <a:t>osition</a:t>
            </a:r>
            <a:r>
              <a:rPr lang="en-US" b="1" dirty="0" smtClean="0">
                <a:solidFill>
                  <a:srgbClr val="307871"/>
                </a:solidFill>
              </a:rPr>
              <a:t> </a:t>
            </a:r>
            <a:r>
              <a:rPr lang="en-US" b="1" dirty="0" smtClean="0">
                <a:solidFill>
                  <a:srgbClr val="307871"/>
                </a:solidFill>
              </a:rPr>
              <a:t>in a </a:t>
            </a:r>
            <a:r>
              <a:rPr lang="cs-CZ" b="1" dirty="0" smtClean="0">
                <a:solidFill>
                  <a:srgbClr val="307871"/>
                </a:solidFill>
              </a:rPr>
              <a:t>F</a:t>
            </a:r>
            <a:r>
              <a:rPr lang="en-US" b="1" dirty="0" err="1" smtClean="0">
                <a:solidFill>
                  <a:srgbClr val="307871"/>
                </a:solidFill>
              </a:rPr>
              <a:t>utures</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ontract</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135174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91354"/>
            <a:ext cx="8856984" cy="3024336"/>
          </a:xfrm>
          <a:prstGeom prst="rect">
            <a:avLst/>
          </a:prstGeom>
        </p:spPr>
        <p:txBody>
          <a:bodyPr>
            <a:noAutofit/>
          </a:bodyPr>
          <a:lstStyle/>
          <a:p>
            <a:pPr marL="0" indent="0" algn="ctr">
              <a:buNone/>
            </a:pPr>
            <a:endParaRPr lang="cs-CZ" altLang="cs-CZ" sz="2000" b="1" dirty="0" smtClean="0">
              <a:solidFill>
                <a:srgbClr val="000000"/>
              </a:solidFill>
            </a:endParaRPr>
          </a:p>
          <a:p>
            <a:pPr marL="0" indent="0" algn="ctr">
              <a:buNone/>
            </a:pPr>
            <a:endParaRPr lang="cs-CZ" altLang="cs-CZ" sz="2000" b="1" dirty="0">
              <a:solidFill>
                <a:srgbClr val="000000"/>
              </a:solidFill>
            </a:endParaRPr>
          </a:p>
          <a:p>
            <a:pPr marL="0" indent="0" algn="ctr">
              <a:buNone/>
            </a:pPr>
            <a:r>
              <a:rPr lang="cs-CZ" altLang="cs-CZ" sz="2000" b="1" dirty="0" smtClean="0">
                <a:solidFill>
                  <a:srgbClr val="307871"/>
                </a:solidFill>
              </a:rPr>
              <a:t>???</a:t>
            </a:r>
            <a:r>
              <a:rPr lang="cs-CZ" altLang="cs-CZ" sz="2000" b="1" dirty="0" err="1" smtClean="0">
                <a:solidFill>
                  <a:srgbClr val="307871"/>
                </a:solidFill>
              </a:rPr>
              <a:t>What</a:t>
            </a:r>
            <a:r>
              <a:rPr lang="cs-CZ" altLang="cs-CZ" sz="2000" b="1" dirty="0" smtClean="0">
                <a:solidFill>
                  <a:srgbClr val="307871"/>
                </a:solidFill>
              </a:rPr>
              <a:t> are </a:t>
            </a:r>
            <a:r>
              <a:rPr lang="cs-CZ" altLang="cs-CZ" sz="2000" b="1" dirty="0" err="1" smtClean="0">
                <a:solidFill>
                  <a:srgbClr val="307871"/>
                </a:solidFill>
              </a:rPr>
              <a:t>the</a:t>
            </a:r>
            <a:r>
              <a:rPr lang="cs-CZ" altLang="cs-CZ" sz="2000" b="1" dirty="0" smtClean="0">
                <a:solidFill>
                  <a:srgbClr val="307871"/>
                </a:solidFill>
              </a:rPr>
              <a:t> </a:t>
            </a:r>
            <a:r>
              <a:rPr lang="cs-CZ" altLang="cs-CZ" sz="2000" b="1" dirty="0" err="1" smtClean="0">
                <a:solidFill>
                  <a:srgbClr val="307871"/>
                </a:solidFill>
              </a:rPr>
              <a:t>main</a:t>
            </a:r>
            <a:r>
              <a:rPr lang="cs-CZ" altLang="cs-CZ" sz="2000" b="1" dirty="0" smtClean="0">
                <a:solidFill>
                  <a:srgbClr val="307871"/>
                </a:solidFill>
              </a:rPr>
              <a:t> </a:t>
            </a:r>
            <a:r>
              <a:rPr lang="cs-CZ" altLang="cs-CZ" sz="2000" b="1" dirty="0" err="1" smtClean="0">
                <a:solidFill>
                  <a:srgbClr val="307871"/>
                </a:solidFill>
              </a:rPr>
              <a:t>differences</a:t>
            </a:r>
            <a:r>
              <a:rPr lang="cs-CZ" altLang="cs-CZ" sz="2000" b="1" dirty="0" smtClean="0">
                <a:solidFill>
                  <a:srgbClr val="307871"/>
                </a:solidFill>
              </a:rPr>
              <a:t> </a:t>
            </a:r>
            <a:r>
              <a:rPr lang="cs-CZ" altLang="cs-CZ" sz="2000" b="1" dirty="0" err="1" smtClean="0">
                <a:solidFill>
                  <a:srgbClr val="307871"/>
                </a:solidFill>
              </a:rPr>
              <a:t>between</a:t>
            </a:r>
            <a:r>
              <a:rPr lang="cs-CZ" altLang="cs-CZ" sz="2000" b="1" dirty="0" smtClean="0">
                <a:solidFill>
                  <a:srgbClr val="307871"/>
                </a:solidFill>
              </a:rPr>
              <a:t> </a:t>
            </a:r>
            <a:r>
              <a:rPr lang="cs-CZ" altLang="cs-CZ" sz="2000" b="1" dirty="0" err="1" smtClean="0">
                <a:solidFill>
                  <a:srgbClr val="307871"/>
                </a:solidFill>
              </a:rPr>
              <a:t>forwards</a:t>
            </a:r>
            <a:r>
              <a:rPr lang="cs-CZ" altLang="cs-CZ" sz="2000" b="1" dirty="0" smtClean="0">
                <a:solidFill>
                  <a:srgbClr val="307871"/>
                </a:solidFill>
              </a:rPr>
              <a:t> and </a:t>
            </a:r>
            <a:r>
              <a:rPr lang="cs-CZ" altLang="cs-CZ" sz="2000" b="1" dirty="0" err="1" smtClean="0">
                <a:solidFill>
                  <a:srgbClr val="307871"/>
                </a:solidFill>
              </a:rPr>
              <a:t>futures</a:t>
            </a:r>
            <a:r>
              <a:rPr lang="cs-CZ" altLang="cs-CZ" sz="2000" b="1" dirty="0" smtClean="0">
                <a:solidFill>
                  <a:srgbClr val="307871"/>
                </a:solidFill>
              </a:rPr>
              <a:t>???</a:t>
            </a:r>
          </a:p>
          <a:p>
            <a:pPr marL="0" indent="0" algn="ctr">
              <a:buNone/>
            </a:pPr>
            <a:r>
              <a:rPr lang="cs-CZ" altLang="cs-CZ" sz="2000" b="1" dirty="0" smtClean="0">
                <a:solidFill>
                  <a:srgbClr val="307871"/>
                </a:solidFill>
              </a:rPr>
              <a:t>???</a:t>
            </a:r>
            <a:r>
              <a:rPr lang="cs-CZ" altLang="cs-CZ" sz="2000" b="1" dirty="0" err="1" smtClean="0">
                <a:solidFill>
                  <a:srgbClr val="307871"/>
                </a:solidFill>
              </a:rPr>
              <a:t>Which</a:t>
            </a:r>
            <a:r>
              <a:rPr lang="cs-CZ" altLang="cs-CZ" sz="2000" b="1" dirty="0" smtClean="0">
                <a:solidFill>
                  <a:srgbClr val="307871"/>
                </a:solidFill>
              </a:rPr>
              <a:t> </a:t>
            </a:r>
            <a:r>
              <a:rPr lang="cs-CZ" altLang="cs-CZ" sz="2000" b="1" dirty="0" err="1" smtClean="0">
                <a:solidFill>
                  <a:srgbClr val="307871"/>
                </a:solidFill>
              </a:rPr>
              <a:t>of</a:t>
            </a:r>
            <a:r>
              <a:rPr lang="cs-CZ" altLang="cs-CZ" sz="2000" b="1" dirty="0" smtClean="0">
                <a:solidFill>
                  <a:srgbClr val="307871"/>
                </a:solidFill>
              </a:rPr>
              <a:t> these </a:t>
            </a:r>
            <a:r>
              <a:rPr lang="cs-CZ" altLang="cs-CZ" sz="2000" b="1" dirty="0" err="1" smtClean="0">
                <a:solidFill>
                  <a:srgbClr val="307871"/>
                </a:solidFill>
              </a:rPr>
              <a:t>two</a:t>
            </a:r>
            <a:r>
              <a:rPr lang="cs-CZ" altLang="cs-CZ" sz="2000" b="1" dirty="0" smtClean="0">
                <a:solidFill>
                  <a:srgbClr val="307871"/>
                </a:solidFill>
              </a:rPr>
              <a:t> </a:t>
            </a:r>
            <a:r>
              <a:rPr lang="cs-CZ" altLang="cs-CZ" sz="2000" b="1" dirty="0" err="1" smtClean="0">
                <a:solidFill>
                  <a:srgbClr val="307871"/>
                </a:solidFill>
              </a:rPr>
              <a:t>kinds</a:t>
            </a:r>
            <a:r>
              <a:rPr lang="cs-CZ" altLang="cs-CZ" sz="2000" b="1" dirty="0" smtClean="0">
                <a:solidFill>
                  <a:srgbClr val="307871"/>
                </a:solidFill>
              </a:rPr>
              <a:t> </a:t>
            </a:r>
            <a:r>
              <a:rPr lang="cs-CZ" altLang="cs-CZ" sz="2000" b="1" dirty="0" err="1" smtClean="0">
                <a:solidFill>
                  <a:srgbClr val="307871"/>
                </a:solidFill>
              </a:rPr>
              <a:t>of</a:t>
            </a:r>
            <a:r>
              <a:rPr lang="cs-CZ" altLang="cs-CZ" sz="2000" b="1" dirty="0" smtClean="0">
                <a:solidFill>
                  <a:srgbClr val="307871"/>
                </a:solidFill>
              </a:rPr>
              <a:t> </a:t>
            </a:r>
            <a:r>
              <a:rPr lang="cs-CZ" altLang="cs-CZ" sz="2000" b="1" dirty="0" err="1" smtClean="0">
                <a:solidFill>
                  <a:srgbClr val="307871"/>
                </a:solidFill>
              </a:rPr>
              <a:t>hedging</a:t>
            </a:r>
            <a:r>
              <a:rPr lang="cs-CZ" altLang="cs-CZ" sz="2000" b="1" dirty="0" smtClean="0">
                <a:solidFill>
                  <a:srgbClr val="307871"/>
                </a:solidFill>
              </a:rPr>
              <a:t> </a:t>
            </a:r>
            <a:r>
              <a:rPr lang="cs-CZ" altLang="cs-CZ" sz="2000" b="1" dirty="0" err="1" smtClean="0">
                <a:solidFill>
                  <a:srgbClr val="307871"/>
                </a:solidFill>
              </a:rPr>
              <a:t>is</a:t>
            </a:r>
            <a:r>
              <a:rPr lang="cs-CZ" altLang="cs-CZ" sz="2000" b="1" dirty="0" smtClean="0">
                <a:solidFill>
                  <a:srgbClr val="307871"/>
                </a:solidFill>
              </a:rPr>
              <a:t> more </a:t>
            </a:r>
            <a:r>
              <a:rPr lang="cs-CZ" altLang="cs-CZ" sz="2000" b="1" dirty="0" err="1" smtClean="0">
                <a:solidFill>
                  <a:srgbClr val="307871"/>
                </a:solidFill>
              </a:rPr>
              <a:t>used</a:t>
            </a:r>
            <a:r>
              <a:rPr lang="cs-CZ" altLang="cs-CZ" sz="2000" b="1" dirty="0" smtClean="0">
                <a:solidFill>
                  <a:srgbClr val="307871"/>
                </a:solidFill>
              </a:rPr>
              <a:t> by </a:t>
            </a:r>
            <a:r>
              <a:rPr lang="cs-CZ" altLang="cs-CZ" sz="2000" b="1" dirty="0" err="1" smtClean="0">
                <a:solidFill>
                  <a:srgbClr val="307871"/>
                </a:solidFill>
              </a:rPr>
              <a:t>small</a:t>
            </a:r>
            <a:r>
              <a:rPr lang="cs-CZ" altLang="cs-CZ" sz="2000" b="1" dirty="0" smtClean="0">
                <a:solidFill>
                  <a:srgbClr val="307871"/>
                </a:solidFill>
              </a:rPr>
              <a:t> and medium-</a:t>
            </a:r>
            <a:r>
              <a:rPr lang="cs-CZ" altLang="cs-CZ" sz="2000" b="1" dirty="0" err="1" smtClean="0">
                <a:solidFill>
                  <a:srgbClr val="307871"/>
                </a:solidFill>
              </a:rPr>
              <a:t>sized</a:t>
            </a:r>
            <a:r>
              <a:rPr lang="cs-CZ" altLang="cs-CZ" sz="2000" b="1" dirty="0" smtClean="0">
                <a:solidFill>
                  <a:srgbClr val="307871"/>
                </a:solidFill>
              </a:rPr>
              <a:t> </a:t>
            </a:r>
            <a:r>
              <a:rPr lang="cs-CZ" altLang="cs-CZ" sz="2000" b="1" dirty="0" err="1" smtClean="0">
                <a:solidFill>
                  <a:srgbClr val="307871"/>
                </a:solidFill>
              </a:rPr>
              <a:t>companies</a:t>
            </a:r>
            <a:r>
              <a:rPr lang="cs-CZ" altLang="cs-CZ" sz="2000" b="1" dirty="0" smtClean="0">
                <a:solidFill>
                  <a:srgbClr val="307871"/>
                </a:solidFill>
              </a:rPr>
              <a:t>? </a:t>
            </a:r>
            <a:r>
              <a:rPr lang="cs-CZ" altLang="cs-CZ" sz="2000" b="1" dirty="0" err="1" smtClean="0">
                <a:solidFill>
                  <a:srgbClr val="307871"/>
                </a:solidFill>
              </a:rPr>
              <a:t>Why</a:t>
            </a:r>
            <a:r>
              <a:rPr lang="cs-CZ" altLang="cs-CZ" sz="2000" b="1" dirty="0" smtClean="0">
                <a:solidFill>
                  <a:srgbClr val="307871"/>
                </a:solidFill>
              </a:rPr>
              <a:t>???</a:t>
            </a:r>
            <a:endParaRPr lang="en-US" altLang="cs-CZ" sz="2000" b="1" dirty="0" smtClean="0">
              <a:solidFill>
                <a:srgbClr val="307871"/>
              </a:solidFill>
            </a:endParaRPr>
          </a:p>
        </p:txBody>
      </p:sp>
      <p:sp>
        <p:nvSpPr>
          <p:cNvPr id="6" name="Nadpis 5"/>
          <p:cNvSpPr>
            <a:spLocks noGrp="1"/>
          </p:cNvSpPr>
          <p:nvPr>
            <p:ph type="title"/>
          </p:nvPr>
        </p:nvSpPr>
        <p:spPr>
          <a:xfrm>
            <a:off x="179512" y="195486"/>
            <a:ext cx="6192688"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66439245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128792" cy="507703"/>
          </a:xfrm>
        </p:spPr>
        <p:txBody>
          <a:bodyPr/>
          <a:lstStyle/>
          <a:p>
            <a:r>
              <a:rPr lang="en-US" b="1" dirty="0" smtClean="0">
                <a:solidFill>
                  <a:srgbClr val="307871"/>
                </a:solidFill>
              </a:rPr>
              <a:t>Currency </a:t>
            </a:r>
            <a:r>
              <a:rPr lang="cs-CZ" b="1" dirty="0" smtClean="0">
                <a:solidFill>
                  <a:srgbClr val="307871"/>
                </a:solidFill>
              </a:rPr>
              <a:t>F</a:t>
            </a:r>
            <a:r>
              <a:rPr lang="en-US" b="1" dirty="0" err="1" smtClean="0">
                <a:solidFill>
                  <a:srgbClr val="307871"/>
                </a:solidFill>
              </a:rPr>
              <a:t>utures</a:t>
            </a:r>
            <a:r>
              <a:rPr lang="en-US" b="1" dirty="0" smtClean="0">
                <a:solidFill>
                  <a:srgbClr val="307871"/>
                </a:solidFill>
              </a:rPr>
              <a:t> and </a:t>
            </a:r>
            <a:r>
              <a:rPr lang="cs-CZ" b="1" dirty="0" smtClean="0">
                <a:solidFill>
                  <a:srgbClr val="307871"/>
                </a:solidFill>
              </a:rPr>
              <a:t>F</a:t>
            </a:r>
            <a:r>
              <a:rPr lang="en-US" b="1" dirty="0" err="1" smtClean="0">
                <a:solidFill>
                  <a:srgbClr val="307871"/>
                </a:solidFill>
              </a:rPr>
              <a:t>orwards</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ompared</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8" name="Picture 4" descr="ex08_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738348"/>
            <a:ext cx="6222174" cy="438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9248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964488" cy="1440160"/>
          </a:xfrm>
          <a:prstGeom prst="rect">
            <a:avLst/>
          </a:prstGeom>
        </p:spPr>
        <p:txBody>
          <a:bodyPr>
            <a:noAutofit/>
          </a:bodyPr>
          <a:lstStyle/>
          <a:p>
            <a:r>
              <a:rPr lang="en-US" altLang="cs-CZ" sz="2000" dirty="0">
                <a:solidFill>
                  <a:srgbClr val="307871"/>
                </a:solidFill>
              </a:rPr>
              <a:t>A contract giving the option purchaser (the buyer) the right, but not the obligation, to buy or sell a given amount of foreign exchange at a fixed price per unit for a specified time period (until the maturity date</a:t>
            </a:r>
            <a:r>
              <a:rPr lang="en-US" altLang="cs-CZ" sz="2000" dirty="0" smtClean="0">
                <a:solidFill>
                  <a:srgbClr val="307871"/>
                </a:solidFill>
              </a:rPr>
              <a:t>)</a:t>
            </a:r>
            <a:endParaRPr lang="cs-CZ" altLang="cs-CZ" sz="2000" dirty="0" smtClean="0">
              <a:solidFill>
                <a:srgbClr val="307871"/>
              </a:solidFill>
            </a:endParaRPr>
          </a:p>
          <a:p>
            <a:pPr lvl="1"/>
            <a:r>
              <a:rPr lang="en-US" altLang="cs-CZ" sz="1800" dirty="0">
                <a:solidFill>
                  <a:srgbClr val="307871"/>
                </a:solidFill>
              </a:rPr>
              <a:t>The most important part of clause is the “right, but not the obligation” to take an action</a:t>
            </a:r>
          </a:p>
          <a:p>
            <a:r>
              <a:rPr lang="en-US" altLang="cs-CZ" sz="2000" dirty="0">
                <a:solidFill>
                  <a:srgbClr val="307871"/>
                </a:solidFill>
              </a:rPr>
              <a:t>Two basic types of options, calls and puts</a:t>
            </a:r>
          </a:p>
          <a:p>
            <a:pPr lvl="1"/>
            <a:r>
              <a:rPr lang="en-US" altLang="cs-CZ" sz="1800" dirty="0">
                <a:solidFill>
                  <a:srgbClr val="307871"/>
                </a:solidFill>
              </a:rPr>
              <a:t>Call – buyer has right to purchase currency</a:t>
            </a:r>
          </a:p>
          <a:p>
            <a:pPr lvl="1"/>
            <a:r>
              <a:rPr lang="en-US" altLang="cs-CZ" sz="1800" dirty="0">
                <a:solidFill>
                  <a:srgbClr val="307871"/>
                </a:solidFill>
              </a:rPr>
              <a:t>Put – buyer has right to sell currency</a:t>
            </a:r>
          </a:p>
          <a:p>
            <a:r>
              <a:rPr lang="cs-CZ" altLang="cs-CZ" sz="2000" dirty="0" smtClean="0">
                <a:solidFill>
                  <a:srgbClr val="307871"/>
                </a:solidFill>
              </a:rPr>
              <a:t>B</a:t>
            </a:r>
            <a:r>
              <a:rPr lang="en-US" altLang="cs-CZ" sz="2000" dirty="0" err="1" smtClean="0">
                <a:solidFill>
                  <a:srgbClr val="307871"/>
                </a:solidFill>
              </a:rPr>
              <a:t>uyer</a:t>
            </a:r>
            <a:r>
              <a:rPr lang="en-US" altLang="cs-CZ" sz="2000" dirty="0" smtClean="0">
                <a:solidFill>
                  <a:srgbClr val="307871"/>
                </a:solidFill>
              </a:rPr>
              <a:t> </a:t>
            </a:r>
            <a:r>
              <a:rPr lang="en-US" altLang="cs-CZ" sz="2000" dirty="0">
                <a:solidFill>
                  <a:srgbClr val="307871"/>
                </a:solidFill>
              </a:rPr>
              <a:t>of the option is the holder and the seller of the option is termed the </a:t>
            </a:r>
            <a:r>
              <a:rPr lang="en-US" altLang="cs-CZ" sz="2000" dirty="0" smtClean="0">
                <a:solidFill>
                  <a:srgbClr val="307871"/>
                </a:solidFill>
              </a:rPr>
              <a:t>writer</a:t>
            </a:r>
            <a:endParaRPr lang="cs-CZ" altLang="cs-CZ" sz="2000" dirty="0" smtClean="0">
              <a:solidFill>
                <a:srgbClr val="307871"/>
              </a:solidFill>
            </a:endParaRPr>
          </a:p>
          <a:p>
            <a:pPr lvl="1"/>
            <a:r>
              <a:rPr lang="en-US" altLang="cs-CZ" sz="1600" dirty="0">
                <a:solidFill>
                  <a:srgbClr val="307871"/>
                </a:solidFill>
              </a:rPr>
              <a:t>The option writer must always accept the owner's decision. </a:t>
            </a:r>
          </a:p>
          <a:p>
            <a:pPr lvl="1"/>
            <a:r>
              <a:rPr lang="en-US" altLang="cs-CZ" sz="1600" dirty="0">
                <a:solidFill>
                  <a:srgbClr val="307871"/>
                </a:solidFill>
              </a:rPr>
              <a:t>As the </a:t>
            </a:r>
            <a:r>
              <a:rPr lang="cs-CZ" altLang="cs-CZ" sz="1600" dirty="0" err="1" smtClean="0">
                <a:solidFill>
                  <a:srgbClr val="307871"/>
                </a:solidFill>
              </a:rPr>
              <a:t>holder</a:t>
            </a:r>
            <a:r>
              <a:rPr lang="en-US" altLang="cs-CZ" sz="1600" dirty="0" smtClean="0">
                <a:solidFill>
                  <a:srgbClr val="307871"/>
                </a:solidFill>
              </a:rPr>
              <a:t> </a:t>
            </a:r>
            <a:r>
              <a:rPr lang="en-US" altLang="cs-CZ" sz="1600" dirty="0">
                <a:solidFill>
                  <a:srgbClr val="307871"/>
                </a:solidFill>
              </a:rPr>
              <a:t>of the option </a:t>
            </a:r>
            <a:r>
              <a:rPr lang="cs-CZ" altLang="cs-CZ" sz="1600" dirty="0" smtClean="0">
                <a:solidFill>
                  <a:srgbClr val="307871"/>
                </a:solidFill>
              </a:rPr>
              <a:t>has</a:t>
            </a:r>
            <a:r>
              <a:rPr lang="en-US" altLang="cs-CZ" sz="1600" dirty="0" smtClean="0">
                <a:solidFill>
                  <a:srgbClr val="307871"/>
                </a:solidFill>
              </a:rPr>
              <a:t> </a:t>
            </a:r>
            <a:r>
              <a:rPr lang="en-US" altLang="cs-CZ" sz="1600" dirty="0">
                <a:solidFill>
                  <a:srgbClr val="307871"/>
                </a:solidFill>
              </a:rPr>
              <a:t>the </a:t>
            </a:r>
            <a:r>
              <a:rPr lang="cs-CZ" altLang="cs-CZ" sz="1600" dirty="0" smtClean="0">
                <a:solidFill>
                  <a:srgbClr val="307871"/>
                </a:solidFill>
              </a:rPr>
              <a:t>„</a:t>
            </a:r>
            <a:r>
              <a:rPr lang="en-US" altLang="cs-CZ" sz="1600" dirty="0" smtClean="0">
                <a:solidFill>
                  <a:srgbClr val="307871"/>
                </a:solidFill>
              </a:rPr>
              <a:t>right</a:t>
            </a:r>
            <a:r>
              <a:rPr lang="cs-CZ" altLang="cs-CZ" sz="1600" dirty="0" smtClean="0">
                <a:solidFill>
                  <a:srgbClr val="307871"/>
                </a:solidFill>
              </a:rPr>
              <a:t>“</a:t>
            </a:r>
            <a:r>
              <a:rPr lang="en-US" altLang="cs-CZ" sz="1600" dirty="0" smtClean="0">
                <a:solidFill>
                  <a:srgbClr val="307871"/>
                </a:solidFill>
              </a:rPr>
              <a:t> </a:t>
            </a:r>
            <a:r>
              <a:rPr lang="en-US" altLang="cs-CZ" sz="1600" dirty="0">
                <a:solidFill>
                  <a:srgbClr val="307871"/>
                </a:solidFill>
              </a:rPr>
              <a:t>and the </a:t>
            </a:r>
            <a:r>
              <a:rPr lang="cs-CZ" altLang="cs-CZ" sz="1600" dirty="0" err="1" smtClean="0">
                <a:solidFill>
                  <a:srgbClr val="307871"/>
                </a:solidFill>
              </a:rPr>
              <a:t>writer</a:t>
            </a:r>
            <a:r>
              <a:rPr lang="cs-CZ" altLang="cs-CZ" sz="1600" dirty="0" smtClean="0">
                <a:solidFill>
                  <a:srgbClr val="307871"/>
                </a:solidFill>
              </a:rPr>
              <a:t> has</a:t>
            </a:r>
            <a:r>
              <a:rPr lang="en-US" altLang="cs-CZ" sz="1600" dirty="0" smtClean="0">
                <a:solidFill>
                  <a:srgbClr val="307871"/>
                </a:solidFill>
              </a:rPr>
              <a:t> the </a:t>
            </a:r>
            <a:r>
              <a:rPr lang="cs-CZ" altLang="cs-CZ" sz="1600" dirty="0" smtClean="0">
                <a:solidFill>
                  <a:srgbClr val="307871"/>
                </a:solidFill>
              </a:rPr>
              <a:t>„</a:t>
            </a:r>
            <a:r>
              <a:rPr lang="en-US" altLang="cs-CZ" sz="1600" dirty="0" smtClean="0">
                <a:solidFill>
                  <a:srgbClr val="307871"/>
                </a:solidFill>
              </a:rPr>
              <a:t>obligation</a:t>
            </a:r>
            <a:r>
              <a:rPr lang="cs-CZ" altLang="cs-CZ" sz="1600" dirty="0" smtClean="0">
                <a:solidFill>
                  <a:srgbClr val="307871"/>
                </a:solidFill>
              </a:rPr>
              <a:t>“</a:t>
            </a:r>
            <a:r>
              <a:rPr lang="en-US" altLang="cs-CZ" sz="1600" dirty="0" smtClean="0">
                <a:solidFill>
                  <a:srgbClr val="307871"/>
                </a:solidFill>
              </a:rPr>
              <a:t>, </a:t>
            </a:r>
            <a:r>
              <a:rPr lang="en-US" altLang="cs-CZ" sz="1600" dirty="0">
                <a:solidFill>
                  <a:srgbClr val="307871"/>
                </a:solidFill>
              </a:rPr>
              <a:t>the position of the </a:t>
            </a:r>
            <a:r>
              <a:rPr lang="cs-CZ" altLang="cs-CZ" sz="1600" dirty="0" err="1" smtClean="0">
                <a:solidFill>
                  <a:srgbClr val="307871"/>
                </a:solidFill>
              </a:rPr>
              <a:t>holder</a:t>
            </a:r>
            <a:r>
              <a:rPr lang="en-US" altLang="cs-CZ" sz="1600" dirty="0" smtClean="0">
                <a:solidFill>
                  <a:srgbClr val="307871"/>
                </a:solidFill>
              </a:rPr>
              <a:t> </a:t>
            </a:r>
            <a:r>
              <a:rPr lang="en-US" altLang="cs-CZ" sz="1600" dirty="0">
                <a:solidFill>
                  <a:srgbClr val="307871"/>
                </a:solidFill>
              </a:rPr>
              <a:t>and the writer is asymmetrical, therefore, as compensation serves the option premium, which the option holder must pay to the writer when buying the option. </a:t>
            </a:r>
          </a:p>
          <a:p>
            <a:endParaRPr lang="en-US" altLang="cs-CZ" sz="2000" dirty="0">
              <a:solidFill>
                <a:srgbClr val="000000"/>
              </a:solidFill>
            </a:endParaRP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Foreign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O</a:t>
            </a:r>
            <a:r>
              <a:rPr lang="en-US" b="1" dirty="0" err="1" smtClean="0">
                <a:solidFill>
                  <a:srgbClr val="307871"/>
                </a:solidFill>
              </a:rPr>
              <a:t>ptions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746949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064897" cy="1440160"/>
          </a:xfrm>
          <a:prstGeom prst="rect">
            <a:avLst/>
          </a:prstGeom>
        </p:spPr>
        <p:txBody>
          <a:bodyPr>
            <a:noAutofit/>
          </a:bodyPr>
          <a:lstStyle/>
          <a:p>
            <a:r>
              <a:rPr lang="en-US" altLang="cs-CZ" sz="2000" dirty="0">
                <a:solidFill>
                  <a:srgbClr val="307871"/>
                </a:solidFill>
              </a:rPr>
              <a:t>Every option has three different price elements</a:t>
            </a:r>
          </a:p>
          <a:p>
            <a:pPr lvl="1"/>
            <a:r>
              <a:rPr lang="en-US" altLang="cs-CZ" sz="1800" dirty="0">
                <a:solidFill>
                  <a:srgbClr val="307871"/>
                </a:solidFill>
              </a:rPr>
              <a:t>The strike or exercise price is the exchange rate at which the foreign currency can be purchased or sold</a:t>
            </a:r>
          </a:p>
          <a:p>
            <a:pPr lvl="1"/>
            <a:r>
              <a:rPr lang="en-US" altLang="cs-CZ" sz="1800" dirty="0">
                <a:solidFill>
                  <a:srgbClr val="307871"/>
                </a:solidFill>
              </a:rPr>
              <a:t>The premium, the cost, price or value of the option itself paid at time option is purchased</a:t>
            </a:r>
          </a:p>
          <a:p>
            <a:pPr lvl="1"/>
            <a:r>
              <a:rPr lang="en-US" altLang="cs-CZ" sz="1800" dirty="0">
                <a:solidFill>
                  <a:srgbClr val="307871"/>
                </a:solidFill>
              </a:rPr>
              <a:t>The underlying or actual spot rate in the </a:t>
            </a:r>
            <a:r>
              <a:rPr lang="en-US" altLang="cs-CZ" sz="1800" dirty="0" smtClean="0">
                <a:solidFill>
                  <a:srgbClr val="307871"/>
                </a:solidFill>
              </a:rPr>
              <a:t>market</a:t>
            </a:r>
            <a:endParaRPr lang="cs-CZ" altLang="cs-CZ" sz="1800" dirty="0" smtClean="0">
              <a:solidFill>
                <a:srgbClr val="307871"/>
              </a:solidFill>
            </a:endParaRPr>
          </a:p>
          <a:p>
            <a:pPr lvl="1"/>
            <a:endParaRPr lang="en-US" altLang="cs-CZ" sz="1800" dirty="0">
              <a:solidFill>
                <a:srgbClr val="307871"/>
              </a:solidFill>
            </a:endParaRPr>
          </a:p>
          <a:p>
            <a:r>
              <a:rPr lang="en-US" altLang="cs-CZ" sz="2000" dirty="0">
                <a:solidFill>
                  <a:srgbClr val="307871"/>
                </a:solidFill>
              </a:rPr>
              <a:t>There are two types of option maturities</a:t>
            </a:r>
          </a:p>
          <a:p>
            <a:pPr lvl="1"/>
            <a:r>
              <a:rPr lang="en-US" altLang="cs-CZ" sz="1800" dirty="0">
                <a:solidFill>
                  <a:srgbClr val="307871"/>
                </a:solidFill>
              </a:rPr>
              <a:t>American options may be exercised at any time during the life of the option</a:t>
            </a:r>
          </a:p>
          <a:p>
            <a:pPr lvl="1"/>
            <a:r>
              <a:rPr lang="en-US" altLang="cs-CZ" sz="1800" dirty="0">
                <a:solidFill>
                  <a:srgbClr val="307871"/>
                </a:solidFill>
              </a:rPr>
              <a:t>European options may not be exercised until the specified maturity date</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Foreign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O</a:t>
            </a:r>
            <a:r>
              <a:rPr lang="en-US" b="1" dirty="0" err="1" smtClean="0">
                <a:solidFill>
                  <a:srgbClr val="307871"/>
                </a:solidFill>
              </a:rPr>
              <a:t>ptions</a:t>
            </a:r>
            <a:r>
              <a:rPr lang="en-US" b="1" dirty="0" smtClean="0">
                <a:solidFill>
                  <a:srgbClr val="307871"/>
                </a:solidFill>
              </a:rPr>
              <a:t> </a:t>
            </a:r>
            <a:r>
              <a:rPr lang="cs-CZ" b="1" dirty="0" smtClean="0">
                <a:solidFill>
                  <a:srgbClr val="307871"/>
                </a:solidFill>
              </a:rPr>
              <a:t>T</a:t>
            </a:r>
            <a:r>
              <a:rPr lang="en-US" b="1" dirty="0" err="1" smtClean="0">
                <a:solidFill>
                  <a:srgbClr val="307871"/>
                </a:solidFill>
              </a:rPr>
              <a:t>erminology</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878064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1440160"/>
          </a:xfrm>
          <a:prstGeom prst="rect">
            <a:avLst/>
          </a:prstGeom>
        </p:spPr>
        <p:txBody>
          <a:bodyPr>
            <a:noAutofit/>
          </a:bodyPr>
          <a:lstStyle/>
          <a:p>
            <a:r>
              <a:rPr lang="cs-CZ" altLang="cs-CZ" sz="2000" dirty="0" err="1" smtClean="0">
                <a:solidFill>
                  <a:srgbClr val="307871"/>
                </a:solidFill>
              </a:rPr>
              <a:t>External</a:t>
            </a:r>
            <a:endParaRPr lang="cs-CZ" altLang="cs-CZ" sz="2000" dirty="0" smtClean="0">
              <a:solidFill>
                <a:srgbClr val="307871"/>
              </a:solidFill>
            </a:endParaRPr>
          </a:p>
          <a:p>
            <a:pPr lvl="1"/>
            <a:r>
              <a:rPr lang="cs-CZ" altLang="cs-CZ" sz="1600" dirty="0" err="1" smtClean="0">
                <a:solidFill>
                  <a:srgbClr val="307871"/>
                </a:solidFill>
              </a:rPr>
              <a:t>Forwards</a:t>
            </a:r>
            <a:endParaRPr lang="cs-CZ" altLang="cs-CZ" sz="1600" dirty="0" smtClean="0">
              <a:solidFill>
                <a:srgbClr val="307871"/>
              </a:solidFill>
            </a:endParaRPr>
          </a:p>
          <a:p>
            <a:pPr lvl="1"/>
            <a:r>
              <a:rPr lang="cs-CZ" altLang="cs-CZ" sz="1600" dirty="0" err="1" smtClean="0">
                <a:solidFill>
                  <a:srgbClr val="307871"/>
                </a:solidFill>
              </a:rPr>
              <a:t>Futures</a:t>
            </a:r>
            <a:endParaRPr lang="cs-CZ" altLang="cs-CZ" sz="1600" dirty="0" smtClean="0">
              <a:solidFill>
                <a:srgbClr val="307871"/>
              </a:solidFill>
            </a:endParaRPr>
          </a:p>
          <a:p>
            <a:pPr lvl="1"/>
            <a:r>
              <a:rPr lang="cs-CZ" altLang="cs-CZ" sz="1600" dirty="0" err="1" smtClean="0">
                <a:solidFill>
                  <a:srgbClr val="307871"/>
                </a:solidFill>
              </a:rPr>
              <a:t>Options</a:t>
            </a:r>
            <a:endParaRPr lang="cs-CZ" altLang="cs-CZ" sz="1600" dirty="0" smtClean="0">
              <a:solidFill>
                <a:srgbClr val="307871"/>
              </a:solidFill>
            </a:endParaRPr>
          </a:p>
          <a:p>
            <a:pPr lvl="1"/>
            <a:r>
              <a:rPr lang="cs-CZ" altLang="cs-CZ" sz="1600" dirty="0" err="1" smtClean="0">
                <a:solidFill>
                  <a:srgbClr val="307871"/>
                </a:solidFill>
              </a:rPr>
              <a:t>Currency</a:t>
            </a:r>
            <a:r>
              <a:rPr lang="cs-CZ" altLang="cs-CZ" sz="1600" dirty="0" smtClean="0">
                <a:solidFill>
                  <a:srgbClr val="307871"/>
                </a:solidFill>
              </a:rPr>
              <a:t> </a:t>
            </a:r>
            <a:r>
              <a:rPr lang="cs-CZ" altLang="cs-CZ" sz="1600" dirty="0" err="1" smtClean="0">
                <a:solidFill>
                  <a:srgbClr val="307871"/>
                </a:solidFill>
              </a:rPr>
              <a:t>swaps</a:t>
            </a:r>
            <a:endParaRPr lang="cs-CZ" altLang="cs-CZ" sz="1600" dirty="0" smtClean="0">
              <a:solidFill>
                <a:srgbClr val="307871"/>
              </a:solidFill>
            </a:endParaRPr>
          </a:p>
          <a:p>
            <a:pPr lvl="1"/>
            <a:r>
              <a:rPr lang="cs-CZ" altLang="cs-CZ" sz="1600" dirty="0" smtClean="0">
                <a:solidFill>
                  <a:srgbClr val="307871"/>
                </a:solidFill>
              </a:rPr>
              <a:t>Money market</a:t>
            </a:r>
          </a:p>
          <a:p>
            <a:r>
              <a:rPr lang="cs-CZ" altLang="cs-CZ" sz="2000" dirty="0" err="1" smtClean="0">
                <a:solidFill>
                  <a:srgbClr val="307871"/>
                </a:solidFill>
              </a:rPr>
              <a:t>Internal</a:t>
            </a:r>
            <a:r>
              <a:rPr lang="en-US" altLang="cs-CZ" sz="2000" dirty="0" smtClean="0">
                <a:solidFill>
                  <a:srgbClr val="307871"/>
                </a:solidFill>
              </a:rPr>
              <a:t> </a:t>
            </a:r>
            <a:endParaRPr lang="cs-CZ" altLang="cs-CZ" sz="2000" dirty="0" smtClean="0">
              <a:solidFill>
                <a:srgbClr val="307871"/>
              </a:solidFill>
            </a:endParaRPr>
          </a:p>
          <a:p>
            <a:pPr lvl="1"/>
            <a:r>
              <a:rPr lang="cs-CZ" altLang="cs-CZ" sz="1600" dirty="0" smtClean="0">
                <a:solidFill>
                  <a:srgbClr val="307871"/>
                </a:solidFill>
              </a:rPr>
              <a:t>L</a:t>
            </a:r>
            <a:r>
              <a:rPr lang="en-US" altLang="cs-CZ" sz="1600" dirty="0" err="1" smtClean="0">
                <a:solidFill>
                  <a:srgbClr val="307871"/>
                </a:solidFill>
              </a:rPr>
              <a:t>eading</a:t>
            </a:r>
            <a:r>
              <a:rPr lang="en-US" altLang="cs-CZ" sz="1600" dirty="0" smtClean="0">
                <a:solidFill>
                  <a:srgbClr val="307871"/>
                </a:solidFill>
              </a:rPr>
              <a:t> </a:t>
            </a:r>
            <a:endParaRPr lang="en-US" altLang="cs-CZ" sz="1600" dirty="0">
              <a:solidFill>
                <a:srgbClr val="307871"/>
              </a:solidFill>
            </a:endParaRPr>
          </a:p>
          <a:p>
            <a:pPr lvl="1"/>
            <a:r>
              <a:rPr lang="cs-CZ" altLang="cs-CZ" sz="1600" dirty="0" smtClean="0">
                <a:solidFill>
                  <a:srgbClr val="307871"/>
                </a:solidFill>
              </a:rPr>
              <a:t>L</a:t>
            </a:r>
            <a:r>
              <a:rPr lang="en-US" altLang="cs-CZ" sz="1600" dirty="0" err="1" smtClean="0">
                <a:solidFill>
                  <a:srgbClr val="307871"/>
                </a:solidFill>
              </a:rPr>
              <a:t>agging</a:t>
            </a:r>
            <a:endParaRPr lang="en-US" altLang="cs-CZ" sz="1600" dirty="0">
              <a:solidFill>
                <a:srgbClr val="307871"/>
              </a:solidFill>
            </a:endParaRPr>
          </a:p>
          <a:p>
            <a:pPr lvl="1"/>
            <a:r>
              <a:rPr lang="cs-CZ" altLang="cs-CZ" sz="1600" dirty="0" smtClean="0">
                <a:solidFill>
                  <a:srgbClr val="307871"/>
                </a:solidFill>
              </a:rPr>
              <a:t>N</a:t>
            </a:r>
            <a:r>
              <a:rPr lang="en-US" altLang="cs-CZ" sz="1600" dirty="0" err="1" smtClean="0">
                <a:solidFill>
                  <a:srgbClr val="307871"/>
                </a:solidFill>
              </a:rPr>
              <a:t>etting</a:t>
            </a:r>
            <a:endParaRPr lang="en-US" altLang="cs-CZ" sz="1600" dirty="0">
              <a:solidFill>
                <a:srgbClr val="307871"/>
              </a:solidFill>
            </a:endParaRPr>
          </a:p>
          <a:p>
            <a:pPr lvl="1"/>
            <a:r>
              <a:rPr lang="cs-CZ" altLang="cs-CZ" sz="1600" dirty="0" err="1" smtClean="0">
                <a:solidFill>
                  <a:srgbClr val="307871"/>
                </a:solidFill>
              </a:rPr>
              <a:t>Currency</a:t>
            </a:r>
            <a:r>
              <a:rPr lang="cs-CZ" altLang="cs-CZ" sz="1600" dirty="0" smtClean="0">
                <a:solidFill>
                  <a:srgbClr val="307871"/>
                </a:solidFill>
              </a:rPr>
              <a:t> </a:t>
            </a:r>
            <a:r>
              <a:rPr lang="cs-CZ" altLang="cs-CZ" sz="1600" dirty="0" err="1" smtClean="0">
                <a:solidFill>
                  <a:srgbClr val="307871"/>
                </a:solidFill>
              </a:rPr>
              <a:t>diversification</a:t>
            </a:r>
            <a:endParaRPr lang="en-US" altLang="cs-CZ" sz="1600" dirty="0">
              <a:solidFill>
                <a:srgbClr val="307871"/>
              </a:solidFill>
            </a:endParaRPr>
          </a:p>
          <a:p>
            <a:pPr lvl="1"/>
            <a:r>
              <a:rPr lang="cs-CZ" altLang="cs-CZ" sz="1600" dirty="0" smtClean="0">
                <a:solidFill>
                  <a:srgbClr val="307871"/>
                </a:solidFill>
              </a:rPr>
              <a:t>Natural </a:t>
            </a:r>
            <a:r>
              <a:rPr lang="cs-CZ" altLang="cs-CZ" sz="1600" dirty="0" err="1" smtClean="0">
                <a:solidFill>
                  <a:srgbClr val="307871"/>
                </a:solidFill>
              </a:rPr>
              <a:t>hedging</a:t>
            </a:r>
            <a:r>
              <a:rPr lang="cs-CZ" altLang="cs-CZ" sz="1600" dirty="0" smtClean="0">
                <a:solidFill>
                  <a:srgbClr val="307871"/>
                </a:solidFill>
              </a:rPr>
              <a:t> </a:t>
            </a:r>
            <a:endParaRPr lang="en-US" altLang="cs-CZ" sz="1600" dirty="0">
              <a:solidFill>
                <a:srgbClr val="307871"/>
              </a:solidFill>
            </a:endParaRPr>
          </a:p>
        </p:txBody>
      </p:sp>
      <p:sp>
        <p:nvSpPr>
          <p:cNvPr id="6" name="Nadpis 5"/>
          <p:cNvSpPr>
            <a:spLocks noGrp="1"/>
          </p:cNvSpPr>
          <p:nvPr>
            <p:ph type="title"/>
          </p:nvPr>
        </p:nvSpPr>
        <p:spPr>
          <a:xfrm>
            <a:off x="179512" y="195486"/>
            <a:ext cx="6192688" cy="507703"/>
          </a:xfrm>
        </p:spPr>
        <p:txBody>
          <a:bodyPr/>
          <a:lstStyle/>
          <a:p>
            <a:r>
              <a:rPr lang="cs-CZ" b="1" dirty="0" err="1" smtClean="0">
                <a:solidFill>
                  <a:srgbClr val="307871"/>
                </a:solidFill>
              </a:rPr>
              <a:t>Methods</a:t>
            </a:r>
            <a:r>
              <a:rPr lang="cs-CZ" b="1" dirty="0" smtClean="0">
                <a:solidFill>
                  <a:srgbClr val="307871"/>
                </a:solidFill>
              </a:rPr>
              <a:t> </a:t>
            </a:r>
            <a:r>
              <a:rPr lang="cs-CZ" b="1" dirty="0" err="1" smtClean="0">
                <a:solidFill>
                  <a:srgbClr val="307871"/>
                </a:solidFill>
              </a:rPr>
              <a:t>of</a:t>
            </a:r>
            <a:r>
              <a:rPr lang="cs-CZ" b="1" dirty="0" smtClean="0">
                <a:solidFill>
                  <a:srgbClr val="307871"/>
                </a:solidFill>
              </a:rPr>
              <a:t> Exchange </a:t>
            </a:r>
            <a:r>
              <a:rPr lang="cs-CZ" b="1" dirty="0" err="1" smtClean="0">
                <a:solidFill>
                  <a:srgbClr val="307871"/>
                </a:solidFill>
              </a:rPr>
              <a:t>Rate</a:t>
            </a:r>
            <a:r>
              <a:rPr lang="cs-CZ" b="1" dirty="0" smtClean="0">
                <a:solidFill>
                  <a:srgbClr val="307871"/>
                </a:solidFill>
              </a:rPr>
              <a:t> Risk </a:t>
            </a:r>
            <a:r>
              <a:rPr lang="cs-CZ" b="1" dirty="0" err="1" smtClean="0">
                <a:solidFill>
                  <a:srgbClr val="307871"/>
                </a:solidFill>
              </a:rPr>
              <a:t>Decreasing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837221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064897" cy="1440160"/>
          </a:xfrm>
          <a:prstGeom prst="rect">
            <a:avLst/>
          </a:prstGeom>
        </p:spPr>
        <p:txBody>
          <a:bodyPr>
            <a:noAutofit/>
          </a:bodyPr>
          <a:lstStyle/>
          <a:p>
            <a:pPr>
              <a:lnSpc>
                <a:spcPct val="90000"/>
              </a:lnSpc>
            </a:pPr>
            <a:r>
              <a:rPr lang="en-US" altLang="cs-CZ" sz="2000" dirty="0">
                <a:solidFill>
                  <a:srgbClr val="307871"/>
                </a:solidFill>
              </a:rPr>
              <a:t>The increased use of currency options has lead the creation of several markets where financial managers can access these derivative </a:t>
            </a:r>
            <a:r>
              <a:rPr lang="en-US" altLang="cs-CZ" sz="2000" dirty="0" smtClean="0">
                <a:solidFill>
                  <a:srgbClr val="307871"/>
                </a:solidFill>
              </a:rPr>
              <a:t>instruments</a:t>
            </a:r>
            <a:endParaRPr lang="cs-CZ" altLang="cs-CZ" sz="2000" dirty="0" smtClean="0">
              <a:solidFill>
                <a:srgbClr val="307871"/>
              </a:solidFill>
            </a:endParaRPr>
          </a:p>
          <a:p>
            <a:pPr>
              <a:lnSpc>
                <a:spcPct val="90000"/>
              </a:lnSpc>
            </a:pPr>
            <a:r>
              <a:rPr lang="en-US" altLang="cs-CZ" sz="2000" dirty="0">
                <a:solidFill>
                  <a:srgbClr val="307871"/>
                </a:solidFill>
              </a:rPr>
              <a:t>Over-the-Counter (OTC) Market – OTC options are most frequently written by banks for </a:t>
            </a:r>
            <a:r>
              <a:rPr lang="cs-CZ" altLang="cs-CZ" sz="2000" dirty="0" smtClean="0">
                <a:solidFill>
                  <a:srgbClr val="307871"/>
                </a:solidFill>
              </a:rPr>
              <a:t>USD </a:t>
            </a:r>
            <a:r>
              <a:rPr lang="en-US" altLang="cs-CZ" sz="2000" dirty="0" smtClean="0">
                <a:solidFill>
                  <a:srgbClr val="307871"/>
                </a:solidFill>
              </a:rPr>
              <a:t>against </a:t>
            </a:r>
            <a:r>
              <a:rPr lang="cs-CZ" altLang="cs-CZ" sz="2000" dirty="0" smtClean="0">
                <a:solidFill>
                  <a:srgbClr val="307871"/>
                </a:solidFill>
              </a:rPr>
              <a:t>GBP</a:t>
            </a:r>
            <a:r>
              <a:rPr lang="en-US" altLang="cs-CZ" sz="2000" dirty="0" smtClean="0">
                <a:solidFill>
                  <a:srgbClr val="307871"/>
                </a:solidFill>
              </a:rPr>
              <a:t>, </a:t>
            </a:r>
            <a:r>
              <a:rPr lang="cs-CZ" altLang="cs-CZ" sz="2000" dirty="0" smtClean="0">
                <a:solidFill>
                  <a:srgbClr val="307871"/>
                </a:solidFill>
              </a:rPr>
              <a:t>CHF</a:t>
            </a:r>
            <a:r>
              <a:rPr lang="en-US" altLang="cs-CZ" sz="2000" dirty="0" smtClean="0">
                <a:solidFill>
                  <a:srgbClr val="307871"/>
                </a:solidFill>
              </a:rPr>
              <a:t>, </a:t>
            </a:r>
            <a:r>
              <a:rPr lang="cs-CZ" altLang="cs-CZ" sz="2000" dirty="0" smtClean="0">
                <a:solidFill>
                  <a:srgbClr val="307871"/>
                </a:solidFill>
              </a:rPr>
              <a:t>JPY</a:t>
            </a:r>
            <a:r>
              <a:rPr lang="en-US" altLang="cs-CZ" sz="2000" dirty="0" smtClean="0">
                <a:solidFill>
                  <a:srgbClr val="307871"/>
                </a:solidFill>
              </a:rPr>
              <a:t>, </a:t>
            </a:r>
            <a:r>
              <a:rPr lang="cs-CZ" altLang="cs-CZ" sz="2000" dirty="0" smtClean="0">
                <a:solidFill>
                  <a:srgbClr val="307871"/>
                </a:solidFill>
              </a:rPr>
              <a:t>CAD </a:t>
            </a:r>
            <a:r>
              <a:rPr lang="en-US" altLang="cs-CZ" sz="2000" dirty="0" smtClean="0">
                <a:solidFill>
                  <a:srgbClr val="307871"/>
                </a:solidFill>
              </a:rPr>
              <a:t>and </a:t>
            </a:r>
            <a:r>
              <a:rPr lang="cs-CZ" altLang="cs-CZ" sz="2000" dirty="0" smtClean="0">
                <a:solidFill>
                  <a:srgbClr val="307871"/>
                </a:solidFill>
              </a:rPr>
              <a:t>EUR</a:t>
            </a:r>
            <a:endParaRPr lang="en-US" altLang="cs-CZ" sz="2000" dirty="0">
              <a:solidFill>
                <a:srgbClr val="307871"/>
              </a:solidFill>
            </a:endParaRPr>
          </a:p>
          <a:p>
            <a:pPr lvl="1">
              <a:lnSpc>
                <a:spcPct val="90000"/>
              </a:lnSpc>
            </a:pPr>
            <a:r>
              <a:rPr lang="en-US" altLang="cs-CZ" sz="1700" dirty="0">
                <a:solidFill>
                  <a:srgbClr val="307871"/>
                </a:solidFill>
              </a:rPr>
              <a:t>Main advantage is that they are tailored to purchaser</a:t>
            </a:r>
          </a:p>
          <a:p>
            <a:pPr lvl="1">
              <a:lnSpc>
                <a:spcPct val="90000"/>
              </a:lnSpc>
            </a:pPr>
            <a:r>
              <a:rPr lang="en-US" altLang="cs-CZ" sz="1700" dirty="0">
                <a:solidFill>
                  <a:srgbClr val="307871"/>
                </a:solidFill>
              </a:rPr>
              <a:t>Counterparty risk exists</a:t>
            </a:r>
          </a:p>
          <a:p>
            <a:pPr lvl="1">
              <a:lnSpc>
                <a:spcPct val="90000"/>
              </a:lnSpc>
            </a:pPr>
            <a:r>
              <a:rPr lang="en-US" altLang="cs-CZ" sz="1700" dirty="0">
                <a:solidFill>
                  <a:srgbClr val="307871"/>
                </a:solidFill>
              </a:rPr>
              <a:t>Mostly used by individuals </a:t>
            </a:r>
            <a:r>
              <a:rPr lang="cs-CZ" altLang="cs-CZ" sz="1700" dirty="0" smtClean="0">
                <a:solidFill>
                  <a:srgbClr val="307871"/>
                </a:solidFill>
              </a:rPr>
              <a:t>(MNC) </a:t>
            </a:r>
            <a:r>
              <a:rPr lang="en-US" altLang="cs-CZ" sz="1700" dirty="0" smtClean="0">
                <a:solidFill>
                  <a:srgbClr val="307871"/>
                </a:solidFill>
              </a:rPr>
              <a:t>and banks</a:t>
            </a:r>
            <a:endParaRPr lang="cs-CZ" altLang="cs-CZ" sz="1700" dirty="0" smtClean="0">
              <a:solidFill>
                <a:srgbClr val="307871"/>
              </a:solidFill>
            </a:endParaRPr>
          </a:p>
          <a:p>
            <a:pPr>
              <a:lnSpc>
                <a:spcPct val="90000"/>
              </a:lnSpc>
            </a:pPr>
            <a:r>
              <a:rPr lang="en-US" altLang="cs-CZ" sz="2000" dirty="0">
                <a:solidFill>
                  <a:srgbClr val="307871"/>
                </a:solidFill>
              </a:rPr>
              <a:t>Organized Exchanges – similar to the futures market, currency options are traded on an organized exchange floor</a:t>
            </a:r>
          </a:p>
          <a:p>
            <a:pPr lvl="1">
              <a:lnSpc>
                <a:spcPct val="90000"/>
              </a:lnSpc>
            </a:pPr>
            <a:r>
              <a:rPr lang="en-US" altLang="cs-CZ" sz="1700" dirty="0">
                <a:solidFill>
                  <a:srgbClr val="307871"/>
                </a:solidFill>
              </a:rPr>
              <a:t>The Chicago Mercantile and the Philadelphia Stock Exchange serve options markets</a:t>
            </a:r>
          </a:p>
          <a:p>
            <a:pPr lvl="1">
              <a:lnSpc>
                <a:spcPct val="90000"/>
              </a:lnSpc>
            </a:pPr>
            <a:r>
              <a:rPr lang="en-US" altLang="cs-CZ" sz="1700" dirty="0">
                <a:solidFill>
                  <a:srgbClr val="307871"/>
                </a:solidFill>
              </a:rPr>
              <a:t>Clearing</a:t>
            </a:r>
            <a:r>
              <a:rPr lang="en-US" altLang="cs-CZ" sz="1700" dirty="0">
                <a:solidFill>
                  <a:srgbClr val="000000"/>
                </a:solidFill>
              </a:rPr>
              <a:t>house services are provided by the Options Clearinghouse Corporation (OCC)</a:t>
            </a:r>
          </a:p>
          <a:p>
            <a:pPr lvl="1">
              <a:lnSpc>
                <a:spcPct val="90000"/>
              </a:lnSpc>
            </a:pPr>
            <a:endParaRPr lang="en-US" altLang="cs-CZ" sz="1700" dirty="0" smtClean="0">
              <a:solidFill>
                <a:srgbClr val="000000"/>
              </a:solidFill>
            </a:endParaRPr>
          </a:p>
          <a:p>
            <a:pPr lvl="1">
              <a:lnSpc>
                <a:spcPct val="90000"/>
              </a:lnSpc>
            </a:pPr>
            <a:endParaRPr lang="en-US" altLang="cs-CZ" sz="1800" dirty="0">
              <a:solidFill>
                <a:srgbClr val="000000"/>
              </a:solidFill>
            </a:endParaRP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Foreign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O</a:t>
            </a:r>
            <a:r>
              <a:rPr lang="en-US" b="1" dirty="0" err="1" smtClean="0">
                <a:solidFill>
                  <a:srgbClr val="307871"/>
                </a:solidFill>
              </a:rPr>
              <a:t>ptions</a:t>
            </a:r>
            <a:r>
              <a:rPr lang="en-US" b="1" dirty="0" smtClean="0">
                <a:solidFill>
                  <a:srgbClr val="307871"/>
                </a:solidFill>
              </a:rPr>
              <a:t> </a:t>
            </a:r>
            <a:r>
              <a:rPr lang="cs-CZ" b="1" dirty="0" smtClean="0">
                <a:solidFill>
                  <a:srgbClr val="307871"/>
                </a:solidFill>
              </a:rPr>
              <a:t>M</a:t>
            </a:r>
            <a:r>
              <a:rPr lang="en-US" b="1" dirty="0" err="1" smtClean="0">
                <a:solidFill>
                  <a:srgbClr val="307871"/>
                </a:solidFill>
              </a:rPr>
              <a:t>arkets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516177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272808" cy="507703"/>
          </a:xfrm>
        </p:spPr>
        <p:txBody>
          <a:bodyPr/>
          <a:lstStyle/>
          <a:p>
            <a:r>
              <a:rPr lang="en-US" b="1" dirty="0" smtClean="0">
                <a:solidFill>
                  <a:srgbClr val="307871"/>
                </a:solidFill>
              </a:rPr>
              <a:t>Swiss Franc </a:t>
            </a:r>
            <a:r>
              <a:rPr lang="cs-CZ" b="1" dirty="0" smtClean="0">
                <a:solidFill>
                  <a:srgbClr val="307871"/>
                </a:solidFill>
              </a:rPr>
              <a:t>O</a:t>
            </a:r>
            <a:r>
              <a:rPr lang="en-US" b="1" dirty="0" err="1" smtClean="0">
                <a:solidFill>
                  <a:srgbClr val="307871"/>
                </a:solidFill>
              </a:rPr>
              <a:t>ption</a:t>
            </a:r>
            <a:r>
              <a:rPr lang="en-US" b="1" dirty="0" smtClean="0">
                <a:solidFill>
                  <a:srgbClr val="307871"/>
                </a:solidFill>
              </a:rPr>
              <a:t> </a:t>
            </a:r>
            <a:r>
              <a:rPr lang="cs-CZ" b="1" dirty="0" smtClean="0">
                <a:solidFill>
                  <a:srgbClr val="307871"/>
                </a:solidFill>
              </a:rPr>
              <a:t>Q</a:t>
            </a:r>
            <a:r>
              <a:rPr lang="en-US" b="1" dirty="0" err="1" smtClean="0">
                <a:solidFill>
                  <a:srgbClr val="307871"/>
                </a:solidFill>
              </a:rPr>
              <a:t>uotations</a:t>
            </a:r>
            <a:r>
              <a:rPr lang="en-US" b="1" dirty="0" smtClean="0">
                <a:solidFill>
                  <a:srgbClr val="307871"/>
                </a:solidFill>
              </a:rPr>
              <a:t> (U.S. Cents/CHF)</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7" name="Picture 1" descr="ex07_02.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1347614"/>
            <a:ext cx="8764797" cy="3024336"/>
          </a:xfrm>
          <a:prstGeom prst="rect">
            <a:avLst/>
          </a:prstGeom>
        </p:spPr>
      </p:pic>
    </p:spTree>
    <p:extLst>
      <p:ext uri="{BB962C8B-B14F-4D97-AF65-F5344CB8AC3E}">
        <p14:creationId xmlns:p14="http://schemas.microsoft.com/office/powerpoint/2010/main" val="31319022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064897" cy="1440160"/>
          </a:xfrm>
          <a:prstGeom prst="rect">
            <a:avLst/>
          </a:prstGeom>
        </p:spPr>
        <p:txBody>
          <a:bodyPr>
            <a:noAutofit/>
          </a:bodyPr>
          <a:lstStyle/>
          <a:p>
            <a:pPr>
              <a:lnSpc>
                <a:spcPct val="90000"/>
              </a:lnSpc>
            </a:pPr>
            <a:r>
              <a:rPr lang="en-US" altLang="cs-CZ" sz="2000" dirty="0">
                <a:solidFill>
                  <a:srgbClr val="307871"/>
                </a:solidFill>
              </a:rPr>
              <a:t>What the holder, or buyer of an option loses, the writer gains</a:t>
            </a:r>
          </a:p>
          <a:p>
            <a:pPr>
              <a:lnSpc>
                <a:spcPct val="90000"/>
              </a:lnSpc>
            </a:pPr>
            <a:endParaRPr lang="cs-CZ" altLang="cs-CZ" sz="2000" dirty="0" smtClean="0">
              <a:solidFill>
                <a:srgbClr val="307871"/>
              </a:solidFill>
            </a:endParaRPr>
          </a:p>
          <a:p>
            <a:pPr>
              <a:lnSpc>
                <a:spcPct val="90000"/>
              </a:lnSpc>
            </a:pPr>
            <a:r>
              <a:rPr lang="en-US" altLang="cs-CZ" sz="2000" dirty="0" smtClean="0">
                <a:solidFill>
                  <a:srgbClr val="307871"/>
                </a:solidFill>
              </a:rPr>
              <a:t>The </a:t>
            </a:r>
            <a:r>
              <a:rPr lang="en-US" altLang="cs-CZ" sz="2000" dirty="0">
                <a:solidFill>
                  <a:srgbClr val="307871"/>
                </a:solidFill>
              </a:rPr>
              <a:t>maximum </a:t>
            </a:r>
            <a:r>
              <a:rPr lang="cs-CZ" altLang="cs-CZ" sz="2000" dirty="0" err="1" smtClean="0">
                <a:solidFill>
                  <a:srgbClr val="307871"/>
                </a:solidFill>
              </a:rPr>
              <a:t>loss</a:t>
            </a:r>
            <a:r>
              <a:rPr lang="cs-CZ" altLang="cs-CZ" sz="2000" dirty="0" smtClean="0">
                <a:solidFill>
                  <a:srgbClr val="307871"/>
                </a:solidFill>
              </a:rPr>
              <a:t> </a:t>
            </a:r>
            <a:r>
              <a:rPr lang="en-US" altLang="cs-CZ" sz="2000" dirty="0">
                <a:solidFill>
                  <a:srgbClr val="307871"/>
                </a:solidFill>
              </a:rPr>
              <a:t>that the </a:t>
            </a:r>
            <a:r>
              <a:rPr lang="cs-CZ" altLang="cs-CZ" sz="2000" dirty="0" err="1" smtClean="0">
                <a:solidFill>
                  <a:srgbClr val="307871"/>
                </a:solidFill>
              </a:rPr>
              <a:t>holder</a:t>
            </a:r>
            <a:r>
              <a:rPr lang="en-US" altLang="cs-CZ" sz="2000" dirty="0" smtClean="0">
                <a:solidFill>
                  <a:srgbClr val="307871"/>
                </a:solidFill>
              </a:rPr>
              <a:t> </a:t>
            </a:r>
            <a:r>
              <a:rPr lang="en-US" altLang="cs-CZ" sz="2000" dirty="0">
                <a:solidFill>
                  <a:srgbClr val="307871"/>
                </a:solidFill>
              </a:rPr>
              <a:t>of the </a:t>
            </a:r>
            <a:r>
              <a:rPr lang="en-US" altLang="cs-CZ" sz="2000" dirty="0" smtClean="0">
                <a:solidFill>
                  <a:srgbClr val="307871"/>
                </a:solidFill>
              </a:rPr>
              <a:t>option </a:t>
            </a:r>
            <a:r>
              <a:rPr lang="en-US" altLang="cs-CZ" sz="2000" dirty="0">
                <a:solidFill>
                  <a:srgbClr val="307871"/>
                </a:solidFill>
              </a:rPr>
              <a:t>can make is limited to the </a:t>
            </a:r>
            <a:r>
              <a:rPr lang="en-US" altLang="cs-CZ" sz="2000" dirty="0" smtClean="0">
                <a:solidFill>
                  <a:srgbClr val="307871"/>
                </a:solidFill>
              </a:rPr>
              <a:t>premium</a:t>
            </a:r>
            <a:r>
              <a:rPr lang="cs-CZ" altLang="cs-CZ" sz="2000" dirty="0" smtClean="0">
                <a:solidFill>
                  <a:srgbClr val="307871"/>
                </a:solidFill>
              </a:rPr>
              <a:t> </a:t>
            </a:r>
            <a:r>
              <a:rPr lang="cs-CZ" altLang="cs-CZ" sz="2000" dirty="0" err="1" smtClean="0">
                <a:solidFill>
                  <a:srgbClr val="307871"/>
                </a:solidFill>
              </a:rPr>
              <a:t>of</a:t>
            </a:r>
            <a:r>
              <a:rPr lang="cs-CZ" altLang="cs-CZ" sz="2000" dirty="0" smtClean="0">
                <a:solidFill>
                  <a:srgbClr val="307871"/>
                </a:solidFill>
              </a:rPr>
              <a:t> </a:t>
            </a:r>
            <a:r>
              <a:rPr lang="cs-CZ" altLang="cs-CZ" sz="2000" dirty="0" err="1" smtClean="0">
                <a:solidFill>
                  <a:srgbClr val="307871"/>
                </a:solidFill>
              </a:rPr>
              <a:t>the</a:t>
            </a:r>
            <a:r>
              <a:rPr lang="cs-CZ" altLang="cs-CZ" sz="2000" dirty="0" smtClean="0">
                <a:solidFill>
                  <a:srgbClr val="307871"/>
                </a:solidFill>
              </a:rPr>
              <a:t> </a:t>
            </a:r>
            <a:r>
              <a:rPr lang="cs-CZ" altLang="cs-CZ" sz="2000" dirty="0" err="1" smtClean="0">
                <a:solidFill>
                  <a:srgbClr val="307871"/>
                </a:solidFill>
              </a:rPr>
              <a:t>option</a:t>
            </a:r>
            <a:endParaRPr lang="cs-CZ" altLang="cs-CZ" sz="2000" dirty="0" smtClean="0">
              <a:solidFill>
                <a:srgbClr val="307871"/>
              </a:solidFill>
            </a:endParaRPr>
          </a:p>
          <a:p>
            <a:pPr lvl="1">
              <a:lnSpc>
                <a:spcPct val="90000"/>
              </a:lnSpc>
            </a:pPr>
            <a:r>
              <a:rPr lang="cs-CZ" altLang="cs-CZ" sz="1600" dirty="0" err="1" smtClean="0">
                <a:solidFill>
                  <a:srgbClr val="307871"/>
                </a:solidFill>
              </a:rPr>
              <a:t>This</a:t>
            </a:r>
            <a:r>
              <a:rPr lang="cs-CZ" altLang="cs-CZ" sz="1600" dirty="0" smtClean="0">
                <a:solidFill>
                  <a:srgbClr val="307871"/>
                </a:solidFill>
              </a:rPr>
              <a:t> </a:t>
            </a:r>
            <a:r>
              <a:rPr lang="cs-CZ" altLang="cs-CZ" sz="1600" dirty="0" err="1" smtClean="0">
                <a:solidFill>
                  <a:srgbClr val="307871"/>
                </a:solidFill>
              </a:rPr>
              <a:t>is</a:t>
            </a:r>
            <a:r>
              <a:rPr lang="cs-CZ" altLang="cs-CZ" sz="1600" dirty="0" smtClean="0">
                <a:solidFill>
                  <a:srgbClr val="307871"/>
                </a:solidFill>
              </a:rPr>
              <a:t> </a:t>
            </a:r>
            <a:r>
              <a:rPr lang="cs-CZ" altLang="cs-CZ" sz="1600" dirty="0" err="1" smtClean="0">
                <a:solidFill>
                  <a:srgbClr val="307871"/>
                </a:solidFill>
              </a:rPr>
              <a:t>the</a:t>
            </a:r>
            <a:r>
              <a:rPr lang="cs-CZ" altLang="cs-CZ" sz="1600" dirty="0" smtClean="0">
                <a:solidFill>
                  <a:srgbClr val="307871"/>
                </a:solidFill>
              </a:rPr>
              <a:t> maximum </a:t>
            </a:r>
            <a:r>
              <a:rPr lang="en-US" altLang="cs-CZ" sz="1600" dirty="0" smtClean="0">
                <a:solidFill>
                  <a:srgbClr val="307871"/>
                </a:solidFill>
              </a:rPr>
              <a:t>profit</a:t>
            </a:r>
            <a:r>
              <a:rPr lang="cs-CZ" altLang="cs-CZ" sz="1600" dirty="0" smtClean="0">
                <a:solidFill>
                  <a:srgbClr val="307871"/>
                </a:solidFill>
              </a:rPr>
              <a:t> </a:t>
            </a:r>
            <a:r>
              <a:rPr lang="cs-CZ" altLang="cs-CZ" sz="1600" dirty="0" err="1" smtClean="0">
                <a:solidFill>
                  <a:srgbClr val="307871"/>
                </a:solidFill>
              </a:rPr>
              <a:t>for</a:t>
            </a:r>
            <a:r>
              <a:rPr lang="cs-CZ" altLang="cs-CZ" sz="1600" dirty="0" smtClean="0">
                <a:solidFill>
                  <a:srgbClr val="307871"/>
                </a:solidFill>
              </a:rPr>
              <a:t> </a:t>
            </a:r>
            <a:r>
              <a:rPr lang="cs-CZ" altLang="cs-CZ" sz="1600" dirty="0" err="1" smtClean="0">
                <a:solidFill>
                  <a:srgbClr val="307871"/>
                </a:solidFill>
              </a:rPr>
              <a:t>the</a:t>
            </a:r>
            <a:r>
              <a:rPr lang="cs-CZ" altLang="cs-CZ" sz="1600" dirty="0" smtClean="0">
                <a:solidFill>
                  <a:srgbClr val="307871"/>
                </a:solidFill>
              </a:rPr>
              <a:t> </a:t>
            </a:r>
            <a:r>
              <a:rPr lang="cs-CZ" altLang="cs-CZ" sz="1600" dirty="0" err="1" smtClean="0">
                <a:solidFill>
                  <a:srgbClr val="307871"/>
                </a:solidFill>
              </a:rPr>
              <a:t>writer</a:t>
            </a:r>
            <a:endParaRPr lang="en-US" altLang="cs-CZ" sz="1600" dirty="0">
              <a:solidFill>
                <a:srgbClr val="307871"/>
              </a:solidFill>
            </a:endParaRPr>
          </a:p>
        </p:txBody>
      </p:sp>
      <p:sp>
        <p:nvSpPr>
          <p:cNvPr id="6" name="Nadpis 5"/>
          <p:cNvSpPr>
            <a:spLocks noGrp="1"/>
          </p:cNvSpPr>
          <p:nvPr>
            <p:ph type="title"/>
          </p:nvPr>
        </p:nvSpPr>
        <p:spPr>
          <a:xfrm>
            <a:off x="179512" y="195486"/>
            <a:ext cx="6624736" cy="507703"/>
          </a:xfrm>
        </p:spPr>
        <p:txBody>
          <a:bodyPr/>
          <a:lstStyle/>
          <a:p>
            <a:r>
              <a:rPr lang="cs-CZ" b="1" dirty="0" err="1" smtClean="0">
                <a:solidFill>
                  <a:srgbClr val="307871"/>
                </a:solidFill>
              </a:rPr>
              <a:t>Cost</a:t>
            </a:r>
            <a:r>
              <a:rPr lang="cs-CZ" b="1" dirty="0" smtClean="0">
                <a:solidFill>
                  <a:srgbClr val="307871"/>
                </a:solidFill>
              </a:rPr>
              <a:t> and Profit </a:t>
            </a:r>
            <a:r>
              <a:rPr lang="cs-CZ" b="1" dirty="0" err="1" smtClean="0">
                <a:solidFill>
                  <a:srgbClr val="307871"/>
                </a:solidFill>
              </a:rPr>
              <a:t>of</a:t>
            </a:r>
            <a:r>
              <a:rPr lang="cs-CZ" b="1" dirty="0" smtClean="0">
                <a:solidFill>
                  <a:srgbClr val="307871"/>
                </a:solidFill>
              </a:rPr>
              <a:t> </a:t>
            </a:r>
            <a:r>
              <a:rPr lang="cs-CZ" b="1" dirty="0" err="1" smtClean="0">
                <a:solidFill>
                  <a:srgbClr val="307871"/>
                </a:solidFill>
              </a:rPr>
              <a:t>the</a:t>
            </a:r>
            <a:r>
              <a:rPr lang="cs-CZ" b="1" dirty="0" smtClean="0">
                <a:solidFill>
                  <a:srgbClr val="307871"/>
                </a:solidFill>
              </a:rPr>
              <a:t> </a:t>
            </a:r>
            <a:r>
              <a:rPr lang="cs-CZ" b="1" dirty="0" err="1" smtClean="0">
                <a:solidFill>
                  <a:srgbClr val="307871"/>
                </a:solidFill>
              </a:rPr>
              <a:t>Option</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147227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280921" cy="1440160"/>
          </a:xfrm>
          <a:prstGeom prst="rect">
            <a:avLst/>
          </a:prstGeom>
        </p:spPr>
        <p:txBody>
          <a:bodyPr>
            <a:noAutofit/>
          </a:bodyPr>
          <a:lstStyle/>
          <a:p>
            <a:pPr>
              <a:lnSpc>
                <a:spcPct val="90000"/>
              </a:lnSpc>
            </a:pPr>
            <a:r>
              <a:rPr lang="en-US" altLang="cs-CZ" sz="2000" dirty="0">
                <a:solidFill>
                  <a:srgbClr val="307871"/>
                </a:solidFill>
              </a:rPr>
              <a:t>Swaps are contractual agreements to exchange or swap a series of cash flows</a:t>
            </a:r>
          </a:p>
          <a:p>
            <a:pPr>
              <a:lnSpc>
                <a:spcPct val="90000"/>
              </a:lnSpc>
            </a:pPr>
            <a:r>
              <a:rPr lang="en-US" altLang="cs-CZ" sz="2000" dirty="0">
                <a:solidFill>
                  <a:srgbClr val="307871"/>
                </a:solidFill>
              </a:rPr>
              <a:t>A swap serves to alter the firm’s cash flow obligations, as in changing floating-rate payments into fixed-rate payments associated with an existing debt </a:t>
            </a:r>
            <a:r>
              <a:rPr lang="en-US" altLang="cs-CZ" sz="2000" dirty="0" smtClean="0">
                <a:solidFill>
                  <a:srgbClr val="307871"/>
                </a:solidFill>
              </a:rPr>
              <a:t>obligation</a:t>
            </a:r>
            <a:endParaRPr lang="cs-CZ" altLang="cs-CZ" sz="2000" dirty="0" smtClean="0">
              <a:solidFill>
                <a:srgbClr val="307871"/>
              </a:solidFill>
            </a:endParaRPr>
          </a:p>
          <a:p>
            <a:pPr>
              <a:lnSpc>
                <a:spcPct val="90000"/>
              </a:lnSpc>
            </a:pPr>
            <a:endParaRPr lang="en-US" altLang="cs-CZ" sz="2000" dirty="0">
              <a:solidFill>
                <a:srgbClr val="307871"/>
              </a:solidFill>
            </a:endParaRPr>
          </a:p>
          <a:p>
            <a:pPr>
              <a:lnSpc>
                <a:spcPct val="90000"/>
              </a:lnSpc>
            </a:pPr>
            <a:r>
              <a:rPr lang="en-US" altLang="cs-CZ" sz="2000" dirty="0">
                <a:solidFill>
                  <a:srgbClr val="307871"/>
                </a:solidFill>
              </a:rPr>
              <a:t>Swap Structures</a:t>
            </a:r>
          </a:p>
          <a:p>
            <a:pPr lvl="1">
              <a:lnSpc>
                <a:spcPct val="90000"/>
              </a:lnSpc>
            </a:pPr>
            <a:r>
              <a:rPr lang="en-US" altLang="cs-CZ" sz="1800" dirty="0">
                <a:solidFill>
                  <a:srgbClr val="307871"/>
                </a:solidFill>
              </a:rPr>
              <a:t>Interest Rate Swap</a:t>
            </a:r>
          </a:p>
          <a:p>
            <a:pPr lvl="2">
              <a:lnSpc>
                <a:spcPct val="90000"/>
              </a:lnSpc>
            </a:pPr>
            <a:r>
              <a:rPr lang="en-US" altLang="cs-CZ" sz="1600" dirty="0">
                <a:solidFill>
                  <a:srgbClr val="307871"/>
                </a:solidFill>
              </a:rPr>
              <a:t>Plain-vanilla Swap</a:t>
            </a:r>
          </a:p>
          <a:p>
            <a:pPr lvl="1">
              <a:lnSpc>
                <a:spcPct val="90000"/>
              </a:lnSpc>
            </a:pPr>
            <a:r>
              <a:rPr lang="en-US" altLang="cs-CZ" sz="1800" dirty="0">
                <a:solidFill>
                  <a:srgbClr val="307871"/>
                </a:solidFill>
              </a:rPr>
              <a:t>Currency Swap</a:t>
            </a:r>
          </a:p>
          <a:p>
            <a:pPr lvl="2">
              <a:lnSpc>
                <a:spcPct val="90000"/>
              </a:lnSpc>
            </a:pPr>
            <a:r>
              <a:rPr lang="en-US" altLang="cs-CZ" sz="1600" dirty="0">
                <a:solidFill>
                  <a:srgbClr val="307871"/>
                </a:solidFill>
              </a:rPr>
              <a:t>Cross-currency Swap</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Swaps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767592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280921" cy="1440160"/>
          </a:xfrm>
          <a:prstGeom prst="rect">
            <a:avLst/>
          </a:prstGeom>
        </p:spPr>
        <p:txBody>
          <a:bodyPr>
            <a:noAutofit/>
          </a:bodyPr>
          <a:lstStyle/>
          <a:p>
            <a:pPr>
              <a:lnSpc>
                <a:spcPct val="90000"/>
              </a:lnSpc>
            </a:pPr>
            <a:r>
              <a:rPr lang="en-US" altLang="cs-CZ" sz="2000" dirty="0">
                <a:solidFill>
                  <a:srgbClr val="307871"/>
                </a:solidFill>
              </a:rPr>
              <a:t>The usual motivation for a currency swap is to replace cash flows scheduled in an undesired currency with flows in a desired </a:t>
            </a:r>
            <a:r>
              <a:rPr lang="en-US" altLang="cs-CZ" sz="2000" dirty="0" smtClean="0">
                <a:solidFill>
                  <a:srgbClr val="307871"/>
                </a:solidFill>
              </a:rPr>
              <a:t>currency</a:t>
            </a:r>
            <a:endParaRPr lang="cs-CZ" altLang="cs-CZ" sz="2000" dirty="0" smtClean="0">
              <a:solidFill>
                <a:srgbClr val="307871"/>
              </a:solidFill>
            </a:endParaRPr>
          </a:p>
          <a:p>
            <a:pPr>
              <a:lnSpc>
                <a:spcPct val="90000"/>
              </a:lnSpc>
            </a:pPr>
            <a:endParaRPr lang="en-US" altLang="cs-CZ" sz="2000" dirty="0">
              <a:solidFill>
                <a:srgbClr val="307871"/>
              </a:solidFill>
            </a:endParaRPr>
          </a:p>
          <a:p>
            <a:pPr>
              <a:lnSpc>
                <a:spcPct val="90000"/>
              </a:lnSpc>
            </a:pPr>
            <a:r>
              <a:rPr lang="en-US" altLang="cs-CZ" sz="2000" dirty="0">
                <a:solidFill>
                  <a:srgbClr val="307871"/>
                </a:solidFill>
              </a:rPr>
              <a:t>The desired currency is often the currency in which the firm’s future operating revenues will be generated but they may find capital costs in another specific currency attractively priced to them</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Cross-Currency </a:t>
            </a:r>
            <a:r>
              <a:rPr lang="cs-CZ" b="1" dirty="0" smtClean="0">
                <a:solidFill>
                  <a:srgbClr val="307871"/>
                </a:solidFill>
              </a:rPr>
              <a:t>S</a:t>
            </a:r>
            <a:r>
              <a:rPr lang="en-US" b="1" dirty="0" err="1" smtClean="0">
                <a:solidFill>
                  <a:srgbClr val="307871"/>
                </a:solidFill>
              </a:rPr>
              <a:t>waps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156761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cs-CZ" altLang="cs-CZ" sz="2000" dirty="0" err="1" smtClean="0">
                <a:solidFill>
                  <a:srgbClr val="307871"/>
                </a:solidFill>
              </a:rPr>
              <a:t>Hedging</a:t>
            </a:r>
            <a:r>
              <a:rPr lang="cs-CZ" altLang="cs-CZ" sz="2000" dirty="0" smtClean="0">
                <a:solidFill>
                  <a:srgbClr val="307871"/>
                </a:solidFill>
              </a:rPr>
              <a:t> </a:t>
            </a:r>
            <a:r>
              <a:rPr lang="en-US" altLang="cs-CZ" sz="2000" dirty="0" smtClean="0">
                <a:solidFill>
                  <a:srgbClr val="307871"/>
                </a:solidFill>
              </a:rPr>
              <a:t>on </a:t>
            </a:r>
            <a:r>
              <a:rPr lang="en-US" altLang="cs-CZ" sz="2000" dirty="0">
                <a:solidFill>
                  <a:srgbClr val="307871"/>
                </a:solidFill>
              </a:rPr>
              <a:t>the money market differs for revenue and expenditure. </a:t>
            </a:r>
            <a:endParaRPr lang="cs-CZ" altLang="cs-CZ" sz="2000" dirty="0" smtClean="0">
              <a:solidFill>
                <a:srgbClr val="307871"/>
              </a:solidFill>
            </a:endParaRPr>
          </a:p>
          <a:p>
            <a:pPr lvl="1"/>
            <a:endParaRPr lang="cs-CZ" altLang="cs-CZ" sz="1600" dirty="0" smtClean="0">
              <a:solidFill>
                <a:srgbClr val="307871"/>
              </a:solidFill>
            </a:endParaRPr>
          </a:p>
          <a:p>
            <a:pPr lvl="1"/>
            <a:r>
              <a:rPr lang="cs-CZ" altLang="cs-CZ" sz="1600" dirty="0" smtClean="0">
                <a:solidFill>
                  <a:srgbClr val="307871"/>
                </a:solidFill>
              </a:rPr>
              <a:t>M</a:t>
            </a:r>
            <a:r>
              <a:rPr lang="en-US" altLang="cs-CZ" sz="1600" dirty="0" err="1" smtClean="0">
                <a:solidFill>
                  <a:srgbClr val="307871"/>
                </a:solidFill>
              </a:rPr>
              <a:t>oney</a:t>
            </a:r>
            <a:r>
              <a:rPr lang="en-US" altLang="cs-CZ" sz="1600" dirty="0" smtClean="0">
                <a:solidFill>
                  <a:srgbClr val="307871"/>
                </a:solidFill>
              </a:rPr>
              <a:t> </a:t>
            </a:r>
            <a:r>
              <a:rPr lang="en-US" altLang="cs-CZ" sz="1600" dirty="0">
                <a:solidFill>
                  <a:srgbClr val="307871"/>
                </a:solidFill>
              </a:rPr>
              <a:t>market </a:t>
            </a:r>
            <a:r>
              <a:rPr lang="en-US" altLang="cs-CZ" sz="1600" dirty="0" smtClean="0">
                <a:solidFill>
                  <a:srgbClr val="307871"/>
                </a:solidFill>
              </a:rPr>
              <a:t>hedging </a:t>
            </a:r>
            <a:r>
              <a:rPr lang="en-US" altLang="cs-CZ" sz="1600" dirty="0">
                <a:solidFill>
                  <a:srgbClr val="307871"/>
                </a:solidFill>
              </a:rPr>
              <a:t>of </a:t>
            </a:r>
            <a:r>
              <a:rPr lang="en-US" altLang="cs-CZ" sz="1600" dirty="0" smtClean="0">
                <a:solidFill>
                  <a:srgbClr val="307871"/>
                </a:solidFill>
              </a:rPr>
              <a:t>expenditure </a:t>
            </a:r>
            <a:r>
              <a:rPr lang="en-US" altLang="cs-CZ" sz="1600" dirty="0">
                <a:solidFill>
                  <a:srgbClr val="307871"/>
                </a:solidFill>
              </a:rPr>
              <a:t>involves accepting a position on the money market to cover a future commitment. </a:t>
            </a:r>
          </a:p>
          <a:p>
            <a:pPr lvl="2"/>
            <a:r>
              <a:rPr lang="en-US" altLang="cs-CZ" sz="1200" dirty="0">
                <a:solidFill>
                  <a:srgbClr val="307871"/>
                </a:solidFill>
              </a:rPr>
              <a:t>If the company has excessive cash, it can create a simplified hedging mechanism on the money market. However, many MNC prefers to ensure their commitments without using their cash balances. Money market hedging can also be used for this situation, but it requires two positions: (1) Borrowing funds in the domestic currency and (2) short-term investment in a foreign currency.</a:t>
            </a:r>
          </a:p>
          <a:p>
            <a:pPr lvl="1"/>
            <a:endParaRPr lang="cs-CZ" altLang="cs-CZ" sz="1600" dirty="0" smtClean="0">
              <a:solidFill>
                <a:srgbClr val="307871"/>
              </a:solidFill>
            </a:endParaRPr>
          </a:p>
          <a:p>
            <a:pPr lvl="1"/>
            <a:r>
              <a:rPr lang="en-US" altLang="cs-CZ" sz="1600" dirty="0" smtClean="0">
                <a:solidFill>
                  <a:srgbClr val="307871"/>
                </a:solidFill>
              </a:rPr>
              <a:t>In </a:t>
            </a:r>
            <a:r>
              <a:rPr lang="en-US" altLang="cs-CZ" sz="1600" dirty="0">
                <a:solidFill>
                  <a:srgbClr val="307871"/>
                </a:solidFill>
              </a:rPr>
              <a:t>the case of revenue, it is possible to borrow in the currency that will be </a:t>
            </a:r>
            <a:r>
              <a:rPr lang="cs-CZ" altLang="cs-CZ" sz="1600" dirty="0" err="1" smtClean="0">
                <a:solidFill>
                  <a:srgbClr val="307871"/>
                </a:solidFill>
              </a:rPr>
              <a:t>received</a:t>
            </a:r>
            <a:r>
              <a:rPr lang="en-US" altLang="cs-CZ" sz="1600" dirty="0" smtClean="0">
                <a:solidFill>
                  <a:srgbClr val="307871"/>
                </a:solidFill>
              </a:rPr>
              <a:t> </a:t>
            </a:r>
            <a:r>
              <a:rPr lang="en-US" altLang="cs-CZ" sz="1600" dirty="0">
                <a:solidFill>
                  <a:srgbClr val="307871"/>
                </a:solidFill>
              </a:rPr>
              <a:t>and subsequently </a:t>
            </a:r>
            <a:r>
              <a:rPr lang="en-US" altLang="cs-CZ" sz="1600" dirty="0" err="1" smtClean="0">
                <a:solidFill>
                  <a:srgbClr val="307871"/>
                </a:solidFill>
              </a:rPr>
              <a:t>th</a:t>
            </a:r>
            <a:r>
              <a:rPr lang="cs-CZ" altLang="cs-CZ" sz="1600" dirty="0" err="1" smtClean="0">
                <a:solidFill>
                  <a:srgbClr val="307871"/>
                </a:solidFill>
              </a:rPr>
              <a:t>is</a:t>
            </a:r>
            <a:r>
              <a:rPr lang="en-US" altLang="cs-CZ" sz="1600" dirty="0" smtClean="0">
                <a:solidFill>
                  <a:srgbClr val="307871"/>
                </a:solidFill>
              </a:rPr>
              <a:t> </a:t>
            </a:r>
            <a:r>
              <a:rPr lang="en-US" altLang="cs-CZ" sz="1600" dirty="0">
                <a:solidFill>
                  <a:srgbClr val="307871"/>
                </a:solidFill>
              </a:rPr>
              <a:t>income </a:t>
            </a:r>
            <a:r>
              <a:rPr lang="en-US" altLang="cs-CZ" sz="1600" dirty="0" smtClean="0">
                <a:solidFill>
                  <a:srgbClr val="307871"/>
                </a:solidFill>
              </a:rPr>
              <a:t>use </a:t>
            </a:r>
            <a:r>
              <a:rPr lang="en-US" altLang="cs-CZ" sz="1600" dirty="0">
                <a:solidFill>
                  <a:srgbClr val="307871"/>
                </a:solidFill>
              </a:rPr>
              <a:t>to </a:t>
            </a:r>
            <a:r>
              <a:rPr lang="en-US" altLang="cs-CZ" sz="1600" dirty="0" smtClean="0">
                <a:solidFill>
                  <a:srgbClr val="307871"/>
                </a:solidFill>
              </a:rPr>
              <a:t>pay </a:t>
            </a:r>
            <a:r>
              <a:rPr lang="en-US" altLang="cs-CZ" sz="1600" dirty="0">
                <a:solidFill>
                  <a:srgbClr val="307871"/>
                </a:solidFill>
              </a:rPr>
              <a:t>the loan. </a:t>
            </a:r>
          </a:p>
          <a:p>
            <a:pPr lvl="2"/>
            <a:r>
              <a:rPr lang="en-US" altLang="cs-CZ" sz="1200" dirty="0">
                <a:solidFill>
                  <a:srgbClr val="307871"/>
                </a:solidFill>
              </a:rPr>
              <a:t>If the MNC does not need funds to support existing economic operations, it can transfer funds from the loan to the domestic currency and invest them in the money market.</a:t>
            </a:r>
          </a:p>
        </p:txBody>
      </p:sp>
      <p:sp>
        <p:nvSpPr>
          <p:cNvPr id="6" name="Nadpis 5"/>
          <p:cNvSpPr>
            <a:spLocks noGrp="1"/>
          </p:cNvSpPr>
          <p:nvPr>
            <p:ph type="title"/>
          </p:nvPr>
        </p:nvSpPr>
        <p:spPr>
          <a:xfrm>
            <a:off x="179512" y="195486"/>
            <a:ext cx="7704856" cy="507703"/>
          </a:xfrm>
        </p:spPr>
        <p:txBody>
          <a:bodyPr/>
          <a:lstStyle/>
          <a:p>
            <a:r>
              <a:rPr lang="cs-CZ" b="1" dirty="0" smtClean="0">
                <a:solidFill>
                  <a:srgbClr val="307871"/>
                </a:solidFill>
              </a:rPr>
              <a:t>Money Market </a:t>
            </a:r>
            <a:r>
              <a:rPr lang="cs-CZ" b="1" dirty="0" err="1" smtClean="0">
                <a:solidFill>
                  <a:srgbClr val="307871"/>
                </a:solidFill>
              </a:rPr>
              <a:t>Hedging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92180507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923678"/>
            <a:ext cx="8280920" cy="1440160"/>
          </a:xfrm>
          <a:prstGeom prst="rect">
            <a:avLst/>
          </a:prstGeom>
        </p:spPr>
        <p:txBody>
          <a:bodyPr>
            <a:noAutofit/>
          </a:bodyPr>
          <a:lstStyle/>
          <a:p>
            <a:pPr marL="0" indent="0" algn="ctr">
              <a:buNone/>
            </a:pPr>
            <a:r>
              <a:rPr lang="cs-CZ" altLang="cs-CZ" sz="2400" b="1" dirty="0" smtClean="0">
                <a:solidFill>
                  <a:srgbClr val="307871"/>
                </a:solidFill>
              </a:rPr>
              <a:t>???</a:t>
            </a:r>
            <a:r>
              <a:rPr lang="cs-CZ" altLang="cs-CZ" sz="2400" b="1" dirty="0" err="1" smtClean="0">
                <a:solidFill>
                  <a:srgbClr val="307871"/>
                </a:solidFill>
              </a:rPr>
              <a:t>How</a:t>
            </a:r>
            <a:r>
              <a:rPr lang="cs-CZ" altLang="cs-CZ" sz="2400" b="1" dirty="0" smtClean="0">
                <a:solidFill>
                  <a:srgbClr val="307871"/>
                </a:solidFill>
              </a:rPr>
              <a:t> </a:t>
            </a:r>
            <a:r>
              <a:rPr lang="cs-CZ" altLang="cs-CZ" sz="2400" b="1" dirty="0" err="1" smtClean="0">
                <a:solidFill>
                  <a:srgbClr val="307871"/>
                </a:solidFill>
              </a:rPr>
              <a:t>can</a:t>
            </a:r>
            <a:r>
              <a:rPr lang="cs-CZ" altLang="cs-CZ" sz="2400" b="1" dirty="0" smtClean="0">
                <a:solidFill>
                  <a:srgbClr val="307871"/>
                </a:solidFill>
              </a:rPr>
              <a:t> MNC </a:t>
            </a:r>
            <a:r>
              <a:rPr lang="cs-CZ" altLang="cs-CZ" sz="2400" b="1" dirty="0" err="1" smtClean="0">
                <a:solidFill>
                  <a:srgbClr val="307871"/>
                </a:solidFill>
              </a:rPr>
              <a:t>hedge</a:t>
            </a:r>
            <a:r>
              <a:rPr lang="cs-CZ" altLang="cs-CZ" sz="2400" b="1" dirty="0" smtClean="0">
                <a:solidFill>
                  <a:srgbClr val="307871"/>
                </a:solidFill>
              </a:rPr>
              <a:t> </a:t>
            </a:r>
            <a:r>
              <a:rPr lang="cs-CZ" altLang="cs-CZ" sz="2400" b="1" dirty="0" err="1" smtClean="0">
                <a:solidFill>
                  <a:srgbClr val="307871"/>
                </a:solidFill>
              </a:rPr>
              <a:t>against</a:t>
            </a:r>
            <a:r>
              <a:rPr lang="cs-CZ" altLang="cs-CZ" sz="2400" b="1" dirty="0" smtClean="0">
                <a:solidFill>
                  <a:srgbClr val="307871"/>
                </a:solidFill>
              </a:rPr>
              <a:t> </a:t>
            </a:r>
            <a:r>
              <a:rPr lang="cs-CZ" altLang="cs-CZ" sz="2400" b="1" dirty="0" err="1" smtClean="0">
                <a:solidFill>
                  <a:srgbClr val="307871"/>
                </a:solidFill>
              </a:rPr>
              <a:t>exchange</a:t>
            </a:r>
            <a:r>
              <a:rPr lang="cs-CZ" altLang="cs-CZ" sz="2400" b="1" dirty="0" smtClean="0">
                <a:solidFill>
                  <a:srgbClr val="307871"/>
                </a:solidFill>
              </a:rPr>
              <a:t> </a:t>
            </a:r>
            <a:r>
              <a:rPr lang="cs-CZ" altLang="cs-CZ" sz="2400" b="1" dirty="0" err="1" smtClean="0">
                <a:solidFill>
                  <a:srgbClr val="307871"/>
                </a:solidFill>
              </a:rPr>
              <a:t>rate</a:t>
            </a:r>
            <a:r>
              <a:rPr lang="cs-CZ" altLang="cs-CZ" sz="2400" b="1" dirty="0" smtClean="0">
                <a:solidFill>
                  <a:srgbClr val="307871"/>
                </a:solidFill>
              </a:rPr>
              <a:t> risk </a:t>
            </a:r>
            <a:r>
              <a:rPr lang="cs-CZ" altLang="cs-CZ" sz="2400" b="1" dirty="0" err="1" smtClean="0">
                <a:solidFill>
                  <a:srgbClr val="307871"/>
                </a:solidFill>
              </a:rPr>
              <a:t>if</a:t>
            </a:r>
            <a:r>
              <a:rPr lang="cs-CZ" altLang="cs-CZ" sz="2400" b="1" dirty="0" smtClean="0">
                <a:solidFill>
                  <a:srgbClr val="307871"/>
                </a:solidFill>
              </a:rPr>
              <a:t> </a:t>
            </a:r>
            <a:r>
              <a:rPr lang="cs-CZ" altLang="cs-CZ" sz="2400" b="1" dirty="0" err="1" smtClean="0">
                <a:solidFill>
                  <a:srgbClr val="307871"/>
                </a:solidFill>
              </a:rPr>
              <a:t>there</a:t>
            </a:r>
            <a:r>
              <a:rPr lang="cs-CZ" altLang="cs-CZ" sz="2400" b="1" dirty="0" smtClean="0">
                <a:solidFill>
                  <a:srgbClr val="307871"/>
                </a:solidFill>
              </a:rPr>
              <a:t> are no </a:t>
            </a:r>
            <a:r>
              <a:rPr lang="cs-CZ" altLang="cs-CZ" sz="2400" b="1" dirty="0" err="1" smtClean="0">
                <a:solidFill>
                  <a:srgbClr val="307871"/>
                </a:solidFill>
              </a:rPr>
              <a:t>available</a:t>
            </a:r>
            <a:r>
              <a:rPr lang="cs-CZ" altLang="cs-CZ" sz="2400" b="1" dirty="0" smtClean="0">
                <a:solidFill>
                  <a:srgbClr val="307871"/>
                </a:solidFill>
              </a:rPr>
              <a:t> </a:t>
            </a:r>
            <a:r>
              <a:rPr lang="cs-CZ" altLang="cs-CZ" sz="2400" b="1" dirty="0" err="1" smtClean="0">
                <a:solidFill>
                  <a:srgbClr val="307871"/>
                </a:solidFill>
              </a:rPr>
              <a:t>external</a:t>
            </a:r>
            <a:r>
              <a:rPr lang="cs-CZ" altLang="cs-CZ" sz="2400" b="1" dirty="0" smtClean="0">
                <a:solidFill>
                  <a:srgbClr val="307871"/>
                </a:solidFill>
              </a:rPr>
              <a:t> </a:t>
            </a:r>
            <a:r>
              <a:rPr lang="cs-CZ" altLang="cs-CZ" sz="2400" b="1" dirty="0" err="1" smtClean="0">
                <a:solidFill>
                  <a:srgbClr val="307871"/>
                </a:solidFill>
              </a:rPr>
              <a:t>hedging</a:t>
            </a:r>
            <a:r>
              <a:rPr lang="cs-CZ" altLang="cs-CZ" sz="2400" b="1" dirty="0" smtClean="0">
                <a:solidFill>
                  <a:srgbClr val="307871"/>
                </a:solidFill>
              </a:rPr>
              <a:t>  </a:t>
            </a:r>
            <a:r>
              <a:rPr lang="cs-CZ" altLang="cs-CZ" sz="2400" b="1" dirty="0" err="1" smtClean="0">
                <a:solidFill>
                  <a:srgbClr val="307871"/>
                </a:solidFill>
              </a:rPr>
              <a:t>instruments</a:t>
            </a:r>
            <a:r>
              <a:rPr lang="cs-CZ" altLang="cs-CZ" sz="2400" b="1" dirty="0" smtClean="0">
                <a:solidFill>
                  <a:srgbClr val="307871"/>
                </a:solidFill>
              </a:rPr>
              <a:t> in </a:t>
            </a:r>
            <a:r>
              <a:rPr lang="cs-CZ" altLang="cs-CZ" sz="2400" b="1" dirty="0" err="1" smtClean="0">
                <a:solidFill>
                  <a:srgbClr val="307871"/>
                </a:solidFill>
              </a:rPr>
              <a:t>the</a:t>
            </a:r>
            <a:r>
              <a:rPr lang="cs-CZ" altLang="cs-CZ" sz="2400" b="1" dirty="0" smtClean="0">
                <a:solidFill>
                  <a:srgbClr val="307871"/>
                </a:solidFill>
              </a:rPr>
              <a:t> </a:t>
            </a:r>
            <a:r>
              <a:rPr lang="cs-CZ" altLang="cs-CZ" sz="2400" b="1" dirty="0" err="1" smtClean="0">
                <a:solidFill>
                  <a:srgbClr val="307871"/>
                </a:solidFill>
              </a:rPr>
              <a:t>respective</a:t>
            </a:r>
            <a:r>
              <a:rPr lang="cs-CZ" altLang="cs-CZ" sz="2400" b="1" dirty="0" smtClean="0">
                <a:solidFill>
                  <a:srgbClr val="307871"/>
                </a:solidFill>
              </a:rPr>
              <a:t> </a:t>
            </a:r>
            <a:r>
              <a:rPr lang="cs-CZ" altLang="cs-CZ" sz="2400" b="1" dirty="0" err="1" smtClean="0">
                <a:solidFill>
                  <a:srgbClr val="307871"/>
                </a:solidFill>
              </a:rPr>
              <a:t>currency</a:t>
            </a:r>
            <a:r>
              <a:rPr lang="cs-CZ" altLang="cs-CZ" sz="2400" b="1" dirty="0" smtClean="0">
                <a:solidFill>
                  <a:srgbClr val="307871"/>
                </a:solidFill>
              </a:rPr>
              <a:t>???</a:t>
            </a:r>
            <a:endParaRPr lang="en-US" altLang="cs-CZ" sz="2400" b="1" dirty="0">
              <a:solidFill>
                <a:srgbClr val="307871"/>
              </a:solidFill>
            </a:endParaRPr>
          </a:p>
        </p:txBody>
      </p:sp>
      <p:sp>
        <p:nvSpPr>
          <p:cNvPr id="6" name="Nadpis 5"/>
          <p:cNvSpPr>
            <a:spLocks noGrp="1"/>
          </p:cNvSpPr>
          <p:nvPr>
            <p:ph type="title"/>
          </p:nvPr>
        </p:nvSpPr>
        <p:spPr>
          <a:xfrm>
            <a:off x="179512" y="180372"/>
            <a:ext cx="7704856"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98669692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203598"/>
            <a:ext cx="8280921" cy="1440160"/>
          </a:xfrm>
          <a:prstGeom prst="rect">
            <a:avLst/>
          </a:prstGeom>
        </p:spPr>
        <p:txBody>
          <a:bodyPr>
            <a:noAutofit/>
          </a:bodyPr>
          <a:lstStyle/>
          <a:p>
            <a:pPr>
              <a:lnSpc>
                <a:spcPct val="90000"/>
              </a:lnSpc>
            </a:pPr>
            <a:r>
              <a:rPr lang="en-US" altLang="cs-CZ" sz="2000" dirty="0">
                <a:solidFill>
                  <a:srgbClr val="307871"/>
                </a:solidFill>
              </a:rPr>
              <a:t>If a foreign currency cannot be effectively </a:t>
            </a:r>
            <a:r>
              <a:rPr lang="cs-CZ" altLang="cs-CZ" sz="2000" dirty="0" err="1" smtClean="0">
                <a:solidFill>
                  <a:srgbClr val="307871"/>
                </a:solidFill>
              </a:rPr>
              <a:t>hedged</a:t>
            </a:r>
            <a:r>
              <a:rPr lang="en-US" altLang="cs-CZ" sz="2000" dirty="0" smtClean="0">
                <a:solidFill>
                  <a:srgbClr val="307871"/>
                </a:solidFill>
              </a:rPr>
              <a:t> </a:t>
            </a:r>
            <a:r>
              <a:rPr lang="en-US" altLang="cs-CZ" sz="2000" dirty="0">
                <a:solidFill>
                  <a:srgbClr val="307871"/>
                </a:solidFill>
              </a:rPr>
              <a:t>(e.g. because of the absence of currency derivatives in that currency), then it is possible to apply a </a:t>
            </a:r>
            <a:r>
              <a:rPr lang="en-US" altLang="cs-CZ" sz="2000" dirty="0" smtClean="0">
                <a:solidFill>
                  <a:srgbClr val="307871"/>
                </a:solidFill>
              </a:rPr>
              <a:t>cross-</a:t>
            </a:r>
            <a:r>
              <a:rPr lang="cs-CZ" altLang="cs-CZ" sz="2000" dirty="0" err="1" smtClean="0">
                <a:solidFill>
                  <a:srgbClr val="307871"/>
                </a:solidFill>
              </a:rPr>
              <a:t>hedging</a:t>
            </a:r>
            <a:r>
              <a:rPr lang="en-US" altLang="cs-CZ" sz="2000" dirty="0" smtClean="0">
                <a:solidFill>
                  <a:srgbClr val="307871"/>
                </a:solidFill>
              </a:rPr>
              <a:t> </a:t>
            </a:r>
            <a:r>
              <a:rPr lang="en-US" altLang="cs-CZ" sz="2000" dirty="0">
                <a:solidFill>
                  <a:srgbClr val="307871"/>
                </a:solidFill>
              </a:rPr>
              <a:t>strategy. </a:t>
            </a:r>
          </a:p>
          <a:p>
            <a:pPr lvl="1">
              <a:lnSpc>
                <a:spcPct val="90000"/>
              </a:lnSpc>
            </a:pPr>
            <a:r>
              <a:rPr lang="en-US" altLang="cs-CZ" sz="1600" dirty="0">
                <a:solidFill>
                  <a:srgbClr val="307871"/>
                </a:solidFill>
              </a:rPr>
              <a:t>This type of hedge is sometimes referred to as a proxy hedge because the hedged </a:t>
            </a:r>
            <a:r>
              <a:rPr lang="en-US" altLang="cs-CZ" sz="1600" dirty="0" smtClean="0">
                <a:solidFill>
                  <a:srgbClr val="307871"/>
                </a:solidFill>
              </a:rPr>
              <a:t>position</a:t>
            </a:r>
            <a:r>
              <a:rPr lang="cs-CZ" altLang="cs-CZ" sz="1600" dirty="0" smtClean="0">
                <a:solidFill>
                  <a:srgbClr val="307871"/>
                </a:solidFill>
              </a:rPr>
              <a:t> </a:t>
            </a:r>
            <a:r>
              <a:rPr lang="en-US" altLang="cs-CZ" sz="1600" dirty="0" smtClean="0">
                <a:solidFill>
                  <a:srgbClr val="307871"/>
                </a:solidFill>
              </a:rPr>
              <a:t>is </a:t>
            </a:r>
            <a:r>
              <a:rPr lang="en-US" altLang="cs-CZ" sz="1600" dirty="0">
                <a:solidFill>
                  <a:srgbClr val="307871"/>
                </a:solidFill>
              </a:rPr>
              <a:t>in a currency that serves as a proxy for the currency in which the MNC is exposed.</a:t>
            </a:r>
          </a:p>
          <a:p>
            <a:pPr lvl="1">
              <a:lnSpc>
                <a:spcPct val="90000"/>
              </a:lnSpc>
            </a:pPr>
            <a:endParaRPr lang="cs-CZ" altLang="cs-CZ" sz="1600" dirty="0" smtClean="0">
              <a:solidFill>
                <a:srgbClr val="307871"/>
              </a:solidFill>
            </a:endParaRPr>
          </a:p>
          <a:p>
            <a:pPr lvl="1">
              <a:lnSpc>
                <a:spcPct val="90000"/>
              </a:lnSpc>
            </a:pPr>
            <a:r>
              <a:rPr lang="en-US" altLang="cs-CZ" sz="1600" dirty="0" smtClean="0">
                <a:solidFill>
                  <a:srgbClr val="307871"/>
                </a:solidFill>
              </a:rPr>
              <a:t>The </a:t>
            </a:r>
            <a:r>
              <a:rPr lang="en-US" altLang="cs-CZ" sz="1600" dirty="0">
                <a:solidFill>
                  <a:srgbClr val="307871"/>
                </a:solidFill>
              </a:rPr>
              <a:t>effectiveness of this strategy depends on the degree to which these </a:t>
            </a:r>
            <a:r>
              <a:rPr lang="en-US" altLang="cs-CZ" sz="1600" dirty="0" smtClean="0">
                <a:solidFill>
                  <a:srgbClr val="307871"/>
                </a:solidFill>
              </a:rPr>
              <a:t>two</a:t>
            </a:r>
            <a:r>
              <a:rPr lang="cs-CZ" altLang="cs-CZ" sz="1600" dirty="0" smtClean="0">
                <a:solidFill>
                  <a:srgbClr val="307871"/>
                </a:solidFill>
              </a:rPr>
              <a:t> </a:t>
            </a:r>
            <a:r>
              <a:rPr lang="en-US" altLang="cs-CZ" sz="1600" dirty="0" smtClean="0">
                <a:solidFill>
                  <a:srgbClr val="307871"/>
                </a:solidFill>
              </a:rPr>
              <a:t>currencies </a:t>
            </a:r>
            <a:r>
              <a:rPr lang="en-US" altLang="cs-CZ" sz="1600" dirty="0">
                <a:solidFill>
                  <a:srgbClr val="307871"/>
                </a:solidFill>
              </a:rPr>
              <a:t>are positively correlated. The stronger the positive correlation, the more </a:t>
            </a:r>
            <a:r>
              <a:rPr lang="en-US" altLang="cs-CZ" sz="1600" dirty="0" smtClean="0">
                <a:solidFill>
                  <a:srgbClr val="307871"/>
                </a:solidFill>
              </a:rPr>
              <a:t>effective</a:t>
            </a:r>
            <a:r>
              <a:rPr lang="cs-CZ" altLang="cs-CZ" sz="1600" dirty="0" smtClean="0">
                <a:solidFill>
                  <a:srgbClr val="307871"/>
                </a:solidFill>
              </a:rPr>
              <a:t> </a:t>
            </a:r>
            <a:r>
              <a:rPr lang="en-US" altLang="cs-CZ" sz="1600" dirty="0" smtClean="0">
                <a:solidFill>
                  <a:srgbClr val="307871"/>
                </a:solidFill>
              </a:rPr>
              <a:t>will </a:t>
            </a:r>
            <a:r>
              <a:rPr lang="en-US" altLang="cs-CZ" sz="1600" dirty="0">
                <a:solidFill>
                  <a:srgbClr val="307871"/>
                </a:solidFill>
              </a:rPr>
              <a:t>be the cross-hedging strategy.</a:t>
            </a:r>
          </a:p>
        </p:txBody>
      </p:sp>
      <p:sp>
        <p:nvSpPr>
          <p:cNvPr id="6" name="Nadpis 5"/>
          <p:cNvSpPr>
            <a:spLocks noGrp="1"/>
          </p:cNvSpPr>
          <p:nvPr>
            <p:ph type="title"/>
          </p:nvPr>
        </p:nvSpPr>
        <p:spPr>
          <a:xfrm>
            <a:off x="179512" y="195486"/>
            <a:ext cx="6624736" cy="507703"/>
          </a:xfrm>
        </p:spPr>
        <p:txBody>
          <a:bodyPr/>
          <a:lstStyle/>
          <a:p>
            <a:r>
              <a:rPr lang="en-US" b="1" dirty="0" smtClean="0">
                <a:solidFill>
                  <a:srgbClr val="307871"/>
                </a:solidFill>
              </a:rPr>
              <a:t>Cross-Currency </a:t>
            </a:r>
            <a:r>
              <a:rPr lang="cs-CZ" b="1" dirty="0" err="1" smtClean="0">
                <a:solidFill>
                  <a:srgbClr val="307871"/>
                </a:solidFill>
              </a:rPr>
              <a:t>Hedging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188630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cs-CZ" sz="2000" dirty="0" smtClean="0">
                <a:solidFill>
                  <a:srgbClr val="307871"/>
                </a:solidFill>
              </a:rPr>
              <a:t>L</a:t>
            </a:r>
            <a:r>
              <a:rPr lang="en-US" sz="2000" dirty="0" err="1" smtClean="0">
                <a:solidFill>
                  <a:srgbClr val="307871"/>
                </a:solidFill>
              </a:rPr>
              <a:t>eading</a:t>
            </a:r>
            <a:r>
              <a:rPr lang="en-US" sz="2000" dirty="0" smtClean="0">
                <a:solidFill>
                  <a:srgbClr val="307871"/>
                </a:solidFill>
              </a:rPr>
              <a:t> </a:t>
            </a:r>
            <a:r>
              <a:rPr lang="en-US" sz="2000" dirty="0">
                <a:solidFill>
                  <a:srgbClr val="307871"/>
                </a:solidFill>
              </a:rPr>
              <a:t>and lagging strategies involve adjusting the timing of a payment request or </a:t>
            </a:r>
            <a:r>
              <a:rPr lang="en-US" sz="2000" dirty="0" smtClean="0">
                <a:solidFill>
                  <a:srgbClr val="307871"/>
                </a:solidFill>
              </a:rPr>
              <a:t>disbursement</a:t>
            </a:r>
            <a:r>
              <a:rPr lang="cs-CZ" sz="2000" dirty="0" smtClean="0">
                <a:solidFill>
                  <a:srgbClr val="307871"/>
                </a:solidFill>
              </a:rPr>
              <a:t> </a:t>
            </a:r>
            <a:r>
              <a:rPr lang="en-US" sz="2000" dirty="0" smtClean="0">
                <a:solidFill>
                  <a:srgbClr val="307871"/>
                </a:solidFill>
              </a:rPr>
              <a:t>to </a:t>
            </a:r>
            <a:r>
              <a:rPr lang="en-US" sz="2000" dirty="0">
                <a:solidFill>
                  <a:srgbClr val="307871"/>
                </a:solidFill>
              </a:rPr>
              <a:t>reflect expectations about future currency movements</a:t>
            </a:r>
            <a:r>
              <a:rPr lang="en-US" sz="2000" dirty="0" smtClean="0">
                <a:solidFill>
                  <a:srgbClr val="307871"/>
                </a:solidFill>
              </a:rPr>
              <a:t>.</a:t>
            </a:r>
            <a:endParaRPr lang="cs-CZ" sz="2000" dirty="0" smtClean="0">
              <a:solidFill>
                <a:srgbClr val="307871"/>
              </a:solidFill>
            </a:endParaRPr>
          </a:p>
          <a:p>
            <a:pPr lvl="1"/>
            <a:r>
              <a:rPr lang="en-US" altLang="cs-CZ" sz="1600" dirty="0">
                <a:solidFill>
                  <a:srgbClr val="307871"/>
                </a:solidFill>
              </a:rPr>
              <a:t>In some countries, the government limits the length </a:t>
            </a:r>
            <a:r>
              <a:rPr lang="en-US" altLang="cs-CZ" sz="1600" dirty="0" smtClean="0">
                <a:solidFill>
                  <a:srgbClr val="307871"/>
                </a:solidFill>
              </a:rPr>
              <a:t>of</a:t>
            </a:r>
            <a:r>
              <a:rPr lang="cs-CZ" altLang="cs-CZ" sz="1600" dirty="0" smtClean="0">
                <a:solidFill>
                  <a:srgbClr val="307871"/>
                </a:solidFill>
              </a:rPr>
              <a:t> </a:t>
            </a:r>
            <a:r>
              <a:rPr lang="en-US" altLang="cs-CZ" sz="1600" dirty="0" smtClean="0">
                <a:solidFill>
                  <a:srgbClr val="307871"/>
                </a:solidFill>
              </a:rPr>
              <a:t>time </a:t>
            </a:r>
            <a:r>
              <a:rPr lang="en-US" altLang="cs-CZ" sz="1600" dirty="0">
                <a:solidFill>
                  <a:srgbClr val="307871"/>
                </a:solidFill>
              </a:rPr>
              <a:t>involved in leading and lagging strategies so that the flow of funds into or out of </a:t>
            </a:r>
            <a:r>
              <a:rPr lang="en-US" altLang="cs-CZ" sz="1600" dirty="0" smtClean="0">
                <a:solidFill>
                  <a:srgbClr val="307871"/>
                </a:solidFill>
              </a:rPr>
              <a:t>the</a:t>
            </a:r>
            <a:r>
              <a:rPr lang="cs-CZ" altLang="cs-CZ" sz="1600" dirty="0" smtClean="0">
                <a:solidFill>
                  <a:srgbClr val="307871"/>
                </a:solidFill>
              </a:rPr>
              <a:t> </a:t>
            </a:r>
            <a:r>
              <a:rPr lang="en-US" altLang="cs-CZ" sz="1600" dirty="0" smtClean="0">
                <a:solidFill>
                  <a:srgbClr val="307871"/>
                </a:solidFill>
              </a:rPr>
              <a:t>country </a:t>
            </a:r>
            <a:r>
              <a:rPr lang="en-US" altLang="cs-CZ" sz="1600" dirty="0">
                <a:solidFill>
                  <a:srgbClr val="307871"/>
                </a:solidFill>
              </a:rPr>
              <a:t>is not disrupted. </a:t>
            </a:r>
          </a:p>
        </p:txBody>
      </p:sp>
      <p:sp>
        <p:nvSpPr>
          <p:cNvPr id="6" name="Nadpis 5"/>
          <p:cNvSpPr>
            <a:spLocks noGrp="1"/>
          </p:cNvSpPr>
          <p:nvPr>
            <p:ph type="title"/>
          </p:nvPr>
        </p:nvSpPr>
        <p:spPr>
          <a:xfrm>
            <a:off x="225467" y="195486"/>
            <a:ext cx="8352928" cy="507703"/>
          </a:xfrm>
        </p:spPr>
        <p:txBody>
          <a:bodyPr/>
          <a:lstStyle/>
          <a:p>
            <a:r>
              <a:rPr lang="cs-CZ" b="1" dirty="0" err="1" smtClean="0">
                <a:solidFill>
                  <a:srgbClr val="307871"/>
                </a:solidFill>
              </a:rPr>
              <a:t>Leading</a:t>
            </a:r>
            <a:r>
              <a:rPr lang="cs-CZ" b="1" dirty="0" smtClean="0">
                <a:solidFill>
                  <a:srgbClr val="307871"/>
                </a:solidFill>
              </a:rPr>
              <a:t> and </a:t>
            </a:r>
            <a:r>
              <a:rPr lang="cs-CZ" b="1" dirty="0" err="1" smtClean="0">
                <a:solidFill>
                  <a:srgbClr val="307871"/>
                </a:solidFill>
              </a:rPr>
              <a:t>Lagging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905048493"/>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059582"/>
            <a:ext cx="8928992" cy="1440160"/>
          </a:xfrm>
          <a:prstGeom prst="rect">
            <a:avLst/>
          </a:prstGeom>
        </p:spPr>
        <p:txBody>
          <a:bodyPr>
            <a:noAutofit/>
          </a:bodyPr>
          <a:lstStyle/>
          <a:p>
            <a:pPr marL="0" indent="0" algn="ctr">
              <a:buNone/>
            </a:pPr>
            <a:r>
              <a:rPr lang="en-US" altLang="cs-CZ" sz="2000" dirty="0" err="1">
                <a:solidFill>
                  <a:srgbClr val="307871"/>
                </a:solidFill>
              </a:rPr>
              <a:t>Corvalis</a:t>
            </a:r>
            <a:r>
              <a:rPr lang="en-US" altLang="cs-CZ" sz="2000" dirty="0">
                <a:solidFill>
                  <a:srgbClr val="307871"/>
                </a:solidFill>
              </a:rPr>
              <a:t> Co. is based in the United States and has subsidiaries dispersed around the world. The </a:t>
            </a:r>
            <a:r>
              <a:rPr lang="en-US" altLang="cs-CZ" sz="2000" dirty="0" smtClean="0">
                <a:solidFill>
                  <a:srgbClr val="307871"/>
                </a:solidFill>
              </a:rPr>
              <a:t>focus</a:t>
            </a:r>
            <a:r>
              <a:rPr lang="cs-CZ" altLang="cs-CZ" sz="2000" dirty="0" smtClean="0">
                <a:solidFill>
                  <a:srgbClr val="307871"/>
                </a:solidFill>
              </a:rPr>
              <a:t> </a:t>
            </a:r>
            <a:r>
              <a:rPr lang="en-US" altLang="cs-CZ" sz="2000" dirty="0" smtClean="0">
                <a:solidFill>
                  <a:srgbClr val="307871"/>
                </a:solidFill>
              </a:rPr>
              <a:t>here </a:t>
            </a:r>
            <a:r>
              <a:rPr lang="en-US" altLang="cs-CZ" sz="2000" dirty="0">
                <a:solidFill>
                  <a:srgbClr val="307871"/>
                </a:solidFill>
              </a:rPr>
              <a:t>will be on a subsidiary in the United Kingdom that purchases some of its supplies from </a:t>
            </a:r>
            <a:r>
              <a:rPr lang="en-US" altLang="cs-CZ" sz="2000" dirty="0" smtClean="0">
                <a:solidFill>
                  <a:srgbClr val="307871"/>
                </a:solidFill>
              </a:rPr>
              <a:t>a</a:t>
            </a:r>
            <a:r>
              <a:rPr lang="cs-CZ" altLang="cs-CZ" sz="2000" dirty="0" smtClean="0">
                <a:solidFill>
                  <a:srgbClr val="307871"/>
                </a:solidFill>
              </a:rPr>
              <a:t> </a:t>
            </a:r>
            <a:r>
              <a:rPr lang="en-US" altLang="cs-CZ" sz="2000" dirty="0" smtClean="0">
                <a:solidFill>
                  <a:srgbClr val="307871"/>
                </a:solidFill>
              </a:rPr>
              <a:t>subsidiary </a:t>
            </a:r>
            <a:r>
              <a:rPr lang="en-US" altLang="cs-CZ" sz="2000" dirty="0">
                <a:solidFill>
                  <a:srgbClr val="307871"/>
                </a:solidFill>
              </a:rPr>
              <a:t>in Hungary. These supplies are denominated in Hungary’s currency (the forint). If </a:t>
            </a:r>
            <a:r>
              <a:rPr lang="en-US" altLang="cs-CZ" sz="2000" dirty="0" err="1" smtClean="0">
                <a:solidFill>
                  <a:srgbClr val="307871"/>
                </a:solidFill>
              </a:rPr>
              <a:t>Corvalis</a:t>
            </a:r>
            <a:r>
              <a:rPr lang="cs-CZ" altLang="cs-CZ" sz="2000" dirty="0" smtClean="0">
                <a:solidFill>
                  <a:srgbClr val="307871"/>
                </a:solidFill>
              </a:rPr>
              <a:t> </a:t>
            </a:r>
            <a:r>
              <a:rPr lang="en-US" altLang="cs-CZ" sz="2000" dirty="0" smtClean="0">
                <a:solidFill>
                  <a:srgbClr val="307871"/>
                </a:solidFill>
              </a:rPr>
              <a:t>Co</a:t>
            </a:r>
            <a:r>
              <a:rPr lang="en-US" altLang="cs-CZ" sz="2000" dirty="0">
                <a:solidFill>
                  <a:srgbClr val="307871"/>
                </a:solidFill>
              </a:rPr>
              <a:t>. expects that the pound will soon depreciate against the forint, it may attempt to </a:t>
            </a:r>
            <a:r>
              <a:rPr lang="en-US" altLang="cs-CZ" sz="2000" dirty="0" smtClean="0">
                <a:solidFill>
                  <a:srgbClr val="307871"/>
                </a:solidFill>
              </a:rPr>
              <a:t>expedite</a:t>
            </a:r>
            <a:r>
              <a:rPr lang="cs-CZ" altLang="cs-CZ" sz="2000" dirty="0" smtClean="0">
                <a:solidFill>
                  <a:srgbClr val="307871"/>
                </a:solidFill>
              </a:rPr>
              <a:t> </a:t>
            </a:r>
            <a:r>
              <a:rPr lang="en-US" altLang="cs-CZ" sz="2000" dirty="0" smtClean="0">
                <a:solidFill>
                  <a:srgbClr val="307871"/>
                </a:solidFill>
              </a:rPr>
              <a:t>the </a:t>
            </a:r>
            <a:r>
              <a:rPr lang="en-US" altLang="cs-CZ" sz="2000" dirty="0">
                <a:solidFill>
                  <a:srgbClr val="307871"/>
                </a:solidFill>
              </a:rPr>
              <a:t>payment to Hungary before the pound depreciates. This strategy is referred to as </a:t>
            </a:r>
            <a:r>
              <a:rPr lang="en-US" altLang="cs-CZ" sz="2000" b="1" dirty="0">
                <a:solidFill>
                  <a:srgbClr val="307871"/>
                </a:solidFill>
              </a:rPr>
              <a:t>leading</a:t>
            </a:r>
            <a:r>
              <a:rPr lang="en-US" altLang="cs-CZ" sz="2000" dirty="0" smtClean="0">
                <a:solidFill>
                  <a:srgbClr val="307871"/>
                </a:solidFill>
              </a:rPr>
              <a:t>.</a:t>
            </a:r>
            <a:r>
              <a:rPr lang="cs-CZ" altLang="cs-CZ" sz="2000" dirty="0" smtClean="0">
                <a:solidFill>
                  <a:srgbClr val="307871"/>
                </a:solidFill>
              </a:rPr>
              <a:t> </a:t>
            </a:r>
            <a:endParaRPr lang="en-US" altLang="cs-CZ" sz="2000" dirty="0">
              <a:solidFill>
                <a:srgbClr val="307871"/>
              </a:solidFill>
            </a:endParaRPr>
          </a:p>
          <a:p>
            <a:pPr marL="0" indent="0" algn="ctr">
              <a:buNone/>
            </a:pPr>
            <a:endParaRPr lang="cs-CZ" altLang="cs-CZ" sz="2000" dirty="0" smtClean="0">
              <a:solidFill>
                <a:srgbClr val="307871"/>
              </a:solidFill>
            </a:endParaRPr>
          </a:p>
          <a:p>
            <a:pPr marL="0" indent="0" algn="ctr">
              <a:buNone/>
            </a:pPr>
            <a:r>
              <a:rPr lang="en-US" altLang="cs-CZ" sz="2000" dirty="0" smtClean="0">
                <a:solidFill>
                  <a:srgbClr val="307871"/>
                </a:solidFill>
              </a:rPr>
              <a:t>As </a:t>
            </a:r>
            <a:r>
              <a:rPr lang="en-US" altLang="cs-CZ" sz="2000" dirty="0">
                <a:solidFill>
                  <a:srgbClr val="307871"/>
                </a:solidFill>
              </a:rPr>
              <a:t>a second scenario, assume that the </a:t>
            </a:r>
            <a:r>
              <a:rPr lang="cs-CZ" altLang="cs-CZ" sz="2000" dirty="0" smtClean="0">
                <a:solidFill>
                  <a:srgbClr val="307871"/>
                </a:solidFill>
              </a:rPr>
              <a:t>UK</a:t>
            </a:r>
            <a:r>
              <a:rPr lang="en-US" altLang="cs-CZ" sz="2000" dirty="0" smtClean="0">
                <a:solidFill>
                  <a:srgbClr val="307871"/>
                </a:solidFill>
              </a:rPr>
              <a:t> </a:t>
            </a:r>
            <a:r>
              <a:rPr lang="en-US" altLang="cs-CZ" sz="2000" dirty="0">
                <a:solidFill>
                  <a:srgbClr val="307871"/>
                </a:solidFill>
              </a:rPr>
              <a:t>subsidiary expects the pound to </a:t>
            </a:r>
            <a:r>
              <a:rPr lang="en-US" altLang="cs-CZ" sz="2000" dirty="0" smtClean="0">
                <a:solidFill>
                  <a:srgbClr val="307871"/>
                </a:solidFill>
              </a:rPr>
              <a:t>appreciate</a:t>
            </a:r>
            <a:r>
              <a:rPr lang="cs-CZ" altLang="cs-CZ" sz="2000" dirty="0" smtClean="0">
                <a:solidFill>
                  <a:srgbClr val="307871"/>
                </a:solidFill>
              </a:rPr>
              <a:t> </a:t>
            </a:r>
            <a:r>
              <a:rPr lang="en-US" altLang="cs-CZ" sz="2000" dirty="0" smtClean="0">
                <a:solidFill>
                  <a:srgbClr val="307871"/>
                </a:solidFill>
              </a:rPr>
              <a:t>against </a:t>
            </a:r>
            <a:r>
              <a:rPr lang="en-US" altLang="cs-CZ" sz="2000" dirty="0">
                <a:solidFill>
                  <a:srgbClr val="307871"/>
                </a:solidFill>
              </a:rPr>
              <a:t>the forint soon. In this case, the British subsidiary may attempt to stall its payment </a:t>
            </a:r>
            <a:r>
              <a:rPr lang="en-US" altLang="cs-CZ" sz="2000" dirty="0" smtClean="0">
                <a:solidFill>
                  <a:srgbClr val="307871"/>
                </a:solidFill>
              </a:rPr>
              <a:t>until</a:t>
            </a:r>
            <a:r>
              <a:rPr lang="cs-CZ" altLang="cs-CZ" sz="2000" dirty="0" smtClean="0">
                <a:solidFill>
                  <a:srgbClr val="307871"/>
                </a:solidFill>
              </a:rPr>
              <a:t> </a:t>
            </a:r>
            <a:r>
              <a:rPr lang="en-US" altLang="cs-CZ" sz="2000" dirty="0" smtClean="0">
                <a:solidFill>
                  <a:srgbClr val="307871"/>
                </a:solidFill>
              </a:rPr>
              <a:t>after </a:t>
            </a:r>
            <a:r>
              <a:rPr lang="en-US" altLang="cs-CZ" sz="2000" dirty="0">
                <a:solidFill>
                  <a:srgbClr val="307871"/>
                </a:solidFill>
              </a:rPr>
              <a:t>the pound appreciates. In this way it could use fewer pounds to obtain the forint </a:t>
            </a:r>
            <a:r>
              <a:rPr lang="en-US" altLang="cs-CZ" sz="2000" dirty="0" smtClean="0">
                <a:solidFill>
                  <a:srgbClr val="307871"/>
                </a:solidFill>
              </a:rPr>
              <a:t>needed</a:t>
            </a:r>
            <a:r>
              <a:rPr lang="cs-CZ" altLang="cs-CZ" sz="2000" dirty="0" smtClean="0">
                <a:solidFill>
                  <a:srgbClr val="307871"/>
                </a:solidFill>
              </a:rPr>
              <a:t> </a:t>
            </a:r>
            <a:r>
              <a:rPr lang="en-US" altLang="cs-CZ" sz="2000" dirty="0" smtClean="0">
                <a:solidFill>
                  <a:srgbClr val="307871"/>
                </a:solidFill>
              </a:rPr>
              <a:t>for </a:t>
            </a:r>
            <a:r>
              <a:rPr lang="en-US" altLang="cs-CZ" sz="2000" dirty="0">
                <a:solidFill>
                  <a:srgbClr val="307871"/>
                </a:solidFill>
              </a:rPr>
              <a:t>payment. This strategy is referred to as </a:t>
            </a:r>
            <a:r>
              <a:rPr lang="en-US" altLang="cs-CZ" sz="2000" b="1" dirty="0">
                <a:solidFill>
                  <a:srgbClr val="307871"/>
                </a:solidFill>
              </a:rPr>
              <a:t>lagging</a:t>
            </a:r>
            <a:r>
              <a:rPr lang="en-US" altLang="cs-CZ" sz="2000" dirty="0">
                <a:solidFill>
                  <a:srgbClr val="307871"/>
                </a:solidFill>
              </a:rPr>
              <a:t>.</a:t>
            </a:r>
          </a:p>
        </p:txBody>
      </p:sp>
      <p:sp>
        <p:nvSpPr>
          <p:cNvPr id="6" name="Nadpis 5"/>
          <p:cNvSpPr>
            <a:spLocks noGrp="1"/>
          </p:cNvSpPr>
          <p:nvPr>
            <p:ph type="title"/>
          </p:nvPr>
        </p:nvSpPr>
        <p:spPr>
          <a:xfrm>
            <a:off x="179512" y="195486"/>
            <a:ext cx="7704856"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61654724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4655" y="915566"/>
            <a:ext cx="8742682" cy="1440160"/>
          </a:xfrm>
          <a:prstGeom prst="rect">
            <a:avLst/>
          </a:prstGeom>
        </p:spPr>
        <p:txBody>
          <a:bodyPr>
            <a:noAutofit/>
          </a:bodyPr>
          <a:lstStyle/>
          <a:p>
            <a:r>
              <a:rPr lang="en-US" altLang="cs-CZ" sz="2000" dirty="0">
                <a:solidFill>
                  <a:srgbClr val="307871"/>
                </a:solidFill>
              </a:rPr>
              <a:t>The most common type of derivative used to hedge against exchange rate risk.</a:t>
            </a:r>
          </a:p>
          <a:p>
            <a:r>
              <a:rPr lang="cs-CZ" altLang="cs-CZ" sz="2000" dirty="0" err="1" smtClean="0">
                <a:solidFill>
                  <a:srgbClr val="307871"/>
                </a:solidFill>
              </a:rPr>
              <a:t>The</a:t>
            </a:r>
            <a:r>
              <a:rPr lang="en-US" altLang="cs-CZ" sz="2000" dirty="0" smtClean="0">
                <a:solidFill>
                  <a:srgbClr val="307871"/>
                </a:solidFill>
              </a:rPr>
              <a:t> </a:t>
            </a:r>
            <a:r>
              <a:rPr lang="en-US" altLang="cs-CZ" sz="2000" dirty="0">
                <a:solidFill>
                  <a:srgbClr val="307871"/>
                </a:solidFill>
              </a:rPr>
              <a:t>foreign exchange rate can be fixed to the future and then used for the purchase or sale of the foreign currency, regardless of the current developments and the current exchange rate on the </a:t>
            </a:r>
            <a:r>
              <a:rPr lang="en-US" altLang="cs-CZ" sz="2000" dirty="0" smtClean="0">
                <a:solidFill>
                  <a:srgbClr val="307871"/>
                </a:solidFill>
              </a:rPr>
              <a:t>spot</a:t>
            </a:r>
            <a:r>
              <a:rPr lang="cs-CZ" altLang="cs-CZ" sz="2000" dirty="0" smtClean="0">
                <a:solidFill>
                  <a:srgbClr val="307871"/>
                </a:solidFill>
              </a:rPr>
              <a:t> FX</a:t>
            </a:r>
            <a:r>
              <a:rPr lang="en-US" altLang="cs-CZ" sz="2000" dirty="0" smtClean="0">
                <a:solidFill>
                  <a:srgbClr val="307871"/>
                </a:solidFill>
              </a:rPr>
              <a:t> </a:t>
            </a:r>
            <a:r>
              <a:rPr lang="en-US" altLang="cs-CZ" sz="2000" dirty="0">
                <a:solidFill>
                  <a:srgbClr val="307871"/>
                </a:solidFill>
              </a:rPr>
              <a:t>market. </a:t>
            </a:r>
          </a:p>
          <a:p>
            <a:pPr lvl="1"/>
            <a:r>
              <a:rPr lang="cs-CZ" altLang="cs-CZ" sz="1600" dirty="0" err="1" smtClean="0">
                <a:solidFill>
                  <a:srgbClr val="307871"/>
                </a:solidFill>
              </a:rPr>
              <a:t>Within</a:t>
            </a:r>
            <a:r>
              <a:rPr lang="cs-CZ" altLang="cs-CZ" sz="1600" dirty="0" smtClean="0">
                <a:solidFill>
                  <a:srgbClr val="307871"/>
                </a:solidFill>
              </a:rPr>
              <a:t> </a:t>
            </a:r>
            <a:r>
              <a:rPr lang="cs-CZ" altLang="cs-CZ" sz="1600" dirty="0" err="1" smtClean="0">
                <a:solidFill>
                  <a:srgbClr val="307871"/>
                </a:solidFill>
              </a:rPr>
              <a:t>the</a:t>
            </a:r>
            <a:r>
              <a:rPr lang="cs-CZ" altLang="cs-CZ" sz="1600" dirty="0" smtClean="0">
                <a:solidFill>
                  <a:srgbClr val="307871"/>
                </a:solidFill>
              </a:rPr>
              <a:t> forward, f</a:t>
            </a:r>
            <a:r>
              <a:rPr lang="en-US" altLang="cs-CZ" sz="1600" dirty="0" err="1" smtClean="0">
                <a:solidFill>
                  <a:srgbClr val="307871"/>
                </a:solidFill>
              </a:rPr>
              <a:t>inancial</a:t>
            </a:r>
            <a:r>
              <a:rPr lang="en-US" altLang="cs-CZ" sz="1600" dirty="0" smtClean="0">
                <a:solidFill>
                  <a:srgbClr val="307871"/>
                </a:solidFill>
              </a:rPr>
              <a:t> </a:t>
            </a:r>
            <a:r>
              <a:rPr lang="en-US" altLang="cs-CZ" sz="1600" dirty="0">
                <a:solidFill>
                  <a:srgbClr val="307871"/>
                </a:solidFill>
              </a:rPr>
              <a:t>institution </a:t>
            </a:r>
            <a:r>
              <a:rPr lang="cs-CZ" altLang="cs-CZ" sz="1600" dirty="0" err="1" smtClean="0">
                <a:solidFill>
                  <a:srgbClr val="307871"/>
                </a:solidFill>
              </a:rPr>
              <a:t>undertakes</a:t>
            </a:r>
            <a:r>
              <a:rPr lang="cs-CZ" altLang="cs-CZ" sz="1600" dirty="0" smtClean="0">
                <a:solidFill>
                  <a:srgbClr val="307871"/>
                </a:solidFill>
              </a:rPr>
              <a:t> to </a:t>
            </a:r>
            <a:r>
              <a:rPr lang="en-US" altLang="cs-CZ" sz="1600" dirty="0" smtClean="0">
                <a:solidFill>
                  <a:srgbClr val="307871"/>
                </a:solidFill>
              </a:rPr>
              <a:t>sell </a:t>
            </a:r>
            <a:r>
              <a:rPr lang="en-US" altLang="cs-CZ" sz="1600" dirty="0">
                <a:solidFill>
                  <a:srgbClr val="307871"/>
                </a:solidFill>
              </a:rPr>
              <a:t>or purchase an agreed amount of funds in one currency to the client for an agreed amount in another currency in a </a:t>
            </a:r>
            <a:r>
              <a:rPr lang="cs-CZ" altLang="cs-CZ" sz="1600" dirty="0" err="1" smtClean="0">
                <a:solidFill>
                  <a:srgbClr val="307871"/>
                </a:solidFill>
              </a:rPr>
              <a:t>exact</a:t>
            </a:r>
            <a:r>
              <a:rPr lang="en-US" altLang="cs-CZ" sz="1600" dirty="0" smtClean="0">
                <a:solidFill>
                  <a:srgbClr val="307871"/>
                </a:solidFill>
              </a:rPr>
              <a:t> </a:t>
            </a:r>
            <a:r>
              <a:rPr lang="en-US" altLang="cs-CZ" sz="1600" dirty="0">
                <a:solidFill>
                  <a:srgbClr val="307871"/>
                </a:solidFill>
              </a:rPr>
              <a:t>negotiated future term for a pre-agreed forward rate.</a:t>
            </a:r>
          </a:p>
          <a:p>
            <a:pPr lvl="1"/>
            <a:r>
              <a:rPr lang="en-US" altLang="cs-CZ" sz="1600" dirty="0">
                <a:solidFill>
                  <a:srgbClr val="307871"/>
                </a:solidFill>
              </a:rPr>
              <a:t>The client, on the contrary, undertakes to purchase or sell the contractual amount of funds from the financial institution. </a:t>
            </a:r>
          </a:p>
          <a:p>
            <a:r>
              <a:rPr lang="en-US" altLang="cs-CZ" sz="2000" dirty="0" smtClean="0">
                <a:solidFill>
                  <a:srgbClr val="307871"/>
                </a:solidFill>
              </a:rPr>
              <a:t>MNC</a:t>
            </a:r>
            <a:r>
              <a:rPr lang="cs-CZ" altLang="cs-CZ" sz="2000" dirty="0" smtClean="0">
                <a:solidFill>
                  <a:srgbClr val="307871"/>
                </a:solidFill>
              </a:rPr>
              <a:t>‘s</a:t>
            </a:r>
            <a:r>
              <a:rPr lang="en-US" altLang="cs-CZ" sz="2000" dirty="0" smtClean="0">
                <a:solidFill>
                  <a:srgbClr val="307871"/>
                </a:solidFill>
              </a:rPr>
              <a:t> </a:t>
            </a:r>
            <a:r>
              <a:rPr lang="en-US" altLang="cs-CZ" sz="2000" dirty="0">
                <a:solidFill>
                  <a:srgbClr val="307871"/>
                </a:solidFill>
              </a:rPr>
              <a:t>cost </a:t>
            </a:r>
            <a:r>
              <a:rPr lang="en-US" altLang="cs-CZ" sz="2000" dirty="0" smtClean="0">
                <a:solidFill>
                  <a:srgbClr val="307871"/>
                </a:solidFill>
              </a:rPr>
              <a:t>is </a:t>
            </a:r>
            <a:r>
              <a:rPr lang="en-US" altLang="cs-CZ" sz="2000" dirty="0">
                <a:solidFill>
                  <a:srgbClr val="307871"/>
                </a:solidFill>
              </a:rPr>
              <a:t>either a fee in the amount of a certain percentage of the contract value or a forward rate determination that covers the risk and profit for the financial </a:t>
            </a:r>
            <a:r>
              <a:rPr lang="en-US" altLang="cs-CZ" sz="2000" dirty="0" smtClean="0">
                <a:solidFill>
                  <a:srgbClr val="307871"/>
                </a:solidFill>
              </a:rPr>
              <a:t>institution.</a:t>
            </a:r>
            <a:endParaRPr lang="cs-CZ" altLang="cs-CZ" sz="2000" dirty="0" smtClean="0">
              <a:solidFill>
                <a:srgbClr val="307871"/>
              </a:solidFill>
            </a:endParaRPr>
          </a:p>
          <a:p>
            <a:pPr lvl="1"/>
            <a:r>
              <a:rPr lang="en-US" altLang="cs-CZ" sz="1200" dirty="0" smtClean="0">
                <a:solidFill>
                  <a:srgbClr val="307871"/>
                </a:solidFill>
              </a:rPr>
              <a:t>The </a:t>
            </a:r>
            <a:r>
              <a:rPr lang="en-US" altLang="cs-CZ" sz="1200" dirty="0">
                <a:solidFill>
                  <a:srgbClr val="307871"/>
                </a:solidFill>
              </a:rPr>
              <a:t>resulting costs of both methods are approximately the same.</a:t>
            </a:r>
          </a:p>
        </p:txBody>
      </p:sp>
      <p:sp>
        <p:nvSpPr>
          <p:cNvPr id="6" name="Nadpis 5"/>
          <p:cNvSpPr>
            <a:spLocks noGrp="1"/>
          </p:cNvSpPr>
          <p:nvPr>
            <p:ph type="title"/>
          </p:nvPr>
        </p:nvSpPr>
        <p:spPr>
          <a:xfrm>
            <a:off x="179512" y="195486"/>
            <a:ext cx="7704856" cy="507703"/>
          </a:xfrm>
        </p:spPr>
        <p:txBody>
          <a:bodyPr/>
          <a:lstStyle/>
          <a:p>
            <a:r>
              <a:rPr lang="cs-CZ" b="1" dirty="0" err="1" smtClean="0">
                <a:solidFill>
                  <a:srgbClr val="307871"/>
                </a:solidFill>
              </a:rPr>
              <a:t>Currency</a:t>
            </a:r>
            <a:r>
              <a:rPr lang="cs-CZ" b="1" dirty="0" smtClean="0">
                <a:solidFill>
                  <a:srgbClr val="307871"/>
                </a:solidFill>
              </a:rPr>
              <a:t> </a:t>
            </a:r>
            <a:r>
              <a:rPr lang="cs-CZ" b="1" dirty="0" err="1" smtClean="0">
                <a:solidFill>
                  <a:srgbClr val="307871"/>
                </a:solidFill>
              </a:rPr>
              <a:t>Forwards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05197859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cs-CZ" altLang="cs-CZ" sz="2000" dirty="0" smtClean="0">
                <a:solidFill>
                  <a:srgbClr val="307871"/>
                </a:solidFill>
              </a:rPr>
              <a:t>C</a:t>
            </a:r>
            <a:r>
              <a:rPr lang="en-US" altLang="cs-CZ" sz="2000" dirty="0" err="1" smtClean="0">
                <a:solidFill>
                  <a:srgbClr val="307871"/>
                </a:solidFill>
              </a:rPr>
              <a:t>urrency</a:t>
            </a:r>
            <a:r>
              <a:rPr lang="en-US" altLang="cs-CZ" sz="2000" dirty="0" smtClean="0">
                <a:solidFill>
                  <a:srgbClr val="307871"/>
                </a:solidFill>
              </a:rPr>
              <a:t> diversification</a:t>
            </a:r>
            <a:r>
              <a:rPr lang="cs-CZ" altLang="cs-CZ" sz="2000" dirty="0" smtClean="0">
                <a:solidFill>
                  <a:srgbClr val="307871"/>
                </a:solidFill>
              </a:rPr>
              <a:t> </a:t>
            </a:r>
            <a:r>
              <a:rPr lang="en-US" altLang="cs-CZ" sz="2000" dirty="0" smtClean="0">
                <a:solidFill>
                  <a:srgbClr val="307871"/>
                </a:solidFill>
              </a:rPr>
              <a:t>can</a:t>
            </a:r>
            <a:r>
              <a:rPr lang="cs-CZ" altLang="cs-CZ" sz="2000" dirty="0" smtClean="0">
                <a:solidFill>
                  <a:srgbClr val="307871"/>
                </a:solidFill>
              </a:rPr>
              <a:t> </a:t>
            </a:r>
            <a:r>
              <a:rPr lang="en-US" altLang="cs-CZ" sz="2000" dirty="0" smtClean="0">
                <a:solidFill>
                  <a:srgbClr val="307871"/>
                </a:solidFill>
              </a:rPr>
              <a:t>limit </a:t>
            </a:r>
            <a:r>
              <a:rPr lang="en-US" altLang="cs-CZ" sz="2000" dirty="0">
                <a:solidFill>
                  <a:srgbClr val="307871"/>
                </a:solidFill>
              </a:rPr>
              <a:t>the potential effect of any single currency’s movements on the value of an MNC.</a:t>
            </a:r>
          </a:p>
          <a:p>
            <a:pPr lvl="1"/>
            <a:r>
              <a:rPr lang="en-US" altLang="cs-CZ" sz="1600" dirty="0">
                <a:solidFill>
                  <a:srgbClr val="307871"/>
                </a:solidFill>
              </a:rPr>
              <a:t>Some MNCs, such as The Coca-Cola Co., PepsiCo, and Altria, claim that their </a:t>
            </a:r>
            <a:r>
              <a:rPr lang="en-US" altLang="cs-CZ" sz="1600" dirty="0" smtClean="0">
                <a:solidFill>
                  <a:srgbClr val="307871"/>
                </a:solidFill>
              </a:rPr>
              <a:t>exposure</a:t>
            </a:r>
            <a:r>
              <a:rPr lang="cs-CZ" altLang="cs-CZ" sz="1600" dirty="0" smtClean="0">
                <a:solidFill>
                  <a:srgbClr val="307871"/>
                </a:solidFill>
              </a:rPr>
              <a:t> </a:t>
            </a:r>
            <a:r>
              <a:rPr lang="en-US" altLang="cs-CZ" sz="1600" dirty="0" smtClean="0">
                <a:solidFill>
                  <a:srgbClr val="307871"/>
                </a:solidFill>
              </a:rPr>
              <a:t>to </a:t>
            </a:r>
            <a:r>
              <a:rPr lang="en-US" altLang="cs-CZ" sz="1600" dirty="0">
                <a:solidFill>
                  <a:srgbClr val="307871"/>
                </a:solidFill>
              </a:rPr>
              <a:t>exchange rate movements is significantly reduced because they diversify their </a:t>
            </a:r>
            <a:r>
              <a:rPr lang="en-US" altLang="cs-CZ" sz="1600" dirty="0" smtClean="0">
                <a:solidFill>
                  <a:srgbClr val="307871"/>
                </a:solidFill>
              </a:rPr>
              <a:t>business</a:t>
            </a:r>
            <a:r>
              <a:rPr lang="cs-CZ" altLang="cs-CZ" sz="1600" dirty="0" smtClean="0">
                <a:solidFill>
                  <a:srgbClr val="307871"/>
                </a:solidFill>
              </a:rPr>
              <a:t> </a:t>
            </a:r>
            <a:r>
              <a:rPr lang="en-US" altLang="cs-CZ" sz="1600" dirty="0" smtClean="0">
                <a:solidFill>
                  <a:srgbClr val="307871"/>
                </a:solidFill>
              </a:rPr>
              <a:t>among </a:t>
            </a:r>
            <a:r>
              <a:rPr lang="en-US" altLang="cs-CZ" sz="1600" dirty="0">
                <a:solidFill>
                  <a:srgbClr val="307871"/>
                </a:solidFill>
              </a:rPr>
              <a:t>numerous countries.</a:t>
            </a:r>
          </a:p>
          <a:p>
            <a:endParaRPr lang="cs-CZ" altLang="cs-CZ" sz="2000" dirty="0" smtClean="0">
              <a:solidFill>
                <a:srgbClr val="307871"/>
              </a:solidFill>
            </a:endParaRPr>
          </a:p>
          <a:p>
            <a:r>
              <a:rPr lang="en-US" altLang="cs-CZ" sz="2000" dirty="0" smtClean="0">
                <a:solidFill>
                  <a:srgbClr val="307871"/>
                </a:solidFill>
              </a:rPr>
              <a:t>The value </a:t>
            </a:r>
            <a:r>
              <a:rPr lang="en-US" altLang="cs-CZ" sz="2000" dirty="0">
                <a:solidFill>
                  <a:srgbClr val="307871"/>
                </a:solidFill>
              </a:rPr>
              <a:t>of future inflows in foreign currencies will be more stable </a:t>
            </a:r>
            <a:r>
              <a:rPr lang="cs-CZ" altLang="cs-CZ" sz="2000" dirty="0" smtClean="0">
                <a:solidFill>
                  <a:srgbClr val="307871"/>
                </a:solidFill>
              </a:rPr>
              <a:t>in </a:t>
            </a:r>
            <a:r>
              <a:rPr lang="cs-CZ" altLang="cs-CZ" sz="2000" dirty="0" err="1" smtClean="0">
                <a:solidFill>
                  <a:srgbClr val="307871"/>
                </a:solidFill>
              </a:rPr>
              <a:t>domestic</a:t>
            </a:r>
            <a:r>
              <a:rPr lang="cs-CZ" altLang="cs-CZ" sz="2000" dirty="0" smtClean="0">
                <a:solidFill>
                  <a:srgbClr val="307871"/>
                </a:solidFill>
              </a:rPr>
              <a:t> </a:t>
            </a:r>
            <a:r>
              <a:rPr lang="cs-CZ" altLang="cs-CZ" sz="2000" dirty="0" err="1" smtClean="0">
                <a:solidFill>
                  <a:srgbClr val="307871"/>
                </a:solidFill>
              </a:rPr>
              <a:t>currency</a:t>
            </a:r>
            <a:r>
              <a:rPr lang="cs-CZ" altLang="cs-CZ" sz="2000" dirty="0" smtClean="0">
                <a:solidFill>
                  <a:srgbClr val="307871"/>
                </a:solidFill>
              </a:rPr>
              <a:t> </a:t>
            </a:r>
            <a:r>
              <a:rPr lang="cs-CZ" altLang="cs-CZ" sz="2000" dirty="0" err="1" smtClean="0">
                <a:solidFill>
                  <a:srgbClr val="307871"/>
                </a:solidFill>
              </a:rPr>
              <a:t>terms</a:t>
            </a:r>
            <a:r>
              <a:rPr lang="cs-CZ" altLang="cs-CZ" sz="2000" dirty="0" smtClean="0">
                <a:solidFill>
                  <a:srgbClr val="307871"/>
                </a:solidFill>
              </a:rPr>
              <a:t> </a:t>
            </a:r>
            <a:r>
              <a:rPr lang="en-US" altLang="cs-CZ" sz="2000" dirty="0" smtClean="0">
                <a:solidFill>
                  <a:srgbClr val="307871"/>
                </a:solidFill>
              </a:rPr>
              <a:t>if </a:t>
            </a:r>
            <a:r>
              <a:rPr lang="en-US" altLang="cs-CZ" sz="2000" dirty="0">
                <a:solidFill>
                  <a:srgbClr val="307871"/>
                </a:solidFill>
              </a:rPr>
              <a:t>the </a:t>
            </a:r>
            <a:r>
              <a:rPr lang="en-US" altLang="cs-CZ" sz="2000" dirty="0" smtClean="0">
                <a:solidFill>
                  <a:srgbClr val="307871"/>
                </a:solidFill>
              </a:rPr>
              <a:t>foreign</a:t>
            </a:r>
            <a:r>
              <a:rPr lang="cs-CZ" altLang="cs-CZ" sz="2000" dirty="0" smtClean="0">
                <a:solidFill>
                  <a:srgbClr val="307871"/>
                </a:solidFill>
              </a:rPr>
              <a:t> </a:t>
            </a:r>
            <a:r>
              <a:rPr lang="en-US" altLang="cs-CZ" sz="2000" dirty="0" smtClean="0">
                <a:solidFill>
                  <a:srgbClr val="307871"/>
                </a:solidFill>
              </a:rPr>
              <a:t>currencies </a:t>
            </a:r>
            <a:r>
              <a:rPr lang="en-US" altLang="cs-CZ" sz="2000" dirty="0">
                <a:solidFill>
                  <a:srgbClr val="307871"/>
                </a:solidFill>
              </a:rPr>
              <a:t>received are not highly positively correlated. </a:t>
            </a:r>
            <a:endParaRPr lang="cs-CZ" altLang="cs-CZ" sz="2000" dirty="0" smtClean="0">
              <a:solidFill>
                <a:srgbClr val="307871"/>
              </a:solidFill>
            </a:endParaRPr>
          </a:p>
        </p:txBody>
      </p:sp>
      <p:sp>
        <p:nvSpPr>
          <p:cNvPr id="6" name="Nadpis 5"/>
          <p:cNvSpPr>
            <a:spLocks noGrp="1"/>
          </p:cNvSpPr>
          <p:nvPr>
            <p:ph type="title"/>
          </p:nvPr>
        </p:nvSpPr>
        <p:spPr>
          <a:xfrm>
            <a:off x="179512" y="195486"/>
            <a:ext cx="7704856" cy="507703"/>
          </a:xfrm>
        </p:spPr>
        <p:txBody>
          <a:bodyPr/>
          <a:lstStyle/>
          <a:p>
            <a:r>
              <a:rPr lang="cs-CZ" b="1" dirty="0" err="1" smtClean="0">
                <a:solidFill>
                  <a:srgbClr val="307871"/>
                </a:solidFill>
              </a:rPr>
              <a:t>Currency</a:t>
            </a:r>
            <a:r>
              <a:rPr lang="cs-CZ" b="1" dirty="0" smtClean="0">
                <a:solidFill>
                  <a:srgbClr val="307871"/>
                </a:solidFill>
              </a:rPr>
              <a:t> </a:t>
            </a:r>
            <a:r>
              <a:rPr lang="cs-CZ" b="1" dirty="0" err="1" smtClean="0">
                <a:solidFill>
                  <a:srgbClr val="307871"/>
                </a:solidFill>
              </a:rPr>
              <a:t>Diversification</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78812735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cs-CZ" altLang="cs-CZ" sz="2000" dirty="0" err="1" smtClean="0">
                <a:solidFill>
                  <a:srgbClr val="307871"/>
                </a:solidFill>
              </a:rPr>
              <a:t>Netting</a:t>
            </a:r>
            <a:r>
              <a:rPr lang="cs-CZ" altLang="cs-CZ" sz="2000" dirty="0" smtClean="0">
                <a:solidFill>
                  <a:srgbClr val="307871"/>
                </a:solidFill>
              </a:rPr>
              <a:t> </a:t>
            </a:r>
            <a:r>
              <a:rPr lang="cs-CZ" altLang="cs-CZ" sz="2000" dirty="0" err="1" smtClean="0">
                <a:solidFill>
                  <a:srgbClr val="307871"/>
                </a:solidFill>
              </a:rPr>
              <a:t>represents</a:t>
            </a:r>
            <a:r>
              <a:rPr lang="cs-CZ" altLang="cs-CZ" sz="2000" dirty="0" smtClean="0">
                <a:solidFill>
                  <a:srgbClr val="307871"/>
                </a:solidFill>
              </a:rPr>
              <a:t> </a:t>
            </a:r>
            <a:r>
              <a:rPr lang="cs-CZ" altLang="cs-CZ" sz="2000" dirty="0" err="1" smtClean="0">
                <a:solidFill>
                  <a:srgbClr val="307871"/>
                </a:solidFill>
              </a:rPr>
              <a:t>the</a:t>
            </a:r>
            <a:r>
              <a:rPr lang="cs-CZ" altLang="cs-CZ" sz="2000" dirty="0" smtClean="0">
                <a:solidFill>
                  <a:srgbClr val="307871"/>
                </a:solidFill>
              </a:rPr>
              <a:t> </a:t>
            </a:r>
            <a:r>
              <a:rPr lang="en-US" altLang="cs-CZ" sz="2000" dirty="0" smtClean="0">
                <a:solidFill>
                  <a:srgbClr val="307871"/>
                </a:solidFill>
              </a:rPr>
              <a:t>combining </a:t>
            </a:r>
            <a:r>
              <a:rPr lang="en-US" altLang="cs-CZ" sz="2000" dirty="0">
                <a:solidFill>
                  <a:srgbClr val="307871"/>
                </a:solidFill>
              </a:rPr>
              <a:t>of future cash receipts and payments </a:t>
            </a:r>
            <a:r>
              <a:rPr lang="en-US" altLang="cs-CZ" sz="2000" dirty="0" smtClean="0">
                <a:solidFill>
                  <a:srgbClr val="307871"/>
                </a:solidFill>
              </a:rPr>
              <a:t>to</a:t>
            </a:r>
            <a:r>
              <a:rPr lang="cs-CZ" altLang="cs-CZ" sz="2000" dirty="0" smtClean="0">
                <a:solidFill>
                  <a:srgbClr val="307871"/>
                </a:solidFill>
              </a:rPr>
              <a:t> </a:t>
            </a:r>
            <a:r>
              <a:rPr lang="en-US" altLang="cs-CZ" sz="2000" dirty="0" smtClean="0">
                <a:solidFill>
                  <a:srgbClr val="307871"/>
                </a:solidFill>
              </a:rPr>
              <a:t>determine </a:t>
            </a:r>
            <a:r>
              <a:rPr lang="en-US" altLang="cs-CZ" sz="2000" dirty="0">
                <a:solidFill>
                  <a:srgbClr val="307871"/>
                </a:solidFill>
              </a:rPr>
              <a:t>the net amount to be owed by one subsidiary </a:t>
            </a:r>
            <a:r>
              <a:rPr lang="en-US" altLang="cs-CZ" sz="2000" dirty="0" smtClean="0">
                <a:solidFill>
                  <a:srgbClr val="307871"/>
                </a:solidFill>
              </a:rPr>
              <a:t>to</a:t>
            </a:r>
            <a:r>
              <a:rPr lang="cs-CZ" altLang="cs-CZ" sz="2000" dirty="0" smtClean="0">
                <a:solidFill>
                  <a:srgbClr val="307871"/>
                </a:solidFill>
              </a:rPr>
              <a:t> </a:t>
            </a:r>
            <a:r>
              <a:rPr lang="en-US" altLang="cs-CZ" sz="2000" dirty="0" smtClean="0">
                <a:solidFill>
                  <a:srgbClr val="307871"/>
                </a:solidFill>
              </a:rPr>
              <a:t>another</a:t>
            </a:r>
            <a:r>
              <a:rPr lang="en-US" altLang="cs-CZ" sz="2000" dirty="0">
                <a:solidFill>
                  <a:srgbClr val="307871"/>
                </a:solidFill>
              </a:rPr>
              <a:t>.</a:t>
            </a:r>
            <a:endParaRPr lang="cs-CZ" altLang="cs-CZ" sz="2000" dirty="0" smtClean="0">
              <a:solidFill>
                <a:srgbClr val="307871"/>
              </a:solidFill>
            </a:endParaRPr>
          </a:p>
          <a:p>
            <a:endParaRPr lang="cs-CZ" altLang="cs-CZ" sz="2000" dirty="0" smtClean="0">
              <a:solidFill>
                <a:srgbClr val="307871"/>
              </a:solidFill>
            </a:endParaRPr>
          </a:p>
          <a:p>
            <a:pPr lvl="1"/>
            <a:r>
              <a:rPr lang="en-US" altLang="cs-CZ" sz="1600" dirty="0" smtClean="0">
                <a:solidFill>
                  <a:srgbClr val="307871"/>
                </a:solidFill>
              </a:rPr>
              <a:t>bilateral </a:t>
            </a:r>
            <a:r>
              <a:rPr lang="en-US" altLang="cs-CZ" sz="1600" dirty="0">
                <a:solidFill>
                  <a:srgbClr val="307871"/>
                </a:solidFill>
              </a:rPr>
              <a:t>netting system </a:t>
            </a:r>
            <a:r>
              <a:rPr lang="cs-CZ" altLang="cs-CZ" sz="1600" dirty="0" smtClean="0">
                <a:solidFill>
                  <a:srgbClr val="307871"/>
                </a:solidFill>
              </a:rPr>
              <a:t>- </a:t>
            </a:r>
            <a:r>
              <a:rPr lang="en-US" altLang="cs-CZ" sz="1600" dirty="0" smtClean="0">
                <a:solidFill>
                  <a:srgbClr val="307871"/>
                </a:solidFill>
              </a:rPr>
              <a:t>netting </a:t>
            </a:r>
            <a:r>
              <a:rPr lang="en-US" altLang="cs-CZ" sz="1600" dirty="0">
                <a:solidFill>
                  <a:srgbClr val="307871"/>
                </a:solidFill>
              </a:rPr>
              <a:t>method used for </a:t>
            </a:r>
            <a:r>
              <a:rPr lang="en-US" altLang="cs-CZ" sz="1600" dirty="0" smtClean="0">
                <a:solidFill>
                  <a:srgbClr val="307871"/>
                </a:solidFill>
              </a:rPr>
              <a:t>transactions</a:t>
            </a:r>
            <a:r>
              <a:rPr lang="cs-CZ" altLang="cs-CZ" sz="1600" dirty="0" smtClean="0">
                <a:solidFill>
                  <a:srgbClr val="307871"/>
                </a:solidFill>
              </a:rPr>
              <a:t> </a:t>
            </a:r>
            <a:r>
              <a:rPr lang="en-US" altLang="cs-CZ" sz="1600" dirty="0" smtClean="0">
                <a:solidFill>
                  <a:srgbClr val="307871"/>
                </a:solidFill>
              </a:rPr>
              <a:t>between </a:t>
            </a:r>
            <a:r>
              <a:rPr lang="en-US" altLang="cs-CZ" sz="1600" dirty="0">
                <a:solidFill>
                  <a:srgbClr val="307871"/>
                </a:solidFill>
              </a:rPr>
              <a:t>two units</a:t>
            </a:r>
            <a:r>
              <a:rPr lang="en-US" altLang="cs-CZ" sz="1600" dirty="0" smtClean="0">
                <a:solidFill>
                  <a:srgbClr val="307871"/>
                </a:solidFill>
              </a:rPr>
              <a:t>.</a:t>
            </a:r>
            <a:endParaRPr lang="cs-CZ" altLang="cs-CZ" sz="1600" dirty="0" smtClean="0">
              <a:solidFill>
                <a:srgbClr val="307871"/>
              </a:solidFill>
            </a:endParaRPr>
          </a:p>
          <a:p>
            <a:pPr lvl="1"/>
            <a:r>
              <a:rPr lang="en-US" altLang="cs-CZ" sz="1600" dirty="0">
                <a:solidFill>
                  <a:srgbClr val="307871"/>
                </a:solidFill>
              </a:rPr>
              <a:t>multilateral netting </a:t>
            </a:r>
            <a:r>
              <a:rPr lang="en-US" altLang="cs-CZ" sz="1600" dirty="0" smtClean="0">
                <a:solidFill>
                  <a:srgbClr val="307871"/>
                </a:solidFill>
              </a:rPr>
              <a:t>system</a:t>
            </a:r>
            <a:r>
              <a:rPr lang="cs-CZ" altLang="cs-CZ" sz="1600" dirty="0" smtClean="0">
                <a:solidFill>
                  <a:srgbClr val="307871"/>
                </a:solidFill>
              </a:rPr>
              <a:t> -</a:t>
            </a:r>
            <a:r>
              <a:rPr lang="en-US" altLang="cs-CZ" sz="1600" dirty="0" smtClean="0">
                <a:solidFill>
                  <a:srgbClr val="307871"/>
                </a:solidFill>
              </a:rPr>
              <a:t> </a:t>
            </a:r>
            <a:r>
              <a:rPr lang="en-US" altLang="cs-CZ" sz="1600" dirty="0">
                <a:solidFill>
                  <a:srgbClr val="307871"/>
                </a:solidFill>
              </a:rPr>
              <a:t>complex interchange for </a:t>
            </a:r>
            <a:r>
              <a:rPr lang="en-US" altLang="cs-CZ" sz="1600" dirty="0" smtClean="0">
                <a:solidFill>
                  <a:srgbClr val="307871"/>
                </a:solidFill>
              </a:rPr>
              <a:t>netting</a:t>
            </a:r>
            <a:r>
              <a:rPr lang="cs-CZ" altLang="cs-CZ" sz="1600" dirty="0" smtClean="0">
                <a:solidFill>
                  <a:srgbClr val="307871"/>
                </a:solidFill>
              </a:rPr>
              <a:t> </a:t>
            </a:r>
            <a:r>
              <a:rPr lang="en-US" altLang="cs-CZ" sz="1600" dirty="0" smtClean="0">
                <a:solidFill>
                  <a:srgbClr val="307871"/>
                </a:solidFill>
              </a:rPr>
              <a:t>between </a:t>
            </a:r>
            <a:r>
              <a:rPr lang="en-US" altLang="cs-CZ" sz="1600" dirty="0">
                <a:solidFill>
                  <a:srgbClr val="307871"/>
                </a:solidFill>
              </a:rPr>
              <a:t>a parent and several subsidiaries</a:t>
            </a:r>
            <a:r>
              <a:rPr lang="en-US" altLang="cs-CZ" sz="1600" dirty="0" smtClean="0">
                <a:solidFill>
                  <a:srgbClr val="307871"/>
                </a:solidFill>
              </a:rPr>
              <a:t>.</a:t>
            </a:r>
            <a:endParaRPr lang="cs-CZ" altLang="cs-CZ" sz="1600" dirty="0" smtClean="0">
              <a:solidFill>
                <a:srgbClr val="307871"/>
              </a:solidFill>
            </a:endParaRPr>
          </a:p>
          <a:p>
            <a:pPr lvl="1"/>
            <a:endParaRPr lang="cs-CZ" altLang="cs-CZ" sz="1600" dirty="0">
              <a:solidFill>
                <a:srgbClr val="307871"/>
              </a:solidFill>
            </a:endParaRPr>
          </a:p>
          <a:p>
            <a:r>
              <a:rPr lang="en-US" altLang="cs-CZ" sz="2000" dirty="0">
                <a:solidFill>
                  <a:srgbClr val="307871"/>
                </a:solidFill>
              </a:rPr>
              <a:t>MNC uses netting to reduce transaction costs. The system is usually </a:t>
            </a:r>
            <a:r>
              <a:rPr lang="en-US" altLang="cs-CZ" sz="2000" dirty="0" smtClean="0">
                <a:solidFill>
                  <a:srgbClr val="307871"/>
                </a:solidFill>
              </a:rPr>
              <a:t>centralized </a:t>
            </a:r>
            <a:r>
              <a:rPr lang="en-US" altLang="cs-CZ" sz="2000" dirty="0">
                <a:solidFill>
                  <a:srgbClr val="307871"/>
                </a:solidFill>
              </a:rPr>
              <a:t>and controlled by the parent company. </a:t>
            </a:r>
          </a:p>
        </p:txBody>
      </p:sp>
      <p:sp>
        <p:nvSpPr>
          <p:cNvPr id="6" name="Nadpis 5"/>
          <p:cNvSpPr>
            <a:spLocks noGrp="1"/>
          </p:cNvSpPr>
          <p:nvPr>
            <p:ph type="title"/>
          </p:nvPr>
        </p:nvSpPr>
        <p:spPr>
          <a:xfrm>
            <a:off x="179512" y="195486"/>
            <a:ext cx="7704856" cy="507703"/>
          </a:xfrm>
        </p:spPr>
        <p:txBody>
          <a:bodyPr/>
          <a:lstStyle/>
          <a:p>
            <a:r>
              <a:rPr lang="cs-CZ" b="1" dirty="0" err="1" smtClean="0">
                <a:solidFill>
                  <a:srgbClr val="307871"/>
                </a:solidFill>
              </a:rPr>
              <a:t>Netting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5534117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en-US" altLang="cs-CZ" sz="2000" dirty="0">
                <a:solidFill>
                  <a:srgbClr val="307871"/>
                </a:solidFill>
              </a:rPr>
              <a:t>In natural hedging, MNC naturally generates closed foreign-exchange positions. </a:t>
            </a:r>
          </a:p>
          <a:p>
            <a:pPr lvl="1"/>
            <a:r>
              <a:rPr lang="en-US" altLang="cs-CZ" sz="1600" dirty="0">
                <a:solidFill>
                  <a:srgbClr val="307871"/>
                </a:solidFill>
              </a:rPr>
              <a:t>For example, the MNC, which on the one hand regularly </a:t>
            </a:r>
            <a:r>
              <a:rPr lang="cs-CZ" altLang="cs-CZ" sz="1600" dirty="0" err="1" smtClean="0">
                <a:solidFill>
                  <a:srgbClr val="307871"/>
                </a:solidFill>
              </a:rPr>
              <a:t>receives</a:t>
            </a:r>
            <a:r>
              <a:rPr lang="en-US" altLang="cs-CZ" sz="1600" dirty="0" smtClean="0">
                <a:solidFill>
                  <a:srgbClr val="307871"/>
                </a:solidFill>
              </a:rPr>
              <a:t> </a:t>
            </a:r>
            <a:r>
              <a:rPr lang="en-US" altLang="cs-CZ" sz="1600" dirty="0">
                <a:solidFill>
                  <a:srgbClr val="307871"/>
                </a:solidFill>
              </a:rPr>
              <a:t>revenues in euros, on the other hand, pays the supply of production inputs or loan instalments also in euros. </a:t>
            </a:r>
          </a:p>
          <a:p>
            <a:pPr lvl="1"/>
            <a:r>
              <a:rPr lang="en-US" altLang="cs-CZ" sz="1600" dirty="0">
                <a:solidFill>
                  <a:srgbClr val="307871"/>
                </a:solidFill>
              </a:rPr>
              <a:t>The position in this case is unlikely to be completely closed (expenses and revenues may vary </a:t>
            </a:r>
            <a:r>
              <a:rPr lang="en-US" altLang="cs-CZ" sz="1600" dirty="0" smtClean="0">
                <a:solidFill>
                  <a:srgbClr val="307871"/>
                </a:solidFill>
              </a:rPr>
              <a:t>slightly</a:t>
            </a:r>
            <a:r>
              <a:rPr lang="cs-CZ" altLang="cs-CZ" sz="1600" dirty="0" smtClean="0">
                <a:solidFill>
                  <a:srgbClr val="307871"/>
                </a:solidFill>
              </a:rPr>
              <a:t> in </a:t>
            </a:r>
            <a:r>
              <a:rPr lang="cs-CZ" altLang="cs-CZ" sz="1600" dirty="0" err="1" smtClean="0">
                <a:solidFill>
                  <a:srgbClr val="307871"/>
                </a:solidFill>
              </a:rPr>
              <a:t>amount</a:t>
            </a:r>
            <a:r>
              <a:rPr lang="cs-CZ" altLang="cs-CZ" sz="1600" dirty="0" smtClean="0">
                <a:solidFill>
                  <a:srgbClr val="307871"/>
                </a:solidFill>
              </a:rPr>
              <a:t> </a:t>
            </a:r>
            <a:r>
              <a:rPr lang="cs-CZ" altLang="cs-CZ" sz="1600" dirty="0" err="1" smtClean="0">
                <a:solidFill>
                  <a:srgbClr val="307871"/>
                </a:solidFill>
              </a:rPr>
              <a:t>or</a:t>
            </a:r>
            <a:r>
              <a:rPr lang="cs-CZ" altLang="cs-CZ" sz="1600" dirty="0" smtClean="0">
                <a:solidFill>
                  <a:srgbClr val="307871"/>
                </a:solidFill>
              </a:rPr>
              <a:t> in </a:t>
            </a:r>
            <a:r>
              <a:rPr lang="cs-CZ" altLang="cs-CZ" sz="1600" dirty="0" err="1" smtClean="0">
                <a:solidFill>
                  <a:srgbClr val="307871"/>
                </a:solidFill>
              </a:rPr>
              <a:t>time</a:t>
            </a:r>
            <a:r>
              <a:rPr lang="cs-CZ" altLang="cs-CZ" sz="1600" dirty="0" smtClean="0">
                <a:solidFill>
                  <a:srgbClr val="307871"/>
                </a:solidFill>
              </a:rPr>
              <a:t> </a:t>
            </a:r>
            <a:r>
              <a:rPr lang="cs-CZ" altLang="cs-CZ" sz="1600" dirty="0" err="1" smtClean="0">
                <a:solidFill>
                  <a:srgbClr val="307871"/>
                </a:solidFill>
              </a:rPr>
              <a:t>of</a:t>
            </a:r>
            <a:r>
              <a:rPr lang="cs-CZ" altLang="cs-CZ" sz="1600" dirty="0" smtClean="0">
                <a:solidFill>
                  <a:srgbClr val="307871"/>
                </a:solidFill>
              </a:rPr>
              <a:t> </a:t>
            </a:r>
            <a:r>
              <a:rPr lang="cs-CZ" altLang="cs-CZ" sz="1600" dirty="0" err="1" smtClean="0">
                <a:solidFill>
                  <a:srgbClr val="307871"/>
                </a:solidFill>
              </a:rPr>
              <a:t>payment</a:t>
            </a:r>
            <a:r>
              <a:rPr lang="en-US" altLang="cs-CZ" sz="1600" dirty="0" smtClean="0">
                <a:solidFill>
                  <a:srgbClr val="307871"/>
                </a:solidFill>
              </a:rPr>
              <a:t>), </a:t>
            </a:r>
            <a:r>
              <a:rPr lang="en-US" altLang="cs-CZ" sz="1600" dirty="0">
                <a:solidFill>
                  <a:srgbClr val="307871"/>
                </a:solidFill>
              </a:rPr>
              <a:t>but if, as a result of the company's normal business activity, a substantial part of the foreign currency assets </a:t>
            </a:r>
            <a:r>
              <a:rPr lang="cs-CZ" altLang="cs-CZ" sz="1600" dirty="0" smtClean="0">
                <a:solidFill>
                  <a:srgbClr val="307871"/>
                </a:solidFill>
              </a:rPr>
              <a:t>are </a:t>
            </a:r>
            <a:r>
              <a:rPr lang="en-US" altLang="cs-CZ" sz="1600" dirty="0" smtClean="0">
                <a:solidFill>
                  <a:srgbClr val="307871"/>
                </a:solidFill>
              </a:rPr>
              <a:t>covered </a:t>
            </a:r>
            <a:r>
              <a:rPr lang="en-US" altLang="cs-CZ" sz="1600" dirty="0">
                <a:solidFill>
                  <a:srgbClr val="307871"/>
                </a:solidFill>
              </a:rPr>
              <a:t>by the liabilities in that currency with approximately similar maturity, the exchange rate </a:t>
            </a:r>
            <a:r>
              <a:rPr lang="cs-CZ" altLang="cs-CZ" sz="1600" dirty="0" smtClean="0">
                <a:solidFill>
                  <a:srgbClr val="307871"/>
                </a:solidFill>
              </a:rPr>
              <a:t>r</a:t>
            </a:r>
            <a:r>
              <a:rPr lang="en-US" altLang="cs-CZ" sz="1600" dirty="0" err="1" smtClean="0">
                <a:solidFill>
                  <a:srgbClr val="307871"/>
                </a:solidFill>
              </a:rPr>
              <a:t>isk</a:t>
            </a:r>
            <a:r>
              <a:rPr lang="en-US" altLang="cs-CZ" sz="1600" dirty="0" smtClean="0">
                <a:solidFill>
                  <a:srgbClr val="307871"/>
                </a:solidFill>
              </a:rPr>
              <a:t> of </a:t>
            </a:r>
            <a:r>
              <a:rPr lang="en-US" altLang="cs-CZ" sz="1600" dirty="0">
                <a:solidFill>
                  <a:srgbClr val="307871"/>
                </a:solidFill>
              </a:rPr>
              <a:t>the MNC is largely eliminated.</a:t>
            </a:r>
          </a:p>
          <a:p>
            <a:endParaRPr lang="en-US" altLang="cs-CZ" sz="2000" dirty="0">
              <a:solidFill>
                <a:srgbClr val="000000"/>
              </a:solidFill>
            </a:endParaRPr>
          </a:p>
        </p:txBody>
      </p:sp>
      <p:sp>
        <p:nvSpPr>
          <p:cNvPr id="6" name="Nadpis 5"/>
          <p:cNvSpPr>
            <a:spLocks noGrp="1"/>
          </p:cNvSpPr>
          <p:nvPr>
            <p:ph type="title"/>
          </p:nvPr>
        </p:nvSpPr>
        <p:spPr>
          <a:xfrm>
            <a:off x="179512" y="195486"/>
            <a:ext cx="7704856" cy="507703"/>
          </a:xfrm>
        </p:spPr>
        <p:txBody>
          <a:bodyPr/>
          <a:lstStyle/>
          <a:p>
            <a:r>
              <a:rPr lang="cs-CZ" b="1" dirty="0" smtClean="0">
                <a:solidFill>
                  <a:srgbClr val="307871"/>
                </a:solidFill>
              </a:rPr>
              <a:t>Natural </a:t>
            </a:r>
            <a:r>
              <a:rPr lang="cs-CZ" b="1" dirty="0" err="1" smtClean="0">
                <a:solidFill>
                  <a:srgbClr val="307871"/>
                </a:solidFill>
              </a:rPr>
              <a:t>Hedging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6802479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50825" y="1059582"/>
            <a:ext cx="86868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4000" b="1" i="1" dirty="0" smtClean="0">
                <a:solidFill>
                  <a:srgbClr val="00544D"/>
                </a:solidFill>
                <a:latin typeface="+mj-lt"/>
              </a:rPr>
              <a:t>THANK YOU FOR YOUR ATTENTION</a:t>
            </a:r>
            <a:r>
              <a:rPr lang="cs-CZ" altLang="cs-CZ" sz="4000" b="1" i="1" dirty="0" smtClean="0">
                <a:solidFill>
                  <a:srgbClr val="00544D"/>
                </a:solidFill>
                <a:latin typeface="Arial" panose="020B0604020202020204" pitchFamily="34" charset="0"/>
              </a:rPr>
              <a:t/>
            </a:r>
            <a:br>
              <a:rPr lang="cs-CZ" altLang="cs-CZ" sz="4000" b="1" i="1" dirty="0" smtClean="0">
                <a:solidFill>
                  <a:srgbClr val="00544D"/>
                </a:solidFill>
                <a:latin typeface="Arial" panose="020B0604020202020204" pitchFamily="34" charset="0"/>
              </a:rPr>
            </a:br>
            <a:r>
              <a:rPr lang="cs-CZ" altLang="cs-CZ" sz="4000" b="1" i="1" dirty="0" smtClean="0">
                <a:solidFill>
                  <a:srgbClr val="00544D"/>
                </a:solidFill>
                <a:latin typeface="Arial" panose="020B0604020202020204" pitchFamily="34" charset="0"/>
              </a:rPr>
              <a:t/>
            </a:r>
            <a:br>
              <a:rPr lang="cs-CZ" altLang="cs-CZ" sz="4000" b="1" i="1" dirty="0" smtClean="0">
                <a:solidFill>
                  <a:srgbClr val="00544D"/>
                </a:solidFill>
                <a:latin typeface="Arial" panose="020B0604020202020204" pitchFamily="34" charset="0"/>
              </a:rPr>
            </a:br>
            <a:r>
              <a:rPr lang="cs-CZ" altLang="cs-CZ" sz="4000" b="1" i="1" dirty="0" smtClean="0">
                <a:solidFill>
                  <a:srgbClr val="00544D"/>
                </a:solidFill>
                <a:latin typeface="Wingdings" panose="05000000000000000000" pitchFamily="2" charset="2"/>
              </a:rPr>
              <a:t>J</a:t>
            </a:r>
            <a:endParaRPr lang="cs-CZ" altLang="cs-CZ" sz="4000" b="1" i="1" dirty="0" smtClean="0">
              <a:solidFill>
                <a:srgbClr val="00544D"/>
              </a:solidFill>
              <a:latin typeface="Arial" panose="020B0604020202020204" pitchFamily="34" charset="0"/>
            </a:endParaRPr>
          </a:p>
        </p:txBody>
      </p:sp>
      <p:sp>
        <p:nvSpPr>
          <p:cNvPr id="4" name="Rectangle 3"/>
          <p:cNvSpPr>
            <a:spLocks noChangeArrowheads="1"/>
          </p:cNvSpPr>
          <p:nvPr/>
        </p:nvSpPr>
        <p:spPr bwMode="auto">
          <a:xfrm>
            <a:off x="147638" y="1706661"/>
            <a:ext cx="8686800" cy="288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cs-CZ" altLang="cs-CZ" sz="2400" i="1" dirty="0" smtClean="0">
                <a:solidFill>
                  <a:srgbClr val="00544D"/>
                </a:solidFill>
                <a:latin typeface="Arial" panose="020B0604020202020204" pitchFamily="34" charset="0"/>
              </a:rPr>
              <a:t/>
            </a:r>
            <a:br>
              <a:rPr lang="cs-CZ" altLang="cs-CZ" sz="2400" i="1" dirty="0" smtClean="0">
                <a:solidFill>
                  <a:srgbClr val="00544D"/>
                </a:solidFill>
                <a:latin typeface="Arial" panose="020B0604020202020204" pitchFamily="34" charset="0"/>
              </a:rPr>
            </a:br>
            <a:r>
              <a:rPr lang="cs-CZ" altLang="cs-CZ" sz="2400" i="1" dirty="0" smtClean="0">
                <a:solidFill>
                  <a:srgbClr val="00544D"/>
                </a:solidFill>
                <a:latin typeface="Arial" panose="020B0604020202020204" pitchFamily="34" charset="0"/>
              </a:rPr>
              <a:t>        </a:t>
            </a:r>
            <a:endParaRPr lang="cs-CZ" altLang="cs-CZ" sz="2400" i="1" dirty="0" smtClean="0">
              <a:solidFill>
                <a:srgbClr val="00544D"/>
              </a:solidFill>
              <a:latin typeface="+mn-lt"/>
            </a:endParaRPr>
          </a:p>
        </p:txBody>
      </p:sp>
      <p:sp>
        <p:nvSpPr>
          <p:cNvPr id="6" name="Obdélník 5"/>
          <p:cNvSpPr/>
          <p:nvPr/>
        </p:nvSpPr>
        <p:spPr>
          <a:xfrm flipV="1">
            <a:off x="7827217" y="195014"/>
            <a:ext cx="1224136" cy="864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05334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50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228" fill="hold">
                                          <p:stCondLst>
                                            <p:cond delay="0"/>
                                          </p:stCondLst>
                                        </p:cTn>
                                        <p:tgtEl>
                                          <p:spTgt spid="3">
                                            <p:txEl>
                                              <p:pRg st="0" end="0"/>
                                            </p:txEl>
                                          </p:spTgt>
                                        </p:tgtEl>
                                        <p:attrNameLst>
                                          <p:attrName>style.rotation</p:attrName>
                                        </p:attrNameLst>
                                      </p:cBhvr>
                                      <p:to>
                                        <p:strVal val="-45.0"/>
                                      </p:to>
                                    </p:set>
                                    <p:anim calcmode="lin" valueType="num">
                                      <p:cBhvr>
                                        <p:cTn id="8"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000"/>
                            </p:stCondLst>
                            <p:childTnLst>
                              <p:par>
                                <p:cTn id="13" presetID="22" presetClass="entr" presetSubtype="8"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rev="1"/>
      <p:bldP spid="4" grpId="0" build="allAtOnce" rev="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1440160"/>
          </a:xfrm>
          <a:prstGeom prst="rect">
            <a:avLst/>
          </a:prstGeom>
        </p:spPr>
        <p:txBody>
          <a:bodyPr>
            <a:noAutofit/>
          </a:bodyPr>
          <a:lstStyle/>
          <a:p>
            <a:r>
              <a:rPr lang="en-US" altLang="cs-CZ" sz="2000" dirty="0">
                <a:solidFill>
                  <a:srgbClr val="307871"/>
                </a:solidFill>
              </a:rPr>
              <a:t>If you have agreed to buy the respective asset (forward or spot), you are „long“</a:t>
            </a:r>
          </a:p>
          <a:p>
            <a:r>
              <a:rPr lang="en-US" altLang="cs-CZ" sz="2000" dirty="0">
                <a:solidFill>
                  <a:srgbClr val="307871"/>
                </a:solidFill>
              </a:rPr>
              <a:t>If you have agreed to sell the respective asset (forward or spot), you are „short“</a:t>
            </a:r>
          </a:p>
          <a:p>
            <a:endParaRPr lang="en-US" altLang="cs-CZ" sz="2000" dirty="0">
              <a:solidFill>
                <a:srgbClr val="307871"/>
              </a:solidFill>
            </a:endParaRPr>
          </a:p>
          <a:p>
            <a:r>
              <a:rPr lang="en-US" altLang="cs-CZ" sz="2000" dirty="0">
                <a:solidFill>
                  <a:srgbClr val="307871"/>
                </a:solidFill>
              </a:rPr>
              <a:t>If you have agreed to buy currency via FX forward, you are long in this currency</a:t>
            </a:r>
          </a:p>
          <a:p>
            <a:r>
              <a:rPr lang="en-US" altLang="cs-CZ" sz="2000" dirty="0">
                <a:solidFill>
                  <a:srgbClr val="307871"/>
                </a:solidFill>
              </a:rPr>
              <a:t>If you have agreed to sell currency via FX forward, you are short in this currency</a:t>
            </a:r>
          </a:p>
        </p:txBody>
      </p:sp>
      <p:sp>
        <p:nvSpPr>
          <p:cNvPr id="6" name="Nadpis 5"/>
          <p:cNvSpPr>
            <a:spLocks noGrp="1"/>
          </p:cNvSpPr>
          <p:nvPr>
            <p:ph type="title"/>
          </p:nvPr>
        </p:nvSpPr>
        <p:spPr>
          <a:xfrm>
            <a:off x="179512" y="195486"/>
            <a:ext cx="7704856" cy="507703"/>
          </a:xfrm>
        </p:spPr>
        <p:txBody>
          <a:bodyPr/>
          <a:lstStyle/>
          <a:p>
            <a:r>
              <a:rPr lang="cs-CZ" b="1" dirty="0" err="1" smtClean="0">
                <a:solidFill>
                  <a:srgbClr val="307871"/>
                </a:solidFill>
              </a:rPr>
              <a:t>Positions</a:t>
            </a:r>
            <a:r>
              <a:rPr lang="cs-CZ" b="1" dirty="0" smtClean="0">
                <a:solidFill>
                  <a:srgbClr val="307871"/>
                </a:solidFill>
              </a:rPr>
              <a:t> in </a:t>
            </a:r>
            <a:r>
              <a:rPr lang="cs-CZ" b="1" dirty="0" err="1" smtClean="0">
                <a:solidFill>
                  <a:srgbClr val="307871"/>
                </a:solidFill>
              </a:rPr>
              <a:t>the</a:t>
            </a:r>
            <a:r>
              <a:rPr lang="cs-CZ" b="1" dirty="0" smtClean="0">
                <a:solidFill>
                  <a:srgbClr val="307871"/>
                </a:solidFill>
              </a:rPr>
              <a:t> Forward </a:t>
            </a:r>
            <a:r>
              <a:rPr lang="cs-CZ" b="1" dirty="0" err="1" smtClean="0">
                <a:solidFill>
                  <a:srgbClr val="307871"/>
                </a:solidFill>
              </a:rPr>
              <a:t>Contract</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67553748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192688" cy="507703"/>
          </a:xfrm>
        </p:spPr>
        <p:txBody>
          <a:bodyPr/>
          <a:lstStyle/>
          <a:p>
            <a:r>
              <a:rPr lang="en-US" b="1" dirty="0" smtClean="0">
                <a:solidFill>
                  <a:srgbClr val="307871"/>
                </a:solidFill>
              </a:rPr>
              <a:t>Payoff </a:t>
            </a:r>
            <a:r>
              <a:rPr lang="cs-CZ" b="1" dirty="0" smtClean="0">
                <a:solidFill>
                  <a:srgbClr val="307871"/>
                </a:solidFill>
              </a:rPr>
              <a:t>P</a:t>
            </a:r>
            <a:r>
              <a:rPr lang="en-US" b="1" dirty="0" err="1" smtClean="0">
                <a:solidFill>
                  <a:srgbClr val="307871"/>
                </a:solidFill>
              </a:rPr>
              <a:t>rofiles</a:t>
            </a:r>
            <a:r>
              <a:rPr lang="en-US" b="1" dirty="0" smtClean="0">
                <a:solidFill>
                  <a:srgbClr val="307871"/>
                </a:solidFill>
              </a:rPr>
              <a:t> of the </a:t>
            </a:r>
            <a:r>
              <a:rPr lang="cs-CZ" b="1" dirty="0" smtClean="0">
                <a:solidFill>
                  <a:srgbClr val="307871"/>
                </a:solidFill>
              </a:rPr>
              <a:t>F</a:t>
            </a:r>
            <a:r>
              <a:rPr lang="en-US" b="1" dirty="0" err="1" smtClean="0">
                <a:solidFill>
                  <a:srgbClr val="307871"/>
                </a:solidFill>
              </a:rPr>
              <a:t>orward</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ontract</a:t>
            </a:r>
            <a:endParaRPr lang="en-US" b="1" dirty="0">
              <a:solidFill>
                <a:srgbClr val="307871"/>
              </a:solidFill>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
        <p:nvSpPr>
          <p:cNvPr id="10"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3"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4" name="Text Box 9"/>
          <p:cNvSpPr txBox="1">
            <a:spLocks noChangeArrowheads="1"/>
          </p:cNvSpPr>
          <p:nvPr/>
        </p:nvSpPr>
        <p:spPr bwMode="auto">
          <a:xfrm>
            <a:off x="4022329" y="2858347"/>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smtClean="0">
                <a:latin typeface="+mn-lt"/>
              </a:rPr>
              <a:t>S</a:t>
            </a:r>
            <a:r>
              <a:rPr lang="en-US" altLang="cs-CZ" sz="1600" b="1" baseline="-25000" dirty="0" smtClean="0">
                <a:latin typeface="+mn-lt"/>
              </a:rPr>
              <a:t>180</a:t>
            </a:r>
            <a:r>
              <a:rPr lang="en-US" altLang="cs-CZ" sz="1600" b="1" dirty="0" smtClean="0">
                <a:latin typeface="+mn-lt"/>
              </a:rPr>
              <a:t>(</a:t>
            </a:r>
            <a:r>
              <a:rPr lang="cs-CZ" altLang="cs-CZ" sz="1600" b="1" dirty="0" smtClean="0">
                <a:latin typeface="+mn-lt"/>
              </a:rPr>
              <a:t>USD/CAD</a:t>
            </a:r>
            <a:r>
              <a:rPr lang="en-US" altLang="cs-CZ" sz="1600" b="1" dirty="0" smtClean="0">
                <a:latin typeface="+mn-lt"/>
              </a:rPr>
              <a:t>)</a:t>
            </a:r>
            <a:endParaRPr lang="en-US" altLang="cs-CZ" sz="1600" b="1" dirty="0">
              <a:latin typeface="+mn-lt"/>
            </a:endParaRPr>
          </a:p>
        </p:txBody>
      </p:sp>
      <p:sp>
        <p:nvSpPr>
          <p:cNvPr id="16" name="Text Box 11"/>
          <p:cNvSpPr txBox="1">
            <a:spLocks noChangeArrowheads="1"/>
          </p:cNvSpPr>
          <p:nvPr/>
        </p:nvSpPr>
        <p:spPr bwMode="auto">
          <a:xfrm>
            <a:off x="2089898" y="3671219"/>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smtClean="0">
                <a:latin typeface="+mn-lt"/>
              </a:rPr>
              <a:t>F</a:t>
            </a:r>
            <a:r>
              <a:rPr lang="en-US" altLang="cs-CZ" sz="1600" b="1" baseline="-25000" dirty="0" smtClean="0">
                <a:latin typeface="+mn-lt"/>
              </a:rPr>
              <a:t>180</a:t>
            </a:r>
            <a:r>
              <a:rPr lang="en-US" altLang="cs-CZ" sz="1600" b="1" dirty="0" smtClean="0">
                <a:latin typeface="+mn-lt"/>
              </a:rPr>
              <a:t>(</a:t>
            </a:r>
            <a:r>
              <a:rPr lang="cs-CZ" altLang="cs-CZ" sz="1600" b="1" dirty="0" smtClean="0">
                <a:latin typeface="+mn-lt"/>
              </a:rPr>
              <a:t>USD</a:t>
            </a:r>
            <a:r>
              <a:rPr lang="en-US" altLang="cs-CZ" sz="1600" b="1" dirty="0" smtClean="0">
                <a:latin typeface="+mn-lt"/>
              </a:rPr>
              <a:t>/</a:t>
            </a:r>
            <a:r>
              <a:rPr lang="cs-CZ" altLang="cs-CZ" sz="1600" b="1" dirty="0" smtClean="0">
                <a:latin typeface="+mn-lt"/>
              </a:rPr>
              <a:t>CAD</a:t>
            </a:r>
            <a:r>
              <a:rPr lang="en-US" altLang="cs-CZ" sz="1600" b="1" dirty="0" smtClean="0">
                <a:latin typeface="+mn-lt"/>
              </a:rPr>
              <a:t>) </a:t>
            </a:r>
            <a:r>
              <a:rPr lang="en-US" altLang="cs-CZ" sz="1600" b="1" dirty="0">
                <a:latin typeface="+mn-lt"/>
              </a:rPr>
              <a:t>= </a:t>
            </a:r>
            <a:r>
              <a:rPr lang="cs-CZ" altLang="cs-CZ" sz="1600" b="1" dirty="0" smtClean="0">
                <a:latin typeface="+mn-lt"/>
              </a:rPr>
              <a:t>1.27</a:t>
            </a:r>
            <a:endParaRPr lang="en-US" altLang="cs-CZ" sz="1600" b="1" dirty="0">
              <a:latin typeface="+mn-lt"/>
            </a:endParaRPr>
          </a:p>
        </p:txBody>
      </p:sp>
      <p:sp>
        <p:nvSpPr>
          <p:cNvPr id="17" name="Line 12"/>
          <p:cNvSpPr>
            <a:spLocks noChangeShapeType="1"/>
          </p:cNvSpPr>
          <p:nvPr/>
        </p:nvSpPr>
        <p:spPr bwMode="auto">
          <a:xfrm flipV="1">
            <a:off x="3178130" y="3028188"/>
            <a:ext cx="0" cy="66858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8"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9"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0"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1"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2"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3"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41426" y="1235387"/>
            <a:ext cx="3237045" cy="32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solidFill>
                  <a:srgbClr val="307871"/>
                </a:solidFill>
                <a:latin typeface="+mn-lt"/>
              </a:rPr>
              <a:t>If, in 180 days the spot price rises the short loses and the long makes a profit</a:t>
            </a:r>
          </a:p>
          <a:p>
            <a:pPr eaLnBrk="1" hangingPunct="1">
              <a:spcBef>
                <a:spcPct val="50000"/>
              </a:spcBef>
            </a:pPr>
            <a:r>
              <a:rPr lang="en-US" altLang="cs-CZ" sz="1500" dirty="0" smtClean="0">
                <a:solidFill>
                  <a:srgbClr val="307871"/>
                </a:solidFill>
                <a:latin typeface="+mn-lt"/>
              </a:rPr>
              <a:t>If</a:t>
            </a:r>
            <a:r>
              <a:rPr lang="en-US" altLang="cs-CZ" sz="1500" dirty="0">
                <a:solidFill>
                  <a:srgbClr val="307871"/>
                </a:solidFill>
                <a:latin typeface="+mn-lt"/>
              </a:rPr>
              <a:t>, in 180 days the spot price falls the short makes profit and the long </a:t>
            </a:r>
            <a:r>
              <a:rPr lang="en-US" altLang="cs-CZ" sz="1500" dirty="0" smtClean="0">
                <a:solidFill>
                  <a:srgbClr val="307871"/>
                </a:solidFill>
                <a:latin typeface="+mn-lt"/>
              </a:rPr>
              <a:t>loses</a:t>
            </a:r>
            <a:endParaRPr lang="cs-CZ" altLang="cs-CZ" sz="1500" dirty="0" smtClean="0">
              <a:solidFill>
                <a:srgbClr val="307871"/>
              </a:solidFill>
              <a:latin typeface="+mn-lt"/>
            </a:endParaRPr>
          </a:p>
          <a:p>
            <a:pPr eaLnBrk="1" hangingPunct="1">
              <a:spcBef>
                <a:spcPct val="50000"/>
              </a:spcBef>
            </a:pPr>
            <a:endParaRPr lang="cs-CZ" altLang="cs-CZ" sz="1500" dirty="0" smtClean="0">
              <a:solidFill>
                <a:srgbClr val="307871"/>
              </a:solidFill>
              <a:latin typeface="+mn-lt"/>
            </a:endParaRPr>
          </a:p>
          <a:p>
            <a:pPr eaLnBrk="1" hangingPunct="1">
              <a:spcBef>
                <a:spcPct val="50000"/>
              </a:spcBef>
            </a:pPr>
            <a:endParaRPr lang="cs-CZ" altLang="cs-CZ" sz="1500" dirty="0">
              <a:solidFill>
                <a:srgbClr val="307871"/>
              </a:solidFill>
              <a:latin typeface="+mn-lt"/>
            </a:endParaRPr>
          </a:p>
          <a:p>
            <a:pPr eaLnBrk="1" hangingPunct="1">
              <a:spcBef>
                <a:spcPct val="50000"/>
              </a:spcBef>
            </a:pPr>
            <a:endParaRPr lang="cs-CZ" altLang="cs-CZ" sz="1500" dirty="0" smtClean="0">
              <a:solidFill>
                <a:srgbClr val="307871"/>
              </a:solidFill>
              <a:latin typeface="+mn-lt"/>
            </a:endParaRPr>
          </a:p>
          <a:p>
            <a:pPr eaLnBrk="1" hangingPunct="1">
              <a:spcBef>
                <a:spcPct val="50000"/>
              </a:spcBef>
            </a:pPr>
            <a:r>
              <a:rPr lang="cs-CZ" altLang="cs-CZ" sz="1500" dirty="0" smtClean="0">
                <a:solidFill>
                  <a:srgbClr val="307871"/>
                </a:solidFill>
                <a:latin typeface="+mn-lt"/>
              </a:rPr>
              <a:t>T</a:t>
            </a:r>
            <a:r>
              <a:rPr lang="en-US" altLang="cs-CZ" sz="1500" dirty="0" smtClean="0">
                <a:solidFill>
                  <a:srgbClr val="307871"/>
                </a:solidFill>
                <a:latin typeface="+mn-lt"/>
              </a:rPr>
              <a:t>he </a:t>
            </a:r>
            <a:r>
              <a:rPr lang="en-US" altLang="cs-CZ" sz="1500" dirty="0">
                <a:solidFill>
                  <a:srgbClr val="307871"/>
                </a:solidFill>
                <a:latin typeface="+mn-lt"/>
              </a:rPr>
              <a:t>short entered into the forward agreeing to sell </a:t>
            </a:r>
            <a:r>
              <a:rPr lang="cs-CZ" altLang="cs-CZ" sz="1500" dirty="0" smtClean="0">
                <a:solidFill>
                  <a:srgbClr val="307871"/>
                </a:solidFill>
                <a:latin typeface="+mn-lt"/>
              </a:rPr>
              <a:t>USD </a:t>
            </a:r>
            <a:r>
              <a:rPr lang="en-US" altLang="cs-CZ" sz="1500" dirty="0">
                <a:solidFill>
                  <a:srgbClr val="307871"/>
                </a:solidFill>
                <a:latin typeface="+mn-lt"/>
              </a:rPr>
              <a:t>in 180 day at </a:t>
            </a:r>
            <a:r>
              <a:rPr lang="cs-CZ" altLang="cs-CZ" sz="1500" dirty="0" smtClean="0">
                <a:solidFill>
                  <a:srgbClr val="307871"/>
                </a:solidFill>
                <a:latin typeface="+mn-lt"/>
              </a:rPr>
              <a:t>USD/CAD 1.27</a:t>
            </a:r>
            <a:r>
              <a:rPr lang="en-US" altLang="cs-CZ" sz="1500" dirty="0" smtClean="0">
                <a:solidFill>
                  <a:srgbClr val="307871"/>
                </a:solidFill>
                <a:latin typeface="+mn-lt"/>
              </a:rPr>
              <a:t> </a:t>
            </a:r>
            <a:r>
              <a:rPr lang="en-US" altLang="cs-CZ" sz="1500" dirty="0">
                <a:solidFill>
                  <a:srgbClr val="307871"/>
                </a:solidFill>
                <a:latin typeface="+mn-lt"/>
              </a:rPr>
              <a:t>and the long to buy </a:t>
            </a:r>
            <a:r>
              <a:rPr lang="cs-CZ" altLang="cs-CZ" sz="1500" dirty="0" smtClean="0">
                <a:solidFill>
                  <a:srgbClr val="307871"/>
                </a:solidFill>
                <a:latin typeface="+mn-lt"/>
              </a:rPr>
              <a:t>USD </a:t>
            </a:r>
            <a:r>
              <a:rPr lang="en-US" altLang="cs-CZ" sz="1500" dirty="0">
                <a:solidFill>
                  <a:srgbClr val="307871"/>
                </a:solidFill>
                <a:latin typeface="+mn-lt"/>
              </a:rPr>
              <a:t>at the same </a:t>
            </a:r>
            <a:r>
              <a:rPr lang="en-US" altLang="cs-CZ" sz="1500" dirty="0" err="1" smtClean="0">
                <a:solidFill>
                  <a:srgbClr val="307871"/>
                </a:solidFill>
                <a:latin typeface="+mn-lt"/>
              </a:rPr>
              <a:t>pric</a:t>
            </a:r>
            <a:r>
              <a:rPr lang="cs-CZ" altLang="cs-CZ" sz="1500" dirty="0" smtClean="0">
                <a:solidFill>
                  <a:srgbClr val="307871"/>
                </a:solidFill>
                <a:latin typeface="+mn-lt"/>
              </a:rPr>
              <a:t>e</a:t>
            </a:r>
            <a:endParaRPr lang="en-US" altLang="cs-CZ" sz="1500" dirty="0">
              <a:solidFill>
                <a:srgbClr val="307871"/>
              </a:solidFill>
              <a:latin typeface="+mn-lt"/>
            </a:endParaRPr>
          </a:p>
        </p:txBody>
      </p:sp>
      <p:sp>
        <p:nvSpPr>
          <p:cNvPr id="15"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Tree>
    <p:extLst>
      <p:ext uri="{BB962C8B-B14F-4D97-AF65-F5344CB8AC3E}">
        <p14:creationId xmlns:p14="http://schemas.microsoft.com/office/powerpoint/2010/main" val="12506920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192688" cy="507703"/>
          </a:xfrm>
        </p:spPr>
        <p:txBody>
          <a:bodyPr/>
          <a:lstStyle/>
          <a:p>
            <a:r>
              <a:rPr lang="en-US" b="1" dirty="0" smtClean="0">
                <a:solidFill>
                  <a:srgbClr val="307871"/>
                </a:solidFill>
              </a:rPr>
              <a:t>Payoff </a:t>
            </a:r>
            <a:r>
              <a:rPr lang="cs-CZ" b="1" dirty="0" smtClean="0">
                <a:solidFill>
                  <a:srgbClr val="307871"/>
                </a:solidFill>
              </a:rPr>
              <a:t>P</a:t>
            </a:r>
            <a:r>
              <a:rPr lang="en-US" b="1" dirty="0" err="1" smtClean="0">
                <a:solidFill>
                  <a:srgbClr val="307871"/>
                </a:solidFill>
              </a:rPr>
              <a:t>rofiles</a:t>
            </a:r>
            <a:r>
              <a:rPr lang="en-US" b="1" dirty="0" smtClean="0">
                <a:solidFill>
                  <a:srgbClr val="307871"/>
                </a:solidFill>
              </a:rPr>
              <a:t> of the </a:t>
            </a:r>
            <a:r>
              <a:rPr lang="cs-CZ" b="1" dirty="0" smtClean="0">
                <a:solidFill>
                  <a:srgbClr val="307871"/>
                </a:solidFill>
              </a:rPr>
              <a:t>F</a:t>
            </a:r>
            <a:r>
              <a:rPr lang="en-US" b="1" dirty="0" err="1" smtClean="0">
                <a:solidFill>
                  <a:srgbClr val="307871"/>
                </a:solidFill>
              </a:rPr>
              <a:t>orward</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ontract</a:t>
            </a:r>
            <a:endParaRPr lang="en-US" b="1" dirty="0">
              <a:solidFill>
                <a:srgbClr val="307871"/>
              </a:solidFill>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
        <p:nvSpPr>
          <p:cNvPr id="10"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3"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4" name="Text Box 9"/>
          <p:cNvSpPr txBox="1">
            <a:spLocks noChangeArrowheads="1"/>
          </p:cNvSpPr>
          <p:nvPr/>
        </p:nvSpPr>
        <p:spPr bwMode="auto">
          <a:xfrm>
            <a:off x="4935487" y="2850976"/>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smtClean="0">
                <a:latin typeface="+mn-lt"/>
              </a:rPr>
              <a:t>S</a:t>
            </a:r>
            <a:r>
              <a:rPr lang="en-US" altLang="cs-CZ" sz="1600" b="1" baseline="-25000" dirty="0" smtClean="0">
                <a:latin typeface="+mn-lt"/>
              </a:rPr>
              <a:t>180</a:t>
            </a:r>
            <a:r>
              <a:rPr lang="en-US" altLang="cs-CZ" sz="1600" b="1" dirty="0" smtClean="0">
                <a:latin typeface="+mn-lt"/>
              </a:rPr>
              <a:t>(</a:t>
            </a:r>
            <a:r>
              <a:rPr lang="cs-CZ" altLang="cs-CZ" sz="1600" b="1" dirty="0" smtClean="0">
                <a:latin typeface="+mn-lt"/>
              </a:rPr>
              <a:t>USD/CAD</a:t>
            </a:r>
            <a:r>
              <a:rPr lang="en-US" altLang="cs-CZ" sz="1600" b="1" dirty="0" smtClean="0">
                <a:latin typeface="+mn-lt"/>
              </a:rPr>
              <a:t>)</a:t>
            </a:r>
            <a:endParaRPr lang="en-US" altLang="cs-CZ" sz="1600" b="1" dirty="0">
              <a:latin typeface="+mn-lt"/>
            </a:endParaRPr>
          </a:p>
        </p:txBody>
      </p:sp>
      <p:sp>
        <p:nvSpPr>
          <p:cNvPr id="16" name="Text Box 11"/>
          <p:cNvSpPr txBox="1">
            <a:spLocks noChangeArrowheads="1"/>
          </p:cNvSpPr>
          <p:nvPr/>
        </p:nvSpPr>
        <p:spPr bwMode="auto">
          <a:xfrm>
            <a:off x="2089898" y="350785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smtClean="0">
                <a:latin typeface="+mn-lt"/>
              </a:rPr>
              <a:t>F</a:t>
            </a:r>
            <a:r>
              <a:rPr lang="en-US" altLang="cs-CZ" sz="1600" b="1" baseline="-25000" dirty="0" smtClean="0">
                <a:latin typeface="+mn-lt"/>
              </a:rPr>
              <a:t>180</a:t>
            </a:r>
            <a:r>
              <a:rPr lang="en-US" altLang="cs-CZ" sz="1600" b="1" dirty="0" smtClean="0">
                <a:latin typeface="+mn-lt"/>
              </a:rPr>
              <a:t>(</a:t>
            </a:r>
            <a:r>
              <a:rPr lang="cs-CZ" altLang="cs-CZ" sz="1600" b="1" dirty="0" smtClean="0">
                <a:latin typeface="+mn-lt"/>
              </a:rPr>
              <a:t>USD</a:t>
            </a:r>
            <a:r>
              <a:rPr lang="en-US" altLang="cs-CZ" sz="1600" b="1" dirty="0" smtClean="0">
                <a:latin typeface="+mn-lt"/>
              </a:rPr>
              <a:t>/</a:t>
            </a:r>
            <a:r>
              <a:rPr lang="cs-CZ" altLang="cs-CZ" sz="1600" b="1" dirty="0" smtClean="0">
                <a:latin typeface="+mn-lt"/>
              </a:rPr>
              <a:t>CAD</a:t>
            </a:r>
            <a:r>
              <a:rPr lang="en-US" altLang="cs-CZ" sz="1600" b="1" dirty="0" smtClean="0">
                <a:latin typeface="+mn-lt"/>
              </a:rPr>
              <a:t>) </a:t>
            </a:r>
            <a:r>
              <a:rPr lang="en-US" altLang="cs-CZ" sz="1600" b="1" dirty="0">
                <a:latin typeface="+mn-lt"/>
              </a:rPr>
              <a:t>= </a:t>
            </a:r>
            <a:r>
              <a:rPr lang="cs-CZ" altLang="cs-CZ" sz="1600" b="1" dirty="0" smtClean="0">
                <a:latin typeface="+mn-lt"/>
              </a:rPr>
              <a:t>1.27</a:t>
            </a:r>
            <a:endParaRPr lang="en-US" altLang="cs-CZ" sz="1600" b="1" dirty="0">
              <a:latin typeface="+mn-lt"/>
            </a:endParaRPr>
          </a:p>
        </p:txBody>
      </p:sp>
      <p:sp>
        <p:nvSpPr>
          <p:cNvPr id="17" name="Line 12"/>
          <p:cNvSpPr>
            <a:spLocks noChangeShapeType="1"/>
          </p:cNvSpPr>
          <p:nvPr/>
        </p:nvSpPr>
        <p:spPr bwMode="auto">
          <a:xfrm flipV="1">
            <a:off x="3178130" y="3028188"/>
            <a:ext cx="0" cy="4680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8"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9"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0"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1"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2"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3"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55566" y="1207988"/>
            <a:ext cx="323704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solidFill>
                  <a:srgbClr val="307871"/>
                </a:solidFill>
                <a:latin typeface="+mn-lt"/>
              </a:rPr>
              <a:t>If, in 180 days the spot price rises to </a:t>
            </a:r>
            <a:r>
              <a:rPr lang="en-US" altLang="cs-CZ" sz="1500" dirty="0" smtClean="0">
                <a:solidFill>
                  <a:srgbClr val="307871"/>
                </a:solidFill>
                <a:latin typeface="+mn-lt"/>
              </a:rPr>
              <a:t>USD/C</a:t>
            </a:r>
            <a:r>
              <a:rPr lang="cs-CZ" altLang="cs-CZ" sz="1500" dirty="0" smtClean="0">
                <a:solidFill>
                  <a:srgbClr val="307871"/>
                </a:solidFill>
                <a:latin typeface="+mn-lt"/>
              </a:rPr>
              <a:t>AD 1.31</a:t>
            </a:r>
            <a:r>
              <a:rPr lang="en-US" altLang="cs-CZ" sz="1500" dirty="0" smtClean="0">
                <a:solidFill>
                  <a:srgbClr val="307871"/>
                </a:solidFill>
                <a:latin typeface="+mn-lt"/>
              </a:rPr>
              <a:t> </a:t>
            </a:r>
            <a:r>
              <a:rPr lang="en-US" altLang="cs-CZ" sz="1500" dirty="0">
                <a:solidFill>
                  <a:srgbClr val="307871"/>
                </a:solidFill>
                <a:latin typeface="+mn-lt"/>
              </a:rPr>
              <a:t>the short position losses and the long position makes a </a:t>
            </a:r>
            <a:r>
              <a:rPr lang="en-US" altLang="cs-CZ" sz="1500" dirty="0" smtClean="0">
                <a:solidFill>
                  <a:srgbClr val="307871"/>
                </a:solidFill>
                <a:latin typeface="+mn-lt"/>
              </a:rPr>
              <a:t>profit</a:t>
            </a:r>
            <a:endParaRPr lang="en-US" altLang="cs-CZ" sz="1500" dirty="0">
              <a:solidFill>
                <a:srgbClr val="307871"/>
              </a:solidFill>
              <a:latin typeface="+mn-lt"/>
            </a:endParaRPr>
          </a:p>
        </p:txBody>
      </p:sp>
      <p:sp>
        <p:nvSpPr>
          <p:cNvPr id="15"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Line 10"/>
          <p:cNvSpPr>
            <a:spLocks noChangeShapeType="1"/>
          </p:cNvSpPr>
          <p:nvPr/>
        </p:nvSpPr>
        <p:spPr bwMode="auto">
          <a:xfrm>
            <a:off x="457200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6" name="Freeform 21"/>
          <p:cNvSpPr>
            <a:spLocks/>
          </p:cNvSpPr>
          <p:nvPr/>
        </p:nvSpPr>
        <p:spPr bwMode="auto">
          <a:xfrm>
            <a:off x="4572000" y="1779662"/>
            <a:ext cx="0" cy="205200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7" name="Text Box 11"/>
          <p:cNvSpPr txBox="1">
            <a:spLocks noChangeArrowheads="1"/>
          </p:cNvSpPr>
          <p:nvPr/>
        </p:nvSpPr>
        <p:spPr bwMode="auto">
          <a:xfrm>
            <a:off x="4572000" y="236764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cs-CZ" altLang="cs-CZ" sz="1600" b="1" i="1" dirty="0">
                <a:solidFill>
                  <a:schemeClr val="accent6">
                    <a:lumMod val="75000"/>
                  </a:schemeClr>
                </a:solidFill>
                <a:latin typeface="+mn-lt"/>
              </a:rPr>
              <a:t>S</a:t>
            </a:r>
            <a:r>
              <a:rPr lang="en-US" altLang="cs-CZ" sz="1600" b="1" baseline="-25000" dirty="0" smtClean="0">
                <a:solidFill>
                  <a:schemeClr val="accent6">
                    <a:lumMod val="75000"/>
                  </a:schemeClr>
                </a:solidFill>
                <a:latin typeface="+mn-lt"/>
              </a:rPr>
              <a:t>180</a:t>
            </a:r>
            <a:r>
              <a:rPr lang="en-US" altLang="cs-CZ" sz="1600" b="1" dirty="0" smtClean="0">
                <a:solidFill>
                  <a:schemeClr val="accent6">
                    <a:lumMod val="75000"/>
                  </a:schemeClr>
                </a:solidFill>
                <a:latin typeface="+mn-lt"/>
              </a:rPr>
              <a:t>(</a:t>
            </a:r>
            <a:r>
              <a:rPr lang="cs-CZ" altLang="cs-CZ" sz="1600" b="1" dirty="0" smtClean="0">
                <a:solidFill>
                  <a:schemeClr val="accent6">
                    <a:lumMod val="75000"/>
                  </a:schemeClr>
                </a:solidFill>
                <a:latin typeface="+mn-lt"/>
              </a:rPr>
              <a:t>USD</a:t>
            </a:r>
            <a:r>
              <a:rPr lang="en-US" altLang="cs-CZ" sz="1600" b="1" dirty="0" smtClean="0">
                <a:solidFill>
                  <a:schemeClr val="accent6">
                    <a:lumMod val="75000"/>
                  </a:schemeClr>
                </a:solidFill>
                <a:latin typeface="+mn-lt"/>
              </a:rPr>
              <a:t>/</a:t>
            </a:r>
            <a:r>
              <a:rPr lang="cs-CZ" altLang="cs-CZ" sz="1600" b="1" dirty="0" smtClean="0">
                <a:solidFill>
                  <a:schemeClr val="accent6">
                    <a:lumMod val="75000"/>
                  </a:schemeClr>
                </a:solidFill>
                <a:latin typeface="+mn-lt"/>
              </a:rPr>
              <a:t>CAD</a:t>
            </a:r>
            <a:r>
              <a:rPr lang="en-US" altLang="cs-CZ" sz="1600" b="1" dirty="0" smtClean="0">
                <a:solidFill>
                  <a:schemeClr val="accent6">
                    <a:lumMod val="75000"/>
                  </a:schemeClr>
                </a:solidFill>
                <a:latin typeface="+mn-lt"/>
              </a:rPr>
              <a:t>) </a:t>
            </a:r>
            <a:r>
              <a:rPr lang="en-US" altLang="cs-CZ" sz="1600" b="1" dirty="0">
                <a:solidFill>
                  <a:schemeClr val="accent6">
                    <a:lumMod val="75000"/>
                  </a:schemeClr>
                </a:solidFill>
                <a:latin typeface="+mn-lt"/>
              </a:rPr>
              <a:t>= </a:t>
            </a:r>
            <a:r>
              <a:rPr lang="cs-CZ" altLang="cs-CZ" sz="1600" b="1" dirty="0" smtClean="0">
                <a:solidFill>
                  <a:schemeClr val="accent6">
                    <a:lumMod val="75000"/>
                  </a:schemeClr>
                </a:solidFill>
                <a:latin typeface="+mn-lt"/>
              </a:rPr>
              <a:t>1.31</a:t>
            </a:r>
            <a:endParaRPr lang="en-US" altLang="cs-CZ" sz="1600" b="1" dirty="0">
              <a:solidFill>
                <a:schemeClr val="accent6">
                  <a:lumMod val="75000"/>
                </a:schemeClr>
              </a:solidFill>
              <a:latin typeface="+mn-lt"/>
            </a:endParaRPr>
          </a:p>
        </p:txBody>
      </p:sp>
      <p:sp>
        <p:nvSpPr>
          <p:cNvPr id="28" name="Freeform 21"/>
          <p:cNvSpPr>
            <a:spLocks/>
          </p:cNvSpPr>
          <p:nvPr/>
        </p:nvSpPr>
        <p:spPr bwMode="auto">
          <a:xfrm>
            <a:off x="827584" y="1787508"/>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9" name="Freeform 21"/>
          <p:cNvSpPr>
            <a:spLocks/>
          </p:cNvSpPr>
          <p:nvPr/>
        </p:nvSpPr>
        <p:spPr bwMode="auto">
          <a:xfrm>
            <a:off x="827584" y="3867894"/>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0" name="AutoShape 25"/>
          <p:cNvSpPr>
            <a:spLocks noChangeArrowheads="1"/>
          </p:cNvSpPr>
          <p:nvPr/>
        </p:nvSpPr>
        <p:spPr bwMode="auto">
          <a:xfrm>
            <a:off x="972741" y="1779662"/>
            <a:ext cx="142875" cy="1008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1" name="AutoShape 25"/>
          <p:cNvSpPr>
            <a:spLocks noChangeArrowheads="1"/>
          </p:cNvSpPr>
          <p:nvPr/>
        </p:nvSpPr>
        <p:spPr bwMode="auto">
          <a:xfrm>
            <a:off x="972741" y="2787774"/>
            <a:ext cx="142875" cy="1044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2" name="Text Box 16"/>
          <p:cNvSpPr txBox="1">
            <a:spLocks noChangeArrowheads="1"/>
          </p:cNvSpPr>
          <p:nvPr/>
        </p:nvSpPr>
        <p:spPr bwMode="auto">
          <a:xfrm>
            <a:off x="647065" y="2095703"/>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solidFill>
                  <a:schemeClr val="accent6">
                    <a:lumMod val="75000"/>
                  </a:schemeClr>
                </a:solidFill>
                <a:latin typeface="+mn-lt"/>
              </a:rPr>
              <a:t>profit</a:t>
            </a:r>
          </a:p>
        </p:txBody>
      </p:sp>
      <p:sp>
        <p:nvSpPr>
          <p:cNvPr id="33" name="Text Box 15"/>
          <p:cNvSpPr txBox="1">
            <a:spLocks noChangeArrowheads="1"/>
          </p:cNvSpPr>
          <p:nvPr/>
        </p:nvSpPr>
        <p:spPr bwMode="auto">
          <a:xfrm>
            <a:off x="1095028" y="3152129"/>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6">
                    <a:lumMod val="75000"/>
                  </a:schemeClr>
                </a:solidFill>
                <a:latin typeface="+mn-lt"/>
              </a:rPr>
              <a:t>loss</a:t>
            </a:r>
          </a:p>
        </p:txBody>
      </p:sp>
      <p:sp>
        <p:nvSpPr>
          <p:cNvPr id="34"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Tree>
    <p:extLst>
      <p:ext uri="{BB962C8B-B14F-4D97-AF65-F5344CB8AC3E}">
        <p14:creationId xmlns:p14="http://schemas.microsoft.com/office/powerpoint/2010/main" val="289889459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91354"/>
            <a:ext cx="8856984" cy="3024336"/>
          </a:xfrm>
          <a:prstGeom prst="rect">
            <a:avLst/>
          </a:prstGeom>
        </p:spPr>
        <p:txBody>
          <a:bodyPr>
            <a:noAutofit/>
          </a:bodyPr>
          <a:lstStyle/>
          <a:p>
            <a:pPr marL="0" indent="0" algn="ctr">
              <a:buNone/>
            </a:pPr>
            <a:r>
              <a:rPr lang="en-US" altLang="cs-CZ" sz="2000" b="1" dirty="0" smtClean="0">
                <a:solidFill>
                  <a:srgbClr val="307871"/>
                </a:solidFill>
              </a:rPr>
              <a:t>Assume </a:t>
            </a:r>
            <a:r>
              <a:rPr lang="en-US" altLang="cs-CZ" sz="2000" b="1" dirty="0">
                <a:solidFill>
                  <a:srgbClr val="307871"/>
                </a:solidFill>
              </a:rPr>
              <a:t>the Czech MNC importing inputs for production from Slovakia. The total price of the delivery that the MNC must pay to the Slovak supplier is 1 million </a:t>
            </a:r>
            <a:r>
              <a:rPr lang="en-US" altLang="cs-CZ" sz="2000" b="1" dirty="0" smtClean="0">
                <a:solidFill>
                  <a:srgbClr val="307871"/>
                </a:solidFill>
              </a:rPr>
              <a:t>EUR </a:t>
            </a:r>
            <a:r>
              <a:rPr lang="en-US" altLang="cs-CZ" sz="2000" b="1" dirty="0">
                <a:solidFill>
                  <a:srgbClr val="307871"/>
                </a:solidFill>
              </a:rPr>
              <a:t>and the maturity is 30 days. Due to concerns about the appreciation of EUR, the Czech MNC decides to fix the total </a:t>
            </a:r>
            <a:r>
              <a:rPr lang="en-US" altLang="cs-CZ" sz="2000" b="1" dirty="0" smtClean="0">
                <a:solidFill>
                  <a:srgbClr val="307871"/>
                </a:solidFill>
              </a:rPr>
              <a:t>cost</a:t>
            </a:r>
            <a:r>
              <a:rPr lang="cs-CZ" altLang="cs-CZ" sz="2000" b="1" dirty="0" smtClean="0">
                <a:solidFill>
                  <a:srgbClr val="307871"/>
                </a:solidFill>
              </a:rPr>
              <a:t> o</a:t>
            </a:r>
            <a:r>
              <a:rPr lang="en-US" altLang="cs-CZ" sz="2000" b="1" dirty="0" smtClean="0">
                <a:solidFill>
                  <a:srgbClr val="307871"/>
                </a:solidFill>
              </a:rPr>
              <a:t>f </a:t>
            </a:r>
            <a:r>
              <a:rPr lang="en-US" altLang="cs-CZ" sz="2000" b="1" dirty="0">
                <a:solidFill>
                  <a:srgbClr val="307871"/>
                </a:solidFill>
              </a:rPr>
              <a:t>imports </a:t>
            </a:r>
            <a:r>
              <a:rPr lang="cs-CZ" altLang="cs-CZ" sz="2000" b="1" dirty="0">
                <a:solidFill>
                  <a:srgbClr val="307871"/>
                </a:solidFill>
              </a:rPr>
              <a:t>in CZK</a:t>
            </a:r>
            <a:r>
              <a:rPr lang="en-US" altLang="cs-CZ" sz="2000" b="1" dirty="0">
                <a:solidFill>
                  <a:srgbClr val="307871"/>
                </a:solidFill>
              </a:rPr>
              <a:t> </a:t>
            </a:r>
            <a:r>
              <a:rPr lang="en-US" altLang="cs-CZ" sz="2000" b="1" dirty="0" smtClean="0">
                <a:solidFill>
                  <a:srgbClr val="307871"/>
                </a:solidFill>
              </a:rPr>
              <a:t>using </a:t>
            </a:r>
            <a:r>
              <a:rPr lang="cs-CZ" altLang="cs-CZ" sz="2000" b="1" dirty="0" smtClean="0">
                <a:solidFill>
                  <a:srgbClr val="307871"/>
                </a:solidFill>
              </a:rPr>
              <a:t>forward</a:t>
            </a:r>
            <a:r>
              <a:rPr lang="en-US" altLang="cs-CZ" sz="2000" b="1" dirty="0" smtClean="0">
                <a:solidFill>
                  <a:srgbClr val="307871"/>
                </a:solidFill>
              </a:rPr>
              <a:t> </a:t>
            </a:r>
            <a:r>
              <a:rPr lang="en-US" altLang="cs-CZ" sz="2000" b="1" dirty="0">
                <a:solidFill>
                  <a:srgbClr val="307871"/>
                </a:solidFill>
              </a:rPr>
              <a:t>and not to speculate on the depreciation of EUR or appreciation of CZK, which would reduce the cost of delivery expressed in </a:t>
            </a:r>
            <a:r>
              <a:rPr lang="cs-CZ" altLang="cs-CZ" sz="2000" b="1" dirty="0" smtClean="0">
                <a:solidFill>
                  <a:srgbClr val="307871"/>
                </a:solidFill>
              </a:rPr>
              <a:t>CZK</a:t>
            </a:r>
            <a:r>
              <a:rPr lang="en-US" altLang="cs-CZ" sz="2000" b="1" dirty="0" smtClean="0">
                <a:solidFill>
                  <a:srgbClr val="307871"/>
                </a:solidFill>
              </a:rPr>
              <a:t>. </a:t>
            </a:r>
            <a:r>
              <a:rPr lang="en-US" altLang="cs-CZ" sz="2000" b="1" dirty="0">
                <a:solidFill>
                  <a:srgbClr val="307871"/>
                </a:solidFill>
              </a:rPr>
              <a:t>The </a:t>
            </a:r>
            <a:r>
              <a:rPr lang="cs-CZ" altLang="cs-CZ" sz="2000" b="1" dirty="0" err="1" smtClean="0">
                <a:solidFill>
                  <a:srgbClr val="307871"/>
                </a:solidFill>
              </a:rPr>
              <a:t>contracted</a:t>
            </a:r>
            <a:r>
              <a:rPr lang="en-US" altLang="cs-CZ" sz="2000" b="1" dirty="0" smtClean="0">
                <a:solidFill>
                  <a:srgbClr val="307871"/>
                </a:solidFill>
              </a:rPr>
              <a:t> </a:t>
            </a:r>
            <a:r>
              <a:rPr lang="cs-CZ" altLang="cs-CZ" sz="2000" b="1" dirty="0" smtClean="0">
                <a:solidFill>
                  <a:srgbClr val="307871"/>
                </a:solidFill>
              </a:rPr>
              <a:t>forward</a:t>
            </a:r>
            <a:r>
              <a:rPr lang="en-US" altLang="cs-CZ" sz="2000" b="1" dirty="0" smtClean="0">
                <a:solidFill>
                  <a:srgbClr val="307871"/>
                </a:solidFill>
              </a:rPr>
              <a:t> </a:t>
            </a:r>
            <a:r>
              <a:rPr lang="en-US" altLang="cs-CZ" sz="2000" b="1" dirty="0">
                <a:solidFill>
                  <a:srgbClr val="307871"/>
                </a:solidFill>
              </a:rPr>
              <a:t>rate is 26.50 CZK/EUR. </a:t>
            </a:r>
            <a:r>
              <a:rPr lang="cs-CZ" altLang="cs-CZ" sz="2000" b="1" dirty="0" err="1" smtClean="0">
                <a:solidFill>
                  <a:srgbClr val="307871"/>
                </a:solidFill>
              </a:rPr>
              <a:t>Hence</a:t>
            </a:r>
            <a:r>
              <a:rPr lang="cs-CZ" altLang="cs-CZ" sz="2000" b="1" dirty="0" smtClean="0">
                <a:solidFill>
                  <a:srgbClr val="307871"/>
                </a:solidFill>
              </a:rPr>
              <a:t>, t</a:t>
            </a:r>
            <a:r>
              <a:rPr lang="en-US" altLang="cs-CZ" sz="2000" b="1" dirty="0" err="1" smtClean="0">
                <a:solidFill>
                  <a:srgbClr val="307871"/>
                </a:solidFill>
              </a:rPr>
              <a:t>otal</a:t>
            </a:r>
            <a:r>
              <a:rPr lang="en-US" altLang="cs-CZ" sz="2000" b="1" dirty="0" smtClean="0">
                <a:solidFill>
                  <a:srgbClr val="307871"/>
                </a:solidFill>
              </a:rPr>
              <a:t> </a:t>
            </a:r>
            <a:r>
              <a:rPr lang="cs-CZ" altLang="cs-CZ" sz="2000" b="1" dirty="0" err="1" smtClean="0">
                <a:solidFill>
                  <a:srgbClr val="307871"/>
                </a:solidFill>
              </a:rPr>
              <a:t>fixed</a:t>
            </a:r>
            <a:r>
              <a:rPr lang="cs-CZ" altLang="cs-CZ" sz="2000" b="1" dirty="0" smtClean="0">
                <a:solidFill>
                  <a:srgbClr val="307871"/>
                </a:solidFill>
              </a:rPr>
              <a:t> </a:t>
            </a:r>
            <a:r>
              <a:rPr lang="en-US" altLang="cs-CZ" sz="2000" b="1" dirty="0" smtClean="0">
                <a:solidFill>
                  <a:srgbClr val="307871"/>
                </a:solidFill>
              </a:rPr>
              <a:t>cost </a:t>
            </a:r>
            <a:r>
              <a:rPr lang="en-US" altLang="cs-CZ" sz="2000" b="1" dirty="0">
                <a:solidFill>
                  <a:srgbClr val="307871"/>
                </a:solidFill>
              </a:rPr>
              <a:t>of purchase </a:t>
            </a:r>
            <a:r>
              <a:rPr lang="cs-CZ" altLang="cs-CZ" sz="2000" b="1" dirty="0" err="1" smtClean="0">
                <a:solidFill>
                  <a:srgbClr val="307871"/>
                </a:solidFill>
              </a:rPr>
              <a:t>of</a:t>
            </a:r>
            <a:r>
              <a:rPr lang="cs-CZ" altLang="cs-CZ" sz="2000" b="1" dirty="0" smtClean="0">
                <a:solidFill>
                  <a:srgbClr val="307871"/>
                </a:solidFill>
              </a:rPr>
              <a:t> </a:t>
            </a:r>
            <a:r>
              <a:rPr lang="en-US" altLang="cs-CZ" sz="2000" b="1" dirty="0" smtClean="0">
                <a:solidFill>
                  <a:srgbClr val="307871"/>
                </a:solidFill>
              </a:rPr>
              <a:t>1 </a:t>
            </a:r>
            <a:r>
              <a:rPr lang="en-US" altLang="cs-CZ" sz="2000" b="1" dirty="0">
                <a:solidFill>
                  <a:srgbClr val="307871"/>
                </a:solidFill>
              </a:rPr>
              <a:t>mil. </a:t>
            </a:r>
            <a:r>
              <a:rPr lang="cs-CZ" altLang="cs-CZ" sz="2000" b="1" dirty="0" smtClean="0">
                <a:solidFill>
                  <a:srgbClr val="307871"/>
                </a:solidFill>
              </a:rPr>
              <a:t>EUR </a:t>
            </a:r>
            <a:r>
              <a:rPr lang="cs-CZ" altLang="cs-CZ" sz="2000" b="1" dirty="0" err="1" smtClean="0">
                <a:solidFill>
                  <a:srgbClr val="307871"/>
                </a:solidFill>
              </a:rPr>
              <a:t>is</a:t>
            </a:r>
            <a:r>
              <a:rPr lang="cs-CZ" altLang="cs-CZ" sz="2000" b="1" dirty="0" smtClean="0">
                <a:solidFill>
                  <a:srgbClr val="307871"/>
                </a:solidFill>
              </a:rPr>
              <a:t> </a:t>
            </a:r>
            <a:r>
              <a:rPr lang="en-US" altLang="cs-CZ" sz="2000" b="1" dirty="0" smtClean="0">
                <a:solidFill>
                  <a:srgbClr val="307871"/>
                </a:solidFill>
              </a:rPr>
              <a:t>26.5 </a:t>
            </a:r>
            <a:r>
              <a:rPr lang="en-US" altLang="cs-CZ" sz="2000" b="1" dirty="0">
                <a:solidFill>
                  <a:srgbClr val="307871"/>
                </a:solidFill>
              </a:rPr>
              <a:t>million </a:t>
            </a:r>
            <a:r>
              <a:rPr lang="cs-CZ" altLang="cs-CZ" sz="2000" b="1" dirty="0" smtClean="0">
                <a:solidFill>
                  <a:srgbClr val="307871"/>
                </a:solidFill>
              </a:rPr>
              <a:t>CZK </a:t>
            </a:r>
            <a:r>
              <a:rPr lang="en-US" altLang="cs-CZ" sz="2000" b="1" dirty="0" smtClean="0">
                <a:solidFill>
                  <a:srgbClr val="307871"/>
                </a:solidFill>
              </a:rPr>
              <a:t>for </a:t>
            </a:r>
            <a:r>
              <a:rPr lang="en-US" altLang="cs-CZ" sz="2000" b="1" dirty="0">
                <a:solidFill>
                  <a:srgbClr val="307871"/>
                </a:solidFill>
              </a:rPr>
              <a:t>the payment of the supply. </a:t>
            </a:r>
            <a:r>
              <a:rPr lang="en-US" altLang="cs-CZ" sz="2000" b="1" dirty="0" smtClean="0">
                <a:solidFill>
                  <a:srgbClr val="307871"/>
                </a:solidFill>
              </a:rPr>
              <a:t>The </a:t>
            </a:r>
            <a:r>
              <a:rPr lang="en-US" altLang="cs-CZ" sz="2000" b="1" dirty="0">
                <a:solidFill>
                  <a:srgbClr val="307871"/>
                </a:solidFill>
              </a:rPr>
              <a:t>comparison of the </a:t>
            </a:r>
            <a:r>
              <a:rPr lang="cs-CZ" altLang="cs-CZ" sz="2000" b="1" dirty="0" err="1" smtClean="0">
                <a:solidFill>
                  <a:srgbClr val="307871"/>
                </a:solidFill>
              </a:rPr>
              <a:t>hedged</a:t>
            </a:r>
            <a:r>
              <a:rPr lang="en-US" altLang="cs-CZ" sz="2000" b="1" dirty="0" smtClean="0">
                <a:solidFill>
                  <a:srgbClr val="307871"/>
                </a:solidFill>
              </a:rPr>
              <a:t> </a:t>
            </a:r>
            <a:r>
              <a:rPr lang="en-US" altLang="cs-CZ" sz="2000" b="1" dirty="0">
                <a:solidFill>
                  <a:srgbClr val="307871"/>
                </a:solidFill>
              </a:rPr>
              <a:t>and </a:t>
            </a:r>
            <a:r>
              <a:rPr lang="en-US" altLang="cs-CZ" sz="2000" b="1" dirty="0" smtClean="0">
                <a:solidFill>
                  <a:srgbClr val="307871"/>
                </a:solidFill>
              </a:rPr>
              <a:t>un</a:t>
            </a:r>
            <a:r>
              <a:rPr lang="cs-CZ" altLang="cs-CZ" sz="2000" b="1" dirty="0" err="1" smtClean="0">
                <a:solidFill>
                  <a:srgbClr val="307871"/>
                </a:solidFill>
              </a:rPr>
              <a:t>hedged</a:t>
            </a:r>
            <a:r>
              <a:rPr lang="en-US" altLang="cs-CZ" sz="2000" b="1" dirty="0" smtClean="0">
                <a:solidFill>
                  <a:srgbClr val="307871"/>
                </a:solidFill>
              </a:rPr>
              <a:t> </a:t>
            </a:r>
            <a:r>
              <a:rPr lang="en-US" altLang="cs-CZ" sz="2000" b="1" dirty="0">
                <a:solidFill>
                  <a:srgbClr val="307871"/>
                </a:solidFill>
              </a:rPr>
              <a:t>foreign exchange position of the Czech MNC is shown in the following chart.</a:t>
            </a:r>
            <a:endParaRPr lang="cs-CZ" altLang="cs-CZ" sz="2000" b="1" dirty="0" smtClean="0">
              <a:solidFill>
                <a:srgbClr val="307871"/>
              </a:solidFill>
            </a:endParaRPr>
          </a:p>
        </p:txBody>
      </p:sp>
      <p:sp>
        <p:nvSpPr>
          <p:cNvPr id="6" name="Nadpis 5"/>
          <p:cNvSpPr>
            <a:spLocks noGrp="1"/>
          </p:cNvSpPr>
          <p:nvPr>
            <p:ph type="title"/>
          </p:nvPr>
        </p:nvSpPr>
        <p:spPr>
          <a:xfrm>
            <a:off x="179512" y="195486"/>
            <a:ext cx="6192688"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06893181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3219822"/>
            <a:ext cx="8856984" cy="3024336"/>
          </a:xfrm>
          <a:prstGeom prst="rect">
            <a:avLst/>
          </a:prstGeom>
        </p:spPr>
        <p:txBody>
          <a:bodyPr>
            <a:noAutofit/>
          </a:bodyPr>
          <a:lstStyle/>
          <a:p>
            <a:pPr marL="0" indent="0" algn="ctr">
              <a:buNone/>
            </a:pPr>
            <a:r>
              <a:rPr lang="en-US" altLang="cs-CZ" sz="1600" b="1" dirty="0">
                <a:solidFill>
                  <a:srgbClr val="C00000"/>
                </a:solidFill>
              </a:rPr>
              <a:t>When the spot exchange rate at the time of </a:t>
            </a:r>
            <a:r>
              <a:rPr lang="cs-CZ" altLang="cs-CZ" sz="1600" b="1" dirty="0" err="1" smtClean="0">
                <a:solidFill>
                  <a:srgbClr val="C00000"/>
                </a:solidFill>
              </a:rPr>
              <a:t>transaction</a:t>
            </a:r>
            <a:r>
              <a:rPr lang="en-US" altLang="cs-CZ" sz="1600" b="1" dirty="0" smtClean="0">
                <a:solidFill>
                  <a:srgbClr val="C00000"/>
                </a:solidFill>
              </a:rPr>
              <a:t> </a:t>
            </a:r>
            <a:r>
              <a:rPr lang="en-US" altLang="cs-CZ" sz="1600" b="1" dirty="0">
                <a:solidFill>
                  <a:srgbClr val="C00000"/>
                </a:solidFill>
              </a:rPr>
              <a:t>is higher than the </a:t>
            </a:r>
            <a:r>
              <a:rPr lang="cs-CZ" altLang="cs-CZ" sz="1600" b="1" dirty="0" smtClean="0">
                <a:solidFill>
                  <a:srgbClr val="C00000"/>
                </a:solidFill>
              </a:rPr>
              <a:t>forward</a:t>
            </a:r>
            <a:r>
              <a:rPr lang="en-US" altLang="cs-CZ" sz="1600" b="1" dirty="0" smtClean="0">
                <a:solidFill>
                  <a:srgbClr val="C00000"/>
                </a:solidFill>
              </a:rPr>
              <a:t> </a:t>
            </a:r>
            <a:r>
              <a:rPr lang="en-US" altLang="cs-CZ" sz="1600" b="1" dirty="0">
                <a:solidFill>
                  <a:srgbClr val="C00000"/>
                </a:solidFill>
              </a:rPr>
              <a:t>rate of 26.5 CZK/EUR, the </a:t>
            </a:r>
            <a:r>
              <a:rPr lang="cs-CZ" altLang="cs-CZ" sz="1600" b="1" dirty="0" smtClean="0">
                <a:solidFill>
                  <a:srgbClr val="C00000"/>
                </a:solidFill>
              </a:rPr>
              <a:t>forward</a:t>
            </a:r>
            <a:r>
              <a:rPr lang="en-US" altLang="cs-CZ" sz="1600" b="1" dirty="0" smtClean="0">
                <a:solidFill>
                  <a:srgbClr val="C00000"/>
                </a:solidFill>
              </a:rPr>
              <a:t> </a:t>
            </a:r>
            <a:r>
              <a:rPr lang="en-US" altLang="cs-CZ" sz="1600" b="1" dirty="0">
                <a:solidFill>
                  <a:srgbClr val="C00000"/>
                </a:solidFill>
              </a:rPr>
              <a:t>transaction will benefit the MNC because it buys the EUR </a:t>
            </a:r>
            <a:r>
              <a:rPr lang="cs-CZ" altLang="cs-CZ" sz="1600" b="1" dirty="0" smtClean="0">
                <a:solidFill>
                  <a:srgbClr val="C00000"/>
                </a:solidFill>
              </a:rPr>
              <a:t>in </a:t>
            </a:r>
            <a:r>
              <a:rPr lang="cs-CZ" altLang="cs-CZ" sz="1600" b="1" dirty="0" err="1" smtClean="0">
                <a:solidFill>
                  <a:srgbClr val="C00000"/>
                </a:solidFill>
              </a:rPr>
              <a:t>better</a:t>
            </a:r>
            <a:r>
              <a:rPr lang="cs-CZ" altLang="cs-CZ" sz="1600" b="1" dirty="0" smtClean="0">
                <a:solidFill>
                  <a:srgbClr val="C00000"/>
                </a:solidFill>
              </a:rPr>
              <a:t> </a:t>
            </a:r>
            <a:r>
              <a:rPr lang="cs-CZ" altLang="cs-CZ" sz="1600" b="1" dirty="0" err="1" smtClean="0">
                <a:solidFill>
                  <a:srgbClr val="C00000"/>
                </a:solidFill>
              </a:rPr>
              <a:t>exchange</a:t>
            </a:r>
            <a:r>
              <a:rPr lang="cs-CZ" altLang="cs-CZ" sz="1600" b="1" dirty="0" smtClean="0">
                <a:solidFill>
                  <a:srgbClr val="C00000"/>
                </a:solidFill>
              </a:rPr>
              <a:t> </a:t>
            </a:r>
            <a:r>
              <a:rPr lang="cs-CZ" altLang="cs-CZ" sz="1600" b="1" dirty="0" err="1" smtClean="0">
                <a:solidFill>
                  <a:srgbClr val="C00000"/>
                </a:solidFill>
              </a:rPr>
              <a:t>rate</a:t>
            </a:r>
            <a:r>
              <a:rPr lang="cs-CZ" altLang="cs-CZ" sz="1600" b="1" dirty="0" smtClean="0">
                <a:solidFill>
                  <a:srgbClr val="C00000"/>
                </a:solidFill>
              </a:rPr>
              <a:t> </a:t>
            </a:r>
            <a:r>
              <a:rPr lang="en-US" altLang="cs-CZ" sz="1600" b="1" dirty="0" smtClean="0">
                <a:solidFill>
                  <a:srgbClr val="C00000"/>
                </a:solidFill>
              </a:rPr>
              <a:t>than </a:t>
            </a:r>
            <a:r>
              <a:rPr lang="en-US" altLang="cs-CZ" sz="1600" b="1" dirty="0">
                <a:solidFill>
                  <a:srgbClr val="C00000"/>
                </a:solidFill>
              </a:rPr>
              <a:t>on the spot market, i.e. a hypothetical profit from the futures transaction arises. However, when the spot rate is lower than the </a:t>
            </a:r>
            <a:r>
              <a:rPr lang="cs-CZ" altLang="cs-CZ" sz="1600" b="1" dirty="0" smtClean="0">
                <a:solidFill>
                  <a:srgbClr val="C00000"/>
                </a:solidFill>
              </a:rPr>
              <a:t>forward </a:t>
            </a:r>
            <a:r>
              <a:rPr lang="cs-CZ" altLang="cs-CZ" sz="1600" b="1" dirty="0" err="1" smtClean="0">
                <a:solidFill>
                  <a:srgbClr val="C00000"/>
                </a:solidFill>
              </a:rPr>
              <a:t>rate</a:t>
            </a:r>
            <a:r>
              <a:rPr lang="cs-CZ" altLang="cs-CZ" sz="1600" b="1" dirty="0" smtClean="0">
                <a:solidFill>
                  <a:srgbClr val="C00000"/>
                </a:solidFill>
              </a:rPr>
              <a:t> </a:t>
            </a:r>
            <a:r>
              <a:rPr lang="en-US" altLang="cs-CZ" sz="1600" b="1" dirty="0" smtClean="0">
                <a:solidFill>
                  <a:srgbClr val="C00000"/>
                </a:solidFill>
              </a:rPr>
              <a:t>, </a:t>
            </a:r>
            <a:r>
              <a:rPr lang="en-US" altLang="cs-CZ" sz="1600" b="1" dirty="0">
                <a:solidFill>
                  <a:srgbClr val="C00000"/>
                </a:solidFill>
              </a:rPr>
              <a:t>the Czech MNC could purchase the EUR cheaper on the spot market, creating a hypothetical loss from the </a:t>
            </a:r>
            <a:r>
              <a:rPr lang="cs-CZ" altLang="cs-CZ" sz="1600" b="1" dirty="0" smtClean="0">
                <a:solidFill>
                  <a:srgbClr val="C00000"/>
                </a:solidFill>
              </a:rPr>
              <a:t>forward</a:t>
            </a:r>
            <a:r>
              <a:rPr lang="en-US" altLang="cs-CZ" sz="1600" b="1" dirty="0" smtClean="0">
                <a:solidFill>
                  <a:srgbClr val="C00000"/>
                </a:solidFill>
              </a:rPr>
              <a:t> </a:t>
            </a:r>
            <a:r>
              <a:rPr lang="en-US" altLang="cs-CZ" sz="1600" b="1" dirty="0">
                <a:solidFill>
                  <a:srgbClr val="C00000"/>
                </a:solidFill>
              </a:rPr>
              <a:t>transaction.</a:t>
            </a:r>
            <a:endParaRPr lang="cs-CZ" altLang="cs-CZ" sz="1600" b="1" dirty="0" smtClean="0">
              <a:solidFill>
                <a:srgbClr val="C00000"/>
              </a:solidFill>
            </a:endParaRPr>
          </a:p>
        </p:txBody>
      </p:sp>
      <p:sp>
        <p:nvSpPr>
          <p:cNvPr id="6" name="Nadpis 5"/>
          <p:cNvSpPr>
            <a:spLocks noGrp="1"/>
          </p:cNvSpPr>
          <p:nvPr>
            <p:ph type="title"/>
          </p:nvPr>
        </p:nvSpPr>
        <p:spPr>
          <a:xfrm>
            <a:off x="179512" y="195486"/>
            <a:ext cx="6192688"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graphicFrame>
        <p:nvGraphicFramePr>
          <p:cNvPr id="7" name="Zástupný symbol pro obsah 4"/>
          <p:cNvGraphicFramePr>
            <a:graphicFrameLocks/>
          </p:cNvGraphicFramePr>
          <p:nvPr>
            <p:extLst>
              <p:ext uri="{D42A27DB-BD31-4B8C-83A1-F6EECF244321}">
                <p14:modId xmlns:p14="http://schemas.microsoft.com/office/powerpoint/2010/main" val="2392530119"/>
              </p:ext>
            </p:extLst>
          </p:nvPr>
        </p:nvGraphicFramePr>
        <p:xfrm>
          <a:off x="323974" y="703189"/>
          <a:ext cx="7272362" cy="26648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6851841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8208913" cy="1440160"/>
          </a:xfrm>
          <a:prstGeom prst="rect">
            <a:avLst/>
          </a:prstGeom>
        </p:spPr>
        <p:txBody>
          <a:bodyPr>
            <a:noAutofit/>
          </a:bodyPr>
          <a:lstStyle/>
          <a:p>
            <a:r>
              <a:rPr lang="en-US" altLang="cs-CZ" sz="2000" dirty="0">
                <a:solidFill>
                  <a:srgbClr val="307871"/>
                </a:solidFill>
              </a:rPr>
              <a:t>A foreign currency futures contract is an alternative to a forward </a:t>
            </a:r>
            <a:r>
              <a:rPr lang="en-US" altLang="cs-CZ" sz="2000" dirty="0" smtClean="0">
                <a:solidFill>
                  <a:srgbClr val="307871"/>
                </a:solidFill>
              </a:rPr>
              <a:t>contract</a:t>
            </a:r>
            <a:endParaRPr lang="cs-CZ" altLang="cs-CZ" sz="2000" dirty="0" smtClean="0">
              <a:solidFill>
                <a:srgbClr val="307871"/>
              </a:solidFill>
            </a:endParaRPr>
          </a:p>
          <a:p>
            <a:endParaRPr lang="cs-CZ" altLang="cs-CZ" sz="2000" dirty="0" smtClean="0">
              <a:solidFill>
                <a:srgbClr val="307871"/>
              </a:solidFill>
            </a:endParaRPr>
          </a:p>
          <a:p>
            <a:r>
              <a:rPr lang="cs-CZ" altLang="cs-CZ" sz="2000" dirty="0" err="1" smtClean="0">
                <a:solidFill>
                  <a:srgbClr val="307871"/>
                </a:solidFill>
              </a:rPr>
              <a:t>It</a:t>
            </a:r>
            <a:r>
              <a:rPr lang="cs-CZ" altLang="cs-CZ" sz="2000" dirty="0" smtClean="0">
                <a:solidFill>
                  <a:srgbClr val="307871"/>
                </a:solidFill>
              </a:rPr>
              <a:t> </a:t>
            </a:r>
            <a:r>
              <a:rPr lang="cs-CZ" altLang="cs-CZ" sz="2000" dirty="0" err="1" smtClean="0">
                <a:solidFill>
                  <a:srgbClr val="307871"/>
                </a:solidFill>
              </a:rPr>
              <a:t>is</a:t>
            </a:r>
            <a:r>
              <a:rPr lang="cs-CZ" altLang="cs-CZ" sz="2000" dirty="0" smtClean="0">
                <a:solidFill>
                  <a:srgbClr val="307871"/>
                </a:solidFill>
              </a:rPr>
              <a:t> </a:t>
            </a:r>
            <a:r>
              <a:rPr lang="cs-CZ" altLang="cs-CZ" sz="2000" dirty="0" err="1" smtClean="0">
                <a:solidFill>
                  <a:srgbClr val="307871"/>
                </a:solidFill>
              </a:rPr>
              <a:t>standardized</a:t>
            </a:r>
            <a:r>
              <a:rPr lang="cs-CZ" altLang="cs-CZ" sz="2000" dirty="0" smtClean="0">
                <a:solidFill>
                  <a:srgbClr val="307871"/>
                </a:solidFill>
              </a:rPr>
              <a:t> </a:t>
            </a:r>
            <a:r>
              <a:rPr lang="cs-CZ" altLang="cs-CZ" sz="2000" dirty="0" err="1" smtClean="0">
                <a:solidFill>
                  <a:srgbClr val="307871"/>
                </a:solidFill>
              </a:rPr>
              <a:t>contract</a:t>
            </a:r>
            <a:endParaRPr lang="cs-CZ" altLang="cs-CZ" sz="2000" dirty="0" smtClean="0">
              <a:solidFill>
                <a:srgbClr val="307871"/>
              </a:solidFill>
            </a:endParaRPr>
          </a:p>
          <a:p>
            <a:endParaRPr lang="en-US" altLang="cs-CZ" sz="2000" dirty="0">
              <a:solidFill>
                <a:srgbClr val="307871"/>
              </a:solidFill>
            </a:endParaRPr>
          </a:p>
          <a:p>
            <a:r>
              <a:rPr lang="en-US" altLang="cs-CZ" sz="2000" dirty="0">
                <a:solidFill>
                  <a:srgbClr val="307871"/>
                </a:solidFill>
              </a:rPr>
              <a:t>It calls for future delivery of a standard amount of currency at a fixed time and </a:t>
            </a:r>
            <a:r>
              <a:rPr lang="en-US" altLang="cs-CZ" sz="2000" dirty="0" smtClean="0">
                <a:solidFill>
                  <a:srgbClr val="307871"/>
                </a:solidFill>
              </a:rPr>
              <a:t>price</a:t>
            </a:r>
            <a:endParaRPr lang="cs-CZ" altLang="cs-CZ" sz="2000" dirty="0" smtClean="0">
              <a:solidFill>
                <a:srgbClr val="307871"/>
              </a:solidFill>
            </a:endParaRPr>
          </a:p>
          <a:p>
            <a:endParaRPr lang="en-US" altLang="cs-CZ" sz="2000" dirty="0">
              <a:solidFill>
                <a:srgbClr val="307871"/>
              </a:solidFill>
            </a:endParaRPr>
          </a:p>
          <a:p>
            <a:r>
              <a:rPr lang="en-US" altLang="cs-CZ" sz="2000" dirty="0">
                <a:solidFill>
                  <a:srgbClr val="307871"/>
                </a:solidFill>
              </a:rPr>
              <a:t>These contracts are traded on exchanges with the largest being the International Monetary Market located in the Chicago Mercantile Exchange</a:t>
            </a:r>
          </a:p>
        </p:txBody>
      </p:sp>
      <p:sp>
        <p:nvSpPr>
          <p:cNvPr id="6" name="Nadpis 5"/>
          <p:cNvSpPr>
            <a:spLocks noGrp="1"/>
          </p:cNvSpPr>
          <p:nvPr>
            <p:ph type="title"/>
          </p:nvPr>
        </p:nvSpPr>
        <p:spPr>
          <a:xfrm>
            <a:off x="179512" y="195486"/>
            <a:ext cx="6192688" cy="507703"/>
          </a:xfrm>
        </p:spPr>
        <p:txBody>
          <a:bodyPr/>
          <a:lstStyle/>
          <a:p>
            <a:r>
              <a:rPr lang="en-US" b="1" dirty="0" smtClean="0">
                <a:solidFill>
                  <a:srgbClr val="307871"/>
                </a:solidFill>
              </a:rPr>
              <a:t>Foreign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F</a:t>
            </a:r>
            <a:r>
              <a:rPr lang="en-US" b="1" dirty="0" err="1" smtClean="0">
                <a:solidFill>
                  <a:srgbClr val="307871"/>
                </a:solidFill>
              </a:rPr>
              <a:t>utures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Exchange Rate Risk Decreasing</a:t>
            </a: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160907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24782</TotalTime>
  <Words>2827</Words>
  <Application>Microsoft Office PowerPoint</Application>
  <PresentationFormat>Předvádění na obrazovce (16:9)</PresentationFormat>
  <Paragraphs>260</Paragraphs>
  <Slides>33</Slides>
  <Notes>31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Times New Roman</vt:lpstr>
      <vt:lpstr>Wingdings</vt:lpstr>
      <vt:lpstr>SLU</vt:lpstr>
      <vt:lpstr>Exchange Rate Risk Decreasing</vt:lpstr>
      <vt:lpstr>Methods of Exchange Rate Risk Decreasing</vt:lpstr>
      <vt:lpstr>Currency Forwards</vt:lpstr>
      <vt:lpstr>Positions in the Forward Contract</vt:lpstr>
      <vt:lpstr>Payoff Profiles of the Forward Contract</vt:lpstr>
      <vt:lpstr>Payoff Profiles of the Forward Contract</vt:lpstr>
      <vt:lpstr>Questions and Applications</vt:lpstr>
      <vt:lpstr>Questions and Applications</vt:lpstr>
      <vt:lpstr>Foreign Currency Futures</vt:lpstr>
      <vt:lpstr>Contract Specifications of Foreign Currency Futures</vt:lpstr>
      <vt:lpstr>Contract Specifications of Foreign Currency Futures (1) </vt:lpstr>
      <vt:lpstr>Contract Specifications of Foreign Currency Futures (2)</vt:lpstr>
      <vt:lpstr>Mexican Peso (CME) -- MXN 500,000; $ per 10MXN</vt:lpstr>
      <vt:lpstr>Example of Short Position in a Futures Contract</vt:lpstr>
      <vt:lpstr>Example of Long Position in a Futures Contract</vt:lpstr>
      <vt:lpstr>Questions and Applications</vt:lpstr>
      <vt:lpstr>Currency Futures and Forwards Compared</vt:lpstr>
      <vt:lpstr>Foreign Currency Options</vt:lpstr>
      <vt:lpstr>Foreign Currency Options Terminology</vt:lpstr>
      <vt:lpstr>Foreign Currency Options Markets</vt:lpstr>
      <vt:lpstr>Swiss Franc Option Quotations (U.S. Cents/CHF)</vt:lpstr>
      <vt:lpstr>Cost and Profit of the Option</vt:lpstr>
      <vt:lpstr>Swaps</vt:lpstr>
      <vt:lpstr>Cross-Currency Swaps</vt:lpstr>
      <vt:lpstr>Money Market Hedging</vt:lpstr>
      <vt:lpstr>Questions and Applications</vt:lpstr>
      <vt:lpstr>Cross-Currency Hedging</vt:lpstr>
      <vt:lpstr>Leading and Lagging</vt:lpstr>
      <vt:lpstr>Questions and Applications</vt:lpstr>
      <vt:lpstr>Currency Diversification</vt:lpstr>
      <vt:lpstr>Netting</vt:lpstr>
      <vt:lpstr>Natural Hedging</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simakova</cp:lastModifiedBy>
  <cp:revision>461</cp:revision>
  <cp:lastPrinted>2018-02-28T09:32:29Z</cp:lastPrinted>
  <dcterms:created xsi:type="dcterms:W3CDTF">2016-07-06T15:42:34Z</dcterms:created>
  <dcterms:modified xsi:type="dcterms:W3CDTF">2020-12-22T14:49:57Z</dcterms:modified>
</cp:coreProperties>
</file>