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00" r:id="rId3"/>
    <p:sldId id="299" r:id="rId4"/>
    <p:sldId id="329" r:id="rId5"/>
    <p:sldId id="301" r:id="rId6"/>
    <p:sldId id="302" r:id="rId7"/>
    <p:sldId id="306" r:id="rId8"/>
    <p:sldId id="325" r:id="rId9"/>
    <p:sldId id="321" r:id="rId10"/>
    <p:sldId id="303" r:id="rId11"/>
    <p:sldId id="304" r:id="rId12"/>
    <p:sldId id="322" r:id="rId13"/>
    <p:sldId id="323" r:id="rId14"/>
    <p:sldId id="324" r:id="rId15"/>
    <p:sldId id="326" r:id="rId16"/>
    <p:sldId id="327" r:id="rId17"/>
    <p:sldId id="328" r:id="rId18"/>
    <p:sldId id="330" r:id="rId19"/>
    <p:sldId id="320" r:id="rId20"/>
    <p:sldId id="307" r:id="rId21"/>
    <p:sldId id="331" r:id="rId22"/>
    <p:sldId id="332" r:id="rId23"/>
    <p:sldId id="333" r:id="rId24"/>
    <p:sldId id="334" r:id="rId25"/>
    <p:sldId id="263" r:id="rId2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Stavárek" initials="DS" lastIdx="1" clrIdx="0">
    <p:extLst>
      <p:ext uri="{19B8F6BF-5375-455C-9EA6-DF929625EA0E}">
        <p15:presenceInfo xmlns:p15="http://schemas.microsoft.com/office/powerpoint/2012/main" userId="Daniel Stavár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0033CC"/>
    <a:srgbClr val="9F2B2B"/>
    <a:srgbClr val="981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 Světlá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Styl Světlá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Styl Středně sytá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Styl Tmavá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yl Tmavá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2" autoAdjust="0"/>
    <p:restoredTop sz="85814" autoAdjust="0"/>
  </p:normalViewPr>
  <p:slideViewPr>
    <p:cSldViewPr>
      <p:cViewPr varScale="1">
        <p:scale>
          <a:sx n="101" d="100"/>
          <a:sy n="101" d="100"/>
        </p:scale>
        <p:origin x="725"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23. 12. 2020</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dirty="0"/>
          </a:p>
        </p:txBody>
      </p:sp>
    </p:spTree>
    <p:extLst>
      <p:ext uri="{BB962C8B-B14F-4D97-AF65-F5344CB8AC3E}">
        <p14:creationId xmlns:p14="http://schemas.microsoft.com/office/powerpoint/2010/main" val="3338610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dirty="0"/>
          </a:p>
        </p:txBody>
      </p:sp>
    </p:spTree>
    <p:extLst>
      <p:ext uri="{BB962C8B-B14F-4D97-AF65-F5344CB8AC3E}">
        <p14:creationId xmlns:p14="http://schemas.microsoft.com/office/powerpoint/2010/main" val="387607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dirty="0"/>
          </a:p>
        </p:txBody>
      </p:sp>
    </p:spTree>
    <p:extLst>
      <p:ext uri="{BB962C8B-B14F-4D97-AF65-F5344CB8AC3E}">
        <p14:creationId xmlns:p14="http://schemas.microsoft.com/office/powerpoint/2010/main" val="2269674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dirty="0"/>
          </a:p>
        </p:txBody>
      </p:sp>
    </p:spTree>
    <p:extLst>
      <p:ext uri="{BB962C8B-B14F-4D97-AF65-F5344CB8AC3E}">
        <p14:creationId xmlns:p14="http://schemas.microsoft.com/office/powerpoint/2010/main" val="2330939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dirty="0"/>
          </a:p>
        </p:txBody>
      </p:sp>
    </p:spTree>
    <p:extLst>
      <p:ext uri="{BB962C8B-B14F-4D97-AF65-F5344CB8AC3E}">
        <p14:creationId xmlns:p14="http://schemas.microsoft.com/office/powerpoint/2010/main" val="3211155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dirty="0"/>
          </a:p>
        </p:txBody>
      </p:sp>
    </p:spTree>
    <p:extLst>
      <p:ext uri="{BB962C8B-B14F-4D97-AF65-F5344CB8AC3E}">
        <p14:creationId xmlns:p14="http://schemas.microsoft.com/office/powerpoint/2010/main" val="3892022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dirty="0"/>
          </a:p>
        </p:txBody>
      </p:sp>
    </p:spTree>
    <p:extLst>
      <p:ext uri="{BB962C8B-B14F-4D97-AF65-F5344CB8AC3E}">
        <p14:creationId xmlns:p14="http://schemas.microsoft.com/office/powerpoint/2010/main" val="64249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dirty="0"/>
          </a:p>
        </p:txBody>
      </p:sp>
    </p:spTree>
    <p:extLst>
      <p:ext uri="{BB962C8B-B14F-4D97-AF65-F5344CB8AC3E}">
        <p14:creationId xmlns:p14="http://schemas.microsoft.com/office/powerpoint/2010/main" val="3727301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dirty="0"/>
          </a:p>
        </p:txBody>
      </p:sp>
    </p:spTree>
    <p:extLst>
      <p:ext uri="{BB962C8B-B14F-4D97-AF65-F5344CB8AC3E}">
        <p14:creationId xmlns:p14="http://schemas.microsoft.com/office/powerpoint/2010/main" val="2957789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dirty="0"/>
          </a:p>
        </p:txBody>
      </p:sp>
    </p:spTree>
    <p:extLst>
      <p:ext uri="{BB962C8B-B14F-4D97-AF65-F5344CB8AC3E}">
        <p14:creationId xmlns:p14="http://schemas.microsoft.com/office/powerpoint/2010/main" val="2293185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dirty="0"/>
          </a:p>
        </p:txBody>
      </p:sp>
    </p:spTree>
    <p:extLst>
      <p:ext uri="{BB962C8B-B14F-4D97-AF65-F5344CB8AC3E}">
        <p14:creationId xmlns:p14="http://schemas.microsoft.com/office/powerpoint/2010/main" val="291482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dirty="0"/>
          </a:p>
        </p:txBody>
      </p:sp>
    </p:spTree>
    <p:extLst>
      <p:ext uri="{BB962C8B-B14F-4D97-AF65-F5344CB8AC3E}">
        <p14:creationId xmlns:p14="http://schemas.microsoft.com/office/powerpoint/2010/main" val="2107915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dirty="0"/>
          </a:p>
        </p:txBody>
      </p:sp>
    </p:spTree>
    <p:extLst>
      <p:ext uri="{BB962C8B-B14F-4D97-AF65-F5344CB8AC3E}">
        <p14:creationId xmlns:p14="http://schemas.microsoft.com/office/powerpoint/2010/main" val="2443724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dirty="0"/>
          </a:p>
        </p:txBody>
      </p:sp>
    </p:spTree>
    <p:extLst>
      <p:ext uri="{BB962C8B-B14F-4D97-AF65-F5344CB8AC3E}">
        <p14:creationId xmlns:p14="http://schemas.microsoft.com/office/powerpoint/2010/main" val="1483011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dirty="0"/>
          </a:p>
        </p:txBody>
      </p:sp>
    </p:spTree>
    <p:extLst>
      <p:ext uri="{BB962C8B-B14F-4D97-AF65-F5344CB8AC3E}">
        <p14:creationId xmlns:p14="http://schemas.microsoft.com/office/powerpoint/2010/main" val="1762447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dirty="0"/>
          </a:p>
        </p:txBody>
      </p:sp>
    </p:spTree>
    <p:extLst>
      <p:ext uri="{BB962C8B-B14F-4D97-AF65-F5344CB8AC3E}">
        <p14:creationId xmlns:p14="http://schemas.microsoft.com/office/powerpoint/2010/main" val="401198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dirty="0"/>
          </a:p>
        </p:txBody>
      </p:sp>
    </p:spTree>
    <p:extLst>
      <p:ext uri="{BB962C8B-B14F-4D97-AF65-F5344CB8AC3E}">
        <p14:creationId xmlns:p14="http://schemas.microsoft.com/office/powerpoint/2010/main" val="381795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dirty="0"/>
          </a:p>
        </p:txBody>
      </p:sp>
    </p:spTree>
    <p:extLst>
      <p:ext uri="{BB962C8B-B14F-4D97-AF65-F5344CB8AC3E}">
        <p14:creationId xmlns:p14="http://schemas.microsoft.com/office/powerpoint/2010/main" val="246968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dirty="0"/>
          </a:p>
        </p:txBody>
      </p:sp>
    </p:spTree>
    <p:extLst>
      <p:ext uri="{BB962C8B-B14F-4D97-AF65-F5344CB8AC3E}">
        <p14:creationId xmlns:p14="http://schemas.microsoft.com/office/powerpoint/2010/main" val="146421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dirty="0"/>
          </a:p>
        </p:txBody>
      </p:sp>
    </p:spTree>
    <p:extLst>
      <p:ext uri="{BB962C8B-B14F-4D97-AF65-F5344CB8AC3E}">
        <p14:creationId xmlns:p14="http://schemas.microsoft.com/office/powerpoint/2010/main" val="865068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dirty="0"/>
          </a:p>
        </p:txBody>
      </p:sp>
    </p:spTree>
    <p:extLst>
      <p:ext uri="{BB962C8B-B14F-4D97-AF65-F5344CB8AC3E}">
        <p14:creationId xmlns:p14="http://schemas.microsoft.com/office/powerpoint/2010/main" val="2334967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dirty="0"/>
          </a:p>
        </p:txBody>
      </p:sp>
    </p:spTree>
    <p:extLst>
      <p:ext uri="{BB962C8B-B14F-4D97-AF65-F5344CB8AC3E}">
        <p14:creationId xmlns:p14="http://schemas.microsoft.com/office/powerpoint/2010/main" val="1036383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dirty="0"/>
          </a:p>
        </p:txBody>
      </p:sp>
    </p:spTree>
    <p:extLst>
      <p:ext uri="{BB962C8B-B14F-4D97-AF65-F5344CB8AC3E}">
        <p14:creationId xmlns:p14="http://schemas.microsoft.com/office/powerpoint/2010/main" val="1051053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www.oecd.org/trade/topics/export-credits/arrangement-and-sector-understandings/financing-terms-and-conditions/country-risk-classifica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transparency.org/cpi20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3096344"/>
          </a:xfrm>
          <a:prstGeom prst="rect">
            <a:avLst/>
          </a:prstGeom>
        </p:spPr>
        <p:txBody>
          <a:bodyPr anchor="t">
            <a:no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Country Risk </a:t>
            </a:r>
            <a:r>
              <a:rPr lang="cs-CZ" sz="4000" b="1" dirty="0" err="1" smtClean="0">
                <a:solidFill>
                  <a:schemeClr val="bg1"/>
                </a:solidFill>
                <a:latin typeface="Times New Roman" panose="02020603050405020304" pitchFamily="18" charset="0"/>
                <a:cs typeface="Times New Roman" panose="02020603050405020304" pitchFamily="18" charset="0"/>
              </a:rPr>
              <a:t>Analysis</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228184" y="3723878"/>
            <a:ext cx="274408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600" b="1" dirty="0" smtClean="0">
                <a:solidFill>
                  <a:srgbClr val="307871"/>
                </a:solidFill>
                <a:latin typeface="Times New Roman" panose="02020603050405020304" pitchFamily="18" charset="0"/>
                <a:cs typeface="Times New Roman" panose="02020603050405020304" pitchFamily="18" charset="0"/>
              </a:rPr>
              <a:t>Ing. Jana Šimáková, Ph.D.</a:t>
            </a:r>
          </a:p>
          <a:p>
            <a:pPr algn="r"/>
            <a:r>
              <a:rPr lang="cs-CZ" altLang="cs-CZ" sz="1050" dirty="0" smtClean="0">
                <a:solidFill>
                  <a:srgbClr val="307871"/>
                </a:solidFill>
                <a:latin typeface="Times New Roman" panose="02020603050405020304" pitchFamily="18" charset="0"/>
                <a:cs typeface="Times New Roman" panose="02020603050405020304" pitchFamily="18" charset="0"/>
              </a:rPr>
              <a:t>simakova@opf.slu.cz</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887" y="555517"/>
            <a:ext cx="1957742" cy="1508832"/>
          </a:xfrm>
          <a:prstGeom prst="rect">
            <a:avLst/>
          </a:prstGeom>
        </p:spPr>
      </p:pic>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1059582"/>
            <a:ext cx="8424937" cy="1440160"/>
          </a:xfrm>
          <a:prstGeom prst="rect">
            <a:avLst/>
          </a:prstGeom>
        </p:spPr>
        <p:txBody>
          <a:bodyPr>
            <a:noAutofit/>
          </a:bodyPr>
          <a:lstStyle/>
          <a:p>
            <a:r>
              <a:rPr lang="en-US" altLang="cs-CZ" sz="2000" dirty="0">
                <a:solidFill>
                  <a:srgbClr val="307871"/>
                </a:solidFill>
              </a:rPr>
              <a:t>Statistical </a:t>
            </a:r>
            <a:r>
              <a:rPr lang="cs-CZ" altLang="cs-CZ" sz="2000" dirty="0" err="1" smtClean="0">
                <a:solidFill>
                  <a:srgbClr val="307871"/>
                </a:solidFill>
              </a:rPr>
              <a:t>databases</a:t>
            </a:r>
            <a:endParaRPr lang="en-US" altLang="cs-CZ" sz="2000" dirty="0">
              <a:solidFill>
                <a:srgbClr val="307871"/>
              </a:solidFill>
            </a:endParaRPr>
          </a:p>
          <a:p>
            <a:r>
              <a:rPr lang="en-US" altLang="cs-CZ" sz="2000" dirty="0">
                <a:solidFill>
                  <a:srgbClr val="307871"/>
                </a:solidFill>
              </a:rPr>
              <a:t>Reports by international </a:t>
            </a:r>
            <a:r>
              <a:rPr lang="en-US" altLang="cs-CZ" sz="2000" dirty="0" err="1">
                <a:solidFill>
                  <a:srgbClr val="307871"/>
                </a:solidFill>
              </a:rPr>
              <a:t>organisations</a:t>
            </a:r>
            <a:endParaRPr lang="en-US" altLang="cs-CZ" sz="2000" dirty="0">
              <a:solidFill>
                <a:srgbClr val="307871"/>
              </a:solidFill>
            </a:endParaRPr>
          </a:p>
          <a:p>
            <a:r>
              <a:rPr lang="en-US" altLang="cs-CZ" sz="2000" dirty="0">
                <a:solidFill>
                  <a:srgbClr val="307871"/>
                </a:solidFill>
              </a:rPr>
              <a:t>Information from representative offices </a:t>
            </a:r>
          </a:p>
          <a:p>
            <a:r>
              <a:rPr lang="en-US" altLang="cs-CZ" sz="2000" dirty="0">
                <a:solidFill>
                  <a:srgbClr val="307871"/>
                </a:solidFill>
              </a:rPr>
              <a:t>Information from </a:t>
            </a:r>
            <a:r>
              <a:rPr lang="en-US" altLang="cs-CZ" sz="2000" dirty="0" err="1">
                <a:solidFill>
                  <a:srgbClr val="307871"/>
                </a:solidFill>
              </a:rPr>
              <a:t>specialised</a:t>
            </a:r>
            <a:r>
              <a:rPr lang="en-US" altLang="cs-CZ" sz="2000" dirty="0">
                <a:solidFill>
                  <a:srgbClr val="307871"/>
                </a:solidFill>
              </a:rPr>
              <a:t> information </a:t>
            </a:r>
            <a:r>
              <a:rPr lang="en-US" altLang="cs-CZ" sz="2000" dirty="0" smtClean="0">
                <a:solidFill>
                  <a:srgbClr val="307871"/>
                </a:solidFill>
              </a:rPr>
              <a:t>agencies </a:t>
            </a:r>
            <a:endParaRPr lang="en-US" altLang="cs-CZ" sz="2000" dirty="0">
              <a:solidFill>
                <a:srgbClr val="307871"/>
              </a:solidFill>
            </a:endParaRPr>
          </a:p>
          <a:p>
            <a:r>
              <a:rPr lang="en-US" altLang="cs-CZ" sz="2000" dirty="0">
                <a:solidFill>
                  <a:srgbClr val="307871"/>
                </a:solidFill>
              </a:rPr>
              <a:t>Information from enterprises engaged in international economic activities</a:t>
            </a:r>
          </a:p>
          <a:p>
            <a:r>
              <a:rPr lang="en-US" altLang="cs-CZ" sz="2000" dirty="0">
                <a:solidFill>
                  <a:srgbClr val="307871"/>
                </a:solidFill>
              </a:rPr>
              <a:t>Information from banks, insurance companies and other entities providing funding and risk insurance</a:t>
            </a:r>
          </a:p>
        </p:txBody>
      </p:sp>
      <p:sp>
        <p:nvSpPr>
          <p:cNvPr id="6" name="Nadpis 5"/>
          <p:cNvSpPr>
            <a:spLocks noGrp="1"/>
          </p:cNvSpPr>
          <p:nvPr>
            <p:ph type="title"/>
          </p:nvPr>
        </p:nvSpPr>
        <p:spPr>
          <a:xfrm>
            <a:off x="179512" y="195486"/>
            <a:ext cx="6192688" cy="507703"/>
          </a:xfrm>
        </p:spPr>
        <p:txBody>
          <a:bodyPr/>
          <a:lstStyle/>
          <a:p>
            <a:r>
              <a:rPr lang="cs-CZ" b="1" dirty="0" err="1" smtClean="0">
                <a:solidFill>
                  <a:srgbClr val="307871"/>
                </a:solidFill>
              </a:rPr>
              <a:t>External</a:t>
            </a:r>
            <a:r>
              <a:rPr lang="cs-CZ" b="1" dirty="0" smtClean="0">
                <a:solidFill>
                  <a:srgbClr val="307871"/>
                </a:solidFill>
              </a:rPr>
              <a:t> </a:t>
            </a:r>
            <a:r>
              <a:rPr lang="cs-CZ" b="1" dirty="0" err="1" smtClean="0">
                <a:solidFill>
                  <a:srgbClr val="307871"/>
                </a:solidFill>
              </a:rPr>
              <a:t>Sources</a:t>
            </a:r>
            <a:r>
              <a:rPr lang="cs-CZ" b="1" dirty="0" smtClean="0">
                <a:solidFill>
                  <a:srgbClr val="307871"/>
                </a:solidFill>
              </a:rPr>
              <a:t> </a:t>
            </a:r>
            <a:r>
              <a:rPr lang="cs-CZ" b="1" dirty="0" err="1" smtClean="0">
                <a:solidFill>
                  <a:srgbClr val="307871"/>
                </a:solidFill>
              </a:rPr>
              <a:t>of</a:t>
            </a:r>
            <a:r>
              <a:rPr lang="cs-CZ" b="1" dirty="0" smtClean="0">
                <a:solidFill>
                  <a:srgbClr val="307871"/>
                </a:solidFill>
              </a:rPr>
              <a:t> </a:t>
            </a:r>
            <a:r>
              <a:rPr lang="cs-CZ" b="1" dirty="0" err="1" smtClean="0">
                <a:solidFill>
                  <a:srgbClr val="307871"/>
                </a:solidFill>
              </a:rPr>
              <a:t>Information</a:t>
            </a:r>
            <a:r>
              <a:rPr lang="cs-CZ" b="1" dirty="0" smtClean="0">
                <a:solidFill>
                  <a:srgbClr val="307871"/>
                </a:solidFill>
              </a:rPr>
              <a:t>  </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763221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987574"/>
            <a:ext cx="7776865" cy="1440160"/>
          </a:xfrm>
          <a:prstGeom prst="rect">
            <a:avLst/>
          </a:prstGeom>
        </p:spPr>
        <p:txBody>
          <a:bodyPr>
            <a:noAutofit/>
          </a:bodyPr>
          <a:lstStyle/>
          <a:p>
            <a:r>
              <a:rPr lang="en-US" altLang="cs-CZ" sz="2000" dirty="0" smtClean="0">
                <a:solidFill>
                  <a:srgbClr val="307871"/>
                </a:solidFill>
              </a:rPr>
              <a:t>Globalization </a:t>
            </a:r>
            <a:r>
              <a:rPr lang="en-US" altLang="cs-CZ" sz="2000" dirty="0">
                <a:solidFill>
                  <a:srgbClr val="307871"/>
                </a:solidFill>
              </a:rPr>
              <a:t>and the need to </a:t>
            </a:r>
            <a:r>
              <a:rPr lang="en-US" altLang="cs-CZ" sz="2000" dirty="0" smtClean="0">
                <a:solidFill>
                  <a:srgbClr val="307871"/>
                </a:solidFill>
              </a:rPr>
              <a:t>analyze </a:t>
            </a:r>
            <a:r>
              <a:rPr lang="en-US" altLang="cs-CZ" sz="2000" dirty="0">
                <a:solidFill>
                  <a:srgbClr val="307871"/>
                </a:solidFill>
              </a:rPr>
              <a:t>the country's </a:t>
            </a:r>
            <a:r>
              <a:rPr lang="en-US" altLang="cs-CZ" sz="2000" dirty="0" err="1" smtClean="0">
                <a:solidFill>
                  <a:srgbClr val="307871"/>
                </a:solidFill>
              </a:rPr>
              <a:t>ris</a:t>
            </a:r>
            <a:r>
              <a:rPr lang="cs-CZ" altLang="cs-CZ" sz="2000" dirty="0" smtClean="0">
                <a:solidFill>
                  <a:srgbClr val="307871"/>
                </a:solidFill>
              </a:rPr>
              <a:t>k </a:t>
            </a:r>
            <a:r>
              <a:rPr lang="en-US" altLang="cs-CZ" sz="2000" dirty="0" smtClean="0">
                <a:solidFill>
                  <a:srgbClr val="307871"/>
                </a:solidFill>
              </a:rPr>
              <a:t>have </a:t>
            </a:r>
            <a:r>
              <a:rPr lang="en-US" altLang="cs-CZ" sz="2000" dirty="0">
                <a:solidFill>
                  <a:srgbClr val="307871"/>
                </a:solidFill>
              </a:rPr>
              <a:t>also led to the development of information services and </a:t>
            </a:r>
            <a:r>
              <a:rPr lang="en-US" altLang="cs-CZ" sz="2000" dirty="0" smtClean="0">
                <a:solidFill>
                  <a:srgbClr val="307871"/>
                </a:solidFill>
              </a:rPr>
              <a:t>specialized </a:t>
            </a:r>
            <a:r>
              <a:rPr lang="en-US" altLang="cs-CZ" sz="2000" dirty="0">
                <a:solidFill>
                  <a:srgbClr val="307871"/>
                </a:solidFill>
              </a:rPr>
              <a:t>institutions that provide </a:t>
            </a:r>
            <a:r>
              <a:rPr lang="en-US" altLang="cs-CZ" sz="2000" dirty="0" smtClean="0">
                <a:solidFill>
                  <a:srgbClr val="307871"/>
                </a:solidFill>
              </a:rPr>
              <a:t>rating </a:t>
            </a:r>
            <a:r>
              <a:rPr lang="en-US" altLang="cs-CZ" sz="2000" dirty="0">
                <a:solidFill>
                  <a:srgbClr val="307871"/>
                </a:solidFill>
              </a:rPr>
              <a:t>services. </a:t>
            </a:r>
          </a:p>
          <a:p>
            <a:r>
              <a:rPr lang="cs-CZ" altLang="cs-CZ" sz="2000" dirty="0" smtClean="0">
                <a:solidFill>
                  <a:srgbClr val="307871"/>
                </a:solidFill>
              </a:rPr>
              <a:t>Rating </a:t>
            </a:r>
            <a:r>
              <a:rPr lang="en-US" altLang="cs-CZ" sz="2000" dirty="0" smtClean="0">
                <a:solidFill>
                  <a:srgbClr val="307871"/>
                </a:solidFill>
              </a:rPr>
              <a:t>agencies </a:t>
            </a:r>
            <a:r>
              <a:rPr lang="en-US" altLang="cs-CZ" sz="2000" dirty="0">
                <a:solidFill>
                  <a:srgbClr val="307871"/>
                </a:solidFill>
              </a:rPr>
              <a:t>regularly </a:t>
            </a:r>
            <a:r>
              <a:rPr lang="en-US" altLang="cs-CZ" sz="2000" dirty="0" err="1" smtClean="0">
                <a:solidFill>
                  <a:srgbClr val="307871"/>
                </a:solidFill>
              </a:rPr>
              <a:t>analy</a:t>
            </a:r>
            <a:r>
              <a:rPr lang="cs-CZ" altLang="cs-CZ" sz="2000" dirty="0" smtClean="0">
                <a:solidFill>
                  <a:srgbClr val="307871"/>
                </a:solidFill>
              </a:rPr>
              <a:t>z</a:t>
            </a:r>
            <a:r>
              <a:rPr lang="en-US" altLang="cs-CZ" sz="2000" dirty="0" smtClean="0">
                <a:solidFill>
                  <a:srgbClr val="307871"/>
                </a:solidFill>
              </a:rPr>
              <a:t>e </a:t>
            </a:r>
            <a:r>
              <a:rPr lang="en-US" altLang="cs-CZ" sz="2000" dirty="0">
                <a:solidFill>
                  <a:srgbClr val="307871"/>
                </a:solidFill>
              </a:rPr>
              <a:t>the factors influencing the political and economic situation of the countries and some of their business and non-business entities and assess their </a:t>
            </a:r>
            <a:r>
              <a:rPr lang="en-US" altLang="cs-CZ" sz="2000" dirty="0" smtClean="0">
                <a:solidFill>
                  <a:srgbClr val="307871"/>
                </a:solidFill>
              </a:rPr>
              <a:t>credit</a:t>
            </a:r>
            <a:r>
              <a:rPr lang="cs-CZ" altLang="cs-CZ" sz="2000" dirty="0" smtClean="0">
                <a:solidFill>
                  <a:srgbClr val="307871"/>
                </a:solidFill>
              </a:rPr>
              <a:t>.</a:t>
            </a:r>
            <a:endParaRPr lang="en-US" altLang="cs-CZ" sz="2000" dirty="0">
              <a:solidFill>
                <a:srgbClr val="307871"/>
              </a:solidFill>
            </a:endParaRPr>
          </a:p>
          <a:p>
            <a:endParaRPr lang="en-US" altLang="cs-CZ" sz="2000" dirty="0">
              <a:solidFill>
                <a:srgbClr val="307871"/>
              </a:solidFill>
            </a:endParaRPr>
          </a:p>
          <a:p>
            <a:r>
              <a:rPr lang="en-US" altLang="cs-CZ" sz="2000" dirty="0">
                <a:solidFill>
                  <a:srgbClr val="307871"/>
                </a:solidFill>
              </a:rPr>
              <a:t>The most important credit rating agencies are:</a:t>
            </a:r>
          </a:p>
          <a:p>
            <a:pPr lvl="1"/>
            <a:r>
              <a:rPr lang="en-US" altLang="cs-CZ" sz="1600" dirty="0">
                <a:solidFill>
                  <a:srgbClr val="307871"/>
                </a:solidFill>
              </a:rPr>
              <a:t>Moody's (www.moodys.com)</a:t>
            </a:r>
          </a:p>
          <a:p>
            <a:pPr lvl="1"/>
            <a:r>
              <a:rPr lang="en-US" altLang="cs-CZ" sz="1600" dirty="0">
                <a:solidFill>
                  <a:srgbClr val="307871"/>
                </a:solidFill>
              </a:rPr>
              <a:t>Standard </a:t>
            </a:r>
            <a:r>
              <a:rPr lang="en-US" altLang="cs-CZ" sz="1600" dirty="0" smtClean="0">
                <a:solidFill>
                  <a:srgbClr val="307871"/>
                </a:solidFill>
              </a:rPr>
              <a:t>&amp; </a:t>
            </a:r>
            <a:r>
              <a:rPr lang="en-US" altLang="cs-CZ" sz="1600" dirty="0">
                <a:solidFill>
                  <a:srgbClr val="307871"/>
                </a:solidFill>
              </a:rPr>
              <a:t>Poor's </a:t>
            </a:r>
            <a:r>
              <a:rPr lang="en-US" altLang="cs-CZ" sz="1600" dirty="0" smtClean="0">
                <a:solidFill>
                  <a:srgbClr val="307871"/>
                </a:solidFill>
              </a:rPr>
              <a:t>(</a:t>
            </a:r>
            <a:r>
              <a:rPr lang="en-US" altLang="cs-CZ" sz="1600" dirty="0">
                <a:solidFill>
                  <a:srgbClr val="307871"/>
                </a:solidFill>
              </a:rPr>
              <a:t>www.standardandpoors.com)</a:t>
            </a:r>
          </a:p>
          <a:p>
            <a:pPr lvl="1"/>
            <a:r>
              <a:rPr lang="en-US" altLang="cs-CZ" sz="1600" dirty="0">
                <a:solidFill>
                  <a:srgbClr val="307871"/>
                </a:solidFill>
              </a:rPr>
              <a:t>Fitch (www.fitchratings.com</a:t>
            </a:r>
            <a:r>
              <a:rPr lang="en-US" altLang="cs-CZ" sz="1600" dirty="0" smtClean="0">
                <a:solidFill>
                  <a:srgbClr val="307871"/>
                </a:solidFill>
              </a:rPr>
              <a:t>) </a:t>
            </a:r>
            <a:endParaRPr lang="en-US" altLang="cs-CZ" sz="1600" dirty="0">
              <a:solidFill>
                <a:srgbClr val="307871"/>
              </a:solidFill>
            </a:endParaRPr>
          </a:p>
          <a:p>
            <a:endParaRPr lang="en-US" altLang="cs-CZ" sz="2000" dirty="0">
              <a:solidFill>
                <a:srgbClr val="000000"/>
              </a:solidFill>
            </a:endParaRPr>
          </a:p>
        </p:txBody>
      </p:sp>
      <p:sp>
        <p:nvSpPr>
          <p:cNvPr id="6" name="Nadpis 5"/>
          <p:cNvSpPr>
            <a:spLocks noGrp="1"/>
          </p:cNvSpPr>
          <p:nvPr>
            <p:ph type="title"/>
          </p:nvPr>
        </p:nvSpPr>
        <p:spPr>
          <a:xfrm>
            <a:off x="179512" y="195486"/>
            <a:ext cx="7488832" cy="507703"/>
          </a:xfrm>
        </p:spPr>
        <p:txBody>
          <a:bodyPr/>
          <a:lstStyle/>
          <a:p>
            <a:r>
              <a:rPr lang="cs-CZ" b="1" dirty="0" smtClean="0">
                <a:solidFill>
                  <a:srgbClr val="307871"/>
                </a:solidFill>
              </a:rPr>
              <a:t>Rating</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805441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212575"/>
            <a:ext cx="8352928" cy="507703"/>
          </a:xfrm>
        </p:spPr>
        <p:txBody>
          <a:bodyPr/>
          <a:lstStyle/>
          <a:p>
            <a:r>
              <a:rPr lang="en-US" b="1" dirty="0">
                <a:solidFill>
                  <a:srgbClr val="307871"/>
                </a:solidFill>
              </a:rPr>
              <a:t>Rating </a:t>
            </a:r>
            <a:r>
              <a:rPr lang="cs-CZ" b="1" dirty="0" smtClean="0">
                <a:solidFill>
                  <a:srgbClr val="307871"/>
                </a:solidFill>
              </a:rPr>
              <a:t>E</a:t>
            </a:r>
            <a:r>
              <a:rPr lang="en-US" b="1" dirty="0" smtClean="0">
                <a:solidFill>
                  <a:srgbClr val="307871"/>
                </a:solidFill>
              </a:rPr>
              <a:t>valuation </a:t>
            </a:r>
            <a:r>
              <a:rPr lang="en-US" b="1" dirty="0">
                <a:solidFill>
                  <a:srgbClr val="307871"/>
                </a:solidFill>
              </a:rPr>
              <a:t>of </a:t>
            </a:r>
            <a:r>
              <a:rPr lang="cs-CZ" b="1" dirty="0" smtClean="0">
                <a:solidFill>
                  <a:srgbClr val="307871"/>
                </a:solidFill>
              </a:rPr>
              <a:t>I</a:t>
            </a:r>
            <a:r>
              <a:rPr lang="en-US" b="1" dirty="0" err="1" smtClean="0">
                <a:solidFill>
                  <a:srgbClr val="307871"/>
                </a:solidFill>
              </a:rPr>
              <a:t>ndividual</a:t>
            </a:r>
            <a:r>
              <a:rPr lang="en-US" b="1" dirty="0" smtClean="0">
                <a:solidFill>
                  <a:srgbClr val="307871"/>
                </a:solidFill>
              </a:rPr>
              <a:t> </a:t>
            </a:r>
            <a:r>
              <a:rPr lang="cs-CZ" b="1" dirty="0" smtClean="0">
                <a:solidFill>
                  <a:srgbClr val="307871"/>
                </a:solidFill>
              </a:rPr>
              <a:t>C</a:t>
            </a:r>
            <a:r>
              <a:rPr lang="en-US" b="1" dirty="0" err="1" smtClean="0">
                <a:solidFill>
                  <a:srgbClr val="307871"/>
                </a:solidFill>
              </a:rPr>
              <a:t>ountries</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7" name="Obrázek 6"/>
          <p:cNvPicPr>
            <a:picLocks noChangeAspect="1"/>
          </p:cNvPicPr>
          <p:nvPr/>
        </p:nvPicPr>
        <p:blipFill rotWithShape="1">
          <a:blip r:embed="rId4"/>
          <a:srcRect l="39763" t="13601" r="21651" b="44550"/>
          <a:stretch/>
        </p:blipFill>
        <p:spPr>
          <a:xfrm>
            <a:off x="395536" y="737367"/>
            <a:ext cx="6075767" cy="3706591"/>
          </a:xfrm>
          <a:prstGeom prst="rect">
            <a:avLst/>
          </a:prstGeom>
        </p:spPr>
      </p:pic>
    </p:spTree>
    <p:extLst>
      <p:ext uri="{BB962C8B-B14F-4D97-AF65-F5344CB8AC3E}">
        <p14:creationId xmlns:p14="http://schemas.microsoft.com/office/powerpoint/2010/main" val="2210340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212575"/>
            <a:ext cx="8352928" cy="507703"/>
          </a:xfrm>
        </p:spPr>
        <p:txBody>
          <a:bodyPr/>
          <a:lstStyle/>
          <a:p>
            <a:r>
              <a:rPr lang="en-US" b="1" dirty="0">
                <a:solidFill>
                  <a:srgbClr val="307871"/>
                </a:solidFill>
              </a:rPr>
              <a:t>Rating </a:t>
            </a:r>
            <a:r>
              <a:rPr lang="cs-CZ" b="1" dirty="0">
                <a:solidFill>
                  <a:srgbClr val="307871"/>
                </a:solidFill>
              </a:rPr>
              <a:t>E</a:t>
            </a:r>
            <a:r>
              <a:rPr lang="en-US" b="1" dirty="0" smtClean="0">
                <a:solidFill>
                  <a:srgbClr val="307871"/>
                </a:solidFill>
              </a:rPr>
              <a:t>valuation </a:t>
            </a:r>
            <a:r>
              <a:rPr lang="en-US" b="1" dirty="0">
                <a:solidFill>
                  <a:srgbClr val="307871"/>
                </a:solidFill>
              </a:rPr>
              <a:t>of </a:t>
            </a:r>
            <a:r>
              <a:rPr lang="cs-CZ" b="1" dirty="0" smtClean="0">
                <a:solidFill>
                  <a:srgbClr val="307871"/>
                </a:solidFill>
              </a:rPr>
              <a:t>I</a:t>
            </a:r>
            <a:r>
              <a:rPr lang="en-US" b="1" dirty="0" err="1" smtClean="0">
                <a:solidFill>
                  <a:srgbClr val="307871"/>
                </a:solidFill>
              </a:rPr>
              <a:t>ndividual</a:t>
            </a:r>
            <a:r>
              <a:rPr lang="en-US" b="1" dirty="0" smtClean="0">
                <a:solidFill>
                  <a:srgbClr val="307871"/>
                </a:solidFill>
              </a:rPr>
              <a:t> </a:t>
            </a:r>
            <a:r>
              <a:rPr lang="cs-CZ" b="1" dirty="0" smtClean="0">
                <a:solidFill>
                  <a:srgbClr val="307871"/>
                </a:solidFill>
              </a:rPr>
              <a:t>C</a:t>
            </a:r>
            <a:r>
              <a:rPr lang="en-US" b="1" dirty="0" err="1" smtClean="0">
                <a:solidFill>
                  <a:srgbClr val="307871"/>
                </a:solidFill>
              </a:rPr>
              <a:t>ountries</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8" name="Obrázek 7"/>
          <p:cNvPicPr>
            <a:picLocks noChangeAspect="1"/>
          </p:cNvPicPr>
          <p:nvPr/>
        </p:nvPicPr>
        <p:blipFill rotWithShape="1">
          <a:blip r:embed="rId4"/>
          <a:srcRect l="39763" t="55451" r="21651" b="9994"/>
          <a:stretch/>
        </p:blipFill>
        <p:spPr>
          <a:xfrm>
            <a:off x="395537" y="1419621"/>
            <a:ext cx="6075766" cy="3024337"/>
          </a:xfrm>
          <a:prstGeom prst="rect">
            <a:avLst/>
          </a:prstGeom>
        </p:spPr>
      </p:pic>
      <p:pic>
        <p:nvPicPr>
          <p:cNvPr id="9" name="Obrázek 8"/>
          <p:cNvPicPr>
            <a:picLocks noChangeAspect="1"/>
          </p:cNvPicPr>
          <p:nvPr/>
        </p:nvPicPr>
        <p:blipFill rotWithShape="1">
          <a:blip r:embed="rId4"/>
          <a:srcRect l="39763" t="13601" r="21651" b="78696"/>
          <a:stretch/>
        </p:blipFill>
        <p:spPr>
          <a:xfrm>
            <a:off x="395536" y="737367"/>
            <a:ext cx="6075767" cy="682255"/>
          </a:xfrm>
          <a:prstGeom prst="rect">
            <a:avLst/>
          </a:prstGeom>
        </p:spPr>
      </p:pic>
    </p:spTree>
    <p:extLst>
      <p:ext uri="{BB962C8B-B14F-4D97-AF65-F5344CB8AC3E}">
        <p14:creationId xmlns:p14="http://schemas.microsoft.com/office/powerpoint/2010/main" val="598895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212575"/>
            <a:ext cx="8352928" cy="507703"/>
          </a:xfrm>
        </p:spPr>
        <p:txBody>
          <a:bodyPr/>
          <a:lstStyle/>
          <a:p>
            <a:r>
              <a:rPr lang="en-US" b="1" dirty="0">
                <a:solidFill>
                  <a:srgbClr val="307871"/>
                </a:solidFill>
              </a:rPr>
              <a:t>Rating </a:t>
            </a:r>
            <a:r>
              <a:rPr lang="cs-CZ" b="1" dirty="0" smtClean="0">
                <a:solidFill>
                  <a:srgbClr val="307871"/>
                </a:solidFill>
              </a:rPr>
              <a:t>E</a:t>
            </a:r>
            <a:r>
              <a:rPr lang="en-US" b="1" dirty="0" smtClean="0">
                <a:solidFill>
                  <a:srgbClr val="307871"/>
                </a:solidFill>
              </a:rPr>
              <a:t>valuation </a:t>
            </a:r>
            <a:r>
              <a:rPr lang="en-US" b="1" dirty="0">
                <a:solidFill>
                  <a:srgbClr val="307871"/>
                </a:solidFill>
              </a:rPr>
              <a:t>of </a:t>
            </a:r>
            <a:r>
              <a:rPr lang="cs-CZ" b="1" dirty="0" smtClean="0">
                <a:solidFill>
                  <a:srgbClr val="307871"/>
                </a:solidFill>
              </a:rPr>
              <a:t>I</a:t>
            </a:r>
            <a:r>
              <a:rPr lang="en-US" b="1" dirty="0" err="1" smtClean="0">
                <a:solidFill>
                  <a:srgbClr val="307871"/>
                </a:solidFill>
              </a:rPr>
              <a:t>ndividual</a:t>
            </a:r>
            <a:r>
              <a:rPr lang="en-US" b="1" dirty="0" smtClean="0">
                <a:solidFill>
                  <a:srgbClr val="307871"/>
                </a:solidFill>
              </a:rPr>
              <a:t> </a:t>
            </a:r>
            <a:r>
              <a:rPr lang="cs-CZ" b="1" dirty="0" smtClean="0">
                <a:solidFill>
                  <a:srgbClr val="307871"/>
                </a:solidFill>
              </a:rPr>
              <a:t>C</a:t>
            </a:r>
            <a:r>
              <a:rPr lang="en-US" b="1" dirty="0" err="1" smtClean="0">
                <a:solidFill>
                  <a:srgbClr val="307871"/>
                </a:solidFill>
              </a:rPr>
              <a:t>ountries</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9" name="Obrázek 8"/>
          <p:cNvPicPr>
            <a:picLocks noChangeAspect="1"/>
          </p:cNvPicPr>
          <p:nvPr/>
        </p:nvPicPr>
        <p:blipFill rotWithShape="1">
          <a:blip r:embed="rId4"/>
          <a:srcRect l="39763" t="13601" r="21651" b="78696"/>
          <a:stretch/>
        </p:blipFill>
        <p:spPr>
          <a:xfrm>
            <a:off x="395536" y="737367"/>
            <a:ext cx="6075767" cy="591334"/>
          </a:xfrm>
          <a:prstGeom prst="rect">
            <a:avLst/>
          </a:prstGeom>
        </p:spPr>
      </p:pic>
      <p:pic>
        <p:nvPicPr>
          <p:cNvPr id="3" name="Obrázek 2"/>
          <p:cNvPicPr>
            <a:picLocks noChangeAspect="1"/>
          </p:cNvPicPr>
          <p:nvPr/>
        </p:nvPicPr>
        <p:blipFill rotWithShape="1">
          <a:blip r:embed="rId5"/>
          <a:srcRect l="39762" t="19201" r="20863" b="36935"/>
          <a:stretch/>
        </p:blipFill>
        <p:spPr>
          <a:xfrm>
            <a:off x="395536" y="1328701"/>
            <a:ext cx="6192688" cy="3403289"/>
          </a:xfrm>
          <a:prstGeom prst="rect">
            <a:avLst/>
          </a:prstGeom>
        </p:spPr>
      </p:pic>
    </p:spTree>
    <p:extLst>
      <p:ext uri="{BB962C8B-B14F-4D97-AF65-F5344CB8AC3E}">
        <p14:creationId xmlns:p14="http://schemas.microsoft.com/office/powerpoint/2010/main" val="533751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1059582"/>
            <a:ext cx="7776865" cy="1440160"/>
          </a:xfrm>
          <a:prstGeom prst="rect">
            <a:avLst/>
          </a:prstGeom>
        </p:spPr>
        <p:txBody>
          <a:bodyPr>
            <a:noAutofit/>
          </a:bodyPr>
          <a:lstStyle/>
          <a:p>
            <a:r>
              <a:rPr lang="en-US" altLang="cs-CZ" sz="2000" dirty="0" smtClean="0">
                <a:solidFill>
                  <a:srgbClr val="307871"/>
                </a:solidFill>
              </a:rPr>
              <a:t>A </a:t>
            </a:r>
            <a:r>
              <a:rPr lang="en-US" altLang="cs-CZ" sz="2000" dirty="0">
                <a:solidFill>
                  <a:srgbClr val="307871"/>
                </a:solidFill>
              </a:rPr>
              <a:t>group of country risk experts from Export Credit Agencies meets several times a year to update the list of country risk </a:t>
            </a:r>
            <a:r>
              <a:rPr lang="en-US" altLang="cs-CZ" sz="2000" dirty="0" smtClean="0">
                <a:solidFill>
                  <a:srgbClr val="307871"/>
                </a:solidFill>
              </a:rPr>
              <a:t>classifications.</a:t>
            </a:r>
            <a:endParaRPr lang="cs-CZ" altLang="cs-CZ" sz="2000" dirty="0" smtClean="0">
              <a:solidFill>
                <a:srgbClr val="307871"/>
              </a:solidFill>
            </a:endParaRPr>
          </a:p>
          <a:p>
            <a:pPr lvl="1"/>
            <a:r>
              <a:rPr lang="en-US" altLang="cs-CZ" sz="1600" dirty="0" smtClean="0">
                <a:solidFill>
                  <a:srgbClr val="307871"/>
                </a:solidFill>
              </a:rPr>
              <a:t>These </a:t>
            </a:r>
            <a:r>
              <a:rPr lang="en-US" altLang="cs-CZ" sz="1600" dirty="0">
                <a:solidFill>
                  <a:srgbClr val="307871"/>
                </a:solidFill>
              </a:rPr>
              <a:t>meetings are </a:t>
            </a:r>
            <a:r>
              <a:rPr lang="en-US" altLang="cs-CZ" sz="1600" dirty="0" err="1">
                <a:solidFill>
                  <a:srgbClr val="307871"/>
                </a:solidFill>
              </a:rPr>
              <a:t>organised</a:t>
            </a:r>
            <a:r>
              <a:rPr lang="en-US" altLang="cs-CZ" sz="1600" dirty="0">
                <a:solidFill>
                  <a:srgbClr val="307871"/>
                </a:solidFill>
              </a:rPr>
              <a:t> so as to guarantee that every country is reviewed whenever a fundamental change is observed and at least once a year. </a:t>
            </a:r>
            <a:endParaRPr lang="cs-CZ" altLang="cs-CZ" sz="1600" dirty="0" smtClean="0">
              <a:solidFill>
                <a:srgbClr val="307871"/>
              </a:solidFill>
            </a:endParaRPr>
          </a:p>
          <a:p>
            <a:pPr lvl="1"/>
            <a:r>
              <a:rPr lang="en-US" altLang="cs-CZ" sz="1600" dirty="0" smtClean="0">
                <a:solidFill>
                  <a:srgbClr val="307871"/>
                </a:solidFill>
              </a:rPr>
              <a:t>The </a:t>
            </a:r>
            <a:r>
              <a:rPr lang="en-US" altLang="cs-CZ" sz="1600" dirty="0">
                <a:solidFill>
                  <a:srgbClr val="307871"/>
                </a:solidFill>
              </a:rPr>
              <a:t>list of country risk classifications is publically available and published on the OECD website after each meeting; however the meetings themselves and the exchanges and deliberations that take place are strictly confidential</a:t>
            </a:r>
            <a:r>
              <a:rPr lang="en-US" altLang="cs-CZ" sz="1600" dirty="0" smtClean="0">
                <a:solidFill>
                  <a:srgbClr val="307871"/>
                </a:solidFill>
              </a:rPr>
              <a:t>.</a:t>
            </a:r>
            <a:endParaRPr lang="cs-CZ" altLang="cs-CZ" sz="1600" dirty="0" smtClean="0">
              <a:solidFill>
                <a:srgbClr val="307871"/>
              </a:solidFill>
            </a:endParaRPr>
          </a:p>
          <a:p>
            <a:pPr lvl="1"/>
            <a:endParaRPr lang="cs-CZ" altLang="cs-CZ" sz="1600" dirty="0">
              <a:solidFill>
                <a:srgbClr val="307871"/>
              </a:solidFill>
            </a:endParaRPr>
          </a:p>
          <a:p>
            <a:pPr lvl="1"/>
            <a:r>
              <a:rPr lang="cs-CZ" altLang="cs-CZ" sz="1600" dirty="0" smtClean="0">
                <a:solidFill>
                  <a:srgbClr val="307871"/>
                </a:solidFill>
              </a:rPr>
              <a:t>Most </a:t>
            </a:r>
            <a:r>
              <a:rPr lang="cs-CZ" altLang="cs-CZ" sz="1600" dirty="0" err="1" smtClean="0">
                <a:solidFill>
                  <a:srgbClr val="307871"/>
                </a:solidFill>
              </a:rPr>
              <a:t>recent</a:t>
            </a:r>
            <a:r>
              <a:rPr lang="cs-CZ" altLang="cs-CZ" sz="1600" dirty="0" smtClean="0">
                <a:solidFill>
                  <a:srgbClr val="307871"/>
                </a:solidFill>
              </a:rPr>
              <a:t> data are </a:t>
            </a:r>
            <a:r>
              <a:rPr lang="cs-CZ" altLang="cs-CZ" sz="1600" dirty="0" err="1" smtClean="0">
                <a:solidFill>
                  <a:srgbClr val="307871"/>
                </a:solidFill>
              </a:rPr>
              <a:t>available</a:t>
            </a:r>
            <a:r>
              <a:rPr lang="cs-CZ" altLang="cs-CZ" sz="1600" dirty="0" smtClean="0">
                <a:solidFill>
                  <a:srgbClr val="307871"/>
                </a:solidFill>
              </a:rPr>
              <a:t> </a:t>
            </a:r>
            <a:r>
              <a:rPr lang="cs-CZ" altLang="cs-CZ" sz="1600" dirty="0" err="1" smtClean="0">
                <a:solidFill>
                  <a:srgbClr val="307871"/>
                </a:solidFill>
              </a:rPr>
              <a:t>here</a:t>
            </a:r>
            <a:r>
              <a:rPr lang="cs-CZ" altLang="cs-CZ" sz="1600" dirty="0" smtClean="0">
                <a:solidFill>
                  <a:srgbClr val="307871"/>
                </a:solidFill>
              </a:rPr>
              <a:t>:</a:t>
            </a:r>
          </a:p>
          <a:p>
            <a:pPr marL="457200" lvl="1" indent="0">
              <a:buNone/>
            </a:pPr>
            <a:r>
              <a:rPr lang="en-US" altLang="cs-CZ" sz="1600" dirty="0">
                <a:solidFill>
                  <a:srgbClr val="307871"/>
                </a:solidFill>
                <a:hlinkClick r:id="rId3"/>
              </a:rPr>
              <a:t>http://www.oecd.org/trade/topics/export-credits/arrangement-and-sector-understandings/financing-terms-and-conditions/country-risk-classification</a:t>
            </a:r>
            <a:r>
              <a:rPr lang="en-US" altLang="cs-CZ" sz="1600" dirty="0" smtClean="0">
                <a:solidFill>
                  <a:srgbClr val="307871"/>
                </a:solidFill>
                <a:hlinkClick r:id="rId3"/>
              </a:rPr>
              <a:t>/</a:t>
            </a:r>
            <a:endParaRPr lang="cs-CZ" altLang="cs-CZ" sz="1600" dirty="0" smtClean="0">
              <a:solidFill>
                <a:srgbClr val="307871"/>
              </a:solidFill>
            </a:endParaRPr>
          </a:p>
          <a:p>
            <a:pPr lvl="1"/>
            <a:endParaRPr lang="en-US" altLang="cs-CZ" sz="1600" dirty="0">
              <a:solidFill>
                <a:srgbClr val="307871"/>
              </a:solidFill>
            </a:endParaRPr>
          </a:p>
          <a:p>
            <a:endParaRPr lang="en-US" altLang="cs-CZ" sz="2000" dirty="0">
              <a:solidFill>
                <a:srgbClr val="307871"/>
              </a:solidFill>
            </a:endParaRPr>
          </a:p>
        </p:txBody>
      </p:sp>
      <p:sp>
        <p:nvSpPr>
          <p:cNvPr id="6" name="Nadpis 5"/>
          <p:cNvSpPr>
            <a:spLocks noGrp="1"/>
          </p:cNvSpPr>
          <p:nvPr>
            <p:ph type="title"/>
          </p:nvPr>
        </p:nvSpPr>
        <p:spPr>
          <a:xfrm>
            <a:off x="179512" y="195486"/>
            <a:ext cx="7056784" cy="507703"/>
          </a:xfrm>
        </p:spPr>
        <p:txBody>
          <a:bodyPr/>
          <a:lstStyle/>
          <a:p>
            <a:r>
              <a:rPr lang="en-US" altLang="cs-CZ" b="1" dirty="0">
                <a:solidFill>
                  <a:srgbClr val="307871"/>
                </a:solidFill>
              </a:rPr>
              <a:t>Country </a:t>
            </a:r>
            <a:r>
              <a:rPr lang="cs-CZ" altLang="cs-CZ" b="1" dirty="0" smtClean="0">
                <a:solidFill>
                  <a:srgbClr val="307871"/>
                </a:solidFill>
              </a:rPr>
              <a:t>R</a:t>
            </a:r>
            <a:r>
              <a:rPr lang="en-US" altLang="cs-CZ" b="1" dirty="0" err="1" smtClean="0">
                <a:solidFill>
                  <a:srgbClr val="307871"/>
                </a:solidFill>
              </a:rPr>
              <a:t>isk</a:t>
            </a:r>
            <a:r>
              <a:rPr lang="en-US" altLang="cs-CZ" b="1" dirty="0" smtClean="0">
                <a:solidFill>
                  <a:srgbClr val="307871"/>
                </a:solidFill>
              </a:rPr>
              <a:t> </a:t>
            </a:r>
            <a:r>
              <a:rPr lang="cs-CZ" altLang="cs-CZ" b="1" dirty="0" smtClean="0">
                <a:solidFill>
                  <a:srgbClr val="307871"/>
                </a:solidFill>
              </a:rPr>
              <a:t>C</a:t>
            </a:r>
            <a:r>
              <a:rPr lang="en-US" altLang="cs-CZ" b="1" dirty="0" err="1" smtClean="0">
                <a:solidFill>
                  <a:srgbClr val="307871"/>
                </a:solidFill>
              </a:rPr>
              <a:t>lassification</a:t>
            </a:r>
            <a:r>
              <a:rPr lang="en-US" altLang="cs-CZ" b="1" dirty="0" smtClean="0">
                <a:solidFill>
                  <a:srgbClr val="307871"/>
                </a:solidFill>
              </a:rPr>
              <a:t> </a:t>
            </a:r>
            <a:r>
              <a:rPr lang="cs-CZ" altLang="cs-CZ" b="1" dirty="0" smtClean="0">
                <a:solidFill>
                  <a:srgbClr val="307871"/>
                </a:solidFill>
              </a:rPr>
              <a:t>by OECD</a:t>
            </a:r>
            <a:r>
              <a:rPr lang="en-US" altLang="cs-CZ" dirty="0">
                <a:solidFill>
                  <a:srgbClr val="307871"/>
                </a:solidFill>
              </a:rPr>
              <a:t/>
            </a:r>
            <a:br>
              <a:rPr lang="en-US" altLang="cs-CZ" dirty="0">
                <a:solidFill>
                  <a:srgbClr val="307871"/>
                </a:solidFill>
              </a:rPr>
            </a:b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4054609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1059582"/>
            <a:ext cx="7776865" cy="1440160"/>
          </a:xfrm>
          <a:prstGeom prst="rect">
            <a:avLst/>
          </a:prstGeom>
        </p:spPr>
        <p:txBody>
          <a:bodyPr>
            <a:noAutofit/>
          </a:bodyPr>
          <a:lstStyle/>
          <a:p>
            <a:r>
              <a:rPr lang="en-US" altLang="cs-CZ" sz="2000" dirty="0" smtClean="0">
                <a:solidFill>
                  <a:srgbClr val="307871"/>
                </a:solidFill>
              </a:rPr>
              <a:t>The </a:t>
            </a:r>
            <a:r>
              <a:rPr lang="en-US" altLang="cs-CZ" sz="2000" dirty="0">
                <a:solidFill>
                  <a:srgbClr val="307871"/>
                </a:solidFill>
              </a:rPr>
              <a:t>Country Risk Classification takes place through the application of a two-step methodology:</a:t>
            </a:r>
          </a:p>
          <a:p>
            <a:pPr lvl="1"/>
            <a:r>
              <a:rPr lang="en-US" altLang="cs-CZ" sz="1600" dirty="0" smtClean="0">
                <a:solidFill>
                  <a:srgbClr val="307871"/>
                </a:solidFill>
              </a:rPr>
              <a:t>A </a:t>
            </a:r>
            <a:r>
              <a:rPr lang="en-US" altLang="cs-CZ" sz="1600" dirty="0">
                <a:solidFill>
                  <a:srgbClr val="307871"/>
                </a:solidFill>
              </a:rPr>
              <a:t>quantitative model constructed specifically for this purpose: The Country Risk Assessment Model (CRAM) produces a quantitative assessment of country credit risk based on three groups of risk indicators (the payment experience reported by the Participants, the financial situation and the economic situation based primarily on IMF indicators).</a:t>
            </a:r>
          </a:p>
          <a:p>
            <a:pPr lvl="1"/>
            <a:r>
              <a:rPr lang="en-US" altLang="cs-CZ" sz="1600" dirty="0">
                <a:solidFill>
                  <a:srgbClr val="307871"/>
                </a:solidFill>
              </a:rPr>
              <a:t>A qualitative assessment of the CRAM results by country risk experts from OECD Members in order to integrate factors not fully taken into account by the model. This could lead to an adjustment (upwards or downwards) of a country compared to the CRAM results. Any adjustment has to attract a consensus among Experts. More information available in the operational procedures for the Country Risk Experts Group (December 2017 revision</a:t>
            </a:r>
            <a:r>
              <a:rPr lang="en-US" altLang="cs-CZ" sz="1600" dirty="0" smtClean="0">
                <a:solidFill>
                  <a:srgbClr val="307871"/>
                </a:solidFill>
              </a:rPr>
              <a:t>)</a:t>
            </a:r>
            <a:r>
              <a:rPr lang="cs-CZ" altLang="cs-CZ" sz="1600" dirty="0" smtClean="0">
                <a:solidFill>
                  <a:srgbClr val="307871"/>
                </a:solidFill>
              </a:rPr>
              <a:t>.</a:t>
            </a:r>
            <a:endParaRPr lang="en-US" altLang="cs-CZ" sz="1600" dirty="0">
              <a:solidFill>
                <a:srgbClr val="307871"/>
              </a:solidFill>
            </a:endParaRPr>
          </a:p>
        </p:txBody>
      </p:sp>
      <p:sp>
        <p:nvSpPr>
          <p:cNvPr id="6" name="Nadpis 5"/>
          <p:cNvSpPr>
            <a:spLocks noGrp="1"/>
          </p:cNvSpPr>
          <p:nvPr>
            <p:ph type="title"/>
          </p:nvPr>
        </p:nvSpPr>
        <p:spPr>
          <a:xfrm>
            <a:off x="179512" y="195486"/>
            <a:ext cx="7056784" cy="507703"/>
          </a:xfrm>
        </p:spPr>
        <p:txBody>
          <a:bodyPr/>
          <a:lstStyle/>
          <a:p>
            <a:r>
              <a:rPr lang="en-US" altLang="cs-CZ" b="1" dirty="0">
                <a:solidFill>
                  <a:srgbClr val="307871"/>
                </a:solidFill>
              </a:rPr>
              <a:t>Country </a:t>
            </a:r>
            <a:r>
              <a:rPr lang="cs-CZ" altLang="cs-CZ" b="1" dirty="0" smtClean="0">
                <a:solidFill>
                  <a:srgbClr val="307871"/>
                </a:solidFill>
              </a:rPr>
              <a:t>R</a:t>
            </a:r>
            <a:r>
              <a:rPr lang="en-US" altLang="cs-CZ" b="1" dirty="0" err="1" smtClean="0">
                <a:solidFill>
                  <a:srgbClr val="307871"/>
                </a:solidFill>
              </a:rPr>
              <a:t>isk</a:t>
            </a:r>
            <a:r>
              <a:rPr lang="en-US" altLang="cs-CZ" b="1" dirty="0" smtClean="0">
                <a:solidFill>
                  <a:srgbClr val="307871"/>
                </a:solidFill>
              </a:rPr>
              <a:t> </a:t>
            </a:r>
            <a:r>
              <a:rPr lang="cs-CZ" altLang="cs-CZ" b="1" dirty="0" smtClean="0">
                <a:solidFill>
                  <a:srgbClr val="307871"/>
                </a:solidFill>
              </a:rPr>
              <a:t>C</a:t>
            </a:r>
            <a:r>
              <a:rPr lang="en-US" altLang="cs-CZ" b="1" dirty="0" err="1" smtClean="0">
                <a:solidFill>
                  <a:srgbClr val="307871"/>
                </a:solidFill>
              </a:rPr>
              <a:t>lassification</a:t>
            </a:r>
            <a:r>
              <a:rPr lang="en-US" altLang="cs-CZ" b="1" dirty="0" smtClean="0">
                <a:solidFill>
                  <a:srgbClr val="307871"/>
                </a:solidFill>
              </a:rPr>
              <a:t> Methodology</a:t>
            </a:r>
            <a:r>
              <a:rPr lang="cs-CZ" altLang="cs-CZ" b="1" dirty="0" smtClean="0">
                <a:solidFill>
                  <a:srgbClr val="307871"/>
                </a:solidFill>
              </a:rPr>
              <a:t> by OECD</a:t>
            </a:r>
            <a:r>
              <a:rPr lang="en-US" altLang="cs-CZ" dirty="0">
                <a:solidFill>
                  <a:srgbClr val="307871"/>
                </a:solidFill>
              </a:rPr>
              <a:t/>
            </a:r>
            <a:br>
              <a:rPr lang="en-US" altLang="cs-CZ" dirty="0">
                <a:solidFill>
                  <a:srgbClr val="307871"/>
                </a:solidFill>
              </a:rPr>
            </a:b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894519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2139702"/>
            <a:ext cx="7776865" cy="1440160"/>
          </a:xfrm>
          <a:prstGeom prst="rect">
            <a:avLst/>
          </a:prstGeom>
        </p:spPr>
        <p:txBody>
          <a:bodyPr>
            <a:noAutofit/>
          </a:bodyPr>
          <a:lstStyle/>
          <a:p>
            <a:pPr marL="0" indent="0" algn="ctr">
              <a:buNone/>
            </a:pPr>
            <a:r>
              <a:rPr lang="cs-CZ" altLang="cs-CZ" sz="2000" b="1" dirty="0" err="1" smtClean="0">
                <a:solidFill>
                  <a:srgbClr val="307871"/>
                </a:solidFill>
              </a:rPr>
              <a:t>Check</a:t>
            </a:r>
            <a:r>
              <a:rPr lang="cs-CZ" altLang="cs-CZ" sz="2000" b="1" dirty="0" smtClean="0">
                <a:solidFill>
                  <a:srgbClr val="307871"/>
                </a:solidFill>
              </a:rPr>
              <a:t> </a:t>
            </a:r>
            <a:r>
              <a:rPr lang="cs-CZ" altLang="cs-CZ" sz="2000" b="1" dirty="0" err="1" smtClean="0">
                <a:solidFill>
                  <a:srgbClr val="307871"/>
                </a:solidFill>
              </a:rPr>
              <a:t>the</a:t>
            </a:r>
            <a:r>
              <a:rPr lang="cs-CZ" altLang="cs-CZ" sz="2000" b="1" dirty="0" smtClean="0">
                <a:solidFill>
                  <a:srgbClr val="307871"/>
                </a:solidFill>
              </a:rPr>
              <a:t> most </a:t>
            </a:r>
            <a:r>
              <a:rPr lang="cs-CZ" altLang="cs-CZ" sz="2000" b="1" dirty="0" err="1" smtClean="0">
                <a:solidFill>
                  <a:srgbClr val="307871"/>
                </a:solidFill>
              </a:rPr>
              <a:t>recent</a:t>
            </a:r>
            <a:r>
              <a:rPr lang="cs-CZ" altLang="cs-CZ" sz="2000" b="1" dirty="0" smtClean="0">
                <a:solidFill>
                  <a:srgbClr val="307871"/>
                </a:solidFill>
              </a:rPr>
              <a:t> data </a:t>
            </a:r>
            <a:r>
              <a:rPr lang="cs-CZ" altLang="cs-CZ" sz="2000" b="1" dirty="0" err="1" smtClean="0">
                <a:solidFill>
                  <a:srgbClr val="307871"/>
                </a:solidFill>
              </a:rPr>
              <a:t>provided</a:t>
            </a:r>
            <a:r>
              <a:rPr lang="cs-CZ" altLang="cs-CZ" sz="2000" b="1" dirty="0" smtClean="0">
                <a:solidFill>
                  <a:srgbClr val="307871"/>
                </a:solidFill>
              </a:rPr>
              <a:t> by </a:t>
            </a:r>
            <a:r>
              <a:rPr lang="cs-CZ" altLang="cs-CZ" sz="2000" b="1" dirty="0" err="1" smtClean="0">
                <a:solidFill>
                  <a:srgbClr val="307871"/>
                </a:solidFill>
              </a:rPr>
              <a:t>international</a:t>
            </a:r>
            <a:r>
              <a:rPr lang="cs-CZ" altLang="cs-CZ" sz="2000" b="1" dirty="0" smtClean="0">
                <a:solidFill>
                  <a:srgbClr val="307871"/>
                </a:solidFill>
              </a:rPr>
              <a:t> </a:t>
            </a:r>
            <a:r>
              <a:rPr lang="cs-CZ" altLang="cs-CZ" sz="2000" b="1" dirty="0" err="1" smtClean="0">
                <a:solidFill>
                  <a:srgbClr val="307871"/>
                </a:solidFill>
              </a:rPr>
              <a:t>institutions</a:t>
            </a:r>
            <a:r>
              <a:rPr lang="cs-CZ" altLang="cs-CZ" sz="2000" b="1" dirty="0" smtClean="0">
                <a:solidFill>
                  <a:srgbClr val="307871"/>
                </a:solidFill>
              </a:rPr>
              <a:t> to </a:t>
            </a:r>
            <a:r>
              <a:rPr lang="cs-CZ" altLang="cs-CZ" sz="2000" b="1" dirty="0" err="1" smtClean="0">
                <a:solidFill>
                  <a:srgbClr val="307871"/>
                </a:solidFill>
              </a:rPr>
              <a:t>describe</a:t>
            </a:r>
            <a:r>
              <a:rPr lang="cs-CZ" altLang="cs-CZ" sz="2000" b="1" dirty="0" smtClean="0">
                <a:solidFill>
                  <a:srgbClr val="307871"/>
                </a:solidFill>
              </a:rPr>
              <a:t> </a:t>
            </a:r>
            <a:r>
              <a:rPr lang="cs-CZ" altLang="cs-CZ" sz="2000" b="1" dirty="0" err="1" smtClean="0">
                <a:solidFill>
                  <a:srgbClr val="307871"/>
                </a:solidFill>
              </a:rPr>
              <a:t>the</a:t>
            </a:r>
            <a:r>
              <a:rPr lang="cs-CZ" altLang="cs-CZ" sz="2000" b="1" dirty="0" smtClean="0">
                <a:solidFill>
                  <a:srgbClr val="307871"/>
                </a:solidFill>
              </a:rPr>
              <a:t> country risk in </a:t>
            </a:r>
            <a:r>
              <a:rPr lang="cs-CZ" altLang="cs-CZ" sz="2000" b="1" dirty="0" err="1" smtClean="0">
                <a:solidFill>
                  <a:srgbClr val="307871"/>
                </a:solidFill>
              </a:rPr>
              <a:t>one</a:t>
            </a:r>
            <a:r>
              <a:rPr lang="cs-CZ" altLang="cs-CZ" sz="2000" b="1" dirty="0" smtClean="0">
                <a:solidFill>
                  <a:srgbClr val="307871"/>
                </a:solidFill>
              </a:rPr>
              <a:t> </a:t>
            </a:r>
            <a:r>
              <a:rPr lang="cs-CZ" altLang="cs-CZ" sz="2000" b="1" dirty="0" err="1" smtClean="0">
                <a:solidFill>
                  <a:srgbClr val="307871"/>
                </a:solidFill>
              </a:rPr>
              <a:t>European</a:t>
            </a:r>
            <a:r>
              <a:rPr lang="cs-CZ" altLang="cs-CZ" sz="2000" b="1" dirty="0" smtClean="0">
                <a:solidFill>
                  <a:srgbClr val="307871"/>
                </a:solidFill>
              </a:rPr>
              <a:t>, </a:t>
            </a:r>
            <a:r>
              <a:rPr lang="cs-CZ" altLang="cs-CZ" sz="2000" b="1" dirty="0" err="1" smtClean="0">
                <a:solidFill>
                  <a:srgbClr val="307871"/>
                </a:solidFill>
              </a:rPr>
              <a:t>one</a:t>
            </a:r>
            <a:r>
              <a:rPr lang="cs-CZ" altLang="cs-CZ" sz="2000" b="1" dirty="0" smtClean="0">
                <a:solidFill>
                  <a:srgbClr val="307871"/>
                </a:solidFill>
              </a:rPr>
              <a:t> </a:t>
            </a:r>
            <a:r>
              <a:rPr lang="cs-CZ" altLang="cs-CZ" sz="2000" b="1" dirty="0" err="1" smtClean="0">
                <a:solidFill>
                  <a:srgbClr val="307871"/>
                </a:solidFill>
              </a:rPr>
              <a:t>Asian</a:t>
            </a:r>
            <a:r>
              <a:rPr lang="cs-CZ" altLang="cs-CZ" sz="2000" b="1" dirty="0" smtClean="0">
                <a:solidFill>
                  <a:srgbClr val="307871"/>
                </a:solidFill>
              </a:rPr>
              <a:t>, </a:t>
            </a:r>
            <a:r>
              <a:rPr lang="cs-CZ" altLang="cs-CZ" sz="2000" b="1" dirty="0" err="1" smtClean="0">
                <a:solidFill>
                  <a:srgbClr val="307871"/>
                </a:solidFill>
              </a:rPr>
              <a:t>one</a:t>
            </a:r>
            <a:r>
              <a:rPr lang="cs-CZ" altLang="cs-CZ" sz="2000" b="1" dirty="0" smtClean="0">
                <a:solidFill>
                  <a:srgbClr val="307871"/>
                </a:solidFill>
              </a:rPr>
              <a:t> </a:t>
            </a:r>
            <a:r>
              <a:rPr lang="cs-CZ" altLang="cs-CZ" sz="2000" b="1" dirty="0" err="1" smtClean="0">
                <a:solidFill>
                  <a:srgbClr val="307871"/>
                </a:solidFill>
              </a:rPr>
              <a:t>American</a:t>
            </a:r>
            <a:r>
              <a:rPr lang="cs-CZ" altLang="cs-CZ" sz="2000" b="1" dirty="0" smtClean="0">
                <a:solidFill>
                  <a:srgbClr val="307871"/>
                </a:solidFill>
              </a:rPr>
              <a:t>, </a:t>
            </a:r>
            <a:r>
              <a:rPr lang="cs-CZ" altLang="cs-CZ" sz="2000" b="1" dirty="0" err="1" smtClean="0">
                <a:solidFill>
                  <a:srgbClr val="307871"/>
                </a:solidFill>
              </a:rPr>
              <a:t>one</a:t>
            </a:r>
            <a:r>
              <a:rPr lang="cs-CZ" altLang="cs-CZ" sz="2000" b="1" dirty="0" smtClean="0">
                <a:solidFill>
                  <a:srgbClr val="307871"/>
                </a:solidFill>
              </a:rPr>
              <a:t> </a:t>
            </a:r>
            <a:r>
              <a:rPr lang="cs-CZ" altLang="cs-CZ" sz="2000" b="1" dirty="0" err="1" smtClean="0">
                <a:solidFill>
                  <a:srgbClr val="307871"/>
                </a:solidFill>
              </a:rPr>
              <a:t>African</a:t>
            </a:r>
            <a:r>
              <a:rPr lang="cs-CZ" altLang="cs-CZ" sz="2000" b="1" dirty="0">
                <a:solidFill>
                  <a:srgbClr val="307871"/>
                </a:solidFill>
              </a:rPr>
              <a:t> </a:t>
            </a:r>
            <a:r>
              <a:rPr lang="cs-CZ" altLang="cs-CZ" sz="2000" b="1" dirty="0" smtClean="0">
                <a:solidFill>
                  <a:srgbClr val="307871"/>
                </a:solidFill>
              </a:rPr>
              <a:t>country.</a:t>
            </a:r>
            <a:endParaRPr lang="en-US" altLang="cs-CZ" sz="2000" b="1" dirty="0">
              <a:solidFill>
                <a:srgbClr val="307871"/>
              </a:solidFill>
            </a:endParaRPr>
          </a:p>
        </p:txBody>
      </p:sp>
      <p:sp>
        <p:nvSpPr>
          <p:cNvPr id="6" name="Nadpis 5"/>
          <p:cNvSpPr>
            <a:spLocks noGrp="1"/>
          </p:cNvSpPr>
          <p:nvPr>
            <p:ph type="title"/>
          </p:nvPr>
        </p:nvSpPr>
        <p:spPr>
          <a:xfrm>
            <a:off x="179512" y="195486"/>
            <a:ext cx="6192688" cy="507703"/>
          </a:xfrm>
        </p:spPr>
        <p:txBody>
          <a:bodyPr/>
          <a:lstStyle/>
          <a:p>
            <a:r>
              <a:rPr lang="cs-CZ" b="1" dirty="0" err="1" smtClean="0">
                <a:solidFill>
                  <a:srgbClr val="307871"/>
                </a:solidFill>
              </a:rPr>
              <a:t>Questions</a:t>
            </a:r>
            <a:r>
              <a:rPr lang="cs-CZ" b="1" dirty="0" smtClean="0">
                <a:solidFill>
                  <a:srgbClr val="307871"/>
                </a:solidFill>
              </a:rPr>
              <a:t> and </a:t>
            </a:r>
            <a:r>
              <a:rPr lang="cs-CZ" b="1" dirty="0" err="1" smtClean="0">
                <a:solidFill>
                  <a:srgbClr val="307871"/>
                </a:solidFill>
              </a:rPr>
              <a:t>Applications</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811389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1059582"/>
            <a:ext cx="7776865" cy="1440160"/>
          </a:xfrm>
          <a:prstGeom prst="rect">
            <a:avLst/>
          </a:prstGeom>
        </p:spPr>
        <p:txBody>
          <a:bodyPr>
            <a:noAutofit/>
          </a:bodyPr>
          <a:lstStyle/>
          <a:p>
            <a:r>
              <a:rPr lang="en-US" altLang="cs-CZ" sz="2000" dirty="0">
                <a:solidFill>
                  <a:srgbClr val="307871"/>
                </a:solidFill>
              </a:rPr>
              <a:t>An overall country risk rating using a checklist approach can be developed from separate ratings for political and financial risk.</a:t>
            </a:r>
          </a:p>
          <a:p>
            <a:pPr lvl="1"/>
            <a:r>
              <a:rPr lang="cs-CZ" altLang="cs-CZ" sz="1600" dirty="0" err="1" smtClean="0">
                <a:solidFill>
                  <a:srgbClr val="307871"/>
                </a:solidFill>
              </a:rPr>
              <a:t>The</a:t>
            </a:r>
            <a:r>
              <a:rPr lang="cs-CZ" altLang="cs-CZ" sz="1600" dirty="0" smtClean="0">
                <a:solidFill>
                  <a:srgbClr val="307871"/>
                </a:solidFill>
              </a:rPr>
              <a:t> </a:t>
            </a:r>
            <a:r>
              <a:rPr lang="en-US" altLang="cs-CZ" sz="1600" dirty="0" smtClean="0">
                <a:solidFill>
                  <a:srgbClr val="307871"/>
                </a:solidFill>
              </a:rPr>
              <a:t>political </a:t>
            </a:r>
            <a:r>
              <a:rPr lang="en-US" altLang="cs-CZ" sz="1600" dirty="0">
                <a:solidFill>
                  <a:srgbClr val="307871"/>
                </a:solidFill>
              </a:rPr>
              <a:t>factors are assigned values within some range</a:t>
            </a:r>
          </a:p>
          <a:p>
            <a:pPr lvl="1"/>
            <a:r>
              <a:rPr lang="cs-CZ" altLang="cs-CZ" sz="1600" dirty="0">
                <a:solidFill>
                  <a:srgbClr val="307871"/>
                </a:solidFill>
              </a:rPr>
              <a:t>T</a:t>
            </a:r>
            <a:r>
              <a:rPr lang="en-US" altLang="cs-CZ" sz="1600" dirty="0" err="1" smtClean="0">
                <a:solidFill>
                  <a:srgbClr val="307871"/>
                </a:solidFill>
              </a:rPr>
              <a:t>hese</a:t>
            </a:r>
            <a:r>
              <a:rPr lang="en-US" altLang="cs-CZ" sz="1600" dirty="0" smtClean="0">
                <a:solidFill>
                  <a:srgbClr val="307871"/>
                </a:solidFill>
              </a:rPr>
              <a:t> </a:t>
            </a:r>
            <a:r>
              <a:rPr lang="en-US" altLang="cs-CZ" sz="1600" dirty="0">
                <a:solidFill>
                  <a:srgbClr val="307871"/>
                </a:solidFill>
              </a:rPr>
              <a:t>political factors are assigned weights. The assigned values of the factors times their respective weights can then be summed to derive a political risk rating.</a:t>
            </a:r>
          </a:p>
          <a:p>
            <a:pPr lvl="1"/>
            <a:r>
              <a:rPr lang="en-US" altLang="cs-CZ" sz="1600" dirty="0">
                <a:solidFill>
                  <a:srgbClr val="307871"/>
                </a:solidFill>
              </a:rPr>
              <a:t>The process </a:t>
            </a:r>
            <a:r>
              <a:rPr lang="en-US" altLang="cs-CZ" sz="1600" dirty="0" smtClean="0">
                <a:solidFill>
                  <a:srgbClr val="307871"/>
                </a:solidFill>
              </a:rPr>
              <a:t>is repeated </a:t>
            </a:r>
            <a:r>
              <a:rPr lang="en-US" altLang="cs-CZ" sz="1600" dirty="0">
                <a:solidFill>
                  <a:srgbClr val="307871"/>
                </a:solidFill>
              </a:rPr>
              <a:t>to derive the financial risk rating.</a:t>
            </a:r>
          </a:p>
          <a:p>
            <a:pPr lvl="1"/>
            <a:r>
              <a:rPr lang="en-US" altLang="cs-CZ" sz="1600" dirty="0">
                <a:solidFill>
                  <a:srgbClr val="307871"/>
                </a:solidFill>
              </a:rPr>
              <a:t>Once the political and financial ratings have been derived, a country’s overall country risk rating as it relates to a specific project can be determined by assigning weights to the political and financial ratings according to importance.</a:t>
            </a:r>
          </a:p>
          <a:p>
            <a:endParaRPr lang="cs-CZ" altLang="cs-CZ" sz="1200" dirty="0" smtClean="0">
              <a:solidFill>
                <a:srgbClr val="307871"/>
              </a:solidFill>
            </a:endParaRPr>
          </a:p>
        </p:txBody>
      </p:sp>
      <p:sp>
        <p:nvSpPr>
          <p:cNvPr id="6" name="Nadpis 5"/>
          <p:cNvSpPr>
            <a:spLocks noGrp="1"/>
          </p:cNvSpPr>
          <p:nvPr>
            <p:ph type="title"/>
          </p:nvPr>
        </p:nvSpPr>
        <p:spPr>
          <a:xfrm>
            <a:off x="179512" y="195486"/>
            <a:ext cx="6192688" cy="507703"/>
          </a:xfrm>
        </p:spPr>
        <p:txBody>
          <a:bodyPr/>
          <a:lstStyle/>
          <a:p>
            <a:r>
              <a:rPr lang="en-US" b="1" dirty="0">
                <a:solidFill>
                  <a:srgbClr val="307871"/>
                </a:solidFill>
              </a:rPr>
              <a:t>An </a:t>
            </a:r>
            <a:r>
              <a:rPr lang="cs-CZ" b="1" dirty="0" smtClean="0">
                <a:solidFill>
                  <a:srgbClr val="307871"/>
                </a:solidFill>
              </a:rPr>
              <a:t>O</a:t>
            </a:r>
            <a:r>
              <a:rPr lang="en-US" b="1" dirty="0" err="1" smtClean="0">
                <a:solidFill>
                  <a:srgbClr val="307871"/>
                </a:solidFill>
              </a:rPr>
              <a:t>verall</a:t>
            </a:r>
            <a:r>
              <a:rPr lang="en-US" b="1" dirty="0" smtClean="0">
                <a:solidFill>
                  <a:srgbClr val="307871"/>
                </a:solidFill>
              </a:rPr>
              <a:t> </a:t>
            </a:r>
            <a:r>
              <a:rPr lang="cs-CZ" b="1" dirty="0" smtClean="0">
                <a:solidFill>
                  <a:srgbClr val="307871"/>
                </a:solidFill>
              </a:rPr>
              <a:t>C</a:t>
            </a:r>
            <a:r>
              <a:rPr lang="en-US" b="1" dirty="0" err="1" smtClean="0">
                <a:solidFill>
                  <a:srgbClr val="307871"/>
                </a:solidFill>
              </a:rPr>
              <a:t>ountry</a:t>
            </a:r>
            <a:r>
              <a:rPr lang="en-US" b="1" dirty="0" smtClean="0">
                <a:solidFill>
                  <a:srgbClr val="307871"/>
                </a:solidFill>
              </a:rPr>
              <a:t> </a:t>
            </a:r>
            <a:r>
              <a:rPr lang="cs-CZ" b="1" dirty="0" smtClean="0">
                <a:solidFill>
                  <a:srgbClr val="307871"/>
                </a:solidFill>
              </a:rPr>
              <a:t>R</a:t>
            </a:r>
            <a:r>
              <a:rPr lang="en-US" b="1" dirty="0" err="1" smtClean="0">
                <a:solidFill>
                  <a:srgbClr val="307871"/>
                </a:solidFill>
              </a:rPr>
              <a:t>isk</a:t>
            </a:r>
            <a:r>
              <a:rPr lang="en-US" b="1" dirty="0" smtClean="0">
                <a:solidFill>
                  <a:srgbClr val="307871"/>
                </a:solidFill>
              </a:rPr>
              <a:t> </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3688403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987574"/>
            <a:ext cx="7776865" cy="1440160"/>
          </a:xfrm>
          <a:prstGeom prst="rect">
            <a:avLst/>
          </a:prstGeom>
        </p:spPr>
        <p:txBody>
          <a:bodyPr>
            <a:noAutofit/>
          </a:bodyPr>
          <a:lstStyle/>
          <a:p>
            <a:endParaRPr lang="en-US" altLang="cs-CZ" sz="1800" dirty="0">
              <a:solidFill>
                <a:srgbClr val="000000"/>
              </a:solidFill>
            </a:endParaRPr>
          </a:p>
        </p:txBody>
      </p:sp>
      <p:sp>
        <p:nvSpPr>
          <p:cNvPr id="6" name="Nadpis 5"/>
          <p:cNvSpPr>
            <a:spLocks noGrp="1"/>
          </p:cNvSpPr>
          <p:nvPr>
            <p:ph type="title"/>
          </p:nvPr>
        </p:nvSpPr>
        <p:spPr>
          <a:xfrm>
            <a:off x="179512" y="195486"/>
            <a:ext cx="6192688" cy="507703"/>
          </a:xfrm>
        </p:spPr>
        <p:txBody>
          <a:bodyPr/>
          <a:lstStyle/>
          <a:p>
            <a:r>
              <a:rPr lang="cs-CZ" b="1" dirty="0" err="1" smtClean="0">
                <a:solidFill>
                  <a:srgbClr val="307871"/>
                </a:solidFill>
              </a:rPr>
              <a:t>Determining</a:t>
            </a:r>
            <a:r>
              <a:rPr lang="cs-CZ" b="1" dirty="0" smtClean="0">
                <a:solidFill>
                  <a:srgbClr val="307871"/>
                </a:solidFill>
              </a:rPr>
              <a:t> </a:t>
            </a:r>
            <a:r>
              <a:rPr lang="cs-CZ" b="1" dirty="0" err="1" smtClean="0">
                <a:solidFill>
                  <a:srgbClr val="307871"/>
                </a:solidFill>
              </a:rPr>
              <a:t>the</a:t>
            </a:r>
            <a:r>
              <a:rPr lang="cs-CZ" b="1" dirty="0" smtClean="0">
                <a:solidFill>
                  <a:srgbClr val="307871"/>
                </a:solidFill>
              </a:rPr>
              <a:t> </a:t>
            </a:r>
            <a:r>
              <a:rPr lang="cs-CZ" b="1" dirty="0" err="1" smtClean="0">
                <a:solidFill>
                  <a:srgbClr val="307871"/>
                </a:solidFill>
              </a:rPr>
              <a:t>Overall</a:t>
            </a:r>
            <a:r>
              <a:rPr lang="cs-CZ" b="1" dirty="0" smtClean="0">
                <a:solidFill>
                  <a:srgbClr val="307871"/>
                </a:solidFill>
              </a:rPr>
              <a:t>  Country Risk</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5" name="Obrázek 4"/>
          <p:cNvPicPr>
            <a:picLocks noChangeAspect="1"/>
          </p:cNvPicPr>
          <p:nvPr/>
        </p:nvPicPr>
        <p:blipFill rotWithShape="1">
          <a:blip r:embed="rId4"/>
          <a:srcRect l="27163" t="30400" r="36613" b="15001"/>
          <a:stretch/>
        </p:blipFill>
        <p:spPr>
          <a:xfrm>
            <a:off x="395535" y="805813"/>
            <a:ext cx="5480690" cy="4151418"/>
          </a:xfrm>
          <a:prstGeom prst="rect">
            <a:avLst/>
          </a:prstGeom>
        </p:spPr>
      </p:pic>
      <p:sp>
        <p:nvSpPr>
          <p:cNvPr id="8" name="Obdélník 7"/>
          <p:cNvSpPr/>
          <p:nvPr/>
        </p:nvSpPr>
        <p:spPr>
          <a:xfrm>
            <a:off x="6012160" y="1068450"/>
            <a:ext cx="3024336" cy="3046988"/>
          </a:xfrm>
          <a:prstGeom prst="rect">
            <a:avLst/>
          </a:prstGeom>
        </p:spPr>
        <p:txBody>
          <a:bodyPr wrap="square">
            <a:spAutoFit/>
          </a:bodyPr>
          <a:lstStyle/>
          <a:p>
            <a:r>
              <a:rPr lang="cs-CZ" sz="1600" dirty="0" err="1" smtClean="0">
                <a:solidFill>
                  <a:srgbClr val="307871"/>
                </a:solidFill>
              </a:rPr>
              <a:t>Note</a:t>
            </a:r>
            <a:r>
              <a:rPr lang="cs-CZ" sz="1600" dirty="0" smtClean="0">
                <a:solidFill>
                  <a:srgbClr val="307871"/>
                </a:solidFill>
              </a:rPr>
              <a:t>: </a:t>
            </a:r>
            <a:r>
              <a:rPr lang="en-US" sz="1600" dirty="0" smtClean="0">
                <a:solidFill>
                  <a:srgbClr val="307871"/>
                </a:solidFill>
              </a:rPr>
              <a:t>The importance</a:t>
            </a:r>
            <a:r>
              <a:rPr lang="cs-CZ" sz="1600" dirty="0" smtClean="0">
                <a:solidFill>
                  <a:srgbClr val="307871"/>
                </a:solidFill>
              </a:rPr>
              <a:t> </a:t>
            </a:r>
            <a:r>
              <a:rPr lang="en-US" sz="1600" dirty="0" smtClean="0">
                <a:solidFill>
                  <a:srgbClr val="307871"/>
                </a:solidFill>
              </a:rPr>
              <a:t>of </a:t>
            </a:r>
            <a:r>
              <a:rPr lang="en-US" sz="1600" dirty="0">
                <a:solidFill>
                  <a:srgbClr val="307871"/>
                </a:solidFill>
              </a:rPr>
              <a:t>political risk </a:t>
            </a:r>
            <a:r>
              <a:rPr lang="cs-CZ" sz="1600" dirty="0" smtClean="0">
                <a:solidFill>
                  <a:srgbClr val="307871"/>
                </a:solidFill>
              </a:rPr>
              <a:t>and </a:t>
            </a:r>
            <a:r>
              <a:rPr lang="en-US" sz="1600" dirty="0" smtClean="0">
                <a:solidFill>
                  <a:srgbClr val="307871"/>
                </a:solidFill>
              </a:rPr>
              <a:t>financial </a:t>
            </a:r>
            <a:r>
              <a:rPr lang="en-US" sz="1600" dirty="0">
                <a:solidFill>
                  <a:srgbClr val="307871"/>
                </a:solidFill>
              </a:rPr>
              <a:t>risk varies with the intent of the </a:t>
            </a:r>
            <a:r>
              <a:rPr lang="cs-CZ" sz="1600" dirty="0" err="1" smtClean="0">
                <a:solidFill>
                  <a:srgbClr val="307871"/>
                </a:solidFill>
              </a:rPr>
              <a:t>respective</a:t>
            </a:r>
            <a:r>
              <a:rPr lang="cs-CZ" sz="1600" dirty="0" smtClean="0">
                <a:solidFill>
                  <a:srgbClr val="307871"/>
                </a:solidFill>
              </a:rPr>
              <a:t> </a:t>
            </a:r>
            <a:r>
              <a:rPr lang="en-US" sz="1600" dirty="0" smtClean="0">
                <a:solidFill>
                  <a:srgbClr val="307871"/>
                </a:solidFill>
              </a:rPr>
              <a:t>MNC.</a:t>
            </a:r>
            <a:r>
              <a:rPr lang="cs-CZ" sz="1600" dirty="0" smtClean="0">
                <a:solidFill>
                  <a:srgbClr val="307871"/>
                </a:solidFill>
              </a:rPr>
              <a:t> </a:t>
            </a:r>
            <a:r>
              <a:rPr lang="cs-CZ" sz="1600" dirty="0" err="1" smtClean="0">
                <a:solidFill>
                  <a:srgbClr val="307871"/>
                </a:solidFill>
              </a:rPr>
              <a:t>For</a:t>
            </a:r>
            <a:r>
              <a:rPr lang="cs-CZ" sz="1600" dirty="0" smtClean="0">
                <a:solidFill>
                  <a:srgbClr val="307871"/>
                </a:solidFill>
              </a:rPr>
              <a:t> instance, </a:t>
            </a:r>
            <a:r>
              <a:rPr lang="en-US" sz="1600" dirty="0" smtClean="0">
                <a:solidFill>
                  <a:srgbClr val="307871"/>
                </a:solidFill>
              </a:rPr>
              <a:t>MNC considering</a:t>
            </a:r>
            <a:r>
              <a:rPr lang="cs-CZ" sz="1600" dirty="0" smtClean="0">
                <a:solidFill>
                  <a:srgbClr val="307871"/>
                </a:solidFill>
              </a:rPr>
              <a:t> </a:t>
            </a:r>
            <a:r>
              <a:rPr lang="en-US" sz="1600" dirty="0" smtClean="0">
                <a:solidFill>
                  <a:srgbClr val="307871"/>
                </a:solidFill>
              </a:rPr>
              <a:t>foreign </a:t>
            </a:r>
            <a:r>
              <a:rPr lang="en-US" sz="1600" dirty="0">
                <a:solidFill>
                  <a:srgbClr val="307871"/>
                </a:solidFill>
              </a:rPr>
              <a:t>direct </a:t>
            </a:r>
            <a:r>
              <a:rPr lang="en-US" sz="1600" dirty="0" smtClean="0">
                <a:solidFill>
                  <a:srgbClr val="307871"/>
                </a:solidFill>
              </a:rPr>
              <a:t>investment </a:t>
            </a:r>
            <a:r>
              <a:rPr lang="en-US" sz="1600" dirty="0">
                <a:solidFill>
                  <a:srgbClr val="307871"/>
                </a:solidFill>
              </a:rPr>
              <a:t>to attract demand in that country must be highly </a:t>
            </a:r>
            <a:r>
              <a:rPr lang="en-US" sz="1600" dirty="0" smtClean="0">
                <a:solidFill>
                  <a:srgbClr val="307871"/>
                </a:solidFill>
              </a:rPr>
              <a:t>concerned</a:t>
            </a:r>
            <a:r>
              <a:rPr lang="cs-CZ" sz="1600" dirty="0" smtClean="0">
                <a:solidFill>
                  <a:srgbClr val="307871"/>
                </a:solidFill>
              </a:rPr>
              <a:t> </a:t>
            </a:r>
            <a:r>
              <a:rPr lang="en-US" sz="1600" dirty="0" smtClean="0">
                <a:solidFill>
                  <a:srgbClr val="307871"/>
                </a:solidFill>
              </a:rPr>
              <a:t>about </a:t>
            </a:r>
            <a:r>
              <a:rPr lang="en-US" sz="1600" dirty="0">
                <a:solidFill>
                  <a:srgbClr val="307871"/>
                </a:solidFill>
              </a:rPr>
              <a:t>financial risk. </a:t>
            </a:r>
            <a:r>
              <a:rPr lang="en-US" sz="1600" dirty="0" smtClean="0">
                <a:solidFill>
                  <a:srgbClr val="307871"/>
                </a:solidFill>
              </a:rPr>
              <a:t>MNC </a:t>
            </a:r>
            <a:r>
              <a:rPr lang="en-US" sz="1600" dirty="0">
                <a:solidFill>
                  <a:srgbClr val="307871"/>
                </a:solidFill>
              </a:rPr>
              <a:t>establishing a foreign manufacturing plant and</a:t>
            </a:r>
          </a:p>
          <a:p>
            <a:r>
              <a:rPr lang="en-US" sz="1600" dirty="0">
                <a:solidFill>
                  <a:srgbClr val="307871"/>
                </a:solidFill>
              </a:rPr>
              <a:t>planning to export the goods from there should be more concerned with political risk.</a:t>
            </a:r>
            <a:endParaRPr lang="cs-CZ" sz="1600" dirty="0">
              <a:solidFill>
                <a:srgbClr val="307871"/>
              </a:solidFill>
            </a:endParaRPr>
          </a:p>
        </p:txBody>
      </p:sp>
    </p:spTree>
    <p:extLst>
      <p:ext uri="{BB962C8B-B14F-4D97-AF65-F5344CB8AC3E}">
        <p14:creationId xmlns:p14="http://schemas.microsoft.com/office/powerpoint/2010/main" val="1713693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987574"/>
            <a:ext cx="7920881" cy="1440160"/>
          </a:xfrm>
          <a:prstGeom prst="rect">
            <a:avLst/>
          </a:prstGeom>
        </p:spPr>
        <p:txBody>
          <a:bodyPr>
            <a:noAutofit/>
          </a:bodyPr>
          <a:lstStyle/>
          <a:p>
            <a:r>
              <a:rPr lang="en-US" altLang="cs-CZ" sz="2000" dirty="0">
                <a:solidFill>
                  <a:srgbClr val="307871"/>
                </a:solidFill>
              </a:rPr>
              <a:t>Country risk is the potentially adverse impact of a country’s environment on an </a:t>
            </a:r>
            <a:r>
              <a:rPr lang="en-US" altLang="cs-CZ" sz="2000" dirty="0" smtClean="0">
                <a:solidFill>
                  <a:srgbClr val="307871"/>
                </a:solidFill>
              </a:rPr>
              <a:t>MNC’s</a:t>
            </a:r>
            <a:r>
              <a:rPr lang="cs-CZ" altLang="cs-CZ" sz="2000" dirty="0" smtClean="0">
                <a:solidFill>
                  <a:srgbClr val="307871"/>
                </a:solidFill>
              </a:rPr>
              <a:t> </a:t>
            </a:r>
            <a:r>
              <a:rPr lang="en-US" altLang="cs-CZ" sz="2000" dirty="0" smtClean="0">
                <a:solidFill>
                  <a:srgbClr val="307871"/>
                </a:solidFill>
              </a:rPr>
              <a:t>cash flows</a:t>
            </a:r>
            <a:r>
              <a:rPr lang="cs-CZ" altLang="cs-CZ" sz="2000" dirty="0" smtClean="0">
                <a:solidFill>
                  <a:srgbClr val="307871"/>
                </a:solidFill>
              </a:rPr>
              <a:t> </a:t>
            </a:r>
            <a:r>
              <a:rPr lang="en-US" altLang="cs-CZ" sz="2000" dirty="0">
                <a:solidFill>
                  <a:srgbClr val="307871"/>
                </a:solidFill>
              </a:rPr>
              <a:t>and therefore </a:t>
            </a:r>
            <a:r>
              <a:rPr lang="cs-CZ" altLang="cs-CZ" sz="2000" dirty="0" err="1" smtClean="0">
                <a:solidFill>
                  <a:srgbClr val="307871"/>
                </a:solidFill>
              </a:rPr>
              <a:t>its</a:t>
            </a:r>
            <a:r>
              <a:rPr lang="en-US" altLang="cs-CZ" sz="2000" dirty="0" smtClean="0">
                <a:solidFill>
                  <a:srgbClr val="307871"/>
                </a:solidFill>
              </a:rPr>
              <a:t> value</a:t>
            </a:r>
            <a:r>
              <a:rPr lang="cs-CZ" altLang="cs-CZ" sz="2000" dirty="0" smtClean="0">
                <a:solidFill>
                  <a:srgbClr val="307871"/>
                </a:solidFill>
              </a:rPr>
              <a:t>.</a:t>
            </a:r>
            <a:r>
              <a:rPr lang="en-US" altLang="cs-CZ" sz="2000" dirty="0" smtClean="0">
                <a:solidFill>
                  <a:srgbClr val="307871"/>
                </a:solidFill>
              </a:rPr>
              <a:t> </a:t>
            </a:r>
            <a:endParaRPr lang="cs-CZ" altLang="cs-CZ" sz="2000" dirty="0" smtClean="0">
              <a:solidFill>
                <a:srgbClr val="307871"/>
              </a:solidFill>
            </a:endParaRPr>
          </a:p>
          <a:p>
            <a:pPr lvl="1"/>
            <a:r>
              <a:rPr lang="en-US" altLang="cs-CZ" sz="1600" dirty="0" smtClean="0">
                <a:solidFill>
                  <a:srgbClr val="307871"/>
                </a:solidFill>
              </a:rPr>
              <a:t>Country </a:t>
            </a:r>
            <a:r>
              <a:rPr lang="en-US" altLang="cs-CZ" sz="1600" dirty="0">
                <a:solidFill>
                  <a:srgbClr val="307871"/>
                </a:solidFill>
              </a:rPr>
              <a:t>risk analysis can be used to monitor countries where the MNC </a:t>
            </a:r>
            <a:r>
              <a:rPr lang="en-US" altLang="cs-CZ" sz="1600" dirty="0" smtClean="0">
                <a:solidFill>
                  <a:srgbClr val="307871"/>
                </a:solidFill>
              </a:rPr>
              <a:t>is</a:t>
            </a:r>
            <a:r>
              <a:rPr lang="cs-CZ" altLang="cs-CZ" sz="1600" dirty="0" smtClean="0">
                <a:solidFill>
                  <a:srgbClr val="307871"/>
                </a:solidFill>
              </a:rPr>
              <a:t> </a:t>
            </a:r>
            <a:r>
              <a:rPr lang="en-US" altLang="cs-CZ" sz="1600" dirty="0" smtClean="0">
                <a:solidFill>
                  <a:srgbClr val="307871"/>
                </a:solidFill>
              </a:rPr>
              <a:t>currently </a:t>
            </a:r>
            <a:r>
              <a:rPr lang="en-US" altLang="cs-CZ" sz="1600" dirty="0">
                <a:solidFill>
                  <a:srgbClr val="307871"/>
                </a:solidFill>
              </a:rPr>
              <a:t>doing business. If the country risk level of a particular country begins to increase</a:t>
            </a:r>
            <a:r>
              <a:rPr lang="en-US" altLang="cs-CZ" sz="1600" dirty="0" smtClean="0">
                <a:solidFill>
                  <a:srgbClr val="307871"/>
                </a:solidFill>
              </a:rPr>
              <a:t>,</a:t>
            </a:r>
            <a:r>
              <a:rPr lang="cs-CZ" altLang="cs-CZ" sz="1600" dirty="0" smtClean="0">
                <a:solidFill>
                  <a:srgbClr val="307871"/>
                </a:solidFill>
              </a:rPr>
              <a:t> </a:t>
            </a:r>
            <a:r>
              <a:rPr lang="en-US" altLang="cs-CZ" sz="1600" dirty="0" smtClean="0">
                <a:solidFill>
                  <a:srgbClr val="307871"/>
                </a:solidFill>
              </a:rPr>
              <a:t>the </a:t>
            </a:r>
            <a:r>
              <a:rPr lang="en-US" altLang="cs-CZ" sz="1600" dirty="0">
                <a:solidFill>
                  <a:srgbClr val="307871"/>
                </a:solidFill>
              </a:rPr>
              <a:t>MNC may consider divesting its subsidiaries located there. </a:t>
            </a:r>
            <a:endParaRPr lang="cs-CZ" altLang="cs-CZ" sz="1600" dirty="0" smtClean="0">
              <a:solidFill>
                <a:srgbClr val="307871"/>
              </a:solidFill>
            </a:endParaRPr>
          </a:p>
          <a:p>
            <a:pPr lvl="1"/>
            <a:r>
              <a:rPr lang="en-US" altLang="cs-CZ" sz="1600" dirty="0" smtClean="0">
                <a:solidFill>
                  <a:srgbClr val="307871"/>
                </a:solidFill>
              </a:rPr>
              <a:t>MNCs </a:t>
            </a:r>
            <a:r>
              <a:rPr lang="en-US" altLang="cs-CZ" sz="1600" dirty="0">
                <a:solidFill>
                  <a:srgbClr val="307871"/>
                </a:solidFill>
              </a:rPr>
              <a:t>can </a:t>
            </a:r>
            <a:r>
              <a:rPr lang="en-US" altLang="cs-CZ" sz="1600" dirty="0" smtClean="0">
                <a:solidFill>
                  <a:srgbClr val="307871"/>
                </a:solidFill>
              </a:rPr>
              <a:t>also</a:t>
            </a:r>
            <a:r>
              <a:rPr lang="cs-CZ" altLang="cs-CZ" sz="1600" dirty="0" smtClean="0">
                <a:solidFill>
                  <a:srgbClr val="307871"/>
                </a:solidFill>
              </a:rPr>
              <a:t> </a:t>
            </a:r>
            <a:r>
              <a:rPr lang="en-US" altLang="cs-CZ" sz="1600" dirty="0" smtClean="0">
                <a:solidFill>
                  <a:srgbClr val="307871"/>
                </a:solidFill>
              </a:rPr>
              <a:t>use </a:t>
            </a:r>
            <a:r>
              <a:rPr lang="en-US" altLang="cs-CZ" sz="1600" dirty="0">
                <a:solidFill>
                  <a:srgbClr val="307871"/>
                </a:solidFill>
              </a:rPr>
              <a:t>country risk analysis as a screening device to avoid conducting business in </a:t>
            </a:r>
            <a:r>
              <a:rPr lang="en-US" altLang="cs-CZ" sz="1600" dirty="0" smtClean="0">
                <a:solidFill>
                  <a:srgbClr val="307871"/>
                </a:solidFill>
              </a:rPr>
              <a:t>countries</a:t>
            </a:r>
            <a:r>
              <a:rPr lang="cs-CZ" altLang="cs-CZ" sz="1600" dirty="0" smtClean="0">
                <a:solidFill>
                  <a:srgbClr val="307871"/>
                </a:solidFill>
              </a:rPr>
              <a:t> </a:t>
            </a:r>
            <a:r>
              <a:rPr lang="en-US" altLang="cs-CZ" sz="1600" dirty="0" smtClean="0">
                <a:solidFill>
                  <a:srgbClr val="307871"/>
                </a:solidFill>
              </a:rPr>
              <a:t>with </a:t>
            </a:r>
            <a:r>
              <a:rPr lang="en-US" altLang="cs-CZ" sz="1600" dirty="0">
                <a:solidFill>
                  <a:srgbClr val="307871"/>
                </a:solidFill>
              </a:rPr>
              <a:t>excessive risk. </a:t>
            </a:r>
            <a:endParaRPr lang="cs-CZ" altLang="cs-CZ" sz="1600" dirty="0" smtClean="0">
              <a:solidFill>
                <a:srgbClr val="307871"/>
              </a:solidFill>
            </a:endParaRPr>
          </a:p>
          <a:p>
            <a:pPr lvl="1"/>
            <a:r>
              <a:rPr lang="en-US" altLang="cs-CZ" sz="1600" dirty="0" smtClean="0">
                <a:solidFill>
                  <a:srgbClr val="307871"/>
                </a:solidFill>
              </a:rPr>
              <a:t>Country </a:t>
            </a:r>
            <a:r>
              <a:rPr lang="en-US" altLang="cs-CZ" sz="1600" dirty="0">
                <a:solidFill>
                  <a:srgbClr val="307871"/>
                </a:solidFill>
              </a:rPr>
              <a:t>risk analysis is not restricted to predicting major crises. An MNC may </a:t>
            </a:r>
            <a:r>
              <a:rPr lang="en-US" altLang="cs-CZ" sz="1600" dirty="0" smtClean="0">
                <a:solidFill>
                  <a:srgbClr val="307871"/>
                </a:solidFill>
              </a:rPr>
              <a:t>also</a:t>
            </a:r>
            <a:r>
              <a:rPr lang="cs-CZ" altLang="cs-CZ" sz="1600" dirty="0" smtClean="0">
                <a:solidFill>
                  <a:srgbClr val="307871"/>
                </a:solidFill>
              </a:rPr>
              <a:t> </a:t>
            </a:r>
            <a:r>
              <a:rPr lang="en-US" altLang="cs-CZ" sz="1600" dirty="0" smtClean="0">
                <a:solidFill>
                  <a:srgbClr val="307871"/>
                </a:solidFill>
              </a:rPr>
              <a:t>use </a:t>
            </a:r>
            <a:r>
              <a:rPr lang="en-US" altLang="cs-CZ" sz="1600" dirty="0">
                <a:solidFill>
                  <a:srgbClr val="307871"/>
                </a:solidFill>
              </a:rPr>
              <a:t>this analysis to revise its investment or financing decisions in light of recent events</a:t>
            </a:r>
            <a:r>
              <a:rPr lang="en-US" altLang="cs-CZ" sz="1600" dirty="0" smtClean="0">
                <a:solidFill>
                  <a:srgbClr val="307871"/>
                </a:solidFill>
              </a:rPr>
              <a:t>.</a:t>
            </a:r>
            <a:endParaRPr lang="cs-CZ" altLang="cs-CZ" sz="1600" dirty="0" smtClean="0">
              <a:solidFill>
                <a:srgbClr val="307871"/>
              </a:solidFill>
            </a:endParaRPr>
          </a:p>
          <a:p>
            <a:r>
              <a:rPr lang="cs-CZ" altLang="cs-CZ" sz="2000" dirty="0" smtClean="0">
                <a:solidFill>
                  <a:srgbClr val="307871"/>
                </a:solidFill>
              </a:rPr>
              <a:t>Country risk </a:t>
            </a:r>
            <a:r>
              <a:rPr lang="cs-CZ" altLang="cs-CZ" sz="2000" dirty="0" err="1" smtClean="0">
                <a:solidFill>
                  <a:srgbClr val="307871"/>
                </a:solidFill>
              </a:rPr>
              <a:t>can</a:t>
            </a:r>
            <a:r>
              <a:rPr lang="cs-CZ" altLang="cs-CZ" sz="2000" dirty="0" smtClean="0">
                <a:solidFill>
                  <a:srgbClr val="307871"/>
                </a:solidFill>
              </a:rPr>
              <a:t> </a:t>
            </a:r>
            <a:r>
              <a:rPr lang="cs-CZ" altLang="cs-CZ" sz="2000" dirty="0" err="1" smtClean="0">
                <a:solidFill>
                  <a:srgbClr val="307871"/>
                </a:solidFill>
              </a:rPr>
              <a:t>be</a:t>
            </a:r>
            <a:r>
              <a:rPr lang="cs-CZ" altLang="cs-CZ" sz="2000" dirty="0" smtClean="0">
                <a:solidFill>
                  <a:srgbClr val="307871"/>
                </a:solidFill>
              </a:rPr>
              <a:t>:</a:t>
            </a:r>
          </a:p>
          <a:p>
            <a:pPr lvl="1"/>
            <a:r>
              <a:rPr lang="cs-CZ" altLang="cs-CZ" sz="1600" dirty="0" err="1" smtClean="0">
                <a:solidFill>
                  <a:srgbClr val="307871"/>
                </a:solidFill>
              </a:rPr>
              <a:t>Political</a:t>
            </a:r>
            <a:endParaRPr lang="cs-CZ" altLang="cs-CZ" sz="1600" dirty="0" smtClean="0">
              <a:solidFill>
                <a:srgbClr val="307871"/>
              </a:solidFill>
            </a:endParaRPr>
          </a:p>
          <a:p>
            <a:pPr lvl="1"/>
            <a:r>
              <a:rPr lang="cs-CZ" altLang="cs-CZ" sz="1600" dirty="0" err="1" smtClean="0">
                <a:solidFill>
                  <a:srgbClr val="307871"/>
                </a:solidFill>
              </a:rPr>
              <a:t>Econonomic</a:t>
            </a:r>
            <a:r>
              <a:rPr lang="cs-CZ" altLang="cs-CZ" sz="1600" dirty="0" smtClean="0">
                <a:solidFill>
                  <a:srgbClr val="307871"/>
                </a:solidFill>
              </a:rPr>
              <a:t> and </a:t>
            </a:r>
            <a:r>
              <a:rPr lang="cs-CZ" altLang="cs-CZ" sz="1600" dirty="0" err="1" smtClean="0">
                <a:solidFill>
                  <a:srgbClr val="307871"/>
                </a:solidFill>
              </a:rPr>
              <a:t>financial</a:t>
            </a:r>
            <a:endParaRPr lang="cs-CZ" altLang="cs-CZ" sz="1600" dirty="0" smtClean="0">
              <a:solidFill>
                <a:srgbClr val="307871"/>
              </a:solidFill>
            </a:endParaRPr>
          </a:p>
        </p:txBody>
      </p:sp>
      <p:sp>
        <p:nvSpPr>
          <p:cNvPr id="6" name="Nadpis 5"/>
          <p:cNvSpPr>
            <a:spLocks noGrp="1"/>
          </p:cNvSpPr>
          <p:nvPr>
            <p:ph type="title"/>
          </p:nvPr>
        </p:nvSpPr>
        <p:spPr>
          <a:xfrm>
            <a:off x="179512" y="195486"/>
            <a:ext cx="6192688" cy="507703"/>
          </a:xfrm>
        </p:spPr>
        <p:txBody>
          <a:bodyPr/>
          <a:lstStyle/>
          <a:p>
            <a:r>
              <a:rPr lang="cs-CZ" b="1" dirty="0" smtClean="0">
                <a:solidFill>
                  <a:srgbClr val="307871"/>
                </a:solidFill>
              </a:rPr>
              <a:t>Country Risk</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2859431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717863"/>
            <a:ext cx="8280921" cy="1440160"/>
          </a:xfrm>
          <a:prstGeom prst="rect">
            <a:avLst/>
          </a:prstGeom>
        </p:spPr>
        <p:txBody>
          <a:bodyPr>
            <a:noAutofit/>
          </a:bodyPr>
          <a:lstStyle/>
          <a:p>
            <a:r>
              <a:rPr lang="en-US" altLang="cs-CZ" sz="2000" dirty="0">
                <a:solidFill>
                  <a:srgbClr val="307871"/>
                </a:solidFill>
              </a:rPr>
              <a:t>Use a short-term </a:t>
            </a:r>
            <a:r>
              <a:rPr lang="en-US" altLang="cs-CZ" sz="2000" dirty="0" smtClean="0">
                <a:solidFill>
                  <a:srgbClr val="307871"/>
                </a:solidFill>
              </a:rPr>
              <a:t>horizon</a:t>
            </a:r>
            <a:endParaRPr lang="cs-CZ" altLang="cs-CZ" sz="2000" dirty="0" smtClean="0">
              <a:solidFill>
                <a:srgbClr val="307871"/>
              </a:solidFill>
            </a:endParaRPr>
          </a:p>
          <a:p>
            <a:endParaRPr lang="en-US" altLang="cs-CZ" sz="2000" dirty="0">
              <a:solidFill>
                <a:srgbClr val="307871"/>
              </a:solidFill>
            </a:endParaRPr>
          </a:p>
          <a:p>
            <a:r>
              <a:rPr lang="en-US" altLang="cs-CZ" sz="2000" dirty="0" smtClean="0">
                <a:solidFill>
                  <a:srgbClr val="307871"/>
                </a:solidFill>
              </a:rPr>
              <a:t>Rely </a:t>
            </a:r>
            <a:r>
              <a:rPr lang="en-US" altLang="cs-CZ" sz="2000" dirty="0">
                <a:solidFill>
                  <a:srgbClr val="307871"/>
                </a:solidFill>
              </a:rPr>
              <a:t>on unique supplies or </a:t>
            </a:r>
            <a:r>
              <a:rPr lang="en-US" altLang="cs-CZ" sz="2000" dirty="0" smtClean="0">
                <a:solidFill>
                  <a:srgbClr val="307871"/>
                </a:solidFill>
              </a:rPr>
              <a:t>technology</a:t>
            </a:r>
            <a:endParaRPr lang="cs-CZ" altLang="cs-CZ" sz="2000" dirty="0" smtClean="0">
              <a:solidFill>
                <a:srgbClr val="307871"/>
              </a:solidFill>
            </a:endParaRPr>
          </a:p>
          <a:p>
            <a:endParaRPr lang="en-US" altLang="cs-CZ" sz="2000" dirty="0">
              <a:solidFill>
                <a:srgbClr val="307871"/>
              </a:solidFill>
            </a:endParaRPr>
          </a:p>
          <a:p>
            <a:r>
              <a:rPr lang="en-US" altLang="cs-CZ" sz="2000" dirty="0" smtClean="0">
                <a:solidFill>
                  <a:srgbClr val="307871"/>
                </a:solidFill>
              </a:rPr>
              <a:t>Hire </a:t>
            </a:r>
            <a:r>
              <a:rPr lang="en-US" altLang="cs-CZ" sz="2000" dirty="0">
                <a:solidFill>
                  <a:srgbClr val="307871"/>
                </a:solidFill>
              </a:rPr>
              <a:t>local </a:t>
            </a:r>
            <a:r>
              <a:rPr lang="en-US" altLang="cs-CZ" sz="2000" dirty="0" smtClean="0">
                <a:solidFill>
                  <a:srgbClr val="307871"/>
                </a:solidFill>
              </a:rPr>
              <a:t>labor</a:t>
            </a:r>
            <a:endParaRPr lang="cs-CZ" altLang="cs-CZ" sz="2000" dirty="0" smtClean="0">
              <a:solidFill>
                <a:srgbClr val="307871"/>
              </a:solidFill>
            </a:endParaRPr>
          </a:p>
          <a:p>
            <a:endParaRPr lang="en-US" altLang="cs-CZ" sz="2000" dirty="0">
              <a:solidFill>
                <a:srgbClr val="307871"/>
              </a:solidFill>
            </a:endParaRPr>
          </a:p>
          <a:p>
            <a:r>
              <a:rPr lang="en-US" altLang="cs-CZ" sz="2000" dirty="0" smtClean="0">
                <a:solidFill>
                  <a:srgbClr val="307871"/>
                </a:solidFill>
              </a:rPr>
              <a:t>Borrow </a:t>
            </a:r>
            <a:r>
              <a:rPr lang="en-US" altLang="cs-CZ" sz="2000" dirty="0">
                <a:solidFill>
                  <a:srgbClr val="307871"/>
                </a:solidFill>
              </a:rPr>
              <a:t>local </a:t>
            </a:r>
            <a:r>
              <a:rPr lang="en-US" altLang="cs-CZ" sz="2000" dirty="0" smtClean="0">
                <a:solidFill>
                  <a:srgbClr val="307871"/>
                </a:solidFill>
              </a:rPr>
              <a:t>funds</a:t>
            </a:r>
            <a:endParaRPr lang="cs-CZ" altLang="cs-CZ" sz="2000" dirty="0" smtClean="0">
              <a:solidFill>
                <a:srgbClr val="307871"/>
              </a:solidFill>
            </a:endParaRPr>
          </a:p>
          <a:p>
            <a:endParaRPr lang="en-US" altLang="cs-CZ" sz="2000" dirty="0">
              <a:solidFill>
                <a:srgbClr val="307871"/>
              </a:solidFill>
            </a:endParaRPr>
          </a:p>
          <a:p>
            <a:r>
              <a:rPr lang="en-US" altLang="cs-CZ" sz="2000" dirty="0" smtClean="0">
                <a:solidFill>
                  <a:srgbClr val="307871"/>
                </a:solidFill>
              </a:rPr>
              <a:t>Purchase insurance</a:t>
            </a:r>
            <a:endParaRPr lang="cs-CZ" altLang="cs-CZ" sz="2000" dirty="0" smtClean="0">
              <a:solidFill>
                <a:srgbClr val="307871"/>
              </a:solidFill>
            </a:endParaRPr>
          </a:p>
          <a:p>
            <a:endParaRPr lang="en-US" altLang="cs-CZ" sz="2000" dirty="0">
              <a:solidFill>
                <a:srgbClr val="307871"/>
              </a:solidFill>
            </a:endParaRPr>
          </a:p>
          <a:p>
            <a:r>
              <a:rPr lang="en-US" altLang="cs-CZ" sz="2000" dirty="0" smtClean="0">
                <a:solidFill>
                  <a:srgbClr val="307871"/>
                </a:solidFill>
              </a:rPr>
              <a:t>Use </a:t>
            </a:r>
            <a:r>
              <a:rPr lang="en-US" altLang="cs-CZ" sz="2000" dirty="0">
                <a:solidFill>
                  <a:srgbClr val="307871"/>
                </a:solidFill>
              </a:rPr>
              <a:t>project </a:t>
            </a:r>
            <a:r>
              <a:rPr lang="en-US" altLang="cs-CZ" sz="2000" dirty="0" smtClean="0">
                <a:solidFill>
                  <a:srgbClr val="307871"/>
                </a:solidFill>
              </a:rPr>
              <a:t>finance</a:t>
            </a:r>
            <a:endParaRPr lang="en-US" altLang="cs-CZ" sz="1400" dirty="0">
              <a:solidFill>
                <a:srgbClr val="307871"/>
              </a:solidFill>
            </a:endParaRPr>
          </a:p>
        </p:txBody>
      </p:sp>
      <p:sp>
        <p:nvSpPr>
          <p:cNvPr id="6" name="Nadpis 5"/>
          <p:cNvSpPr>
            <a:spLocks noGrp="1"/>
          </p:cNvSpPr>
          <p:nvPr>
            <p:ph type="title"/>
          </p:nvPr>
        </p:nvSpPr>
        <p:spPr>
          <a:xfrm>
            <a:off x="179512" y="195486"/>
            <a:ext cx="6192688" cy="507703"/>
          </a:xfrm>
        </p:spPr>
        <p:txBody>
          <a:bodyPr/>
          <a:lstStyle/>
          <a:p>
            <a:r>
              <a:rPr lang="cs-CZ" b="1" dirty="0" err="1" smtClean="0">
                <a:solidFill>
                  <a:srgbClr val="307871"/>
                </a:solidFill>
              </a:rPr>
              <a:t>Preventing</a:t>
            </a:r>
            <a:r>
              <a:rPr lang="cs-CZ" b="1" dirty="0" smtClean="0">
                <a:solidFill>
                  <a:srgbClr val="307871"/>
                </a:solidFill>
              </a:rPr>
              <a:t> Host </a:t>
            </a:r>
            <a:r>
              <a:rPr lang="cs-CZ" b="1" dirty="0" err="1" smtClean="0">
                <a:solidFill>
                  <a:srgbClr val="307871"/>
                </a:solidFill>
              </a:rPr>
              <a:t>Government</a:t>
            </a:r>
            <a:r>
              <a:rPr lang="cs-CZ" b="1" dirty="0" smtClean="0">
                <a:solidFill>
                  <a:srgbClr val="307871"/>
                </a:solidFill>
              </a:rPr>
              <a:t> </a:t>
            </a:r>
            <a:r>
              <a:rPr lang="cs-CZ" b="1" dirty="0" err="1" smtClean="0">
                <a:solidFill>
                  <a:srgbClr val="307871"/>
                </a:solidFill>
              </a:rPr>
              <a:t>Takeovers</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634534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1059582"/>
            <a:ext cx="7776865" cy="1440160"/>
          </a:xfrm>
          <a:prstGeom prst="rect">
            <a:avLst/>
          </a:prstGeom>
        </p:spPr>
        <p:txBody>
          <a:bodyPr>
            <a:noAutofit/>
          </a:bodyPr>
          <a:lstStyle/>
          <a:p>
            <a:pPr marL="495300" indent="-495300">
              <a:spcAft>
                <a:spcPts val="1200"/>
              </a:spcAft>
            </a:pPr>
            <a:r>
              <a:rPr lang="en-US" sz="1800" dirty="0"/>
              <a:t>MNCs need a proper governance system to ensure that managers fully consider country risk when assessing potential projects.</a:t>
            </a:r>
          </a:p>
          <a:p>
            <a:pPr marL="495300" indent="-495300">
              <a:spcAft>
                <a:spcPts val="1200"/>
              </a:spcAft>
            </a:pPr>
            <a:r>
              <a:rPr lang="en-US" sz="1800" dirty="0"/>
              <a:t>One solution is to require that major long-term projects use input from an external source (such as a consulting firm) regarding the country risk assessment of a specific project and that this assessment be directly incorporated in the analysis of the project.</a:t>
            </a:r>
          </a:p>
          <a:p>
            <a:endParaRPr lang="cs-CZ" altLang="cs-CZ" sz="1200" dirty="0" smtClean="0">
              <a:solidFill>
                <a:srgbClr val="307871"/>
              </a:solidFill>
            </a:endParaRPr>
          </a:p>
        </p:txBody>
      </p:sp>
      <p:sp>
        <p:nvSpPr>
          <p:cNvPr id="6" name="Nadpis 5"/>
          <p:cNvSpPr>
            <a:spLocks noGrp="1"/>
          </p:cNvSpPr>
          <p:nvPr>
            <p:ph type="title"/>
          </p:nvPr>
        </p:nvSpPr>
        <p:spPr>
          <a:xfrm>
            <a:off x="179512" y="195486"/>
            <a:ext cx="6192688" cy="507703"/>
          </a:xfrm>
        </p:spPr>
        <p:txBody>
          <a:bodyPr/>
          <a:lstStyle/>
          <a:p>
            <a:r>
              <a:rPr lang="en-US" b="1" dirty="0"/>
              <a:t>Governance of the Country Risk Assessment</a:t>
            </a:r>
            <a:br>
              <a:rPr lang="en-US" b="1" dirty="0"/>
            </a:b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923348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1059582"/>
            <a:ext cx="7776865" cy="1440160"/>
          </a:xfrm>
          <a:prstGeom prst="rect">
            <a:avLst/>
          </a:prstGeom>
        </p:spPr>
        <p:txBody>
          <a:bodyPr>
            <a:noAutofit/>
          </a:bodyPr>
          <a:lstStyle/>
          <a:p>
            <a:r>
              <a:rPr lang="en-US" altLang="cs-CZ" sz="2000" dirty="0">
                <a:solidFill>
                  <a:srgbClr val="307871"/>
                </a:solidFill>
              </a:rPr>
              <a:t>One approach to comparing political and financial ratings among countries is a foreign investment risk matrix (FIRM) that displays the financial (or economic) and political risk by intervals ranging across the matrix from “poor” to “good.”</a:t>
            </a:r>
          </a:p>
          <a:p>
            <a:pPr lvl="1"/>
            <a:r>
              <a:rPr lang="en-US" altLang="cs-CZ" sz="1600" dirty="0">
                <a:solidFill>
                  <a:srgbClr val="307871"/>
                </a:solidFill>
              </a:rPr>
              <a:t>Actual Country Risk Ratings across Countries - MNCs need to periodically update their assessments of each country where they do business.</a:t>
            </a:r>
          </a:p>
          <a:p>
            <a:pPr lvl="1"/>
            <a:r>
              <a:rPr lang="en-US" altLang="cs-CZ" sz="1600" dirty="0">
                <a:solidFill>
                  <a:srgbClr val="307871"/>
                </a:solidFill>
              </a:rPr>
              <a:t>Impact of the Credit Crisis - Many countries experienced a decline in their country risk rating due to the credit crisis in 2008. Countries especially reliant on international credit were adversely affected when credit was difficult to access.</a:t>
            </a:r>
          </a:p>
          <a:p>
            <a:endParaRPr lang="cs-CZ" altLang="cs-CZ" sz="1200" dirty="0" smtClean="0">
              <a:solidFill>
                <a:srgbClr val="307871"/>
              </a:solidFill>
            </a:endParaRPr>
          </a:p>
        </p:txBody>
      </p:sp>
      <p:sp>
        <p:nvSpPr>
          <p:cNvPr id="6" name="Nadpis 5"/>
          <p:cNvSpPr>
            <a:spLocks noGrp="1"/>
          </p:cNvSpPr>
          <p:nvPr>
            <p:ph type="title"/>
          </p:nvPr>
        </p:nvSpPr>
        <p:spPr>
          <a:xfrm>
            <a:off x="179512" y="195486"/>
            <a:ext cx="7848872" cy="507703"/>
          </a:xfrm>
        </p:spPr>
        <p:txBody>
          <a:bodyPr/>
          <a:lstStyle/>
          <a:p>
            <a:r>
              <a:rPr lang="cs-CZ" b="1" dirty="0" smtClean="0">
                <a:solidFill>
                  <a:srgbClr val="307871"/>
                </a:solidFill>
              </a:rPr>
              <a:t>C</a:t>
            </a:r>
            <a:r>
              <a:rPr lang="en-US" b="1" dirty="0" err="1" smtClean="0">
                <a:solidFill>
                  <a:srgbClr val="307871"/>
                </a:solidFill>
              </a:rPr>
              <a:t>omparing</a:t>
            </a:r>
            <a:r>
              <a:rPr lang="en-US" b="1" dirty="0" smtClean="0">
                <a:solidFill>
                  <a:srgbClr val="307871"/>
                </a:solidFill>
              </a:rPr>
              <a:t> </a:t>
            </a:r>
            <a:r>
              <a:rPr lang="cs-CZ" b="1" dirty="0" smtClean="0">
                <a:solidFill>
                  <a:srgbClr val="307871"/>
                </a:solidFill>
              </a:rPr>
              <a:t>P</a:t>
            </a:r>
            <a:r>
              <a:rPr lang="en-US" b="1" dirty="0" err="1" smtClean="0">
                <a:solidFill>
                  <a:srgbClr val="307871"/>
                </a:solidFill>
              </a:rPr>
              <a:t>olitical</a:t>
            </a:r>
            <a:r>
              <a:rPr lang="en-US" b="1" dirty="0" smtClean="0">
                <a:solidFill>
                  <a:srgbClr val="307871"/>
                </a:solidFill>
              </a:rPr>
              <a:t> </a:t>
            </a:r>
            <a:r>
              <a:rPr lang="en-US" b="1" dirty="0">
                <a:solidFill>
                  <a:srgbClr val="307871"/>
                </a:solidFill>
              </a:rPr>
              <a:t>and </a:t>
            </a:r>
            <a:r>
              <a:rPr lang="cs-CZ" b="1" dirty="0" smtClean="0">
                <a:solidFill>
                  <a:srgbClr val="307871"/>
                </a:solidFill>
              </a:rPr>
              <a:t>F</a:t>
            </a:r>
            <a:r>
              <a:rPr lang="en-US" b="1" dirty="0" err="1" smtClean="0">
                <a:solidFill>
                  <a:srgbClr val="307871"/>
                </a:solidFill>
              </a:rPr>
              <a:t>inancial</a:t>
            </a:r>
            <a:r>
              <a:rPr lang="en-US" b="1" dirty="0" smtClean="0">
                <a:solidFill>
                  <a:srgbClr val="307871"/>
                </a:solidFill>
              </a:rPr>
              <a:t> </a:t>
            </a:r>
            <a:r>
              <a:rPr lang="cs-CZ" b="1" dirty="0" smtClean="0">
                <a:solidFill>
                  <a:srgbClr val="307871"/>
                </a:solidFill>
              </a:rPr>
              <a:t>R</a:t>
            </a:r>
            <a:r>
              <a:rPr lang="en-US" b="1" dirty="0" err="1" smtClean="0">
                <a:solidFill>
                  <a:srgbClr val="307871"/>
                </a:solidFill>
              </a:rPr>
              <a:t>atings</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3812306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1059582"/>
            <a:ext cx="7776865" cy="1440160"/>
          </a:xfrm>
          <a:prstGeom prst="rect">
            <a:avLst/>
          </a:prstGeom>
        </p:spPr>
        <p:txBody>
          <a:bodyPr>
            <a:noAutofit/>
          </a:bodyPr>
          <a:lstStyle/>
          <a:p>
            <a:pPr marL="457200" indent="-457200">
              <a:buFont typeface="+mj-lt"/>
              <a:buAutoNum type="arabicPeriod"/>
            </a:pPr>
            <a:r>
              <a:rPr lang="en-US" altLang="cs-CZ" sz="2000" dirty="0">
                <a:solidFill>
                  <a:srgbClr val="307871"/>
                </a:solidFill>
              </a:rPr>
              <a:t>Adjustment of the discount </a:t>
            </a:r>
            <a:r>
              <a:rPr lang="en-US" altLang="cs-CZ" sz="2000" dirty="0" smtClean="0">
                <a:solidFill>
                  <a:srgbClr val="307871"/>
                </a:solidFill>
              </a:rPr>
              <a:t>rate</a:t>
            </a:r>
            <a:endParaRPr lang="cs-CZ" altLang="cs-CZ" sz="2000" dirty="0" smtClean="0">
              <a:solidFill>
                <a:srgbClr val="307871"/>
              </a:solidFill>
            </a:endParaRPr>
          </a:p>
          <a:p>
            <a:pPr marL="857250" lvl="1" indent="-457200"/>
            <a:r>
              <a:rPr lang="en-US" altLang="cs-CZ" sz="1600" dirty="0" smtClean="0">
                <a:solidFill>
                  <a:srgbClr val="307871"/>
                </a:solidFill>
              </a:rPr>
              <a:t>lower </a:t>
            </a:r>
            <a:r>
              <a:rPr lang="en-US" altLang="cs-CZ" sz="1600" dirty="0">
                <a:solidFill>
                  <a:srgbClr val="307871"/>
                </a:solidFill>
              </a:rPr>
              <a:t>risk rating implies higher risk and higher discount rate.</a:t>
            </a:r>
          </a:p>
          <a:p>
            <a:pPr marL="457200" indent="-457200">
              <a:buFont typeface="+mj-lt"/>
              <a:buAutoNum type="arabicPeriod"/>
            </a:pPr>
            <a:endParaRPr lang="cs-CZ" altLang="cs-CZ" sz="2000" dirty="0" smtClean="0">
              <a:solidFill>
                <a:srgbClr val="307871"/>
              </a:solidFill>
            </a:endParaRPr>
          </a:p>
          <a:p>
            <a:pPr marL="457200" indent="-457200">
              <a:buFont typeface="+mj-lt"/>
              <a:buAutoNum type="arabicPeriod"/>
            </a:pPr>
            <a:r>
              <a:rPr lang="en-US" altLang="cs-CZ" sz="2000" dirty="0" smtClean="0">
                <a:solidFill>
                  <a:srgbClr val="307871"/>
                </a:solidFill>
              </a:rPr>
              <a:t>Adjustment </a:t>
            </a:r>
            <a:r>
              <a:rPr lang="en-US" altLang="cs-CZ" sz="2000" dirty="0">
                <a:solidFill>
                  <a:srgbClr val="307871"/>
                </a:solidFill>
              </a:rPr>
              <a:t>of the estimated cash </a:t>
            </a:r>
            <a:r>
              <a:rPr lang="en-US" altLang="cs-CZ" sz="2000" dirty="0" smtClean="0">
                <a:solidFill>
                  <a:srgbClr val="307871"/>
                </a:solidFill>
              </a:rPr>
              <a:t>flows</a:t>
            </a:r>
            <a:endParaRPr lang="cs-CZ" altLang="cs-CZ" sz="2000" dirty="0" smtClean="0">
              <a:solidFill>
                <a:srgbClr val="307871"/>
              </a:solidFill>
            </a:endParaRPr>
          </a:p>
          <a:p>
            <a:pPr marL="857250" lvl="1" indent="-457200"/>
            <a:r>
              <a:rPr lang="en-US" altLang="cs-CZ" sz="1600" dirty="0" smtClean="0">
                <a:solidFill>
                  <a:srgbClr val="307871"/>
                </a:solidFill>
              </a:rPr>
              <a:t>adjust </a:t>
            </a:r>
            <a:r>
              <a:rPr lang="en-US" altLang="cs-CZ" sz="1600" dirty="0">
                <a:solidFill>
                  <a:srgbClr val="307871"/>
                </a:solidFill>
              </a:rPr>
              <a:t>estimates for the probability that cash flows may not be realized.</a:t>
            </a:r>
          </a:p>
          <a:p>
            <a:pPr marL="457200" indent="-457200">
              <a:buFont typeface="+mj-lt"/>
              <a:buAutoNum type="arabicPeriod"/>
            </a:pPr>
            <a:endParaRPr lang="cs-CZ" altLang="cs-CZ" sz="2000" dirty="0" smtClean="0">
              <a:solidFill>
                <a:srgbClr val="307871"/>
              </a:solidFill>
            </a:endParaRPr>
          </a:p>
          <a:p>
            <a:pPr marL="457200" indent="-457200">
              <a:buFont typeface="+mj-lt"/>
              <a:buAutoNum type="arabicPeriod"/>
            </a:pPr>
            <a:r>
              <a:rPr lang="en-US" altLang="cs-CZ" sz="2000" dirty="0" smtClean="0">
                <a:solidFill>
                  <a:srgbClr val="307871"/>
                </a:solidFill>
              </a:rPr>
              <a:t>Assessing </a:t>
            </a:r>
            <a:r>
              <a:rPr lang="en-US" altLang="cs-CZ" sz="2000" dirty="0">
                <a:solidFill>
                  <a:srgbClr val="307871"/>
                </a:solidFill>
              </a:rPr>
              <a:t>Risk of Existing </a:t>
            </a:r>
            <a:r>
              <a:rPr lang="en-US" altLang="cs-CZ" sz="2000" dirty="0" smtClean="0">
                <a:solidFill>
                  <a:srgbClr val="307871"/>
                </a:solidFill>
              </a:rPr>
              <a:t>Projects</a:t>
            </a:r>
            <a:endParaRPr lang="cs-CZ" altLang="cs-CZ" sz="2000" dirty="0" smtClean="0">
              <a:solidFill>
                <a:srgbClr val="307871"/>
              </a:solidFill>
            </a:endParaRPr>
          </a:p>
          <a:p>
            <a:pPr marL="857250" lvl="1" indent="-457200"/>
            <a:r>
              <a:rPr lang="en-US" altLang="cs-CZ" sz="1600" dirty="0" smtClean="0">
                <a:solidFill>
                  <a:srgbClr val="307871"/>
                </a:solidFill>
              </a:rPr>
              <a:t> </a:t>
            </a:r>
            <a:r>
              <a:rPr lang="en-US" altLang="cs-CZ" sz="1600" dirty="0">
                <a:solidFill>
                  <a:srgbClr val="307871"/>
                </a:solidFill>
              </a:rPr>
              <a:t>review country risk periodically after project has been implemented.</a:t>
            </a:r>
          </a:p>
          <a:p>
            <a:endParaRPr lang="cs-CZ" altLang="cs-CZ" sz="1200" dirty="0" smtClean="0">
              <a:solidFill>
                <a:srgbClr val="307871"/>
              </a:solidFill>
            </a:endParaRPr>
          </a:p>
        </p:txBody>
      </p:sp>
      <p:sp>
        <p:nvSpPr>
          <p:cNvPr id="6" name="Nadpis 5"/>
          <p:cNvSpPr>
            <a:spLocks noGrp="1"/>
          </p:cNvSpPr>
          <p:nvPr>
            <p:ph type="title"/>
          </p:nvPr>
        </p:nvSpPr>
        <p:spPr>
          <a:xfrm>
            <a:off x="179512" y="195486"/>
            <a:ext cx="6192688" cy="507703"/>
          </a:xfrm>
        </p:spPr>
        <p:txBody>
          <a:bodyPr/>
          <a:lstStyle/>
          <a:p>
            <a:r>
              <a:rPr lang="cs-CZ" b="1" dirty="0" err="1" smtClean="0">
                <a:solidFill>
                  <a:srgbClr val="307871"/>
                </a:solidFill>
              </a:rPr>
              <a:t>Incorporating</a:t>
            </a:r>
            <a:r>
              <a:rPr lang="cs-CZ" b="1" dirty="0" smtClean="0">
                <a:solidFill>
                  <a:srgbClr val="307871"/>
                </a:solidFill>
              </a:rPr>
              <a:t> Risk in </a:t>
            </a:r>
            <a:r>
              <a:rPr lang="cs-CZ" b="1" dirty="0" err="1" smtClean="0">
                <a:solidFill>
                  <a:srgbClr val="307871"/>
                </a:solidFill>
              </a:rPr>
              <a:t>Capital</a:t>
            </a:r>
            <a:r>
              <a:rPr lang="cs-CZ" b="1" dirty="0" smtClean="0">
                <a:solidFill>
                  <a:srgbClr val="307871"/>
                </a:solidFill>
              </a:rPr>
              <a:t> </a:t>
            </a:r>
            <a:r>
              <a:rPr lang="cs-CZ" b="1" dirty="0" err="1" smtClean="0">
                <a:solidFill>
                  <a:srgbClr val="307871"/>
                </a:solidFill>
              </a:rPr>
              <a:t>Budgeting</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545519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1059582"/>
            <a:ext cx="7776865" cy="1440160"/>
          </a:xfrm>
          <a:prstGeom prst="rect">
            <a:avLst/>
          </a:prstGeom>
        </p:spPr>
        <p:txBody>
          <a:bodyPr>
            <a:noAutofit/>
          </a:bodyPr>
          <a:lstStyle/>
          <a:p>
            <a:endParaRPr lang="cs-CZ" altLang="cs-CZ" sz="1200" dirty="0" smtClean="0">
              <a:solidFill>
                <a:srgbClr val="307871"/>
              </a:solidFill>
            </a:endParaRPr>
          </a:p>
        </p:txBody>
      </p:sp>
      <p:sp>
        <p:nvSpPr>
          <p:cNvPr id="6" name="Nadpis 5"/>
          <p:cNvSpPr>
            <a:spLocks noGrp="1"/>
          </p:cNvSpPr>
          <p:nvPr>
            <p:ph type="title"/>
          </p:nvPr>
        </p:nvSpPr>
        <p:spPr>
          <a:xfrm>
            <a:off x="179512" y="195486"/>
            <a:ext cx="6192688" cy="507703"/>
          </a:xfrm>
        </p:spPr>
        <p:txBody>
          <a:bodyPr/>
          <a:lstStyle/>
          <a:p>
            <a:r>
              <a:rPr lang="cs-CZ" b="1" dirty="0" smtClean="0">
                <a:solidFill>
                  <a:srgbClr val="307871"/>
                </a:solidFill>
              </a:rPr>
              <a:t>Project </a:t>
            </a:r>
            <a:r>
              <a:rPr lang="cs-CZ" b="1" dirty="0" err="1" smtClean="0">
                <a:solidFill>
                  <a:srgbClr val="307871"/>
                </a:solidFill>
              </a:rPr>
              <a:t>Financing</a:t>
            </a:r>
            <a:r>
              <a:rPr lang="cs-CZ" b="1" dirty="0" smtClean="0">
                <a:solidFill>
                  <a:srgbClr val="307871"/>
                </a:solidFill>
              </a:rPr>
              <a:t> by Country </a:t>
            </a:r>
            <a:r>
              <a:rPr lang="cs-CZ" b="1" dirty="0" err="1" smtClean="0">
                <a:solidFill>
                  <a:srgbClr val="307871"/>
                </a:solidFill>
              </a:rPr>
              <a:t>Development</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7" name="Obrázek 6">
            <a:extLst>
              <a:ext uri="{FF2B5EF4-FFF2-40B4-BE49-F238E27FC236}">
                <a16:creationId xmlns:a16="http://schemas.microsoft.com/office/drawing/2014/main" xmlns="" id="{5B0F3CBD-D264-4911-AD3D-319A847B9432}"/>
              </a:ext>
            </a:extLst>
          </p:cNvPr>
          <p:cNvPicPr>
            <a:picLocks noChangeAspect="1"/>
          </p:cNvPicPr>
          <p:nvPr/>
        </p:nvPicPr>
        <p:blipFill rotWithShape="1">
          <a:blip r:embed="rId4"/>
          <a:srcRect l="34251" t="38800" r="24012" b="10801"/>
          <a:stretch/>
        </p:blipFill>
        <p:spPr>
          <a:xfrm>
            <a:off x="1403648" y="770191"/>
            <a:ext cx="5832648" cy="3961799"/>
          </a:xfrm>
          <a:prstGeom prst="rect">
            <a:avLst/>
          </a:prstGeom>
        </p:spPr>
      </p:pic>
    </p:spTree>
    <p:extLst>
      <p:ext uri="{BB962C8B-B14F-4D97-AF65-F5344CB8AC3E}">
        <p14:creationId xmlns:p14="http://schemas.microsoft.com/office/powerpoint/2010/main" val="117975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50825" y="1059582"/>
            <a:ext cx="86868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4000" b="1" i="1" dirty="0" smtClean="0">
                <a:solidFill>
                  <a:srgbClr val="00544D"/>
                </a:solidFill>
                <a:latin typeface="+mj-lt"/>
              </a:rPr>
              <a:t>THANK YOU FOR YOUR ATTENTION</a:t>
            </a:r>
            <a:r>
              <a:rPr lang="cs-CZ" altLang="cs-CZ" sz="4000" b="1" i="1" dirty="0" smtClean="0">
                <a:solidFill>
                  <a:srgbClr val="00544D"/>
                </a:solidFill>
                <a:latin typeface="Arial" panose="020B0604020202020204" pitchFamily="34" charset="0"/>
              </a:rPr>
              <a:t/>
            </a:r>
            <a:br>
              <a:rPr lang="cs-CZ" altLang="cs-CZ" sz="4000" b="1" i="1" dirty="0" smtClean="0">
                <a:solidFill>
                  <a:srgbClr val="00544D"/>
                </a:solidFill>
                <a:latin typeface="Arial" panose="020B0604020202020204" pitchFamily="34" charset="0"/>
              </a:rPr>
            </a:br>
            <a:r>
              <a:rPr lang="cs-CZ" altLang="cs-CZ" sz="4000" b="1" i="1" dirty="0" smtClean="0">
                <a:solidFill>
                  <a:srgbClr val="00544D"/>
                </a:solidFill>
                <a:latin typeface="Arial" panose="020B0604020202020204" pitchFamily="34" charset="0"/>
              </a:rPr>
              <a:t/>
            </a:r>
            <a:br>
              <a:rPr lang="cs-CZ" altLang="cs-CZ" sz="4000" b="1" i="1" dirty="0" smtClean="0">
                <a:solidFill>
                  <a:srgbClr val="00544D"/>
                </a:solidFill>
                <a:latin typeface="Arial" panose="020B0604020202020204" pitchFamily="34" charset="0"/>
              </a:rPr>
            </a:br>
            <a:r>
              <a:rPr lang="cs-CZ" altLang="cs-CZ" sz="4000" b="1" i="1" dirty="0" smtClean="0">
                <a:solidFill>
                  <a:srgbClr val="00544D"/>
                </a:solidFill>
                <a:latin typeface="Wingdings" panose="05000000000000000000" pitchFamily="2" charset="2"/>
              </a:rPr>
              <a:t>J</a:t>
            </a:r>
            <a:endParaRPr lang="cs-CZ" altLang="cs-CZ" sz="4000" b="1" i="1" dirty="0" smtClean="0">
              <a:solidFill>
                <a:srgbClr val="00544D"/>
              </a:solidFill>
              <a:latin typeface="Arial" panose="020B0604020202020204" pitchFamily="34" charset="0"/>
            </a:endParaRPr>
          </a:p>
        </p:txBody>
      </p:sp>
      <p:sp>
        <p:nvSpPr>
          <p:cNvPr id="4" name="Rectangle 3"/>
          <p:cNvSpPr>
            <a:spLocks noChangeArrowheads="1"/>
          </p:cNvSpPr>
          <p:nvPr/>
        </p:nvSpPr>
        <p:spPr bwMode="auto">
          <a:xfrm>
            <a:off x="147638" y="1706661"/>
            <a:ext cx="86868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defRPr/>
            </a:pPr>
            <a:r>
              <a:rPr lang="cs-CZ" altLang="cs-CZ" sz="2400" i="1" dirty="0" smtClean="0">
                <a:solidFill>
                  <a:srgbClr val="00544D"/>
                </a:solidFill>
                <a:latin typeface="Arial" panose="020B0604020202020204" pitchFamily="34" charset="0"/>
              </a:rPr>
              <a:t/>
            </a:r>
            <a:br>
              <a:rPr lang="cs-CZ" altLang="cs-CZ" sz="2400" i="1" dirty="0" smtClean="0">
                <a:solidFill>
                  <a:srgbClr val="00544D"/>
                </a:solidFill>
                <a:latin typeface="Arial" panose="020B0604020202020204" pitchFamily="34" charset="0"/>
              </a:rPr>
            </a:br>
            <a:r>
              <a:rPr lang="cs-CZ" altLang="cs-CZ" sz="2400" i="1" dirty="0" smtClean="0">
                <a:solidFill>
                  <a:srgbClr val="00544D"/>
                </a:solidFill>
                <a:latin typeface="Arial" panose="020B0604020202020204" pitchFamily="34" charset="0"/>
              </a:rPr>
              <a:t>        </a:t>
            </a:r>
            <a:endParaRPr lang="cs-CZ" altLang="cs-CZ" sz="2400" i="1" dirty="0" smtClean="0">
              <a:solidFill>
                <a:srgbClr val="00544D"/>
              </a:solidFill>
              <a:latin typeface="+mn-lt"/>
            </a:endParaRPr>
          </a:p>
        </p:txBody>
      </p:sp>
      <p:sp>
        <p:nvSpPr>
          <p:cNvPr id="6" name="Obdélník 5"/>
          <p:cNvSpPr/>
          <p:nvPr/>
        </p:nvSpPr>
        <p:spPr>
          <a:xfrm flipV="1">
            <a:off x="7827217" y="195014"/>
            <a:ext cx="1224136" cy="864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405334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50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228" fill="hold">
                                          <p:stCondLst>
                                            <p:cond delay="0"/>
                                          </p:stCondLst>
                                        </p:cTn>
                                        <p:tgtEl>
                                          <p:spTgt spid="3">
                                            <p:txEl>
                                              <p:pRg st="0" end="0"/>
                                            </p:txEl>
                                          </p:spTgt>
                                        </p:tgtEl>
                                        <p:attrNameLst>
                                          <p:attrName>style.rotation</p:attrName>
                                        </p:attrNameLst>
                                      </p:cBhvr>
                                      <p:to>
                                        <p:strVal val="-45.0"/>
                                      </p:to>
                                    </p:set>
                                    <p:anim calcmode="lin" valueType="num">
                                      <p:cBhvr>
                                        <p:cTn id="8" dur="228" fill="hold">
                                          <p:stCondLst>
                                            <p:cond delay="228"/>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000"/>
                            </p:stCondLst>
                            <p:childTnLst>
                              <p:par>
                                <p:cTn id="13" presetID="22" presetClass="entr" presetSubtype="8"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rev="1"/>
      <p:bldP spid="4" grpId="0" build="allAtOnce" rev="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987574"/>
            <a:ext cx="7992889" cy="1440160"/>
          </a:xfrm>
          <a:prstGeom prst="rect">
            <a:avLst/>
          </a:prstGeom>
        </p:spPr>
        <p:txBody>
          <a:bodyPr>
            <a:noAutofit/>
          </a:bodyPr>
          <a:lstStyle/>
          <a:p>
            <a:r>
              <a:rPr lang="en-US" altLang="cs-CZ" sz="2000" dirty="0">
                <a:solidFill>
                  <a:srgbClr val="307871"/>
                </a:solidFill>
              </a:rPr>
              <a:t>Attitude of consumers in the host country </a:t>
            </a:r>
            <a:endParaRPr lang="cs-CZ" altLang="cs-CZ" sz="2000" dirty="0" smtClean="0">
              <a:solidFill>
                <a:srgbClr val="307871"/>
              </a:solidFill>
            </a:endParaRPr>
          </a:p>
          <a:p>
            <a:pPr lvl="1"/>
            <a:r>
              <a:rPr lang="en-US" altLang="cs-CZ" sz="1600" dirty="0" smtClean="0">
                <a:solidFill>
                  <a:srgbClr val="307871"/>
                </a:solidFill>
              </a:rPr>
              <a:t>a </a:t>
            </a:r>
            <a:r>
              <a:rPr lang="en-US" altLang="cs-CZ" sz="1600" dirty="0">
                <a:solidFill>
                  <a:srgbClr val="307871"/>
                </a:solidFill>
              </a:rPr>
              <a:t>tendency of residents to purchase only locally produced goods.</a:t>
            </a:r>
          </a:p>
          <a:p>
            <a:r>
              <a:rPr lang="en-US" altLang="cs-CZ" sz="2000" dirty="0">
                <a:solidFill>
                  <a:srgbClr val="307871"/>
                </a:solidFill>
              </a:rPr>
              <a:t>Actions of the host government </a:t>
            </a:r>
            <a:endParaRPr lang="cs-CZ" altLang="cs-CZ" sz="2000" dirty="0" smtClean="0">
              <a:solidFill>
                <a:srgbClr val="307871"/>
              </a:solidFill>
            </a:endParaRPr>
          </a:p>
          <a:p>
            <a:pPr lvl="1"/>
            <a:r>
              <a:rPr lang="en-US" altLang="cs-CZ" sz="1600" dirty="0" smtClean="0">
                <a:solidFill>
                  <a:srgbClr val="307871"/>
                </a:solidFill>
              </a:rPr>
              <a:t>A </a:t>
            </a:r>
            <a:r>
              <a:rPr lang="en-US" altLang="cs-CZ" sz="1600" dirty="0">
                <a:solidFill>
                  <a:srgbClr val="307871"/>
                </a:solidFill>
              </a:rPr>
              <a:t>host government might impose pollution control standards and additional corporate taxes, as well as withholding taxes and fund transfer restrictions.</a:t>
            </a:r>
          </a:p>
          <a:p>
            <a:r>
              <a:rPr lang="en-US" altLang="cs-CZ" sz="2000" dirty="0">
                <a:solidFill>
                  <a:srgbClr val="307871"/>
                </a:solidFill>
              </a:rPr>
              <a:t>Blockage of fund transfers </a:t>
            </a:r>
            <a:endParaRPr lang="cs-CZ" altLang="cs-CZ" sz="2000" dirty="0" smtClean="0">
              <a:solidFill>
                <a:srgbClr val="307871"/>
              </a:solidFill>
            </a:endParaRPr>
          </a:p>
          <a:p>
            <a:pPr lvl="1"/>
            <a:r>
              <a:rPr lang="en-US" altLang="cs-CZ" sz="1600" dirty="0" smtClean="0">
                <a:solidFill>
                  <a:srgbClr val="307871"/>
                </a:solidFill>
              </a:rPr>
              <a:t>A </a:t>
            </a:r>
            <a:r>
              <a:rPr lang="en-US" altLang="cs-CZ" sz="1600" dirty="0">
                <a:solidFill>
                  <a:srgbClr val="307871"/>
                </a:solidFill>
              </a:rPr>
              <a:t>host government may block fund transfers, which could force subsidiaries to undertake projects that are not optimal (just to make use of the funds).</a:t>
            </a:r>
          </a:p>
          <a:p>
            <a:r>
              <a:rPr lang="en-US" altLang="cs-CZ" sz="2000" dirty="0">
                <a:solidFill>
                  <a:srgbClr val="307871"/>
                </a:solidFill>
              </a:rPr>
              <a:t>Currency inconvertibility </a:t>
            </a:r>
            <a:endParaRPr lang="cs-CZ" altLang="cs-CZ" sz="2000" dirty="0" smtClean="0">
              <a:solidFill>
                <a:srgbClr val="307871"/>
              </a:solidFill>
            </a:endParaRPr>
          </a:p>
          <a:p>
            <a:pPr lvl="1"/>
            <a:r>
              <a:rPr lang="en-US" altLang="cs-CZ" sz="1600" dirty="0" smtClean="0">
                <a:solidFill>
                  <a:srgbClr val="307871"/>
                </a:solidFill>
              </a:rPr>
              <a:t>Some </a:t>
            </a:r>
            <a:r>
              <a:rPr lang="en-US" altLang="cs-CZ" sz="1600" dirty="0">
                <a:solidFill>
                  <a:srgbClr val="307871"/>
                </a:solidFill>
              </a:rPr>
              <a:t>governments do not allow the home currency to be exchanged into other currencies.</a:t>
            </a:r>
          </a:p>
        </p:txBody>
      </p:sp>
      <p:sp>
        <p:nvSpPr>
          <p:cNvPr id="6" name="Nadpis 5"/>
          <p:cNvSpPr>
            <a:spLocks noGrp="1"/>
          </p:cNvSpPr>
          <p:nvPr>
            <p:ph type="title"/>
          </p:nvPr>
        </p:nvSpPr>
        <p:spPr>
          <a:xfrm>
            <a:off x="179512" y="195486"/>
            <a:ext cx="6192688" cy="507703"/>
          </a:xfrm>
        </p:spPr>
        <p:txBody>
          <a:bodyPr/>
          <a:lstStyle/>
          <a:p>
            <a:r>
              <a:rPr lang="cs-CZ" b="1" dirty="0" err="1" smtClean="0">
                <a:solidFill>
                  <a:srgbClr val="307871"/>
                </a:solidFill>
              </a:rPr>
              <a:t>Forms</a:t>
            </a:r>
            <a:r>
              <a:rPr lang="cs-CZ" b="1" dirty="0" smtClean="0">
                <a:solidFill>
                  <a:srgbClr val="307871"/>
                </a:solidFill>
              </a:rPr>
              <a:t> </a:t>
            </a:r>
            <a:r>
              <a:rPr lang="cs-CZ" b="1" dirty="0" err="1" smtClean="0">
                <a:solidFill>
                  <a:srgbClr val="307871"/>
                </a:solidFill>
              </a:rPr>
              <a:t>of</a:t>
            </a:r>
            <a:r>
              <a:rPr lang="cs-CZ" b="1" dirty="0" smtClean="0">
                <a:solidFill>
                  <a:srgbClr val="307871"/>
                </a:solidFill>
              </a:rPr>
              <a:t> </a:t>
            </a:r>
            <a:r>
              <a:rPr lang="cs-CZ" b="1" dirty="0" err="1" smtClean="0">
                <a:solidFill>
                  <a:srgbClr val="307871"/>
                </a:solidFill>
              </a:rPr>
              <a:t>Political</a:t>
            </a:r>
            <a:r>
              <a:rPr lang="cs-CZ" b="1" dirty="0" smtClean="0">
                <a:solidFill>
                  <a:srgbClr val="307871"/>
                </a:solidFill>
              </a:rPr>
              <a:t> Risk (1)</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985110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87574"/>
            <a:ext cx="7992889" cy="1440160"/>
          </a:xfrm>
          <a:prstGeom prst="rect">
            <a:avLst/>
          </a:prstGeom>
        </p:spPr>
        <p:txBody>
          <a:bodyPr>
            <a:noAutofit/>
          </a:bodyPr>
          <a:lstStyle/>
          <a:p>
            <a:r>
              <a:rPr lang="en-US" altLang="cs-CZ" sz="2000" dirty="0">
                <a:solidFill>
                  <a:srgbClr val="307871"/>
                </a:solidFill>
              </a:rPr>
              <a:t>War </a:t>
            </a:r>
            <a:endParaRPr lang="cs-CZ" altLang="cs-CZ" sz="2000" dirty="0" smtClean="0">
              <a:solidFill>
                <a:srgbClr val="307871"/>
              </a:solidFill>
            </a:endParaRPr>
          </a:p>
          <a:p>
            <a:pPr lvl="1"/>
            <a:r>
              <a:rPr lang="en-US" altLang="cs-CZ" sz="1600" dirty="0" smtClean="0">
                <a:solidFill>
                  <a:srgbClr val="307871"/>
                </a:solidFill>
              </a:rPr>
              <a:t>Conflicts </a:t>
            </a:r>
            <a:r>
              <a:rPr lang="en-US" altLang="cs-CZ" sz="1600" dirty="0">
                <a:solidFill>
                  <a:srgbClr val="307871"/>
                </a:solidFill>
              </a:rPr>
              <a:t>with neighboring countries or internal turmoil can affect the safety of employees hired by an MNC’s subsidiary or by salespeople who attempt to establish export markets for the MNC</a:t>
            </a:r>
          </a:p>
          <a:p>
            <a:r>
              <a:rPr lang="en-US" altLang="cs-CZ" sz="2000" dirty="0">
                <a:solidFill>
                  <a:srgbClr val="307871"/>
                </a:solidFill>
              </a:rPr>
              <a:t>Inefficient bureaucracy </a:t>
            </a:r>
            <a:endParaRPr lang="cs-CZ" altLang="cs-CZ" sz="2000" dirty="0" smtClean="0">
              <a:solidFill>
                <a:srgbClr val="307871"/>
              </a:solidFill>
            </a:endParaRPr>
          </a:p>
          <a:p>
            <a:pPr lvl="1"/>
            <a:r>
              <a:rPr lang="en-US" altLang="cs-CZ" sz="1600" dirty="0" smtClean="0">
                <a:solidFill>
                  <a:srgbClr val="307871"/>
                </a:solidFill>
              </a:rPr>
              <a:t>Bureaucracy </a:t>
            </a:r>
            <a:r>
              <a:rPr lang="en-US" altLang="cs-CZ" sz="1600" dirty="0">
                <a:solidFill>
                  <a:srgbClr val="307871"/>
                </a:solidFill>
              </a:rPr>
              <a:t>can delay an MNC’s efforts to establish a new subsidiary or expand business in a country.</a:t>
            </a:r>
          </a:p>
          <a:p>
            <a:r>
              <a:rPr lang="en-US" altLang="cs-CZ" sz="2000" dirty="0">
                <a:solidFill>
                  <a:srgbClr val="307871"/>
                </a:solidFill>
              </a:rPr>
              <a:t>Corruption </a:t>
            </a:r>
            <a:endParaRPr lang="cs-CZ" altLang="cs-CZ" sz="2000" dirty="0" smtClean="0">
              <a:solidFill>
                <a:srgbClr val="307871"/>
              </a:solidFill>
            </a:endParaRPr>
          </a:p>
          <a:p>
            <a:pPr lvl="1"/>
            <a:r>
              <a:rPr lang="en-US" altLang="cs-CZ" sz="1600" dirty="0" smtClean="0">
                <a:solidFill>
                  <a:srgbClr val="307871"/>
                </a:solidFill>
              </a:rPr>
              <a:t>Corruption </a:t>
            </a:r>
            <a:r>
              <a:rPr lang="en-US" altLang="cs-CZ" sz="1600" dirty="0">
                <a:solidFill>
                  <a:srgbClr val="307871"/>
                </a:solidFill>
              </a:rPr>
              <a:t>can occur at the firm level or with firm-government interactions. Transparency International has derived a corruption index for most countries (see www.transparency.org). </a:t>
            </a:r>
          </a:p>
        </p:txBody>
      </p:sp>
      <p:sp>
        <p:nvSpPr>
          <p:cNvPr id="6" name="Nadpis 5"/>
          <p:cNvSpPr>
            <a:spLocks noGrp="1"/>
          </p:cNvSpPr>
          <p:nvPr>
            <p:ph type="title"/>
          </p:nvPr>
        </p:nvSpPr>
        <p:spPr>
          <a:xfrm>
            <a:off x="179512" y="195486"/>
            <a:ext cx="6192688" cy="507703"/>
          </a:xfrm>
        </p:spPr>
        <p:txBody>
          <a:bodyPr/>
          <a:lstStyle/>
          <a:p>
            <a:r>
              <a:rPr lang="cs-CZ" b="1" dirty="0" err="1" smtClean="0">
                <a:solidFill>
                  <a:srgbClr val="307871"/>
                </a:solidFill>
              </a:rPr>
              <a:t>Forms</a:t>
            </a:r>
            <a:r>
              <a:rPr lang="cs-CZ" b="1" dirty="0" smtClean="0">
                <a:solidFill>
                  <a:srgbClr val="307871"/>
                </a:solidFill>
              </a:rPr>
              <a:t> </a:t>
            </a:r>
            <a:r>
              <a:rPr lang="cs-CZ" b="1" dirty="0" err="1" smtClean="0">
                <a:solidFill>
                  <a:srgbClr val="307871"/>
                </a:solidFill>
              </a:rPr>
              <a:t>of</a:t>
            </a:r>
            <a:r>
              <a:rPr lang="cs-CZ" b="1" dirty="0" smtClean="0">
                <a:solidFill>
                  <a:srgbClr val="307871"/>
                </a:solidFill>
              </a:rPr>
              <a:t> </a:t>
            </a:r>
            <a:r>
              <a:rPr lang="cs-CZ" b="1" dirty="0" err="1" smtClean="0">
                <a:solidFill>
                  <a:srgbClr val="307871"/>
                </a:solidFill>
              </a:rPr>
              <a:t>Political</a:t>
            </a:r>
            <a:r>
              <a:rPr lang="cs-CZ" b="1" dirty="0" smtClean="0">
                <a:solidFill>
                  <a:srgbClr val="307871"/>
                </a:solidFill>
              </a:rPr>
              <a:t> Risk (2)</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290977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8280920" cy="507703"/>
          </a:xfrm>
        </p:spPr>
        <p:txBody>
          <a:bodyPr/>
          <a:lstStyle/>
          <a:p>
            <a:r>
              <a:rPr lang="cs-CZ" b="1" dirty="0" err="1">
                <a:solidFill>
                  <a:srgbClr val="307871"/>
                </a:solidFill>
              </a:rPr>
              <a:t>Corruption</a:t>
            </a:r>
            <a:r>
              <a:rPr lang="cs-CZ" b="1" dirty="0">
                <a:solidFill>
                  <a:srgbClr val="307871"/>
                </a:solidFill>
              </a:rPr>
              <a:t> </a:t>
            </a:r>
            <a:r>
              <a:rPr lang="cs-CZ" b="1" dirty="0" err="1">
                <a:solidFill>
                  <a:srgbClr val="307871"/>
                </a:solidFill>
              </a:rPr>
              <a:t>Perceptions</a:t>
            </a:r>
            <a:r>
              <a:rPr lang="cs-CZ" b="1" dirty="0">
                <a:solidFill>
                  <a:srgbClr val="307871"/>
                </a:solidFill>
              </a:rPr>
              <a:t> Index </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3" name="Obdélník 2"/>
          <p:cNvSpPr/>
          <p:nvPr/>
        </p:nvSpPr>
        <p:spPr>
          <a:xfrm>
            <a:off x="2843808" y="4498305"/>
            <a:ext cx="8742682" cy="222561"/>
          </a:xfrm>
          <a:prstGeom prst="rect">
            <a:avLst/>
          </a:prstGeom>
        </p:spPr>
        <p:txBody>
          <a:bodyPr wrap="square">
            <a:spAutoFit/>
          </a:bodyPr>
          <a:lstStyle/>
          <a:p>
            <a:pPr indent="180340" algn="just">
              <a:lnSpc>
                <a:spcPct val="115000"/>
              </a:lnSpc>
              <a:spcBef>
                <a:spcPts val="1200"/>
              </a:spcBef>
              <a:spcAft>
                <a:spcPts val="1200"/>
              </a:spcAft>
            </a:pPr>
            <a:r>
              <a:rPr lang="cs-CZ" sz="800" dirty="0">
                <a:hlinkClick r:id="rId4"/>
              </a:rPr>
              <a:t>https://www.transparency.org/cpi2019</a:t>
            </a:r>
            <a:endParaRPr lang="cs-CZ" sz="800" dirty="0"/>
          </a:p>
        </p:txBody>
      </p:sp>
      <p:pic>
        <p:nvPicPr>
          <p:cNvPr id="9" name="Obrázek 8"/>
          <p:cNvPicPr>
            <a:picLocks noChangeAspect="1"/>
          </p:cNvPicPr>
          <p:nvPr/>
        </p:nvPicPr>
        <p:blipFill rotWithShape="1">
          <a:blip r:embed="rId5"/>
          <a:srcRect l="24800" t="24801" r="22438" b="6601"/>
          <a:stretch/>
        </p:blipFill>
        <p:spPr>
          <a:xfrm>
            <a:off x="1115616" y="878818"/>
            <a:ext cx="6480720" cy="3528392"/>
          </a:xfrm>
          <a:prstGeom prst="rect">
            <a:avLst/>
          </a:prstGeom>
        </p:spPr>
      </p:pic>
    </p:spTree>
    <p:extLst>
      <p:ext uri="{BB962C8B-B14F-4D97-AF65-F5344CB8AC3E}">
        <p14:creationId xmlns:p14="http://schemas.microsoft.com/office/powerpoint/2010/main" val="2880416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1059582"/>
            <a:ext cx="7776865" cy="1440160"/>
          </a:xfrm>
          <a:prstGeom prst="rect">
            <a:avLst/>
          </a:prstGeom>
        </p:spPr>
        <p:txBody>
          <a:bodyPr>
            <a:noAutofit/>
          </a:bodyPr>
          <a:lstStyle/>
          <a:p>
            <a:r>
              <a:rPr lang="en-US" altLang="cs-CZ" sz="2000" dirty="0">
                <a:solidFill>
                  <a:srgbClr val="307871"/>
                </a:solidFill>
              </a:rPr>
              <a:t>A group of economic and financial risks involves the risks of the economy, the financial system or business partners in the host country</a:t>
            </a:r>
            <a:r>
              <a:rPr lang="en-US" altLang="cs-CZ" sz="2000" dirty="0" smtClean="0">
                <a:solidFill>
                  <a:srgbClr val="307871"/>
                </a:solidFill>
              </a:rPr>
              <a:t>.</a:t>
            </a:r>
            <a:endParaRPr lang="cs-CZ" altLang="cs-CZ" sz="2000" dirty="0" smtClean="0">
              <a:solidFill>
                <a:srgbClr val="307871"/>
              </a:solidFill>
            </a:endParaRPr>
          </a:p>
          <a:p>
            <a:r>
              <a:rPr lang="en-US" altLang="cs-CZ" sz="2000" dirty="0" smtClean="0">
                <a:solidFill>
                  <a:srgbClr val="307871"/>
                </a:solidFill>
              </a:rPr>
              <a:t>The </a:t>
            </a:r>
            <a:r>
              <a:rPr lang="en-US" altLang="cs-CZ" sz="2000" dirty="0">
                <a:solidFill>
                  <a:srgbClr val="307871"/>
                </a:solidFill>
              </a:rPr>
              <a:t>macroeconomic environment </a:t>
            </a:r>
            <a:r>
              <a:rPr lang="cs-CZ" altLang="cs-CZ" sz="2000" dirty="0" err="1" smtClean="0">
                <a:solidFill>
                  <a:srgbClr val="307871"/>
                </a:solidFill>
              </a:rPr>
              <a:t>covers</a:t>
            </a:r>
            <a:r>
              <a:rPr lang="cs-CZ" altLang="cs-CZ" sz="2000" dirty="0" smtClean="0">
                <a:solidFill>
                  <a:srgbClr val="307871"/>
                </a:solidFill>
              </a:rPr>
              <a:t> </a:t>
            </a:r>
            <a:r>
              <a:rPr lang="en-US" altLang="cs-CZ" sz="2000" dirty="0" smtClean="0">
                <a:solidFill>
                  <a:srgbClr val="307871"/>
                </a:solidFill>
              </a:rPr>
              <a:t>mainly:</a:t>
            </a:r>
            <a:endParaRPr lang="cs-CZ" altLang="cs-CZ" sz="2000" dirty="0" smtClean="0">
              <a:solidFill>
                <a:srgbClr val="307871"/>
              </a:solidFill>
            </a:endParaRPr>
          </a:p>
          <a:p>
            <a:pPr lvl="1"/>
            <a:r>
              <a:rPr lang="cs-CZ" altLang="cs-CZ" sz="1600" dirty="0" err="1" smtClean="0">
                <a:solidFill>
                  <a:srgbClr val="307871"/>
                </a:solidFill>
              </a:rPr>
              <a:t>Economic</a:t>
            </a:r>
            <a:r>
              <a:rPr lang="cs-CZ" altLang="cs-CZ" sz="1600" dirty="0" smtClean="0">
                <a:solidFill>
                  <a:srgbClr val="307871"/>
                </a:solidFill>
              </a:rPr>
              <a:t> </a:t>
            </a:r>
            <a:r>
              <a:rPr lang="cs-CZ" altLang="cs-CZ" sz="1600" dirty="0" err="1" smtClean="0">
                <a:solidFill>
                  <a:srgbClr val="307871"/>
                </a:solidFill>
              </a:rPr>
              <a:t>growth</a:t>
            </a:r>
            <a:endParaRPr lang="cs-CZ" altLang="cs-CZ" sz="1600" dirty="0" smtClean="0">
              <a:solidFill>
                <a:srgbClr val="307871"/>
              </a:solidFill>
            </a:endParaRPr>
          </a:p>
          <a:p>
            <a:pPr lvl="1"/>
            <a:r>
              <a:rPr lang="en-US" altLang="cs-CZ" sz="1600" dirty="0">
                <a:solidFill>
                  <a:srgbClr val="307871"/>
                </a:solidFill>
              </a:rPr>
              <a:t>Interest </a:t>
            </a:r>
            <a:r>
              <a:rPr lang="en-US" altLang="cs-CZ" sz="1600" dirty="0" smtClean="0">
                <a:solidFill>
                  <a:srgbClr val="307871"/>
                </a:solidFill>
              </a:rPr>
              <a:t>rates</a:t>
            </a:r>
            <a:endParaRPr lang="cs-CZ" altLang="cs-CZ" sz="1600" dirty="0" smtClean="0">
              <a:solidFill>
                <a:srgbClr val="307871"/>
              </a:solidFill>
            </a:endParaRPr>
          </a:p>
          <a:p>
            <a:pPr lvl="2"/>
            <a:r>
              <a:rPr lang="en-US" altLang="cs-CZ" sz="1200" dirty="0" smtClean="0">
                <a:solidFill>
                  <a:srgbClr val="307871"/>
                </a:solidFill>
              </a:rPr>
              <a:t>higher </a:t>
            </a:r>
            <a:r>
              <a:rPr lang="en-US" altLang="cs-CZ" sz="1200" dirty="0">
                <a:solidFill>
                  <a:srgbClr val="307871"/>
                </a:solidFill>
              </a:rPr>
              <a:t>interest rates tend to slow growth and reduce demand for MNC products</a:t>
            </a:r>
          </a:p>
          <a:p>
            <a:pPr lvl="1"/>
            <a:r>
              <a:rPr lang="en-US" altLang="cs-CZ" sz="1600" dirty="0">
                <a:solidFill>
                  <a:srgbClr val="307871"/>
                </a:solidFill>
              </a:rPr>
              <a:t>Exchange </a:t>
            </a:r>
            <a:r>
              <a:rPr lang="en-US" altLang="cs-CZ" sz="1600" dirty="0" smtClean="0">
                <a:solidFill>
                  <a:srgbClr val="307871"/>
                </a:solidFill>
              </a:rPr>
              <a:t>rates</a:t>
            </a:r>
            <a:endParaRPr lang="cs-CZ" altLang="cs-CZ" sz="1600" dirty="0" smtClean="0">
              <a:solidFill>
                <a:srgbClr val="307871"/>
              </a:solidFill>
            </a:endParaRPr>
          </a:p>
          <a:p>
            <a:pPr lvl="2"/>
            <a:r>
              <a:rPr lang="en-US" altLang="cs-CZ" sz="1200" dirty="0" smtClean="0">
                <a:solidFill>
                  <a:srgbClr val="307871"/>
                </a:solidFill>
              </a:rPr>
              <a:t>strong </a:t>
            </a:r>
            <a:r>
              <a:rPr lang="en-US" altLang="cs-CZ" sz="1200" dirty="0">
                <a:solidFill>
                  <a:srgbClr val="307871"/>
                </a:solidFill>
              </a:rPr>
              <a:t>currency may reduce demand for the country’s exports, increase volume of imports, and reduce production and national income.</a:t>
            </a:r>
          </a:p>
          <a:p>
            <a:pPr lvl="1"/>
            <a:r>
              <a:rPr lang="en-US" altLang="cs-CZ" sz="1600" dirty="0" smtClean="0">
                <a:solidFill>
                  <a:srgbClr val="307871"/>
                </a:solidFill>
              </a:rPr>
              <a:t>Inflation</a:t>
            </a:r>
            <a:endParaRPr lang="cs-CZ" altLang="cs-CZ" sz="1600" dirty="0" smtClean="0">
              <a:solidFill>
                <a:srgbClr val="307871"/>
              </a:solidFill>
            </a:endParaRPr>
          </a:p>
          <a:p>
            <a:pPr lvl="2"/>
            <a:r>
              <a:rPr lang="en-US" altLang="cs-CZ" sz="1200" dirty="0" smtClean="0">
                <a:solidFill>
                  <a:srgbClr val="307871"/>
                </a:solidFill>
              </a:rPr>
              <a:t>inflation </a:t>
            </a:r>
            <a:r>
              <a:rPr lang="en-US" altLang="cs-CZ" sz="1200" dirty="0">
                <a:solidFill>
                  <a:srgbClr val="307871"/>
                </a:solidFill>
              </a:rPr>
              <a:t>can affect consumers’ purchasing power and their demand for MNC goods. </a:t>
            </a:r>
            <a:endParaRPr lang="cs-CZ" altLang="cs-CZ" sz="1200" dirty="0" smtClean="0">
              <a:solidFill>
                <a:srgbClr val="307871"/>
              </a:solidFill>
            </a:endParaRPr>
          </a:p>
        </p:txBody>
      </p:sp>
      <p:sp>
        <p:nvSpPr>
          <p:cNvPr id="6" name="Nadpis 5"/>
          <p:cNvSpPr>
            <a:spLocks noGrp="1"/>
          </p:cNvSpPr>
          <p:nvPr>
            <p:ph type="title"/>
          </p:nvPr>
        </p:nvSpPr>
        <p:spPr>
          <a:xfrm>
            <a:off x="179512" y="195486"/>
            <a:ext cx="6192688" cy="507703"/>
          </a:xfrm>
        </p:spPr>
        <p:txBody>
          <a:bodyPr/>
          <a:lstStyle/>
          <a:p>
            <a:r>
              <a:rPr lang="cs-CZ" b="1" dirty="0" err="1" smtClean="0">
                <a:solidFill>
                  <a:srgbClr val="307871"/>
                </a:solidFill>
              </a:rPr>
              <a:t>Economic</a:t>
            </a:r>
            <a:r>
              <a:rPr lang="cs-CZ" b="1" dirty="0" smtClean="0">
                <a:solidFill>
                  <a:srgbClr val="307871"/>
                </a:solidFill>
              </a:rPr>
              <a:t> and </a:t>
            </a:r>
            <a:r>
              <a:rPr lang="cs-CZ" b="1" dirty="0" err="1" smtClean="0">
                <a:solidFill>
                  <a:srgbClr val="307871"/>
                </a:solidFill>
              </a:rPr>
              <a:t>Financial</a:t>
            </a:r>
            <a:r>
              <a:rPr lang="cs-CZ" b="1" dirty="0" smtClean="0">
                <a:solidFill>
                  <a:srgbClr val="307871"/>
                </a:solidFill>
              </a:rPr>
              <a:t> </a:t>
            </a:r>
            <a:r>
              <a:rPr lang="cs-CZ" b="1" dirty="0" err="1" smtClean="0">
                <a:solidFill>
                  <a:srgbClr val="307871"/>
                </a:solidFill>
              </a:rPr>
              <a:t>Risks</a:t>
            </a:r>
            <a:r>
              <a:rPr lang="cs-CZ" b="1" dirty="0" smtClean="0">
                <a:solidFill>
                  <a:srgbClr val="307871"/>
                </a:solidFill>
              </a:rPr>
              <a:t> </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197464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987574"/>
            <a:ext cx="8208913" cy="1440160"/>
          </a:xfrm>
          <a:prstGeom prst="rect">
            <a:avLst/>
          </a:prstGeom>
        </p:spPr>
        <p:txBody>
          <a:bodyPr>
            <a:noAutofit/>
          </a:bodyPr>
          <a:lstStyle/>
          <a:p>
            <a:r>
              <a:rPr lang="en-US" altLang="cs-CZ" sz="2000" dirty="0">
                <a:solidFill>
                  <a:srgbClr val="307871"/>
                </a:solidFill>
              </a:rPr>
              <a:t>Checklist </a:t>
            </a:r>
            <a:r>
              <a:rPr lang="en-US" altLang="cs-CZ" sz="2000" dirty="0" smtClean="0">
                <a:solidFill>
                  <a:srgbClr val="307871"/>
                </a:solidFill>
              </a:rPr>
              <a:t>approach</a:t>
            </a:r>
            <a:endParaRPr lang="cs-CZ" altLang="cs-CZ" sz="2000" dirty="0" smtClean="0">
              <a:solidFill>
                <a:srgbClr val="307871"/>
              </a:solidFill>
            </a:endParaRPr>
          </a:p>
          <a:p>
            <a:pPr lvl="1"/>
            <a:r>
              <a:rPr lang="en-US" altLang="cs-CZ" sz="1600" dirty="0" smtClean="0">
                <a:solidFill>
                  <a:srgbClr val="307871"/>
                </a:solidFill>
              </a:rPr>
              <a:t>ratings </a:t>
            </a:r>
            <a:r>
              <a:rPr lang="en-US" altLang="cs-CZ" sz="1600" dirty="0">
                <a:solidFill>
                  <a:srgbClr val="307871"/>
                </a:solidFill>
              </a:rPr>
              <a:t>assigned to various factors</a:t>
            </a:r>
          </a:p>
          <a:p>
            <a:r>
              <a:rPr lang="en-US" altLang="cs-CZ" sz="2000" dirty="0">
                <a:solidFill>
                  <a:srgbClr val="307871"/>
                </a:solidFill>
              </a:rPr>
              <a:t>Delphi </a:t>
            </a:r>
            <a:r>
              <a:rPr lang="en-US" altLang="cs-CZ" sz="2000" dirty="0" smtClean="0">
                <a:solidFill>
                  <a:srgbClr val="307871"/>
                </a:solidFill>
              </a:rPr>
              <a:t>technique</a:t>
            </a:r>
            <a:endParaRPr lang="cs-CZ" altLang="cs-CZ" sz="2000" dirty="0" smtClean="0">
              <a:solidFill>
                <a:srgbClr val="307871"/>
              </a:solidFill>
            </a:endParaRPr>
          </a:p>
          <a:p>
            <a:pPr lvl="1"/>
            <a:r>
              <a:rPr lang="en-US" altLang="cs-CZ" sz="1600" dirty="0" smtClean="0">
                <a:solidFill>
                  <a:srgbClr val="307871"/>
                </a:solidFill>
              </a:rPr>
              <a:t>collection </a:t>
            </a:r>
            <a:r>
              <a:rPr lang="en-US" altLang="cs-CZ" sz="1600" dirty="0">
                <a:solidFill>
                  <a:srgbClr val="307871"/>
                </a:solidFill>
              </a:rPr>
              <a:t>of independent opinions without group discussion</a:t>
            </a:r>
          </a:p>
          <a:p>
            <a:r>
              <a:rPr lang="en-US" altLang="cs-CZ" sz="2000" dirty="0">
                <a:solidFill>
                  <a:srgbClr val="307871"/>
                </a:solidFill>
              </a:rPr>
              <a:t>Quantitative </a:t>
            </a:r>
            <a:r>
              <a:rPr lang="en-US" altLang="cs-CZ" sz="2000" dirty="0" smtClean="0">
                <a:solidFill>
                  <a:srgbClr val="307871"/>
                </a:solidFill>
              </a:rPr>
              <a:t>analysis</a:t>
            </a:r>
            <a:endParaRPr lang="cs-CZ" altLang="cs-CZ" sz="2000" dirty="0" smtClean="0">
              <a:solidFill>
                <a:srgbClr val="307871"/>
              </a:solidFill>
            </a:endParaRPr>
          </a:p>
          <a:p>
            <a:pPr lvl="1"/>
            <a:r>
              <a:rPr lang="en-US" altLang="cs-CZ" sz="1600" dirty="0" smtClean="0">
                <a:solidFill>
                  <a:srgbClr val="307871"/>
                </a:solidFill>
              </a:rPr>
              <a:t>use </a:t>
            </a:r>
            <a:r>
              <a:rPr lang="en-US" altLang="cs-CZ" sz="1600" dirty="0">
                <a:solidFill>
                  <a:srgbClr val="307871"/>
                </a:solidFill>
              </a:rPr>
              <a:t>of models such as regression analysis</a:t>
            </a:r>
          </a:p>
          <a:p>
            <a:r>
              <a:rPr lang="en-US" altLang="cs-CZ" sz="2000" dirty="0">
                <a:solidFill>
                  <a:srgbClr val="307871"/>
                </a:solidFill>
              </a:rPr>
              <a:t>Inspection </a:t>
            </a:r>
            <a:r>
              <a:rPr lang="en-US" altLang="cs-CZ" sz="2000" dirty="0" smtClean="0">
                <a:solidFill>
                  <a:srgbClr val="307871"/>
                </a:solidFill>
              </a:rPr>
              <a:t>visits</a:t>
            </a:r>
            <a:endParaRPr lang="cs-CZ" altLang="cs-CZ" sz="2000" dirty="0" smtClean="0">
              <a:solidFill>
                <a:srgbClr val="307871"/>
              </a:solidFill>
            </a:endParaRPr>
          </a:p>
          <a:p>
            <a:pPr lvl="1"/>
            <a:r>
              <a:rPr lang="en-US" altLang="cs-CZ" sz="1600" dirty="0" smtClean="0">
                <a:solidFill>
                  <a:srgbClr val="307871"/>
                </a:solidFill>
              </a:rPr>
              <a:t>Meetings </a:t>
            </a:r>
            <a:r>
              <a:rPr lang="en-US" altLang="cs-CZ" sz="1600" dirty="0">
                <a:solidFill>
                  <a:srgbClr val="307871"/>
                </a:solidFill>
              </a:rPr>
              <a:t>with government officials, business executives, and consumers to clarify risk.</a:t>
            </a:r>
          </a:p>
          <a:p>
            <a:r>
              <a:rPr lang="en-US" altLang="cs-CZ" sz="2000" dirty="0">
                <a:solidFill>
                  <a:srgbClr val="307871"/>
                </a:solidFill>
              </a:rPr>
              <a:t>Combination of </a:t>
            </a:r>
            <a:r>
              <a:rPr lang="en-US" altLang="cs-CZ" sz="2000" dirty="0" smtClean="0">
                <a:solidFill>
                  <a:srgbClr val="307871"/>
                </a:solidFill>
              </a:rPr>
              <a:t>techniques</a:t>
            </a:r>
            <a:endParaRPr lang="cs-CZ" altLang="cs-CZ" sz="2000" dirty="0" smtClean="0">
              <a:solidFill>
                <a:srgbClr val="307871"/>
              </a:solidFill>
            </a:endParaRPr>
          </a:p>
          <a:p>
            <a:pPr lvl="1"/>
            <a:r>
              <a:rPr lang="en-US" altLang="cs-CZ" sz="1600" dirty="0" smtClean="0">
                <a:solidFill>
                  <a:srgbClr val="307871"/>
                </a:solidFill>
              </a:rPr>
              <a:t>many </a:t>
            </a:r>
            <a:r>
              <a:rPr lang="en-US" altLang="cs-CZ" sz="1600" dirty="0">
                <a:solidFill>
                  <a:srgbClr val="307871"/>
                </a:solidFill>
              </a:rPr>
              <a:t>MNCs have no formal method but use a combination of methods.</a:t>
            </a:r>
          </a:p>
        </p:txBody>
      </p:sp>
      <p:sp>
        <p:nvSpPr>
          <p:cNvPr id="6" name="Nadpis 5"/>
          <p:cNvSpPr>
            <a:spLocks noGrp="1"/>
          </p:cNvSpPr>
          <p:nvPr>
            <p:ph type="title"/>
          </p:nvPr>
        </p:nvSpPr>
        <p:spPr>
          <a:xfrm>
            <a:off x="179512" y="195486"/>
            <a:ext cx="6192688" cy="507703"/>
          </a:xfrm>
        </p:spPr>
        <p:txBody>
          <a:bodyPr/>
          <a:lstStyle/>
          <a:p>
            <a:r>
              <a:rPr lang="cs-CZ" b="1" dirty="0" smtClean="0">
                <a:solidFill>
                  <a:srgbClr val="307871"/>
                </a:solidFill>
              </a:rPr>
              <a:t>M</a:t>
            </a:r>
            <a:r>
              <a:rPr lang="en-US" b="1" dirty="0" err="1" smtClean="0">
                <a:solidFill>
                  <a:srgbClr val="307871"/>
                </a:solidFill>
              </a:rPr>
              <a:t>ethods</a:t>
            </a:r>
            <a:r>
              <a:rPr lang="cs-CZ" b="1" dirty="0" smtClean="0">
                <a:solidFill>
                  <a:srgbClr val="307871"/>
                </a:solidFill>
              </a:rPr>
              <a:t> </a:t>
            </a:r>
            <a:r>
              <a:rPr lang="cs-CZ" b="1" dirty="0" err="1" smtClean="0">
                <a:solidFill>
                  <a:srgbClr val="307871"/>
                </a:solidFill>
              </a:rPr>
              <a:t>of</a:t>
            </a:r>
            <a:r>
              <a:rPr lang="cs-CZ" b="1" dirty="0" smtClean="0">
                <a:solidFill>
                  <a:srgbClr val="307871"/>
                </a:solidFill>
              </a:rPr>
              <a:t> Country Risk </a:t>
            </a:r>
            <a:r>
              <a:rPr lang="cs-CZ" b="1" dirty="0" err="1" smtClean="0">
                <a:solidFill>
                  <a:srgbClr val="307871"/>
                </a:solidFill>
              </a:rPr>
              <a:t>Analysis</a:t>
            </a:r>
            <a:r>
              <a:rPr lang="cs-CZ" b="1" dirty="0" smtClean="0">
                <a:solidFill>
                  <a:srgbClr val="307871"/>
                </a:solidFill>
              </a:rPr>
              <a:t> in MNC</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3564226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1059582"/>
            <a:ext cx="7776865" cy="1440160"/>
          </a:xfrm>
          <a:prstGeom prst="rect">
            <a:avLst/>
          </a:prstGeom>
        </p:spPr>
        <p:txBody>
          <a:bodyPr>
            <a:noAutofit/>
          </a:bodyPr>
          <a:lstStyle/>
          <a:p>
            <a:r>
              <a:rPr lang="en-US" altLang="cs-CZ" sz="2000" dirty="0">
                <a:solidFill>
                  <a:srgbClr val="307871"/>
                </a:solidFill>
              </a:rPr>
              <a:t>The country's macroeconomic risk estimate is the country's overall risk assessment and includes an assessment of all the variables that affect the country's risk, with the exception of those unique to a particular company or industry. </a:t>
            </a:r>
          </a:p>
          <a:p>
            <a:pPr lvl="1"/>
            <a:r>
              <a:rPr lang="en-US" altLang="cs-CZ" sz="1600" dirty="0">
                <a:solidFill>
                  <a:srgbClr val="307871"/>
                </a:solidFill>
              </a:rPr>
              <a:t>This type of assessment is appropriate in the sense that it remains the same for the country, irrespective of the company or industry concerned. </a:t>
            </a:r>
          </a:p>
          <a:p>
            <a:endParaRPr lang="en-US" altLang="cs-CZ" sz="2000" dirty="0">
              <a:solidFill>
                <a:srgbClr val="307871"/>
              </a:solidFill>
            </a:endParaRPr>
          </a:p>
        </p:txBody>
      </p:sp>
      <p:sp>
        <p:nvSpPr>
          <p:cNvPr id="6" name="Nadpis 5"/>
          <p:cNvSpPr>
            <a:spLocks noGrp="1"/>
          </p:cNvSpPr>
          <p:nvPr>
            <p:ph type="title"/>
          </p:nvPr>
        </p:nvSpPr>
        <p:spPr>
          <a:xfrm>
            <a:off x="179512" y="195486"/>
            <a:ext cx="6192688" cy="507703"/>
          </a:xfrm>
        </p:spPr>
        <p:txBody>
          <a:bodyPr/>
          <a:lstStyle/>
          <a:p>
            <a:r>
              <a:rPr lang="cs-CZ" b="1" dirty="0" err="1" smtClean="0">
                <a:solidFill>
                  <a:srgbClr val="307871"/>
                </a:solidFill>
              </a:rPr>
              <a:t>Macro</a:t>
            </a:r>
            <a:r>
              <a:rPr lang="cs-CZ" b="1" dirty="0" smtClean="0">
                <a:solidFill>
                  <a:srgbClr val="307871"/>
                </a:solidFill>
              </a:rPr>
              <a:t> </a:t>
            </a:r>
            <a:r>
              <a:rPr lang="cs-CZ" b="1" dirty="0" err="1" smtClean="0">
                <a:solidFill>
                  <a:srgbClr val="307871"/>
                </a:solidFill>
              </a:rPr>
              <a:t>Assesment</a:t>
            </a:r>
            <a:r>
              <a:rPr lang="cs-CZ" b="1" dirty="0" smtClean="0">
                <a:solidFill>
                  <a:srgbClr val="307871"/>
                </a:solidFill>
              </a:rPr>
              <a:t> </a:t>
            </a:r>
            <a:r>
              <a:rPr lang="cs-CZ" b="1" dirty="0" err="1" smtClean="0">
                <a:solidFill>
                  <a:srgbClr val="307871"/>
                </a:solidFill>
              </a:rPr>
              <a:t>of</a:t>
            </a:r>
            <a:r>
              <a:rPr lang="cs-CZ" b="1" dirty="0" smtClean="0">
                <a:solidFill>
                  <a:srgbClr val="307871"/>
                </a:solidFill>
              </a:rPr>
              <a:t> Country Risk</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3365465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1059582"/>
            <a:ext cx="7776865" cy="1440160"/>
          </a:xfrm>
          <a:prstGeom prst="rect">
            <a:avLst/>
          </a:prstGeom>
        </p:spPr>
        <p:txBody>
          <a:bodyPr>
            <a:noAutofit/>
          </a:bodyPr>
          <a:lstStyle/>
          <a:p>
            <a:r>
              <a:rPr lang="en-US" altLang="cs-CZ" sz="2000" dirty="0" smtClean="0">
                <a:solidFill>
                  <a:srgbClr val="307871"/>
                </a:solidFill>
              </a:rPr>
              <a:t>The </a:t>
            </a:r>
            <a:r>
              <a:rPr lang="en-US" altLang="cs-CZ" sz="2000" dirty="0">
                <a:solidFill>
                  <a:srgbClr val="307871"/>
                </a:solidFill>
              </a:rPr>
              <a:t>country's microeconomic risk estimate includes the country's assessment of the specific type of MNC business. </a:t>
            </a:r>
            <a:endParaRPr lang="cs-CZ" altLang="cs-CZ" sz="2000" dirty="0" smtClean="0">
              <a:solidFill>
                <a:srgbClr val="307871"/>
              </a:solidFill>
            </a:endParaRPr>
          </a:p>
          <a:p>
            <a:pPr lvl="1"/>
            <a:r>
              <a:rPr lang="en-US" altLang="cs-CZ" sz="1600" dirty="0" smtClean="0">
                <a:solidFill>
                  <a:srgbClr val="307871"/>
                </a:solidFill>
              </a:rPr>
              <a:t>A </a:t>
            </a:r>
            <a:r>
              <a:rPr lang="en-US" altLang="cs-CZ" sz="1600" dirty="0">
                <a:solidFill>
                  <a:srgbClr val="307871"/>
                </a:solidFill>
              </a:rPr>
              <a:t>specific form of country risk may affect the MNC in different ways and therefore a country risk </a:t>
            </a:r>
            <a:r>
              <a:rPr lang="en-US" altLang="cs-CZ" sz="1600" dirty="0" err="1">
                <a:solidFill>
                  <a:srgbClr val="307871"/>
                </a:solidFill>
              </a:rPr>
              <a:t>microassessment</a:t>
            </a:r>
            <a:r>
              <a:rPr lang="en-US" altLang="cs-CZ" sz="1600" dirty="0">
                <a:solidFill>
                  <a:srgbClr val="307871"/>
                </a:solidFill>
              </a:rPr>
              <a:t> is needed. </a:t>
            </a:r>
            <a:endParaRPr lang="en-US" altLang="cs-CZ" sz="1600" dirty="0" smtClean="0">
              <a:solidFill>
                <a:srgbClr val="307871"/>
              </a:solidFill>
            </a:endParaRPr>
          </a:p>
        </p:txBody>
      </p:sp>
      <p:sp>
        <p:nvSpPr>
          <p:cNvPr id="6" name="Nadpis 5"/>
          <p:cNvSpPr>
            <a:spLocks noGrp="1"/>
          </p:cNvSpPr>
          <p:nvPr>
            <p:ph type="title"/>
          </p:nvPr>
        </p:nvSpPr>
        <p:spPr>
          <a:xfrm>
            <a:off x="179512" y="195486"/>
            <a:ext cx="6192688" cy="507703"/>
          </a:xfrm>
        </p:spPr>
        <p:txBody>
          <a:bodyPr/>
          <a:lstStyle/>
          <a:p>
            <a:r>
              <a:rPr lang="cs-CZ" b="1" dirty="0" err="1" smtClean="0">
                <a:solidFill>
                  <a:srgbClr val="307871"/>
                </a:solidFill>
              </a:rPr>
              <a:t>Micro</a:t>
            </a:r>
            <a:r>
              <a:rPr lang="cs-CZ" b="1" dirty="0" smtClean="0">
                <a:solidFill>
                  <a:srgbClr val="307871"/>
                </a:solidFill>
              </a:rPr>
              <a:t> </a:t>
            </a:r>
            <a:r>
              <a:rPr lang="cs-CZ" b="1" dirty="0" err="1" smtClean="0">
                <a:solidFill>
                  <a:srgbClr val="307871"/>
                </a:solidFill>
              </a:rPr>
              <a:t>Assesment</a:t>
            </a:r>
            <a:r>
              <a:rPr lang="cs-CZ" b="1" dirty="0" smtClean="0">
                <a:solidFill>
                  <a:srgbClr val="307871"/>
                </a:solidFill>
              </a:rPr>
              <a:t> </a:t>
            </a:r>
            <a:r>
              <a:rPr lang="cs-CZ" b="1" dirty="0" err="1" smtClean="0">
                <a:solidFill>
                  <a:srgbClr val="307871"/>
                </a:solidFill>
              </a:rPr>
              <a:t>of</a:t>
            </a:r>
            <a:r>
              <a:rPr lang="cs-CZ" b="1" dirty="0" smtClean="0">
                <a:solidFill>
                  <a:srgbClr val="307871"/>
                </a:solidFill>
              </a:rPr>
              <a:t> Country Risk</a:t>
            </a:r>
            <a:endParaRPr lang="en-US" b="1" dirty="0">
              <a:solidFill>
                <a:srgbClr val="307871"/>
              </a:solidFill>
            </a:endParaRP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smtClean="0">
                <a:solidFill>
                  <a:srgbClr val="307871"/>
                </a:solidFill>
                <a:latin typeface="Times New Roman" panose="02020603050405020304" pitchFamily="18" charset="0"/>
                <a:cs typeface="Times New Roman" panose="02020603050405020304" pitchFamily="18" charset="0"/>
              </a:rPr>
              <a:t>Country Risk Analysis</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620681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23285</TotalTime>
  <Words>1581</Words>
  <Application>Microsoft Office PowerPoint</Application>
  <PresentationFormat>Předvádění na obrazovce (16:9)</PresentationFormat>
  <Paragraphs>173</Paragraphs>
  <Slides>25</Slides>
  <Notes>23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Arial</vt:lpstr>
      <vt:lpstr>Calibri</vt:lpstr>
      <vt:lpstr>Times New Roman</vt:lpstr>
      <vt:lpstr>Wingdings</vt:lpstr>
      <vt:lpstr>SLU</vt:lpstr>
      <vt:lpstr>Country Risk Analysis</vt:lpstr>
      <vt:lpstr>Country Risk</vt:lpstr>
      <vt:lpstr>Forms of Political Risk (1)</vt:lpstr>
      <vt:lpstr>Forms of Political Risk (2)</vt:lpstr>
      <vt:lpstr>Corruption Perceptions Index </vt:lpstr>
      <vt:lpstr>Economic and Financial Risks </vt:lpstr>
      <vt:lpstr>Methods of Country Risk Analysis in MNC</vt:lpstr>
      <vt:lpstr>Macro Assesment of Country Risk</vt:lpstr>
      <vt:lpstr>Micro Assesment of Country Risk</vt:lpstr>
      <vt:lpstr>External Sources of Information  </vt:lpstr>
      <vt:lpstr>Rating</vt:lpstr>
      <vt:lpstr>Rating Evaluation of Individual Countries</vt:lpstr>
      <vt:lpstr>Rating Evaluation of Individual Countries</vt:lpstr>
      <vt:lpstr>Rating Evaluation of Individual Countries</vt:lpstr>
      <vt:lpstr>Country Risk Classification by OECD </vt:lpstr>
      <vt:lpstr>Country Risk Classification Methodology by OECD </vt:lpstr>
      <vt:lpstr>Questions and Applications</vt:lpstr>
      <vt:lpstr>An Overall Country Risk </vt:lpstr>
      <vt:lpstr>Determining the Overall  Country Risk</vt:lpstr>
      <vt:lpstr>Preventing Host Government Takeovers</vt:lpstr>
      <vt:lpstr>Governance of the Country Risk Assessment </vt:lpstr>
      <vt:lpstr>Comparing Political and Financial Ratings</vt:lpstr>
      <vt:lpstr>Incorporating Risk in Capital Budgeting</vt:lpstr>
      <vt:lpstr>Project Financing by Country Development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simakova</cp:lastModifiedBy>
  <cp:revision>419</cp:revision>
  <dcterms:created xsi:type="dcterms:W3CDTF">2016-07-06T15:42:34Z</dcterms:created>
  <dcterms:modified xsi:type="dcterms:W3CDTF">2020-12-23T07:17:44Z</dcterms:modified>
</cp:coreProperties>
</file>