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0" r:id="rId4"/>
    <p:sldId id="260" r:id="rId5"/>
    <p:sldId id="272" r:id="rId6"/>
    <p:sldId id="273" r:id="rId7"/>
    <p:sldId id="274" r:id="rId8"/>
    <p:sldId id="275" r:id="rId9"/>
    <p:sldId id="277" r:id="rId10"/>
    <p:sldId id="27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69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437" y="2813645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</a:t>
            </a:r>
            <a:r>
              <a:rPr lang="cs-CZ" sz="4900" b="1" dirty="0" smtClean="0"/>
              <a:t>BPNIE - BKNIE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11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Mějme databázi: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137" y="1266825"/>
            <a:ext cx="69437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4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 smtClean="0"/>
          </a:p>
          <a:p>
            <a:pPr algn="just"/>
            <a:r>
              <a:rPr lang="cs-CZ" sz="2800" dirty="0"/>
              <a:t>	</a:t>
            </a:r>
            <a:r>
              <a:rPr lang="cs-CZ" sz="2800" dirty="0" smtClean="0"/>
              <a:t>Výběr tabulky (dotazu)		    Výběr položek v sestavě obsažených</a:t>
            </a:r>
            <a:endParaRPr lang="cs-CZ" sz="2800" dirty="0"/>
          </a:p>
          <a:p>
            <a:pPr algn="just"/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219738"/>
            <a:ext cx="5553075" cy="35052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322" y="2219738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	Výběr typu formuláře		 	Nastavení úrovní seskupení</a:t>
            </a:r>
          </a:p>
          <a:p>
            <a:pPr algn="just"/>
            <a:r>
              <a:rPr lang="cs-CZ" sz="2800" dirty="0"/>
              <a:t>	</a:t>
            </a:r>
            <a:r>
              <a:rPr lang="cs-CZ" sz="2800" dirty="0" smtClean="0"/>
              <a:t>(rozložení položek)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471530"/>
            <a:ext cx="5553075" cy="3505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322" y="2471530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Nastavení úrovní seskupení</a:t>
            </a:r>
          </a:p>
          <a:p>
            <a:pPr algn="just"/>
            <a:endParaRPr lang="cs-CZ" sz="28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45" y="4028937"/>
            <a:ext cx="4019550" cy="18478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067" y="984664"/>
            <a:ext cx="5553075" cy="3505200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4637894" y="4218609"/>
            <a:ext cx="1053696" cy="17172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6705276" y="2686878"/>
            <a:ext cx="1007340" cy="7421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Řazení záznamů a možnosti souhrnů:</a:t>
            </a:r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383" y="771938"/>
            <a:ext cx="5553075" cy="350520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 flipV="1">
            <a:off x="5472942" y="3564835"/>
            <a:ext cx="2769910" cy="79816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42" y="2524538"/>
            <a:ext cx="47244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1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Rozložení sestavy:</a:t>
            </a:r>
          </a:p>
          <a:p>
            <a:pPr algn="just"/>
            <a:endParaRPr lang="cs-CZ" sz="28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644" y="1446042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5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Určení názvu sestavy a volby zobrazení výsledku:</a:t>
            </a:r>
          </a:p>
          <a:p>
            <a:pPr algn="just"/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381" y="1446042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Zobrazení</a:t>
            </a:r>
          </a:p>
          <a:p>
            <a:pPr algn="just"/>
            <a:r>
              <a:rPr lang="cs-CZ" sz="2800" dirty="0" smtClean="0"/>
              <a:t>dat:</a:t>
            </a:r>
          </a:p>
          <a:p>
            <a:pPr algn="just"/>
            <a:endParaRPr lang="cs-CZ" sz="28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678" y="641350"/>
            <a:ext cx="9853245" cy="555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1800" dirty="0" smtClean="0"/>
              <a:t>Zobrazení</a:t>
            </a:r>
          </a:p>
          <a:p>
            <a:pPr algn="just"/>
            <a:r>
              <a:rPr lang="cs-CZ" sz="1800" dirty="0" smtClean="0"/>
              <a:t>Návrhu</a:t>
            </a:r>
          </a:p>
          <a:p>
            <a:pPr algn="just"/>
            <a:r>
              <a:rPr lang="cs-CZ" sz="1800" dirty="0" smtClean="0"/>
              <a:t>Sestavy</a:t>
            </a:r>
          </a:p>
          <a:p>
            <a:pPr algn="just"/>
            <a:r>
              <a:rPr lang="cs-CZ" sz="1800" dirty="0" smtClean="0"/>
              <a:t>Osoby:</a:t>
            </a:r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1350"/>
            <a:ext cx="10411748" cy="545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72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Jedenácté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13877" y="2494744"/>
            <a:ext cx="9764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Sestavy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Připomenutí z minulé přednášky: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Tabulky:	 	- uchovávají data </a:t>
            </a:r>
          </a:p>
          <a:p>
            <a:pPr lvl="7" algn="just"/>
            <a:r>
              <a:rPr lang="cs-CZ" sz="2600" dirty="0" smtClean="0"/>
              <a:t>	- třídy objektů s danou strukturou vlastností</a:t>
            </a:r>
          </a:p>
          <a:p>
            <a:pPr marL="1371600" lvl="2" indent="-457200" algn="just">
              <a:buFont typeface="Calibri" panose="020F0502020204030204" pitchFamily="34" charset="0"/>
              <a:buChar char="‐"/>
            </a:pPr>
            <a:r>
              <a:rPr lang="cs-CZ" sz="2800" dirty="0" smtClean="0"/>
              <a:t>Vztahy mezi tabulkami:</a:t>
            </a:r>
          </a:p>
          <a:p>
            <a:pPr lvl="2" algn="just"/>
            <a:r>
              <a:rPr lang="cs-CZ" sz="2800" dirty="0" smtClean="0"/>
              <a:t>			- propojení tabulek (primární klíč – cizí klíč)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referenční integrita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Dotazy: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výběrový dotaz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akční dotazy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 a dotazy tvoří bázi pro tvorbu dalších typů objektů (sestavy, formuláře, …).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7" algn="just"/>
            <a:r>
              <a:rPr lang="cs-CZ" sz="2600" dirty="0" smtClean="0"/>
              <a:t>- </a:t>
            </a:r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4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Sestava </a:t>
            </a:r>
            <a:r>
              <a:rPr lang="cs-CZ" sz="2800" dirty="0"/>
              <a:t>je objekt databáze, který </a:t>
            </a:r>
            <a:r>
              <a:rPr lang="cs-CZ" sz="2800" dirty="0" smtClean="0"/>
              <a:t>se používá </a:t>
            </a:r>
            <a:r>
              <a:rPr lang="cs-CZ" sz="2800" dirty="0"/>
              <a:t>k prezentaci </a:t>
            </a:r>
            <a:r>
              <a:rPr lang="cs-CZ" sz="2800" dirty="0" smtClean="0"/>
              <a:t>dat z databáze (informací) zpravidla pro následující účely:</a:t>
            </a:r>
            <a:endParaRPr lang="cs-CZ" sz="28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zobrazení nebo distribuce souhrnu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archivní snímky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</a:t>
            </a:r>
            <a:r>
              <a:rPr lang="cs-CZ" sz="2800" dirty="0"/>
              <a:t>poskytování údajů o jednotlivých záznamech,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</a:t>
            </a:r>
            <a:r>
              <a:rPr lang="cs-CZ" sz="2800" dirty="0"/>
              <a:t>vytváření popisků.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" y="3624058"/>
            <a:ext cx="10639425" cy="2476500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6848963" y="3485906"/>
            <a:ext cx="3037159" cy="153666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948071" y="3485906"/>
            <a:ext cx="940904" cy="4234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9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Sestava je vázána na zdroj dat, kterým jsou tabulky nebo dotazy.</a:t>
            </a:r>
          </a:p>
          <a:p>
            <a:pPr algn="just"/>
            <a:r>
              <a:rPr lang="cs-CZ" sz="2800" dirty="0" smtClean="0"/>
              <a:t>Sestava se skládá z oddílů (viz návrhové zobrazení sestavy – nejsou povinné), určují hierarchii sestavy. Navržená hierarchie oddílů ovlivňuje např. vkládání ovládacích prvků, způsob výpočtu agregačních funkcí atd.</a:t>
            </a:r>
          </a:p>
          <a:p>
            <a:pPr algn="just"/>
            <a:r>
              <a:rPr lang="cs-CZ" sz="2800" dirty="0" smtClean="0"/>
              <a:t>Jednotlivé oddíly sestavy:</a:t>
            </a:r>
          </a:p>
          <a:p>
            <a:pPr algn="just"/>
            <a:r>
              <a:rPr lang="cs-CZ" sz="2800" b="1" dirty="0" smtClean="0"/>
              <a:t>Záhlaví sestavy </a:t>
            </a:r>
            <a:r>
              <a:rPr lang="cs-CZ" sz="2800" dirty="0" smtClean="0"/>
              <a:t>(na začátku sestavy)</a:t>
            </a:r>
          </a:p>
          <a:p>
            <a:pPr algn="just"/>
            <a:r>
              <a:rPr lang="cs-CZ" sz="2800" dirty="0" smtClean="0"/>
              <a:t>Nese informace</a:t>
            </a:r>
            <a:r>
              <a:rPr lang="cs-CZ" sz="2800" dirty="0"/>
              <a:t>, </a:t>
            </a:r>
            <a:r>
              <a:rPr lang="cs-CZ" sz="2800" dirty="0" smtClean="0"/>
              <a:t>vyskytující se na titulní stránce dokumentu (např</a:t>
            </a:r>
            <a:r>
              <a:rPr lang="cs-CZ" sz="2800" dirty="0"/>
              <a:t>. </a:t>
            </a:r>
            <a:r>
              <a:rPr lang="cs-CZ" sz="2800" dirty="0" smtClean="0"/>
              <a:t>nadpis, datum, autora, logo firmy atd.). Agregační funkce zde umístěné budou počítat data příslušející celé sestavě.</a:t>
            </a:r>
          </a:p>
          <a:p>
            <a:pPr algn="just"/>
            <a:r>
              <a:rPr lang="cs-CZ" sz="2800" b="1" dirty="0"/>
              <a:t>Záhlaví </a:t>
            </a:r>
            <a:r>
              <a:rPr lang="cs-CZ" sz="2800" b="1" dirty="0" smtClean="0"/>
              <a:t>stránky </a:t>
            </a:r>
            <a:r>
              <a:rPr lang="cs-CZ" sz="2800" dirty="0"/>
              <a:t>(na začátku </a:t>
            </a:r>
            <a:r>
              <a:rPr lang="cs-CZ" sz="2800" dirty="0" smtClean="0"/>
              <a:t>každé stránky)</a:t>
            </a:r>
          </a:p>
          <a:p>
            <a:pPr algn="just"/>
            <a:r>
              <a:rPr lang="cs-CZ" sz="2800" dirty="0" smtClean="0"/>
              <a:t>Nese informace o každé stránce (číslování). Používá se k </a:t>
            </a:r>
            <a:r>
              <a:rPr lang="cs-CZ" sz="2800" dirty="0"/>
              <a:t>opakovanému uvedení </a:t>
            </a:r>
            <a:r>
              <a:rPr lang="cs-CZ" sz="2800" dirty="0" smtClean="0"/>
              <a:t>vybraných dat sestavy </a:t>
            </a:r>
            <a:r>
              <a:rPr lang="cs-CZ" sz="2800" dirty="0"/>
              <a:t>na každé </a:t>
            </a:r>
            <a:r>
              <a:rPr lang="cs-CZ" sz="2800" dirty="0" smtClean="0"/>
              <a:t>stránce (např. název atd.).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260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b="1" dirty="0" smtClean="0"/>
              <a:t>Záhlaví skupiny </a:t>
            </a:r>
            <a:r>
              <a:rPr lang="cs-CZ" sz="2800" dirty="0"/>
              <a:t>(na začátku </a:t>
            </a:r>
            <a:r>
              <a:rPr lang="cs-CZ" sz="2800" dirty="0" smtClean="0"/>
              <a:t>každé skupiny dat - záznamů)</a:t>
            </a:r>
          </a:p>
          <a:p>
            <a:pPr algn="just"/>
            <a:r>
              <a:rPr lang="cs-CZ" sz="2800" dirty="0" smtClean="0"/>
              <a:t>Nese informace o každé datové skupině. Tento oddíl může být dále hierarchicky členěn ve smyslu úrovní seskupení dat. </a:t>
            </a:r>
            <a:r>
              <a:rPr lang="cs-CZ" sz="2800" dirty="0"/>
              <a:t>Agregační funkce zde umístěné budou počítat data příslušející </a:t>
            </a:r>
            <a:r>
              <a:rPr lang="cs-CZ" sz="2800" dirty="0" smtClean="0"/>
              <a:t>aktuální datové </a:t>
            </a:r>
            <a:r>
              <a:rPr lang="cs-CZ" sz="2800" dirty="0"/>
              <a:t>skupině</a:t>
            </a:r>
            <a:r>
              <a:rPr lang="cs-CZ" sz="2800" dirty="0" smtClean="0"/>
              <a:t>.</a:t>
            </a:r>
            <a:endParaRPr lang="cs-CZ" sz="2800" dirty="0"/>
          </a:p>
          <a:p>
            <a:pPr algn="just"/>
            <a:r>
              <a:rPr lang="cs-CZ" sz="2800" b="1" dirty="0" smtClean="0"/>
              <a:t>Podrobnosti </a:t>
            </a:r>
            <a:r>
              <a:rPr lang="cs-CZ" sz="2800" dirty="0" smtClean="0"/>
              <a:t>(zobrazuje konkrétní data)</a:t>
            </a:r>
          </a:p>
          <a:p>
            <a:pPr algn="just"/>
            <a:r>
              <a:rPr lang="cs-CZ" sz="2800" dirty="0" smtClean="0"/>
              <a:t>Zobrazuje se jednou pro každý záznam. Tvoří hlavní část sestavy.</a:t>
            </a:r>
            <a:r>
              <a:rPr lang="cs-CZ" sz="2800" b="1" dirty="0"/>
              <a:t> </a:t>
            </a:r>
            <a:endParaRPr lang="cs-CZ" sz="2800" b="1" dirty="0" smtClean="0"/>
          </a:p>
          <a:p>
            <a:pPr algn="just"/>
            <a:r>
              <a:rPr lang="cs-CZ" sz="2800" b="1" dirty="0" smtClean="0"/>
              <a:t>Zápatí </a:t>
            </a:r>
            <a:r>
              <a:rPr lang="cs-CZ" sz="2800" b="1" dirty="0"/>
              <a:t>skupiny </a:t>
            </a:r>
            <a:r>
              <a:rPr lang="cs-CZ" sz="2800" dirty="0"/>
              <a:t>(na </a:t>
            </a:r>
            <a:r>
              <a:rPr lang="cs-CZ" sz="2800" dirty="0" smtClean="0"/>
              <a:t>konci každé skupiny dat – záznamů) </a:t>
            </a:r>
          </a:p>
          <a:p>
            <a:pPr algn="just"/>
            <a:r>
              <a:rPr lang="cs-CZ" sz="2800" b="1" dirty="0"/>
              <a:t>Zápatí </a:t>
            </a:r>
            <a:r>
              <a:rPr lang="cs-CZ" sz="2800" b="1" dirty="0" smtClean="0"/>
              <a:t>stránky </a:t>
            </a:r>
            <a:r>
              <a:rPr lang="cs-CZ" sz="2800" dirty="0"/>
              <a:t>(na konci každé </a:t>
            </a:r>
            <a:r>
              <a:rPr lang="cs-CZ" sz="2800" dirty="0" smtClean="0"/>
              <a:t>stránky) </a:t>
            </a:r>
            <a:endParaRPr lang="cs-CZ" sz="2800" dirty="0"/>
          </a:p>
          <a:p>
            <a:pPr algn="just"/>
            <a:r>
              <a:rPr lang="cs-CZ" sz="2800" b="1" dirty="0"/>
              <a:t>Zápatí </a:t>
            </a:r>
            <a:r>
              <a:rPr lang="cs-CZ" sz="2800" b="1" dirty="0" smtClean="0"/>
              <a:t>sestavy </a:t>
            </a:r>
            <a:r>
              <a:rPr lang="cs-CZ" sz="2800" dirty="0"/>
              <a:t>(na konci </a:t>
            </a:r>
            <a:r>
              <a:rPr lang="cs-CZ" sz="2800" dirty="0" smtClean="0"/>
              <a:t>sestavy) </a:t>
            </a:r>
            <a:endParaRPr lang="cs-CZ" sz="2800" dirty="0"/>
          </a:p>
          <a:p>
            <a:pPr algn="just"/>
            <a:r>
              <a:rPr lang="cs-CZ" sz="2800" dirty="0" smtClean="0"/>
              <a:t>Zápatí mohou obsahovat všechny prvky vyskytující se u odpovídajících záhlaví.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98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Volba nástroje sestavy:</a:t>
            </a:r>
          </a:p>
          <a:p>
            <a:pPr algn="just"/>
            <a:endParaRPr lang="cs-CZ" sz="28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616" y="1446042"/>
            <a:ext cx="4200766" cy="14564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23" y="1446042"/>
            <a:ext cx="2328386" cy="168974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V="1">
            <a:off x="3101009" y="1815550"/>
            <a:ext cx="1166191" cy="265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150" y="3524172"/>
            <a:ext cx="2362801" cy="237720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6" name="Přímá spojnice se šipkou 15"/>
          <p:cNvCxnSpPr/>
          <p:nvPr/>
        </p:nvCxnSpPr>
        <p:spPr>
          <a:xfrm flipV="1">
            <a:off x="3288152" y="2014330"/>
            <a:ext cx="1628405" cy="15098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8936" y="4083158"/>
            <a:ext cx="2449977" cy="181822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5811164" y="2014330"/>
            <a:ext cx="0" cy="20688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9149" y="4505739"/>
            <a:ext cx="2462614" cy="132831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4" name="Přímá spojnice se šipkou 23"/>
          <p:cNvCxnSpPr/>
          <p:nvPr/>
        </p:nvCxnSpPr>
        <p:spPr>
          <a:xfrm flipH="1" flipV="1">
            <a:off x="6400800" y="2146852"/>
            <a:ext cx="1795582" cy="23263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3846" y="2441110"/>
            <a:ext cx="2603198" cy="166228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 flipH="1" flipV="1">
            <a:off x="6360919" y="1800131"/>
            <a:ext cx="2554254" cy="706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1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– nástroj Sestava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Vybereme tabulku nebo dotaz (představují vstupní data)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Sestavu uložíme pod názvem Skupiny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073" y="1147557"/>
            <a:ext cx="8782258" cy="4328458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675171" y="3444725"/>
            <a:ext cx="1882498" cy="4234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05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</a:t>
            </a:r>
            <a:r>
              <a:rPr lang="cs-CZ" sz="3600" dirty="0">
                <a:solidFill>
                  <a:srgbClr val="000000"/>
                </a:solidFill>
              </a:rPr>
              <a:t> – nástroj </a:t>
            </a:r>
            <a:r>
              <a:rPr lang="cs-CZ" sz="3600" dirty="0" smtClean="0">
                <a:solidFill>
                  <a:srgbClr val="000000"/>
                </a:solidFill>
              </a:rPr>
              <a:t>Sestava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Zobrazíme sestavu Skupiny v návrhovém zobrazení – další úpravy 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97" y="1282700"/>
            <a:ext cx="10273955" cy="479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Zobrazíme sestavu Skupiny v návrhovém zobrazení – další úpravy 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97" y="1282700"/>
            <a:ext cx="10273955" cy="479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5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406</Words>
  <Application>Microsoft Office PowerPoint</Application>
  <PresentationFormat>Širokoúhlá obrazovka</PresentationFormat>
  <Paragraphs>82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Informatika pro ekonomy II INM / BPNIE - BKNIE    Přednáška č. 11  Access</vt:lpstr>
      <vt:lpstr>Prezentace aplikace PowerPoint</vt:lpstr>
      <vt:lpstr>Sestavy</vt:lpstr>
      <vt:lpstr>Sestavy</vt:lpstr>
      <vt:lpstr>Sestavy</vt:lpstr>
      <vt:lpstr>Sestavy</vt:lpstr>
      <vt:lpstr>Sestavy – nástroj Sestava</vt:lpstr>
      <vt:lpstr>Sestavy – nástroj Sestava</vt:lpstr>
      <vt:lpstr>Sestavy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Jedenácté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suchanek</cp:lastModifiedBy>
  <cp:revision>57</cp:revision>
  <dcterms:created xsi:type="dcterms:W3CDTF">2016-05-01T16:26:37Z</dcterms:created>
  <dcterms:modified xsi:type="dcterms:W3CDTF">2019-04-06T18:41:26Z</dcterms:modified>
</cp:coreProperties>
</file>